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6" r:id="rId5"/>
    <p:sldId id="286" r:id="rId6"/>
    <p:sldId id="259" r:id="rId7"/>
    <p:sldId id="293" r:id="rId8"/>
    <p:sldId id="277" r:id="rId9"/>
    <p:sldId id="288" r:id="rId10"/>
    <p:sldId id="287" r:id="rId11"/>
    <p:sldId id="273" r:id="rId12"/>
    <p:sldId id="292" r:id="rId13"/>
    <p:sldId id="295" r:id="rId14"/>
    <p:sldId id="270" r:id="rId15"/>
    <p:sldId id="289" r:id="rId16"/>
    <p:sldId id="282" r:id="rId17"/>
    <p:sldId id="290" r:id="rId18"/>
    <p:sldId id="294" r:id="rId19"/>
    <p:sldId id="269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10F"/>
    <a:srgbClr val="206BFF"/>
    <a:srgbClr val="FFFFFF"/>
    <a:srgbClr val="008011"/>
    <a:srgbClr val="164376"/>
    <a:srgbClr val="5BB51D"/>
    <a:srgbClr val="3B7713"/>
    <a:srgbClr val="197DCE"/>
    <a:srgbClr val="3684DA"/>
    <a:srgbClr val="BC7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F3308B-2131-4816-AF78-2F9B1D400D9E}" v="890" dt="2025-05-09T11:11:39.730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6937C-C338-4FF5-82B1-F0230F061431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D2D68A04-E191-40E2-A7D2-69ED7D85DF4C}">
      <dgm:prSet phldrT="[Testo]" custT="1"/>
      <dgm:spPr>
        <a:solidFill>
          <a:srgbClr val="3B7713"/>
        </a:solidFill>
      </dgm:spPr>
      <dgm:t>
        <a:bodyPr/>
        <a:lstStyle/>
        <a:p>
          <a:r>
            <a:rPr lang="it-IT" sz="2000" dirty="0"/>
            <a:t>Radiobiological measurements</a:t>
          </a:r>
          <a:endParaRPr lang="en-US" sz="2000" dirty="0"/>
        </a:p>
      </dgm:t>
    </dgm:pt>
    <dgm:pt modelId="{609AA125-2AC9-486F-B1EF-B7C077FF29C5}" type="parTrans" cxnId="{A7646431-8919-47E7-B9CB-BF1A43E72698}">
      <dgm:prSet/>
      <dgm:spPr/>
      <dgm:t>
        <a:bodyPr/>
        <a:lstStyle/>
        <a:p>
          <a:endParaRPr lang="en-US"/>
        </a:p>
      </dgm:t>
    </dgm:pt>
    <dgm:pt modelId="{A2E3D778-F538-4720-86D3-D360B88A5CE4}" type="sibTrans" cxnId="{A7646431-8919-47E7-B9CB-BF1A43E72698}">
      <dgm:prSet custT="1"/>
      <dgm:spPr>
        <a:noFill/>
      </dgm:spPr>
      <dgm:t>
        <a:bodyPr/>
        <a:lstStyle/>
        <a:p>
          <a:r>
            <a:rPr lang="it-IT" sz="2800" dirty="0">
              <a:solidFill>
                <a:srgbClr val="164376"/>
              </a:solidFill>
            </a:rPr>
            <a:t>OR</a:t>
          </a:r>
          <a:endParaRPr lang="en-US" sz="2800" dirty="0">
            <a:solidFill>
              <a:srgbClr val="164376"/>
            </a:solidFill>
          </a:endParaRPr>
        </a:p>
      </dgm:t>
    </dgm:pt>
    <dgm:pt modelId="{C5A41A88-B71B-42A5-A205-986F4932E2E9}">
      <dgm:prSet phldrT="[Testo]" custT="1"/>
      <dgm:spPr>
        <a:solidFill>
          <a:srgbClr val="5BB51D"/>
        </a:solidFill>
      </dgm:spPr>
      <dgm:t>
        <a:bodyPr/>
        <a:lstStyle/>
        <a:p>
          <a:r>
            <a:rPr lang="it-IT" sz="2400" dirty="0" err="1"/>
            <a:t>Calculations</a:t>
          </a:r>
          <a:r>
            <a:rPr lang="it-IT" sz="2400" dirty="0"/>
            <a:t> </a:t>
          </a:r>
          <a:r>
            <a:rPr lang="it-IT" sz="2400" dirty="0" err="1"/>
            <a:t>through</a:t>
          </a:r>
          <a:r>
            <a:rPr lang="it-IT" sz="2400" dirty="0"/>
            <a:t> models</a:t>
          </a:r>
          <a:endParaRPr lang="en-US" sz="2400" dirty="0"/>
        </a:p>
      </dgm:t>
    </dgm:pt>
    <dgm:pt modelId="{4D34AECE-6F1E-4EB0-B88A-ED2E20BFCA4E}" type="parTrans" cxnId="{E9804C38-A74A-4B0B-857D-266BEA5B79C4}">
      <dgm:prSet/>
      <dgm:spPr/>
      <dgm:t>
        <a:bodyPr/>
        <a:lstStyle/>
        <a:p>
          <a:endParaRPr lang="en-US"/>
        </a:p>
      </dgm:t>
    </dgm:pt>
    <dgm:pt modelId="{4DD65043-F4A8-471E-9B77-292F99FA9BD2}" type="sibTrans" cxnId="{E9804C38-A74A-4B0B-857D-266BEA5B79C4}">
      <dgm:prSet/>
      <dgm:spPr/>
      <dgm:t>
        <a:bodyPr/>
        <a:lstStyle/>
        <a:p>
          <a:endParaRPr lang="en-US"/>
        </a:p>
      </dgm:t>
    </dgm:pt>
    <dgm:pt modelId="{5F14F3DA-DAA2-4EA2-AA36-682EDD1F6472}">
      <dgm:prSet phldrT="[Testo]"/>
      <dgm:spPr>
        <a:solidFill>
          <a:srgbClr val="164376"/>
        </a:solidFill>
      </dgm:spPr>
      <dgm:t>
        <a:bodyPr/>
        <a:lstStyle/>
        <a:p>
          <a:r>
            <a:rPr lang="it-IT" dirty="0"/>
            <a:t>RBE</a:t>
          </a:r>
          <a:endParaRPr lang="en-US" dirty="0"/>
        </a:p>
      </dgm:t>
    </dgm:pt>
    <dgm:pt modelId="{AA0480A1-E559-4C09-B2FF-F42BEFD42CE3}" type="parTrans" cxnId="{F5623D2D-951F-4A14-BE31-1ED11E73BEC0}">
      <dgm:prSet/>
      <dgm:spPr/>
      <dgm:t>
        <a:bodyPr/>
        <a:lstStyle/>
        <a:p>
          <a:endParaRPr lang="en-US"/>
        </a:p>
      </dgm:t>
    </dgm:pt>
    <dgm:pt modelId="{CDDE40B1-8061-4D51-8893-83E97CDF794F}" type="sibTrans" cxnId="{F5623D2D-951F-4A14-BE31-1ED11E73BEC0}">
      <dgm:prSet/>
      <dgm:spPr/>
      <dgm:t>
        <a:bodyPr/>
        <a:lstStyle/>
        <a:p>
          <a:endParaRPr lang="en-US"/>
        </a:p>
      </dgm:t>
    </dgm:pt>
    <dgm:pt modelId="{8B151958-9F44-4F60-8512-E4577F83982D}" type="pres">
      <dgm:prSet presAssocID="{5386937C-C338-4FF5-82B1-F0230F061431}" presName="Name0" presStyleCnt="0">
        <dgm:presLayoutVars>
          <dgm:dir/>
          <dgm:resizeHandles val="exact"/>
        </dgm:presLayoutVars>
      </dgm:prSet>
      <dgm:spPr/>
    </dgm:pt>
    <dgm:pt modelId="{59B36828-BE87-4C8C-8A46-81598830C90E}" type="pres">
      <dgm:prSet presAssocID="{5386937C-C338-4FF5-82B1-F0230F061431}" presName="vNodes" presStyleCnt="0"/>
      <dgm:spPr/>
    </dgm:pt>
    <dgm:pt modelId="{29F762BB-340E-430B-9897-4352BF007170}" type="pres">
      <dgm:prSet presAssocID="{D2D68A04-E191-40E2-A7D2-69ED7D85DF4C}" presName="node" presStyleLbl="node1" presStyleIdx="0" presStyleCnt="3" custScaleX="222658" custScaleY="148300">
        <dgm:presLayoutVars>
          <dgm:bulletEnabled val="1"/>
        </dgm:presLayoutVars>
      </dgm:prSet>
      <dgm:spPr/>
    </dgm:pt>
    <dgm:pt modelId="{D4EEE8C6-9A19-44F9-9BD3-3479B41F29FA}" type="pres">
      <dgm:prSet presAssocID="{A2E3D778-F538-4720-86D3-D360B88A5CE4}" presName="spacerT" presStyleCnt="0"/>
      <dgm:spPr/>
    </dgm:pt>
    <dgm:pt modelId="{FAFF7175-9DF0-4062-9FF9-0F4FA3CF1071}" type="pres">
      <dgm:prSet presAssocID="{A2E3D778-F538-4720-86D3-D360B88A5CE4}" presName="sibTrans" presStyleLbl="sibTrans2D1" presStyleIdx="0" presStyleCnt="2"/>
      <dgm:spPr>
        <a:prstGeom prst="rect">
          <a:avLst/>
        </a:prstGeom>
      </dgm:spPr>
    </dgm:pt>
    <dgm:pt modelId="{663CDD4C-991D-47FE-9E2D-ABBC3BBFBDB4}" type="pres">
      <dgm:prSet presAssocID="{A2E3D778-F538-4720-86D3-D360B88A5CE4}" presName="spacerB" presStyleCnt="0"/>
      <dgm:spPr/>
    </dgm:pt>
    <dgm:pt modelId="{4756ECC7-6546-4D12-A173-0BAC7DF7B32A}" type="pres">
      <dgm:prSet presAssocID="{C5A41A88-B71B-42A5-A205-986F4932E2E9}" presName="node" presStyleLbl="node1" presStyleIdx="1" presStyleCnt="3" custScaleX="223896" custScaleY="149163">
        <dgm:presLayoutVars>
          <dgm:bulletEnabled val="1"/>
        </dgm:presLayoutVars>
      </dgm:prSet>
      <dgm:spPr/>
    </dgm:pt>
    <dgm:pt modelId="{0510A77E-A907-48ED-9C97-1459F1B02112}" type="pres">
      <dgm:prSet presAssocID="{5386937C-C338-4FF5-82B1-F0230F061431}" presName="sibTransLast" presStyleLbl="sibTrans2D1" presStyleIdx="1" presStyleCnt="2"/>
      <dgm:spPr/>
    </dgm:pt>
    <dgm:pt modelId="{A01BE25C-8EB8-4D24-9DC1-5FC454DA716B}" type="pres">
      <dgm:prSet presAssocID="{5386937C-C338-4FF5-82B1-F0230F061431}" presName="connectorText" presStyleLbl="sibTrans2D1" presStyleIdx="1" presStyleCnt="2"/>
      <dgm:spPr/>
    </dgm:pt>
    <dgm:pt modelId="{E915F8EE-FDE3-405C-B7DD-DD03A1A1CBBB}" type="pres">
      <dgm:prSet presAssocID="{5386937C-C338-4FF5-82B1-F0230F061431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760C9012-930D-461A-A244-4E1C7BF326B3}" type="presOf" srcId="{A2E3D778-F538-4720-86D3-D360B88A5CE4}" destId="{FAFF7175-9DF0-4062-9FF9-0F4FA3CF1071}" srcOrd="0" destOrd="0" presId="urn:microsoft.com/office/officeart/2005/8/layout/equation2"/>
    <dgm:cxn modelId="{F5623D2D-951F-4A14-BE31-1ED11E73BEC0}" srcId="{5386937C-C338-4FF5-82B1-F0230F061431}" destId="{5F14F3DA-DAA2-4EA2-AA36-682EDD1F6472}" srcOrd="2" destOrd="0" parTransId="{AA0480A1-E559-4C09-B2FF-F42BEFD42CE3}" sibTransId="{CDDE40B1-8061-4D51-8893-83E97CDF794F}"/>
    <dgm:cxn modelId="{06126331-FB5A-4F2F-8361-33DA8819FA24}" type="presOf" srcId="{5386937C-C338-4FF5-82B1-F0230F061431}" destId="{8B151958-9F44-4F60-8512-E4577F83982D}" srcOrd="0" destOrd="0" presId="urn:microsoft.com/office/officeart/2005/8/layout/equation2"/>
    <dgm:cxn modelId="{A7646431-8919-47E7-B9CB-BF1A43E72698}" srcId="{5386937C-C338-4FF5-82B1-F0230F061431}" destId="{D2D68A04-E191-40E2-A7D2-69ED7D85DF4C}" srcOrd="0" destOrd="0" parTransId="{609AA125-2AC9-486F-B1EF-B7C077FF29C5}" sibTransId="{A2E3D778-F538-4720-86D3-D360B88A5CE4}"/>
    <dgm:cxn modelId="{E9804C38-A74A-4B0B-857D-266BEA5B79C4}" srcId="{5386937C-C338-4FF5-82B1-F0230F061431}" destId="{C5A41A88-B71B-42A5-A205-986F4932E2E9}" srcOrd="1" destOrd="0" parTransId="{4D34AECE-6F1E-4EB0-B88A-ED2E20BFCA4E}" sibTransId="{4DD65043-F4A8-471E-9B77-292F99FA9BD2}"/>
    <dgm:cxn modelId="{F884AF41-B50B-4F1B-AE99-F5EEE5B2D8F4}" type="presOf" srcId="{4DD65043-F4A8-471E-9B77-292F99FA9BD2}" destId="{A01BE25C-8EB8-4D24-9DC1-5FC454DA716B}" srcOrd="1" destOrd="0" presId="urn:microsoft.com/office/officeart/2005/8/layout/equation2"/>
    <dgm:cxn modelId="{8F8F0F43-F80B-4BC2-81B4-02BA958B95FB}" type="presOf" srcId="{C5A41A88-B71B-42A5-A205-986F4932E2E9}" destId="{4756ECC7-6546-4D12-A173-0BAC7DF7B32A}" srcOrd="0" destOrd="0" presId="urn:microsoft.com/office/officeart/2005/8/layout/equation2"/>
    <dgm:cxn modelId="{96BDB6C4-2375-408A-A67D-0A82EBD31BB4}" type="presOf" srcId="{D2D68A04-E191-40E2-A7D2-69ED7D85DF4C}" destId="{29F762BB-340E-430B-9897-4352BF007170}" srcOrd="0" destOrd="0" presId="urn:microsoft.com/office/officeart/2005/8/layout/equation2"/>
    <dgm:cxn modelId="{6B1BE1F6-BD67-40C5-8387-0E8DD59B3A4D}" type="presOf" srcId="{5F14F3DA-DAA2-4EA2-AA36-682EDD1F6472}" destId="{E915F8EE-FDE3-405C-B7DD-DD03A1A1CBBB}" srcOrd="0" destOrd="0" presId="urn:microsoft.com/office/officeart/2005/8/layout/equation2"/>
    <dgm:cxn modelId="{E022DFF7-8568-4423-AA54-48D2A8D8D9C8}" type="presOf" srcId="{4DD65043-F4A8-471E-9B77-292F99FA9BD2}" destId="{0510A77E-A907-48ED-9C97-1459F1B02112}" srcOrd="0" destOrd="0" presId="urn:microsoft.com/office/officeart/2005/8/layout/equation2"/>
    <dgm:cxn modelId="{A3F675F3-1C99-4481-9565-AD2CA37CF9D1}" type="presParOf" srcId="{8B151958-9F44-4F60-8512-E4577F83982D}" destId="{59B36828-BE87-4C8C-8A46-81598830C90E}" srcOrd="0" destOrd="0" presId="urn:microsoft.com/office/officeart/2005/8/layout/equation2"/>
    <dgm:cxn modelId="{7DAB0CEE-53A1-48C6-AD30-20D9B2A6D190}" type="presParOf" srcId="{59B36828-BE87-4C8C-8A46-81598830C90E}" destId="{29F762BB-340E-430B-9897-4352BF007170}" srcOrd="0" destOrd="0" presId="urn:microsoft.com/office/officeart/2005/8/layout/equation2"/>
    <dgm:cxn modelId="{1684D257-A46E-49F8-A4C0-2AEE30E3D751}" type="presParOf" srcId="{59B36828-BE87-4C8C-8A46-81598830C90E}" destId="{D4EEE8C6-9A19-44F9-9BD3-3479B41F29FA}" srcOrd="1" destOrd="0" presId="urn:microsoft.com/office/officeart/2005/8/layout/equation2"/>
    <dgm:cxn modelId="{6CA15105-9E47-4263-9B8B-798B7D08C688}" type="presParOf" srcId="{59B36828-BE87-4C8C-8A46-81598830C90E}" destId="{FAFF7175-9DF0-4062-9FF9-0F4FA3CF1071}" srcOrd="2" destOrd="0" presId="urn:microsoft.com/office/officeart/2005/8/layout/equation2"/>
    <dgm:cxn modelId="{A86D342D-F80F-4ED8-9AB9-FC6A39977B77}" type="presParOf" srcId="{59B36828-BE87-4C8C-8A46-81598830C90E}" destId="{663CDD4C-991D-47FE-9E2D-ABBC3BBFBDB4}" srcOrd="3" destOrd="0" presId="urn:microsoft.com/office/officeart/2005/8/layout/equation2"/>
    <dgm:cxn modelId="{8C9C3807-D893-459A-9559-EB01F409287F}" type="presParOf" srcId="{59B36828-BE87-4C8C-8A46-81598830C90E}" destId="{4756ECC7-6546-4D12-A173-0BAC7DF7B32A}" srcOrd="4" destOrd="0" presId="urn:microsoft.com/office/officeart/2005/8/layout/equation2"/>
    <dgm:cxn modelId="{4B6ACA66-DE75-49C8-9039-90039E442ED1}" type="presParOf" srcId="{8B151958-9F44-4F60-8512-E4577F83982D}" destId="{0510A77E-A907-48ED-9C97-1459F1B02112}" srcOrd="1" destOrd="0" presId="urn:microsoft.com/office/officeart/2005/8/layout/equation2"/>
    <dgm:cxn modelId="{0D2957C4-A43A-4B75-A1C5-18FEB326B96D}" type="presParOf" srcId="{0510A77E-A907-48ED-9C97-1459F1B02112}" destId="{A01BE25C-8EB8-4D24-9DC1-5FC454DA716B}" srcOrd="0" destOrd="0" presId="urn:microsoft.com/office/officeart/2005/8/layout/equation2"/>
    <dgm:cxn modelId="{52A839C1-A07C-4AEB-B074-00D0D656F93B}" type="presParOf" srcId="{8B151958-9F44-4F60-8512-E4577F83982D}" destId="{E915F8EE-FDE3-405C-B7DD-DD03A1A1CBB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762BB-340E-430B-9897-4352BF007170}">
      <dsp:nvSpPr>
        <dsp:cNvPr id="0" name=""/>
        <dsp:cNvSpPr/>
      </dsp:nvSpPr>
      <dsp:spPr>
        <a:xfrm>
          <a:off x="323813" y="828"/>
          <a:ext cx="2627785" cy="1750220"/>
        </a:xfrm>
        <a:prstGeom prst="ellipse">
          <a:avLst/>
        </a:prstGeom>
        <a:solidFill>
          <a:srgbClr val="3B77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Radiobiological measurements</a:t>
          </a:r>
          <a:endParaRPr lang="en-US" sz="2000" kern="1200" dirty="0"/>
        </a:p>
      </dsp:txBody>
      <dsp:txXfrm>
        <a:off x="708643" y="257142"/>
        <a:ext cx="1858125" cy="1237592"/>
      </dsp:txXfrm>
    </dsp:sp>
    <dsp:sp modelId="{FAFF7175-9DF0-4062-9FF9-0F4FA3CF1071}">
      <dsp:nvSpPr>
        <dsp:cNvPr id="0" name=""/>
        <dsp:cNvSpPr/>
      </dsp:nvSpPr>
      <dsp:spPr>
        <a:xfrm>
          <a:off x="1295451" y="1846880"/>
          <a:ext cx="684509" cy="684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rgbClr val="164376"/>
              </a:solidFill>
            </a:rPr>
            <a:t>OR</a:t>
          </a:r>
          <a:endParaRPr lang="en-US" sz="2800" kern="1200" dirty="0">
            <a:solidFill>
              <a:srgbClr val="164376"/>
            </a:solidFill>
          </a:endParaRPr>
        </a:p>
      </dsp:txBody>
      <dsp:txXfrm>
        <a:off x="1295451" y="1846880"/>
        <a:ext cx="684509" cy="684509"/>
      </dsp:txXfrm>
    </dsp:sp>
    <dsp:sp modelId="{4756ECC7-6546-4D12-A173-0BAC7DF7B32A}">
      <dsp:nvSpPr>
        <dsp:cNvPr id="0" name=""/>
        <dsp:cNvSpPr/>
      </dsp:nvSpPr>
      <dsp:spPr>
        <a:xfrm>
          <a:off x="316507" y="2627221"/>
          <a:ext cx="2642396" cy="1760405"/>
        </a:xfrm>
        <a:prstGeom prst="ellipse">
          <a:avLst/>
        </a:prstGeom>
        <a:solidFill>
          <a:srgbClr val="5BB5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Calculations</a:t>
          </a:r>
          <a:r>
            <a:rPr lang="it-IT" sz="2400" kern="1200" dirty="0"/>
            <a:t> </a:t>
          </a:r>
          <a:r>
            <a:rPr lang="it-IT" sz="2400" kern="1200" dirty="0" err="1"/>
            <a:t>through</a:t>
          </a:r>
          <a:r>
            <a:rPr lang="it-IT" sz="2400" kern="1200" dirty="0"/>
            <a:t> models</a:t>
          </a:r>
          <a:endParaRPr lang="en-US" sz="2400" kern="1200" dirty="0"/>
        </a:p>
      </dsp:txBody>
      <dsp:txXfrm>
        <a:off x="703477" y="2885026"/>
        <a:ext cx="1868456" cy="1244795"/>
      </dsp:txXfrm>
    </dsp:sp>
    <dsp:sp modelId="{0510A77E-A907-48ED-9C97-1459F1B02112}">
      <dsp:nvSpPr>
        <dsp:cNvPr id="0" name=""/>
        <dsp:cNvSpPr/>
      </dsp:nvSpPr>
      <dsp:spPr>
        <a:xfrm>
          <a:off x="3135932" y="1974712"/>
          <a:ext cx="375300" cy="4390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135932" y="2062518"/>
        <a:ext cx="262710" cy="263418"/>
      </dsp:txXfrm>
    </dsp:sp>
    <dsp:sp modelId="{E915F8EE-FDE3-405C-B7DD-DD03A1A1CBBB}">
      <dsp:nvSpPr>
        <dsp:cNvPr id="0" name=""/>
        <dsp:cNvSpPr/>
      </dsp:nvSpPr>
      <dsp:spPr>
        <a:xfrm>
          <a:off x="3667017" y="1014038"/>
          <a:ext cx="2360378" cy="2360378"/>
        </a:xfrm>
        <a:prstGeom prst="ellipse">
          <a:avLst/>
        </a:prstGeom>
        <a:solidFill>
          <a:srgbClr val="1643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800" kern="1200" dirty="0"/>
            <a:t>RBE</a:t>
          </a:r>
          <a:endParaRPr lang="en-US" sz="5800" kern="1200" dirty="0"/>
        </a:p>
      </dsp:txBody>
      <dsp:txXfrm>
        <a:off x="4012686" y="1359707"/>
        <a:ext cx="1669040" cy="166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1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5 24575,'4'0'0,"6"0"0,6-4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1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3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1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5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4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2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24575,'5'0'0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1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1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09:55:20.61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295" y="398212"/>
            <a:ext cx="5690680" cy="1517356"/>
          </a:xfrm>
        </p:spPr>
        <p:txBody>
          <a:bodyPr>
            <a:noAutofit/>
          </a:bodyPr>
          <a:lstStyle>
            <a:lvl1pPr>
              <a:defRPr sz="6000">
                <a:gradFill>
                  <a:gsLst>
                    <a:gs pos="0">
                      <a:srgbClr val="3B7713"/>
                    </a:gs>
                    <a:gs pos="100000">
                      <a:srgbClr val="164376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   </a:t>
            </a:r>
            <a:endParaRPr lang="ru-RU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rgbClr val="164376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Month</a:t>
            </a:r>
            <a:br>
              <a:rPr lang="en-US"/>
            </a:br>
            <a:r>
              <a:rPr lang="en-US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rgbClr val="3B7713"/>
          </a:solidFill>
          <a:ln w="12700" cap="flat">
            <a:solidFill>
              <a:srgbClr val="3B771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rgbClr val="16437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rgbClr val="164376"/>
          </a:solidFill>
          <a:ln w="12700" cap="flat">
            <a:solidFill>
              <a:srgbClr val="164376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rgbClr val="3B7713"/>
          </a:solidFill>
          <a:ln w="12700" cap="flat">
            <a:solidFill>
              <a:srgbClr val="3B771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3B7713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771774" y="2056299"/>
            <a:ext cx="4469913" cy="179286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rgbClr val="3B7713"/>
              </a:gs>
              <a:gs pos="100000">
                <a:srgbClr val="164376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rgbClr val="164376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ru-RU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17C11E4-ECA9-9EDF-48B5-BFE2745682D8}"/>
              </a:ext>
            </a:extLst>
          </p:cNvPr>
          <p:cNvSpPr/>
          <p:nvPr userDrawn="1"/>
        </p:nvSpPr>
        <p:spPr>
          <a:xfrm>
            <a:off x="10820400" y="6158837"/>
            <a:ext cx="1371204" cy="699163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rgbClr val="3684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57231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>
                <a:gradFill>
                  <a:gsLst>
                    <a:gs pos="0">
                      <a:srgbClr val="3B7713"/>
                    </a:gs>
                    <a:gs pos="100000">
                      <a:srgbClr val="164376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COMPARISON</a:t>
            </a:r>
            <a:endParaRPr lang="ru-RU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25394" y="4059207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rgbClr val="3B7713"/>
              </a:gs>
              <a:gs pos="100000">
                <a:srgbClr val="164376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rgbClr val="3B77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rgbClr val="1643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rgbClr val="1643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2" name="Graphic 12">
            <a:extLst>
              <a:ext uri="{FF2B5EF4-FFF2-40B4-BE49-F238E27FC236}">
                <a16:creationId xmlns:a16="http://schemas.microsoft.com/office/drawing/2014/main" id="{8D727E0B-D8A6-929A-5212-6711728C36E9}"/>
              </a:ext>
            </a:extLst>
          </p:cNvPr>
          <p:cNvSpPr/>
          <p:nvPr userDrawn="1"/>
        </p:nvSpPr>
        <p:spPr>
          <a:xfrm>
            <a:off x="11334292" y="63593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rgbClr val="3B7713"/>
              </a:gs>
              <a:gs pos="100000">
                <a:srgbClr val="164376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2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FDA0400-0427-95D2-39AF-55A5E27C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1850" y="6452635"/>
            <a:ext cx="8547371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7713"/>
                </a:solidFill>
              </a:defRPr>
            </a:lvl1pPr>
          </a:lstStyle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14" name="Oval 47">
            <a:extLst>
              <a:ext uri="{FF2B5EF4-FFF2-40B4-BE49-F238E27FC236}">
                <a16:creationId xmlns:a16="http://schemas.microsoft.com/office/drawing/2014/main" id="{957EC772-B051-B657-BE04-03E1C7D91537}"/>
              </a:ext>
            </a:extLst>
          </p:cNvPr>
          <p:cNvSpPr/>
          <p:nvPr userDrawn="1"/>
        </p:nvSpPr>
        <p:spPr>
          <a:xfrm>
            <a:off x="10893420" y="6374530"/>
            <a:ext cx="385200" cy="385200"/>
          </a:xfrm>
          <a:prstGeom prst="ellipse">
            <a:avLst/>
          </a:prstGeom>
          <a:solidFill>
            <a:srgbClr val="16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4D9310-4809-9FE7-F2A8-5B68DDC10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3420" y="6403837"/>
            <a:ext cx="54944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‹N›</a:t>
            </a:fld>
            <a:endParaRPr lang="ru-RU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BB2E374E-4B46-9804-C85A-7E85B48D723E}"/>
              </a:ext>
            </a:extLst>
          </p:cNvPr>
          <p:cNvSpPr/>
          <p:nvPr userDrawn="1"/>
        </p:nvSpPr>
        <p:spPr>
          <a:xfrm>
            <a:off x="3019044" y="2980330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rgbClr val="3B7713"/>
              </a:gs>
              <a:gs pos="100000">
                <a:srgbClr val="164376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21341"/>
            <a:ext cx="10660874" cy="655621"/>
          </a:xfrm>
        </p:spPr>
        <p:txBody>
          <a:bodyPr anchor="b">
            <a:normAutofit/>
          </a:bodyPr>
          <a:lstStyle>
            <a:lvl1pPr algn="ctr">
              <a:defRPr sz="4000" b="1">
                <a:gradFill>
                  <a:gsLst>
                    <a:gs pos="0">
                      <a:srgbClr val="3B7713"/>
                    </a:gs>
                    <a:gs pos="100000">
                      <a:srgbClr val="164376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DIVIDER SLIDE</a:t>
            </a:r>
            <a:endParaRPr lang="ru-RU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781986" y="692858"/>
            <a:ext cx="10660875" cy="129675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rgbClr val="3B7713"/>
              </a:gs>
              <a:gs pos="100000">
                <a:srgbClr val="164376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A6DBB014-B4CB-F3B8-7C00-BCB59C41F96E}"/>
              </a:ext>
            </a:extLst>
          </p:cNvPr>
          <p:cNvSpPr/>
          <p:nvPr userDrawn="1"/>
        </p:nvSpPr>
        <p:spPr>
          <a:xfrm>
            <a:off x="11334292" y="63593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rgbClr val="3B7713"/>
              </a:gs>
              <a:gs pos="100000">
                <a:srgbClr val="164376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20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5A883CD-7D3E-25A1-024D-5239016A8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1987" y="6492875"/>
            <a:ext cx="875440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7713"/>
                </a:solidFill>
              </a:defRPr>
            </a:lvl1pPr>
          </a:lstStyle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16" name="Oval 47">
            <a:extLst>
              <a:ext uri="{FF2B5EF4-FFF2-40B4-BE49-F238E27FC236}">
                <a16:creationId xmlns:a16="http://schemas.microsoft.com/office/drawing/2014/main" id="{68C2813B-D66C-FA1A-9C52-691FF72383C5}"/>
              </a:ext>
            </a:extLst>
          </p:cNvPr>
          <p:cNvSpPr/>
          <p:nvPr userDrawn="1"/>
        </p:nvSpPr>
        <p:spPr>
          <a:xfrm>
            <a:off x="10893420" y="6374530"/>
            <a:ext cx="385200" cy="385200"/>
          </a:xfrm>
          <a:prstGeom prst="ellipse">
            <a:avLst/>
          </a:prstGeom>
          <a:solidFill>
            <a:srgbClr val="16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D3995A3-DF53-721C-D22C-55BF9B045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3420" y="6403837"/>
            <a:ext cx="54944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20" y="-84024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rgbClr val="3B7713"/>
                    </a:gs>
                    <a:gs pos="100000">
                      <a:srgbClr val="164376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THANK YOU!</a:t>
            </a:r>
            <a:endParaRPr lang="ru-RU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rgbClr val="3B771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rgbClr val="164376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rgbClr val="164376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August Bergqvist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4745660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rgbClr val="164376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240343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rgbClr val="3B771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10454" y="1024482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rgbClr val="3B7713"/>
              </a:gs>
              <a:gs pos="100000">
                <a:srgbClr val="164376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rgbClr val="3B771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5975B2C-0380-7732-F1D8-F03A2A902AC0}"/>
              </a:ext>
            </a:extLst>
          </p:cNvPr>
          <p:cNvSpPr/>
          <p:nvPr userDrawn="1"/>
        </p:nvSpPr>
        <p:spPr>
          <a:xfrm>
            <a:off x="10887075" y="6296025"/>
            <a:ext cx="1319237" cy="561975"/>
          </a:xfrm>
          <a:custGeom>
            <a:avLst/>
            <a:gdLst>
              <a:gd name="connsiteX0" fmla="*/ 0 w 1312354"/>
              <a:gd name="connsiteY0" fmla="*/ 139704 h 552450"/>
              <a:gd name="connsiteX1" fmla="*/ 139704 w 1312354"/>
              <a:gd name="connsiteY1" fmla="*/ 0 h 552450"/>
              <a:gd name="connsiteX2" fmla="*/ 1172650 w 1312354"/>
              <a:gd name="connsiteY2" fmla="*/ 0 h 552450"/>
              <a:gd name="connsiteX3" fmla="*/ 1312354 w 1312354"/>
              <a:gd name="connsiteY3" fmla="*/ 139704 h 552450"/>
              <a:gd name="connsiteX4" fmla="*/ 1312354 w 1312354"/>
              <a:gd name="connsiteY4" fmla="*/ 412746 h 552450"/>
              <a:gd name="connsiteX5" fmla="*/ 1172650 w 1312354"/>
              <a:gd name="connsiteY5" fmla="*/ 552450 h 552450"/>
              <a:gd name="connsiteX6" fmla="*/ 139704 w 1312354"/>
              <a:gd name="connsiteY6" fmla="*/ 552450 h 552450"/>
              <a:gd name="connsiteX7" fmla="*/ 0 w 1312354"/>
              <a:gd name="connsiteY7" fmla="*/ 412746 h 552450"/>
              <a:gd name="connsiteX8" fmla="*/ 0 w 1312354"/>
              <a:gd name="connsiteY8" fmla="*/ 139704 h 552450"/>
              <a:gd name="connsiteX0" fmla="*/ 0 w 1356333"/>
              <a:gd name="connsiteY0" fmla="*/ 139704 h 552450"/>
              <a:gd name="connsiteX1" fmla="*/ 139704 w 1356333"/>
              <a:gd name="connsiteY1" fmla="*/ 0 h 552450"/>
              <a:gd name="connsiteX2" fmla="*/ 1325050 w 1356333"/>
              <a:gd name="connsiteY2" fmla="*/ 0 h 552450"/>
              <a:gd name="connsiteX3" fmla="*/ 1312354 w 1356333"/>
              <a:gd name="connsiteY3" fmla="*/ 139704 h 552450"/>
              <a:gd name="connsiteX4" fmla="*/ 1312354 w 1356333"/>
              <a:gd name="connsiteY4" fmla="*/ 412746 h 552450"/>
              <a:gd name="connsiteX5" fmla="*/ 1172650 w 1356333"/>
              <a:gd name="connsiteY5" fmla="*/ 552450 h 552450"/>
              <a:gd name="connsiteX6" fmla="*/ 139704 w 1356333"/>
              <a:gd name="connsiteY6" fmla="*/ 552450 h 552450"/>
              <a:gd name="connsiteX7" fmla="*/ 0 w 1356333"/>
              <a:gd name="connsiteY7" fmla="*/ 412746 h 552450"/>
              <a:gd name="connsiteX8" fmla="*/ 0 w 1356333"/>
              <a:gd name="connsiteY8" fmla="*/ 139704 h 552450"/>
              <a:gd name="connsiteX0" fmla="*/ 0 w 1319237"/>
              <a:gd name="connsiteY0" fmla="*/ 149229 h 561975"/>
              <a:gd name="connsiteX1" fmla="*/ 139704 w 1319237"/>
              <a:gd name="connsiteY1" fmla="*/ 9525 h 561975"/>
              <a:gd name="connsiteX2" fmla="*/ 1267900 w 1319237"/>
              <a:gd name="connsiteY2" fmla="*/ 0 h 561975"/>
              <a:gd name="connsiteX3" fmla="*/ 1312354 w 1319237"/>
              <a:gd name="connsiteY3" fmla="*/ 149229 h 561975"/>
              <a:gd name="connsiteX4" fmla="*/ 1312354 w 1319237"/>
              <a:gd name="connsiteY4" fmla="*/ 422271 h 561975"/>
              <a:gd name="connsiteX5" fmla="*/ 1172650 w 1319237"/>
              <a:gd name="connsiteY5" fmla="*/ 561975 h 561975"/>
              <a:gd name="connsiteX6" fmla="*/ 139704 w 1319237"/>
              <a:gd name="connsiteY6" fmla="*/ 561975 h 561975"/>
              <a:gd name="connsiteX7" fmla="*/ 0 w 1319237"/>
              <a:gd name="connsiteY7" fmla="*/ 422271 h 561975"/>
              <a:gd name="connsiteX8" fmla="*/ 0 w 1319237"/>
              <a:gd name="connsiteY8" fmla="*/ 149229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9237" h="561975">
                <a:moveTo>
                  <a:pt x="0" y="149229"/>
                </a:moveTo>
                <a:cubicBezTo>
                  <a:pt x="0" y="72073"/>
                  <a:pt x="62548" y="9525"/>
                  <a:pt x="139704" y="9525"/>
                </a:cubicBezTo>
                <a:lnTo>
                  <a:pt x="1267900" y="0"/>
                </a:lnTo>
                <a:cubicBezTo>
                  <a:pt x="1345056" y="0"/>
                  <a:pt x="1312354" y="72073"/>
                  <a:pt x="1312354" y="149229"/>
                </a:cubicBezTo>
                <a:lnTo>
                  <a:pt x="1312354" y="422271"/>
                </a:lnTo>
                <a:cubicBezTo>
                  <a:pt x="1312354" y="499427"/>
                  <a:pt x="1249806" y="561975"/>
                  <a:pt x="1172650" y="561975"/>
                </a:cubicBezTo>
                <a:lnTo>
                  <a:pt x="139704" y="561975"/>
                </a:lnTo>
                <a:cubicBezTo>
                  <a:pt x="62548" y="561975"/>
                  <a:pt x="0" y="499427"/>
                  <a:pt x="0" y="422271"/>
                </a:cubicBezTo>
                <a:lnTo>
                  <a:pt x="0" y="14922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ru-RU"/>
          </a:p>
        </p:txBody>
      </p:sp>
      <p:sp>
        <p:nvSpPr>
          <p:cNvPr id="5" name="Graphic 12">
            <a:extLst>
              <a:ext uri="{FF2B5EF4-FFF2-40B4-BE49-F238E27FC236}">
                <a16:creationId xmlns:a16="http://schemas.microsoft.com/office/drawing/2014/main" id="{8C4DB510-B79E-B3EC-63EC-8130FBEBF39F}"/>
              </a:ext>
            </a:extLst>
          </p:cNvPr>
          <p:cNvSpPr/>
          <p:nvPr userDrawn="1"/>
        </p:nvSpPr>
        <p:spPr>
          <a:xfrm>
            <a:off x="11334292" y="63593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rgbClr val="3B7713"/>
              </a:gs>
              <a:gs pos="100000">
                <a:srgbClr val="164376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20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4F4C8B-3984-6A32-3660-4DFC949B6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35993"/>
            <a:ext cx="874577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7713"/>
                </a:solidFill>
              </a:defRPr>
            </a:lvl1pPr>
          </a:lstStyle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5935A81A-A591-D00A-3995-015DB34D16F5}"/>
              </a:ext>
            </a:extLst>
          </p:cNvPr>
          <p:cNvSpPr/>
          <p:nvPr userDrawn="1"/>
        </p:nvSpPr>
        <p:spPr>
          <a:xfrm>
            <a:off x="10893420" y="6374530"/>
            <a:ext cx="385200" cy="385200"/>
          </a:xfrm>
          <a:prstGeom prst="ellipse">
            <a:avLst/>
          </a:prstGeom>
          <a:solidFill>
            <a:srgbClr val="16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307E45-0314-1525-54AA-E88A5E8B3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3420" y="6403837"/>
            <a:ext cx="54944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49" r:id="rId3"/>
    <p:sldLayoutId id="214748366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rgbClr val="3B7713"/>
              </a:gs>
              <a:gs pos="100000">
                <a:srgbClr val="164376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437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437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437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437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437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customXml" Target="../ink/ink14.xml"/><Relationship Id="rId26" Type="http://schemas.openxmlformats.org/officeDocument/2006/relationships/customXml" Target="../ink/ink20.xml"/><Relationship Id="rId39" Type="http://schemas.openxmlformats.org/officeDocument/2006/relationships/customXml" Target="../ink/ink31.xml"/><Relationship Id="rId21" Type="http://schemas.openxmlformats.org/officeDocument/2006/relationships/image" Target="../media/image6.png"/><Relationship Id="rId34" Type="http://schemas.openxmlformats.org/officeDocument/2006/relationships/customXml" Target="../ink/ink28.xml"/><Relationship Id="rId42" Type="http://schemas.openxmlformats.org/officeDocument/2006/relationships/customXml" Target="../ink/ink34.xml"/><Relationship Id="rId47" Type="http://schemas.openxmlformats.org/officeDocument/2006/relationships/customXml" Target="../ink/ink39.xml"/><Relationship Id="rId7" Type="http://schemas.openxmlformats.org/officeDocument/2006/relationships/customXml" Target="../ink/ink4.xml"/><Relationship Id="rId2" Type="http://schemas.openxmlformats.org/officeDocument/2006/relationships/image" Target="../media/image3.jpeg"/><Relationship Id="rId16" Type="http://schemas.openxmlformats.org/officeDocument/2006/relationships/customXml" Target="../ink/ink12.xml"/><Relationship Id="rId29" Type="http://schemas.openxmlformats.org/officeDocument/2006/relationships/customXml" Target="../ink/ink23.xml"/><Relationship Id="rId11" Type="http://schemas.openxmlformats.org/officeDocument/2006/relationships/customXml" Target="../ink/ink7.xml"/><Relationship Id="rId24" Type="http://schemas.openxmlformats.org/officeDocument/2006/relationships/customXml" Target="../ink/ink18.xml"/><Relationship Id="rId32" Type="http://schemas.openxmlformats.org/officeDocument/2006/relationships/customXml" Target="../ink/ink26.xml"/><Relationship Id="rId37" Type="http://schemas.openxmlformats.org/officeDocument/2006/relationships/image" Target="../media/image9.png"/><Relationship Id="rId40" Type="http://schemas.openxmlformats.org/officeDocument/2006/relationships/customXml" Target="../ink/ink32.xml"/><Relationship Id="rId45" Type="http://schemas.openxmlformats.org/officeDocument/2006/relationships/customXml" Target="../ink/ink37.xml"/><Relationship Id="rId5" Type="http://schemas.openxmlformats.org/officeDocument/2006/relationships/customXml" Target="../ink/ink2.xml"/><Relationship Id="rId15" Type="http://schemas.openxmlformats.org/officeDocument/2006/relationships/customXml" Target="../ink/ink11.xml"/><Relationship Id="rId23" Type="http://schemas.openxmlformats.org/officeDocument/2006/relationships/image" Target="../media/image7.png"/><Relationship Id="rId28" Type="http://schemas.openxmlformats.org/officeDocument/2006/relationships/customXml" Target="../ink/ink22.xml"/><Relationship Id="rId36" Type="http://schemas.openxmlformats.org/officeDocument/2006/relationships/customXml" Target="../ink/ink29.xml"/><Relationship Id="rId49" Type="http://schemas.openxmlformats.org/officeDocument/2006/relationships/image" Target="../media/image5.gif"/><Relationship Id="rId10" Type="http://schemas.openxmlformats.org/officeDocument/2006/relationships/image" Target="../media/image5.png"/><Relationship Id="rId19" Type="http://schemas.openxmlformats.org/officeDocument/2006/relationships/customXml" Target="../ink/ink15.xml"/><Relationship Id="rId31" Type="http://schemas.openxmlformats.org/officeDocument/2006/relationships/customXml" Target="../ink/ink25.xml"/><Relationship Id="rId44" Type="http://schemas.openxmlformats.org/officeDocument/2006/relationships/customXml" Target="../ink/ink36.xml"/><Relationship Id="rId4" Type="http://schemas.openxmlformats.org/officeDocument/2006/relationships/image" Target="../media/image4.png"/><Relationship Id="rId9" Type="http://schemas.openxmlformats.org/officeDocument/2006/relationships/customXml" Target="../ink/ink6.xml"/><Relationship Id="rId14" Type="http://schemas.openxmlformats.org/officeDocument/2006/relationships/customXml" Target="../ink/ink10.xml"/><Relationship Id="rId22" Type="http://schemas.openxmlformats.org/officeDocument/2006/relationships/customXml" Target="../ink/ink17.xml"/><Relationship Id="rId27" Type="http://schemas.openxmlformats.org/officeDocument/2006/relationships/customXml" Target="../ink/ink21.xml"/><Relationship Id="rId30" Type="http://schemas.openxmlformats.org/officeDocument/2006/relationships/customXml" Target="../ink/ink24.xml"/><Relationship Id="rId35" Type="http://schemas.openxmlformats.org/officeDocument/2006/relationships/image" Target="../media/image4.gif"/><Relationship Id="rId43" Type="http://schemas.openxmlformats.org/officeDocument/2006/relationships/customXml" Target="../ink/ink35.xml"/><Relationship Id="rId48" Type="http://schemas.openxmlformats.org/officeDocument/2006/relationships/customXml" Target="../ink/ink40.xml"/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12" Type="http://schemas.openxmlformats.org/officeDocument/2006/relationships/customXml" Target="../ink/ink8.xml"/><Relationship Id="rId17" Type="http://schemas.openxmlformats.org/officeDocument/2006/relationships/customXml" Target="../ink/ink13.xml"/><Relationship Id="rId25" Type="http://schemas.openxmlformats.org/officeDocument/2006/relationships/customXml" Target="../ink/ink19.xml"/><Relationship Id="rId33" Type="http://schemas.openxmlformats.org/officeDocument/2006/relationships/customXml" Target="../ink/ink27.xml"/><Relationship Id="rId38" Type="http://schemas.openxmlformats.org/officeDocument/2006/relationships/customXml" Target="../ink/ink30.xml"/><Relationship Id="rId46" Type="http://schemas.openxmlformats.org/officeDocument/2006/relationships/customXml" Target="../ink/ink38.xml"/><Relationship Id="rId20" Type="http://schemas.openxmlformats.org/officeDocument/2006/relationships/customXml" Target="../ink/ink16.xml"/><Relationship Id="rId41" Type="http://schemas.openxmlformats.org/officeDocument/2006/relationships/customXml" Target="../ink/ink3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06"/>
            <a:ext cx="6268113" cy="2142768"/>
          </a:xfrm>
        </p:spPr>
        <p:txBody>
          <a:bodyPr/>
          <a:lstStyle/>
          <a:p>
            <a:pPr algn="ctr"/>
            <a:r>
              <a:rPr lang="en-US" sz="4400" dirty="0"/>
              <a:t>Miniaturized Microdosimeters for Hadron Therapy</a:t>
            </a:r>
            <a:endParaRPr lang="ru-RU" sz="4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75" y="2288067"/>
            <a:ext cx="3629300" cy="1957773"/>
          </a:xfrm>
        </p:spPr>
        <p:txBody>
          <a:bodyPr>
            <a:normAutofit/>
          </a:bodyPr>
          <a:lstStyle/>
          <a:p>
            <a:r>
              <a:rPr lang="en-US" sz="1800" i="1" dirty="0"/>
              <a:t>Anna Bianchi </a:t>
            </a:r>
            <a:r>
              <a:rPr lang="en-US" sz="1800" i="1" baseline="30000" dirty="0"/>
              <a:t>1</a:t>
            </a:r>
          </a:p>
          <a:p>
            <a:r>
              <a:rPr lang="en-US" sz="1800" b="0" i="1" dirty="0"/>
              <a:t>Anna Selva </a:t>
            </a:r>
            <a:r>
              <a:rPr lang="en-US" sz="1800" b="0" i="1" baseline="30000" dirty="0"/>
              <a:t>1</a:t>
            </a:r>
          </a:p>
          <a:p>
            <a:r>
              <a:rPr lang="en-US" sz="1800" b="0" i="1" dirty="0"/>
              <a:t>Linda Eliasson </a:t>
            </a:r>
            <a:r>
              <a:rPr lang="en-US" sz="1800" b="0" i="1" baseline="30000" dirty="0"/>
              <a:t>2</a:t>
            </a:r>
          </a:p>
          <a:p>
            <a:r>
              <a:rPr lang="en-US" sz="1800" b="0" i="1" dirty="0"/>
              <a:t>Jan Lillhök </a:t>
            </a:r>
            <a:r>
              <a:rPr lang="en-US" sz="1800" b="0" i="1" baseline="30000" dirty="0"/>
              <a:t>2</a:t>
            </a:r>
          </a:p>
          <a:p>
            <a:r>
              <a:rPr lang="en-US" sz="1800" b="0" i="1" dirty="0"/>
              <a:t>Valeria Conte </a:t>
            </a:r>
            <a:r>
              <a:rPr lang="en-US" sz="1800" b="0" i="1" baseline="30000" dirty="0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65790" y="164561"/>
            <a:ext cx="5217276" cy="949829"/>
          </a:xfrm>
        </p:spPr>
        <p:txBody>
          <a:bodyPr/>
          <a:lstStyle/>
          <a:p>
            <a:r>
              <a:rPr lang="en-US" sz="2400" dirty="0"/>
              <a:t>12</a:t>
            </a:r>
            <a:r>
              <a:rPr lang="en-US" sz="2400" baseline="30000" dirty="0"/>
              <a:t>th</a:t>
            </a:r>
            <a:r>
              <a:rPr lang="en-US" sz="2400" dirty="0"/>
              <a:t> May 2025</a:t>
            </a:r>
            <a:endParaRPr lang="ru-RU" sz="24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7845" r="7845"/>
          <a:stretch/>
        </p:blipFill>
        <p:spPr>
          <a:xfrm>
            <a:off x="4614953" y="0"/>
            <a:ext cx="7585924" cy="594957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FDBF62-E68D-4F4C-EAAF-3F762181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35" y="3079129"/>
            <a:ext cx="2644508" cy="37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F2621E-212B-CA29-5471-2C090CD0CDEA}"/>
              </a:ext>
            </a:extLst>
          </p:cNvPr>
          <p:cNvSpPr txBox="1">
            <a:spLocks/>
          </p:cNvSpPr>
          <p:nvPr/>
        </p:nvSpPr>
        <p:spPr>
          <a:xfrm>
            <a:off x="1917035" y="2288067"/>
            <a:ext cx="6689518" cy="647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437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6437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6437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6437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it-IT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Laboratori Nazionali di Legnaro – INFN</a:t>
            </a:r>
          </a:p>
          <a:p>
            <a:r>
              <a:rPr lang="it-IT" sz="1400" b="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it-IT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Swedish Radiation Safety Authority</a:t>
            </a:r>
            <a:endParaRPr lang="en-US" sz="14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D286A9-643E-9BD2-9CEE-ACAC63AD3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Future </a:t>
            </a:r>
            <a:r>
              <a:rPr lang="it-IT" dirty="0" err="1"/>
              <a:t>construction</a:t>
            </a:r>
            <a:r>
              <a:rPr lang="it-IT" dirty="0"/>
              <a:t> of more mini-TEPC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CBB76A-FB97-AF6E-0E88-C02FF1CD4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pic>
        <p:nvPicPr>
          <p:cNvPr id="5" name="Immagine 4" descr="Immagine che contiene interno, arte, design&#10;&#10;Il contenuto generato dall'IA potrebbe non essere corretto.">
            <a:extLst>
              <a:ext uri="{FF2B5EF4-FFF2-40B4-BE49-F238E27FC236}">
                <a16:creationId xmlns:a16="http://schemas.microsoft.com/office/drawing/2014/main" id="{2CD446E7-A39C-4446-521C-15B63CED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83" r="12995"/>
          <a:stretch/>
        </p:blipFill>
        <p:spPr>
          <a:xfrm>
            <a:off x="84269" y="1399031"/>
            <a:ext cx="5967984" cy="3511357"/>
          </a:xfrm>
          <a:prstGeom prst="rect">
            <a:avLst/>
          </a:prstGeom>
        </p:spPr>
      </p:pic>
      <p:pic>
        <p:nvPicPr>
          <p:cNvPr id="7" name="Immagine 6" descr="Immagine che contiene interno, terreno, pavimento, arte&#10;&#10;Il contenuto generato dall'IA potrebbe non essere corretto.">
            <a:extLst>
              <a:ext uri="{FF2B5EF4-FFF2-40B4-BE49-F238E27FC236}">
                <a16:creationId xmlns:a16="http://schemas.microsoft.com/office/drawing/2014/main" id="{AA192371-B39D-4ED5-9796-A05C5C62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39" r="9876"/>
          <a:stretch/>
        </p:blipFill>
        <p:spPr>
          <a:xfrm>
            <a:off x="6139747" y="2615726"/>
            <a:ext cx="5967984" cy="3572207"/>
          </a:xfrm>
          <a:prstGeom prst="rect">
            <a:avLst/>
          </a:prstGeom>
        </p:spPr>
      </p:pic>
      <p:pic>
        <p:nvPicPr>
          <p:cNvPr id="8" name="Immagine 7" descr="Immagine che contiene testo, logo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2B774E84-61F3-F91D-06E6-0F073084E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3"/>
          <a:stretch/>
        </p:blipFill>
        <p:spPr>
          <a:xfrm>
            <a:off x="10145766" y="703244"/>
            <a:ext cx="1918218" cy="1834570"/>
          </a:xfrm>
          <a:prstGeom prst="rect">
            <a:avLst/>
          </a:prstGeom>
        </p:spPr>
      </p:pic>
      <p:pic>
        <p:nvPicPr>
          <p:cNvPr id="1028" name="Picture 4" descr="Work-in-Progress - Agriturismo il Podere | Vedelago | Treviso">
            <a:extLst>
              <a:ext uri="{FF2B5EF4-FFF2-40B4-BE49-F238E27FC236}">
                <a16:creationId xmlns:a16="http://schemas.microsoft.com/office/drawing/2014/main" id="{05310263-BBB9-4333-D11A-7A616D5D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634357"/>
            <a:ext cx="3264797" cy="185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1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Microdosimetry @SPES cyclotron</a:t>
            </a:r>
            <a:endParaRPr lang="ru-RU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A16E4082-7FC9-2748-8CB6-C1AE2B2CF4C1}"/>
              </a:ext>
            </a:extLst>
          </p:cNvPr>
          <p:cNvSpPr txBox="1">
            <a:spLocks/>
          </p:cNvSpPr>
          <p:nvPr/>
        </p:nvSpPr>
        <p:spPr>
          <a:xfrm>
            <a:off x="10912415" y="6426418"/>
            <a:ext cx="3711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D9463D-38F2-CED8-3E20-9177C20A04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Test of new mini-TEPC @SPES </a:t>
            </a:r>
            <a:r>
              <a:rPr lang="it-IT" err="1"/>
              <a:t>cyclotron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EABB9D-0A40-A769-A4F9-BE0E03A44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79892340-7C62-21E9-E8C0-30415320CA55}"/>
              </a:ext>
            </a:extLst>
          </p:cNvPr>
          <p:cNvSpPr txBox="1">
            <a:spLocks/>
          </p:cNvSpPr>
          <p:nvPr/>
        </p:nvSpPr>
        <p:spPr>
          <a:xfrm>
            <a:off x="10912415" y="6426418"/>
            <a:ext cx="3711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11</a:t>
            </a:r>
            <a:endParaRPr lang="ru-RU" b="1">
              <a:solidFill>
                <a:schemeClr val="bg1"/>
              </a:solidFill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38E1A4CC-CEA3-8169-6B7F-B553E87EAD3A}"/>
              </a:ext>
            </a:extLst>
          </p:cNvPr>
          <p:cNvGrpSpPr/>
          <p:nvPr/>
        </p:nvGrpSpPr>
        <p:grpSpPr>
          <a:xfrm>
            <a:off x="781987" y="1242890"/>
            <a:ext cx="4774462" cy="2287070"/>
            <a:chOff x="4252822" y="3628908"/>
            <a:chExt cx="5589917" cy="2980072"/>
          </a:xfrm>
        </p:grpSpPr>
        <p:sp>
          <p:nvSpPr>
            <p:cNvPr id="46" name="Cubo 45">
              <a:extLst>
                <a:ext uri="{FF2B5EF4-FFF2-40B4-BE49-F238E27FC236}">
                  <a16:creationId xmlns:a16="http://schemas.microsoft.com/office/drawing/2014/main" id="{EE10EF1F-0769-1769-B12A-9BB039C9801B}"/>
                </a:ext>
              </a:extLst>
            </p:cNvPr>
            <p:cNvSpPr/>
            <p:nvPr/>
          </p:nvSpPr>
          <p:spPr>
            <a:xfrm>
              <a:off x="7166394" y="3628908"/>
              <a:ext cx="854015" cy="2113471"/>
            </a:xfrm>
            <a:prstGeom prst="cube">
              <a:avLst>
                <a:gd name="adj" fmla="val 73485"/>
              </a:avLst>
            </a:prstGeom>
            <a:solidFill>
              <a:schemeClr val="bg1">
                <a:lumMod val="5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/>
            </a:p>
          </p:txBody>
        </p: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C2B8F0CD-6CBE-FFB3-593C-4BEAB242146F}"/>
                </a:ext>
              </a:extLst>
            </p:cNvPr>
            <p:cNvGrpSpPr/>
            <p:nvPr/>
          </p:nvGrpSpPr>
          <p:grpSpPr>
            <a:xfrm>
              <a:off x="8599815" y="4220120"/>
              <a:ext cx="1242924" cy="2388860"/>
              <a:chOff x="6538102" y="3795623"/>
              <a:chExt cx="1242924" cy="2388860"/>
            </a:xfrm>
          </p:grpSpPr>
          <p:sp>
            <p:nvSpPr>
              <p:cNvPr id="49" name="Cubo 48">
                <a:extLst>
                  <a:ext uri="{FF2B5EF4-FFF2-40B4-BE49-F238E27FC236}">
                    <a16:creationId xmlns:a16="http://schemas.microsoft.com/office/drawing/2014/main" id="{9CE2BAF4-8306-4869-B3D6-DC538FE6BC72}"/>
                  </a:ext>
                </a:extLst>
              </p:cNvPr>
              <p:cNvSpPr/>
              <p:nvPr/>
            </p:nvSpPr>
            <p:spPr>
              <a:xfrm>
                <a:off x="6538102" y="5425208"/>
                <a:ext cx="1242924" cy="759275"/>
              </a:xfrm>
              <a:prstGeom prst="cube">
                <a:avLst>
                  <a:gd name="adj" fmla="val 22028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48" name="Cilindro 47">
                <a:extLst>
                  <a:ext uri="{FF2B5EF4-FFF2-40B4-BE49-F238E27FC236}">
                    <a16:creationId xmlns:a16="http://schemas.microsoft.com/office/drawing/2014/main" id="{6722EBB0-EBFF-9939-8952-D5F4C10C95A2}"/>
                  </a:ext>
                </a:extLst>
              </p:cNvPr>
              <p:cNvSpPr/>
              <p:nvPr/>
            </p:nvSpPr>
            <p:spPr>
              <a:xfrm>
                <a:off x="6804445" y="4337655"/>
                <a:ext cx="81231" cy="116543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47" name="Cilindro 46">
                <a:extLst>
                  <a:ext uri="{FF2B5EF4-FFF2-40B4-BE49-F238E27FC236}">
                    <a16:creationId xmlns:a16="http://schemas.microsoft.com/office/drawing/2014/main" id="{94405F6D-9245-AF03-CFC8-019199914B75}"/>
                  </a:ext>
                </a:extLst>
              </p:cNvPr>
              <p:cNvSpPr/>
              <p:nvPr/>
            </p:nvSpPr>
            <p:spPr>
              <a:xfrm>
                <a:off x="6745857" y="3795623"/>
                <a:ext cx="198407" cy="56934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/>
                <a:endParaRPr lang="en-US"/>
              </a:p>
            </p:txBody>
          </p:sp>
        </p:grpSp>
        <p:sp>
          <p:nvSpPr>
            <p:cNvPr id="51" name="Freccia a destra 50">
              <a:extLst>
                <a:ext uri="{FF2B5EF4-FFF2-40B4-BE49-F238E27FC236}">
                  <a16:creationId xmlns:a16="http://schemas.microsoft.com/office/drawing/2014/main" id="{A7C108DB-949C-3B58-DA44-275D0E31A5A2}"/>
                </a:ext>
              </a:extLst>
            </p:cNvPr>
            <p:cNvSpPr/>
            <p:nvPr/>
          </p:nvSpPr>
          <p:spPr>
            <a:xfrm>
              <a:off x="4252822" y="4608622"/>
              <a:ext cx="2623870" cy="569343"/>
            </a:xfrm>
            <a:prstGeom prst="rightArrow">
              <a:avLst/>
            </a:prstGeom>
            <a:solidFill>
              <a:srgbClr val="3B771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/>
            </a:p>
          </p:txBody>
        </p:sp>
      </p:grpSp>
      <p:pic>
        <p:nvPicPr>
          <p:cNvPr id="8" name="Immagine 7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FB1A1E05-6BA2-F888-7A84-5EEB1B5E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911" y="1293073"/>
            <a:ext cx="4496100" cy="27065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48E1CFC-E8E7-6AE6-201D-4CA4EC023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02" y="3861815"/>
            <a:ext cx="4333504" cy="2527088"/>
          </a:xfrm>
          <a:prstGeom prst="rect">
            <a:avLst/>
          </a:prstGeom>
        </p:spPr>
      </p:pic>
      <p:sp>
        <p:nvSpPr>
          <p:cNvPr id="17" name="CasellaDiTesto 33">
            <a:extLst>
              <a:ext uri="{FF2B5EF4-FFF2-40B4-BE49-F238E27FC236}">
                <a16:creationId xmlns:a16="http://schemas.microsoft.com/office/drawing/2014/main" id="{44E66C72-7369-07AD-1F33-10051D1D694C}"/>
              </a:ext>
            </a:extLst>
          </p:cNvPr>
          <p:cNvSpPr txBox="1"/>
          <p:nvPr/>
        </p:nvSpPr>
        <p:spPr>
          <a:xfrm>
            <a:off x="4549297" y="5334094"/>
            <a:ext cx="5511055" cy="461665"/>
          </a:xfrm>
          <a:prstGeom prst="leftArrowCallout">
            <a:avLst>
              <a:gd name="adj1" fmla="val 50000"/>
              <a:gd name="adj2" fmla="val 25000"/>
              <a:gd name="adj3" fmla="val 53609"/>
              <a:gd name="adj4" fmla="val 92199"/>
            </a:avLst>
          </a:prstGeom>
          <a:solidFill>
            <a:srgbClr val="3B7713"/>
          </a:solidFill>
          <a:ln>
            <a:solidFill>
              <a:srgbClr val="3B7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bg1"/>
                </a:solidFill>
              </a:rPr>
              <a:t>Inter-detector reproducibility</a:t>
            </a:r>
          </a:p>
        </p:txBody>
      </p:sp>
      <p:sp>
        <p:nvSpPr>
          <p:cNvPr id="18" name="CasellaDiTesto 33">
            <a:extLst>
              <a:ext uri="{FF2B5EF4-FFF2-40B4-BE49-F238E27FC236}">
                <a16:creationId xmlns:a16="http://schemas.microsoft.com/office/drawing/2014/main" id="{0A96FAE4-79F3-FB86-A334-547BC49F3BC1}"/>
              </a:ext>
            </a:extLst>
          </p:cNvPr>
          <p:cNvSpPr txBox="1"/>
          <p:nvPr/>
        </p:nvSpPr>
        <p:spPr>
          <a:xfrm>
            <a:off x="6528719" y="4060935"/>
            <a:ext cx="5441674" cy="707231"/>
          </a:xfrm>
          <a:prstGeom prst="upArrowCallou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bg1"/>
                </a:solidFill>
              </a:rPr>
              <a:t>High rate </a:t>
            </a:r>
            <a:r>
              <a:rPr lang="it-IT" sz="2400" b="1" dirty="0" err="1">
                <a:solidFill>
                  <a:schemeClr val="bg1"/>
                </a:solidFill>
              </a:rPr>
              <a:t>sustainability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2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measurements with radiobiology</a:t>
            </a:r>
            <a:endParaRPr lang="ru-RU" dirty="0"/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AF19924C-9707-09F7-BD14-A90045E937FA}"/>
              </a:ext>
            </a:extLst>
          </p:cNvPr>
          <p:cNvSpPr txBox="1">
            <a:spLocks/>
          </p:cNvSpPr>
          <p:nvPr/>
        </p:nvSpPr>
        <p:spPr>
          <a:xfrm>
            <a:off x="10912415" y="6426418"/>
            <a:ext cx="3711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bg1"/>
                </a:solidFill>
              </a:rPr>
              <a:t>12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5A00CBE-EA25-00E9-72D5-BB5B8CE3B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1" y="1339282"/>
            <a:ext cx="5426058" cy="2661531"/>
          </a:xfrm>
          <a:prstGeom prst="rect">
            <a:avLst/>
          </a:prstGeom>
        </p:spPr>
      </p:pic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74D4242-CDDA-1B93-79DC-7AC6CD997E86}"/>
              </a:ext>
            </a:extLst>
          </p:cNvPr>
          <p:cNvSpPr txBox="1">
            <a:spLocks/>
          </p:cNvSpPr>
          <p:nvPr/>
        </p:nvSpPr>
        <p:spPr>
          <a:xfrm>
            <a:off x="831850" y="6452635"/>
            <a:ext cx="8547371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Anna Bianchi - International Workshop on future research program with the high power Cyclotron of SPES-LNL</a:t>
            </a:r>
            <a:endParaRPr lang="ru-RU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E21E0A6-87DD-2228-1170-930552B69975}"/>
              </a:ext>
            </a:extLst>
          </p:cNvPr>
          <p:cNvGrpSpPr/>
          <p:nvPr/>
        </p:nvGrpSpPr>
        <p:grpSpPr>
          <a:xfrm>
            <a:off x="5678949" y="1120490"/>
            <a:ext cx="6297260" cy="3431654"/>
            <a:chOff x="244980" y="1546772"/>
            <a:chExt cx="7966989" cy="4716000"/>
          </a:xfrm>
        </p:grpSpPr>
        <p:pic>
          <p:nvPicPr>
            <p:cNvPr id="8" name="Immagine 7" descr="Immagine che contiene testo, linea, diagramma, schermata&#10;&#10;Descrizione generata automaticamente">
              <a:extLst>
                <a:ext uri="{FF2B5EF4-FFF2-40B4-BE49-F238E27FC236}">
                  <a16:creationId xmlns:a16="http://schemas.microsoft.com/office/drawing/2014/main" id="{4E8178EB-2574-AA65-8E70-61CFB7113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980" y="1546772"/>
              <a:ext cx="7966989" cy="4716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BD118A6-CCC6-1A82-3CB8-A0995122AF88}"/>
                </a:ext>
              </a:extLst>
            </p:cNvPr>
            <p:cNvSpPr txBox="1"/>
            <p:nvPr/>
          </p:nvSpPr>
          <p:spPr>
            <a:xfrm>
              <a:off x="1317577" y="4535713"/>
              <a:ext cx="2722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rgbClr val="1F6BFF"/>
                  </a:solidFill>
                </a:rPr>
                <a:t>RBE</a:t>
              </a:r>
              <a:r>
                <a:rPr lang="it-IT" sz="2000" b="1" baseline="-25000">
                  <a:solidFill>
                    <a:srgbClr val="1F6BFF"/>
                  </a:solidFill>
                </a:rPr>
                <a:t>10</a:t>
              </a:r>
              <a:r>
                <a:rPr lang="it-IT" sz="2000" b="1">
                  <a:solidFill>
                    <a:srgbClr val="1F6BFF"/>
                  </a:solidFill>
                </a:rPr>
                <a:t> – U87 </a:t>
              </a:r>
              <a:r>
                <a:rPr lang="it-IT" sz="2000" b="1" err="1">
                  <a:solidFill>
                    <a:srgbClr val="1F6BFF"/>
                  </a:solidFill>
                </a:rPr>
                <a:t>cell</a:t>
              </a:r>
              <a:r>
                <a:rPr lang="it-IT" sz="2000" b="1">
                  <a:solidFill>
                    <a:srgbClr val="1F6BFF"/>
                  </a:solidFill>
                </a:rPr>
                <a:t> line</a:t>
              </a:r>
              <a:endParaRPr lang="en-US" sz="2000" b="1">
                <a:solidFill>
                  <a:srgbClr val="1F6BFF"/>
                </a:solidFill>
              </a:endParaRPr>
            </a:p>
          </p:txBody>
        </p:sp>
      </p:grpSp>
      <p:pic>
        <p:nvPicPr>
          <p:cNvPr id="10" name="Immagine 9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B2D4804F-9FE5-AD9E-A033-16AF4EFF74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8949" y="1120490"/>
            <a:ext cx="6297260" cy="3431654"/>
          </a:xfrm>
          <a:prstGeom prst="rect">
            <a:avLst/>
          </a:prstGeom>
        </p:spPr>
      </p:pic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BA9780FA-7E2E-3D5C-BCF3-17A748C18A56}"/>
              </a:ext>
            </a:extLst>
          </p:cNvPr>
          <p:cNvSpPr txBox="1"/>
          <p:nvPr/>
        </p:nvSpPr>
        <p:spPr>
          <a:xfrm>
            <a:off x="914284" y="4852773"/>
            <a:ext cx="11061925" cy="1273016"/>
          </a:xfrm>
          <a:prstGeom prst="upArrowCallout">
            <a:avLst>
              <a:gd name="adj1" fmla="val 868954"/>
              <a:gd name="adj2" fmla="val 434477"/>
              <a:gd name="adj3" fmla="val 25000"/>
              <a:gd name="adj4" fmla="val 75000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 dirty="0" err="1">
                <a:solidFill>
                  <a:schemeClr val="bg1"/>
                </a:solidFill>
              </a:rPr>
              <a:t>Investigation</a:t>
            </a:r>
            <a:r>
              <a:rPr lang="it-IT" sz="2400" b="1" dirty="0">
                <a:solidFill>
                  <a:schemeClr val="bg1"/>
                </a:solidFill>
              </a:rPr>
              <a:t> of </a:t>
            </a:r>
            <a:r>
              <a:rPr lang="it-IT" sz="2400" b="1" dirty="0" err="1">
                <a:solidFill>
                  <a:schemeClr val="bg1"/>
                </a:solidFill>
              </a:rPr>
              <a:t>correlation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between</a:t>
            </a:r>
            <a:r>
              <a:rPr lang="it-IT" sz="2400" b="1" dirty="0">
                <a:solidFill>
                  <a:schemeClr val="bg1"/>
                </a:solidFill>
              </a:rPr>
              <a:t> microdosimetric measurements and radiobiological </a:t>
            </a:r>
            <a:r>
              <a:rPr lang="it-IT" sz="2400" b="1" dirty="0" err="1">
                <a:solidFill>
                  <a:schemeClr val="bg1"/>
                </a:solidFill>
              </a:rPr>
              <a:t>response</a:t>
            </a:r>
            <a:r>
              <a:rPr lang="it-IT" sz="2400" b="1" dirty="0">
                <a:solidFill>
                  <a:schemeClr val="bg1"/>
                </a:solidFill>
              </a:rPr>
              <a:t> to the </a:t>
            </a:r>
            <a:r>
              <a:rPr lang="it-IT" sz="2400" b="1" dirty="0" err="1">
                <a:solidFill>
                  <a:schemeClr val="bg1"/>
                </a:solidFill>
              </a:rPr>
              <a:t>same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radiation</a:t>
            </a:r>
            <a:r>
              <a:rPr lang="it-IT" sz="2400" b="1" dirty="0">
                <a:solidFill>
                  <a:schemeClr val="bg1"/>
                </a:solidFill>
              </a:rPr>
              <a:t> field </a:t>
            </a:r>
          </a:p>
        </p:txBody>
      </p:sp>
    </p:spTree>
    <p:extLst>
      <p:ext uri="{BB962C8B-B14F-4D97-AF65-F5344CB8AC3E}">
        <p14:creationId xmlns:p14="http://schemas.microsoft.com/office/powerpoint/2010/main" val="148734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42596B-A005-4722-F7F3-364DA7D09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Development of new devices - AToMiQA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574ADA-915B-D3F0-0CE2-438BA136E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5F651FEB-5558-6E85-CF46-91E75E6C95A5}"/>
              </a:ext>
            </a:extLst>
          </p:cNvPr>
          <p:cNvSpPr txBox="1">
            <a:spLocks/>
          </p:cNvSpPr>
          <p:nvPr/>
        </p:nvSpPr>
        <p:spPr>
          <a:xfrm>
            <a:off x="10912415" y="6426418"/>
            <a:ext cx="3711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13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1722C6-1E14-7C1C-5427-A0859A11CE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368" y="3289858"/>
            <a:ext cx="5544493" cy="3175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6FB960B-3C86-9928-6CBF-EA1544F9ADA5}"/>
                  </a:ext>
                </a:extLst>
              </p:cNvPr>
              <p:cNvSpPr txBox="1"/>
              <p:nvPr/>
            </p:nvSpPr>
            <p:spPr>
              <a:xfrm>
                <a:off x="7697394" y="2564991"/>
                <a:ext cx="2387342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</m:den>
                      </m:f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6FB960B-3C86-9928-6CBF-EA1544F9A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2564991"/>
                <a:ext cx="2387342" cy="701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e 6">
            <a:extLst>
              <a:ext uri="{FF2B5EF4-FFF2-40B4-BE49-F238E27FC236}">
                <a16:creationId xmlns:a16="http://schemas.microsoft.com/office/drawing/2014/main" id="{9E611CEC-FD9B-10D4-6D77-E81E0A7924A1}"/>
              </a:ext>
            </a:extLst>
          </p:cNvPr>
          <p:cNvSpPr/>
          <p:nvPr/>
        </p:nvSpPr>
        <p:spPr>
          <a:xfrm>
            <a:off x="8513388" y="2469737"/>
            <a:ext cx="301840" cy="495166"/>
          </a:xfrm>
          <a:prstGeom prst="ellipse">
            <a:avLst/>
          </a:prstGeom>
          <a:noFill/>
          <a:ln w="1905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57D0D8E-13EA-4404-72A1-41BB7C38DADD}"/>
              </a:ext>
            </a:extLst>
          </p:cNvPr>
          <p:cNvSpPr/>
          <p:nvPr/>
        </p:nvSpPr>
        <p:spPr>
          <a:xfrm>
            <a:off x="8864165" y="2671866"/>
            <a:ext cx="301840" cy="495166"/>
          </a:xfrm>
          <a:prstGeom prst="ellipse">
            <a:avLst/>
          </a:prstGeom>
          <a:noFill/>
          <a:ln w="1905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C089100-9387-F70B-5723-D090276C970A}"/>
              </a:ext>
            </a:extLst>
          </p:cNvPr>
          <p:cNvSpPr/>
          <p:nvPr/>
        </p:nvSpPr>
        <p:spPr>
          <a:xfrm>
            <a:off x="9519238" y="2699141"/>
            <a:ext cx="301840" cy="495166"/>
          </a:xfrm>
          <a:prstGeom prst="ellipse">
            <a:avLst/>
          </a:prstGeom>
          <a:noFill/>
          <a:ln w="1905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9A7E11-5EB1-284C-3CD3-9927A2D3BA83}"/>
              </a:ext>
            </a:extLst>
          </p:cNvPr>
          <p:cNvSpPr txBox="1"/>
          <p:nvPr/>
        </p:nvSpPr>
        <p:spPr>
          <a:xfrm>
            <a:off x="10115900" y="273103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C00000"/>
                </a:solidFill>
                <a:latin typeface="Book Antiqua" panose="02040602050305030304" pitchFamily="18" charset="0"/>
              </a:rPr>
              <a:t>Multi-event</a:t>
            </a:r>
            <a:endParaRPr lang="en-US" b="1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4FEBD49-DDF2-CD0D-78BC-C820021A3C87}"/>
              </a:ext>
            </a:extLst>
          </p:cNvPr>
          <p:cNvSpPr/>
          <p:nvPr/>
        </p:nvSpPr>
        <p:spPr>
          <a:xfrm>
            <a:off x="7757505" y="2687817"/>
            <a:ext cx="420937" cy="495166"/>
          </a:xfrm>
          <a:prstGeom prst="ellipse">
            <a:avLst/>
          </a:prstGeom>
          <a:noFill/>
          <a:ln w="19050" cap="flat">
            <a:solidFill>
              <a:srgbClr val="0D437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solidFill>
                <a:srgbClr val="0D437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29230BB-4E90-4218-1986-04613201C02D}"/>
              </a:ext>
            </a:extLst>
          </p:cNvPr>
          <p:cNvSpPr txBox="1"/>
          <p:nvPr/>
        </p:nvSpPr>
        <p:spPr>
          <a:xfrm>
            <a:off x="5790277" y="273103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D4371"/>
                </a:solidFill>
                <a:latin typeface="Book Antiqua" panose="02040602050305030304" pitchFamily="18" charset="0"/>
              </a:rPr>
              <a:t>Single-event</a:t>
            </a:r>
            <a:endParaRPr lang="en-US" b="1">
              <a:solidFill>
                <a:srgbClr val="0D437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B8432B-E731-5194-CCB4-69F213D58DE3}"/>
              </a:ext>
            </a:extLst>
          </p:cNvPr>
          <p:cNvSpPr txBox="1"/>
          <p:nvPr/>
        </p:nvSpPr>
        <p:spPr>
          <a:xfrm>
            <a:off x="2233131" y="4233369"/>
            <a:ext cx="3557146" cy="1736646"/>
          </a:xfrm>
          <a:prstGeom prst="roundRect">
            <a:avLst/>
          </a:prstGeom>
          <a:solidFill>
            <a:srgbClr val="164376"/>
          </a:solidFill>
          <a:ln w="28575">
            <a:solidFill>
              <a:srgbClr val="16437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Microdosimetric device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that</a:t>
            </a:r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works in dual mode for high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intensity</a:t>
            </a:r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beams</a:t>
            </a:r>
            <a:endParaRPr lang="it-IT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CasellaDiTesto 33">
            <a:extLst>
              <a:ext uri="{FF2B5EF4-FFF2-40B4-BE49-F238E27FC236}">
                <a16:creationId xmlns:a16="http://schemas.microsoft.com/office/drawing/2014/main" id="{FECC56E1-B049-EDBF-649F-7D610974D6E7}"/>
              </a:ext>
            </a:extLst>
          </p:cNvPr>
          <p:cNvSpPr txBox="1"/>
          <p:nvPr/>
        </p:nvSpPr>
        <p:spPr>
          <a:xfrm>
            <a:off x="4222894" y="1720505"/>
            <a:ext cx="6173834" cy="707886"/>
          </a:xfrm>
          <a:prstGeom prst="rect">
            <a:avLst/>
          </a:prstGeom>
          <a:solidFill>
            <a:srgbClr val="5BB51D"/>
          </a:solidFill>
          <a:ln>
            <a:solidFill>
              <a:srgbClr val="5BB51D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Multi-event measurements to </a:t>
            </a:r>
            <a:r>
              <a:rPr lang="it-IT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overcome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fluence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rates </a:t>
            </a:r>
            <a:r>
              <a:rPr lang="it-IT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limitation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of single-event </a:t>
            </a:r>
            <a:r>
              <a:rPr lang="it-IT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acquisition</a:t>
            </a:r>
            <a:endParaRPr lang="it-IT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CasellaDiTesto 33">
            <a:extLst>
              <a:ext uri="{FF2B5EF4-FFF2-40B4-BE49-F238E27FC236}">
                <a16:creationId xmlns:a16="http://schemas.microsoft.com/office/drawing/2014/main" id="{18579463-3008-5B6A-4D7B-B9330156DDA6}"/>
              </a:ext>
            </a:extLst>
          </p:cNvPr>
          <p:cNvSpPr txBox="1"/>
          <p:nvPr/>
        </p:nvSpPr>
        <p:spPr>
          <a:xfrm>
            <a:off x="4222894" y="1242723"/>
            <a:ext cx="6173834" cy="612934"/>
          </a:xfrm>
          <a:prstGeom prst="downArrowCallout">
            <a:avLst/>
          </a:prstGeom>
          <a:solidFill>
            <a:srgbClr val="3B7713"/>
          </a:solidFill>
          <a:ln>
            <a:solidFill>
              <a:srgbClr val="3B771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Variance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– </a:t>
            </a:r>
            <a:r>
              <a:rPr lang="it-IT" sz="2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Covariance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in microdosimetry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8150710-4B92-8A91-441C-D825D2DD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55" y="4485484"/>
            <a:ext cx="1375689" cy="2034965"/>
          </a:xfrm>
          <a:prstGeom prst="rect">
            <a:avLst/>
          </a:prstGeom>
        </p:spPr>
      </p:pic>
      <p:pic>
        <p:nvPicPr>
          <p:cNvPr id="13" name="Picture 2" descr="The Swedish Radiation Safety Authority - Strålsäkerhetsmyndigheten">
            <a:extLst>
              <a:ext uri="{FF2B5EF4-FFF2-40B4-BE49-F238E27FC236}">
                <a16:creationId xmlns:a16="http://schemas.microsoft.com/office/drawing/2014/main" id="{BA7BC440-BBD6-E575-A65A-CB36C033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178" y="1103372"/>
            <a:ext cx="16859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F228F9FC-AD71-6364-87A5-BBA425F61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" y="1222244"/>
            <a:ext cx="4175776" cy="2513756"/>
          </a:xfrm>
          <a:prstGeom prst="rect">
            <a:avLst/>
          </a:prstGeom>
        </p:spPr>
      </p:pic>
      <p:sp>
        <p:nvSpPr>
          <p:cNvPr id="18" name="CasellaDiTesto 33">
            <a:extLst>
              <a:ext uri="{FF2B5EF4-FFF2-40B4-BE49-F238E27FC236}">
                <a16:creationId xmlns:a16="http://schemas.microsoft.com/office/drawing/2014/main" id="{8952840A-14AF-B32A-0BED-7E7B274F064E}"/>
              </a:ext>
            </a:extLst>
          </p:cNvPr>
          <p:cNvSpPr txBox="1"/>
          <p:nvPr/>
        </p:nvSpPr>
        <p:spPr>
          <a:xfrm>
            <a:off x="749139" y="2900307"/>
            <a:ext cx="3269863" cy="400110"/>
          </a:xfrm>
          <a:prstGeom prst="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Clinical: 10</a:t>
            </a:r>
            <a:r>
              <a:rPr lang="it-IT" sz="2000" b="1" baseline="30000" dirty="0">
                <a:solidFill>
                  <a:schemeClr val="bg1"/>
                </a:solidFill>
                <a:latin typeface="Book Antiqua" panose="02040602050305030304" pitchFamily="18" charset="0"/>
              </a:rPr>
              <a:t>7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p s</a:t>
            </a:r>
            <a:r>
              <a:rPr lang="it-IT" sz="2000" b="1" baseline="30000" dirty="0">
                <a:solidFill>
                  <a:schemeClr val="bg1"/>
                </a:solidFill>
                <a:latin typeface="Book Antiqua" panose="02040602050305030304" pitchFamily="18" charset="0"/>
              </a:rPr>
              <a:t>-1</a:t>
            </a:r>
            <a:r>
              <a:rPr lang="it-IT" sz="2000" b="1" dirty="0">
                <a:solidFill>
                  <a:schemeClr val="bg1"/>
                </a:solidFill>
                <a:latin typeface="Book Antiqua" panose="02040602050305030304" pitchFamily="18" charset="0"/>
              </a:rPr>
              <a:t> mm</a:t>
            </a:r>
            <a:r>
              <a:rPr lang="it-IT" sz="2000" b="1" baseline="30000" dirty="0">
                <a:solidFill>
                  <a:schemeClr val="bg1"/>
                </a:solidFill>
                <a:latin typeface="Book Antiqua" panose="02040602050305030304" pitchFamily="18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2148891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48DA9-C0B1-41F5-B742-3CBFD53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CFD7E5-4B19-5BCF-5729-884520B0E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Studies of </a:t>
            </a:r>
            <a:r>
              <a:rPr lang="it-IT" dirty="0" err="1"/>
              <a:t>secondary</a:t>
            </a:r>
            <a:r>
              <a:rPr lang="it-IT" dirty="0"/>
              <a:t> products in proton </a:t>
            </a:r>
            <a:r>
              <a:rPr lang="it-IT" dirty="0" err="1"/>
              <a:t>beams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1F3277D-3865-5226-1587-C8EAE0A22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F4CBDD9C-FF81-2E1E-9DCF-B544DA104F66}"/>
              </a:ext>
            </a:extLst>
          </p:cNvPr>
          <p:cNvSpPr txBox="1">
            <a:spLocks/>
          </p:cNvSpPr>
          <p:nvPr/>
        </p:nvSpPr>
        <p:spPr>
          <a:xfrm>
            <a:off x="10912415" y="6426418"/>
            <a:ext cx="3711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14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99BB6FF-C3DE-A4FF-D707-FFD7978D1B80}"/>
              </a:ext>
            </a:extLst>
          </p:cNvPr>
          <p:cNvSpPr txBox="1"/>
          <p:nvPr/>
        </p:nvSpPr>
        <p:spPr>
          <a:xfrm>
            <a:off x="9612213" y="1797257"/>
            <a:ext cx="2452891" cy="3647599"/>
          </a:xfrm>
          <a:prstGeom prst="roundRect">
            <a:avLst/>
          </a:prstGeom>
          <a:solidFill>
            <a:srgbClr val="164376"/>
          </a:solidFill>
          <a:ln w="28575">
            <a:solidFill>
              <a:srgbClr val="16437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Low gain measurements to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avoid</a:t>
            </a:r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pile-up from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primaries</a:t>
            </a:r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but with high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fluence</a:t>
            </a:r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of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secondary</a:t>
            </a:r>
            <a:r>
              <a:rPr lang="it-IT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particles</a:t>
            </a:r>
            <a:endParaRPr lang="it-IT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ADF0200-0413-F5A6-BF15-A28873F5E49F}"/>
              </a:ext>
            </a:extLst>
          </p:cNvPr>
          <p:cNvGrpSpPr/>
          <p:nvPr/>
        </p:nvGrpSpPr>
        <p:grpSpPr>
          <a:xfrm>
            <a:off x="-21316" y="1357508"/>
            <a:ext cx="9557708" cy="4820580"/>
            <a:chOff x="1" y="1417320"/>
            <a:chExt cx="9557708" cy="482058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E03B701-EB4B-30B5-D3D4-7FFB48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76" r="6951"/>
            <a:stretch/>
          </p:blipFill>
          <p:spPr>
            <a:xfrm>
              <a:off x="584777" y="1417320"/>
              <a:ext cx="8312336" cy="482058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DC33394-EC1D-26E6-58F4-5572B23C8C97}"/>
                </a:ext>
              </a:extLst>
            </p:cNvPr>
            <p:cNvSpPr txBox="1"/>
            <p:nvPr/>
          </p:nvSpPr>
          <p:spPr>
            <a:xfrm rot="16200000">
              <a:off x="-107505" y="3285358"/>
              <a:ext cx="799788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i="1" dirty="0">
                  <a:solidFill>
                    <a:srgbClr val="008011"/>
                  </a:solidFill>
                </a:rPr>
                <a:t>f(y)</a:t>
              </a:r>
              <a:endParaRPr lang="en-US" sz="3200" i="1" dirty="0">
                <a:solidFill>
                  <a:srgbClr val="008011"/>
                </a:solidFill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5209CFB-A306-A7B5-824D-18F942B1B3CD}"/>
                </a:ext>
              </a:extLst>
            </p:cNvPr>
            <p:cNvSpPr txBox="1"/>
            <p:nvPr/>
          </p:nvSpPr>
          <p:spPr>
            <a:xfrm rot="5400000">
              <a:off x="7757480" y="3255403"/>
              <a:ext cx="3015683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3200" i="1" dirty="0" err="1">
                  <a:solidFill>
                    <a:srgbClr val="206BFF"/>
                  </a:solidFill>
                </a:rPr>
                <a:t>yd</a:t>
              </a:r>
              <a:r>
                <a:rPr lang="it-IT" sz="3200" i="1" dirty="0">
                  <a:solidFill>
                    <a:srgbClr val="206BFF"/>
                  </a:solidFill>
                </a:rPr>
                <a:t>(y)</a:t>
              </a:r>
              <a:r>
                <a:rPr lang="it-IT" sz="3200" i="1" dirty="0">
                  <a:solidFill>
                    <a:srgbClr val="008011"/>
                  </a:solidFill>
                </a:rPr>
                <a:t> </a:t>
              </a:r>
              <a:r>
                <a:rPr lang="it-IT" sz="3200" i="1" dirty="0"/>
                <a:t>&amp;</a:t>
              </a:r>
              <a:r>
                <a:rPr lang="it-IT" sz="3200" i="1" dirty="0">
                  <a:solidFill>
                    <a:srgbClr val="008011"/>
                  </a:solidFill>
                </a:rPr>
                <a:t> </a:t>
              </a:r>
              <a:r>
                <a:rPr lang="it-IT" sz="3200" i="1" dirty="0">
                  <a:solidFill>
                    <a:srgbClr val="FF110F"/>
                  </a:solidFill>
                </a:rPr>
                <a:t>y</a:t>
              </a:r>
              <a:r>
                <a:rPr lang="it-IT" sz="3200" i="1" baseline="30000" dirty="0">
                  <a:solidFill>
                    <a:srgbClr val="FF110F"/>
                  </a:solidFill>
                </a:rPr>
                <a:t>2</a:t>
              </a:r>
              <a:r>
                <a:rPr lang="it-IT" sz="3200" i="1" dirty="0">
                  <a:solidFill>
                    <a:srgbClr val="FF110F"/>
                  </a:solidFill>
                </a:rPr>
                <a:t>d(y)</a:t>
              </a:r>
              <a:endParaRPr lang="en-US" sz="3200" i="1" dirty="0">
                <a:solidFill>
                  <a:srgbClr val="FF110F"/>
                </a:solidFill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93547D5-C8E4-B3C3-7776-8B64BDE74B61}"/>
              </a:ext>
            </a:extLst>
          </p:cNvPr>
          <p:cNvGrpSpPr/>
          <p:nvPr/>
        </p:nvGrpSpPr>
        <p:grpSpPr>
          <a:xfrm>
            <a:off x="905236" y="545446"/>
            <a:ext cx="4905580" cy="6078946"/>
            <a:chOff x="781988" y="347473"/>
            <a:chExt cx="4905580" cy="6078946"/>
          </a:xfrm>
        </p:grpSpPr>
        <p:sp>
          <p:nvSpPr>
            <p:cNvPr id="14" name="Segno di moltiplicazione 13">
              <a:extLst>
                <a:ext uri="{FF2B5EF4-FFF2-40B4-BE49-F238E27FC236}">
                  <a16:creationId xmlns:a16="http://schemas.microsoft.com/office/drawing/2014/main" id="{D91757A1-9437-1570-9AF6-68C18EAF3A24}"/>
                </a:ext>
              </a:extLst>
            </p:cNvPr>
            <p:cNvSpPr/>
            <p:nvPr/>
          </p:nvSpPr>
          <p:spPr>
            <a:xfrm>
              <a:off x="781988" y="347473"/>
              <a:ext cx="4905580" cy="6078946"/>
            </a:xfrm>
            <a:prstGeom prst="mathMultiply">
              <a:avLst>
                <a:gd name="adj1" fmla="val 7663"/>
              </a:avLst>
            </a:prstGeom>
            <a:solidFill>
              <a:srgbClr val="FF0000"/>
            </a:solidFill>
            <a:ln w="1270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5E8BD19-8E5F-D549-5226-ACFEA331972C}"/>
                </a:ext>
              </a:extLst>
            </p:cNvPr>
            <p:cNvSpPr txBox="1"/>
            <p:nvPr/>
          </p:nvSpPr>
          <p:spPr>
            <a:xfrm>
              <a:off x="1988283" y="975499"/>
              <a:ext cx="24929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Gain = 1/1000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12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C636-DB75-49A5-B764-91FF21804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658" y="194094"/>
            <a:ext cx="4367531" cy="524711"/>
          </a:xfrm>
        </p:spPr>
        <p:txBody>
          <a:bodyPr/>
          <a:lstStyle/>
          <a:p>
            <a:r>
              <a:rPr lang="en-US" dirty="0"/>
              <a:t>Anna Bianchi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0F5C8F-9E7F-4E64-9AF6-329D165411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465274" y="628235"/>
            <a:ext cx="4618267" cy="365125"/>
          </a:xfrm>
        </p:spPr>
        <p:txBody>
          <a:bodyPr/>
          <a:lstStyle/>
          <a:p>
            <a:pPr algn="r"/>
            <a:r>
              <a:rPr lang="en-US" sz="2000" dirty="0"/>
              <a:t>anna.bianchi@lnl.infn.it</a:t>
            </a:r>
            <a:endParaRPr lang="ru-RU" sz="2000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AE9B74E-83A6-4E11-8B41-300A1531853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1321" r="11321"/>
          <a:stretch/>
        </p:blipFill>
        <p:spPr>
          <a:xfrm>
            <a:off x="5245189" y="1"/>
            <a:ext cx="6943003" cy="5934621"/>
          </a:xfr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B30A712-8DAF-3A7B-EC6C-3EB284645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95" y="1217592"/>
            <a:ext cx="3992677" cy="56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3600"/>
              <a:t>Characterization of clinical </a:t>
            </a:r>
            <a:r>
              <a:rPr lang="it-IT" sz="3600" err="1"/>
              <a:t>beams</a:t>
            </a:r>
            <a:r>
              <a:rPr lang="it-IT" sz="3600"/>
              <a:t> in </a:t>
            </a:r>
            <a:r>
              <a:rPr lang="it-IT" sz="3600" err="1"/>
              <a:t>terms</a:t>
            </a:r>
            <a:r>
              <a:rPr lang="it-IT" sz="3600"/>
              <a:t> of LET</a:t>
            </a:r>
            <a:endParaRPr lang="ru-RU" sz="3600"/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AF19924C-9707-09F7-BD14-A90045E937FA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5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94286F-D1A0-6507-B464-FEC52F946DF3}"/>
              </a:ext>
            </a:extLst>
          </p:cNvPr>
          <p:cNvSpPr txBox="1"/>
          <p:nvPr/>
        </p:nvSpPr>
        <p:spPr>
          <a:xfrm>
            <a:off x="781987" y="4681891"/>
            <a:ext cx="516368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/>
              <a:t>62 MeV SOBP</a:t>
            </a:r>
          </a:p>
          <a:p>
            <a:pPr algn="ctr"/>
            <a:r>
              <a:rPr lang="it-IT"/>
              <a:t>CATANA beam line @LNS - INFN</a:t>
            </a:r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67FD5C-184E-C12F-1B02-2595D977AC0E}"/>
              </a:ext>
            </a:extLst>
          </p:cNvPr>
          <p:cNvSpPr txBox="1"/>
          <p:nvPr/>
        </p:nvSpPr>
        <p:spPr>
          <a:xfrm>
            <a:off x="6344239" y="4681891"/>
            <a:ext cx="57374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/>
              <a:t>148 MeV SOBP</a:t>
            </a:r>
          </a:p>
          <a:p>
            <a:pPr algn="ctr"/>
            <a:r>
              <a:rPr lang="it-IT"/>
              <a:t>Research beam line @Proton therapy centre of Trento</a:t>
            </a: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CC5C4D-8A2B-D8CB-25D8-FFB3228519DE}"/>
              </a:ext>
            </a:extLst>
          </p:cNvPr>
          <p:cNvSpPr txBox="1"/>
          <p:nvPr/>
        </p:nvSpPr>
        <p:spPr>
          <a:xfrm>
            <a:off x="81270" y="5660853"/>
            <a:ext cx="12000449" cy="523220"/>
          </a:xfrm>
          <a:prstGeom prst="rect">
            <a:avLst/>
          </a:prstGeom>
          <a:solidFill>
            <a:srgbClr val="5BB51D"/>
          </a:solidFill>
          <a:ln>
            <a:solidFill>
              <a:srgbClr val="3B771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/>
              <a:t>Dose-</a:t>
            </a:r>
            <a:r>
              <a:rPr lang="it-IT" sz="2800" err="1"/>
              <a:t>mean</a:t>
            </a:r>
            <a:r>
              <a:rPr lang="it-IT" sz="2800"/>
              <a:t> </a:t>
            </a:r>
            <a:r>
              <a:rPr lang="it-IT" sz="2800" err="1"/>
              <a:t>lineal</a:t>
            </a:r>
            <a:r>
              <a:rPr lang="it-IT" sz="2800"/>
              <a:t> energy </a:t>
            </a:r>
            <a:r>
              <a:rPr lang="it-IT" sz="2800" err="1"/>
              <a:t>as</a:t>
            </a:r>
            <a:r>
              <a:rPr lang="it-IT" sz="2800"/>
              <a:t> </a:t>
            </a:r>
            <a:r>
              <a:rPr lang="it-IT" sz="2800" err="1"/>
              <a:t>measurable</a:t>
            </a:r>
            <a:r>
              <a:rPr lang="it-IT" sz="2800"/>
              <a:t> </a:t>
            </a:r>
            <a:r>
              <a:rPr lang="it-IT" sz="2800" err="1"/>
              <a:t>quantity</a:t>
            </a:r>
            <a:r>
              <a:rPr lang="it-IT" sz="2800"/>
              <a:t> </a:t>
            </a:r>
            <a:r>
              <a:rPr lang="it-IT" sz="2800" err="1"/>
              <a:t>relatable</a:t>
            </a:r>
            <a:r>
              <a:rPr lang="it-IT" sz="2800"/>
              <a:t> to </a:t>
            </a:r>
            <a:r>
              <a:rPr lang="it-IT" sz="2800" err="1"/>
              <a:t>total</a:t>
            </a:r>
            <a:r>
              <a:rPr lang="it-IT" sz="2800"/>
              <a:t>-LET</a:t>
            </a:r>
            <a:r>
              <a:rPr lang="it-IT" sz="2800" baseline="-25000"/>
              <a:t>D</a:t>
            </a:r>
            <a:endParaRPr lang="en-US" sz="2800" baseline="-250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18EA37-85A2-2AE5-EA74-10BC05EB3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739" y="1222976"/>
            <a:ext cx="5863929" cy="3420000"/>
          </a:xfrm>
          <a:prstGeom prst="rect">
            <a:avLst/>
          </a:prstGeom>
        </p:spPr>
      </p:pic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349CBE76-D1AF-D0F7-DCE4-76BEC02237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34" y="1222976"/>
            <a:ext cx="5863940" cy="3420000"/>
          </a:xfrm>
          <a:prstGeom prst="rect">
            <a:avLst/>
          </a:prstGeom>
        </p:spPr>
      </p:pic>
      <p:pic>
        <p:nvPicPr>
          <p:cNvPr id="10" name="Immagine 9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9798ECF-5EC8-17F4-3F5C-DC929254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49" y="1240738"/>
            <a:ext cx="5878946" cy="342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054D22-483F-B14B-6A8D-C27E1EF67E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133949" y="1240738"/>
            <a:ext cx="5878946" cy="3419999"/>
          </a:xfrm>
          <a:prstGeom prst="rect">
            <a:avLst/>
          </a:prstGeom>
        </p:spPr>
      </p:pic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EA76C10D-4312-7FDC-BFBE-16A09D748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1850" y="6452635"/>
            <a:ext cx="8547371" cy="365125"/>
          </a:xfrm>
        </p:spPr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7ED5C-AD91-DF7C-0259-260D45C8D3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Microdosimetry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04D259-E920-CFCF-FC0B-0E28AD8E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1C9FE7-52E3-C77C-E5C8-26AAD2D1A81A}"/>
              </a:ext>
            </a:extLst>
          </p:cNvPr>
          <p:cNvSpPr txBox="1"/>
          <p:nvPr/>
        </p:nvSpPr>
        <p:spPr>
          <a:xfrm>
            <a:off x="327625" y="5199615"/>
            <a:ext cx="11536247" cy="1077218"/>
          </a:xfrm>
          <a:prstGeom prst="rect">
            <a:avLst/>
          </a:prstGeom>
          <a:noFill/>
          <a:ln>
            <a:solidFill>
              <a:srgbClr val="2026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err="1">
                <a:solidFill>
                  <a:srgbClr val="20264D"/>
                </a:solidFill>
                <a:latin typeface="Bookman Old Style" panose="02050604050505020204" pitchFamily="18" charset="0"/>
              </a:rPr>
              <a:t>Measurement</a:t>
            </a:r>
            <a:r>
              <a:rPr lang="it-IT" sz="3200" b="1">
                <a:solidFill>
                  <a:srgbClr val="20264D"/>
                </a:solidFill>
                <a:latin typeface="Bookman Old Style" panose="02050604050505020204" pitchFamily="18" charset="0"/>
              </a:rPr>
              <a:t> of the </a:t>
            </a:r>
            <a:r>
              <a:rPr lang="it-IT" sz="3200" b="1" err="1">
                <a:solidFill>
                  <a:srgbClr val="20264D"/>
                </a:solidFill>
                <a:latin typeface="Bookman Old Style" panose="02050604050505020204" pitchFamily="18" charset="0"/>
              </a:rPr>
              <a:t>stochastic</a:t>
            </a:r>
            <a:r>
              <a:rPr lang="it-IT" sz="3200" b="1">
                <a:solidFill>
                  <a:srgbClr val="20264D"/>
                </a:solidFill>
                <a:latin typeface="Bookman Old Style" panose="02050604050505020204" pitchFamily="18" charset="0"/>
              </a:rPr>
              <a:t> </a:t>
            </a:r>
            <a:r>
              <a:rPr lang="it-IT" sz="3200" b="1" err="1">
                <a:solidFill>
                  <a:srgbClr val="20264D"/>
                </a:solidFill>
                <a:latin typeface="Bookman Old Style" panose="02050604050505020204" pitchFamily="18" charset="0"/>
              </a:rPr>
              <a:t>aspect</a:t>
            </a:r>
            <a:r>
              <a:rPr lang="it-IT" sz="3200" b="1">
                <a:solidFill>
                  <a:srgbClr val="20264D"/>
                </a:solidFill>
                <a:latin typeface="Bookman Old Style" panose="02050604050505020204" pitchFamily="18" charset="0"/>
              </a:rPr>
              <a:t> of energy </a:t>
            </a:r>
            <a:r>
              <a:rPr lang="it-IT" sz="3200" b="1" err="1">
                <a:solidFill>
                  <a:srgbClr val="20264D"/>
                </a:solidFill>
                <a:latin typeface="Bookman Old Style" panose="02050604050505020204" pitchFamily="18" charset="0"/>
              </a:rPr>
              <a:t>deposition</a:t>
            </a:r>
            <a:r>
              <a:rPr lang="it-IT" sz="3200" b="1">
                <a:solidFill>
                  <a:srgbClr val="20264D"/>
                </a:solidFill>
                <a:latin typeface="Bookman Old Style" panose="02050604050505020204" pitchFamily="18" charset="0"/>
              </a:rPr>
              <a:t> at the </a:t>
            </a:r>
            <a:r>
              <a:rPr lang="it-IT" sz="3200" b="1" err="1">
                <a:solidFill>
                  <a:srgbClr val="20264D"/>
                </a:solidFill>
                <a:latin typeface="Bookman Old Style" panose="02050604050505020204" pitchFamily="18" charset="0"/>
              </a:rPr>
              <a:t>subcellular</a:t>
            </a:r>
            <a:r>
              <a:rPr lang="it-IT" sz="3200" b="1">
                <a:solidFill>
                  <a:srgbClr val="20264D"/>
                </a:solidFill>
                <a:latin typeface="Bookman Old Style" panose="02050604050505020204" pitchFamily="18" charset="0"/>
              </a:rPr>
              <a:t> </a:t>
            </a:r>
            <a:r>
              <a:rPr lang="it-IT" sz="3200" b="1" err="1">
                <a:solidFill>
                  <a:srgbClr val="20264D"/>
                </a:solidFill>
                <a:latin typeface="Bookman Old Style" panose="02050604050505020204" pitchFamily="18" charset="0"/>
              </a:rPr>
              <a:t>level</a:t>
            </a:r>
            <a:endParaRPr lang="en-US" sz="3200">
              <a:solidFill>
                <a:srgbClr val="20264D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B05F9D3-9CE2-E8FB-74C2-38D318ED91A0}"/>
              </a:ext>
            </a:extLst>
          </p:cNvPr>
          <p:cNvGrpSpPr/>
          <p:nvPr/>
        </p:nvGrpSpPr>
        <p:grpSpPr>
          <a:xfrm>
            <a:off x="-4916" y="1062438"/>
            <a:ext cx="3259745" cy="3717309"/>
            <a:chOff x="447498" y="1081125"/>
            <a:chExt cx="3259745" cy="371730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393FD9CD-C904-8EEA-3C76-8923310564CE}"/>
                </a:ext>
              </a:extLst>
            </p:cNvPr>
            <p:cNvGrpSpPr/>
            <p:nvPr/>
          </p:nvGrpSpPr>
          <p:grpSpPr>
            <a:xfrm>
              <a:off x="447498" y="1081125"/>
              <a:ext cx="3259745" cy="3259745"/>
              <a:chOff x="447498" y="1847015"/>
              <a:chExt cx="3259745" cy="3259745"/>
            </a:xfrm>
          </p:grpSpPr>
          <p:pic>
            <p:nvPicPr>
              <p:cNvPr id="8" name="Picture 2" descr="Immagini di Dna Disegno - Download gratuiti su Freepik">
                <a:extLst>
                  <a:ext uri="{FF2B5EF4-FFF2-40B4-BE49-F238E27FC236}">
                    <a16:creationId xmlns:a16="http://schemas.microsoft.com/office/drawing/2014/main" id="{27588B76-4400-94B0-9112-560F2C307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498" y="1847015"/>
                <a:ext cx="3259745" cy="3259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9" name="Input penna 8">
                    <a:extLst>
                      <a:ext uri="{FF2B5EF4-FFF2-40B4-BE49-F238E27FC236}">
                        <a16:creationId xmlns:a16="http://schemas.microsoft.com/office/drawing/2014/main" id="{BB3FC8CB-3BA7-A492-BD25-E0AC4B670ED7}"/>
                      </a:ext>
                    </a:extLst>
                  </p14:cNvPr>
                  <p14:cNvContentPartPr/>
                  <p14:nvPr/>
                </p14:nvContentPartPr>
                <p14:xfrm>
                  <a:off x="1108167" y="3278673"/>
                  <a:ext cx="360" cy="360"/>
                </p14:xfrm>
              </p:contentPart>
            </mc:Choice>
            <mc:Fallback xmlns="">
              <p:pic>
                <p:nvPicPr>
                  <p:cNvPr id="9" name="Input penna 8">
                    <a:extLst>
                      <a:ext uri="{FF2B5EF4-FFF2-40B4-BE49-F238E27FC236}">
                        <a16:creationId xmlns:a16="http://schemas.microsoft.com/office/drawing/2014/main" id="{BB3FC8CB-3BA7-A492-BD25-E0AC4B670ED7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045167" y="321567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0" name="Input penna 9">
                    <a:extLst>
                      <a:ext uri="{FF2B5EF4-FFF2-40B4-BE49-F238E27FC236}">
                        <a16:creationId xmlns:a16="http://schemas.microsoft.com/office/drawing/2014/main" id="{2CE1B8D4-BE90-4B25-3087-B5EAD9208056}"/>
                      </a:ext>
                    </a:extLst>
                  </p14:cNvPr>
                  <p14:cNvContentPartPr/>
                  <p14:nvPr/>
                </p14:nvContentPartPr>
                <p14:xfrm>
                  <a:off x="1533327" y="3629673"/>
                  <a:ext cx="360" cy="360"/>
                </p14:xfrm>
              </p:contentPart>
            </mc:Choice>
            <mc:Fallback xmlns="">
              <p:pic>
                <p:nvPicPr>
                  <p:cNvPr id="10" name="Input penna 9">
                    <a:extLst>
                      <a:ext uri="{FF2B5EF4-FFF2-40B4-BE49-F238E27FC236}">
                        <a16:creationId xmlns:a16="http://schemas.microsoft.com/office/drawing/2014/main" id="{2CE1B8D4-BE90-4B25-3087-B5EAD9208056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70327" y="356667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1" name="Input penna 10">
                    <a:extLst>
                      <a:ext uri="{FF2B5EF4-FFF2-40B4-BE49-F238E27FC236}">
                        <a16:creationId xmlns:a16="http://schemas.microsoft.com/office/drawing/2014/main" id="{2F9EB70D-1DBE-7479-1F84-1E58CA6CC566}"/>
                      </a:ext>
                    </a:extLst>
                  </p14:cNvPr>
                  <p14:cNvContentPartPr/>
                  <p14:nvPr/>
                </p14:nvContentPartPr>
                <p14:xfrm>
                  <a:off x="2105727" y="3278673"/>
                  <a:ext cx="360" cy="360"/>
                </p14:xfrm>
              </p:contentPart>
            </mc:Choice>
            <mc:Fallback xmlns="">
              <p:pic>
                <p:nvPicPr>
                  <p:cNvPr id="11" name="Input penna 10">
                    <a:extLst>
                      <a:ext uri="{FF2B5EF4-FFF2-40B4-BE49-F238E27FC236}">
                        <a16:creationId xmlns:a16="http://schemas.microsoft.com/office/drawing/2014/main" id="{2F9EB70D-1DBE-7479-1F84-1E58CA6CC566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042727" y="321567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AD31F7BC-0648-74FD-64F5-75BE366490A8}"/>
                  </a:ext>
                </a:extLst>
              </p:cNvPr>
              <p:cNvGrpSpPr/>
              <p:nvPr/>
            </p:nvGrpSpPr>
            <p:grpSpPr>
              <a:xfrm>
                <a:off x="2567607" y="2900313"/>
                <a:ext cx="18720" cy="9360"/>
                <a:chOff x="2567607" y="2900313"/>
                <a:chExt cx="18720" cy="9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25" name="Input penna 24">
                      <a:extLst>
                        <a:ext uri="{FF2B5EF4-FFF2-40B4-BE49-F238E27FC236}">
                          <a16:creationId xmlns:a16="http://schemas.microsoft.com/office/drawing/2014/main" id="{AE779405-E474-1A9A-73BF-525DD76E7B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76607" y="2900313"/>
                    <a:ext cx="360" cy="360"/>
                  </p14:xfrm>
                </p:contentPart>
              </mc:Choice>
              <mc:Fallback xmlns="">
                <p:pic>
                  <p:nvPicPr>
                    <p:cNvPr id="25" name="Input penna 24">
                      <a:extLst>
                        <a:ext uri="{FF2B5EF4-FFF2-40B4-BE49-F238E27FC236}">
                          <a16:creationId xmlns:a16="http://schemas.microsoft.com/office/drawing/2014/main" id="{AE779405-E474-1A9A-73BF-525DD76E7B7A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513607" y="283731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26" name="Input penna 25">
                      <a:extLst>
                        <a:ext uri="{FF2B5EF4-FFF2-40B4-BE49-F238E27FC236}">
                          <a16:creationId xmlns:a16="http://schemas.microsoft.com/office/drawing/2014/main" id="{21774948-0C42-514D-47D0-42D1F41037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5967" y="2900313"/>
                    <a:ext cx="360" cy="360"/>
                  </p14:xfrm>
                </p:contentPart>
              </mc:Choice>
              <mc:Fallback xmlns="">
                <p:pic>
                  <p:nvPicPr>
                    <p:cNvPr id="26" name="Input penna 25">
                      <a:extLst>
                        <a:ext uri="{FF2B5EF4-FFF2-40B4-BE49-F238E27FC236}">
                          <a16:creationId xmlns:a16="http://schemas.microsoft.com/office/drawing/2014/main" id="{21774948-0C42-514D-47D0-42D1F410376B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522967" y="283731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27" name="Input penna 26">
                      <a:extLst>
                        <a:ext uri="{FF2B5EF4-FFF2-40B4-BE49-F238E27FC236}">
                          <a16:creationId xmlns:a16="http://schemas.microsoft.com/office/drawing/2014/main" id="{94131821-1BCA-779B-6DB0-BA9B23D5F8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67607" y="2909313"/>
                    <a:ext cx="1800" cy="360"/>
                  </p14:xfrm>
                </p:contentPart>
              </mc:Choice>
              <mc:Fallback xmlns="">
                <p:pic>
                  <p:nvPicPr>
                    <p:cNvPr id="27" name="Input penna 26">
                      <a:extLst>
                        <a:ext uri="{FF2B5EF4-FFF2-40B4-BE49-F238E27FC236}">
                          <a16:creationId xmlns:a16="http://schemas.microsoft.com/office/drawing/2014/main" id="{94131821-1BCA-779B-6DB0-BA9B23D5F809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515107" y="2846313"/>
                      <a:ext cx="1065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3" name="Input penna 12">
                    <a:extLst>
                      <a:ext uri="{FF2B5EF4-FFF2-40B4-BE49-F238E27FC236}">
                        <a16:creationId xmlns:a16="http://schemas.microsoft.com/office/drawing/2014/main" id="{8E23E5FD-0BFC-EAA5-F54B-748B12784F24}"/>
                      </a:ext>
                    </a:extLst>
                  </p14:cNvPr>
                  <p14:cNvContentPartPr/>
                  <p14:nvPr/>
                </p14:nvContentPartPr>
                <p14:xfrm>
                  <a:off x="3029487" y="3500433"/>
                  <a:ext cx="360" cy="360"/>
                </p14:xfrm>
              </p:contentPart>
            </mc:Choice>
            <mc:Fallback xmlns="">
              <p:pic>
                <p:nvPicPr>
                  <p:cNvPr id="13" name="Input penna 12">
                    <a:extLst>
                      <a:ext uri="{FF2B5EF4-FFF2-40B4-BE49-F238E27FC236}">
                        <a16:creationId xmlns:a16="http://schemas.microsoft.com/office/drawing/2014/main" id="{8E23E5FD-0BFC-EAA5-F54B-748B12784F24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966487" y="343743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4" name="Input penna 13">
                    <a:extLst>
                      <a:ext uri="{FF2B5EF4-FFF2-40B4-BE49-F238E27FC236}">
                        <a16:creationId xmlns:a16="http://schemas.microsoft.com/office/drawing/2014/main" id="{298201CC-9064-6CFE-22A0-230EDFF4B94E}"/>
                      </a:ext>
                    </a:extLst>
                  </p14:cNvPr>
                  <p14:cNvContentPartPr/>
                  <p14:nvPr/>
                </p14:nvContentPartPr>
                <p14:xfrm>
                  <a:off x="2059647" y="4618233"/>
                  <a:ext cx="360" cy="360"/>
                </p14:xfrm>
              </p:contentPart>
            </mc:Choice>
            <mc:Fallback xmlns="">
              <p:pic>
                <p:nvPicPr>
                  <p:cNvPr id="14" name="Input penna 13">
                    <a:extLst>
                      <a:ext uri="{FF2B5EF4-FFF2-40B4-BE49-F238E27FC236}">
                        <a16:creationId xmlns:a16="http://schemas.microsoft.com/office/drawing/2014/main" id="{298201CC-9064-6CFE-22A0-230EDFF4B94E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996647" y="455523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5" name="Input penna 14">
                    <a:extLst>
                      <a:ext uri="{FF2B5EF4-FFF2-40B4-BE49-F238E27FC236}">
                        <a16:creationId xmlns:a16="http://schemas.microsoft.com/office/drawing/2014/main" id="{F86B32AC-1D2D-0B59-525B-A2E28058EF6C}"/>
                      </a:ext>
                    </a:extLst>
                  </p14:cNvPr>
                  <p14:cNvContentPartPr/>
                  <p14:nvPr/>
                </p14:nvContentPartPr>
                <p14:xfrm>
                  <a:off x="2133087" y="2188593"/>
                  <a:ext cx="360" cy="360"/>
                </p14:xfrm>
              </p:contentPart>
            </mc:Choice>
            <mc:Fallback xmlns="">
              <p:pic>
                <p:nvPicPr>
                  <p:cNvPr id="15" name="Input penna 14">
                    <a:extLst>
                      <a:ext uri="{FF2B5EF4-FFF2-40B4-BE49-F238E27FC236}">
                        <a16:creationId xmlns:a16="http://schemas.microsoft.com/office/drawing/2014/main" id="{F86B32AC-1D2D-0B59-525B-A2E28058EF6C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070087" y="212559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put penna 15">
                    <a:extLst>
                      <a:ext uri="{FF2B5EF4-FFF2-40B4-BE49-F238E27FC236}">
                        <a16:creationId xmlns:a16="http://schemas.microsoft.com/office/drawing/2014/main" id="{4608FDAD-4290-DE58-BBB0-5EEC60AF6BF0}"/>
                      </a:ext>
                    </a:extLst>
                  </p14:cNvPr>
                  <p14:cNvContentPartPr/>
                  <p14:nvPr/>
                </p14:nvContentPartPr>
                <p14:xfrm>
                  <a:off x="3325047" y="2650473"/>
                  <a:ext cx="360" cy="360"/>
                </p14:xfrm>
              </p:contentPart>
            </mc:Choice>
            <mc:Fallback xmlns="">
              <p:pic>
                <p:nvPicPr>
                  <p:cNvPr id="16" name="Input penna 15">
                    <a:extLst>
                      <a:ext uri="{FF2B5EF4-FFF2-40B4-BE49-F238E27FC236}">
                        <a16:creationId xmlns:a16="http://schemas.microsoft.com/office/drawing/2014/main" id="{4608FDAD-4290-DE58-BBB0-5EEC60AF6BF0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262047" y="258747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7" name="Input penna 16">
                    <a:extLst>
                      <a:ext uri="{FF2B5EF4-FFF2-40B4-BE49-F238E27FC236}">
                        <a16:creationId xmlns:a16="http://schemas.microsoft.com/office/drawing/2014/main" id="{9A662AEB-DF66-7738-D34B-23D99107A6C6}"/>
                      </a:ext>
                    </a:extLst>
                  </p14:cNvPr>
                  <p14:cNvContentPartPr/>
                  <p14:nvPr/>
                </p14:nvContentPartPr>
                <p14:xfrm>
                  <a:off x="3435567" y="4239513"/>
                  <a:ext cx="360" cy="36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9A662AEB-DF66-7738-D34B-23D99107A6C6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372567" y="4176513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" name="Gruppo 17">
                <a:extLst>
                  <a:ext uri="{FF2B5EF4-FFF2-40B4-BE49-F238E27FC236}">
                    <a16:creationId xmlns:a16="http://schemas.microsoft.com/office/drawing/2014/main" id="{84464B6D-9DF6-939F-10CB-7F7C8D86238C}"/>
                  </a:ext>
                </a:extLst>
              </p:cNvPr>
              <p:cNvGrpSpPr/>
              <p:nvPr/>
            </p:nvGrpSpPr>
            <p:grpSpPr>
              <a:xfrm>
                <a:off x="1468167" y="4405473"/>
                <a:ext cx="9720" cy="37440"/>
                <a:chOff x="1468167" y="4405473"/>
                <a:chExt cx="9720" cy="37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23" name="Input penna 22">
                      <a:extLst>
                        <a:ext uri="{FF2B5EF4-FFF2-40B4-BE49-F238E27FC236}">
                          <a16:creationId xmlns:a16="http://schemas.microsoft.com/office/drawing/2014/main" id="{E43E8A55-07D0-EEF2-19F0-5D7BF83254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7527" y="4405473"/>
                    <a:ext cx="360" cy="360"/>
                  </p14:xfrm>
                </p:contentPart>
              </mc:Choice>
              <mc:Fallback xmlns="">
                <p:pic>
                  <p:nvPicPr>
                    <p:cNvPr id="23" name="Input penna 22">
                      <a:extLst>
                        <a:ext uri="{FF2B5EF4-FFF2-40B4-BE49-F238E27FC236}">
                          <a16:creationId xmlns:a16="http://schemas.microsoft.com/office/drawing/2014/main" id="{E43E8A55-07D0-EEF2-19F0-5D7BF8325436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414527" y="434247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24" name="Input penna 23">
                      <a:extLst>
                        <a:ext uri="{FF2B5EF4-FFF2-40B4-BE49-F238E27FC236}">
                          <a16:creationId xmlns:a16="http://schemas.microsoft.com/office/drawing/2014/main" id="{B7CAD49F-758B-0030-C8F0-C7D6217F10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68167" y="4442553"/>
                    <a:ext cx="360" cy="360"/>
                  </p14:xfrm>
                </p:contentPart>
              </mc:Choice>
              <mc:Fallback xmlns="">
                <p:pic>
                  <p:nvPicPr>
                    <p:cNvPr id="24" name="Input penna 23">
                      <a:extLst>
                        <a:ext uri="{FF2B5EF4-FFF2-40B4-BE49-F238E27FC236}">
                          <a16:creationId xmlns:a16="http://schemas.microsoft.com/office/drawing/2014/main" id="{B7CAD49F-758B-0030-C8F0-C7D6217F1035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405167" y="437955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18C78757-6791-199C-2DFB-52A36982FE68}"/>
                  </a:ext>
                </a:extLst>
              </p:cNvPr>
              <p:cNvGrpSpPr/>
              <p:nvPr/>
            </p:nvGrpSpPr>
            <p:grpSpPr>
              <a:xfrm>
                <a:off x="692727" y="3149433"/>
                <a:ext cx="11160" cy="18720"/>
                <a:chOff x="692727" y="3149433"/>
                <a:chExt cx="11160" cy="18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20" name="Input penna 19">
                      <a:extLst>
                        <a:ext uri="{FF2B5EF4-FFF2-40B4-BE49-F238E27FC236}">
                          <a16:creationId xmlns:a16="http://schemas.microsoft.com/office/drawing/2014/main" id="{E4983B35-BE17-6007-C021-3DE1B1078D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727" y="3167793"/>
                    <a:ext cx="360" cy="360"/>
                  </p14:xfrm>
                </p:contentPart>
              </mc:Choice>
              <mc:Fallback xmlns="">
                <p:pic>
                  <p:nvPicPr>
                    <p:cNvPr id="20" name="Input penna 19">
                      <a:extLst>
                        <a:ext uri="{FF2B5EF4-FFF2-40B4-BE49-F238E27FC236}">
                          <a16:creationId xmlns:a16="http://schemas.microsoft.com/office/drawing/2014/main" id="{E4983B35-BE17-6007-C021-3DE1B1078D42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38727" y="31047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21" name="Input penna 20">
                      <a:extLst>
                        <a:ext uri="{FF2B5EF4-FFF2-40B4-BE49-F238E27FC236}">
                          <a16:creationId xmlns:a16="http://schemas.microsoft.com/office/drawing/2014/main" id="{B4D5E52F-9075-958F-AF20-50ECC9F816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727" y="3149433"/>
                    <a:ext cx="360" cy="360"/>
                  </p14:xfrm>
                </p:contentPart>
              </mc:Choice>
              <mc:Fallback xmlns="">
                <p:pic>
                  <p:nvPicPr>
                    <p:cNvPr id="21" name="Input penna 20">
                      <a:extLst>
                        <a:ext uri="{FF2B5EF4-FFF2-40B4-BE49-F238E27FC236}">
                          <a16:creationId xmlns:a16="http://schemas.microsoft.com/office/drawing/2014/main" id="{B4D5E52F-9075-958F-AF20-50ECC9F8160E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38727" y="308643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2" name="Input penna 21">
                      <a:extLst>
                        <a:ext uri="{FF2B5EF4-FFF2-40B4-BE49-F238E27FC236}">
                          <a16:creationId xmlns:a16="http://schemas.microsoft.com/office/drawing/2014/main" id="{C0FFF905-E85F-4F4F-1B97-47690517D4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2727" y="3156993"/>
                    <a:ext cx="11160" cy="1800"/>
                  </p14:xfrm>
                </p:contentPart>
              </mc:Choice>
              <mc:Fallback xmlns="">
                <p:pic>
                  <p:nvPicPr>
                    <p:cNvPr id="22" name="Input penna 21">
                      <a:extLst>
                        <a:ext uri="{FF2B5EF4-FFF2-40B4-BE49-F238E27FC236}">
                          <a16:creationId xmlns:a16="http://schemas.microsoft.com/office/drawing/2014/main" id="{C0FFF905-E85F-4F4F-1B97-47690517D4C7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629727" y="3093993"/>
                      <a:ext cx="136800" cy="127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C823077-8B63-27C5-B510-CF11C54511B6}"/>
                </a:ext>
              </a:extLst>
            </p:cNvPr>
            <p:cNvSpPr txBox="1"/>
            <p:nvPr/>
          </p:nvSpPr>
          <p:spPr>
            <a:xfrm>
              <a:off x="1392156" y="4275214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>
                  <a:solidFill>
                    <a:srgbClr val="FFC114"/>
                  </a:solidFill>
                  <a:latin typeface="Bookman Old Style" panose="02050604050505020204" pitchFamily="18" charset="0"/>
                </a:rPr>
                <a:t>Low LET</a:t>
              </a:r>
              <a:endParaRPr lang="en-US" sz="2800" b="1">
                <a:solidFill>
                  <a:srgbClr val="FFC114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0434849-4AE5-BA1F-CB36-428620813896}"/>
              </a:ext>
            </a:extLst>
          </p:cNvPr>
          <p:cNvGrpSpPr/>
          <p:nvPr/>
        </p:nvGrpSpPr>
        <p:grpSpPr>
          <a:xfrm>
            <a:off x="2952598" y="986326"/>
            <a:ext cx="4853750" cy="3793421"/>
            <a:chOff x="4421805" y="970535"/>
            <a:chExt cx="4853750" cy="3793421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F0CAE26D-1D2A-7787-D7AA-F0F76EF81EFF}"/>
                </a:ext>
              </a:extLst>
            </p:cNvPr>
            <p:cNvGrpSpPr/>
            <p:nvPr/>
          </p:nvGrpSpPr>
          <p:grpSpPr>
            <a:xfrm>
              <a:off x="4421805" y="970535"/>
              <a:ext cx="3259745" cy="3793421"/>
              <a:chOff x="4698516" y="970535"/>
              <a:chExt cx="3259745" cy="3793421"/>
            </a:xfrm>
          </p:grpSpPr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F89D5347-1A05-AF4F-7510-2C52CA3F82C6}"/>
                  </a:ext>
                </a:extLst>
              </p:cNvPr>
              <p:cNvGrpSpPr/>
              <p:nvPr/>
            </p:nvGrpSpPr>
            <p:grpSpPr>
              <a:xfrm>
                <a:off x="4698516" y="970535"/>
                <a:ext cx="3259745" cy="3259745"/>
                <a:chOff x="4465876" y="1799127"/>
                <a:chExt cx="3259745" cy="3259745"/>
              </a:xfrm>
            </p:grpSpPr>
            <p:pic>
              <p:nvPicPr>
                <p:cNvPr id="33" name="Picture 2" descr="Immagini di Dna Disegno - Download gratuiti su Freepik">
                  <a:extLst>
                    <a:ext uri="{FF2B5EF4-FFF2-40B4-BE49-F238E27FC236}">
                      <a16:creationId xmlns:a16="http://schemas.microsoft.com/office/drawing/2014/main" id="{F906C205-4F3B-773D-CA46-1EC4AB8B78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5876" y="1799127"/>
                  <a:ext cx="3259745" cy="32597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4" name="Gruppo 33">
                  <a:extLst>
                    <a:ext uri="{FF2B5EF4-FFF2-40B4-BE49-F238E27FC236}">
                      <a16:creationId xmlns:a16="http://schemas.microsoft.com/office/drawing/2014/main" id="{563EE50B-A299-20C7-2A38-1D6F341602FD}"/>
                    </a:ext>
                  </a:extLst>
                </p:cNvPr>
                <p:cNvGrpSpPr/>
                <p:nvPr/>
              </p:nvGrpSpPr>
              <p:grpSpPr>
                <a:xfrm>
                  <a:off x="5098407" y="3601953"/>
                  <a:ext cx="222120" cy="65160"/>
                  <a:chOff x="5098407" y="3601953"/>
                  <a:chExt cx="222120" cy="651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">
                    <p14:nvContentPartPr>
                      <p14:cNvPr id="45" name="Input penna 44">
                        <a:extLst>
                          <a:ext uri="{FF2B5EF4-FFF2-40B4-BE49-F238E27FC236}">
                            <a16:creationId xmlns:a16="http://schemas.microsoft.com/office/drawing/2014/main" id="{BBCA0C70-FDF3-E3B5-7C52-22A8AA8E96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98407" y="366675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5" name="Input penna 44">
                        <a:extLst>
                          <a:ext uri="{FF2B5EF4-FFF2-40B4-BE49-F238E27FC236}">
                            <a16:creationId xmlns:a16="http://schemas.microsoft.com/office/drawing/2014/main" id="{BBCA0C70-FDF3-E3B5-7C52-22A8AA8E9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035407" y="360375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">
                    <p14:nvContentPartPr>
                      <p14:cNvPr id="46" name="Input penna 45">
                        <a:extLst>
                          <a:ext uri="{FF2B5EF4-FFF2-40B4-BE49-F238E27FC236}">
                            <a16:creationId xmlns:a16="http://schemas.microsoft.com/office/drawing/2014/main" id="{47EA5270-F341-9490-BC24-D6D79A96F74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20167" y="360195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6" name="Input penna 45">
                        <a:extLst>
                          <a:ext uri="{FF2B5EF4-FFF2-40B4-BE49-F238E27FC236}">
                            <a16:creationId xmlns:a16="http://schemas.microsoft.com/office/drawing/2014/main" id="{47EA5270-F341-9490-BC24-D6D79A96F7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257167" y="353895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35" name="Input penna 34">
                      <a:extLst>
                        <a:ext uri="{FF2B5EF4-FFF2-40B4-BE49-F238E27FC236}">
                          <a16:creationId xmlns:a16="http://schemas.microsoft.com/office/drawing/2014/main" id="{CAF4C185-603D-3BC4-1303-144432EDC8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06367" y="3481713"/>
                    <a:ext cx="360" cy="360"/>
                  </p14:xfrm>
                </p:contentPart>
              </mc:Choice>
              <mc:Fallback xmlns="">
                <p:pic>
                  <p:nvPicPr>
                    <p:cNvPr id="35" name="Input penna 34">
                      <a:extLst>
                        <a:ext uri="{FF2B5EF4-FFF2-40B4-BE49-F238E27FC236}">
                          <a16:creationId xmlns:a16="http://schemas.microsoft.com/office/drawing/2014/main" id="{CAF4C185-603D-3BC4-1303-144432EDC881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543367" y="341871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36" name="Input penna 35">
                      <a:extLst>
                        <a:ext uri="{FF2B5EF4-FFF2-40B4-BE49-F238E27FC236}">
                          <a16:creationId xmlns:a16="http://schemas.microsoft.com/office/drawing/2014/main" id="{8A0D1F50-98EA-DBE2-9A53-A9E56BEE54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06367" y="3112353"/>
                    <a:ext cx="360" cy="360"/>
                  </p14:xfrm>
                </p:contentPart>
              </mc:Choice>
              <mc:Fallback xmlns="">
                <p:pic>
                  <p:nvPicPr>
                    <p:cNvPr id="36" name="Input penna 35">
                      <a:extLst>
                        <a:ext uri="{FF2B5EF4-FFF2-40B4-BE49-F238E27FC236}">
                          <a16:creationId xmlns:a16="http://schemas.microsoft.com/office/drawing/2014/main" id="{8A0D1F50-98EA-DBE2-9A53-A9E56BEE540E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543367" y="304935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37" name="Input penna 36">
                      <a:extLst>
                        <a:ext uri="{FF2B5EF4-FFF2-40B4-BE49-F238E27FC236}">
                          <a16:creationId xmlns:a16="http://schemas.microsoft.com/office/drawing/2014/main" id="{31989AE3-7EDE-43FB-62D0-0127140C67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06847" y="3075273"/>
                    <a:ext cx="360" cy="360"/>
                  </p14:xfrm>
                </p:contentPart>
              </mc:Choice>
              <mc:Fallback xmlns="">
                <p:pic>
                  <p:nvPicPr>
                    <p:cNvPr id="37" name="Input penna 36">
                      <a:extLst>
                        <a:ext uri="{FF2B5EF4-FFF2-40B4-BE49-F238E27FC236}">
                          <a16:creationId xmlns:a16="http://schemas.microsoft.com/office/drawing/2014/main" id="{31989AE3-7EDE-43FB-62D0-0127140C67AF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6143847" y="301227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38" name="Input penna 37">
                      <a:extLst>
                        <a:ext uri="{FF2B5EF4-FFF2-40B4-BE49-F238E27FC236}">
                          <a16:creationId xmlns:a16="http://schemas.microsoft.com/office/drawing/2014/main" id="{5442D7CD-8761-EC37-62DF-31DDB763F9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59367" y="2844873"/>
                    <a:ext cx="360" cy="360"/>
                  </p14:xfrm>
                </p:contentPart>
              </mc:Choice>
              <mc:Fallback xmlns="">
                <p:pic>
                  <p:nvPicPr>
                    <p:cNvPr id="38" name="Input penna 37">
                      <a:extLst>
                        <a:ext uri="{FF2B5EF4-FFF2-40B4-BE49-F238E27FC236}">
                          <a16:creationId xmlns:a16="http://schemas.microsoft.com/office/drawing/2014/main" id="{5442D7CD-8761-EC37-62DF-31DDB763F9C9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6596367" y="278187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39" name="Input penna 38">
                      <a:extLst>
                        <a:ext uri="{FF2B5EF4-FFF2-40B4-BE49-F238E27FC236}">
                          <a16:creationId xmlns:a16="http://schemas.microsoft.com/office/drawing/2014/main" id="{9FD6D1E3-0EB6-86E7-FAFE-D97568CC3A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14327" y="3444993"/>
                    <a:ext cx="360" cy="360"/>
                  </p14:xfrm>
                </p:contentPart>
              </mc:Choice>
              <mc:Fallback xmlns="">
                <p:pic>
                  <p:nvPicPr>
                    <p:cNvPr id="39" name="Input penna 38">
                      <a:extLst>
                        <a:ext uri="{FF2B5EF4-FFF2-40B4-BE49-F238E27FC236}">
                          <a16:creationId xmlns:a16="http://schemas.microsoft.com/office/drawing/2014/main" id="{9FD6D1E3-0EB6-86E7-FAFE-D97568CC3A33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6051327" y="33819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40" name="Input penna 39">
                      <a:extLst>
                        <a:ext uri="{FF2B5EF4-FFF2-40B4-BE49-F238E27FC236}">
                          <a16:creationId xmlns:a16="http://schemas.microsoft.com/office/drawing/2014/main" id="{F98C3308-9F67-D186-B95F-9D952BB088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1567" y="4506993"/>
                    <a:ext cx="360" cy="360"/>
                  </p14:xfrm>
                </p:contentPart>
              </mc:Choice>
              <mc:Fallback xmlns="">
                <p:pic>
                  <p:nvPicPr>
                    <p:cNvPr id="40" name="Input penna 39">
                      <a:extLst>
                        <a:ext uri="{FF2B5EF4-FFF2-40B4-BE49-F238E27FC236}">
                          <a16:creationId xmlns:a16="http://schemas.microsoft.com/office/drawing/2014/main" id="{F98C3308-9F67-D186-B95F-9D952BB0885A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838567" y="44439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41" name="Input penna 40">
                      <a:extLst>
                        <a:ext uri="{FF2B5EF4-FFF2-40B4-BE49-F238E27FC236}">
                          <a16:creationId xmlns:a16="http://schemas.microsoft.com/office/drawing/2014/main" id="{FFB4D556-7877-6454-26EC-34EBAE066F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71287" y="4211793"/>
                    <a:ext cx="360" cy="360"/>
                  </p14:xfrm>
                </p:contentPart>
              </mc:Choice>
              <mc:Fallback xmlns="">
                <p:pic>
                  <p:nvPicPr>
                    <p:cNvPr id="41" name="Input penna 40">
                      <a:extLst>
                        <a:ext uri="{FF2B5EF4-FFF2-40B4-BE49-F238E27FC236}">
                          <a16:creationId xmlns:a16="http://schemas.microsoft.com/office/drawing/2014/main" id="{FFB4D556-7877-6454-26EC-34EBAE066F4C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6208287" y="41487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42" name="Input penna 41">
                      <a:extLst>
                        <a:ext uri="{FF2B5EF4-FFF2-40B4-BE49-F238E27FC236}">
                          <a16:creationId xmlns:a16="http://schemas.microsoft.com/office/drawing/2014/main" id="{6B3D3207-5A11-1A8A-29A9-2213D6D398B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74687" y="3833073"/>
                    <a:ext cx="360" cy="360"/>
                  </p14:xfrm>
                </p:contentPart>
              </mc:Choice>
              <mc:Fallback xmlns="">
                <p:pic>
                  <p:nvPicPr>
                    <p:cNvPr id="42" name="Input penna 41">
                      <a:extLst>
                        <a:ext uri="{FF2B5EF4-FFF2-40B4-BE49-F238E27FC236}">
                          <a16:creationId xmlns:a16="http://schemas.microsoft.com/office/drawing/2014/main" id="{6B3D3207-5A11-1A8A-29A9-2213D6D398BE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6411687" y="377007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43" name="Input penna 42">
                      <a:extLst>
                        <a:ext uri="{FF2B5EF4-FFF2-40B4-BE49-F238E27FC236}">
                          <a16:creationId xmlns:a16="http://schemas.microsoft.com/office/drawing/2014/main" id="{DBFB50FC-D085-328C-6BAE-AC94728B1F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93527" y="3666753"/>
                    <a:ext cx="360" cy="360"/>
                  </p14:xfrm>
                </p:contentPart>
              </mc:Choice>
              <mc:Fallback xmlns="">
                <p:pic>
                  <p:nvPicPr>
                    <p:cNvPr id="43" name="Input penna 42">
                      <a:extLst>
                        <a:ext uri="{FF2B5EF4-FFF2-40B4-BE49-F238E27FC236}">
                          <a16:creationId xmlns:a16="http://schemas.microsoft.com/office/drawing/2014/main" id="{DBFB50FC-D085-328C-6BAE-AC94728B1F52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7030527" y="360375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44" name="Input penna 43">
                      <a:extLst>
                        <a:ext uri="{FF2B5EF4-FFF2-40B4-BE49-F238E27FC236}">
                          <a16:creationId xmlns:a16="http://schemas.microsoft.com/office/drawing/2014/main" id="{E62AAB10-B1FA-0D42-9C67-EA3DFF0A70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53407" y="4331673"/>
                    <a:ext cx="360" cy="360"/>
                  </p14:xfrm>
                </p:contentPart>
              </mc:Choice>
              <mc:Fallback xmlns="">
                <p:pic>
                  <p:nvPicPr>
                    <p:cNvPr id="44" name="Input penna 43">
                      <a:extLst>
                        <a:ext uri="{FF2B5EF4-FFF2-40B4-BE49-F238E27FC236}">
                          <a16:creationId xmlns:a16="http://schemas.microsoft.com/office/drawing/2014/main" id="{E62AAB10-B1FA-0D42-9C67-EA3DFF0A70F7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6790407" y="426867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C01710DE-0D2A-1DFD-9B74-032838144775}"/>
                  </a:ext>
                </a:extLst>
              </p:cNvPr>
              <p:cNvSpPr txBox="1"/>
              <p:nvPr/>
            </p:nvSpPr>
            <p:spPr>
              <a:xfrm>
                <a:off x="5241392" y="4240736"/>
                <a:ext cx="25474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>
                    <a:solidFill>
                      <a:srgbClr val="F6630D"/>
                    </a:solidFill>
                    <a:latin typeface="Bookman Old Style" panose="02050604050505020204" pitchFamily="18" charset="0"/>
                  </a:rPr>
                  <a:t>Medium LET</a:t>
                </a:r>
                <a:endParaRPr lang="en-US" sz="2800" b="1">
                  <a:solidFill>
                    <a:srgbClr val="F6630D"/>
                  </a:solidFill>
                  <a:latin typeface="Bookman Old Style" panose="02050604050505020204" pitchFamily="18" charset="0"/>
                </a:endParaRPr>
              </a:p>
            </p:txBody>
          </p:sp>
        </p:grpSp>
        <p:pic>
          <p:nvPicPr>
            <p:cNvPr id="30" name="Picture 7" descr="DNA-Brueche-gebogen-lang1">
              <a:extLst>
                <a:ext uri="{FF2B5EF4-FFF2-40B4-BE49-F238E27FC236}">
                  <a16:creationId xmlns:a16="http://schemas.microsoft.com/office/drawing/2014/main" id="{867E0E8F-47AE-98F4-B3F7-23E3B5DD6D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7270587" y="1222802"/>
              <a:ext cx="2004968" cy="18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00646196-6531-1F50-A103-D0BA1BB06020}"/>
              </a:ext>
            </a:extLst>
          </p:cNvPr>
          <p:cNvGrpSpPr/>
          <p:nvPr/>
        </p:nvGrpSpPr>
        <p:grpSpPr>
          <a:xfrm>
            <a:off x="7754485" y="1096915"/>
            <a:ext cx="4345956" cy="3682832"/>
            <a:chOff x="8848527" y="1081124"/>
            <a:chExt cx="4345956" cy="3682832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638A04C4-7E18-804E-CD7B-A0CC9AD32542}"/>
                </a:ext>
              </a:extLst>
            </p:cNvPr>
            <p:cNvGrpSpPr/>
            <p:nvPr/>
          </p:nvGrpSpPr>
          <p:grpSpPr>
            <a:xfrm>
              <a:off x="8848527" y="1081124"/>
              <a:ext cx="3259745" cy="3682832"/>
              <a:chOff x="8848527" y="1081124"/>
              <a:chExt cx="3259745" cy="3682832"/>
            </a:xfrm>
          </p:grpSpPr>
          <p:grpSp>
            <p:nvGrpSpPr>
              <p:cNvPr id="50" name="Gruppo 49">
                <a:extLst>
                  <a:ext uri="{FF2B5EF4-FFF2-40B4-BE49-F238E27FC236}">
                    <a16:creationId xmlns:a16="http://schemas.microsoft.com/office/drawing/2014/main" id="{459CDEC3-1E5A-FCB6-2A84-E4E9412A4986}"/>
                  </a:ext>
                </a:extLst>
              </p:cNvPr>
              <p:cNvGrpSpPr/>
              <p:nvPr/>
            </p:nvGrpSpPr>
            <p:grpSpPr>
              <a:xfrm>
                <a:off x="8848527" y="1081124"/>
                <a:ext cx="3259745" cy="3259745"/>
                <a:chOff x="8484757" y="1992489"/>
                <a:chExt cx="3259745" cy="3259745"/>
              </a:xfrm>
            </p:grpSpPr>
            <p:pic>
              <p:nvPicPr>
                <p:cNvPr id="52" name="Picture 2" descr="Immagini di Dna Disegno - Download gratuiti su Freepik">
                  <a:extLst>
                    <a:ext uri="{FF2B5EF4-FFF2-40B4-BE49-F238E27FC236}">
                      <a16:creationId xmlns:a16="http://schemas.microsoft.com/office/drawing/2014/main" id="{E9DFFDC7-B9A5-FFD5-A395-C86956E9FC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84757" y="1992489"/>
                  <a:ext cx="3259745" cy="32597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53" name="Input penna 52">
                      <a:extLst>
                        <a:ext uri="{FF2B5EF4-FFF2-40B4-BE49-F238E27FC236}">
                          <a16:creationId xmlns:a16="http://schemas.microsoft.com/office/drawing/2014/main" id="{93C20149-2EB3-8E00-D6E4-BDDB37A558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08527" y="4073193"/>
                    <a:ext cx="360" cy="360"/>
                  </p14:xfrm>
                </p:contentPart>
              </mc:Choice>
              <mc:Fallback xmlns="">
                <p:pic>
                  <p:nvPicPr>
                    <p:cNvPr id="53" name="Input penna 52">
                      <a:extLst>
                        <a:ext uri="{FF2B5EF4-FFF2-40B4-BE49-F238E27FC236}">
                          <a16:creationId xmlns:a16="http://schemas.microsoft.com/office/drawing/2014/main" id="{93C20149-2EB3-8E00-D6E4-BDDB37A558BA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9145527" y="40101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54" name="Input penna 53">
                      <a:extLst>
                        <a:ext uri="{FF2B5EF4-FFF2-40B4-BE49-F238E27FC236}">
                          <a16:creationId xmlns:a16="http://schemas.microsoft.com/office/drawing/2014/main" id="{1548614D-BEDB-86EE-E7BB-ADA56DB5A4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11927" y="3934593"/>
                    <a:ext cx="360" cy="360"/>
                  </p14:xfrm>
                </p:contentPart>
              </mc:Choice>
              <mc:Fallback xmlns="">
                <p:pic>
                  <p:nvPicPr>
                    <p:cNvPr id="54" name="Input penna 53">
                      <a:extLst>
                        <a:ext uri="{FF2B5EF4-FFF2-40B4-BE49-F238E27FC236}">
                          <a16:creationId xmlns:a16="http://schemas.microsoft.com/office/drawing/2014/main" id="{1548614D-BEDB-86EE-E7BB-ADA56DB5A4E7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9348927" y="38715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55" name="Gruppo 54">
                  <a:extLst>
                    <a:ext uri="{FF2B5EF4-FFF2-40B4-BE49-F238E27FC236}">
                      <a16:creationId xmlns:a16="http://schemas.microsoft.com/office/drawing/2014/main" id="{29941C97-A164-5CFE-FD8A-79D315403D65}"/>
                    </a:ext>
                  </a:extLst>
                </p:cNvPr>
                <p:cNvGrpSpPr/>
                <p:nvPr/>
              </p:nvGrpSpPr>
              <p:grpSpPr>
                <a:xfrm>
                  <a:off x="9550527" y="3620313"/>
                  <a:ext cx="360000" cy="138960"/>
                  <a:chOff x="9550527" y="3620313"/>
                  <a:chExt cx="360000" cy="1389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9">
                    <p14:nvContentPartPr>
                      <p14:cNvPr id="63" name="Input penna 62">
                        <a:extLst>
                          <a:ext uri="{FF2B5EF4-FFF2-40B4-BE49-F238E27FC236}">
                            <a16:creationId xmlns:a16="http://schemas.microsoft.com/office/drawing/2014/main" id="{26FC880E-881A-109E-422E-1F5E486743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550527" y="362031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63" name="Input penna 62">
                        <a:extLst>
                          <a:ext uri="{FF2B5EF4-FFF2-40B4-BE49-F238E27FC236}">
                            <a16:creationId xmlns:a16="http://schemas.microsoft.com/office/drawing/2014/main" id="{26FC880E-881A-109E-422E-1F5E486743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487527" y="355731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0">
                    <p14:nvContentPartPr>
                      <p14:cNvPr id="64" name="Input penna 63">
                        <a:extLst>
                          <a:ext uri="{FF2B5EF4-FFF2-40B4-BE49-F238E27FC236}">
                            <a16:creationId xmlns:a16="http://schemas.microsoft.com/office/drawing/2014/main" id="{851630D1-771B-8752-1370-560295DE565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725487" y="375891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64" name="Input penna 63">
                        <a:extLst>
                          <a:ext uri="{FF2B5EF4-FFF2-40B4-BE49-F238E27FC236}">
                            <a16:creationId xmlns:a16="http://schemas.microsoft.com/office/drawing/2014/main" id="{851630D1-771B-8752-1370-560295DE5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662487" y="369591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1">
                    <p14:nvContentPartPr>
                      <p14:cNvPr id="65" name="Input penna 64">
                        <a:extLst>
                          <a:ext uri="{FF2B5EF4-FFF2-40B4-BE49-F238E27FC236}">
                            <a16:creationId xmlns:a16="http://schemas.microsoft.com/office/drawing/2014/main" id="{283F0FCB-2E6E-FDF8-C4C4-18F4C842BB6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910167" y="369447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65" name="Input penna 64">
                        <a:extLst>
                          <a:ext uri="{FF2B5EF4-FFF2-40B4-BE49-F238E27FC236}">
                            <a16:creationId xmlns:a16="http://schemas.microsoft.com/office/drawing/2014/main" id="{283F0FCB-2E6E-FDF8-C4C4-18F4C842BB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847167" y="363147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56" name="Input penna 55">
                      <a:extLst>
                        <a:ext uri="{FF2B5EF4-FFF2-40B4-BE49-F238E27FC236}">
                          <a16:creationId xmlns:a16="http://schemas.microsoft.com/office/drawing/2014/main" id="{E7AA40F4-894B-79DD-A564-63539B2B99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47247" y="3444993"/>
                    <a:ext cx="360" cy="360"/>
                  </p14:xfrm>
                </p:contentPart>
              </mc:Choice>
              <mc:Fallback xmlns="">
                <p:pic>
                  <p:nvPicPr>
                    <p:cNvPr id="56" name="Input penna 55">
                      <a:extLst>
                        <a:ext uri="{FF2B5EF4-FFF2-40B4-BE49-F238E27FC236}">
                          <a16:creationId xmlns:a16="http://schemas.microsoft.com/office/drawing/2014/main" id="{E7AA40F4-894B-79DD-A564-63539B2B993B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9884247" y="33819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57" name="Input penna 56">
                      <a:extLst>
                        <a:ext uri="{FF2B5EF4-FFF2-40B4-BE49-F238E27FC236}">
                          <a16:creationId xmlns:a16="http://schemas.microsoft.com/office/drawing/2014/main" id="{A2E1D025-F33F-A2E6-6982-032699AC99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845727" y="3223593"/>
                    <a:ext cx="360" cy="360"/>
                  </p14:xfrm>
                </p:contentPart>
              </mc:Choice>
              <mc:Fallback xmlns="">
                <p:pic>
                  <p:nvPicPr>
                    <p:cNvPr id="57" name="Input penna 56">
                      <a:extLst>
                        <a:ext uri="{FF2B5EF4-FFF2-40B4-BE49-F238E27FC236}">
                          <a16:creationId xmlns:a16="http://schemas.microsoft.com/office/drawing/2014/main" id="{A2E1D025-F33F-A2E6-6982-032699AC9920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9782727" y="31605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58" name="Input penna 57">
                      <a:extLst>
                        <a:ext uri="{FF2B5EF4-FFF2-40B4-BE49-F238E27FC236}">
                          <a16:creationId xmlns:a16="http://schemas.microsoft.com/office/drawing/2014/main" id="{C83911C2-AC9C-6E1F-9455-3567B2FEFE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04567" y="3158433"/>
                    <a:ext cx="360" cy="360"/>
                  </p14:xfrm>
                </p:contentPart>
              </mc:Choice>
              <mc:Fallback xmlns="">
                <p:pic>
                  <p:nvPicPr>
                    <p:cNvPr id="58" name="Input penna 57">
                      <a:extLst>
                        <a:ext uri="{FF2B5EF4-FFF2-40B4-BE49-F238E27FC236}">
                          <a16:creationId xmlns:a16="http://schemas.microsoft.com/office/drawing/2014/main" id="{C83911C2-AC9C-6E1F-9455-3567B2FEFEBA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0041567" y="309543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59" name="Input penna 58">
                      <a:extLst>
                        <a:ext uri="{FF2B5EF4-FFF2-40B4-BE49-F238E27FC236}">
                          <a16:creationId xmlns:a16="http://schemas.microsoft.com/office/drawing/2014/main" id="{3FE054E4-E6A1-7D21-06F0-73817193FF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16967" y="3444993"/>
                    <a:ext cx="360" cy="360"/>
                  </p14:xfrm>
                </p:contentPart>
              </mc:Choice>
              <mc:Fallback xmlns="">
                <p:pic>
                  <p:nvPicPr>
                    <p:cNvPr id="59" name="Input penna 58">
                      <a:extLst>
                        <a:ext uri="{FF2B5EF4-FFF2-40B4-BE49-F238E27FC236}">
                          <a16:creationId xmlns:a16="http://schemas.microsoft.com/office/drawing/2014/main" id="{3FE054E4-E6A1-7D21-06F0-73817193FFAA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0253967" y="33819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60" name="Input penna 59">
                      <a:extLst>
                        <a:ext uri="{FF2B5EF4-FFF2-40B4-BE49-F238E27FC236}">
                          <a16:creationId xmlns:a16="http://schemas.microsoft.com/office/drawing/2014/main" id="{1AEA9F24-02FF-FA64-7EC5-92FA3A0AD1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418487" y="3149433"/>
                    <a:ext cx="360" cy="360"/>
                  </p14:xfrm>
                </p:contentPart>
              </mc:Choice>
              <mc:Fallback xmlns="">
                <p:pic>
                  <p:nvPicPr>
                    <p:cNvPr id="60" name="Input penna 59">
                      <a:extLst>
                        <a:ext uri="{FF2B5EF4-FFF2-40B4-BE49-F238E27FC236}">
                          <a16:creationId xmlns:a16="http://schemas.microsoft.com/office/drawing/2014/main" id="{1AEA9F24-02FF-FA64-7EC5-92FA3A0AD19D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0355487" y="308643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61" name="Input penna 60">
                      <a:extLst>
                        <a:ext uri="{FF2B5EF4-FFF2-40B4-BE49-F238E27FC236}">
                          <a16:creationId xmlns:a16="http://schemas.microsoft.com/office/drawing/2014/main" id="{4CFF698B-46E3-6237-937D-A18378BA69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33447" y="3777633"/>
                    <a:ext cx="360" cy="360"/>
                  </p14:xfrm>
                </p:contentPart>
              </mc:Choice>
              <mc:Fallback xmlns="">
                <p:pic>
                  <p:nvPicPr>
                    <p:cNvPr id="61" name="Input penna 60">
                      <a:extLst>
                        <a:ext uri="{FF2B5EF4-FFF2-40B4-BE49-F238E27FC236}">
                          <a16:creationId xmlns:a16="http://schemas.microsoft.com/office/drawing/2014/main" id="{4CFF698B-46E3-6237-937D-A18378BA694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0170447" y="371463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62" name="Input penna 61">
                      <a:extLst>
                        <a:ext uri="{FF2B5EF4-FFF2-40B4-BE49-F238E27FC236}">
                          <a16:creationId xmlns:a16="http://schemas.microsoft.com/office/drawing/2014/main" id="{0566A06E-C8E6-27D0-F734-D035A92228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70047" y="3029193"/>
                    <a:ext cx="360" cy="360"/>
                  </p14:xfrm>
                </p:contentPart>
              </mc:Choice>
              <mc:Fallback xmlns="">
                <p:pic>
                  <p:nvPicPr>
                    <p:cNvPr id="62" name="Input penna 61">
                      <a:extLst>
                        <a:ext uri="{FF2B5EF4-FFF2-40B4-BE49-F238E27FC236}">
                          <a16:creationId xmlns:a16="http://schemas.microsoft.com/office/drawing/2014/main" id="{0566A06E-C8E6-27D0-F734-D035A9222878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9607047" y="2966193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D82F30DC-C7B1-1101-D2A7-5162BCD69C42}"/>
                  </a:ext>
                </a:extLst>
              </p:cNvPr>
              <p:cNvSpPr txBox="1"/>
              <p:nvPr/>
            </p:nvSpPr>
            <p:spPr>
              <a:xfrm>
                <a:off x="9571741" y="4240736"/>
                <a:ext cx="19223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>
                    <a:solidFill>
                      <a:srgbClr val="E71224"/>
                    </a:solidFill>
                    <a:latin typeface="Bookman Old Style" panose="02050604050505020204" pitchFamily="18" charset="0"/>
                  </a:rPr>
                  <a:t>High LET</a:t>
                </a:r>
                <a:endParaRPr lang="en-US" sz="2800" b="1">
                  <a:solidFill>
                    <a:srgbClr val="E71224"/>
                  </a:solidFill>
                  <a:latin typeface="Bookman Old Style" panose="02050604050505020204" pitchFamily="18" charset="0"/>
                </a:endParaRPr>
              </a:p>
            </p:txBody>
          </p:sp>
        </p:grpSp>
        <p:pic>
          <p:nvPicPr>
            <p:cNvPr id="49" name="Picture 8" descr="DNA-Brueche-gebogen-lang2">
              <a:extLst>
                <a:ext uri="{FF2B5EF4-FFF2-40B4-BE49-F238E27FC236}">
                  <a16:creationId xmlns:a16="http://schemas.microsoft.com/office/drawing/2014/main" id="{E3ED7A62-EA1B-9A8C-0FD2-E4EF8E62CB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1189516" y="1181828"/>
              <a:ext cx="2004967" cy="18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" name="Footer Placeholder 10">
            <a:extLst>
              <a:ext uri="{FF2B5EF4-FFF2-40B4-BE49-F238E27FC236}">
                <a16:creationId xmlns:a16="http://schemas.microsoft.com/office/drawing/2014/main" id="{C13ADF93-10DD-625C-BA52-D9F0B0994333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2</a:t>
            </a:r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Microdosimetry for Hadron Therapy</a:t>
            </a:r>
            <a:endParaRPr lang="ru-RU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11C6CF2-34DC-6A10-072B-23AE7528439D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3</a:t>
            </a:r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B04AC1-8F9C-17FE-9BBC-818F25BF6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Biological</a:t>
            </a:r>
            <a:r>
              <a:rPr lang="it-IT" dirty="0"/>
              <a:t> </a:t>
            </a:r>
            <a:r>
              <a:rPr lang="it-IT" dirty="0" err="1"/>
              <a:t>effectiveness</a:t>
            </a:r>
            <a:r>
              <a:rPr lang="it-IT" dirty="0"/>
              <a:t> in TPS </a:t>
            </a:r>
            <a:r>
              <a:rPr lang="it-IT" sz="1800" dirty="0"/>
              <a:t>(Treatment Planning Systems)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0A21C2-6CB1-FD2C-ABF2-092F30136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5F8A8E-8577-562C-6610-79F8DB98D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174" r="1174" b="87881"/>
          <a:stretch/>
        </p:blipFill>
        <p:spPr>
          <a:xfrm>
            <a:off x="781987" y="5610480"/>
            <a:ext cx="3899741" cy="502939"/>
          </a:xfrm>
          <a:prstGeom prst="rect">
            <a:avLst/>
          </a:prstGeom>
        </p:spPr>
      </p:pic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97DB38AE-A183-20E9-AC00-F06DE40B6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413049"/>
              </p:ext>
            </p:extLst>
          </p:nvPr>
        </p:nvGraphicFramePr>
        <p:xfrm>
          <a:off x="5232400" y="1472637"/>
          <a:ext cx="6343904" cy="438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C10D96B5-B80F-2A8C-6A9D-BFDBFFE64EFE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5AD753C-0712-96CA-BBDD-B204C4B883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87" y="1298120"/>
            <a:ext cx="4203040" cy="39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6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Microdosimetry for Quality Assurance</a:t>
            </a:r>
            <a:endParaRPr lang="ru-RU" sz="3600" dirty="0"/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AF19924C-9707-09F7-BD14-A90045E937FA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2200EB9-4A5E-FFF9-DB12-C5FC2D501DCC}"/>
              </a:ext>
            </a:extLst>
          </p:cNvPr>
          <p:cNvSpPr txBox="1"/>
          <p:nvPr/>
        </p:nvSpPr>
        <p:spPr>
          <a:xfrm>
            <a:off x="8352434" y="4040320"/>
            <a:ext cx="3692949" cy="1569660"/>
          </a:xfrm>
          <a:prstGeom prst="rect">
            <a:avLst/>
          </a:prstGeom>
          <a:solidFill>
            <a:srgbClr val="5BB51D"/>
          </a:solidFill>
          <a:ln>
            <a:solidFill>
              <a:srgbClr val="3B771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err="1"/>
              <a:t>Possibility</a:t>
            </a:r>
            <a:r>
              <a:rPr lang="it-IT" sz="3200"/>
              <a:t> of </a:t>
            </a:r>
            <a:r>
              <a:rPr lang="it-IT" sz="3200" err="1"/>
              <a:t>reproducing</a:t>
            </a:r>
            <a:r>
              <a:rPr lang="it-IT" sz="3200"/>
              <a:t> RBE </a:t>
            </a:r>
            <a:r>
              <a:rPr lang="it-IT" sz="3200" err="1"/>
              <a:t>through</a:t>
            </a:r>
            <a:r>
              <a:rPr lang="it-IT" sz="3200"/>
              <a:t> models</a:t>
            </a:r>
            <a:endParaRPr lang="en-US" sz="320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FFE9F4B-FDCE-20AE-8743-F0DF57F03D92}"/>
              </a:ext>
            </a:extLst>
          </p:cNvPr>
          <p:cNvGrpSpPr/>
          <p:nvPr/>
        </p:nvGrpSpPr>
        <p:grpSpPr>
          <a:xfrm>
            <a:off x="8352434" y="1367936"/>
            <a:ext cx="4148948" cy="2425054"/>
            <a:chOff x="8352434" y="1367936"/>
            <a:chExt cx="4148948" cy="2425054"/>
          </a:xfrm>
        </p:grpSpPr>
        <p:pic>
          <p:nvPicPr>
            <p:cNvPr id="20" name="Immagine 19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80EB22DA-1F73-69F6-F756-42ECC620B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2434" y="1615266"/>
              <a:ext cx="3578574" cy="2177724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28B88FE-0F4A-568C-7F9F-A70569FD5973}"/>
                </a:ext>
              </a:extLst>
            </p:cNvPr>
            <p:cNvSpPr txBox="1"/>
            <p:nvPr/>
          </p:nvSpPr>
          <p:spPr>
            <a:xfrm>
              <a:off x="8615218" y="1367936"/>
              <a:ext cx="3886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0" err="1">
                  <a:effectLst/>
                  <a:latin typeface="Gill Sans MT" panose="020B0502020104020203" pitchFamily="34" charset="0"/>
                </a:rPr>
                <a:t>Pihet</a:t>
              </a:r>
              <a:r>
                <a:rPr lang="fr-FR" sz="1000" b="0">
                  <a:effectLst/>
                  <a:latin typeface="Gill Sans MT" panose="020B0502020104020203" pitchFamily="34" charset="0"/>
                </a:rPr>
                <a:t> et al., </a:t>
              </a:r>
              <a:r>
                <a:rPr lang="fr-FR" sz="1000" b="0" err="1">
                  <a:effectLst/>
                  <a:latin typeface="Gill Sans MT" panose="020B0502020104020203" pitchFamily="34" charset="0"/>
                </a:rPr>
                <a:t>Radiat</a:t>
              </a:r>
              <a:r>
                <a:rPr lang="fr-FR" sz="1000" b="0">
                  <a:effectLst/>
                  <a:latin typeface="Gill Sans MT" panose="020B0502020104020203" pitchFamily="34" charset="0"/>
                </a:rPr>
                <a:t> Prot Dos, Vol.31(1-4</a:t>
              </a:r>
              <a:r>
                <a:rPr lang="fr-FR" sz="1000">
                  <a:latin typeface="Gill Sans MT" panose="020B0502020104020203" pitchFamily="34" charset="0"/>
                </a:rPr>
                <a:t>), </a:t>
              </a:r>
              <a:r>
                <a:rPr lang="fr-FR" sz="1000" b="0">
                  <a:effectLst/>
                  <a:latin typeface="Gill Sans MT" panose="020B0502020104020203" pitchFamily="34" charset="0"/>
                </a:rPr>
                <a:t>1990 </a:t>
              </a:r>
              <a:r>
                <a:rPr lang="fr-FR" sz="1000" b="0" u="none" strike="noStrike">
                  <a:effectLst/>
                  <a:latin typeface="Gill Sans MT" panose="020B0502020104020203" pitchFamily="34" charset="0"/>
                </a:rPr>
                <a:t>https://doi.org/10.1093/oxfordjournals.rpd.a080709</a:t>
              </a:r>
              <a:endParaRPr lang="en-US">
                <a:latin typeface="Gill Sans MT" panose="020B0502020104020203" pitchFamily="34" charset="0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BC03B03-F58A-E452-9C6F-141630DA6D54}"/>
              </a:ext>
            </a:extLst>
          </p:cNvPr>
          <p:cNvGrpSpPr/>
          <p:nvPr/>
        </p:nvGrpSpPr>
        <p:grpSpPr>
          <a:xfrm>
            <a:off x="252893" y="1605158"/>
            <a:ext cx="7966989" cy="4716000"/>
            <a:chOff x="244980" y="1546772"/>
            <a:chExt cx="7966989" cy="4716000"/>
          </a:xfrm>
        </p:grpSpPr>
        <p:pic>
          <p:nvPicPr>
            <p:cNvPr id="23" name="Immagine 22" descr="Immagine che contiene testo, linea, diagramma, schermata&#10;&#10;Descrizione generata automaticamente">
              <a:extLst>
                <a:ext uri="{FF2B5EF4-FFF2-40B4-BE49-F238E27FC236}">
                  <a16:creationId xmlns:a16="http://schemas.microsoft.com/office/drawing/2014/main" id="{C0C9B66B-C630-8B78-651D-B8DFE111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980" y="1546772"/>
              <a:ext cx="7966989" cy="4716000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8DA6FE6-48FE-3643-7B42-45D9F4C7F166}"/>
                </a:ext>
              </a:extLst>
            </p:cNvPr>
            <p:cNvSpPr txBox="1"/>
            <p:nvPr/>
          </p:nvSpPr>
          <p:spPr>
            <a:xfrm>
              <a:off x="1317577" y="4535713"/>
              <a:ext cx="2722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rgbClr val="1F6BFF"/>
                  </a:solidFill>
                </a:rPr>
                <a:t>RBE</a:t>
              </a:r>
              <a:r>
                <a:rPr lang="it-IT" sz="2000" b="1" baseline="-25000">
                  <a:solidFill>
                    <a:srgbClr val="1F6BFF"/>
                  </a:solidFill>
                </a:rPr>
                <a:t>10</a:t>
              </a:r>
              <a:r>
                <a:rPr lang="it-IT" sz="2000" b="1">
                  <a:solidFill>
                    <a:srgbClr val="1F6BFF"/>
                  </a:solidFill>
                </a:rPr>
                <a:t> – U87 </a:t>
              </a:r>
              <a:r>
                <a:rPr lang="it-IT" sz="2000" b="1" err="1">
                  <a:solidFill>
                    <a:srgbClr val="1F6BFF"/>
                  </a:solidFill>
                </a:rPr>
                <a:t>cell</a:t>
              </a:r>
              <a:r>
                <a:rPr lang="it-IT" sz="2000" b="1">
                  <a:solidFill>
                    <a:srgbClr val="1F6BFF"/>
                  </a:solidFill>
                </a:rPr>
                <a:t> line</a:t>
              </a:r>
              <a:endParaRPr lang="en-US" sz="2000" b="1">
                <a:solidFill>
                  <a:srgbClr val="1F6BFF"/>
                </a:solidFill>
              </a:endParaRPr>
            </a:p>
          </p:txBody>
        </p:sp>
      </p:grpSp>
      <p:pic>
        <p:nvPicPr>
          <p:cNvPr id="25" name="Immagine 24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2107317D-327D-7475-3105-411F7E90C9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93" y="1605158"/>
            <a:ext cx="7966989" cy="47160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725E89C-4754-A0E7-2DB4-097B2C613276}"/>
              </a:ext>
            </a:extLst>
          </p:cNvPr>
          <p:cNvSpPr txBox="1"/>
          <p:nvPr/>
        </p:nvSpPr>
        <p:spPr>
          <a:xfrm>
            <a:off x="1486416" y="2442518"/>
            <a:ext cx="3089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err="1"/>
              <a:t>Chaudary</a:t>
            </a:r>
            <a:r>
              <a:rPr lang="it-IT" sz="1000"/>
              <a:t> et al., Int J </a:t>
            </a:r>
            <a:r>
              <a:rPr lang="it-IT" sz="1000" err="1"/>
              <a:t>Radiat</a:t>
            </a:r>
            <a:r>
              <a:rPr lang="it-IT" sz="1000"/>
              <a:t> </a:t>
            </a:r>
            <a:r>
              <a:rPr lang="it-IT" sz="1000" err="1"/>
              <a:t>Oncol</a:t>
            </a:r>
            <a:r>
              <a:rPr lang="it-IT" sz="1000"/>
              <a:t> </a:t>
            </a:r>
            <a:r>
              <a:rPr lang="it-IT" sz="1000" err="1"/>
              <a:t>Biol</a:t>
            </a:r>
            <a:r>
              <a:rPr lang="it-IT" sz="1000"/>
              <a:t> </a:t>
            </a:r>
            <a:r>
              <a:rPr lang="it-IT" sz="1000" err="1"/>
              <a:t>Phys</a:t>
            </a:r>
            <a:r>
              <a:rPr lang="it-IT" sz="1000"/>
              <a:t>. 2014 Sep 1;90(1):27-35. </a:t>
            </a:r>
            <a:r>
              <a:rPr lang="it-IT" sz="1000" err="1"/>
              <a:t>doi</a:t>
            </a:r>
            <a:r>
              <a:rPr lang="it-IT" sz="1000"/>
              <a:t>: 10.1016/j.ijrobp.2014.05.010.</a:t>
            </a:r>
            <a:r>
              <a:rPr lang="it-IT"/>
              <a:t>  </a:t>
            </a:r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EDBB82-BE55-D869-828A-CB34F637561F}"/>
              </a:ext>
            </a:extLst>
          </p:cNvPr>
          <p:cNvSpPr txBox="1"/>
          <p:nvPr/>
        </p:nvSpPr>
        <p:spPr>
          <a:xfrm>
            <a:off x="4571387" y="1163138"/>
            <a:ext cx="37810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62 MeV SOBP</a:t>
            </a:r>
          </a:p>
          <a:p>
            <a:pPr algn="ctr"/>
            <a:r>
              <a:rPr lang="it-IT" sz="1600" dirty="0"/>
              <a:t>CATANA beam line @LNS - INFN</a:t>
            </a:r>
            <a:endParaRPr lang="en-US" sz="1600" dirty="0"/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EBF36353-D705-0408-BC21-272A0C711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1987" y="6492875"/>
            <a:ext cx="8754405" cy="365125"/>
          </a:xfrm>
        </p:spPr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CFE46-5F7A-BBA6-4E7F-2B65C88F4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ICRU98 </a:t>
            </a:r>
            <a:r>
              <a:rPr lang="it-IT" err="1"/>
              <a:t>recommendation</a:t>
            </a:r>
            <a:r>
              <a:rPr lang="it-IT"/>
              <a:t> (2023)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F2061B-212B-BFFF-40A6-8E3AF9BDE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D2A7380-85DE-436F-F8B7-71346A677C9A}"/>
              </a:ext>
            </a:extLst>
          </p:cNvPr>
          <p:cNvGrpSpPr/>
          <p:nvPr/>
        </p:nvGrpSpPr>
        <p:grpSpPr>
          <a:xfrm>
            <a:off x="177105" y="1409657"/>
            <a:ext cx="11837790" cy="4853168"/>
            <a:chOff x="152734" y="1024104"/>
            <a:chExt cx="11837790" cy="4853168"/>
          </a:xfrm>
        </p:grpSpPr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ED1106BC-88C6-72E3-3FAC-973530449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34" y="1024104"/>
              <a:ext cx="11821538" cy="4853168"/>
            </a:xfrm>
            <a:prstGeom prst="roundRect">
              <a:avLst>
                <a:gd name="adj" fmla="val 6684"/>
              </a:avLst>
            </a:prstGeom>
            <a:solidFill>
              <a:srgbClr val="FFFFFF"/>
            </a:solidFill>
            <a:ln w="38100">
              <a:solidFill>
                <a:schemeClr val="tx2"/>
              </a:solidFill>
              <a:round/>
              <a:headEnd/>
              <a:tailEnd/>
            </a:ln>
            <a:effectLst>
              <a:outerShdw dist="53882" dir="2700000" algn="ctr" rotWithShape="0">
                <a:srgbClr val="ACCBF9"/>
              </a:outerShdw>
            </a:effectLst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p:sp>
          <p:nvSpPr>
            <p:cNvPr id="7" name="テキスト ボックス 10">
              <a:extLst>
                <a:ext uri="{FF2B5EF4-FFF2-40B4-BE49-F238E27FC236}">
                  <a16:creationId xmlns:a16="http://schemas.microsoft.com/office/drawing/2014/main" id="{F7FF90DE-3208-FCF5-2E10-534DB881FF60}"/>
                </a:ext>
              </a:extLst>
            </p:cNvPr>
            <p:cNvSpPr txBox="1"/>
            <p:nvPr/>
          </p:nvSpPr>
          <p:spPr>
            <a:xfrm>
              <a:off x="440766" y="1572288"/>
              <a:ext cx="11090834" cy="24622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When the mean number of charged particles, including delta rays originating outside the site, interacting with the volume of interest is small, </a:t>
              </a:r>
              <a:r>
                <a:rPr kumimoji="0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the stochastic nature of the radiation interactions should be considered</a:t>
              </a:r>
              <a:r>
                <a:rPr kumimoji="0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. Such a situation will arise when the reciprocal of the particle fluence is comparable to or larger than the cross-sectional area of the volume of interest. </a:t>
              </a:r>
              <a:r>
                <a:rPr kumimoji="0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In mixed radiation fields the fluence of the higher LET components should be considered. </a:t>
              </a:r>
            </a:p>
          </p:txBody>
        </p:sp>
        <p:sp>
          <p:nvSpPr>
            <p:cNvPr id="8" name="テキスト ボックス 1">
              <a:extLst>
                <a:ext uri="{FF2B5EF4-FFF2-40B4-BE49-F238E27FC236}">
                  <a16:creationId xmlns:a16="http://schemas.microsoft.com/office/drawing/2014/main" id="{EA7061BD-7ED4-DB54-F9FF-6E7E7D23D24B}"/>
                </a:ext>
              </a:extLst>
            </p:cNvPr>
            <p:cNvSpPr txBox="1"/>
            <p:nvPr/>
          </p:nvSpPr>
          <p:spPr>
            <a:xfrm>
              <a:off x="847342" y="1085304"/>
              <a:ext cx="102971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When microdosimetry has to be used</a:t>
              </a:r>
            </a:p>
          </p:txBody>
        </p:sp>
        <p:grpSp>
          <p:nvGrpSpPr>
            <p:cNvPr id="9" name="グループ化 6">
              <a:extLst>
                <a:ext uri="{FF2B5EF4-FFF2-40B4-BE49-F238E27FC236}">
                  <a16:creationId xmlns:a16="http://schemas.microsoft.com/office/drawing/2014/main" id="{8370E6DF-916B-2185-357A-89B50ABD0C5B}"/>
                </a:ext>
              </a:extLst>
            </p:cNvPr>
            <p:cNvGrpSpPr/>
            <p:nvPr/>
          </p:nvGrpSpPr>
          <p:grpSpPr>
            <a:xfrm>
              <a:off x="1182731" y="3839074"/>
              <a:ext cx="2553729" cy="1613973"/>
              <a:chOff x="1182731" y="3839074"/>
              <a:chExt cx="2553729" cy="1613973"/>
            </a:xfrm>
          </p:grpSpPr>
          <p:sp>
            <p:nvSpPr>
              <p:cNvPr id="60" name="楕円 109583">
                <a:extLst>
                  <a:ext uri="{FF2B5EF4-FFF2-40B4-BE49-F238E27FC236}">
                    <a16:creationId xmlns:a16="http://schemas.microsoft.com/office/drawing/2014/main" id="{16C1C364-EF25-6326-61D3-54C8EDCDF6B7}"/>
                  </a:ext>
                </a:extLst>
              </p:cNvPr>
              <p:cNvSpPr/>
              <p:nvPr/>
            </p:nvSpPr>
            <p:spPr>
              <a:xfrm>
                <a:off x="1497581" y="5058333"/>
                <a:ext cx="345738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1" name="楕円 109584">
                <a:extLst>
                  <a:ext uri="{FF2B5EF4-FFF2-40B4-BE49-F238E27FC236}">
                    <a16:creationId xmlns:a16="http://schemas.microsoft.com/office/drawing/2014/main" id="{43A4753F-6FE0-0742-DCA7-E0F3EF094EF9}"/>
                  </a:ext>
                </a:extLst>
              </p:cNvPr>
              <p:cNvSpPr/>
              <p:nvPr/>
            </p:nvSpPr>
            <p:spPr>
              <a:xfrm>
                <a:off x="1497581" y="4712596"/>
                <a:ext cx="345738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2" name="楕円 109585">
                <a:extLst>
                  <a:ext uri="{FF2B5EF4-FFF2-40B4-BE49-F238E27FC236}">
                    <a16:creationId xmlns:a16="http://schemas.microsoft.com/office/drawing/2014/main" id="{1942DA56-F78C-4AFD-D7EA-E5E70D4E5311}"/>
                  </a:ext>
                </a:extLst>
              </p:cNvPr>
              <p:cNvSpPr/>
              <p:nvPr/>
            </p:nvSpPr>
            <p:spPr>
              <a:xfrm>
                <a:off x="1500245" y="4362936"/>
                <a:ext cx="345738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3" name="楕円 109586">
                <a:extLst>
                  <a:ext uri="{FF2B5EF4-FFF2-40B4-BE49-F238E27FC236}">
                    <a16:creationId xmlns:a16="http://schemas.microsoft.com/office/drawing/2014/main" id="{9FCE1035-8989-DC19-E064-A5ECDC49B04D}"/>
                  </a:ext>
                </a:extLst>
              </p:cNvPr>
              <p:cNvSpPr/>
              <p:nvPr/>
            </p:nvSpPr>
            <p:spPr>
              <a:xfrm>
                <a:off x="1500245" y="4017198"/>
                <a:ext cx="345738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4" name="楕円 109578">
                <a:extLst>
                  <a:ext uri="{FF2B5EF4-FFF2-40B4-BE49-F238E27FC236}">
                    <a16:creationId xmlns:a16="http://schemas.microsoft.com/office/drawing/2014/main" id="{F288B2BF-11FD-0547-DAE4-4EFD85A3E622}"/>
                  </a:ext>
                </a:extLst>
              </p:cNvPr>
              <p:cNvSpPr/>
              <p:nvPr/>
            </p:nvSpPr>
            <p:spPr>
              <a:xfrm>
                <a:off x="1841284" y="4935773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5" name="楕円 109579">
                <a:extLst>
                  <a:ext uri="{FF2B5EF4-FFF2-40B4-BE49-F238E27FC236}">
                    <a16:creationId xmlns:a16="http://schemas.microsoft.com/office/drawing/2014/main" id="{7619812B-60B0-A7E8-B39C-80868BD5D932}"/>
                  </a:ext>
                </a:extLst>
              </p:cNvPr>
              <p:cNvSpPr/>
              <p:nvPr/>
            </p:nvSpPr>
            <p:spPr>
              <a:xfrm>
                <a:off x="1841284" y="4590036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6" name="楕円 109580">
                <a:extLst>
                  <a:ext uri="{FF2B5EF4-FFF2-40B4-BE49-F238E27FC236}">
                    <a16:creationId xmlns:a16="http://schemas.microsoft.com/office/drawing/2014/main" id="{2390220D-E654-05EC-E4B7-D8183E4F31A6}"/>
                  </a:ext>
                </a:extLst>
              </p:cNvPr>
              <p:cNvSpPr/>
              <p:nvPr/>
            </p:nvSpPr>
            <p:spPr>
              <a:xfrm>
                <a:off x="1843948" y="424037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7" name="楕円 109581">
                <a:extLst>
                  <a:ext uri="{FF2B5EF4-FFF2-40B4-BE49-F238E27FC236}">
                    <a16:creationId xmlns:a16="http://schemas.microsoft.com/office/drawing/2014/main" id="{F1794766-0A17-5E4E-23DA-2E719D1A66B3}"/>
                  </a:ext>
                </a:extLst>
              </p:cNvPr>
              <p:cNvSpPr/>
              <p:nvPr/>
            </p:nvSpPr>
            <p:spPr>
              <a:xfrm>
                <a:off x="1843948" y="3894638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8" name="楕円 109573">
                <a:extLst>
                  <a:ext uri="{FF2B5EF4-FFF2-40B4-BE49-F238E27FC236}">
                    <a16:creationId xmlns:a16="http://schemas.microsoft.com/office/drawing/2014/main" id="{7DB29CAF-706C-7EEB-6972-3B412DAAAE6A}"/>
                  </a:ext>
                </a:extLst>
              </p:cNvPr>
              <p:cNvSpPr/>
              <p:nvPr/>
            </p:nvSpPr>
            <p:spPr>
              <a:xfrm>
                <a:off x="2184987" y="5107309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69" name="楕円 109574">
                <a:extLst>
                  <a:ext uri="{FF2B5EF4-FFF2-40B4-BE49-F238E27FC236}">
                    <a16:creationId xmlns:a16="http://schemas.microsoft.com/office/drawing/2014/main" id="{0A321575-0DE4-30FF-6042-D62A7044F2CB}"/>
                  </a:ext>
                </a:extLst>
              </p:cNvPr>
              <p:cNvSpPr/>
              <p:nvPr/>
            </p:nvSpPr>
            <p:spPr>
              <a:xfrm>
                <a:off x="2184987" y="4761572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0" name="楕円 109575">
                <a:extLst>
                  <a:ext uri="{FF2B5EF4-FFF2-40B4-BE49-F238E27FC236}">
                    <a16:creationId xmlns:a16="http://schemas.microsoft.com/office/drawing/2014/main" id="{FF1BAB4E-E3EB-4E93-9673-087A1196F78D}"/>
                  </a:ext>
                </a:extLst>
              </p:cNvPr>
              <p:cNvSpPr/>
              <p:nvPr/>
            </p:nvSpPr>
            <p:spPr>
              <a:xfrm>
                <a:off x="2187651" y="4411912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1" name="楕円 109576">
                <a:extLst>
                  <a:ext uri="{FF2B5EF4-FFF2-40B4-BE49-F238E27FC236}">
                    <a16:creationId xmlns:a16="http://schemas.microsoft.com/office/drawing/2014/main" id="{BBFCFE25-FE34-A364-6227-0550642C89C4}"/>
                  </a:ext>
                </a:extLst>
              </p:cNvPr>
              <p:cNvSpPr/>
              <p:nvPr/>
            </p:nvSpPr>
            <p:spPr>
              <a:xfrm>
                <a:off x="2187651" y="4066174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2" name="楕円 30">
                <a:extLst>
                  <a:ext uri="{FF2B5EF4-FFF2-40B4-BE49-F238E27FC236}">
                    <a16:creationId xmlns:a16="http://schemas.microsoft.com/office/drawing/2014/main" id="{E4EF8BA1-1143-49A4-4CFC-0AA6B4BD8E70}"/>
                  </a:ext>
                </a:extLst>
              </p:cNvPr>
              <p:cNvSpPr/>
              <p:nvPr/>
            </p:nvSpPr>
            <p:spPr>
              <a:xfrm>
                <a:off x="2539347" y="5025734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3" name="楕円 109567">
                <a:extLst>
                  <a:ext uri="{FF2B5EF4-FFF2-40B4-BE49-F238E27FC236}">
                    <a16:creationId xmlns:a16="http://schemas.microsoft.com/office/drawing/2014/main" id="{F77001FF-E384-BEB0-E0DC-AE7D8223CF90}"/>
                  </a:ext>
                </a:extLst>
              </p:cNvPr>
              <p:cNvSpPr/>
              <p:nvPr/>
            </p:nvSpPr>
            <p:spPr>
              <a:xfrm>
                <a:off x="2539347" y="4679996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4" name="楕円 109568">
                <a:extLst>
                  <a:ext uri="{FF2B5EF4-FFF2-40B4-BE49-F238E27FC236}">
                    <a16:creationId xmlns:a16="http://schemas.microsoft.com/office/drawing/2014/main" id="{ED6AF59C-A74E-8E42-96EA-C7AC011872D0}"/>
                  </a:ext>
                </a:extLst>
              </p:cNvPr>
              <p:cNvSpPr/>
              <p:nvPr/>
            </p:nvSpPr>
            <p:spPr>
              <a:xfrm>
                <a:off x="2542011" y="433033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5" name="楕円 109570">
                <a:extLst>
                  <a:ext uri="{FF2B5EF4-FFF2-40B4-BE49-F238E27FC236}">
                    <a16:creationId xmlns:a16="http://schemas.microsoft.com/office/drawing/2014/main" id="{13CA71C7-345D-1465-89E0-23262166E784}"/>
                  </a:ext>
                </a:extLst>
              </p:cNvPr>
              <p:cNvSpPr/>
              <p:nvPr/>
            </p:nvSpPr>
            <p:spPr>
              <a:xfrm>
                <a:off x="2542011" y="3984598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6" name="楕円 25">
                <a:extLst>
                  <a:ext uri="{FF2B5EF4-FFF2-40B4-BE49-F238E27FC236}">
                    <a16:creationId xmlns:a16="http://schemas.microsoft.com/office/drawing/2014/main" id="{35DF5F83-BA2D-C335-2409-3CBC11AB7206}"/>
                  </a:ext>
                </a:extLst>
              </p:cNvPr>
              <p:cNvSpPr/>
              <p:nvPr/>
            </p:nvSpPr>
            <p:spPr>
              <a:xfrm>
                <a:off x="2896372" y="4880209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7" name="楕円 26">
                <a:extLst>
                  <a:ext uri="{FF2B5EF4-FFF2-40B4-BE49-F238E27FC236}">
                    <a16:creationId xmlns:a16="http://schemas.microsoft.com/office/drawing/2014/main" id="{F44BB7B2-E553-075D-3DE9-B33EBD9A0A34}"/>
                  </a:ext>
                </a:extLst>
              </p:cNvPr>
              <p:cNvSpPr/>
              <p:nvPr/>
            </p:nvSpPr>
            <p:spPr>
              <a:xfrm>
                <a:off x="2896372" y="4534472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8" name="楕円 27">
                <a:extLst>
                  <a:ext uri="{FF2B5EF4-FFF2-40B4-BE49-F238E27FC236}">
                    <a16:creationId xmlns:a16="http://schemas.microsoft.com/office/drawing/2014/main" id="{B86834CC-CFEE-D2E0-4295-FF9219A293E1}"/>
                  </a:ext>
                </a:extLst>
              </p:cNvPr>
              <p:cNvSpPr/>
              <p:nvPr/>
            </p:nvSpPr>
            <p:spPr>
              <a:xfrm>
                <a:off x="2899036" y="4184812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79" name="楕円 28">
                <a:extLst>
                  <a:ext uri="{FF2B5EF4-FFF2-40B4-BE49-F238E27FC236}">
                    <a16:creationId xmlns:a16="http://schemas.microsoft.com/office/drawing/2014/main" id="{2A5105E5-62C2-0490-528D-0BF4FA2237D1}"/>
                  </a:ext>
                </a:extLst>
              </p:cNvPr>
              <p:cNvSpPr/>
              <p:nvPr/>
            </p:nvSpPr>
            <p:spPr>
              <a:xfrm>
                <a:off x="2899036" y="3839074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0" name="楕円 20">
                <a:extLst>
                  <a:ext uri="{FF2B5EF4-FFF2-40B4-BE49-F238E27FC236}">
                    <a16:creationId xmlns:a16="http://schemas.microsoft.com/office/drawing/2014/main" id="{31143A2C-93DF-7386-850F-E52FA16B06A4}"/>
                  </a:ext>
                </a:extLst>
              </p:cNvPr>
              <p:cNvSpPr/>
              <p:nvPr/>
            </p:nvSpPr>
            <p:spPr>
              <a:xfrm>
                <a:off x="3237410" y="5057001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1" name="楕円 21">
                <a:extLst>
                  <a:ext uri="{FF2B5EF4-FFF2-40B4-BE49-F238E27FC236}">
                    <a16:creationId xmlns:a16="http://schemas.microsoft.com/office/drawing/2014/main" id="{FF83420E-F803-137C-2BF0-60396D2C9351}"/>
                  </a:ext>
                </a:extLst>
              </p:cNvPr>
              <p:cNvSpPr/>
              <p:nvPr/>
            </p:nvSpPr>
            <p:spPr>
              <a:xfrm>
                <a:off x="3237410" y="4711263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2" name="楕円 22">
                <a:extLst>
                  <a:ext uri="{FF2B5EF4-FFF2-40B4-BE49-F238E27FC236}">
                    <a16:creationId xmlns:a16="http://schemas.microsoft.com/office/drawing/2014/main" id="{9D5253F3-88D9-164C-F739-76EFB697233D}"/>
                  </a:ext>
                </a:extLst>
              </p:cNvPr>
              <p:cNvSpPr/>
              <p:nvPr/>
            </p:nvSpPr>
            <p:spPr>
              <a:xfrm>
                <a:off x="3240074" y="4361603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83" name="楕円 23">
                <a:extLst>
                  <a:ext uri="{FF2B5EF4-FFF2-40B4-BE49-F238E27FC236}">
                    <a16:creationId xmlns:a16="http://schemas.microsoft.com/office/drawing/2014/main" id="{19D5C7BA-A261-28B0-300C-071DC8F3BAC6}"/>
                  </a:ext>
                </a:extLst>
              </p:cNvPr>
              <p:cNvSpPr/>
              <p:nvPr/>
            </p:nvSpPr>
            <p:spPr>
              <a:xfrm>
                <a:off x="3240074" y="4015865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cxnSp>
            <p:nvCxnSpPr>
              <p:cNvPr id="84" name="直線矢印コネクタ 109589">
                <a:extLst>
                  <a:ext uri="{FF2B5EF4-FFF2-40B4-BE49-F238E27FC236}">
                    <a16:creationId xmlns:a16="http://schemas.microsoft.com/office/drawing/2014/main" id="{6FED4806-3E55-B4C5-F505-C80A061D25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82731" y="4224367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直線矢印コネクタ 109590">
                <a:extLst>
                  <a:ext uri="{FF2B5EF4-FFF2-40B4-BE49-F238E27FC236}">
                    <a16:creationId xmlns:a16="http://schemas.microsoft.com/office/drawing/2014/main" id="{5729FCF3-3E9E-63BD-C036-3B52AAED19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82731" y="4810855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0" name="グループ化 7">
              <a:extLst>
                <a:ext uri="{FF2B5EF4-FFF2-40B4-BE49-F238E27FC236}">
                  <a16:creationId xmlns:a16="http://schemas.microsoft.com/office/drawing/2014/main" id="{167BA10F-6465-66CC-1603-7E590F71D497}"/>
                </a:ext>
              </a:extLst>
            </p:cNvPr>
            <p:cNvGrpSpPr/>
            <p:nvPr/>
          </p:nvGrpSpPr>
          <p:grpSpPr>
            <a:xfrm>
              <a:off x="5155641" y="4104594"/>
              <a:ext cx="1618500" cy="355624"/>
              <a:chOff x="5294576" y="3941060"/>
              <a:chExt cx="1618500" cy="355624"/>
            </a:xfrm>
          </p:grpSpPr>
          <p:sp>
            <p:nvSpPr>
              <p:cNvPr id="56" name="楕円 2">
                <a:extLst>
                  <a:ext uri="{FF2B5EF4-FFF2-40B4-BE49-F238E27FC236}">
                    <a16:creationId xmlns:a16="http://schemas.microsoft.com/office/drawing/2014/main" id="{AA50C1BE-5322-8D3B-D3EF-3353EB6C7BA1}"/>
                  </a:ext>
                </a:extLst>
              </p:cNvPr>
              <p:cNvSpPr/>
              <p:nvPr/>
            </p:nvSpPr>
            <p:spPr>
              <a:xfrm>
                <a:off x="6567337" y="3941653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57" name="楕円 3">
                <a:extLst>
                  <a:ext uri="{FF2B5EF4-FFF2-40B4-BE49-F238E27FC236}">
                    <a16:creationId xmlns:a16="http://schemas.microsoft.com/office/drawing/2014/main" id="{E372A678-8217-A572-3363-8A0910F87B28}"/>
                  </a:ext>
                </a:extLst>
              </p:cNvPr>
              <p:cNvSpPr/>
              <p:nvPr/>
            </p:nvSpPr>
            <p:spPr>
              <a:xfrm>
                <a:off x="6134849" y="3950946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58" name="楕円 4">
                <a:extLst>
                  <a:ext uri="{FF2B5EF4-FFF2-40B4-BE49-F238E27FC236}">
                    <a16:creationId xmlns:a16="http://schemas.microsoft.com/office/drawing/2014/main" id="{CDB6A0DF-640A-6A27-4D2D-8CE776A7F5BA}"/>
                  </a:ext>
                </a:extLst>
              </p:cNvPr>
              <p:cNvSpPr/>
              <p:nvPr/>
            </p:nvSpPr>
            <p:spPr>
              <a:xfrm>
                <a:off x="5718043" y="3941060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  <p:sp>
            <p:nvSpPr>
              <p:cNvPr id="59" name="楕円 5">
                <a:extLst>
                  <a:ext uri="{FF2B5EF4-FFF2-40B4-BE49-F238E27FC236}">
                    <a16:creationId xmlns:a16="http://schemas.microsoft.com/office/drawing/2014/main" id="{60C06392-32F4-77CD-B368-63DE2E0501B1}"/>
                  </a:ext>
                </a:extLst>
              </p:cNvPr>
              <p:cNvSpPr/>
              <p:nvPr/>
            </p:nvSpPr>
            <p:spPr>
              <a:xfrm>
                <a:off x="5294576" y="395094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 cap="rnd" cmpd="sng" algn="ctr">
                <a:solidFill>
                  <a:schemeClr val="tx2"/>
                </a:solidFill>
                <a:prstDash val="sysDash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endParaRPr>
              </a:p>
            </p:txBody>
          </p:sp>
        </p:grpSp>
        <p:grpSp>
          <p:nvGrpSpPr>
            <p:cNvPr id="11" name="グループ化 109627">
              <a:extLst>
                <a:ext uri="{FF2B5EF4-FFF2-40B4-BE49-F238E27FC236}">
                  <a16:creationId xmlns:a16="http://schemas.microsoft.com/office/drawing/2014/main" id="{B774EA57-D124-20F0-D898-16206FFDBD07}"/>
                </a:ext>
              </a:extLst>
            </p:cNvPr>
            <p:cNvGrpSpPr/>
            <p:nvPr/>
          </p:nvGrpSpPr>
          <p:grpSpPr>
            <a:xfrm>
              <a:off x="8419281" y="3783516"/>
              <a:ext cx="2563228" cy="1613975"/>
              <a:chOff x="5411611" y="3861054"/>
              <a:chExt cx="2563228" cy="1613975"/>
            </a:xfrm>
          </p:grpSpPr>
          <p:grpSp>
            <p:nvGrpSpPr>
              <p:cNvPr id="18" name="グループ化 4118">
                <a:extLst>
                  <a:ext uri="{FF2B5EF4-FFF2-40B4-BE49-F238E27FC236}">
                    <a16:creationId xmlns:a16="http://schemas.microsoft.com/office/drawing/2014/main" id="{DDA9E88C-5283-DD07-05F1-C362D936C9D0}"/>
                  </a:ext>
                </a:extLst>
              </p:cNvPr>
              <p:cNvGrpSpPr/>
              <p:nvPr/>
            </p:nvGrpSpPr>
            <p:grpSpPr>
              <a:xfrm>
                <a:off x="5735964" y="3861054"/>
                <a:ext cx="2088236" cy="1613975"/>
                <a:chOff x="1703512" y="4059495"/>
                <a:chExt cx="1606163" cy="1241387"/>
              </a:xfrm>
              <a:solidFill>
                <a:srgbClr val="FFC000"/>
              </a:solidFill>
            </p:grpSpPr>
            <p:sp>
              <p:nvSpPr>
                <p:cNvPr id="32" name="楕円 4119">
                  <a:extLst>
                    <a:ext uri="{FF2B5EF4-FFF2-40B4-BE49-F238E27FC236}">
                      <a16:creationId xmlns:a16="http://schemas.microsoft.com/office/drawing/2014/main" id="{37808619-58D9-2349-5342-5DF7DA26DB97}"/>
                    </a:ext>
                  </a:extLst>
                </p:cNvPr>
                <p:cNvSpPr/>
                <p:nvPr/>
              </p:nvSpPr>
              <p:spPr>
                <a:xfrm>
                  <a:off x="1703512" y="4997288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3" name="楕円 4120">
                  <a:extLst>
                    <a:ext uri="{FF2B5EF4-FFF2-40B4-BE49-F238E27FC236}">
                      <a16:creationId xmlns:a16="http://schemas.microsoft.com/office/drawing/2014/main" id="{B440DB5D-C5B5-C479-5501-90B0079DDD23}"/>
                    </a:ext>
                  </a:extLst>
                </p:cNvPr>
                <p:cNvSpPr/>
                <p:nvPr/>
              </p:nvSpPr>
              <p:spPr>
                <a:xfrm>
                  <a:off x="1703512" y="4731364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4" name="楕円 4121">
                  <a:extLst>
                    <a:ext uri="{FF2B5EF4-FFF2-40B4-BE49-F238E27FC236}">
                      <a16:creationId xmlns:a16="http://schemas.microsoft.com/office/drawing/2014/main" id="{28BF4282-C258-A858-3092-69E2EAD89CCA}"/>
                    </a:ext>
                  </a:extLst>
                </p:cNvPr>
                <p:cNvSpPr/>
                <p:nvPr/>
              </p:nvSpPr>
              <p:spPr>
                <a:xfrm>
                  <a:off x="1705561" y="4462423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5" name="楕円 4122">
                  <a:extLst>
                    <a:ext uri="{FF2B5EF4-FFF2-40B4-BE49-F238E27FC236}">
                      <a16:creationId xmlns:a16="http://schemas.microsoft.com/office/drawing/2014/main" id="{F953D7D9-A48C-F908-7AC5-976F970D47C5}"/>
                    </a:ext>
                  </a:extLst>
                </p:cNvPr>
                <p:cNvSpPr/>
                <p:nvPr/>
              </p:nvSpPr>
              <p:spPr>
                <a:xfrm>
                  <a:off x="1705561" y="4196499"/>
                  <a:ext cx="265924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6" name="楕円 4123">
                  <a:extLst>
                    <a:ext uri="{FF2B5EF4-FFF2-40B4-BE49-F238E27FC236}">
                      <a16:creationId xmlns:a16="http://schemas.microsoft.com/office/drawing/2014/main" id="{30C5958B-C362-55CA-0240-CD18BD6B3797}"/>
                    </a:ext>
                  </a:extLst>
                </p:cNvPr>
                <p:cNvSpPr/>
                <p:nvPr/>
              </p:nvSpPr>
              <p:spPr>
                <a:xfrm>
                  <a:off x="1967871" y="4903021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7" name="楕円 4124">
                  <a:extLst>
                    <a:ext uri="{FF2B5EF4-FFF2-40B4-BE49-F238E27FC236}">
                      <a16:creationId xmlns:a16="http://schemas.microsoft.com/office/drawing/2014/main" id="{9B1654FA-43E0-3B1A-C49B-3576346F8FA4}"/>
                    </a:ext>
                  </a:extLst>
                </p:cNvPr>
                <p:cNvSpPr/>
                <p:nvPr/>
              </p:nvSpPr>
              <p:spPr>
                <a:xfrm>
                  <a:off x="1967871" y="4637097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8" name="楕円 4125">
                  <a:extLst>
                    <a:ext uri="{FF2B5EF4-FFF2-40B4-BE49-F238E27FC236}">
                      <a16:creationId xmlns:a16="http://schemas.microsoft.com/office/drawing/2014/main" id="{7FEC4F19-1B4E-A462-5651-4E86E1DF7484}"/>
                    </a:ext>
                  </a:extLst>
                </p:cNvPr>
                <p:cNvSpPr/>
                <p:nvPr/>
              </p:nvSpPr>
              <p:spPr>
                <a:xfrm>
                  <a:off x="1969920" y="4368156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39" name="楕円 4126">
                  <a:extLst>
                    <a:ext uri="{FF2B5EF4-FFF2-40B4-BE49-F238E27FC236}">
                      <a16:creationId xmlns:a16="http://schemas.microsoft.com/office/drawing/2014/main" id="{4ED4BB15-9A53-A91D-FBAE-1743831006E4}"/>
                    </a:ext>
                  </a:extLst>
                </p:cNvPr>
                <p:cNvSpPr/>
                <p:nvPr/>
              </p:nvSpPr>
              <p:spPr>
                <a:xfrm>
                  <a:off x="1969920" y="4102232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0" name="楕円 109599">
                  <a:extLst>
                    <a:ext uri="{FF2B5EF4-FFF2-40B4-BE49-F238E27FC236}">
                      <a16:creationId xmlns:a16="http://schemas.microsoft.com/office/drawing/2014/main" id="{EB7B8C1D-360E-6C18-85C1-493CA079E902}"/>
                    </a:ext>
                  </a:extLst>
                </p:cNvPr>
                <p:cNvSpPr/>
                <p:nvPr/>
              </p:nvSpPr>
              <p:spPr>
                <a:xfrm>
                  <a:off x="2232230" y="5034958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1" name="楕円 109600">
                  <a:extLst>
                    <a:ext uri="{FF2B5EF4-FFF2-40B4-BE49-F238E27FC236}">
                      <a16:creationId xmlns:a16="http://schemas.microsoft.com/office/drawing/2014/main" id="{04432F54-4725-549F-3571-636518501114}"/>
                    </a:ext>
                  </a:extLst>
                </p:cNvPr>
                <p:cNvSpPr/>
                <p:nvPr/>
              </p:nvSpPr>
              <p:spPr>
                <a:xfrm>
                  <a:off x="2232230" y="476903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2" name="楕円 109601">
                  <a:extLst>
                    <a:ext uri="{FF2B5EF4-FFF2-40B4-BE49-F238E27FC236}">
                      <a16:creationId xmlns:a16="http://schemas.microsoft.com/office/drawing/2014/main" id="{4C34D5A3-6FD3-32D6-A4CA-0EBB213BB3EA}"/>
                    </a:ext>
                  </a:extLst>
                </p:cNvPr>
                <p:cNvSpPr/>
                <p:nvPr/>
              </p:nvSpPr>
              <p:spPr>
                <a:xfrm>
                  <a:off x="2234279" y="4500093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3" name="楕円 109602">
                  <a:extLst>
                    <a:ext uri="{FF2B5EF4-FFF2-40B4-BE49-F238E27FC236}">
                      <a16:creationId xmlns:a16="http://schemas.microsoft.com/office/drawing/2014/main" id="{E5B4F90D-849A-52E6-962F-33AA0F2D1C78}"/>
                    </a:ext>
                  </a:extLst>
                </p:cNvPr>
                <p:cNvSpPr/>
                <p:nvPr/>
              </p:nvSpPr>
              <p:spPr>
                <a:xfrm>
                  <a:off x="2234279" y="423416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4" name="楕円 109603">
                  <a:extLst>
                    <a:ext uri="{FF2B5EF4-FFF2-40B4-BE49-F238E27FC236}">
                      <a16:creationId xmlns:a16="http://schemas.microsoft.com/office/drawing/2014/main" id="{ED37CA47-722F-341E-FF2B-9165B9242A83}"/>
                    </a:ext>
                  </a:extLst>
                </p:cNvPr>
                <p:cNvSpPr/>
                <p:nvPr/>
              </p:nvSpPr>
              <p:spPr>
                <a:xfrm>
                  <a:off x="2504786" y="497221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5" name="楕円 109604">
                  <a:extLst>
                    <a:ext uri="{FF2B5EF4-FFF2-40B4-BE49-F238E27FC236}">
                      <a16:creationId xmlns:a16="http://schemas.microsoft.com/office/drawing/2014/main" id="{84180852-FEC0-CAD2-4540-C821C70D7ED4}"/>
                    </a:ext>
                  </a:extLst>
                </p:cNvPr>
                <p:cNvSpPr/>
                <p:nvPr/>
              </p:nvSpPr>
              <p:spPr>
                <a:xfrm>
                  <a:off x="2504786" y="4706290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6" name="楕円 109605">
                  <a:extLst>
                    <a:ext uri="{FF2B5EF4-FFF2-40B4-BE49-F238E27FC236}">
                      <a16:creationId xmlns:a16="http://schemas.microsoft.com/office/drawing/2014/main" id="{E69E691C-C0D1-5451-1667-17AC2CE75D14}"/>
                    </a:ext>
                  </a:extLst>
                </p:cNvPr>
                <p:cNvSpPr/>
                <p:nvPr/>
              </p:nvSpPr>
              <p:spPr>
                <a:xfrm>
                  <a:off x="2506835" y="443734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7" name="楕円 109606">
                  <a:extLst>
                    <a:ext uri="{FF2B5EF4-FFF2-40B4-BE49-F238E27FC236}">
                      <a16:creationId xmlns:a16="http://schemas.microsoft.com/office/drawing/2014/main" id="{CEF3287B-24FF-B83C-191F-E81C66F2593F}"/>
                    </a:ext>
                  </a:extLst>
                </p:cNvPr>
                <p:cNvSpPr/>
                <p:nvPr/>
              </p:nvSpPr>
              <p:spPr>
                <a:xfrm>
                  <a:off x="2506835" y="4171425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8" name="楕円 109607">
                  <a:extLst>
                    <a:ext uri="{FF2B5EF4-FFF2-40B4-BE49-F238E27FC236}">
                      <a16:creationId xmlns:a16="http://schemas.microsoft.com/office/drawing/2014/main" id="{B9C8CB5D-1271-3FF6-A9A2-01FFEE0A591C}"/>
                    </a:ext>
                  </a:extLst>
                </p:cNvPr>
                <p:cNvSpPr/>
                <p:nvPr/>
              </p:nvSpPr>
              <p:spPr>
                <a:xfrm>
                  <a:off x="2779392" y="486028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49" name="楕円 109608">
                  <a:extLst>
                    <a:ext uri="{FF2B5EF4-FFF2-40B4-BE49-F238E27FC236}">
                      <a16:creationId xmlns:a16="http://schemas.microsoft.com/office/drawing/2014/main" id="{3DEC77FF-8A32-A53B-E506-4F93D5B320C5}"/>
                    </a:ext>
                  </a:extLst>
                </p:cNvPr>
                <p:cNvSpPr/>
                <p:nvPr/>
              </p:nvSpPr>
              <p:spPr>
                <a:xfrm>
                  <a:off x="2779392" y="4594360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0" name="楕円 109609">
                  <a:extLst>
                    <a:ext uri="{FF2B5EF4-FFF2-40B4-BE49-F238E27FC236}">
                      <a16:creationId xmlns:a16="http://schemas.microsoft.com/office/drawing/2014/main" id="{B13D1634-C777-1E77-FEB6-6FCF33836702}"/>
                    </a:ext>
                  </a:extLst>
                </p:cNvPr>
                <p:cNvSpPr/>
                <p:nvPr/>
              </p:nvSpPr>
              <p:spPr>
                <a:xfrm>
                  <a:off x="2781441" y="432541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1" name="楕円 109610">
                  <a:extLst>
                    <a:ext uri="{FF2B5EF4-FFF2-40B4-BE49-F238E27FC236}">
                      <a16:creationId xmlns:a16="http://schemas.microsoft.com/office/drawing/2014/main" id="{26AC04EE-4EA9-899A-10A9-413FB1106F84}"/>
                    </a:ext>
                  </a:extLst>
                </p:cNvPr>
                <p:cNvSpPr/>
                <p:nvPr/>
              </p:nvSpPr>
              <p:spPr>
                <a:xfrm>
                  <a:off x="2781441" y="4059495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2" name="楕円 109611">
                  <a:extLst>
                    <a:ext uri="{FF2B5EF4-FFF2-40B4-BE49-F238E27FC236}">
                      <a16:creationId xmlns:a16="http://schemas.microsoft.com/office/drawing/2014/main" id="{76B914D6-0767-85CA-BD99-C26F0041E1D2}"/>
                    </a:ext>
                  </a:extLst>
                </p:cNvPr>
                <p:cNvSpPr/>
                <p:nvPr/>
              </p:nvSpPr>
              <p:spPr>
                <a:xfrm>
                  <a:off x="3041701" y="4996263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3" name="楕円 109612">
                  <a:extLst>
                    <a:ext uri="{FF2B5EF4-FFF2-40B4-BE49-F238E27FC236}">
                      <a16:creationId xmlns:a16="http://schemas.microsoft.com/office/drawing/2014/main" id="{B23E82F3-5AF1-F897-F20B-3D2CDF103393}"/>
                    </a:ext>
                  </a:extLst>
                </p:cNvPr>
                <p:cNvSpPr/>
                <p:nvPr/>
              </p:nvSpPr>
              <p:spPr>
                <a:xfrm>
                  <a:off x="3041701" y="4730339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4" name="楕円 109613">
                  <a:extLst>
                    <a:ext uri="{FF2B5EF4-FFF2-40B4-BE49-F238E27FC236}">
                      <a16:creationId xmlns:a16="http://schemas.microsoft.com/office/drawing/2014/main" id="{D9B7E22B-652F-A65D-B170-14E5AE0600C0}"/>
                    </a:ext>
                  </a:extLst>
                </p:cNvPr>
                <p:cNvSpPr/>
                <p:nvPr/>
              </p:nvSpPr>
              <p:spPr>
                <a:xfrm>
                  <a:off x="3043750" y="4461398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  <p:sp>
              <p:nvSpPr>
                <p:cNvPr id="55" name="楕円 109614">
                  <a:extLst>
                    <a:ext uri="{FF2B5EF4-FFF2-40B4-BE49-F238E27FC236}">
                      <a16:creationId xmlns:a16="http://schemas.microsoft.com/office/drawing/2014/main" id="{43B44906-FCC9-DFB0-8C47-EEBD64E69122}"/>
                    </a:ext>
                  </a:extLst>
                </p:cNvPr>
                <p:cNvSpPr/>
                <p:nvPr/>
              </p:nvSpPr>
              <p:spPr>
                <a:xfrm>
                  <a:off x="3043750" y="4195474"/>
                  <a:ext cx="265925" cy="265924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ysDash"/>
                </a:ln>
                <a:effectLst/>
              </p:spPr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</p:grpSp>
          <p:cxnSp>
            <p:nvCxnSpPr>
              <p:cNvPr id="19" name="直線矢印コネクタ 109615">
                <a:extLst>
                  <a:ext uri="{FF2B5EF4-FFF2-40B4-BE49-F238E27FC236}">
                    <a16:creationId xmlns:a16="http://schemas.microsoft.com/office/drawing/2014/main" id="{4AB94368-601F-3D2F-CAA8-61615DECC0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21110" y="4226399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" name="直線矢印コネクタ 109616">
                <a:extLst>
                  <a:ext uri="{FF2B5EF4-FFF2-40B4-BE49-F238E27FC236}">
                    <a16:creationId xmlns:a16="http://schemas.microsoft.com/office/drawing/2014/main" id="{0CC32169-2918-5907-1808-42282C698C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452786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直線矢印コネクタ 109617">
                <a:extLst>
                  <a:ext uri="{FF2B5EF4-FFF2-40B4-BE49-F238E27FC236}">
                    <a16:creationId xmlns:a16="http://schemas.microsoft.com/office/drawing/2014/main" id="{D6AD9C9B-37FA-05D7-582B-7245E67B7A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113025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" name="直線矢印コネクタ 109618">
                <a:extLst>
                  <a:ext uri="{FF2B5EF4-FFF2-40B4-BE49-F238E27FC236}">
                    <a16:creationId xmlns:a16="http://schemas.microsoft.com/office/drawing/2014/main" id="{5A6FD2D0-5219-6CAA-CEB2-51C2ECBE85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352310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直線矢印コネクタ 109619">
                <a:extLst>
                  <a:ext uri="{FF2B5EF4-FFF2-40B4-BE49-F238E27FC236}">
                    <a16:creationId xmlns:a16="http://schemas.microsoft.com/office/drawing/2014/main" id="{B07A68C5-0E27-ECD0-BB47-D77EFAD52F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1611" y="4667728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直線矢印コネクタ 109620">
                <a:extLst>
                  <a:ext uri="{FF2B5EF4-FFF2-40B4-BE49-F238E27FC236}">
                    <a16:creationId xmlns:a16="http://schemas.microsoft.com/office/drawing/2014/main" id="{E18D4FD4-9527-5FD3-E943-F670CCCE58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894115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直線矢印コネクタ 109621">
                <a:extLst>
                  <a:ext uri="{FF2B5EF4-FFF2-40B4-BE49-F238E27FC236}">
                    <a16:creationId xmlns:a16="http://schemas.microsoft.com/office/drawing/2014/main" id="{10C44A50-94F7-E140-8032-9AA15361F4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554354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直線矢印コネクタ 109622">
                <a:extLst>
                  <a:ext uri="{FF2B5EF4-FFF2-40B4-BE49-F238E27FC236}">
                    <a16:creationId xmlns:a16="http://schemas.microsoft.com/office/drawing/2014/main" id="{7AB16875-ED2B-77EA-CA6F-54127ED179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793639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直線矢印コネクタ 109623">
                <a:extLst>
                  <a:ext uri="{FF2B5EF4-FFF2-40B4-BE49-F238E27FC236}">
                    <a16:creationId xmlns:a16="http://schemas.microsoft.com/office/drawing/2014/main" id="{E2036878-117C-4182-8B32-634B29B9C0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4275" y="5118477"/>
                <a:ext cx="2547098" cy="1783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8" name="直線矢印コネクタ 109624">
                <a:extLst>
                  <a:ext uri="{FF2B5EF4-FFF2-40B4-BE49-F238E27FC236}">
                    <a16:creationId xmlns:a16="http://schemas.microsoft.com/office/drawing/2014/main" id="{E4041C17-98B7-2ECE-1093-92356DE7D5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344864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9" name="直線矢印コネクタ 109625">
                <a:extLst>
                  <a:ext uri="{FF2B5EF4-FFF2-40B4-BE49-F238E27FC236}">
                    <a16:creationId xmlns:a16="http://schemas.microsoft.com/office/drawing/2014/main" id="{9D2C0E49-5DC6-903A-F641-57122AA3E2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005103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直線矢印コネクタ 109626">
                <a:extLst>
                  <a:ext uri="{FF2B5EF4-FFF2-40B4-BE49-F238E27FC236}">
                    <a16:creationId xmlns:a16="http://schemas.microsoft.com/office/drawing/2014/main" id="{E0016502-47D1-F0E1-3F50-D3CF865E37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244388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直線矢印コネクタ 109635">
                <a:extLst>
                  <a:ext uri="{FF2B5EF4-FFF2-40B4-BE49-F238E27FC236}">
                    <a16:creationId xmlns:a16="http://schemas.microsoft.com/office/drawing/2014/main" id="{09C31BF3-A0BE-D6FA-3FFF-EE453B32B4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012826"/>
                <a:ext cx="2553729" cy="0"/>
              </a:xfrm>
              <a:prstGeom prst="straightConnector1">
                <a:avLst/>
              </a:prstGeom>
              <a:solidFill>
                <a:srgbClr val="4A66AC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2" name="テキスト ボックス 109630">
              <a:extLst>
                <a:ext uri="{FF2B5EF4-FFF2-40B4-BE49-F238E27FC236}">
                  <a16:creationId xmlns:a16="http://schemas.microsoft.com/office/drawing/2014/main" id="{6B3ED2E9-29C2-F4B2-0297-66A0514B6750}"/>
                </a:ext>
              </a:extLst>
            </p:cNvPr>
            <p:cNvSpPr txBox="1"/>
            <p:nvPr/>
          </p:nvSpPr>
          <p:spPr>
            <a:xfrm>
              <a:off x="430587" y="5376962"/>
              <a:ext cx="40580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9D90A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Microdosimetry is necessary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p:sp>
          <p:nvSpPr>
            <p:cNvPr id="13" name="テキスト ボックス 109632">
              <a:extLst>
                <a:ext uri="{FF2B5EF4-FFF2-40B4-BE49-F238E27FC236}">
                  <a16:creationId xmlns:a16="http://schemas.microsoft.com/office/drawing/2014/main" id="{E4331D25-0548-22E3-C88C-718BCC94475B}"/>
                </a:ext>
              </a:extLst>
            </p:cNvPr>
            <p:cNvSpPr txBox="1"/>
            <p:nvPr/>
          </p:nvSpPr>
          <p:spPr>
            <a:xfrm>
              <a:off x="7681759" y="5386404"/>
              <a:ext cx="43087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9D90A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Conventional dosimetry is sufficient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09633">
                  <a:extLst>
                    <a:ext uri="{FF2B5EF4-FFF2-40B4-BE49-F238E27FC236}">
                      <a16:creationId xmlns:a16="http://schemas.microsoft.com/office/drawing/2014/main" id="{5DF87375-F126-B5E0-4DED-68509655E29D}"/>
                    </a:ext>
                  </a:extLst>
                </p:cNvPr>
                <p:cNvSpPr txBox="1"/>
                <p:nvPr/>
              </p:nvSpPr>
              <p:spPr>
                <a:xfrm>
                  <a:off x="3893245" y="4767182"/>
                  <a:ext cx="663450" cy="5672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ja-JP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𝜑</m:t>
                            </m:r>
                          </m:den>
                        </m:f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</m:t>
                        </m:r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テキスト ボックス 109633">
                  <a:extLst>
                    <a:ext uri="{FF2B5EF4-FFF2-40B4-BE49-F238E27FC236}">
                      <a16:creationId xmlns:a16="http://schemas.microsoft.com/office/drawing/2014/main" id="{5DF87375-F126-B5E0-4DED-68509655E2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245" y="4767182"/>
                  <a:ext cx="663450" cy="5672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09634">
                  <a:extLst>
                    <a:ext uri="{FF2B5EF4-FFF2-40B4-BE49-F238E27FC236}">
                      <a16:creationId xmlns:a16="http://schemas.microsoft.com/office/drawing/2014/main" id="{38355809-2DC8-1486-57BB-517D296286B3}"/>
                    </a:ext>
                  </a:extLst>
                </p:cNvPr>
                <p:cNvSpPr txBox="1"/>
                <p:nvPr/>
              </p:nvSpPr>
              <p:spPr>
                <a:xfrm>
                  <a:off x="7598556" y="4737852"/>
                  <a:ext cx="663450" cy="5672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ja-JP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𝜑</m:t>
                            </m:r>
                          </m:den>
                        </m:f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&lt;</m:t>
                        </m:r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HGｺﾞｼｯｸE" panose="020B09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テキスト ボックス 109634">
                  <a:extLst>
                    <a:ext uri="{FF2B5EF4-FFF2-40B4-BE49-F238E27FC236}">
                      <a16:creationId xmlns:a16="http://schemas.microsoft.com/office/drawing/2014/main" id="{38355809-2DC8-1486-57BB-517D296286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556" y="4737852"/>
                  <a:ext cx="663450" cy="56727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テキスト ボックス 109636">
              <a:extLst>
                <a:ext uri="{FF2B5EF4-FFF2-40B4-BE49-F238E27FC236}">
                  <a16:creationId xmlns:a16="http://schemas.microsoft.com/office/drawing/2014/main" id="{EFD57528-BDB9-394D-81FA-4C9F3FD081FE}"/>
                </a:ext>
              </a:extLst>
            </p:cNvPr>
            <p:cNvSpPr txBox="1"/>
            <p:nvPr/>
          </p:nvSpPr>
          <p:spPr>
            <a:xfrm>
              <a:off x="4701315" y="5107309"/>
              <a:ext cx="27318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Times New Roman" panose="02020603050405020304" pitchFamily="18" charset="0"/>
                </a:rPr>
                <a:t>S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: cross-sectional area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Times New Roman" panose="02020603050405020304" pitchFamily="18" charset="0"/>
                </a:rPr>
                <a:t>φ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: particle fluence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  <p:sp>
          <p:nvSpPr>
            <p:cNvPr id="17" name="テキスト ボックス 8">
              <a:extLst>
                <a:ext uri="{FF2B5EF4-FFF2-40B4-BE49-F238E27FC236}">
                  <a16:creationId xmlns:a16="http://schemas.microsoft.com/office/drawing/2014/main" id="{746F928A-20D7-72C4-3BB8-0EAE0EFDEED6}"/>
                </a:ext>
              </a:extLst>
            </p:cNvPr>
            <p:cNvSpPr txBox="1"/>
            <p:nvPr/>
          </p:nvSpPr>
          <p:spPr>
            <a:xfrm>
              <a:off x="4954734" y="4424535"/>
              <a:ext cx="20297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Low </a:t>
              </a: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←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z </a:t>
              </a: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→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HGｺﾞｼｯｸE" panose="020B0909000000000000" pitchFamily="49" charset="-128"/>
                  <a:cs typeface="+mn-cs"/>
                </a:rPr>
                <a:t>High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HGｺﾞｼｯｸE" panose="020B0909000000000000" pitchFamily="49" charset="-128"/>
                <a:cs typeface="+mn-cs"/>
              </a:endParaRPr>
            </a:p>
          </p:txBody>
        </p:sp>
      </p:grpSp>
      <p:sp>
        <p:nvSpPr>
          <p:cNvPr id="86" name="Footer Placeholder 10">
            <a:extLst>
              <a:ext uri="{FF2B5EF4-FFF2-40B4-BE49-F238E27FC236}">
                <a16:creationId xmlns:a16="http://schemas.microsoft.com/office/drawing/2014/main" id="{6EC5BFF5-04DA-F0D3-4564-DD0AEDDA5B93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4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4362A-111D-7017-057A-CC5E5E2F4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507B-B937-B38B-932D-713E8D6B9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Microdosimetry @LNL</a:t>
            </a:r>
            <a:endParaRPr lang="ru-RU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2157DBA-9360-074F-9D15-2AF5F664AB30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7</a:t>
            </a:r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1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Innovative TEPC developed @LNL</a:t>
            </a:r>
            <a:endParaRPr lang="ru-RU" dirty="0"/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AF19924C-9707-09F7-BD14-A90045E937FA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chemeClr val="bg1"/>
                </a:solidFill>
              </a:rPr>
              <a:t>8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0" name="Segnaposto piè di pagina 4">
            <a:extLst>
              <a:ext uri="{FF2B5EF4-FFF2-40B4-BE49-F238E27FC236}">
                <a16:creationId xmlns:a16="http://schemas.microsoft.com/office/drawing/2014/main" id="{F07FB0F1-CC1F-4E4B-72D8-756F49408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1850" y="6452635"/>
            <a:ext cx="8547371" cy="365125"/>
          </a:xfrm>
        </p:spPr>
        <p:txBody>
          <a:bodyPr/>
          <a:lstStyle/>
          <a:p>
            <a:r>
              <a:rPr lang="en-US"/>
              <a:t>Anna Bianchi - International Workshop on future research program with the high power Cyclotron of SPES-LNL</a:t>
            </a:r>
            <a:endParaRPr lang="ru-RU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44077FD-2E49-E198-5B45-6D2386E285F2}"/>
              </a:ext>
            </a:extLst>
          </p:cNvPr>
          <p:cNvGrpSpPr/>
          <p:nvPr/>
        </p:nvGrpSpPr>
        <p:grpSpPr>
          <a:xfrm>
            <a:off x="216773" y="934844"/>
            <a:ext cx="4022697" cy="3580481"/>
            <a:chOff x="216773" y="934844"/>
            <a:chExt cx="4022697" cy="3580481"/>
          </a:xfrm>
        </p:grpSpPr>
        <p:pic>
          <p:nvPicPr>
            <p:cNvPr id="5" name="Immagine 4" descr="Immagine che contiene strumento, connettore, cavo&#10;&#10;Descrizione generata automaticamente">
              <a:extLst>
                <a:ext uri="{FF2B5EF4-FFF2-40B4-BE49-F238E27FC236}">
                  <a16:creationId xmlns:a16="http://schemas.microsoft.com/office/drawing/2014/main" id="{9F0F89C0-17A6-5645-C20D-1CB716FA0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2918" y="1232135"/>
              <a:ext cx="2626552" cy="3283190"/>
            </a:xfrm>
            <a:prstGeom prst="rect">
              <a:avLst/>
            </a:prstGeom>
          </p:spPr>
        </p:pic>
        <p:pic>
          <p:nvPicPr>
            <p:cNvPr id="6" name="Immagine 5" descr="Immagine che contiene interno&#10;&#10;Descrizione generata automaticamente">
              <a:extLst>
                <a:ext uri="{FF2B5EF4-FFF2-40B4-BE49-F238E27FC236}">
                  <a16:creationId xmlns:a16="http://schemas.microsoft.com/office/drawing/2014/main" id="{13E79A24-E61F-2021-6B10-A855F6DB0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40466" y="1656236"/>
              <a:ext cx="2626552" cy="2112073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A1633CB5-24E8-C67A-89D1-03CCB65C480C}"/>
                </a:ext>
              </a:extLst>
            </p:cNvPr>
            <p:cNvSpPr txBox="1"/>
            <p:nvPr/>
          </p:nvSpPr>
          <p:spPr>
            <a:xfrm>
              <a:off x="216774" y="934844"/>
              <a:ext cx="3605417" cy="646331"/>
            </a:xfrm>
            <a:prstGeom prst="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TEPCs for microdosimetry @nanometer </a:t>
              </a:r>
              <a:r>
                <a:rPr lang="it-IT" b="1" dirty="0" err="1"/>
                <a:t>level</a:t>
              </a:r>
              <a:endParaRPr lang="en-US" b="1" dirty="0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604A0B7-CBA0-5697-4E9B-9886C1762377}"/>
              </a:ext>
            </a:extLst>
          </p:cNvPr>
          <p:cNvGrpSpPr/>
          <p:nvPr/>
        </p:nvGrpSpPr>
        <p:grpSpPr>
          <a:xfrm>
            <a:off x="7295032" y="934844"/>
            <a:ext cx="4507014" cy="3263462"/>
            <a:chOff x="7569352" y="1170551"/>
            <a:chExt cx="4507014" cy="326346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32FBC2B-8F32-E251-6C93-82E229DBB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60"/>
            <a:stretch/>
          </p:blipFill>
          <p:spPr>
            <a:xfrm>
              <a:off x="7569352" y="1411111"/>
              <a:ext cx="4507014" cy="302290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FCD7BD4-09AD-F9EC-46CE-AA3320DDD3A7}"/>
                </a:ext>
              </a:extLst>
            </p:cNvPr>
            <p:cNvSpPr txBox="1"/>
            <p:nvPr/>
          </p:nvSpPr>
          <p:spPr>
            <a:xfrm>
              <a:off x="7709099" y="1170551"/>
              <a:ext cx="4367267" cy="369332"/>
            </a:xfrm>
            <a:prstGeom prst="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TEPCs for </a:t>
              </a:r>
              <a:r>
                <a:rPr lang="it-IT" b="1" dirty="0" err="1"/>
                <a:t>environmental</a:t>
              </a:r>
              <a:r>
                <a:rPr lang="it-IT" b="1" dirty="0"/>
                <a:t> monitoring</a:t>
              </a:r>
              <a:endParaRPr lang="en-US" b="1" dirty="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606CF7BC-D71D-BFE8-B50B-20AC8AAB28BC}"/>
              </a:ext>
            </a:extLst>
          </p:cNvPr>
          <p:cNvGrpSpPr/>
          <p:nvPr/>
        </p:nvGrpSpPr>
        <p:grpSpPr>
          <a:xfrm rot="5400000">
            <a:off x="4492554" y="554044"/>
            <a:ext cx="2362693" cy="3132000"/>
            <a:chOff x="4848437" y="1863000"/>
            <a:chExt cx="2362693" cy="3132000"/>
          </a:xfrm>
        </p:grpSpPr>
        <p:pic>
          <p:nvPicPr>
            <p:cNvPr id="9" name="Picture 16" descr="102-0264_IMG">
              <a:extLst>
                <a:ext uri="{FF2B5EF4-FFF2-40B4-BE49-F238E27FC236}">
                  <a16:creationId xmlns:a16="http://schemas.microsoft.com/office/drawing/2014/main" id="{D57CA69B-B3E3-34A4-AF16-9E393433D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63784" y="2247653"/>
              <a:ext cx="3132000" cy="2362693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3F45AA2-DDE2-AF5D-8221-0E42094A2D51}"/>
                </a:ext>
              </a:extLst>
            </p:cNvPr>
            <p:cNvSpPr txBox="1"/>
            <p:nvPr/>
          </p:nvSpPr>
          <p:spPr>
            <a:xfrm rot="16200000">
              <a:off x="4161416" y="2550021"/>
              <a:ext cx="2020374" cy="646331"/>
            </a:xfrm>
            <a:prstGeom prst="rect">
              <a:avLst/>
            </a:prstGeom>
            <a:solidFill>
              <a:srgbClr val="508CC9"/>
            </a:solidFill>
            <a:ln>
              <a:solidFill>
                <a:srgbClr val="354F99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/>
                <a:t>Complex</a:t>
              </a:r>
              <a:r>
                <a:rPr lang="it-IT" b="1" dirty="0"/>
                <a:t> mini-TEPCs</a:t>
              </a:r>
              <a:endParaRPr lang="en-US" b="1" dirty="0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E8CEC83-596C-F3DC-9B4C-94220124FD46}"/>
              </a:ext>
            </a:extLst>
          </p:cNvPr>
          <p:cNvGrpSpPr/>
          <p:nvPr/>
        </p:nvGrpSpPr>
        <p:grpSpPr>
          <a:xfrm>
            <a:off x="212965" y="4235285"/>
            <a:ext cx="3489112" cy="2007614"/>
            <a:chOff x="199114" y="4074117"/>
            <a:chExt cx="3489112" cy="2007614"/>
          </a:xfrm>
        </p:grpSpPr>
        <p:pic>
          <p:nvPicPr>
            <p:cNvPr id="10" name="Immagine 9" descr="Immagine che contiene testo, pavimento, interni&#10;&#10;Descrizione generata automaticamente">
              <a:extLst>
                <a:ext uri="{FF2B5EF4-FFF2-40B4-BE49-F238E27FC236}">
                  <a16:creationId xmlns:a16="http://schemas.microsoft.com/office/drawing/2014/main" id="{35943629-2AED-4F9D-B650-F3A65821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939" y="4074117"/>
              <a:ext cx="1908287" cy="200761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1C3E054-6004-2054-0C9F-70F38C86383F}"/>
                </a:ext>
              </a:extLst>
            </p:cNvPr>
            <p:cNvSpPr txBox="1"/>
            <p:nvPr/>
          </p:nvSpPr>
          <p:spPr>
            <a:xfrm>
              <a:off x="199114" y="5189846"/>
              <a:ext cx="2270761" cy="646331"/>
            </a:xfrm>
            <a:prstGeom prst="rect">
              <a:avLst/>
            </a:prstGeom>
            <a:ln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double TEPCs for BNCT</a:t>
              </a:r>
              <a:endParaRPr lang="en-US" b="1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3A02CF7-4469-24B6-B59E-18E8DBDE978E}"/>
              </a:ext>
            </a:extLst>
          </p:cNvPr>
          <p:cNvGrpSpPr/>
          <p:nvPr/>
        </p:nvGrpSpPr>
        <p:grpSpPr>
          <a:xfrm>
            <a:off x="4525180" y="3241486"/>
            <a:ext cx="6179495" cy="3373642"/>
            <a:chOff x="4107901" y="3235339"/>
            <a:chExt cx="6179495" cy="337364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85BB9A28-45F1-6A14-68EF-A7CD18A92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07901" y="3235339"/>
              <a:ext cx="2813803" cy="3373642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A667478-65C2-9B73-3FEF-001D603078FE}"/>
                </a:ext>
              </a:extLst>
            </p:cNvPr>
            <p:cNvSpPr txBox="1"/>
            <p:nvPr/>
          </p:nvSpPr>
          <p:spPr>
            <a:xfrm>
              <a:off x="5879701" y="4398371"/>
              <a:ext cx="2270761" cy="369332"/>
            </a:xfrm>
            <a:prstGeom prst="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Multi-site TEPC</a:t>
              </a:r>
              <a:endParaRPr lang="en-US" b="1" dirty="0"/>
            </a:p>
          </p:txBody>
        </p:sp>
        <p:pic>
          <p:nvPicPr>
            <p:cNvPr id="18" name="Immagine 17" descr="Immagine che contiene schizzo, disegno, Line art, Disegno tecnico&#10;&#10;Il contenuto generato dall'IA potrebbe non essere corretto.">
              <a:extLst>
                <a:ext uri="{FF2B5EF4-FFF2-40B4-BE49-F238E27FC236}">
                  <a16:creationId xmlns:a16="http://schemas.microsoft.com/office/drawing/2014/main" id="{1452B9CF-3CA7-673D-4CFA-87F57823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91349" y="4344905"/>
              <a:ext cx="3596047" cy="2150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85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D4F10-758A-0A86-EF6E-3A65B9DC6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F0EE38-3CED-5B99-51DE-686548271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Mini-TEPCs for QA</a:t>
            </a:r>
            <a:endParaRPr lang="ru-RU" dirty="0"/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04D60FAE-C8A0-FA05-20D0-618C92894A6F}"/>
              </a:ext>
            </a:extLst>
          </p:cNvPr>
          <p:cNvSpPr txBox="1">
            <a:spLocks/>
          </p:cNvSpPr>
          <p:nvPr/>
        </p:nvSpPr>
        <p:spPr>
          <a:xfrm>
            <a:off x="10946890" y="6426419"/>
            <a:ext cx="30213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B771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bg1"/>
                </a:solidFill>
              </a:rPr>
              <a:t>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9B2DC0-0F07-8E09-B0EB-1D690F38E832}"/>
              </a:ext>
            </a:extLst>
          </p:cNvPr>
          <p:cNvSpPr txBox="1"/>
          <p:nvPr/>
        </p:nvSpPr>
        <p:spPr>
          <a:xfrm>
            <a:off x="3735237" y="1757340"/>
            <a:ext cx="8364269" cy="338554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cap="all"/>
              <a:t>Assembling and test</a:t>
            </a:r>
            <a:endParaRPr lang="it-IT" sz="1500" b="1" cap="all"/>
          </a:p>
        </p:txBody>
      </p:sp>
      <p:sp>
        <p:nvSpPr>
          <p:cNvPr id="6" name="CasellaDiTesto 33">
            <a:extLst>
              <a:ext uri="{FF2B5EF4-FFF2-40B4-BE49-F238E27FC236}">
                <a16:creationId xmlns:a16="http://schemas.microsoft.com/office/drawing/2014/main" id="{3B8A3BDB-9A45-73B3-E42C-DC08490E5F39}"/>
              </a:ext>
            </a:extLst>
          </p:cNvPr>
          <p:cNvSpPr txBox="1"/>
          <p:nvPr/>
        </p:nvSpPr>
        <p:spPr>
          <a:xfrm>
            <a:off x="65765" y="5312865"/>
            <a:ext cx="3631764" cy="400110"/>
          </a:xfrm>
          <a:prstGeom prst="rect">
            <a:avLst/>
          </a:prstGeom>
          <a:ln>
            <a:solidFill>
              <a:srgbClr val="3B771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>
                <a:solidFill>
                  <a:srgbClr val="3B7713"/>
                </a:solidFill>
              </a:rPr>
              <a:t>Micro-</a:t>
            </a:r>
            <a:r>
              <a:rPr lang="it-IT" sz="2000" b="1" err="1">
                <a:solidFill>
                  <a:srgbClr val="3B7713"/>
                </a:solidFill>
              </a:rPr>
              <a:t>mechanical</a:t>
            </a:r>
            <a:r>
              <a:rPr lang="it-IT" sz="2000" b="1">
                <a:solidFill>
                  <a:srgbClr val="3B7713"/>
                </a:solidFill>
              </a:rPr>
              <a:t> workshop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2EF2B8-7302-8355-5237-56B9C84B40A5}"/>
              </a:ext>
            </a:extLst>
          </p:cNvPr>
          <p:cNvGrpSpPr/>
          <p:nvPr/>
        </p:nvGrpSpPr>
        <p:grpSpPr>
          <a:xfrm>
            <a:off x="9929771" y="2268517"/>
            <a:ext cx="2052000" cy="2980154"/>
            <a:chOff x="2863761" y="808706"/>
            <a:chExt cx="2052000" cy="2964718"/>
          </a:xfrm>
        </p:grpSpPr>
        <p:pic>
          <p:nvPicPr>
            <p:cNvPr id="8" name="Picture 5" descr="A picture containing wall, design, red&#10;&#10;Description automatically generated">
              <a:extLst>
                <a:ext uri="{FF2B5EF4-FFF2-40B4-BE49-F238E27FC236}">
                  <a16:creationId xmlns:a16="http://schemas.microsoft.com/office/drawing/2014/main" id="{ECADFC8C-FAF7-D69A-C32B-4B4E1AD04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 rot="5400000">
              <a:off x="2407402" y="1265065"/>
              <a:ext cx="2964718" cy="2052000"/>
            </a:xfrm>
            <a:prstGeom prst="rect">
              <a:avLst/>
            </a:prstGeom>
          </p:spPr>
        </p:pic>
        <p:sp>
          <p:nvSpPr>
            <p:cNvPr id="9" name="CasellaDiTesto 33">
              <a:extLst>
                <a:ext uri="{FF2B5EF4-FFF2-40B4-BE49-F238E27FC236}">
                  <a16:creationId xmlns:a16="http://schemas.microsoft.com/office/drawing/2014/main" id="{5AEE3A29-0EDF-CE1E-BB0E-4BDE178E99F3}"/>
                </a:ext>
              </a:extLst>
            </p:cNvPr>
            <p:cNvSpPr txBox="1"/>
            <p:nvPr/>
          </p:nvSpPr>
          <p:spPr>
            <a:xfrm>
              <a:off x="2906201" y="1782757"/>
              <a:ext cx="1967120" cy="3980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000" b="1">
                  <a:solidFill>
                    <a:srgbClr val="CC0000"/>
                  </a:solidFill>
                  <a:latin typeface="Abadi" panose="020B0604020104020204" pitchFamily="34" charset="0"/>
                </a:rPr>
                <a:t>1</a:t>
              </a:r>
              <a:r>
                <a:rPr lang="en-GB" b="1">
                  <a:solidFill>
                    <a:srgbClr val="CC0000"/>
                  </a:solidFill>
                </a:rPr>
                <a:t>.0 mm sensor</a:t>
              </a:r>
              <a:endParaRPr lang="it-IT" b="1">
                <a:solidFill>
                  <a:srgbClr val="CC0000"/>
                </a:solidFill>
              </a:endParaRPr>
            </a:p>
          </p:txBody>
        </p:sp>
      </p:grpSp>
      <p:pic>
        <p:nvPicPr>
          <p:cNvPr id="10" name="Picture 7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A9A91419-7B08-3FEE-A0EE-E57826B1B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14525" r="12747" b="4966"/>
          <a:stretch/>
        </p:blipFill>
        <p:spPr bwMode="auto">
          <a:xfrm>
            <a:off x="6287941" y="2296242"/>
            <a:ext cx="3525625" cy="28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7">
            <a:extLst>
              <a:ext uri="{FF2B5EF4-FFF2-40B4-BE49-F238E27FC236}">
                <a16:creationId xmlns:a16="http://schemas.microsoft.com/office/drawing/2014/main" id="{09AE0CC2-B451-D398-2F1C-4D2F7D2FDBDE}"/>
              </a:ext>
            </a:extLst>
          </p:cNvPr>
          <p:cNvGrpSpPr/>
          <p:nvPr/>
        </p:nvGrpSpPr>
        <p:grpSpPr>
          <a:xfrm>
            <a:off x="3782856" y="2296242"/>
            <a:ext cx="2304000" cy="2844000"/>
            <a:chOff x="2627052" y="826896"/>
            <a:chExt cx="2304000" cy="2838138"/>
          </a:xfrm>
        </p:grpSpPr>
        <p:pic>
          <p:nvPicPr>
            <p:cNvPr id="12" name="Picture 10" descr="A picture containing indoor, white&#10;&#10;Description automatically generated">
              <a:extLst>
                <a:ext uri="{FF2B5EF4-FFF2-40B4-BE49-F238E27FC236}">
                  <a16:creationId xmlns:a16="http://schemas.microsoft.com/office/drawing/2014/main" id="{5F4AA1D6-C0B7-EA3C-100B-22AC2CBC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0" t="18262" r="24984" b="23354"/>
            <a:stretch/>
          </p:blipFill>
          <p:spPr bwMode="auto">
            <a:xfrm>
              <a:off x="2627052" y="826896"/>
              <a:ext cx="2304000" cy="17060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magine 15" descr="Immagine che contiene testo, interni&#10;&#10;Descrizione generata automaticamente">
              <a:extLst>
                <a:ext uri="{FF2B5EF4-FFF2-40B4-BE49-F238E27FC236}">
                  <a16:creationId xmlns:a16="http://schemas.microsoft.com/office/drawing/2014/main" id="{11F695C8-0940-6C2D-C50D-372DAED74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7052" y="2370146"/>
              <a:ext cx="2304000" cy="1294888"/>
            </a:xfrm>
            <a:prstGeom prst="rect">
              <a:avLst/>
            </a:prstGeom>
          </p:spPr>
        </p:pic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C8F4369E-3D9D-A63D-F000-629CAEB87107}"/>
              </a:ext>
            </a:extLst>
          </p:cNvPr>
          <p:cNvGrpSpPr/>
          <p:nvPr/>
        </p:nvGrpSpPr>
        <p:grpSpPr>
          <a:xfrm>
            <a:off x="103473" y="2296242"/>
            <a:ext cx="3528000" cy="2844000"/>
            <a:chOff x="31205" y="1179576"/>
            <a:chExt cx="3528000" cy="3190637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6127FC34-EDE0-DEDA-F6DC-5431D4A09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938" b="10896"/>
            <a:stretch/>
          </p:blipFill>
          <p:spPr>
            <a:xfrm>
              <a:off x="31205" y="1179576"/>
              <a:ext cx="3528000" cy="1210924"/>
            </a:xfrm>
            <a:prstGeom prst="rect">
              <a:avLst/>
            </a:prstGeom>
          </p:spPr>
        </p:pic>
        <p:pic>
          <p:nvPicPr>
            <p:cNvPr id="16" name="Immagine 2">
              <a:extLst>
                <a:ext uri="{FF2B5EF4-FFF2-40B4-BE49-F238E27FC236}">
                  <a16:creationId xmlns:a16="http://schemas.microsoft.com/office/drawing/2014/main" id="{BCF70813-4BC4-4D90-8464-DB5D9D61E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5" y="2385713"/>
              <a:ext cx="3528000" cy="1984500"/>
            </a:xfrm>
            <a:prstGeom prst="rect">
              <a:avLst/>
            </a:prstGeom>
          </p:spPr>
        </p:pic>
      </p:grpSp>
      <p:sp>
        <p:nvSpPr>
          <p:cNvPr id="17" name="CasellaDiTesto 33">
            <a:extLst>
              <a:ext uri="{FF2B5EF4-FFF2-40B4-BE49-F238E27FC236}">
                <a16:creationId xmlns:a16="http://schemas.microsoft.com/office/drawing/2014/main" id="{1DDE8777-D85F-9E45-77C5-69CDB3220692}"/>
              </a:ext>
            </a:extLst>
          </p:cNvPr>
          <p:cNvSpPr txBox="1"/>
          <p:nvPr/>
        </p:nvSpPr>
        <p:spPr>
          <a:xfrm>
            <a:off x="125612" y="1757340"/>
            <a:ext cx="3528000" cy="338554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cap="all"/>
              <a:t>DESIGN and construction</a:t>
            </a:r>
            <a:endParaRPr lang="it-IT" sz="1500" b="1" cap="all"/>
          </a:p>
        </p:txBody>
      </p:sp>
      <p:sp>
        <p:nvSpPr>
          <p:cNvPr id="18" name="CasellaDiTesto 33">
            <a:extLst>
              <a:ext uri="{FF2B5EF4-FFF2-40B4-BE49-F238E27FC236}">
                <a16:creationId xmlns:a16="http://schemas.microsoft.com/office/drawing/2014/main" id="{33099BC7-E9E5-557B-F004-CF96EA6BC049}"/>
              </a:ext>
            </a:extLst>
          </p:cNvPr>
          <p:cNvSpPr txBox="1"/>
          <p:nvPr/>
        </p:nvSpPr>
        <p:spPr>
          <a:xfrm>
            <a:off x="3782856" y="5312865"/>
            <a:ext cx="8198916" cy="400110"/>
          </a:xfrm>
          <a:prstGeom prst="rect">
            <a:avLst/>
          </a:prstGeom>
          <a:ln>
            <a:solidFill>
              <a:srgbClr val="3B77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000" b="1">
                <a:solidFill>
                  <a:srgbClr val="3B7713"/>
                </a:solidFill>
              </a:rPr>
              <a:t>Engineering of microdosimetric device for clinics.</a:t>
            </a:r>
          </a:p>
        </p:txBody>
      </p:sp>
      <p:sp>
        <p:nvSpPr>
          <p:cNvPr id="19" name="CasellaDiTesto 33">
            <a:extLst>
              <a:ext uri="{FF2B5EF4-FFF2-40B4-BE49-F238E27FC236}">
                <a16:creationId xmlns:a16="http://schemas.microsoft.com/office/drawing/2014/main" id="{03E3E6C2-3214-E027-B2F6-6C8103B39B63}"/>
              </a:ext>
            </a:extLst>
          </p:cNvPr>
          <p:cNvSpPr txBox="1"/>
          <p:nvPr/>
        </p:nvSpPr>
        <p:spPr>
          <a:xfrm>
            <a:off x="130557" y="5832237"/>
            <a:ext cx="11996032" cy="461665"/>
          </a:xfrm>
          <a:prstGeom prst="rect">
            <a:avLst/>
          </a:prstGeom>
          <a:solidFill>
            <a:srgbClr val="5BB51D"/>
          </a:solidFill>
          <a:ln>
            <a:solidFill>
              <a:srgbClr val="3B77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>
                <a:solidFill>
                  <a:schemeClr val="bg1"/>
                </a:solidFill>
              </a:rPr>
              <a:t>A Monitor for Quality Assurance of Radiation Quality for intense </a:t>
            </a:r>
            <a:r>
              <a:rPr lang="it-IT" sz="2400" b="1" err="1">
                <a:solidFill>
                  <a:schemeClr val="bg1"/>
                </a:solidFill>
              </a:rPr>
              <a:t>beams</a:t>
            </a:r>
            <a:endParaRPr lang="it-IT" sz="2400" b="1">
              <a:solidFill>
                <a:schemeClr val="bg1"/>
              </a:solidFill>
            </a:endParaRPr>
          </a:p>
        </p:txBody>
      </p:sp>
      <p:sp>
        <p:nvSpPr>
          <p:cNvPr id="20" name="Segnaposto piè di pagina 4">
            <a:extLst>
              <a:ext uri="{FF2B5EF4-FFF2-40B4-BE49-F238E27FC236}">
                <a16:creationId xmlns:a16="http://schemas.microsoft.com/office/drawing/2014/main" id="{3D8B3360-5398-0AAA-D257-F3CD446C0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1850" y="6452635"/>
            <a:ext cx="8547371" cy="365125"/>
          </a:xfrm>
        </p:spPr>
        <p:txBody>
          <a:bodyPr/>
          <a:lstStyle/>
          <a:p>
            <a:r>
              <a:rPr lang="en-US" dirty="0"/>
              <a:t>Anna Bianchi - International Workshop on future research program with the high power Cyclotron of SPES-LNL</a:t>
            </a:r>
            <a:endParaRPr lang="ru-RU" dirty="0"/>
          </a:p>
        </p:txBody>
      </p:sp>
      <p:pic>
        <p:nvPicPr>
          <p:cNvPr id="2" name="Immagine 1" descr="Immagine che contiene testo, logo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D3CEF6ED-C347-FF15-0BBF-4CF913331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3"/>
          <a:stretch/>
        </p:blipFill>
        <p:spPr>
          <a:xfrm>
            <a:off x="10784820" y="105755"/>
            <a:ext cx="1407180" cy="1345817"/>
          </a:xfrm>
          <a:prstGeom prst="rect">
            <a:avLst/>
          </a:prstGeom>
        </p:spPr>
      </p:pic>
      <p:sp>
        <p:nvSpPr>
          <p:cNvPr id="21" name="CasellaDiTesto 33">
            <a:extLst>
              <a:ext uri="{FF2B5EF4-FFF2-40B4-BE49-F238E27FC236}">
                <a16:creationId xmlns:a16="http://schemas.microsoft.com/office/drawing/2014/main" id="{8B07B5DE-8CAD-B888-2769-2205F7A86CE4}"/>
              </a:ext>
            </a:extLst>
          </p:cNvPr>
          <p:cNvSpPr txBox="1"/>
          <p:nvPr/>
        </p:nvSpPr>
        <p:spPr>
          <a:xfrm>
            <a:off x="125612" y="1109011"/>
            <a:ext cx="10407048" cy="338554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cap="all" dirty="0"/>
              <a:t>Sensitive volume 125 times smaller than smallest (ex)-commercial TEPC</a:t>
            </a:r>
            <a:endParaRPr lang="it-IT" sz="1500" b="1" cap="all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07042365-977D-A481-1496-204AFCB74E1D}"/>
              </a:ext>
            </a:extLst>
          </p:cNvPr>
          <p:cNvSpPr/>
          <p:nvPr/>
        </p:nvSpPr>
        <p:spPr>
          <a:xfrm>
            <a:off x="3813471" y="31450"/>
            <a:ext cx="1292064" cy="63540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24" name="Connettore a gomito 23">
            <a:extLst>
              <a:ext uri="{FF2B5EF4-FFF2-40B4-BE49-F238E27FC236}">
                <a16:creationId xmlns:a16="http://schemas.microsoft.com/office/drawing/2014/main" id="{7EC3A34A-D9DC-37FA-85BB-2488C160A789}"/>
              </a:ext>
            </a:extLst>
          </p:cNvPr>
          <p:cNvCxnSpPr>
            <a:stCxn id="22" idx="2"/>
            <a:endCxn id="21" idx="0"/>
          </p:cNvCxnSpPr>
          <p:nvPr/>
        </p:nvCxnSpPr>
        <p:spPr>
          <a:xfrm rot="10800000" flipH="1" flipV="1">
            <a:off x="3813470" y="349151"/>
            <a:ext cx="1515665" cy="759860"/>
          </a:xfrm>
          <a:prstGeom prst="bentConnector4">
            <a:avLst>
              <a:gd name="adj1" fmla="val -15082"/>
              <a:gd name="adj2" fmla="val 70905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1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393BED-762D-4FA3-96CF-866F426A043C}">
  <ds:schemaRefs>
    <ds:schemaRef ds:uri="6dc4bcd6-49db-4c07-9060-8acfc67cef9f"/>
    <ds:schemaRef ds:uri="fb0879af-3eba-417a-a55a-ffe6dcd6ca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 vacation presentation</Template>
  <TotalTime>273</TotalTime>
  <Words>723</Words>
  <Application>Microsoft Office PowerPoint</Application>
  <PresentationFormat>Widescreen</PresentationFormat>
  <Paragraphs>107</Paragraphs>
  <Slides>17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Abadi</vt:lpstr>
      <vt:lpstr>Arial</vt:lpstr>
      <vt:lpstr>Book Antiqua</vt:lpstr>
      <vt:lpstr>Bookman Old Style</vt:lpstr>
      <vt:lpstr>Calibri</vt:lpstr>
      <vt:lpstr>Cambria Math</vt:lpstr>
      <vt:lpstr>Century Gothic</vt:lpstr>
      <vt:lpstr>Gill Sans MT</vt:lpstr>
      <vt:lpstr>Wingdings</vt:lpstr>
      <vt:lpstr>Tema di Office</vt:lpstr>
      <vt:lpstr>Miniaturized Microdosimeters for Hadron Therapy</vt:lpstr>
      <vt:lpstr>Microdosimetry</vt:lpstr>
      <vt:lpstr>Microdosimetry for Hadron Therapy</vt:lpstr>
      <vt:lpstr>Biological effectiveness in TPS (Treatment Planning Systems)</vt:lpstr>
      <vt:lpstr>Microdosimetry for Quality Assurance</vt:lpstr>
      <vt:lpstr>ICRU98 recommendation (2023)</vt:lpstr>
      <vt:lpstr>Microdosimetry @LNL</vt:lpstr>
      <vt:lpstr>Innovative TEPC developed @LNL</vt:lpstr>
      <vt:lpstr>Mini-TEPCs for QA</vt:lpstr>
      <vt:lpstr>Future construction of more mini-TEPC</vt:lpstr>
      <vt:lpstr>Microdosimetry @SPES cyclotron</vt:lpstr>
      <vt:lpstr>Test of new mini-TEPC @SPES cyclotron</vt:lpstr>
      <vt:lpstr>Combined measurements with radiobiology</vt:lpstr>
      <vt:lpstr>Development of new devices - AToMiQA</vt:lpstr>
      <vt:lpstr>Studies of secondary products in proton beams</vt:lpstr>
      <vt:lpstr>Presentazione standard di PowerPoint</vt:lpstr>
      <vt:lpstr>Characterization of clinical beams in terms of LET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Bianchi</dc:creator>
  <cp:lastModifiedBy>Anna Bianchi</cp:lastModifiedBy>
  <cp:revision>2</cp:revision>
  <dcterms:created xsi:type="dcterms:W3CDTF">2024-09-26T09:41:56Z</dcterms:created>
  <dcterms:modified xsi:type="dcterms:W3CDTF">2025-05-10T17:10:44Z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