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comments/modernComment_18C_40CFAE44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5" r:id="rId11"/>
    <p:sldId id="266" r:id="rId12"/>
    <p:sldId id="267" r:id="rId13"/>
    <p:sldId id="399" r:id="rId14"/>
    <p:sldId id="268" r:id="rId15"/>
    <p:sldId id="269" r:id="rId16"/>
    <p:sldId id="270" r:id="rId17"/>
    <p:sldId id="271" r:id="rId18"/>
    <p:sldId id="274" r:id="rId19"/>
    <p:sldId id="264" r:id="rId20"/>
    <p:sldId id="283" r:id="rId21"/>
    <p:sldId id="396" r:id="rId22"/>
    <p:sldId id="277" r:id="rId23"/>
    <p:sldId id="278" r:id="rId24"/>
    <p:sldId id="279" r:id="rId25"/>
    <p:sldId id="280" r:id="rId26"/>
    <p:sldId id="281" r:id="rId27"/>
    <p:sldId id="282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4DD110-921C-B7A6-09B8-C0714D252A7D}" name="Giuseppe Cirrone" initials="GC" userId="S::cirrone@infn.it::f76488a7-3775-47ce-b2bd-e30bebda9fb9" providerId="AD"/>
  <p188:author id="{0E8BD3AA-B1FC-D001-971E-9895C48B06BC}" name="ROBERTO CATALANO" initials="RC" userId="S::rcatalan@infn.it::bf13d384-f924-45b8-8ca0-d5ce8af666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7502D-1998-2CF8-EA78-96C3EF8A275E}" v="19" dt="2025-05-10T14:49:26.144"/>
    <p1510:client id="{084DB7B6-162A-DBC1-8E48-703C97A81C74}" v="782" dt="2025-05-10T16:38:19.577"/>
    <p1510:client id="{7702DD3A-FFB4-854A-B76F-F2D73DE31354}" v="790" dt="2025-05-10T17:23:22.686"/>
    <p1510:client id="{A31731BB-A259-FB66-6F17-4FEF50C17511}" v="1" dt="2025-05-11T05:48:58.711"/>
    <p1510:client id="{BFA23F7D-67DF-ADD5-B835-EC3B4E98F957}" v="1769" dt="2025-05-11T10:34:30.92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936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omments/modernComment_18C_40CFAE4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02A07EC-3481-4611-A8BF-43C3722F6E76}" authorId="{734DD110-921C-B7A6-09B8-C0714D252A7D}" created="2025-05-10T15:27:04.186">
    <pc:sldMkLst xmlns:pc="http://schemas.microsoft.com/office/powerpoint/2013/main/command">
      <pc:docMk/>
      <pc:sldMk cId="1876808380" sldId="283"/>
    </pc:sldMkLst>
    <p188:txBody>
      <a:bodyPr/>
      <a:lstStyle/>
      <a:p>
        <a:r>
          <a:rPr lang="en-IT"/>
          <a:t>questa slides sul monte Carlo e radiobiologia e dosimetria ancora da preparare va messa probabilmente alla fine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hape 3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Dettagli informazione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Attribuzione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iotola con frittelle al salmone, insalat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Pappardelle con burro al prezzemolo, nocciole tostate e scaglie di parmigian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"/>
          <p:cNvSpPr/>
          <p:nvPr/>
        </p:nvSpPr>
        <p:spPr>
          <a:xfrm>
            <a:off x="-37773" y="1902364"/>
            <a:ext cx="1785939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386424" y="2632202"/>
            <a:ext cx="16121156" cy="10359969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1531">
              <a:lnSpc>
                <a:spcPct val="100000"/>
              </a:lnSpc>
              <a:spcBef>
                <a:spcPts val="5900"/>
              </a:spcBef>
              <a:buSzTx/>
              <a:buNone/>
              <a:defRPr sz="5200">
                <a:solidFill>
                  <a:schemeClr val="accent5">
                    <a:lumOff val="-29866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44500" defTabSz="821531">
              <a:lnSpc>
                <a:spcPct val="100000"/>
              </a:lnSpc>
              <a:spcBef>
                <a:spcPts val="2800"/>
              </a:spcBef>
              <a:buSzTx/>
              <a:buNone/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739106" indent="-583406" defTabSz="821531">
              <a:lnSpc>
                <a:spcPct val="100000"/>
              </a:lnSpc>
              <a:spcBef>
                <a:spcPts val="2800"/>
              </a:spcBef>
              <a:buSzPct val="94000"/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916906" indent="-583406" defTabSz="821531">
              <a:lnSpc>
                <a:spcPct val="100000"/>
              </a:lnSpc>
              <a:spcBef>
                <a:spcPts val="2800"/>
              </a:spcBef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61406" indent="-583406" defTabSz="821531">
              <a:lnSpc>
                <a:spcPct val="100000"/>
              </a:lnSpc>
              <a:spcBef>
                <a:spcPts val="2800"/>
              </a:spcBef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GAP Cirrone, PhD - pablo.cirrone@lns.infn.it"/>
          <p:cNvSpPr txBox="1"/>
          <p:nvPr/>
        </p:nvSpPr>
        <p:spPr>
          <a:xfrm>
            <a:off x="241498" y="13154986"/>
            <a:ext cx="17288481" cy="36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16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49" y="1967165"/>
            <a:ext cx="438024" cy="45300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53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7400" y="107156"/>
            <a:ext cx="18892618" cy="1672643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sz="11200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"/>
          <p:cNvSpPr/>
          <p:nvPr/>
        </p:nvSpPr>
        <p:spPr>
          <a:xfrm>
            <a:off x="-1" y="1779566"/>
            <a:ext cx="1785939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5321" y="1844367"/>
            <a:ext cx="438024" cy="45300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-37773" y="1902364"/>
            <a:ext cx="1785939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386424" y="2632202"/>
            <a:ext cx="16121156" cy="10359969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1531">
              <a:lnSpc>
                <a:spcPct val="100000"/>
              </a:lnSpc>
              <a:spcBef>
                <a:spcPts val="5900"/>
              </a:spcBef>
              <a:buSzTx/>
              <a:buNone/>
              <a:defRPr sz="5200">
                <a:solidFill>
                  <a:schemeClr val="accent5">
                    <a:lumOff val="-29866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44500" defTabSz="821531">
              <a:lnSpc>
                <a:spcPct val="100000"/>
              </a:lnSpc>
              <a:spcBef>
                <a:spcPts val="2800"/>
              </a:spcBef>
              <a:buSzTx/>
              <a:buNone/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739106" indent="-583406" defTabSz="821531">
              <a:lnSpc>
                <a:spcPct val="100000"/>
              </a:lnSpc>
              <a:spcBef>
                <a:spcPts val="2800"/>
              </a:spcBef>
              <a:buSzPct val="94000"/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916906" indent="-583406" defTabSz="821531">
              <a:lnSpc>
                <a:spcPct val="100000"/>
              </a:lnSpc>
              <a:spcBef>
                <a:spcPts val="2800"/>
              </a:spcBef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61406" indent="-583406" defTabSz="821531">
              <a:lnSpc>
                <a:spcPct val="100000"/>
              </a:lnSpc>
              <a:spcBef>
                <a:spcPts val="2800"/>
              </a:spcBef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549" y="1967165"/>
            <a:ext cx="438024" cy="45300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72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7400" y="107156"/>
            <a:ext cx="18892618" cy="1672643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sz="11200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3" name="G Petringa, PhD - giada.petringa@lns.infn.it"/>
          <p:cNvSpPr txBox="1"/>
          <p:nvPr/>
        </p:nvSpPr>
        <p:spPr>
          <a:xfrm>
            <a:off x="386424" y="13356600"/>
            <a:ext cx="4070549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sz="16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 Petringa, PhD - giada.petringa@lns.infn.it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algn="ctr" defTabSz="821531">
              <a:lnSpc>
                <a:spcPct val="100000"/>
              </a:lnSpc>
              <a:defRPr sz="116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1025071" indent="-707571" defTabSz="821531">
              <a:lnSpc>
                <a:spcPct val="100000"/>
              </a:lnSpc>
              <a:spcBef>
                <a:spcPts val="3300"/>
              </a:spcBef>
              <a:buSzPct val="171000"/>
              <a:defRPr sz="5200">
                <a:latin typeface="Gill Sans"/>
                <a:ea typeface="Gill Sans"/>
                <a:cs typeface="Gill Sans"/>
                <a:sym typeface="Gill Sans"/>
              </a:defRPr>
            </a:lvl1pPr>
            <a:lvl2pPr marL="1469571" indent="-707571" defTabSz="821531">
              <a:lnSpc>
                <a:spcPct val="100000"/>
              </a:lnSpc>
              <a:spcBef>
                <a:spcPts val="3300"/>
              </a:spcBef>
              <a:buSzPct val="171000"/>
              <a:defRPr sz="5200">
                <a:latin typeface="Gill Sans"/>
                <a:ea typeface="Gill Sans"/>
                <a:cs typeface="Gill Sans"/>
                <a:sym typeface="Gill Sans"/>
              </a:defRPr>
            </a:lvl2pPr>
            <a:lvl3pPr marL="1914071" indent="-707571" defTabSz="821531">
              <a:lnSpc>
                <a:spcPct val="100000"/>
              </a:lnSpc>
              <a:spcBef>
                <a:spcPts val="3300"/>
              </a:spcBef>
              <a:buSzPct val="171000"/>
              <a:defRPr sz="5200">
                <a:latin typeface="Gill Sans"/>
                <a:ea typeface="Gill Sans"/>
                <a:cs typeface="Gill Sans"/>
                <a:sym typeface="Gill Sans"/>
              </a:defRPr>
            </a:lvl3pPr>
            <a:lvl4pPr marL="2358571" indent="-707571" defTabSz="821531">
              <a:lnSpc>
                <a:spcPct val="100000"/>
              </a:lnSpc>
              <a:spcBef>
                <a:spcPts val="3300"/>
              </a:spcBef>
              <a:buSzPct val="171000"/>
              <a:defRPr sz="5200">
                <a:latin typeface="Gill Sans"/>
                <a:ea typeface="Gill Sans"/>
                <a:cs typeface="Gill Sans"/>
                <a:sym typeface="Gill Sans"/>
              </a:defRPr>
            </a:lvl4pPr>
            <a:lvl5pPr marL="2803071" indent="-707571" defTabSz="821531">
              <a:lnSpc>
                <a:spcPct val="100000"/>
              </a:lnSpc>
              <a:spcBef>
                <a:spcPts val="3300"/>
              </a:spcBef>
              <a:buSzPct val="171000"/>
              <a:defRPr sz="5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23" name="Autore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Autore e data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"/>
          <p:cNvSpPr/>
          <p:nvPr/>
        </p:nvSpPr>
        <p:spPr>
          <a:xfrm>
            <a:off x="22377344" y="12961010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33379" y="13038884"/>
            <a:ext cx="438024" cy="45300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91" name="G Petringa, PhD - giada.petringa@lns.infn.it"/>
          <p:cNvSpPr txBox="1"/>
          <p:nvPr/>
        </p:nvSpPr>
        <p:spPr>
          <a:xfrm>
            <a:off x="241498" y="13256586"/>
            <a:ext cx="17288481" cy="36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16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 Petringa, PhD - giada.petringa@lns.infn.it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"/>
          <p:cNvSpPr/>
          <p:nvPr/>
        </p:nvSpPr>
        <p:spPr>
          <a:xfrm>
            <a:off x="-27944" y="1779798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9" name="Body Level One…"/>
          <p:cNvSpPr txBox="1">
            <a:spLocks noGrp="1"/>
          </p:cNvSpPr>
          <p:nvPr>
            <p:ph type="body" idx="1"/>
          </p:nvPr>
        </p:nvSpPr>
        <p:spPr>
          <a:xfrm>
            <a:off x="2155758" y="2628446"/>
            <a:ext cx="16121157" cy="10359969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1531">
              <a:lnSpc>
                <a:spcPct val="100000"/>
              </a:lnSpc>
              <a:spcBef>
                <a:spcPts val="5900"/>
              </a:spcBef>
              <a:buSzTx/>
              <a:buNone/>
              <a:defRPr sz="5200">
                <a:solidFill>
                  <a:schemeClr val="accent5">
                    <a:lumOff val="-29866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44500" defTabSz="821531">
              <a:lnSpc>
                <a:spcPct val="100000"/>
              </a:lnSpc>
              <a:spcBef>
                <a:spcPts val="2800"/>
              </a:spcBef>
              <a:buSzTx/>
              <a:buNone/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739106" indent="-583406" defTabSz="821531">
              <a:lnSpc>
                <a:spcPct val="100000"/>
              </a:lnSpc>
              <a:spcBef>
                <a:spcPts val="2800"/>
              </a:spcBef>
              <a:buSzPct val="94000"/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916906" indent="-583406" defTabSz="821531">
              <a:lnSpc>
                <a:spcPct val="100000"/>
              </a:lnSpc>
              <a:spcBef>
                <a:spcPts val="2800"/>
              </a:spcBef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61406" indent="-583406" defTabSz="821531">
              <a:lnSpc>
                <a:spcPct val="100000"/>
              </a:lnSpc>
              <a:spcBef>
                <a:spcPts val="2800"/>
              </a:spcBef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1244" y="1844598"/>
            <a:ext cx="438024" cy="45300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0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209122" y="107156"/>
            <a:ext cx="17425870" cy="1672643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sz="11200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"/>
          <p:cNvSpPr/>
          <p:nvPr/>
        </p:nvSpPr>
        <p:spPr>
          <a:xfrm>
            <a:off x="-23722" y="1779566"/>
            <a:ext cx="1785939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1600" y="1844367"/>
            <a:ext cx="438024" cy="45300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1594338" y="7750968"/>
            <a:ext cx="12494917" cy="4643439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10000" b="0" spc="0">
                <a:solidFill>
                  <a:srgbClr val="9411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Title Text</a:t>
            </a:r>
          </a:p>
        </p:txBody>
      </p:sp>
      <p:pic>
        <p:nvPicPr>
          <p:cNvPr id="219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915635" y="10009187"/>
            <a:ext cx="4213427" cy="127001"/>
          </a:xfrm>
          <a:prstGeom prst="rect">
            <a:avLst/>
          </a:prstGeom>
        </p:spPr>
      </p:pic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81646" y="13147910"/>
            <a:ext cx="438024" cy="44030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"/>
          <p:cNvSpPr/>
          <p:nvPr/>
        </p:nvSpPr>
        <p:spPr>
          <a:xfrm>
            <a:off x="2972128" y="1902364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xfrm>
            <a:off x="3875391" y="2628446"/>
            <a:ext cx="16121156" cy="10359968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1531">
              <a:lnSpc>
                <a:spcPct val="100000"/>
              </a:lnSpc>
              <a:spcBef>
                <a:spcPts val="5900"/>
              </a:spcBef>
              <a:buSzTx/>
              <a:buNone/>
              <a:defRPr sz="5600">
                <a:solidFill>
                  <a:srgbClr val="005493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0" indent="444500" defTabSz="821531">
              <a:lnSpc>
                <a:spcPct val="100000"/>
              </a:lnSpc>
              <a:spcBef>
                <a:spcPts val="2800"/>
              </a:spcBef>
              <a:buSzTx/>
              <a:buNone/>
              <a:defRPr sz="4400"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66887" indent="-611187" defTabSz="821531">
              <a:lnSpc>
                <a:spcPct val="100000"/>
              </a:lnSpc>
              <a:spcBef>
                <a:spcPts val="2800"/>
              </a:spcBef>
              <a:buSzPct val="94000"/>
              <a:defRPr sz="4400">
                <a:latin typeface="Avenir Light"/>
                <a:ea typeface="Avenir Light"/>
                <a:cs typeface="Avenir Light"/>
                <a:sym typeface="Avenir Light"/>
              </a:defRPr>
            </a:lvl3pPr>
            <a:lvl4pPr marL="1944687" indent="-611187" defTabSz="821531">
              <a:lnSpc>
                <a:spcPct val="100000"/>
              </a:lnSpc>
              <a:spcBef>
                <a:spcPts val="2800"/>
              </a:spcBef>
              <a:buSzPct val="145000"/>
              <a:defRPr sz="4400">
                <a:latin typeface="Avenir Light"/>
                <a:ea typeface="Avenir Light"/>
                <a:cs typeface="Avenir Light"/>
                <a:sym typeface="Avenir Light"/>
              </a:defRPr>
            </a:lvl4pPr>
            <a:lvl5pPr marL="2389187" indent="-611187" defTabSz="821531">
              <a:lnSpc>
                <a:spcPct val="100000"/>
              </a:lnSpc>
              <a:spcBef>
                <a:spcPts val="2800"/>
              </a:spcBef>
              <a:buSzPct val="145000"/>
              <a:defRPr sz="4400"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193327" y="1967165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3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339400" y="107156"/>
            <a:ext cx="12741416" cy="1672643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0" indent="0" defTabSz="649009">
              <a:lnSpc>
                <a:spcPct val="100000"/>
              </a:lnSpc>
              <a:spcBef>
                <a:spcPts val="0"/>
              </a:spcBef>
              <a:buSzTx/>
              <a:buNone/>
              <a:defRPr sz="8848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pic>
        <p:nvPicPr>
          <p:cNvPr id="232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18688933" y="107156"/>
            <a:ext cx="2494481" cy="1672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9839" y="297181"/>
            <a:ext cx="2600622" cy="1241048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Pablo Cirrone, PhD - pablo.cirrone@lns.infn.it"/>
          <p:cNvSpPr txBox="1"/>
          <p:nvPr/>
        </p:nvSpPr>
        <p:spPr>
          <a:xfrm>
            <a:off x="3129588" y="13173273"/>
            <a:ext cx="5853641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180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Pablo Cirrone, PhD - pablo.cirrone@lns.infn.it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"/>
          <p:cNvSpPr/>
          <p:nvPr/>
        </p:nvSpPr>
        <p:spPr>
          <a:xfrm>
            <a:off x="2972128" y="1902364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2" name="Body Level One…"/>
          <p:cNvSpPr txBox="1">
            <a:spLocks noGrp="1"/>
          </p:cNvSpPr>
          <p:nvPr>
            <p:ph type="body" idx="1"/>
          </p:nvPr>
        </p:nvSpPr>
        <p:spPr>
          <a:xfrm>
            <a:off x="3875391" y="2628446"/>
            <a:ext cx="16121156" cy="10359968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1531">
              <a:lnSpc>
                <a:spcPct val="100000"/>
              </a:lnSpc>
              <a:spcBef>
                <a:spcPts val="5900"/>
              </a:spcBef>
              <a:buSzTx/>
              <a:buNone/>
              <a:defRPr sz="5600">
                <a:solidFill>
                  <a:schemeClr val="accent5">
                    <a:lumOff val="-29866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44500" defTabSz="821531">
              <a:lnSpc>
                <a:spcPct val="100000"/>
              </a:lnSpc>
              <a:spcBef>
                <a:spcPts val="2800"/>
              </a:spcBef>
              <a:buSzTx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1766887" indent="-611187" defTabSz="821531">
              <a:lnSpc>
                <a:spcPct val="100000"/>
              </a:lnSpc>
              <a:spcBef>
                <a:spcPts val="2800"/>
              </a:spcBef>
              <a:buSzPct val="94000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944687" indent="-611187" defTabSz="821531">
              <a:lnSpc>
                <a:spcPct val="100000"/>
              </a:lnSpc>
              <a:spcBef>
                <a:spcPts val="2800"/>
              </a:spcBef>
              <a:buSzPct val="145000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89187" indent="-611187" defTabSz="821531">
              <a:lnSpc>
                <a:spcPct val="100000"/>
              </a:lnSpc>
              <a:spcBef>
                <a:spcPts val="2800"/>
              </a:spcBef>
              <a:buSzPct val="145000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GAP Cirrone, PhD - pablo.cirrone@lns.infn.it"/>
          <p:cNvSpPr txBox="1"/>
          <p:nvPr/>
        </p:nvSpPr>
        <p:spPr>
          <a:xfrm>
            <a:off x="3129588" y="13202412"/>
            <a:ext cx="17288480" cy="402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1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193327" y="1967165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45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339400" y="107156"/>
            <a:ext cx="17425868" cy="1672643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sz="11200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8644239" y="2473823"/>
            <a:ext cx="11125733" cy="4073084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10000" b="0" spc="0">
                <a:solidFill>
                  <a:srgbClr val="9411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247664" y="7016454"/>
            <a:ext cx="11312854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i="1"/>
            </a:lvl1pPr>
            <a:lvl2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i="1"/>
            </a:lvl2pPr>
            <a:lvl3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i="1"/>
            </a:lvl3pPr>
            <a:lvl4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i="1"/>
            </a:lvl4pPr>
            <a:lvl5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58408" y="13218858"/>
            <a:ext cx="438024" cy="44030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0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2050" name="Picture 2" descr="INFN Laboratori Nazionali del Sud - SHARPER Night">
            <a:extLst>
              <a:ext uri="{FF2B5EF4-FFF2-40B4-BE49-F238E27FC236}">
                <a16:creationId xmlns:a16="http://schemas.microsoft.com/office/drawing/2014/main" id="{77FE7FE0-AB14-0235-186D-8DBBDA0237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09" y="2473822"/>
            <a:ext cx="6295336" cy="407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"/>
          <p:cNvSpPr/>
          <p:nvPr/>
        </p:nvSpPr>
        <p:spPr>
          <a:xfrm>
            <a:off x="-27944" y="1779798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Body Level One…"/>
          <p:cNvSpPr txBox="1">
            <a:spLocks noGrp="1"/>
          </p:cNvSpPr>
          <p:nvPr>
            <p:ph type="body" idx="1"/>
          </p:nvPr>
        </p:nvSpPr>
        <p:spPr>
          <a:xfrm>
            <a:off x="2155758" y="2628446"/>
            <a:ext cx="16121157" cy="10359969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1531">
              <a:lnSpc>
                <a:spcPct val="100000"/>
              </a:lnSpc>
              <a:spcBef>
                <a:spcPts val="5900"/>
              </a:spcBef>
              <a:buSzTx/>
              <a:buNone/>
              <a:defRPr sz="5200">
                <a:solidFill>
                  <a:schemeClr val="accent5">
                    <a:lumOff val="-29866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44500" defTabSz="821531">
              <a:lnSpc>
                <a:spcPct val="100000"/>
              </a:lnSpc>
              <a:spcBef>
                <a:spcPts val="2800"/>
              </a:spcBef>
              <a:buSzTx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marL="1711325" indent="-555625" defTabSz="821531">
              <a:lnSpc>
                <a:spcPct val="100000"/>
              </a:lnSpc>
              <a:spcBef>
                <a:spcPts val="2800"/>
              </a:spcBef>
              <a:buSzPct val="94000"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marL="1889125" indent="-555625" defTabSz="821531">
              <a:lnSpc>
                <a:spcPct val="100000"/>
              </a:lnSpc>
              <a:spcBef>
                <a:spcPts val="2800"/>
              </a:spcBef>
              <a:buSzPct val="145000"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marL="2333625" indent="-555625" defTabSz="821531">
              <a:lnSpc>
                <a:spcPct val="100000"/>
              </a:lnSpc>
              <a:spcBef>
                <a:spcPts val="2800"/>
              </a:spcBef>
              <a:buSzPct val="145000"/>
              <a:defRPr sz="4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1244" y="1844598"/>
            <a:ext cx="438024" cy="45300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66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209122" y="107156"/>
            <a:ext cx="17425870" cy="1672643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sz="11200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G Petringa, PhD - giada.petringa@lns.infn.it"/>
          <p:cNvSpPr txBox="1"/>
          <p:nvPr/>
        </p:nvSpPr>
        <p:spPr>
          <a:xfrm>
            <a:off x="-1" y="13332538"/>
            <a:ext cx="17288481" cy="36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16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 Petringa, PhD - giada.petringa@lns.infn.it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angle"/>
          <p:cNvSpPr/>
          <p:nvPr/>
        </p:nvSpPr>
        <p:spPr>
          <a:xfrm>
            <a:off x="-23722" y="1779566"/>
            <a:ext cx="1785939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1600" y="1844367"/>
            <a:ext cx="438024" cy="45300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277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0" r="8621"/>
          <a:stretch>
            <a:fillRect/>
          </a:stretch>
        </p:blipFill>
        <p:spPr>
          <a:xfrm>
            <a:off x="20829919" y="171141"/>
            <a:ext cx="3271657" cy="2194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5;p5"/>
          <p:cNvSpPr/>
          <p:nvPr/>
        </p:nvSpPr>
        <p:spPr>
          <a:xfrm>
            <a:off x="2972127" y="1902363"/>
            <a:ext cx="1785940" cy="585659"/>
          </a:xfrm>
          <a:prstGeom prst="rect">
            <a:avLst/>
          </a:prstGeom>
          <a:solidFill>
            <a:srgbClr val="004C7F"/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defTabSz="1285875"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5" name="Body Level One…"/>
          <p:cNvSpPr txBox="1">
            <a:spLocks noGrp="1"/>
          </p:cNvSpPr>
          <p:nvPr>
            <p:ph type="body" idx="1"/>
          </p:nvPr>
        </p:nvSpPr>
        <p:spPr>
          <a:xfrm>
            <a:off x="3875390" y="2628445"/>
            <a:ext cx="16121157" cy="10359970"/>
          </a:xfrm>
          <a:prstGeom prst="rect">
            <a:avLst/>
          </a:prstGeom>
        </p:spPr>
        <p:txBody>
          <a:bodyPr lIns="71437" tIns="71437" rIns="71437" bIns="71437"/>
          <a:lstStyle>
            <a:lvl1pPr marL="321468" indent="-92868" defTabSz="1285875">
              <a:lnSpc>
                <a:spcPct val="100000"/>
              </a:lnSpc>
              <a:spcBef>
                <a:spcPts val="5900"/>
              </a:spcBef>
              <a:buSzTx/>
              <a:buNone/>
              <a:defRPr sz="5600">
                <a:solidFill>
                  <a:srgbClr val="B416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21468" indent="364331" defTabSz="1285875">
              <a:lnSpc>
                <a:spcPct val="100000"/>
              </a:lnSpc>
              <a:spcBef>
                <a:spcPts val="5900"/>
              </a:spcBef>
              <a:buSzTx/>
              <a:buNone/>
              <a:defRPr sz="5600">
                <a:solidFill>
                  <a:srgbClr val="B416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86305" indent="-734313" defTabSz="1285875">
              <a:lnSpc>
                <a:spcPct val="100000"/>
              </a:lnSpc>
              <a:spcBef>
                <a:spcPts val="5900"/>
              </a:spcBef>
              <a:buSzPts val="5600"/>
              <a:defRPr sz="5600">
                <a:solidFill>
                  <a:srgbClr val="B416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21229" indent="-915668" defTabSz="1285875">
              <a:lnSpc>
                <a:spcPct val="100000"/>
              </a:lnSpc>
              <a:spcBef>
                <a:spcPts val="5900"/>
              </a:spcBef>
              <a:buSzPts val="5600"/>
              <a:defRPr sz="5600">
                <a:solidFill>
                  <a:srgbClr val="B416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678429" indent="-915668" defTabSz="1285875">
              <a:lnSpc>
                <a:spcPct val="100000"/>
              </a:lnSpc>
              <a:spcBef>
                <a:spcPts val="5900"/>
              </a:spcBef>
              <a:buSzPts val="5600"/>
              <a:defRPr sz="5600">
                <a:solidFill>
                  <a:srgbClr val="B416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193327" y="1967165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1285875">
              <a:defRPr sz="22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87" name="Google Shape;29;p5"/>
          <p:cNvSpPr txBox="1">
            <a:spLocks noGrp="1"/>
          </p:cNvSpPr>
          <p:nvPr>
            <p:ph type="body" sz="quarter" idx="21"/>
          </p:nvPr>
        </p:nvSpPr>
        <p:spPr>
          <a:xfrm>
            <a:off x="3704036" y="1190079"/>
            <a:ext cx="17425869" cy="585659"/>
          </a:xfrm>
          <a:prstGeom prst="rect">
            <a:avLst/>
          </a:prstGeom>
        </p:spPr>
        <p:txBody>
          <a:bodyPr lIns="71437" tIns="71437" rIns="71437" bIns="71437" anchor="ctr"/>
          <a:lstStyle/>
          <a:p>
            <a:pPr marL="321468" indent="-92868" defTabSz="1285875">
              <a:lnSpc>
                <a:spcPct val="100000"/>
              </a:lnSpc>
              <a:spcBef>
                <a:spcPts val="0"/>
              </a:spcBef>
              <a:buSzTx/>
              <a:buNone/>
              <a:defRPr sz="11200">
                <a:solidFill>
                  <a:srgbClr val="004C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"/>
          <p:cNvSpPr/>
          <p:nvPr/>
        </p:nvSpPr>
        <p:spPr>
          <a:xfrm>
            <a:off x="2972128" y="1902364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5" name="Body Level One…"/>
          <p:cNvSpPr txBox="1">
            <a:spLocks noGrp="1"/>
          </p:cNvSpPr>
          <p:nvPr>
            <p:ph type="body" idx="1"/>
          </p:nvPr>
        </p:nvSpPr>
        <p:spPr>
          <a:xfrm>
            <a:off x="3875391" y="2628446"/>
            <a:ext cx="16121156" cy="10359968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1531">
              <a:lnSpc>
                <a:spcPct val="100000"/>
              </a:lnSpc>
              <a:spcBef>
                <a:spcPts val="5900"/>
              </a:spcBef>
              <a:buSzTx/>
              <a:buNone/>
              <a:defRPr sz="5600">
                <a:solidFill>
                  <a:schemeClr val="accent5">
                    <a:lumOff val="-29866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44500" defTabSz="821531">
              <a:lnSpc>
                <a:spcPct val="100000"/>
              </a:lnSpc>
              <a:spcBef>
                <a:spcPts val="2800"/>
              </a:spcBef>
              <a:buSzTx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1766887" indent="-611187" defTabSz="821531">
              <a:lnSpc>
                <a:spcPct val="100000"/>
              </a:lnSpc>
              <a:spcBef>
                <a:spcPts val="2800"/>
              </a:spcBef>
              <a:buSzPct val="94000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944687" indent="-611187" defTabSz="821531">
              <a:lnSpc>
                <a:spcPct val="100000"/>
              </a:lnSpc>
              <a:spcBef>
                <a:spcPts val="2800"/>
              </a:spcBef>
              <a:buSzPct val="145000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89187" indent="-611187" defTabSz="821531">
              <a:lnSpc>
                <a:spcPct val="100000"/>
              </a:lnSpc>
              <a:spcBef>
                <a:spcPts val="2800"/>
              </a:spcBef>
              <a:buSzPct val="145000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" name="G Petringa, PhD - giada.petringa@lns.infn.it"/>
          <p:cNvSpPr txBox="1"/>
          <p:nvPr/>
        </p:nvSpPr>
        <p:spPr>
          <a:xfrm>
            <a:off x="3129588" y="13202412"/>
            <a:ext cx="17288480" cy="402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1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 Petringa, PhD - giada.petringa@lns.infn.it</a:t>
            </a:r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193327" y="1967165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98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339400" y="107156"/>
            <a:ext cx="17425868" cy="1672643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sz="11200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399" tIns="91399" rIns="91399" bIns="91399" anchor="ctr"/>
          <a:lstStyle>
            <a:lvl1pPr defTabSz="1828800">
              <a:lnSpc>
                <a:spcPct val="90000"/>
              </a:lnSpc>
              <a:defRPr sz="88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06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399" tIns="91399" rIns="91399" bIns="91399"/>
          <a:lstStyle>
            <a:lvl1pPr marL="800100" indent="-685800" defTabSz="1828800">
              <a:spcBef>
                <a:spcPts val="2000"/>
              </a:spcBef>
              <a:buClr>
                <a:srgbClr val="000000"/>
              </a:buClr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1371600" indent="-800100" defTabSz="1828800">
              <a:spcBef>
                <a:spcPts val="2000"/>
              </a:spcBef>
              <a:buClr>
                <a:srgbClr val="000000"/>
              </a:buClr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988820" indent="-960120" defTabSz="1828800">
              <a:spcBef>
                <a:spcPts val="2000"/>
              </a:spcBef>
              <a:buClr>
                <a:srgbClr val="000000"/>
              </a:buClr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552700" indent="-1066800" defTabSz="1828800">
              <a:spcBef>
                <a:spcPts val="2000"/>
              </a:spcBef>
              <a:buClr>
                <a:srgbClr val="000000"/>
              </a:buClr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3009900" indent="-1066800" defTabSz="1828800">
              <a:spcBef>
                <a:spcPts val="2000"/>
              </a:spcBef>
              <a:buClr>
                <a:srgbClr val="000000"/>
              </a:buClr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132" y="12835910"/>
            <a:ext cx="504468" cy="483830"/>
          </a:xfrm>
          <a:prstGeom prst="rect">
            <a:avLst/>
          </a:prstGeom>
        </p:spPr>
        <p:txBody>
          <a:bodyPr lIns="91399" tIns="91399" rIns="91399" bIns="9139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itle Text"/>
          <p:cNvSpPr txBox="1">
            <a:spLocks noGrp="1"/>
          </p:cNvSpPr>
          <p:nvPr>
            <p:ph type="title"/>
          </p:nvPr>
        </p:nvSpPr>
        <p:spPr>
          <a:xfrm>
            <a:off x="3476799" y="1596199"/>
            <a:ext cx="18748003" cy="266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lnSpc>
                <a:spcPct val="100000"/>
              </a:lnSpc>
              <a:defRPr sz="7400" spc="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</a:lstStyle>
          <a:p>
            <a:r>
              <a:t>Title Text</a:t>
            </a:r>
          </a:p>
        </p:txBody>
      </p:sp>
      <p:sp>
        <p:nvSpPr>
          <p:cNvPr id="3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476799" y="5306800"/>
            <a:ext cx="18748003" cy="6777601"/>
          </a:xfrm>
          <a:prstGeom prst="rect">
            <a:avLst/>
          </a:prstGeom>
        </p:spPr>
        <p:txBody>
          <a:bodyPr lIns="243799" tIns="243799" rIns="243799" bIns="243799"/>
          <a:lstStyle>
            <a:lvl1pPr marL="959826" indent="-813776" defTabSz="2438400">
              <a:lnSpc>
                <a:spcPct val="115000"/>
              </a:lnSpc>
              <a:spcBef>
                <a:spcPts val="0"/>
              </a:spcBef>
              <a:buClr>
                <a:srgbClr val="424242"/>
              </a:buClr>
              <a:buSzPts val="3400"/>
              <a:buFont typeface="Helvetica"/>
              <a:buChar char="●"/>
              <a:defRPr sz="3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538431" indent="-922481" defTabSz="2438400">
              <a:lnSpc>
                <a:spcPct val="115000"/>
              </a:lnSpc>
              <a:spcBef>
                <a:spcPts val="0"/>
              </a:spcBef>
              <a:buClr>
                <a:srgbClr val="424242"/>
              </a:buClr>
              <a:buSzPts val="3400"/>
              <a:buFont typeface="Helvetica"/>
              <a:buChar char="○"/>
              <a:defRPr sz="3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995631" indent="-922481" defTabSz="2438400">
              <a:lnSpc>
                <a:spcPct val="115000"/>
              </a:lnSpc>
              <a:spcBef>
                <a:spcPts val="0"/>
              </a:spcBef>
              <a:buClr>
                <a:srgbClr val="424242"/>
              </a:buClr>
              <a:buSzPts val="3400"/>
              <a:buFont typeface="Helvetica"/>
              <a:buChar char="■"/>
              <a:defRPr sz="3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52831" indent="-922481" defTabSz="2438400">
              <a:lnSpc>
                <a:spcPct val="115000"/>
              </a:lnSpc>
              <a:spcBef>
                <a:spcPts val="0"/>
              </a:spcBef>
              <a:buClr>
                <a:srgbClr val="424242"/>
              </a:buClr>
              <a:buSzPts val="3400"/>
              <a:buFont typeface="Helvetica"/>
              <a:buChar char="●"/>
              <a:defRPr sz="3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910031" indent="-922481" defTabSz="2438400">
              <a:lnSpc>
                <a:spcPct val="115000"/>
              </a:lnSpc>
              <a:spcBef>
                <a:spcPts val="0"/>
              </a:spcBef>
              <a:buClr>
                <a:srgbClr val="424242"/>
              </a:buClr>
              <a:buSzPts val="3400"/>
              <a:buFont typeface="Helvetica"/>
              <a:buChar char="○"/>
              <a:defRPr sz="3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59992" y="12728786"/>
            <a:ext cx="839331" cy="855901"/>
          </a:xfrm>
          <a:prstGeom prst="rect">
            <a:avLst/>
          </a:prstGeom>
        </p:spPr>
        <p:txBody>
          <a:bodyPr lIns="243799" tIns="243799" rIns="243799" bIns="243799" anchor="ctr">
            <a:normAutofit/>
          </a:bodyPr>
          <a:lstStyle>
            <a:lvl1pPr algn="r" defTabSz="2438400">
              <a:defRPr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Pappardelle con burro al prezzemolo, nocciole tostate e scaglie di parmigian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programma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.png"/><Relationship Id="rId4" Type="http://schemas.openxmlformats.org/officeDocument/2006/relationships/image" Target="../media/image50.png"/><Relationship Id="rId9" Type="http://schemas.openxmlformats.org/officeDocument/2006/relationships/hyperlink" Target="https://doi.org/10.1016/j.ejmp.2019.02.00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9.jpeg"/><Relationship Id="rId2" Type="http://schemas.microsoft.com/office/2018/10/relationships/comments" Target="../comments/modernComment_18C_40CFAE4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3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17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33.png"/><Relationship Id="rId12" Type="http://schemas.openxmlformats.org/officeDocument/2006/relationships/image" Target="../media/image108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A medical and multi-disciplinary in-air transport beam line for the 70 MeV protons from the…"/>
          <p:cNvSpPr txBox="1">
            <a:spLocks noGrp="1"/>
          </p:cNvSpPr>
          <p:nvPr>
            <p:ph type="title"/>
          </p:nvPr>
        </p:nvSpPr>
        <p:spPr>
          <a:xfrm>
            <a:off x="7449015" y="2337593"/>
            <a:ext cx="16171791" cy="4520407"/>
          </a:xfrm>
          <a:prstGeom prst="rect">
            <a:avLst/>
          </a:prstGeom>
        </p:spPr>
        <p:txBody>
          <a:bodyPr/>
          <a:lstStyle/>
          <a:p>
            <a:pPr defTabSz="583287">
              <a:defRPr sz="7100"/>
            </a:pPr>
            <a:r>
              <a:rPr dirty="0">
                <a:latin typeface="Avenir Light"/>
              </a:rPr>
              <a:t>A medical and multi-disciplinary in-air transport beam line for the 70 MeV protons from the INFN-LNL cyclotron</a:t>
            </a:r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29020" y="13218858"/>
            <a:ext cx="296800" cy="4403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327" name="Dr. Roberto Catalano…"/>
          <p:cNvSpPr txBox="1">
            <a:spLocks noGrp="1"/>
          </p:cNvSpPr>
          <p:nvPr>
            <p:ph type="body" sz="half" idx="1"/>
          </p:nvPr>
        </p:nvSpPr>
        <p:spPr>
          <a:xfrm>
            <a:off x="7449015" y="7365399"/>
            <a:ext cx="15514216" cy="4569024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/>
          <a:p>
            <a:pPr algn="ctr">
              <a:defRPr sz="38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it-IT" b="1" i="0" u="sng" dirty="0">
                <a:latin typeface="Avenir Light"/>
              </a:rPr>
              <a:t>Dr Roberto Catalano</a:t>
            </a:r>
            <a:r>
              <a:rPr lang="it-IT" b="1" i="0" dirty="0">
                <a:latin typeface="Avenir Light"/>
              </a:rPr>
              <a:t> </a:t>
            </a:r>
            <a:r>
              <a:rPr lang="it-IT" i="0" dirty="0">
                <a:latin typeface="Avenir Light"/>
              </a:rPr>
              <a:t>and Dr Giada </a:t>
            </a:r>
            <a:r>
              <a:rPr lang="it-IT" i="0" err="1">
                <a:latin typeface="Avenir Light"/>
              </a:rPr>
              <a:t>Petringa</a:t>
            </a:r>
            <a:endParaRPr lang="it-IT" i="0">
              <a:latin typeface="Avenir Light"/>
            </a:endParaRPr>
          </a:p>
          <a:p>
            <a:pPr algn="ctr">
              <a:defRPr sz="38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it-IT" sz="2800" i="0" dirty="0">
                <a:latin typeface="Avenir Light"/>
              </a:rPr>
              <a:t>Istituto Nazionale di Fisica Nucleare – Laboratori Nazionali del Sud (</a:t>
            </a:r>
            <a:r>
              <a:rPr lang="it-IT" sz="2800" i="0" err="1">
                <a:latin typeface="Avenir Light"/>
              </a:rPr>
              <a:t>Italy</a:t>
            </a:r>
            <a:r>
              <a:rPr lang="it-IT" sz="2800" i="0" dirty="0">
                <a:latin typeface="Avenir Light"/>
              </a:rPr>
              <a:t>)</a:t>
            </a:r>
            <a:endParaRPr lang="it-IT" sz="2800" i="0" dirty="0">
              <a:latin typeface="Avenir Light" panose="020B0402020203020204" pitchFamily="34" charset="77"/>
            </a:endParaRPr>
          </a:p>
          <a:p>
            <a:pPr algn="ctr" defTabSz="1285875">
              <a:defRPr sz="5200" i="0">
                <a:solidFill>
                  <a:srgbClr val="03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1500" i="0" dirty="0">
              <a:solidFill>
                <a:srgbClr val="004D80"/>
              </a:solidFill>
              <a:latin typeface="Avenir Light" panose="020B0402020203020204" pitchFamily="34" charset="77"/>
            </a:endParaRPr>
          </a:p>
          <a:p>
            <a:pPr algn="ctr" defTabSz="1285875">
              <a:defRPr sz="5200" i="0">
                <a:solidFill>
                  <a:srgbClr val="03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i="0" dirty="0">
                <a:latin typeface="Avenir Light"/>
              </a:rPr>
              <a:t>G.A.P.</a:t>
            </a:r>
            <a:r>
              <a:rPr lang="it-IT" sz="4000" i="0" dirty="0">
                <a:latin typeface="Avenir Light"/>
              </a:rPr>
              <a:t> </a:t>
            </a:r>
            <a:r>
              <a:rPr sz="4000" i="0" dirty="0">
                <a:latin typeface="Avenir Light"/>
              </a:rPr>
              <a:t>Cirrone, G.</a:t>
            </a:r>
            <a:r>
              <a:rPr lang="it-IT" sz="4000" i="0" dirty="0">
                <a:latin typeface="Avenir Light"/>
              </a:rPr>
              <a:t> </a:t>
            </a:r>
            <a:r>
              <a:rPr sz="4000" i="0" dirty="0">
                <a:latin typeface="Avenir Light"/>
              </a:rPr>
              <a:t>Cuttone</a:t>
            </a:r>
            <a:r>
              <a:rPr lang="it-IT" sz="4000" i="0" dirty="0">
                <a:latin typeface="Avenir Light"/>
              </a:rPr>
              <a:t>, </a:t>
            </a:r>
          </a:p>
          <a:p>
            <a:pPr algn="ctr" defTabSz="1285875">
              <a:defRPr sz="5200" i="0">
                <a:solidFill>
                  <a:srgbClr val="03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2800" i="0" dirty="0" err="1">
                <a:latin typeface="Avenir Light"/>
              </a:rPr>
              <a:t>Istituto</a:t>
            </a:r>
            <a:r>
              <a:rPr lang="en-GB" sz="2800" i="0" dirty="0">
                <a:latin typeface="Avenir Light"/>
              </a:rPr>
              <a:t> Nazionale di </a:t>
            </a:r>
            <a:r>
              <a:rPr lang="en-GB" sz="2800" i="0" dirty="0" err="1">
                <a:latin typeface="Avenir Light"/>
              </a:rPr>
              <a:t>Fisica</a:t>
            </a:r>
            <a:r>
              <a:rPr lang="en-GB" sz="2800" i="0" dirty="0">
                <a:latin typeface="Avenir Light"/>
              </a:rPr>
              <a:t> </a:t>
            </a:r>
            <a:r>
              <a:rPr lang="en-GB" sz="2800" i="0" dirty="0" err="1">
                <a:latin typeface="Avenir Light"/>
              </a:rPr>
              <a:t>Nucleare</a:t>
            </a:r>
            <a:r>
              <a:rPr lang="en-GB" sz="2800" i="0" dirty="0">
                <a:latin typeface="Avenir Light"/>
              </a:rPr>
              <a:t> - </a:t>
            </a:r>
            <a:r>
              <a:rPr lang="en-GB" sz="2800" i="0" dirty="0" err="1">
                <a:latin typeface="Avenir Light"/>
              </a:rPr>
              <a:t>Laboratori</a:t>
            </a:r>
            <a:r>
              <a:rPr lang="en-GB" sz="2800" i="0" dirty="0">
                <a:latin typeface="Avenir Light"/>
              </a:rPr>
              <a:t> </a:t>
            </a:r>
            <a:r>
              <a:rPr lang="en-GB" sz="2800" i="0" dirty="0" err="1">
                <a:latin typeface="Avenir Light"/>
              </a:rPr>
              <a:t>Nazionali</a:t>
            </a:r>
            <a:r>
              <a:rPr lang="en-GB" sz="2800" i="0" dirty="0">
                <a:latin typeface="Avenir Light"/>
              </a:rPr>
              <a:t> del Sud (Italy)</a:t>
            </a:r>
          </a:p>
          <a:p>
            <a:pPr algn="ctr" defTabSz="1285875">
              <a:defRPr sz="5200" i="0">
                <a:solidFill>
                  <a:srgbClr val="03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2500" i="0" dirty="0">
              <a:latin typeface="Avenir Light" panose="020B0402020203020204" pitchFamily="34" charset="77"/>
            </a:endParaRPr>
          </a:p>
          <a:p>
            <a:pPr algn="ctr" defTabSz="1285875">
              <a:defRPr sz="5200" i="0">
                <a:solidFill>
                  <a:srgbClr val="03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4000" i="0" dirty="0">
                <a:latin typeface="Avenir Light"/>
              </a:rPr>
              <a:t>G. Russo, </a:t>
            </a:r>
            <a:r>
              <a:rPr lang="it-IT" sz="4000" i="0" dirty="0">
                <a:latin typeface="Avenir Light"/>
              </a:rPr>
              <a:t>F. Cammarata </a:t>
            </a:r>
            <a:endParaRPr sz="4000" i="0" dirty="0">
              <a:latin typeface="Avenir Light"/>
            </a:endParaRPr>
          </a:p>
          <a:p>
            <a:pPr algn="ctr" defTabSz="1285875">
              <a:defRPr sz="3800" i="0">
                <a:solidFill>
                  <a:srgbClr val="03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T" sz="2800" i="0">
                <a:latin typeface="Avenir Light"/>
              </a:rPr>
              <a:t>CNR – </a:t>
            </a:r>
            <a:r>
              <a:rPr lang="en-IT" sz="2800" i="0" dirty="0" err="1">
                <a:latin typeface="Avenir Light"/>
              </a:rPr>
              <a:t>Istituto</a:t>
            </a:r>
            <a:r>
              <a:rPr lang="en-IT" sz="2800" i="0" dirty="0">
                <a:latin typeface="Avenir Light"/>
              </a:rPr>
              <a:t> di </a:t>
            </a:r>
            <a:r>
              <a:rPr lang="en-IT" sz="2800" i="0" dirty="0" err="1">
                <a:latin typeface="Avenir Light"/>
              </a:rPr>
              <a:t>Bioimmagini</a:t>
            </a:r>
            <a:r>
              <a:rPr lang="en-IT" sz="2800" i="0" dirty="0">
                <a:latin typeface="Avenir Light"/>
              </a:rPr>
              <a:t> e </a:t>
            </a:r>
            <a:r>
              <a:rPr lang="en-IT" sz="2800" i="0" dirty="0" err="1">
                <a:latin typeface="Avenir Light"/>
              </a:rPr>
              <a:t>Sistemi</a:t>
            </a:r>
            <a:r>
              <a:rPr lang="en-IT" sz="2800" i="0" dirty="0">
                <a:latin typeface="Avenir Light"/>
              </a:rPr>
              <a:t> </a:t>
            </a:r>
            <a:r>
              <a:rPr lang="en-IT" sz="2800" i="0" dirty="0" err="1">
                <a:latin typeface="Avenir Light"/>
              </a:rPr>
              <a:t>Biologici</a:t>
            </a:r>
            <a:r>
              <a:rPr lang="en-IT" sz="2800" i="0" dirty="0">
                <a:latin typeface="Avenir Light"/>
              </a:rPr>
              <a:t> </a:t>
            </a:r>
            <a:r>
              <a:rPr lang="en-IT" sz="2800" i="0" dirty="0" err="1">
                <a:latin typeface="Avenir Light"/>
              </a:rPr>
              <a:t>Complessi</a:t>
            </a:r>
            <a:endParaRPr sz="2800" i="0" dirty="0" err="1">
              <a:latin typeface="Avenir Light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456" name="FotoZeroGradi_1.jpg" descr="FotoZeroGradi_1.jpg"/>
          <p:cNvPicPr>
            <a:picLocks noChangeAspect="1"/>
          </p:cNvPicPr>
          <p:nvPr/>
        </p:nvPicPr>
        <p:blipFill>
          <a:blip r:embed="rId2"/>
          <a:srcRect t="31744" r="22554" b="13824"/>
          <a:stretch>
            <a:fillRect/>
          </a:stretch>
        </p:blipFill>
        <p:spPr>
          <a:xfrm>
            <a:off x="293778" y="2710328"/>
            <a:ext cx="18179788" cy="676106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457" name="Line"/>
          <p:cNvSpPr/>
          <p:nvPr/>
        </p:nvSpPr>
        <p:spPr>
          <a:xfrm flipV="1">
            <a:off x="4888258" y="5793292"/>
            <a:ext cx="110590" cy="4422428"/>
          </a:xfrm>
          <a:prstGeom prst="line">
            <a:avLst/>
          </a:prstGeom>
          <a:ln w="88900">
            <a:solidFill>
              <a:schemeClr val="accent1">
                <a:lumOff val="-13575"/>
              </a:schemeClr>
            </a:solidFill>
            <a:miter lim="400000"/>
            <a:tailEnd type="oval"/>
          </a:ln>
          <a:effectLst>
            <a:outerShdw blurRad="381000" dist="635000" dir="5400000" rotWithShape="0">
              <a:srgbClr val="000000"/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8" name="Irradiation point"/>
          <p:cNvSpPr txBox="1"/>
          <p:nvPr/>
        </p:nvSpPr>
        <p:spPr>
          <a:xfrm>
            <a:off x="2119423" y="10320621"/>
            <a:ext cx="3916829" cy="622999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Irradiation point</a:t>
            </a:r>
          </a:p>
        </p:txBody>
      </p:sp>
      <p:sp>
        <p:nvSpPr>
          <p:cNvPr id="459" name="Line"/>
          <p:cNvSpPr/>
          <p:nvPr/>
        </p:nvSpPr>
        <p:spPr>
          <a:xfrm flipV="1">
            <a:off x="12259192" y="5678191"/>
            <a:ext cx="778982" cy="4858921"/>
          </a:xfrm>
          <a:prstGeom prst="line">
            <a:avLst/>
          </a:prstGeom>
          <a:ln w="88900">
            <a:solidFill>
              <a:schemeClr val="accent1">
                <a:lumOff val="-13575"/>
              </a:schemeClr>
            </a:solidFill>
            <a:miter lim="400000"/>
            <a:tailEnd type="oval"/>
          </a:ln>
          <a:effectLst>
            <a:outerShdw blurRad="381000" dist="635000" dir="5400000" rotWithShape="0">
              <a:srgbClr val="000000"/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0" name="In-transmission…"/>
          <p:cNvSpPr txBox="1"/>
          <p:nvPr/>
        </p:nvSpPr>
        <p:spPr>
          <a:xfrm>
            <a:off x="6403228" y="10897812"/>
            <a:ext cx="3228732" cy="1639000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/>
          <a:p>
            <a: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In-transmission</a:t>
            </a:r>
          </a:p>
          <a:p>
            <a: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ionization chamber</a:t>
            </a:r>
          </a:p>
        </p:txBody>
      </p:sp>
      <p:sp>
        <p:nvSpPr>
          <p:cNvPr id="461" name="Line"/>
          <p:cNvSpPr/>
          <p:nvPr/>
        </p:nvSpPr>
        <p:spPr>
          <a:xfrm flipV="1">
            <a:off x="8343595" y="5978083"/>
            <a:ext cx="3282188" cy="4875162"/>
          </a:xfrm>
          <a:prstGeom prst="line">
            <a:avLst/>
          </a:prstGeom>
          <a:ln w="88900">
            <a:solidFill>
              <a:schemeClr val="accent1">
                <a:lumOff val="-13575"/>
              </a:schemeClr>
            </a:solidFill>
            <a:miter lim="400000"/>
            <a:tailEnd type="oval"/>
          </a:ln>
          <a:effectLst>
            <a:outerShdw blurRad="381000" dist="635000" dir="5400000" rotWithShape="0">
              <a:srgbClr val="000000"/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2" name="Modulation system for ions (Ridge and Ripple fliters)"/>
          <p:cNvSpPr txBox="1"/>
          <p:nvPr/>
        </p:nvSpPr>
        <p:spPr>
          <a:xfrm>
            <a:off x="10256889" y="10502359"/>
            <a:ext cx="3916829" cy="1638999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Modulation system for ions (Ridge and Ripple fliters)</a:t>
            </a:r>
          </a:p>
        </p:txBody>
      </p:sp>
      <p:sp>
        <p:nvSpPr>
          <p:cNvPr id="463" name="Line"/>
          <p:cNvSpPr/>
          <p:nvPr/>
        </p:nvSpPr>
        <p:spPr>
          <a:xfrm flipH="1" flipV="1">
            <a:off x="14540694" y="5294310"/>
            <a:ext cx="2513102" cy="5230589"/>
          </a:xfrm>
          <a:prstGeom prst="line">
            <a:avLst/>
          </a:prstGeom>
          <a:ln w="88900">
            <a:solidFill>
              <a:schemeClr val="accent1">
                <a:lumOff val="-13575"/>
              </a:schemeClr>
            </a:solidFill>
            <a:miter lim="400000"/>
            <a:tailEnd type="oval"/>
          </a:ln>
          <a:effectLst>
            <a:outerShdw blurRad="381000" dist="635000" dir="5400000" rotWithShape="0">
              <a:srgbClr val="000000"/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4" name="Secondary Emission Monitoring (SEM) for scattering and beam fluence"/>
          <p:cNvSpPr txBox="1"/>
          <p:nvPr/>
        </p:nvSpPr>
        <p:spPr>
          <a:xfrm>
            <a:off x="16292986" y="10567263"/>
            <a:ext cx="5076995" cy="2147000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Secondary Emission Monitoring (SEM) for scattering and beam fluence</a:t>
            </a:r>
          </a:p>
        </p:txBody>
      </p:sp>
      <p:sp>
        <p:nvSpPr>
          <p:cNvPr id="465" name="Beamline dedicated to dosimetric tests and radiobiological experiments with ion beams of 62 MeV/n:…"/>
          <p:cNvSpPr txBox="1"/>
          <p:nvPr/>
        </p:nvSpPr>
        <p:spPr>
          <a:xfrm>
            <a:off x="18831483" y="2642116"/>
            <a:ext cx="5115094" cy="619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440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venir Light" panose="020B0402020203020204" pitchFamily="34" charset="77"/>
              </a:rPr>
              <a:t>Beamline dedicated to dosimetric tests and radiobiological experiments with ion beams of 62 MeV/n:</a:t>
            </a:r>
          </a:p>
          <a:p>
            <a:pPr algn="l" defTabSz="584200">
              <a:defRPr sz="440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venir Light" panose="020B0402020203020204" pitchFamily="34" charset="77"/>
              </a:rPr>
              <a:t>- 4He</a:t>
            </a:r>
          </a:p>
          <a:p>
            <a:pPr algn="l" defTabSz="584200">
              <a:defRPr sz="440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venir Light" panose="020B0402020203020204" pitchFamily="34" charset="77"/>
              </a:rPr>
              <a:t>- 12C</a:t>
            </a:r>
          </a:p>
          <a:p>
            <a:pPr algn="l" defTabSz="584200">
              <a:defRPr sz="440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venir Light" panose="020B0402020203020204" pitchFamily="34" charset="77"/>
              </a:rPr>
              <a:t>- 16O</a:t>
            </a:r>
          </a:p>
        </p:txBody>
      </p:sp>
      <p:sp>
        <p:nvSpPr>
          <p:cNvPr id="466" name="TNSA Ion beams properties"/>
          <p:cNvSpPr txBox="1"/>
          <p:nvPr/>
        </p:nvSpPr>
        <p:spPr>
          <a:xfrm>
            <a:off x="281078" y="203200"/>
            <a:ext cx="19278161" cy="157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algn="l" defTabSz="2194559">
              <a:defRPr sz="12420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>
                <a:latin typeface="Avenir Light" panose="020B0402020203020204" pitchFamily="34" charset="77"/>
              </a:rPr>
              <a:t>Ion irradiation facility @LNS</a:t>
            </a:r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E7C4D6A7-DC9C-1DAA-2A6D-47F804215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894" y="90293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eamline dedicated to dosimetric tests and radiobiological experiments with ion beams of 62 MeV/n:…">
            <a:extLst>
              <a:ext uri="{FF2B5EF4-FFF2-40B4-BE49-F238E27FC236}">
                <a16:creationId xmlns:a16="http://schemas.microsoft.com/office/drawing/2014/main" id="{01302477-CC05-5FDB-9127-B9054CC6E9AA}"/>
              </a:ext>
            </a:extLst>
          </p:cNvPr>
          <p:cNvSpPr txBox="1"/>
          <p:nvPr/>
        </p:nvSpPr>
        <p:spPr>
          <a:xfrm>
            <a:off x="2119423" y="1679362"/>
            <a:ext cx="511509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440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latin typeface="Avenir Light" panose="020B0402020203020204" pitchFamily="34" charset="77"/>
              </a:rPr>
              <a:t>0 degree beamline</a:t>
            </a:r>
            <a:endParaRPr dirty="0">
              <a:latin typeface="Avenir Light" panose="020B0402020203020204" pitchFamily="34" charset="77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469" name="Screenshot 2025-05-09 alle 22.00.03.png" descr="Screenshot 2025-05-09 alle 22.00.03.png"/>
          <p:cNvPicPr>
            <a:picLocks noChangeAspect="1"/>
          </p:cNvPicPr>
          <p:nvPr/>
        </p:nvPicPr>
        <p:blipFill>
          <a:blip r:embed="rId2"/>
          <a:srcRect b="5078"/>
          <a:stretch>
            <a:fillRect/>
          </a:stretch>
        </p:blipFill>
        <p:spPr>
          <a:xfrm>
            <a:off x="2075155" y="2310789"/>
            <a:ext cx="20233690" cy="10825987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TNSA Ion beams properties"/>
          <p:cNvSpPr txBox="1"/>
          <p:nvPr/>
        </p:nvSpPr>
        <p:spPr>
          <a:xfrm>
            <a:off x="281078" y="203200"/>
            <a:ext cx="18118434" cy="157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algn="l" defTabSz="2194559">
              <a:defRPr sz="12420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>
                <a:latin typeface="Avenir Light" panose="020B0402020203020204" pitchFamily="34" charset="77"/>
              </a:rPr>
              <a:t>Ion irradiation facility @LNS</a:t>
            </a:r>
          </a:p>
        </p:txBody>
      </p:sp>
      <p:sp>
        <p:nvSpPr>
          <p:cNvPr id="471" name="Modulation system"/>
          <p:cNvSpPr txBox="1"/>
          <p:nvPr/>
        </p:nvSpPr>
        <p:spPr>
          <a:xfrm>
            <a:off x="1888549" y="1727219"/>
            <a:ext cx="3893694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b="0">
                <a:latin typeface="Avenir Light" panose="020B0402020203020204" pitchFamily="34" charset="77"/>
              </a:rPr>
              <a:t>Modulation system</a:t>
            </a:r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115207AA-7812-31AD-CCC5-44E912B8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894" y="90293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D544AF-9FE2-8CA4-99EA-AE33773CF73A}"/>
              </a:ext>
            </a:extLst>
          </p:cNvPr>
          <p:cNvCxnSpPr>
            <a:cxnSpLocks/>
          </p:cNvCxnSpPr>
          <p:nvPr/>
        </p:nvCxnSpPr>
        <p:spPr>
          <a:xfrm>
            <a:off x="3252865" y="7510072"/>
            <a:ext cx="4512039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474" name="AD_4nXfbO4ugok4AKI84O_j0mUekpGH7ORuQJjs3xVC-bIy3R51gkdUf09dAJ0iwoVWiIilCRRWiaAnfu4pntugGBQRQqAbF_dtbPJSxtxiFu6tghSU3pgdPQiWNemudVTT2GbbkdjymCQ.png" descr="AD_4nXfbO4ugok4AKI84O_j0mUekpGH7ORuQJjs3xVC-bIy3R51gkdUf09dAJ0iwoVWiIilCRRWiaAnfu4pntugGBQRQqAbF_dtbPJSxtxiFu6tghSU3pgdPQiWNemudVTT2GbbkdjymC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8" y="2730736"/>
            <a:ext cx="15265031" cy="10365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age" descr="Image"/>
          <p:cNvPicPr>
            <a:picLocks noChangeAspect="1"/>
          </p:cNvPicPr>
          <p:nvPr/>
        </p:nvPicPr>
        <p:blipFill>
          <a:blip r:embed="rId3"/>
          <a:srcRect r="34298"/>
          <a:stretch>
            <a:fillRect/>
          </a:stretch>
        </p:blipFill>
        <p:spPr>
          <a:xfrm>
            <a:off x="15700383" y="2630581"/>
            <a:ext cx="7649835" cy="4359256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Faraday cup"/>
          <p:cNvSpPr txBox="1"/>
          <p:nvPr/>
        </p:nvSpPr>
        <p:spPr>
          <a:xfrm>
            <a:off x="15719433" y="2236315"/>
            <a:ext cx="7611667" cy="623000"/>
          </a:xfrm>
          <a:prstGeom prst="rect">
            <a:avLst/>
          </a:prstGeom>
          <a:solidFill>
            <a:srgbClr val="59919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Faraday cup</a:t>
            </a:r>
          </a:p>
        </p:txBody>
      </p:sp>
      <p:pic>
        <p:nvPicPr>
          <p:cNvPr id="481" name="Screenshot 2025-02-24 alle 08.06.35.png" descr="Screenshot 2025-02-24 alle 08.06.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318" y="10251330"/>
            <a:ext cx="2971911" cy="661099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Irradiation setup for high intensity proton beams"/>
          <p:cNvSpPr txBox="1"/>
          <p:nvPr/>
        </p:nvSpPr>
        <p:spPr>
          <a:xfrm>
            <a:off x="1836432" y="1727219"/>
            <a:ext cx="12905777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b="0" dirty="0">
                <a:latin typeface="Avenir Light"/>
              </a:rPr>
              <a:t>Irradiation setup for high intensity proton beams</a:t>
            </a:r>
            <a:r>
              <a:rPr lang="it-IT" b="0" dirty="0">
                <a:latin typeface="Avenir Light"/>
              </a:rPr>
              <a:t> (</a:t>
            </a:r>
            <a:r>
              <a:rPr lang="it-IT" b="0" dirty="0" err="1">
                <a:latin typeface="Avenir Light"/>
              </a:rPr>
              <a:t>absolute</a:t>
            </a:r>
            <a:r>
              <a:rPr lang="it-IT" b="0" dirty="0">
                <a:latin typeface="Avenir Light"/>
              </a:rPr>
              <a:t> </a:t>
            </a:r>
            <a:r>
              <a:rPr lang="it-IT" b="0" dirty="0" err="1">
                <a:latin typeface="Avenir Light"/>
              </a:rPr>
              <a:t>dosimetry</a:t>
            </a:r>
            <a:r>
              <a:rPr lang="it-IT" b="0" dirty="0">
                <a:latin typeface="Avenir Light"/>
              </a:rPr>
              <a:t>)</a:t>
            </a:r>
            <a:endParaRPr b="0" dirty="0">
              <a:latin typeface="Avenir Light" panose="020B0402020203020204" pitchFamily="34" charset="77"/>
            </a:endParaRPr>
          </a:p>
        </p:txBody>
      </p:sp>
      <p:sp>
        <p:nvSpPr>
          <p:cNvPr id="483" name="TNSA Ion beams properties"/>
          <p:cNvSpPr txBox="1"/>
          <p:nvPr/>
        </p:nvSpPr>
        <p:spPr>
          <a:xfrm>
            <a:off x="281078" y="203200"/>
            <a:ext cx="23638652" cy="157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algn="l" defTabSz="2194559">
              <a:defRPr sz="12420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>
                <a:latin typeface="Avenir Light" panose="020B0402020203020204" pitchFamily="34" charset="77"/>
              </a:rPr>
              <a:t>Ion irradiation facility @LNS</a:t>
            </a:r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DE4DE144-4915-4448-C545-B78953CA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894" y="90293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e cylindrical symmetry of the electric field provided by the external electrode is broken due to the presence of the internal one.…">
            <a:extLst>
              <a:ext uri="{FF2B5EF4-FFF2-40B4-BE49-F238E27FC236}">
                <a16:creationId xmlns:a16="http://schemas.microsoft.com/office/drawing/2014/main" id="{B95BE6B4-21D9-8B39-90FF-6F76A0D95431}"/>
              </a:ext>
            </a:extLst>
          </p:cNvPr>
          <p:cNvSpPr txBox="1"/>
          <p:nvPr/>
        </p:nvSpPr>
        <p:spPr>
          <a:xfrm>
            <a:off x="15146746" y="8629747"/>
            <a:ext cx="8677630" cy="46234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35466" tIns="135466" rIns="135466" bIns="135466" anchor="ctr">
            <a:spAutoFit/>
          </a:bodyPr>
          <a:lstStyle/>
          <a:p>
            <a:pPr algn="just" defTabSz="1219200">
              <a:spcBef>
                <a:spcPts val="3200"/>
              </a:spcBef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/>
              <a:t>The cylindrical symmetry of the electric field provided by the </a:t>
            </a:r>
            <a:r>
              <a:rPr sz="3200" dirty="0" err="1"/>
              <a:t>external</a:t>
            </a:r>
            <a:r>
              <a:rPr sz="3200" dirty="0"/>
              <a:t> </a:t>
            </a:r>
            <a:r>
              <a:rPr sz="3200" dirty="0" err="1"/>
              <a:t>electrode</a:t>
            </a:r>
            <a:r>
              <a:rPr sz="3200" dirty="0"/>
              <a:t> </a:t>
            </a:r>
            <a:r>
              <a:rPr sz="3200" dirty="0" err="1"/>
              <a:t>is</a:t>
            </a:r>
            <a:r>
              <a:rPr sz="3200" dirty="0"/>
              <a:t> </a:t>
            </a:r>
            <a:r>
              <a:rPr lang="it-IT" sz="3200" dirty="0" err="1"/>
              <a:t>broken</a:t>
            </a:r>
            <a:r>
              <a:rPr sz="3200" dirty="0"/>
              <a:t> due to the </a:t>
            </a:r>
            <a:r>
              <a:rPr sz="3200" dirty="0" err="1"/>
              <a:t>presence</a:t>
            </a:r>
            <a:r>
              <a:rPr sz="3200" dirty="0"/>
              <a:t> of the </a:t>
            </a:r>
            <a:r>
              <a:rPr sz="3200" dirty="0" err="1"/>
              <a:t>internal</a:t>
            </a:r>
            <a:r>
              <a:rPr sz="3200" dirty="0"/>
              <a:t> one. </a:t>
            </a:r>
            <a:endParaRPr lang="it-IT" sz="3200" dirty="0"/>
          </a:p>
          <a:p>
            <a:pPr algn="just" defTabSz="1219200">
              <a:spcBef>
                <a:spcPts val="3200"/>
              </a:spcBef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/>
              <a:t>The resulting effect is a strongly </a:t>
            </a:r>
            <a:r>
              <a:rPr lang="it-IT" sz="3200" dirty="0"/>
              <a:t>asymmetric</a:t>
            </a:r>
            <a:r>
              <a:rPr sz="3200" dirty="0"/>
              <a:t> electric field, characterized by a </a:t>
            </a:r>
            <a:r>
              <a:rPr lang="it-IT" sz="3200" dirty="0" err="1"/>
              <a:t>significant</a:t>
            </a:r>
            <a:r>
              <a:rPr sz="3200" dirty="0"/>
              <a:t> </a:t>
            </a:r>
            <a:r>
              <a:rPr lang="it-IT" sz="3200" dirty="0" err="1"/>
              <a:t>transversal</a:t>
            </a:r>
            <a:r>
              <a:rPr sz="3200" dirty="0"/>
              <a:t> component able to </a:t>
            </a:r>
            <a:r>
              <a:rPr lang="it-IT" sz="3200" dirty="0" err="1"/>
              <a:t>maximize</a:t>
            </a:r>
            <a:r>
              <a:rPr sz="3200" dirty="0"/>
              <a:t> the deflection</a:t>
            </a:r>
            <a:r>
              <a:rPr sz="2000" dirty="0"/>
              <a:t> </a:t>
            </a:r>
            <a:r>
              <a:rPr sz="3200" dirty="0"/>
              <a:t>of</a:t>
            </a:r>
            <a:r>
              <a:rPr sz="2000" dirty="0"/>
              <a:t> </a:t>
            </a:r>
            <a:r>
              <a:rPr sz="3200" dirty="0"/>
              <a:t>the secondary electrons </a:t>
            </a:r>
            <a:r>
              <a:rPr lang="it-IT" sz="3200" dirty="0"/>
              <a:t>genera-</a:t>
            </a:r>
            <a:r>
              <a:rPr lang="it-IT" sz="3200" dirty="0" err="1"/>
              <a:t>ted</a:t>
            </a:r>
            <a:r>
              <a:rPr sz="3200" dirty="0"/>
              <a:t> by both the entrance window and the </a:t>
            </a:r>
            <a:r>
              <a:rPr lang="it-IT" sz="3200" dirty="0" err="1"/>
              <a:t>cup</a:t>
            </a:r>
            <a:r>
              <a:rPr lang="it-IT" sz="3200" dirty="0"/>
              <a:t>.</a:t>
            </a:r>
            <a:endParaRPr sz="3200" dirty="0"/>
          </a:p>
        </p:txBody>
      </p:sp>
      <p:pic>
        <p:nvPicPr>
          <p:cNvPr id="6" name="Schermata 2015-07-10 alle 17.13.49.png" descr="Schermata 2015-07-10 alle 17.13.49.png">
            <a:extLst>
              <a:ext uri="{FF2B5EF4-FFF2-40B4-BE49-F238E27FC236}">
                <a16:creationId xmlns:a16="http://schemas.microsoft.com/office/drawing/2014/main" id="{53ADC654-E5C6-770A-C40A-1CABE5CED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3642" y="6981520"/>
            <a:ext cx="8672036" cy="1532607"/>
          </a:xfrm>
          <a:prstGeom prst="rect">
            <a:avLst/>
          </a:prstGeom>
          <a:ln w="25400">
            <a:miter lim="400000"/>
          </a:ln>
          <a:effectLst>
            <a:outerShdw blurRad="165100" dist="508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04C2E-06E6-5667-7456-B95289026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lide Number">
            <a:extLst>
              <a:ext uri="{FF2B5EF4-FFF2-40B4-BE49-F238E27FC236}">
                <a16:creationId xmlns:a16="http://schemas.microsoft.com/office/drawing/2014/main" id="{CEBE1916-6406-9C6B-9BCA-7C0251E070D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483" name="TNSA Ion beams properties">
            <a:extLst>
              <a:ext uri="{FF2B5EF4-FFF2-40B4-BE49-F238E27FC236}">
                <a16:creationId xmlns:a16="http://schemas.microsoft.com/office/drawing/2014/main" id="{5F80271D-ED4C-C45C-EAC2-7F67131E7FDA}"/>
              </a:ext>
            </a:extLst>
          </p:cNvPr>
          <p:cNvSpPr txBox="1"/>
          <p:nvPr/>
        </p:nvSpPr>
        <p:spPr>
          <a:xfrm>
            <a:off x="281078" y="203200"/>
            <a:ext cx="23638652" cy="157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algn="l" defTabSz="2194559">
              <a:defRPr sz="12420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>
                <a:latin typeface="Avenir Light" panose="020B0402020203020204" pitchFamily="34" charset="77"/>
              </a:rPr>
              <a:t>Ion irradiation facility @LNS</a:t>
            </a:r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36AA139E-D4EF-CF03-611B-43CC69E8C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894" y="90293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rradiation setup for high intensity proton beams">
            <a:extLst>
              <a:ext uri="{FF2B5EF4-FFF2-40B4-BE49-F238E27FC236}">
                <a16:creationId xmlns:a16="http://schemas.microsoft.com/office/drawing/2014/main" id="{C282D659-3E94-E9B3-6905-3D7E577386F2}"/>
              </a:ext>
            </a:extLst>
          </p:cNvPr>
          <p:cNvSpPr txBox="1"/>
          <p:nvPr/>
        </p:nvSpPr>
        <p:spPr>
          <a:xfrm>
            <a:off x="1936620" y="1727219"/>
            <a:ext cx="12705402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b="0" dirty="0">
                <a:latin typeface="Avenir Light"/>
              </a:rPr>
              <a:t>Irradiation setup for high intensity proton beams</a:t>
            </a:r>
            <a:r>
              <a:rPr lang="it-IT" b="0" dirty="0">
                <a:latin typeface="Avenir Light"/>
              </a:rPr>
              <a:t> (relative </a:t>
            </a:r>
            <a:r>
              <a:rPr lang="it-IT" b="0" dirty="0" err="1">
                <a:latin typeface="Avenir Light"/>
              </a:rPr>
              <a:t>dosimetry</a:t>
            </a:r>
            <a:r>
              <a:rPr lang="it-IT" b="0" dirty="0">
                <a:latin typeface="Avenir Light"/>
              </a:rPr>
              <a:t>)</a:t>
            </a:r>
            <a:endParaRPr b="0" dirty="0">
              <a:latin typeface="Avenir Light" panose="020B0402020203020204" pitchFamily="34" charset="77"/>
            </a:endParaRPr>
          </a:p>
        </p:txBody>
      </p:sp>
      <p:pic>
        <p:nvPicPr>
          <p:cNvPr id="7" name="Schermata 2020-06-27 alle 08.50.43.png" descr="Schermata 2020-06-27 alle 08.50.43.png">
            <a:extLst>
              <a:ext uri="{FF2B5EF4-FFF2-40B4-BE49-F238E27FC236}">
                <a16:creationId xmlns:a16="http://schemas.microsoft.com/office/drawing/2014/main" id="{E7C8B452-DBFA-FDE8-8D19-8B149FA421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24" t="24325" r="48135"/>
          <a:stretch>
            <a:fillRect/>
          </a:stretch>
        </p:blipFill>
        <p:spPr>
          <a:xfrm>
            <a:off x="11072462" y="2703909"/>
            <a:ext cx="4571214" cy="6073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4FC764C9-6503-8E25-D77B-667C4FD45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664" y="4838907"/>
            <a:ext cx="5412852" cy="300555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me Of Fligth configuration…">
            <a:extLst>
              <a:ext uri="{FF2B5EF4-FFF2-40B4-BE49-F238E27FC236}">
                <a16:creationId xmlns:a16="http://schemas.microsoft.com/office/drawing/2014/main" id="{A7D45797-67AC-D387-23E7-6A57AFB46594}"/>
              </a:ext>
            </a:extLst>
          </p:cNvPr>
          <p:cNvSpPr txBox="1"/>
          <p:nvPr/>
        </p:nvSpPr>
        <p:spPr>
          <a:xfrm>
            <a:off x="1222388" y="7861828"/>
            <a:ext cx="9636345" cy="24878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1557866">
              <a:buSzPct val="80000"/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dirty="0" err="1">
              <a:latin typeface="Avenir Light"/>
            </a:endParaRPr>
          </a:p>
          <a:p>
            <a:pPr marL="775335" indent="-775335" algn="l" defTabSz="1557866">
              <a:buSzPct val="80000"/>
              <a:buBlip>
                <a:blip r:embed="rId5"/>
              </a:buBlip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latin typeface="Avenir Light"/>
              </a:rPr>
              <a:t>15um </a:t>
            </a:r>
            <a:r>
              <a:rPr lang="it-IT" dirty="0" err="1">
                <a:latin typeface="Avenir Light"/>
              </a:rPr>
              <a:t>Tantalum</a:t>
            </a:r>
            <a:r>
              <a:rPr lang="it-IT" dirty="0">
                <a:latin typeface="Avenir Light"/>
              </a:rPr>
              <a:t> </a:t>
            </a:r>
            <a:r>
              <a:rPr lang="it-IT" dirty="0" err="1">
                <a:latin typeface="Avenir Light"/>
              </a:rPr>
              <a:t>foil</a:t>
            </a:r>
          </a:p>
          <a:p>
            <a:pPr marL="775335" indent="-775335" algn="l" defTabSz="1557866">
              <a:buSzPct val="80000"/>
              <a:buBlip>
                <a:blip r:embed="rId5"/>
              </a:buBlip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 err="1">
                <a:latin typeface="Avenir Light"/>
              </a:rPr>
              <a:t>Insulator</a:t>
            </a:r>
            <a:r>
              <a:rPr lang="it-IT" dirty="0">
                <a:latin typeface="Avenir Light"/>
              </a:rPr>
              <a:t> PMMA frame</a:t>
            </a:r>
          </a:p>
          <a:p>
            <a:pPr marL="775335" indent="-775335" algn="l" defTabSz="1557866">
              <a:buSzPct val="80000"/>
              <a:buBlip>
                <a:blip r:embed="rId5"/>
              </a:buBlip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venir Light"/>
              </a:rPr>
              <a:t>Charge integration for </a:t>
            </a:r>
            <a:r>
              <a:rPr dirty="0" err="1">
                <a:latin typeface="Avenir Light"/>
              </a:rPr>
              <a:t>normalisation</a:t>
            </a:r>
            <a:r>
              <a:rPr dirty="0">
                <a:latin typeface="Avenir Light"/>
              </a:rPr>
              <a:t> purposes</a:t>
            </a:r>
          </a:p>
          <a:p>
            <a:pPr marL="775335" indent="-775335" algn="l" defTabSz="1557866">
              <a:buSzPct val="80000"/>
              <a:buBlip>
                <a:blip r:embed="rId5"/>
              </a:buBlip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venir Light"/>
              </a:rPr>
              <a:t>Scattering foil for beam diffusion</a:t>
            </a:r>
          </a:p>
        </p:txBody>
      </p:sp>
      <p:grpSp>
        <p:nvGrpSpPr>
          <p:cNvPr id="22" name="Gruppo 7">
            <a:extLst>
              <a:ext uri="{FF2B5EF4-FFF2-40B4-BE49-F238E27FC236}">
                <a16:creationId xmlns:a16="http://schemas.microsoft.com/office/drawing/2014/main" id="{F3282239-76FA-F8CD-6555-3EF8B4C81E49}"/>
              </a:ext>
            </a:extLst>
          </p:cNvPr>
          <p:cNvGrpSpPr/>
          <p:nvPr/>
        </p:nvGrpSpPr>
        <p:grpSpPr>
          <a:xfrm>
            <a:off x="15931101" y="2903020"/>
            <a:ext cx="8137955" cy="5127783"/>
            <a:chOff x="277500" y="262083"/>
            <a:chExt cx="8137954" cy="5127781"/>
          </a:xfrm>
        </p:grpSpPr>
        <p:pic>
          <p:nvPicPr>
            <p:cNvPr id="13" name="Immagine 21" descr="Immagine 21">
              <a:extLst>
                <a:ext uri="{FF2B5EF4-FFF2-40B4-BE49-F238E27FC236}">
                  <a16:creationId xmlns:a16="http://schemas.microsoft.com/office/drawing/2014/main" id="{918E085D-D07F-BD0D-49E6-C07D2E0F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77500" y="262083"/>
              <a:ext cx="8137954" cy="5030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20 CuadroTexto">
              <a:extLst>
                <a:ext uri="{FF2B5EF4-FFF2-40B4-BE49-F238E27FC236}">
                  <a16:creationId xmlns:a16="http://schemas.microsoft.com/office/drawing/2014/main" id="{DFAD7710-92C5-6D4C-F066-1E4E3BD8F083}"/>
                </a:ext>
              </a:extLst>
            </p:cNvPr>
            <p:cNvSpPr txBox="1"/>
            <p:nvPr/>
          </p:nvSpPr>
          <p:spPr>
            <a:xfrm>
              <a:off x="3462611" y="4750997"/>
              <a:ext cx="4009113" cy="5963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>
                <a:defRPr sz="31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f</a:t>
              </a:r>
              <a:r>
                <a:rPr baseline="-15193"/>
                <a:t>2</a:t>
              </a:r>
              <a:r>
                <a:t>/f</a:t>
              </a:r>
              <a:r>
                <a:rPr baseline="-15193"/>
                <a:t>1</a:t>
              </a:r>
              <a:r>
                <a:t> = efficiency ratio</a:t>
              </a:r>
            </a:p>
          </p:txBody>
        </p:sp>
        <p:sp>
          <p:nvSpPr>
            <p:cNvPr id="15" name="19 CuadroTexto">
              <a:extLst>
                <a:ext uri="{FF2B5EF4-FFF2-40B4-BE49-F238E27FC236}">
                  <a16:creationId xmlns:a16="http://schemas.microsoft.com/office/drawing/2014/main" id="{8E0B8CC6-0F57-6692-DFDB-9D8443268AB1}"/>
                </a:ext>
              </a:extLst>
            </p:cNvPr>
            <p:cNvSpPr txBox="1"/>
            <p:nvPr/>
          </p:nvSpPr>
          <p:spPr>
            <a:xfrm rot="16200000">
              <a:off x="-1623895" y="2491243"/>
              <a:ext cx="4374547" cy="5717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>
                <a:defRPr sz="23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f</a:t>
              </a:r>
              <a:r>
                <a:rPr baseline="-18391"/>
                <a:t>1</a:t>
              </a:r>
              <a:r>
                <a:t> = Efficiency of the chamber 1</a:t>
              </a:r>
            </a:p>
          </p:txBody>
        </p:sp>
        <p:sp>
          <p:nvSpPr>
            <p:cNvPr id="16" name="Straight Connector 42">
              <a:extLst>
                <a:ext uri="{FF2B5EF4-FFF2-40B4-BE49-F238E27FC236}">
                  <a16:creationId xmlns:a16="http://schemas.microsoft.com/office/drawing/2014/main" id="{5C3C9D70-2068-73C9-4D14-0810E5F38C41}"/>
                </a:ext>
              </a:extLst>
            </p:cNvPr>
            <p:cNvSpPr/>
            <p:nvPr/>
          </p:nvSpPr>
          <p:spPr>
            <a:xfrm flipV="1">
              <a:off x="1271204" y="1374952"/>
              <a:ext cx="4046989" cy="12805"/>
            </a:xfrm>
            <a:prstGeom prst="line">
              <a:avLst/>
            </a:prstGeom>
            <a:noFill/>
            <a:ln w="25400" cap="flat">
              <a:solidFill>
                <a:srgbClr val="00B050"/>
              </a:solidFill>
              <a:prstDash val="sysDash"/>
              <a:round/>
            </a:ln>
            <a:effectLst/>
          </p:spPr>
          <p:txBody>
            <a:bodyPr wrap="square" lIns="121917" tIns="121917" rIns="121917" bIns="121917" numCol="1" anchor="t">
              <a:noAutofit/>
            </a:bodyPr>
            <a:lstStyle/>
            <a:p>
              <a:pPr defTabSz="1557866">
                <a:defRPr sz="6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" name="Straight Connector 46">
              <a:extLst>
                <a:ext uri="{FF2B5EF4-FFF2-40B4-BE49-F238E27FC236}">
                  <a16:creationId xmlns:a16="http://schemas.microsoft.com/office/drawing/2014/main" id="{055F1684-15FD-E4E3-4C6A-504B6AE3F829}"/>
                </a:ext>
              </a:extLst>
            </p:cNvPr>
            <p:cNvSpPr/>
            <p:nvPr/>
          </p:nvSpPr>
          <p:spPr>
            <a:xfrm flipH="1">
              <a:off x="5329291" y="1387757"/>
              <a:ext cx="1" cy="3005166"/>
            </a:xfrm>
            <a:prstGeom prst="line">
              <a:avLst/>
            </a:prstGeom>
            <a:noFill/>
            <a:ln w="25400" cap="flat">
              <a:solidFill>
                <a:srgbClr val="BE1CBE"/>
              </a:solidFill>
              <a:prstDash val="sysDash"/>
              <a:round/>
            </a:ln>
            <a:effectLst/>
          </p:spPr>
          <p:txBody>
            <a:bodyPr wrap="square" lIns="121917" tIns="121917" rIns="121917" bIns="121917" numCol="1" anchor="t">
              <a:noAutofit/>
            </a:bodyPr>
            <a:lstStyle/>
            <a:p>
              <a:pPr defTabSz="1557866">
                <a:defRPr sz="6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" name="11 Elipse">
              <a:extLst>
                <a:ext uri="{FF2B5EF4-FFF2-40B4-BE49-F238E27FC236}">
                  <a16:creationId xmlns:a16="http://schemas.microsoft.com/office/drawing/2014/main" id="{27A66E6A-2086-69A8-6B8A-575D9893DF10}"/>
                </a:ext>
              </a:extLst>
            </p:cNvPr>
            <p:cNvSpPr/>
            <p:nvPr/>
          </p:nvSpPr>
          <p:spPr>
            <a:xfrm>
              <a:off x="3372875" y="4753463"/>
              <a:ext cx="891405" cy="636401"/>
            </a:xfrm>
            <a:prstGeom prst="ellipse">
              <a:avLst/>
            </a:prstGeom>
            <a:noFill/>
            <a:ln w="76200" cap="flat">
              <a:solidFill>
                <a:srgbClr val="BE1CBE"/>
              </a:solidFill>
              <a:prstDash val="solid"/>
              <a:round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defTabSz="2438400">
                <a:defRPr sz="4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" name="13 Conector recto">
              <a:extLst>
                <a:ext uri="{FF2B5EF4-FFF2-40B4-BE49-F238E27FC236}">
                  <a16:creationId xmlns:a16="http://schemas.microsoft.com/office/drawing/2014/main" id="{DCD0C773-0616-7E37-9701-E0090A256654}"/>
                </a:ext>
              </a:extLst>
            </p:cNvPr>
            <p:cNvSpPr/>
            <p:nvPr/>
          </p:nvSpPr>
          <p:spPr>
            <a:xfrm flipV="1">
              <a:off x="4087264" y="3914681"/>
              <a:ext cx="1711281" cy="834442"/>
            </a:xfrm>
            <a:prstGeom prst="line">
              <a:avLst/>
            </a:prstGeom>
            <a:noFill/>
            <a:ln w="76200" cap="flat">
              <a:solidFill>
                <a:srgbClr val="BE1CBE"/>
              </a:solidFill>
              <a:prstDash val="solid"/>
              <a:round/>
            </a:ln>
            <a:effectLst/>
          </p:spPr>
          <p:txBody>
            <a:bodyPr wrap="square" lIns="121917" tIns="121917" rIns="121917" bIns="121917" numCol="1" anchor="t">
              <a:noAutofit/>
            </a:bodyPr>
            <a:lstStyle/>
            <a:p>
              <a:pPr defTabSz="1557866">
                <a:defRPr sz="6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" name="10 CuadroTexto">
              <a:extLst>
                <a:ext uri="{FF2B5EF4-FFF2-40B4-BE49-F238E27FC236}">
                  <a16:creationId xmlns:a16="http://schemas.microsoft.com/office/drawing/2014/main" id="{A29913D1-B40B-7DEC-8569-BD6C4C03A5E8}"/>
                </a:ext>
              </a:extLst>
            </p:cNvPr>
            <p:cNvSpPr txBox="1"/>
            <p:nvPr/>
          </p:nvSpPr>
          <p:spPr>
            <a:xfrm>
              <a:off x="5538805" y="2182590"/>
              <a:ext cx="2333683" cy="1839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defTabSz="2438400">
                <a:defRPr sz="2500">
                  <a:solidFill>
                    <a:srgbClr val="BE1CBE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Determined by the measured ratio of the currents</a:t>
              </a:r>
            </a:p>
          </p:txBody>
        </p:sp>
        <p:sp>
          <p:nvSpPr>
            <p:cNvPr id="21" name="21 CuadroTexto">
              <a:extLst>
                <a:ext uri="{FF2B5EF4-FFF2-40B4-BE49-F238E27FC236}">
                  <a16:creationId xmlns:a16="http://schemas.microsoft.com/office/drawing/2014/main" id="{A032ECEE-C396-583B-3031-37B4D6A80686}"/>
                </a:ext>
              </a:extLst>
            </p:cNvPr>
            <p:cNvSpPr txBox="1"/>
            <p:nvPr/>
          </p:nvSpPr>
          <p:spPr>
            <a:xfrm>
              <a:off x="1271181" y="1521731"/>
              <a:ext cx="2076941" cy="17540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defTabSz="2438400">
                <a:defRPr sz="2700">
                  <a:solidFill>
                    <a:srgbClr val="00B05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Efficiency of chamber 1 can be determined </a:t>
              </a:r>
            </a:p>
          </p:txBody>
        </p:sp>
      </p:grpSp>
      <p:sp>
        <p:nvSpPr>
          <p:cNvPr id="24" name="Text format">
            <a:extLst>
              <a:ext uri="{FF2B5EF4-FFF2-40B4-BE49-F238E27FC236}">
                <a16:creationId xmlns:a16="http://schemas.microsoft.com/office/drawing/2014/main" id="{60D69625-BFED-1B70-3D21-F68519AD1374}"/>
              </a:ext>
            </a:extLst>
          </p:cNvPr>
          <p:cNvSpPr txBox="1"/>
          <p:nvPr/>
        </p:nvSpPr>
        <p:spPr>
          <a:xfrm>
            <a:off x="11072462" y="9143331"/>
            <a:ext cx="12825318" cy="359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35466" tIns="135466" rIns="135466" bIns="135466" anchor="ctr">
            <a:spAutoFit/>
          </a:bodyPr>
          <a:lstStyle/>
          <a:p>
            <a:pPr marL="775854" indent="-775854" algn="l" defTabSz="1557866">
              <a:buSzPct val="80000"/>
              <a:buBlip>
                <a:blip r:embed="rId5"/>
              </a:buBlip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venir Light" panose="020B0402020203020204" pitchFamily="34" charset="77"/>
            </a:endParaRPr>
          </a:p>
          <a:p>
            <a:pPr marL="474133" indent="-474133" algn="l" defTabSz="1557866">
              <a:buSzPct val="80000"/>
              <a:buBlip>
                <a:blip r:embed="rId5"/>
              </a:buBlip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venir Light" panose="020B0402020203020204" pitchFamily="34" charset="77"/>
              </a:rPr>
              <a:t>Two adjacent IC, gaps of 5 mm and 10 mm, independently biased (maximum applied voltage ± 1000 V and ± 2000 V, respectively)</a:t>
            </a:r>
          </a:p>
          <a:p>
            <a:pPr marL="474133" indent="-474133" algn="l" defTabSz="1557866">
              <a:buSzPct val="80000"/>
              <a:buBlip>
                <a:blip r:embed="rId5"/>
              </a:buBlip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500" dirty="0">
              <a:latin typeface="Avenir Light" panose="020B0402020203020204" pitchFamily="34" charset="77"/>
            </a:endParaRPr>
          </a:p>
          <a:p>
            <a:pPr marL="474133" indent="-474133" algn="l" defTabSz="1557866">
              <a:buSzPct val="80000"/>
              <a:buBlip>
                <a:blip r:embed="rId5"/>
              </a:buBlip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venir Light" panose="020B0402020203020204" pitchFamily="34" charset="77"/>
              </a:rPr>
              <a:t>Anode: thin layers of 5 µm of copper and 2 µm of nickel, deposited on a 25 µm layer of </a:t>
            </a:r>
            <a:r>
              <a:rPr dirty="0" err="1">
                <a:latin typeface="Avenir Light" panose="020B0402020203020204" pitchFamily="34" charset="77"/>
              </a:rPr>
              <a:t>kapton</a:t>
            </a:r>
            <a:endParaRPr dirty="0">
              <a:latin typeface="Avenir Light" panose="020B0402020203020204" pitchFamily="34" charset="77"/>
            </a:endParaRPr>
          </a:p>
          <a:p>
            <a:pPr marL="474133" indent="-474133" algn="l" defTabSz="1557866">
              <a:buSzPct val="80000"/>
              <a:buBlip>
                <a:blip r:embed="rId5"/>
              </a:buBlip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500" dirty="0">
              <a:latin typeface="Avenir Light" panose="020B0402020203020204" pitchFamily="34" charset="77"/>
            </a:endParaRPr>
          </a:p>
          <a:p>
            <a:pPr marL="474133" indent="-474133" algn="l" defTabSz="1557866">
              <a:buSzPct val="80000"/>
              <a:buBlip>
                <a:blip r:embed="rId5"/>
              </a:buBlip>
              <a:defRPr sz="3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venir Light" panose="020B0402020203020204" pitchFamily="34" charset="77"/>
              </a:rPr>
              <a:t>Cathode:12 µm-thick layer of aluminized mylar</a:t>
            </a:r>
          </a:p>
        </p:txBody>
      </p:sp>
      <p:sp>
        <p:nvSpPr>
          <p:cNvPr id="30" name="Secondary Emission Monitoring">
            <a:extLst>
              <a:ext uri="{FF2B5EF4-FFF2-40B4-BE49-F238E27FC236}">
                <a16:creationId xmlns:a16="http://schemas.microsoft.com/office/drawing/2014/main" id="{BE79EC4E-3911-3F10-D4DF-02651D111601}"/>
              </a:ext>
            </a:extLst>
          </p:cNvPr>
          <p:cNvSpPr txBox="1"/>
          <p:nvPr/>
        </p:nvSpPr>
        <p:spPr>
          <a:xfrm rot="16200000">
            <a:off x="-4481679" y="7520190"/>
            <a:ext cx="10217461" cy="622999"/>
          </a:xfrm>
          <a:prstGeom prst="rect">
            <a:avLst/>
          </a:prstGeom>
          <a:solidFill>
            <a:srgbClr val="59919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Secondary Emission Monitoring</a:t>
            </a:r>
          </a:p>
        </p:txBody>
      </p:sp>
      <p:sp>
        <p:nvSpPr>
          <p:cNvPr id="32" name="Dual-gap ionization chamber">
            <a:extLst>
              <a:ext uri="{FF2B5EF4-FFF2-40B4-BE49-F238E27FC236}">
                <a16:creationId xmlns:a16="http://schemas.microsoft.com/office/drawing/2014/main" id="{E6CD171C-8D92-D4C6-EA74-DFF61204311C}"/>
              </a:ext>
            </a:extLst>
          </p:cNvPr>
          <p:cNvSpPr txBox="1"/>
          <p:nvPr/>
        </p:nvSpPr>
        <p:spPr>
          <a:xfrm rot="16200000">
            <a:off x="5345752" y="7432425"/>
            <a:ext cx="10217461" cy="622999"/>
          </a:xfrm>
          <a:prstGeom prst="rect">
            <a:avLst/>
          </a:prstGeom>
          <a:solidFill>
            <a:srgbClr val="59919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Dual-gap ionization chamber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3B5DB6-2012-AEAA-5A22-58508FB968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676" y="8253813"/>
            <a:ext cx="5110076" cy="773498"/>
          </a:xfrm>
          <a:prstGeom prst="rect">
            <a:avLst/>
          </a:prstGeom>
        </p:spPr>
      </p:pic>
      <p:sp>
        <p:nvSpPr>
          <p:cNvPr id="3" name="First Italian proton therapy facility…">
            <a:extLst>
              <a:ext uri="{FF2B5EF4-FFF2-40B4-BE49-F238E27FC236}">
                <a16:creationId xmlns:a16="http://schemas.microsoft.com/office/drawing/2014/main" id="{CF933583-04A6-B4CF-177C-195706DE898A}"/>
              </a:ext>
            </a:extLst>
          </p:cNvPr>
          <p:cNvSpPr txBox="1"/>
          <p:nvPr/>
        </p:nvSpPr>
        <p:spPr>
          <a:xfrm>
            <a:off x="17234401" y="2011122"/>
            <a:ext cx="5871528" cy="1313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800" dirty="0">
                <a:solidFill>
                  <a:srgbClr val="FF0000"/>
                </a:solidFill>
                <a:latin typeface="Avenir Light"/>
              </a:rPr>
              <a:t>Specifically designed for high </a:t>
            </a:r>
          </a:p>
          <a:p>
            <a:pPr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800" dirty="0">
                <a:solidFill>
                  <a:srgbClr val="FF0000"/>
                </a:solidFill>
                <a:latin typeface="Avenir Light"/>
              </a:rPr>
              <a:t>intensity beams</a:t>
            </a:r>
          </a:p>
        </p:txBody>
      </p:sp>
    </p:spTree>
    <p:extLst>
      <p:ext uri="{BB962C8B-B14F-4D97-AF65-F5344CB8AC3E}">
        <p14:creationId xmlns:p14="http://schemas.microsoft.com/office/powerpoint/2010/main" val="399472874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graphicFrame>
        <p:nvGraphicFramePr>
          <p:cNvPr id="486" name="Tabella 1-1"/>
          <p:cNvGraphicFramePr/>
          <p:nvPr>
            <p:extLst>
              <p:ext uri="{D42A27DB-BD31-4B8C-83A1-F6EECF244321}">
                <p14:modId xmlns:p14="http://schemas.microsoft.com/office/powerpoint/2010/main" val="1077090225"/>
              </p:ext>
            </p:extLst>
          </p:nvPr>
        </p:nvGraphicFramePr>
        <p:xfrm>
          <a:off x="1428812" y="3265817"/>
          <a:ext cx="10621356" cy="4231715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5310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0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6343">
                <a:tc>
                  <a:txBody>
                    <a:bodyPr/>
                    <a:lstStyle/>
                    <a:p>
                      <a:pPr defTabSz="355600"/>
                      <a:r>
                        <a:rPr sz="25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Instantaneous current [</a:t>
                      </a:r>
                      <a:r>
                        <a:rPr sz="25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r>
                        <a:rPr sz="25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]</a:t>
                      </a:r>
                    </a:p>
                  </a:txBody>
                  <a:tcPr marL="63500" marR="63500" marT="12700" marB="12700" anchor="ctr" horzOverflow="overflow">
                    <a:lnL w="63500">
                      <a:solidFill>
                        <a:srgbClr val="5B5A5A"/>
                      </a:solidFill>
                      <a:miter lim="400000"/>
                    </a:lnL>
                    <a:lnT w="63500">
                      <a:solidFill>
                        <a:srgbClr val="5B5A5A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355600"/>
                      <a:r>
                        <a:rPr sz="25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5 - 50</a:t>
                      </a:r>
                    </a:p>
                  </a:txBody>
                  <a:tcPr marL="63500" marR="63500" marT="12700" marB="12700" anchor="ctr" horzOverflow="overflow">
                    <a:lnR w="63500">
                      <a:solidFill>
                        <a:srgbClr val="5B5A5A"/>
                      </a:solidFill>
                      <a:miter lim="400000"/>
                    </a:lnR>
                    <a:lnT w="63500">
                      <a:solidFill>
                        <a:srgbClr val="5B5A5A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343">
                <a:tc>
                  <a:txBody>
                    <a:bodyPr/>
                    <a:lstStyle/>
                    <a:p>
                      <a:pPr defTabSz="355600"/>
                      <a:r>
                        <a:rPr sz="25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Pulse duration [</a:t>
                      </a:r>
                      <a:r>
                        <a:rPr sz="250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ms</a:t>
                      </a:r>
                      <a:r>
                        <a:rPr sz="25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]</a:t>
                      </a:r>
                    </a:p>
                  </a:txBody>
                  <a:tcPr marL="63500" marR="63500" marT="12700" marB="12700" anchor="ctr" horzOverflow="overflow">
                    <a:lnL w="63500">
                      <a:solidFill>
                        <a:srgbClr val="5B5A5A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355600"/>
                      <a:r>
                        <a:rPr sz="25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10 - 200</a:t>
                      </a:r>
                    </a:p>
                  </a:txBody>
                  <a:tcPr marL="63500" marR="63500" marT="12700" marB="12700" anchor="ctr" horzOverflow="overflow">
                    <a:lnR w="63500">
                      <a:solidFill>
                        <a:srgbClr val="5B5A5A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343">
                <a:tc>
                  <a:txBody>
                    <a:bodyPr/>
                    <a:lstStyle/>
                    <a:p>
                      <a:pPr defTabSz="355600"/>
                      <a:r>
                        <a:rPr sz="25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Instantaneous dose rate [Gy/s]</a:t>
                      </a:r>
                    </a:p>
                  </a:txBody>
                  <a:tcPr marL="63500" marR="63500" marT="12700" marB="12700" anchor="ctr" horzOverflow="overflow">
                    <a:lnL w="63500">
                      <a:solidFill>
                        <a:srgbClr val="5B5A5A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355600"/>
                      <a:r>
                        <a:rPr sz="25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20 - 230</a:t>
                      </a:r>
                    </a:p>
                  </a:txBody>
                  <a:tcPr marL="63500" marR="63500" marT="12700" marB="12700" anchor="ctr" horzOverflow="overflow">
                    <a:lnR w="63500">
                      <a:solidFill>
                        <a:srgbClr val="5B5A5A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343">
                <a:tc>
                  <a:txBody>
                    <a:bodyPr/>
                    <a:lstStyle/>
                    <a:p>
                      <a:pPr defTabSz="355600">
                        <a:defRPr sz="25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500" b="1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Calibri"/>
                          <a:ea typeface="Calibri"/>
                          <a:cs typeface="Calibri"/>
                          <a:sym typeface="Helvetica Neue"/>
                        </a:rPr>
                        <a:t>Beam spot shape and size [mm2]</a:t>
                      </a:r>
                    </a:p>
                  </a:txBody>
                  <a:tcPr marL="63500" marR="63500" marT="12700" marB="12700" anchor="ctr" horzOverflow="overflow">
                    <a:lnL w="63500">
                      <a:solidFill>
                        <a:srgbClr val="5B5A5A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355600"/>
                      <a:r>
                        <a:rPr sz="25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Squared, 9.8 x 9.8</a:t>
                      </a:r>
                    </a:p>
                  </a:txBody>
                  <a:tcPr marL="63500" marR="63500" marT="12700" marB="12700" anchor="ctr" horzOverflow="overflow">
                    <a:lnR w="63500">
                      <a:solidFill>
                        <a:srgbClr val="5B5A5A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6343">
                <a:tc>
                  <a:txBody>
                    <a:bodyPr/>
                    <a:lstStyle/>
                    <a:p>
                      <a:pPr defTabSz="355600"/>
                      <a:r>
                        <a:rPr sz="25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energy [MeV]</a:t>
                      </a:r>
                    </a:p>
                  </a:txBody>
                  <a:tcPr marL="63500" marR="63500" marT="12700" marB="12700" anchor="ctr" horzOverflow="overflow">
                    <a:lnL w="63500">
                      <a:solidFill>
                        <a:srgbClr val="5B5A5A"/>
                      </a:solidFill>
                      <a:miter lim="400000"/>
                    </a:lnL>
                    <a:lnB w="63500">
                      <a:solidFill>
                        <a:srgbClr val="5B5A5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355600"/>
                      <a:r>
                        <a:rPr sz="25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 ± 0.5</a:t>
                      </a:r>
                    </a:p>
                  </a:txBody>
                  <a:tcPr marL="63500" marR="63500" marT="12700" marB="12700" anchor="ctr" horzOverflow="overflow">
                    <a:lnR w="63500">
                      <a:solidFill>
                        <a:srgbClr val="5B5A5A"/>
                      </a:solidFill>
                      <a:miter lim="400000"/>
                    </a:lnR>
                    <a:lnB w="63500">
                      <a:solidFill>
                        <a:srgbClr val="5B5A5A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87" name="AD_4nXf_1GXgz5-JCelUzEKkE6hJBsGQp8LABPPgvW5jsUSHHjMFwfnfyXx9bF7X5vLe4AErAyFZewhnZ2xtcPH-JrqEiNZ3Df0-I1y8YxhQ4g711wXOG4MCzWkN-F5p8Es72R--iZsPiw.png" descr="AD_4nXf_1GXgz5-JCelUzEKkE6hJBsGQp8LABPPgvW5jsUSHHjMFwfnfyXx9bF7X5vLe4AErAyFZewhnZ2xtcPH-JrqEiNZ3Df0-I1y8YxhQ4g711wXOG4MCzWkN-F5p8Es72R--iZsPiw.png"/>
          <p:cNvPicPr>
            <a:picLocks noChangeAspect="1"/>
          </p:cNvPicPr>
          <p:nvPr/>
        </p:nvPicPr>
        <p:blipFill>
          <a:blip r:embed="rId2"/>
          <a:srcRect l="4139" r="6083"/>
          <a:stretch>
            <a:fillRect/>
          </a:stretch>
        </p:blipFill>
        <p:spPr>
          <a:xfrm>
            <a:off x="13945417" y="2305755"/>
            <a:ext cx="9953771" cy="11087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AD_4nXdgVIh36x4o1YWZd9uQuasDxuK-HZCCW3R5bT-Szium-j-hjSvJLTGNSbn64adxAsbRYsmUy2tVIX0vvdvEFQwNVMe42snBfPCqBIMpck4NZQ6UbIFE8SjRCvxZT4szFUz4tyehzA.png" descr="AD_4nXdgVIh36x4o1YWZd9uQuasDxuK-HZCCW3R5bT-Szium-j-hjSvJLTGNSbn64adxAsbRYsmUy2tVIX0vvdvEFQwNVMe42snBfPCqBIMpck4NZQ6UbIFE8SjRCvxZT4szFUz4tyehzA.png"/>
          <p:cNvPicPr>
            <a:picLocks noChangeAspect="1"/>
          </p:cNvPicPr>
          <p:nvPr/>
        </p:nvPicPr>
        <p:blipFill>
          <a:blip r:embed="rId3"/>
          <a:srcRect t="5322"/>
          <a:stretch>
            <a:fillRect/>
          </a:stretch>
        </p:blipFill>
        <p:spPr>
          <a:xfrm>
            <a:off x="281078" y="8221740"/>
            <a:ext cx="5686113" cy="5383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AD_4nXdGwwUjTEjPu_QTwJbxipwEVGjC-ur34ot_BcLQU0UP7HVd85D20m4yvuaJvZcB-6UknEkgThbRwCxDqThbcEtNx4jVIq-0rZaJ8otY-qW7T5Ao6XJWVC8HIl9ibzyv3-xZYmVwSg.png" descr="AD_4nXdGwwUjTEjPu_QTwJbxipwEVGjC-ur34ot_BcLQU0UP7HVd85D20m4yvuaJvZcB-6UknEkgThbRwCxDqThbcEtNx4jVIq-0rZaJ8otY-qW7T5Ao6XJWVC8HIl9ibzyv3-xZYmVwS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107" y="8437662"/>
            <a:ext cx="6345325" cy="5052316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SEM"/>
          <p:cNvSpPr txBox="1"/>
          <p:nvPr/>
        </p:nvSpPr>
        <p:spPr>
          <a:xfrm>
            <a:off x="21111716" y="2002309"/>
            <a:ext cx="2356181" cy="622999"/>
          </a:xfrm>
          <a:prstGeom prst="rect">
            <a:avLst/>
          </a:prstGeom>
          <a:solidFill>
            <a:srgbClr val="59919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SEM</a:t>
            </a:r>
          </a:p>
        </p:txBody>
      </p:sp>
      <p:sp>
        <p:nvSpPr>
          <p:cNvPr id="491" name="DGIC"/>
          <p:cNvSpPr txBox="1"/>
          <p:nvPr/>
        </p:nvSpPr>
        <p:spPr>
          <a:xfrm>
            <a:off x="9622409" y="7910240"/>
            <a:ext cx="2670974" cy="623000"/>
          </a:xfrm>
          <a:prstGeom prst="rect">
            <a:avLst/>
          </a:prstGeom>
          <a:solidFill>
            <a:srgbClr val="59919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DGIC</a:t>
            </a:r>
          </a:p>
        </p:txBody>
      </p:sp>
      <p:sp>
        <p:nvSpPr>
          <p:cNvPr id="492" name="FC"/>
          <p:cNvSpPr txBox="1"/>
          <p:nvPr/>
        </p:nvSpPr>
        <p:spPr>
          <a:xfrm>
            <a:off x="2813889" y="7910240"/>
            <a:ext cx="2670973" cy="623000"/>
          </a:xfrm>
          <a:prstGeom prst="rect">
            <a:avLst/>
          </a:prstGeom>
          <a:solidFill>
            <a:srgbClr val="59919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FC</a:t>
            </a:r>
          </a:p>
        </p:txBody>
      </p:sp>
      <p:sp>
        <p:nvSpPr>
          <p:cNvPr id="493" name="TNSA Ion beams properties"/>
          <p:cNvSpPr txBox="1"/>
          <p:nvPr/>
        </p:nvSpPr>
        <p:spPr>
          <a:xfrm>
            <a:off x="281078" y="203200"/>
            <a:ext cx="20260866" cy="157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92500" lnSpcReduction="10000"/>
          </a:bodyPr>
          <a:lstStyle>
            <a:lvl1pPr algn="l" defTabSz="2121408">
              <a:defRPr sz="12006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>
                <a:latin typeface="Avenir Light" panose="020B0402020203020204" pitchFamily="34" charset="77"/>
              </a:rPr>
              <a:t>Dosimetric test with flash beams</a:t>
            </a:r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C4D3CDC4-A740-3409-965B-AEE92F23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894" y="90293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496" name="Biological sample irradiation @LNS"/>
          <p:cNvSpPr txBox="1">
            <a:spLocks noGrp="1"/>
          </p:cNvSpPr>
          <p:nvPr>
            <p:ph type="body" idx="21"/>
          </p:nvPr>
        </p:nvSpPr>
        <p:spPr>
          <a:xfrm>
            <a:off x="209122" y="107156"/>
            <a:ext cx="20408271" cy="167264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>
                <a:latin typeface="Avenir Light" panose="020B0402020203020204" pitchFamily="34" charset="77"/>
              </a:rPr>
              <a:t>Biological sample irradiation @LNS</a:t>
            </a:r>
          </a:p>
        </p:txBody>
      </p:sp>
      <p:grpSp>
        <p:nvGrpSpPr>
          <p:cNvPr id="501" name="Group"/>
          <p:cNvGrpSpPr/>
          <p:nvPr/>
        </p:nvGrpSpPr>
        <p:grpSpPr>
          <a:xfrm>
            <a:off x="7437104" y="8030679"/>
            <a:ext cx="8561060" cy="4500514"/>
            <a:chOff x="0" y="0"/>
            <a:chExt cx="8561058" cy="4500513"/>
          </a:xfrm>
        </p:grpSpPr>
        <p:sp>
          <p:nvSpPr>
            <p:cNvPr id="497" name="Rectangle"/>
            <p:cNvSpPr/>
            <p:nvPr/>
          </p:nvSpPr>
          <p:spPr>
            <a:xfrm>
              <a:off x="0" y="0"/>
              <a:ext cx="8561059" cy="45005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00" name="Group"/>
            <p:cNvGrpSpPr/>
            <p:nvPr/>
          </p:nvGrpSpPr>
          <p:grpSpPr>
            <a:xfrm>
              <a:off x="0" y="116819"/>
              <a:ext cx="8360254" cy="4383695"/>
              <a:chOff x="0" y="0"/>
              <a:chExt cx="8360253" cy="4383693"/>
            </a:xfrm>
          </p:grpSpPr>
          <p:pic>
            <p:nvPicPr>
              <p:cNvPr id="498" name="Schermata 2020-10-04 alle 13.48.28.png" descr="Schermata 2020-10-04 alle 13.48.28.png"/>
              <p:cNvPicPr>
                <a:picLocks noChangeAspect="1"/>
              </p:cNvPicPr>
              <p:nvPr/>
            </p:nvPicPr>
            <p:blipFill>
              <a:blip r:embed="rId2"/>
              <a:srcRect b="6812"/>
              <a:stretch>
                <a:fillRect/>
              </a:stretch>
            </p:blipFill>
            <p:spPr>
              <a:xfrm>
                <a:off x="0" y="0"/>
                <a:ext cx="8360254" cy="4383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99" name="Schermata 2020-10-04 alle 13.48.38.png" descr="Schermata 2020-10-04 alle 13.48.38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78131" y="3142488"/>
                <a:ext cx="951524" cy="10950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08" name="Group"/>
          <p:cNvGrpSpPr/>
          <p:nvPr/>
        </p:nvGrpSpPr>
        <p:grpSpPr>
          <a:xfrm>
            <a:off x="7529791" y="2285060"/>
            <a:ext cx="8468376" cy="5597120"/>
            <a:chOff x="0" y="-180993"/>
            <a:chExt cx="8468374" cy="5597119"/>
          </a:xfrm>
        </p:grpSpPr>
        <p:grpSp>
          <p:nvGrpSpPr>
            <p:cNvPr id="506" name="Group"/>
            <p:cNvGrpSpPr/>
            <p:nvPr/>
          </p:nvGrpSpPr>
          <p:grpSpPr>
            <a:xfrm>
              <a:off x="0" y="0"/>
              <a:ext cx="8468374" cy="5416126"/>
              <a:chOff x="0" y="0"/>
              <a:chExt cx="8468373" cy="5416125"/>
            </a:xfrm>
          </p:grpSpPr>
          <p:grpSp>
            <p:nvGrpSpPr>
              <p:cNvPr id="504" name="Group"/>
              <p:cNvGrpSpPr/>
              <p:nvPr/>
            </p:nvGrpSpPr>
            <p:grpSpPr>
              <a:xfrm>
                <a:off x="0" y="0"/>
                <a:ext cx="8468373" cy="5416125"/>
                <a:chOff x="0" y="0"/>
                <a:chExt cx="8468372" cy="5416124"/>
              </a:xfrm>
            </p:grpSpPr>
            <p:sp>
              <p:nvSpPr>
                <p:cNvPr id="502" name="Rectangle"/>
                <p:cNvSpPr/>
                <p:nvPr/>
              </p:nvSpPr>
              <p:spPr>
                <a:xfrm>
                  <a:off x="0" y="0"/>
                  <a:ext cx="8468372" cy="5416124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3600000" rotWithShape="0">
                    <a:srgbClr val="000000">
                      <a:alpha val="70000"/>
                    </a:srgbClr>
                  </a:outerShdw>
                </a:effec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pic>
              <p:nvPicPr>
                <p:cNvPr id="503" name="Schermata 2020-10-04 alle 13.48.02.png" descr="Schermata 2020-10-04 alle 13.48.02.png"/>
                <p:cNvPicPr>
                  <a:picLocks noChangeAspect="1"/>
                </p:cNvPicPr>
                <p:nvPr/>
              </p:nvPicPr>
              <p:blipFill>
                <a:blip r:embed="rId4"/>
                <a:srcRect t="3841" r="3250" b="48835"/>
                <a:stretch>
                  <a:fillRect/>
                </a:stretch>
              </p:blipFill>
              <p:spPr>
                <a:xfrm>
                  <a:off x="0" y="258269"/>
                  <a:ext cx="8468372" cy="51514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505" name="Rectangle"/>
              <p:cNvSpPr/>
              <p:nvPr/>
            </p:nvSpPr>
            <p:spPr>
              <a:xfrm>
                <a:off x="0" y="0"/>
                <a:ext cx="2086921" cy="163295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507" name="Analysis pre and post irradiation"/>
            <p:cNvSpPr txBox="1"/>
            <p:nvPr/>
          </p:nvSpPr>
          <p:spPr>
            <a:xfrm>
              <a:off x="63500" y="-180993"/>
              <a:ext cx="2580407" cy="2022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821531">
                <a:defRPr sz="3200">
                  <a:solidFill>
                    <a:srgbClr val="000000"/>
                  </a:solidFill>
                </a:defRPr>
              </a:lvl1pPr>
            </a:lstStyle>
            <a:p>
              <a:r>
                <a:t>Analysis pre and post irradiation</a:t>
              </a:r>
            </a:p>
          </p:txBody>
        </p:sp>
      </p:grpSp>
      <p:grpSp>
        <p:nvGrpSpPr>
          <p:cNvPr id="511" name="Group"/>
          <p:cNvGrpSpPr/>
          <p:nvPr/>
        </p:nvGrpSpPr>
        <p:grpSpPr>
          <a:xfrm>
            <a:off x="32062" y="2443977"/>
            <a:ext cx="7497731" cy="5371097"/>
            <a:chOff x="0" y="-22076"/>
            <a:chExt cx="7497730" cy="5371095"/>
          </a:xfrm>
        </p:grpSpPr>
        <p:pic>
          <p:nvPicPr>
            <p:cNvPr id="509" name="Schermata 2020-10-04 alle 13.48.02.png" descr="Schermata 2020-10-04 alle 13.48.02.png"/>
            <p:cNvPicPr>
              <a:picLocks noChangeAspect="1"/>
            </p:cNvPicPr>
            <p:nvPr/>
          </p:nvPicPr>
          <p:blipFill>
            <a:blip r:embed="rId4"/>
            <a:srcRect l="4666" t="51959" r="11586"/>
            <a:stretch>
              <a:fillRect/>
            </a:stretch>
          </p:blipFill>
          <p:spPr>
            <a:xfrm>
              <a:off x="0" y="0"/>
              <a:ext cx="7497730" cy="5349019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10" name="In-vitro positioning system"/>
            <p:cNvSpPr txBox="1"/>
            <p:nvPr/>
          </p:nvSpPr>
          <p:spPr>
            <a:xfrm>
              <a:off x="16020" y="-22076"/>
              <a:ext cx="3631997" cy="15033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821531">
                <a:defRPr sz="3200">
                  <a:solidFill>
                    <a:srgbClr val="000000"/>
                  </a:solidFill>
                </a:defRPr>
              </a:lvl1pPr>
            </a:lstStyle>
            <a:p>
              <a:r>
                <a:t>In-vitro positioning system</a:t>
              </a:r>
            </a:p>
          </p:txBody>
        </p:sp>
      </p:grpSp>
      <p:sp>
        <p:nvSpPr>
          <p:cNvPr id="512" name="Types of equipment into the Bio-Lab:…"/>
          <p:cNvSpPr txBox="1"/>
          <p:nvPr/>
        </p:nvSpPr>
        <p:spPr>
          <a:xfrm>
            <a:off x="156003" y="8193346"/>
            <a:ext cx="6872788" cy="4760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642937">
              <a:defRPr sz="30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Avenir Light" panose="020B0402020203020204" pitchFamily="34" charset="77"/>
              </a:rPr>
              <a:t>Types of equipment into the Bio-Lab:</a:t>
            </a:r>
          </a:p>
          <a:p>
            <a:pPr defTabSz="642937">
              <a:defRPr sz="30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>
              <a:latin typeface="Avenir Light" panose="020B0402020203020204" pitchFamily="34" charset="77"/>
            </a:endParaRPr>
          </a:p>
          <a:p>
            <a:pPr marL="304800" indent="-304800" algn="l" defTabSz="642937">
              <a:buSzPct val="100000"/>
              <a:buChar char="✓"/>
              <a:defRPr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Avenir Light" panose="020B0402020203020204" pitchFamily="34" charset="77"/>
              </a:rPr>
              <a:t>Laboratory Hood</a:t>
            </a:r>
          </a:p>
          <a:p>
            <a:pPr marL="304800" indent="-304800" algn="l" defTabSz="642937">
              <a:buSzPct val="100000"/>
              <a:buChar char="✓"/>
              <a:defRPr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Avenir Light" panose="020B0402020203020204" pitchFamily="34" charset="77"/>
              </a:rPr>
              <a:t>Inverted microscopy</a:t>
            </a:r>
          </a:p>
          <a:p>
            <a:pPr marL="304800" indent="-304800" algn="l" defTabSz="642937">
              <a:buSzPct val="100000"/>
              <a:buChar char="✓"/>
              <a:defRPr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Avenir Light" panose="020B0402020203020204" pitchFamily="34" charset="77"/>
              </a:rPr>
              <a:t>Centrifuge</a:t>
            </a:r>
          </a:p>
          <a:p>
            <a:pPr marL="304800" indent="-304800" algn="l" defTabSz="642937">
              <a:buSzPct val="100000"/>
              <a:buChar char="✓"/>
              <a:defRPr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Avenir Light" panose="020B0402020203020204" pitchFamily="34" charset="77"/>
              </a:rPr>
              <a:t>Incubator</a:t>
            </a:r>
          </a:p>
          <a:p>
            <a:pPr marL="304800" indent="-304800" algn="l" defTabSz="642937">
              <a:buSzPct val="100000"/>
              <a:buChar char="✓"/>
              <a:defRPr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Avenir Light" panose="020B0402020203020204" pitchFamily="34" charset="77"/>
              </a:rPr>
              <a:t>-80°C for storage of biological samples</a:t>
            </a:r>
          </a:p>
          <a:p>
            <a:pPr marL="304800" indent="-304800" algn="l" defTabSz="642937">
              <a:buSzPct val="100000"/>
              <a:buChar char="✓"/>
              <a:defRPr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Avenir Light" panose="020B0402020203020204" pitchFamily="34" charset="77"/>
              </a:rPr>
              <a:t>Dewar for long term storage of different cellular batch</a:t>
            </a:r>
          </a:p>
        </p:txBody>
      </p:sp>
      <p:sp>
        <p:nvSpPr>
          <p:cNvPr id="513" name="Rectangle"/>
          <p:cNvSpPr/>
          <p:nvPr/>
        </p:nvSpPr>
        <p:spPr>
          <a:xfrm>
            <a:off x="16139261" y="2466053"/>
            <a:ext cx="8071049" cy="4683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16" name="Group"/>
          <p:cNvGrpSpPr/>
          <p:nvPr/>
        </p:nvGrpSpPr>
        <p:grpSpPr>
          <a:xfrm>
            <a:off x="16218968" y="2462282"/>
            <a:ext cx="7911636" cy="4483659"/>
            <a:chOff x="0" y="0"/>
            <a:chExt cx="7911634" cy="4483657"/>
          </a:xfrm>
        </p:grpSpPr>
        <p:pic>
          <p:nvPicPr>
            <p:cNvPr id="514" name="Schermata 2020-10-04 alle 14.02.34.png" descr="Schermata 2020-10-04 alle 14.02.34.png"/>
            <p:cNvPicPr>
              <a:picLocks noChangeAspect="1"/>
            </p:cNvPicPr>
            <p:nvPr/>
          </p:nvPicPr>
          <p:blipFill>
            <a:blip r:embed="rId5"/>
            <a:srcRect l="1854" t="3135" b="3135"/>
            <a:stretch>
              <a:fillRect/>
            </a:stretch>
          </p:blipFill>
          <p:spPr>
            <a:xfrm>
              <a:off x="0" y="761210"/>
              <a:ext cx="7911634" cy="3722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5" name="In-vivo positioning system"/>
            <p:cNvSpPr txBox="1"/>
            <p:nvPr/>
          </p:nvSpPr>
          <p:spPr>
            <a:xfrm>
              <a:off x="0" y="0"/>
              <a:ext cx="6131367" cy="7612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821531">
                <a:defRPr sz="3200">
                  <a:solidFill>
                    <a:srgbClr val="000000"/>
                  </a:solidFill>
                </a:defRPr>
              </a:lvl1pPr>
            </a:lstStyle>
            <a:p>
              <a:r>
                <a:t>In-vivo positioning system</a:t>
              </a:r>
            </a:p>
          </p:txBody>
        </p:sp>
      </p:grpSp>
      <p:grpSp>
        <p:nvGrpSpPr>
          <p:cNvPr id="520" name="Group"/>
          <p:cNvGrpSpPr/>
          <p:nvPr/>
        </p:nvGrpSpPr>
        <p:grpSpPr>
          <a:xfrm>
            <a:off x="16218968" y="7345381"/>
            <a:ext cx="6376545" cy="5871111"/>
            <a:chOff x="0" y="0"/>
            <a:chExt cx="6376544" cy="5871109"/>
          </a:xfrm>
        </p:grpSpPr>
        <p:sp>
          <p:nvSpPr>
            <p:cNvPr id="517" name="Rectangle"/>
            <p:cNvSpPr/>
            <p:nvPr/>
          </p:nvSpPr>
          <p:spPr>
            <a:xfrm>
              <a:off x="0" y="0"/>
              <a:ext cx="6376544" cy="58711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51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251" y="892671"/>
              <a:ext cx="5741980" cy="4617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9" name="Small animals storage"/>
            <p:cNvSpPr txBox="1"/>
            <p:nvPr/>
          </p:nvSpPr>
          <p:spPr>
            <a:xfrm>
              <a:off x="0" y="67981"/>
              <a:ext cx="4735826" cy="700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821531">
                <a:defRPr sz="3200">
                  <a:solidFill>
                    <a:srgbClr val="000000"/>
                  </a:solidFill>
                </a:defRPr>
              </a:lvl1pPr>
            </a:lstStyle>
            <a:p>
              <a:r>
                <a:t>Small animals storage</a:t>
              </a:r>
            </a:p>
          </p:txBody>
        </p:sp>
      </p:grpSp>
      <p:pic>
        <p:nvPicPr>
          <p:cNvPr id="521" name="Schermata 2019-05-08 alle 14.10.01.png" descr="Schermata 2019-05-08 alle 14.10.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23187" y="38957"/>
            <a:ext cx="2660813" cy="206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E9F0ED30-245E-23CA-F61C-DF7856BA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652" y="389235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Collaboration with TIFPA’s group and Best-Cyclotron company"/>
          <p:cNvSpPr txBox="1">
            <a:spLocks noGrp="1"/>
          </p:cNvSpPr>
          <p:nvPr>
            <p:ph type="title"/>
          </p:nvPr>
        </p:nvSpPr>
        <p:spPr>
          <a:xfrm>
            <a:off x="1594338" y="7750968"/>
            <a:ext cx="21571681" cy="4643439"/>
          </a:xfrm>
          <a:prstGeom prst="rect">
            <a:avLst/>
          </a:prstGeom>
        </p:spPr>
        <p:txBody>
          <a:bodyPr/>
          <a:lstStyle>
            <a:lvl1pPr defTabSz="575071">
              <a:defRPr sz="7000"/>
            </a:lvl1pPr>
          </a:lstStyle>
          <a:p>
            <a:r>
              <a:rPr dirty="0"/>
              <a:t>Collaboration with TIFPA’s group and </a:t>
            </a:r>
            <a:r>
              <a:rPr lang="it-IT" dirty="0"/>
              <a:t>ELI-BEAMLINES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grpSp>
        <p:nvGrpSpPr>
          <p:cNvPr id="537" name="Group"/>
          <p:cNvGrpSpPr/>
          <p:nvPr/>
        </p:nvGrpSpPr>
        <p:grpSpPr>
          <a:xfrm>
            <a:off x="281078" y="7738385"/>
            <a:ext cx="14732399" cy="4497364"/>
            <a:chOff x="0" y="0"/>
            <a:chExt cx="14732397" cy="4497362"/>
          </a:xfrm>
        </p:grpSpPr>
        <p:pic>
          <p:nvPicPr>
            <p:cNvPr id="526" name="Schermata 2017-09-15 alle 07.22.56.png" descr="Schermata 2017-09-15 alle 07.22.56.png"/>
            <p:cNvPicPr>
              <a:picLocks noChangeAspect="1"/>
            </p:cNvPicPr>
            <p:nvPr/>
          </p:nvPicPr>
          <p:blipFill>
            <a:blip r:embed="rId2"/>
            <a:srcRect t="14354" b="17026"/>
            <a:stretch>
              <a:fillRect/>
            </a:stretch>
          </p:blipFill>
          <p:spPr>
            <a:xfrm>
              <a:off x="12266" y="0"/>
              <a:ext cx="14720131" cy="4497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7" name="Ridge…"/>
            <p:cNvSpPr txBox="1"/>
            <p:nvPr/>
          </p:nvSpPr>
          <p:spPr>
            <a:xfrm>
              <a:off x="4424435" y="1028335"/>
              <a:ext cx="1337018" cy="1151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Ridge</a:t>
              </a:r>
            </a:p>
            <a:p>
              <a:pPr defTabSz="584200">
                <a:defRPr sz="2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filter</a:t>
              </a:r>
            </a:p>
          </p:txBody>
        </p:sp>
        <p:sp>
          <p:nvSpPr>
            <p:cNvPr id="528" name="pre-collimator"/>
            <p:cNvSpPr txBox="1"/>
            <p:nvPr/>
          </p:nvSpPr>
          <p:spPr>
            <a:xfrm>
              <a:off x="6657359" y="3823458"/>
              <a:ext cx="2959141" cy="655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pre-collimator</a:t>
              </a:r>
            </a:p>
          </p:txBody>
        </p:sp>
        <p:sp>
          <p:nvSpPr>
            <p:cNvPr id="529" name="collimator"/>
            <p:cNvSpPr txBox="1"/>
            <p:nvPr/>
          </p:nvSpPr>
          <p:spPr>
            <a:xfrm>
              <a:off x="9653551" y="1022519"/>
              <a:ext cx="2171392" cy="655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collimator</a:t>
              </a:r>
            </a:p>
          </p:txBody>
        </p:sp>
        <p:sp>
          <p:nvSpPr>
            <p:cNvPr id="530" name="Monitor…"/>
            <p:cNvSpPr txBox="1"/>
            <p:nvPr/>
          </p:nvSpPr>
          <p:spPr>
            <a:xfrm>
              <a:off x="2103958" y="19902"/>
              <a:ext cx="1986112" cy="1151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Monitor </a:t>
              </a:r>
            </a:p>
            <a:p>
              <a:pPr defTabSz="584200">
                <a:defRPr sz="2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Chamber</a:t>
              </a:r>
            </a:p>
          </p:txBody>
        </p:sp>
        <p:sp>
          <p:nvSpPr>
            <p:cNvPr id="531" name="Line"/>
            <p:cNvSpPr/>
            <p:nvPr/>
          </p:nvSpPr>
          <p:spPr>
            <a:xfrm flipH="1">
              <a:off x="4188299" y="1604170"/>
              <a:ext cx="357416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2" name="Line"/>
            <p:cNvSpPr/>
            <p:nvPr/>
          </p:nvSpPr>
          <p:spPr>
            <a:xfrm>
              <a:off x="10877308" y="1700687"/>
              <a:ext cx="1" cy="50804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3" name="Line"/>
            <p:cNvSpPr/>
            <p:nvPr/>
          </p:nvSpPr>
          <p:spPr>
            <a:xfrm flipH="1">
              <a:off x="8375487" y="3308920"/>
              <a:ext cx="508042" cy="50804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4" name="Scattering…"/>
            <p:cNvSpPr txBox="1"/>
            <p:nvPr/>
          </p:nvSpPr>
          <p:spPr>
            <a:xfrm>
              <a:off x="0" y="2198318"/>
              <a:ext cx="2333665" cy="1151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Scattering </a:t>
              </a:r>
            </a:p>
            <a:p>
              <a:pPr defTabSz="584200">
                <a:defRPr sz="21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System</a:t>
              </a:r>
            </a:p>
          </p:txBody>
        </p:sp>
        <p:sp>
          <p:nvSpPr>
            <p:cNvPr id="535" name="Line"/>
            <p:cNvSpPr/>
            <p:nvPr/>
          </p:nvSpPr>
          <p:spPr>
            <a:xfrm flipH="1">
              <a:off x="1854352" y="465497"/>
              <a:ext cx="384261" cy="38426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6" name="Line"/>
            <p:cNvSpPr/>
            <p:nvPr/>
          </p:nvSpPr>
          <p:spPr>
            <a:xfrm>
              <a:off x="1166832" y="1762577"/>
              <a:ext cx="1" cy="417427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538" name="Schermata 2017-09-15 alle 07.19.23.png" descr="Schermata 2017-09-15 alle 07.19.23.png"/>
          <p:cNvPicPr>
            <a:picLocks noChangeAspect="1"/>
          </p:cNvPicPr>
          <p:nvPr/>
        </p:nvPicPr>
        <p:blipFill>
          <a:blip r:embed="rId3"/>
          <a:srcRect r="54846"/>
          <a:stretch>
            <a:fillRect/>
          </a:stretch>
        </p:blipFill>
        <p:spPr>
          <a:xfrm>
            <a:off x="4995826" y="12408898"/>
            <a:ext cx="1280711" cy="116593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539" name="Schermata 2018-02-25 alle 14.59.02.png" descr="Schermata 2018-02-25 alle 14.59.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039" y="12422193"/>
            <a:ext cx="1776088" cy="109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Schermata 2018-02-25 alle 15.00.05.png" descr="Schermata 2018-02-25 alle 15.00.05.png"/>
          <p:cNvPicPr>
            <a:picLocks noChangeAspect="1"/>
          </p:cNvPicPr>
          <p:nvPr/>
        </p:nvPicPr>
        <p:blipFill>
          <a:blip r:embed="rId5"/>
          <a:srcRect t="11405" b="11405"/>
          <a:stretch>
            <a:fillRect/>
          </a:stretch>
        </p:blipFill>
        <p:spPr>
          <a:xfrm>
            <a:off x="317392" y="12422194"/>
            <a:ext cx="2889470" cy="1139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Schermata 2019-01-19 alle 18.34.14.png" descr="Schermata 2019-01-19 alle 18.34.14.png"/>
          <p:cNvPicPr>
            <a:picLocks noChangeAspect="1"/>
          </p:cNvPicPr>
          <p:nvPr/>
        </p:nvPicPr>
        <p:blipFill>
          <a:blip r:embed="rId6"/>
          <a:srcRect t="13952"/>
          <a:stretch>
            <a:fillRect/>
          </a:stretch>
        </p:blipFill>
        <p:spPr>
          <a:xfrm>
            <a:off x="15209609" y="2506265"/>
            <a:ext cx="9050039" cy="447185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542" name="Schermata 2019-01-19 alle 18.33.47.png" descr="Schermata 2019-01-19 alle 18.33.47.png"/>
          <p:cNvPicPr>
            <a:picLocks noChangeAspect="1"/>
          </p:cNvPicPr>
          <p:nvPr/>
        </p:nvPicPr>
        <p:blipFill>
          <a:blip r:embed="rId7"/>
          <a:srcRect t="17812" b="12237"/>
          <a:stretch>
            <a:fillRect/>
          </a:stretch>
        </p:blipFill>
        <p:spPr>
          <a:xfrm>
            <a:off x="15209609" y="7200504"/>
            <a:ext cx="8835841" cy="353985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543" name="Schermata 2017-09-15 alle 07.24.11.png" descr="Schermata 2017-09-15 alle 07.24.11.png"/>
          <p:cNvPicPr>
            <a:picLocks noChangeAspect="1"/>
          </p:cNvPicPr>
          <p:nvPr/>
        </p:nvPicPr>
        <p:blipFill>
          <a:blip r:embed="rId8"/>
          <a:srcRect l="13958"/>
          <a:stretch>
            <a:fillRect/>
          </a:stretch>
        </p:blipFill>
        <p:spPr>
          <a:xfrm>
            <a:off x="317393" y="2493565"/>
            <a:ext cx="14632182" cy="5084247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F. Tommasino et al.,A new facility for proton radiobiology at the Trento Proton Therapy centre: design and implementation”,Physica Medica,   10.1016/j.ejmp.2019.02.001"/>
          <p:cNvSpPr txBox="1"/>
          <p:nvPr/>
        </p:nvSpPr>
        <p:spPr>
          <a:xfrm>
            <a:off x="15412239" y="11192804"/>
            <a:ext cx="864468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18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dirty="0"/>
              <a:t>F. Tommasino et </a:t>
            </a:r>
            <a:r>
              <a:rPr dirty="0" err="1"/>
              <a:t>al.,A</a:t>
            </a:r>
            <a:r>
              <a:rPr dirty="0"/>
              <a:t> new facility for proton radiobiology at the Trento Proton Therapy centre: design and </a:t>
            </a:r>
            <a:r>
              <a:rPr dirty="0" err="1"/>
              <a:t>implementation”,Physica</a:t>
            </a:r>
            <a:r>
              <a:rPr dirty="0"/>
              <a:t> Medica, </a:t>
            </a:r>
            <a:r>
              <a:rPr dirty="0">
                <a:solidFill>
                  <a:srgbClr val="212121"/>
                </a:solidFill>
              </a:rPr>
              <a:t>	 </a:t>
            </a:r>
            <a:r>
              <a:rPr u="sng" dirty="0">
                <a:hlinkClick r:id="rId9"/>
              </a:rPr>
              <a:t>10.1016/j.ejmp.2019.02.001</a:t>
            </a:r>
            <a:endParaRPr dirty="0">
              <a:solidFill>
                <a:srgbClr val="212121"/>
              </a:solidFill>
            </a:endParaRPr>
          </a:p>
        </p:txBody>
      </p:sp>
      <p:sp>
        <p:nvSpPr>
          <p:cNvPr id="545" name="TNSA Ion beams properties"/>
          <p:cNvSpPr txBox="1"/>
          <p:nvPr/>
        </p:nvSpPr>
        <p:spPr>
          <a:xfrm>
            <a:off x="281078" y="203200"/>
            <a:ext cx="23638652" cy="157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algn="l" defTabSz="2194559">
              <a:defRPr sz="12420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Irradiation facility @TIFPA</a:t>
            </a:r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FDE8C4DF-E5E2-3CE2-841B-6681EEDE8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894" y="90293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Picture 2" descr="Picture 2"/>
          <p:cNvPicPr>
            <a:picLocks noChangeAspect="1"/>
          </p:cNvPicPr>
          <p:nvPr/>
        </p:nvPicPr>
        <p:blipFill>
          <a:blip r:embed="rId2"/>
          <a:srcRect l="2340" t="32664" b="19688"/>
          <a:stretch>
            <a:fillRect/>
          </a:stretch>
        </p:blipFill>
        <p:spPr>
          <a:xfrm>
            <a:off x="6971902" y="3633974"/>
            <a:ext cx="17412081" cy="4467873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562" name="Dosimetric system for high intensity proton beams"/>
          <p:cNvSpPr txBox="1"/>
          <p:nvPr/>
        </p:nvSpPr>
        <p:spPr>
          <a:xfrm>
            <a:off x="314945" y="-55430"/>
            <a:ext cx="23201817" cy="1899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90500" tIns="190500" rIns="190500" bIns="190500" anchor="ctr">
            <a:normAutofit/>
          </a:bodyPr>
          <a:lstStyle>
            <a:lvl1pPr algn="l" defTabSz="810090">
              <a:defRPr sz="8736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Avenir Light" panose="020B0402020203020204" pitchFamily="34" charset="77"/>
              </a:rPr>
              <a:t>Dosimetric system for high intensity proton beams</a:t>
            </a:r>
          </a:p>
        </p:txBody>
      </p:sp>
      <p:graphicFrame>
        <p:nvGraphicFramePr>
          <p:cNvPr id="563" name="Tabulka 7"/>
          <p:cNvGraphicFramePr/>
          <p:nvPr>
            <p:extLst>
              <p:ext uri="{D42A27DB-BD31-4B8C-83A1-F6EECF244321}">
                <p14:modId xmlns:p14="http://schemas.microsoft.com/office/powerpoint/2010/main" val="278437172"/>
              </p:ext>
            </p:extLst>
          </p:nvPr>
        </p:nvGraphicFramePr>
        <p:xfrm>
          <a:off x="314945" y="4960686"/>
          <a:ext cx="6384095" cy="7781691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805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6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2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3880">
                <a:tc>
                  <a:txBody>
                    <a:bodyPr/>
                    <a:lstStyle/>
                    <a:p>
                      <a:pPr defTabSz="709917">
                        <a:defRPr b="0"/>
                      </a:pPr>
                      <a:r>
                        <a:rPr lang="it-IT" sz="2100" b="1" dirty="0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ELIMAIA </a:t>
                      </a:r>
                      <a:r>
                        <a:rPr sz="2100" b="1" dirty="0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Beamline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6633"/>
                    </a:solidFill>
                  </a:tcPr>
                </a:tc>
                <a:tc>
                  <a:txBody>
                    <a:bodyPr/>
                    <a:lstStyle/>
                    <a:p>
                      <a:pPr defTabSz="709917">
                        <a:defRPr b="0"/>
                      </a:pPr>
                      <a:r>
                        <a:rPr sz="2100" b="1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L3
HAPLS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6633"/>
                    </a:solidFill>
                  </a:tcPr>
                </a:tc>
                <a:tc>
                  <a:txBody>
                    <a:bodyPr/>
                    <a:lstStyle/>
                    <a:p>
                      <a:pPr defTabSz="709917">
                        <a:defRPr b="0"/>
                      </a:pPr>
                      <a:r>
                        <a:rPr sz="2100" b="1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L4
ATON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FF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742">
                <a:tc>
                  <a:txBody>
                    <a:bodyPr/>
                    <a:lstStyle/>
                    <a:p>
                      <a:pPr defTabSz="709917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Peak power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D2CC"/>
                    </a:solidFill>
                  </a:tcPr>
                </a:tc>
                <a:tc>
                  <a:txBody>
                    <a:bodyPr/>
                    <a:lstStyle/>
                    <a:p>
                      <a:pPr defTabSz="709917">
                        <a:defRPr sz="2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³</a:t>
                      </a:r>
                      <a:r>
                        <a:t>1 PW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D2CC"/>
                    </a:solidFill>
                  </a:tcPr>
                </a:tc>
                <a:tc>
                  <a:txBody>
                    <a:bodyPr/>
                    <a:lstStyle/>
                    <a:p>
                      <a:pPr defTabSz="709917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10 PW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D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544">
                <a:tc>
                  <a:txBody>
                    <a:bodyPr/>
                    <a:lstStyle/>
                    <a:p>
                      <a:pPr defTabSz="709917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Energy in pulse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defTabSz="709917">
                        <a:defRPr sz="2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³</a:t>
                      </a:r>
                      <a:r>
                        <a:t>30 J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defTabSz="709917">
                        <a:defRPr sz="2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³</a:t>
                      </a:r>
                      <a:r>
                        <a:t>1.5 kJ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3544">
                <a:tc>
                  <a:txBody>
                    <a:bodyPr/>
                    <a:lstStyle/>
                    <a:p>
                      <a:pPr defTabSz="709917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Pulse duration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D2CC"/>
                    </a:solidFill>
                  </a:tcPr>
                </a:tc>
                <a:tc>
                  <a:txBody>
                    <a:bodyPr/>
                    <a:lstStyle/>
                    <a:p>
                      <a:pPr defTabSz="709917">
                        <a:defRPr sz="2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£</a:t>
                      </a:r>
                      <a:r>
                        <a:t>30 fs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D2CC"/>
                    </a:solidFill>
                  </a:tcPr>
                </a:tc>
                <a:tc>
                  <a:txBody>
                    <a:bodyPr/>
                    <a:lstStyle/>
                    <a:p>
                      <a:pPr defTabSz="709917">
                        <a:defRPr sz="21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£</a:t>
                      </a:r>
                      <a:r>
                        <a:t>150 fs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D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742">
                <a:tc>
                  <a:txBody>
                    <a:bodyPr/>
                    <a:lstStyle/>
                    <a:p>
                      <a:pPr defTabSz="709917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Rep rate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defTabSz="709917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10 Hz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defTabSz="709917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 1 per min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3544">
                <a:tc>
                  <a:txBody>
                    <a:bodyPr/>
                    <a:lstStyle/>
                    <a:p>
                      <a:pPr defTabSz="709917">
                        <a:spcBef>
                          <a:spcPts val="1600"/>
                        </a:spcBef>
                      </a:pPr>
                      <a:r>
                        <a:rPr sz="2100">
                          <a:solidFill>
                            <a:srgbClr val="0000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Supplier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D2CC"/>
                    </a:solidFill>
                  </a:tcPr>
                </a:tc>
                <a:tc>
                  <a:txBody>
                    <a:bodyPr/>
                    <a:lstStyle/>
                    <a:p>
                      <a:pPr defTabSz="709917">
                        <a:spcBef>
                          <a:spcPts val="400"/>
                        </a:spcBef>
                      </a:pPr>
                      <a:r>
                        <a:rPr sz="2100">
                          <a:solidFill>
                            <a:srgbClr val="0000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LLNL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D2CC"/>
                    </a:solidFill>
                  </a:tcPr>
                </a:tc>
                <a:tc>
                  <a:txBody>
                    <a:bodyPr/>
                    <a:lstStyle/>
                    <a:p>
                      <a:pPr defTabSz="709917">
                        <a:spcBef>
                          <a:spcPts val="400"/>
                        </a:spcBef>
                      </a:pPr>
                      <a:r>
                        <a:rPr sz="2100">
                          <a:solidFill>
                            <a:srgbClr val="0000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National Energetics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D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3695">
                <a:tc>
                  <a:txBody>
                    <a:bodyPr/>
                    <a:lstStyle/>
                    <a:p>
                      <a:pPr defTabSz="622406"/>
                      <a:r>
                        <a:rPr sz="21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ELI-Beamlines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defTabSz="622406"/>
                      <a:r>
                        <a:rPr sz="21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Compressor, short pulse diagnostics,  controls &amp; timing systems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defTabSz="622406"/>
                      <a:r>
                        <a:rPr sz="21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Compressor design, OPCPA design, short pulse diagnostics,  timing system</a:t>
                      </a:r>
                    </a:p>
                  </a:txBody>
                  <a:tcPr marL="50408" marR="50408" marT="50408" marB="50408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64" name="2_LNS_LOGO_NOME_ESTESO-2.png" descr="2_LNS_LOGO_NOME_ESTESO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907" y="2714505"/>
            <a:ext cx="2902325" cy="1877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Obrázek 2" descr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843" y="2884064"/>
            <a:ext cx="3375920" cy="1538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Schermata 2020-06-27 alle 09.02.46.png" descr="Schermata 2020-06-27 alle 09.02.46.png"/>
          <p:cNvPicPr>
            <a:picLocks noChangeAspect="1"/>
          </p:cNvPicPr>
          <p:nvPr/>
        </p:nvPicPr>
        <p:blipFill>
          <a:blip r:embed="rId5"/>
          <a:srcRect l="2929" b="22461"/>
          <a:stretch>
            <a:fillRect/>
          </a:stretch>
        </p:blipFill>
        <p:spPr>
          <a:xfrm>
            <a:off x="6971902" y="8146044"/>
            <a:ext cx="17097153" cy="50326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. Tommasino et al.,A new facility for proton radiobiology at the Trento Proton Therapy centre: design and implementation”,Physica Medica,   10.1016/j.ejmp.2019.02.001">
            <a:extLst>
              <a:ext uri="{FF2B5EF4-FFF2-40B4-BE49-F238E27FC236}">
                <a16:creationId xmlns:a16="http://schemas.microsoft.com/office/drawing/2014/main" id="{8EFF9EF3-EAE2-CBF9-50A5-D9FA9F3F9CCF}"/>
              </a:ext>
            </a:extLst>
          </p:cNvPr>
          <p:cNvSpPr txBox="1"/>
          <p:nvPr/>
        </p:nvSpPr>
        <p:spPr>
          <a:xfrm>
            <a:off x="7149694" y="2024008"/>
            <a:ext cx="163670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 defTabSz="584200">
              <a:defRPr sz="18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lang="it-IT" dirty="0"/>
              <a:t>- A set of a 5 PMQ allows to focus the particle beam and provide a rough energy selection</a:t>
            </a:r>
          </a:p>
          <a:p>
            <a:pPr marL="285750" indent="-285750" algn="just" defTabSz="584200">
              <a:buFontTx/>
              <a:buChar char="-"/>
              <a:defRPr sz="18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lang="it-IT" dirty="0"/>
              <a:t>The ESS </a:t>
            </a:r>
            <a:r>
              <a:rPr lang="en-US" sz="1800" b="1" dirty="0">
                <a:solidFill>
                  <a:srgbClr val="000000"/>
                </a:solidFill>
                <a:latin typeface="Courier"/>
              </a:rPr>
              <a:t>consists of four electromagnetic dipoles and a slit; it was designed to select protons with energies up to 300 MeV and heavier ions with energies up to 60 MeV per nucleon</a:t>
            </a:r>
          </a:p>
          <a:p>
            <a:pPr marL="285750" indent="-285750" algn="just" defTabSz="584200">
              <a:buFontTx/>
              <a:buChar char="-"/>
              <a:defRPr sz="18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lang="en-US" sz="1800" b="1" dirty="0">
                <a:solidFill>
                  <a:srgbClr val="000000"/>
                </a:solidFill>
                <a:latin typeface="Courier"/>
              </a:rPr>
              <a:t>Downstream the ESS, the ion beam is transported into the final beam shaping section, consisting of two resistive quadrupoles and two steerers for a fine focusing and alignment of the ion beam</a:t>
            </a:r>
            <a:endParaRPr lang="it-IT" sz="1800" b="1" dirty="0">
              <a:solidFill>
                <a:srgbClr val="000000"/>
              </a:solidFill>
              <a:latin typeface="Courier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82212" y="1844367"/>
            <a:ext cx="296800" cy="4530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447" name="TNSA Ion beams properties"/>
          <p:cNvSpPr txBox="1"/>
          <p:nvPr/>
        </p:nvSpPr>
        <p:spPr>
          <a:xfrm>
            <a:off x="281078" y="310381"/>
            <a:ext cx="21396816" cy="106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85000" lnSpcReduction="20000"/>
          </a:bodyPr>
          <a:lstStyle>
            <a:lvl1pPr algn="l" defTabSz="1682495">
              <a:defRPr sz="9522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>
                <a:latin typeface="Avenir Light" panose="020B0402020203020204" pitchFamily="34" charset="77"/>
              </a:rPr>
              <a:t>Monte Carlo Simulation for beamline </a:t>
            </a:r>
            <a:r>
              <a:rPr lang="it-IT">
                <a:latin typeface="Avenir Light" panose="020B0402020203020204" pitchFamily="34" charset="77"/>
              </a:rPr>
              <a:t>design</a:t>
            </a:r>
            <a:endParaRPr>
              <a:latin typeface="Avenir Light" panose="020B0402020203020204" pitchFamily="34" charset="77"/>
            </a:endParaRPr>
          </a:p>
        </p:txBody>
      </p:sp>
      <p:sp>
        <p:nvSpPr>
          <p:cNvPr id="448" name="CATANA beamline"/>
          <p:cNvSpPr txBox="1"/>
          <p:nvPr/>
        </p:nvSpPr>
        <p:spPr>
          <a:xfrm>
            <a:off x="2362246" y="1748632"/>
            <a:ext cx="8292335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lang="it-IT" b="0" dirty="0">
                <a:latin typeface="Avenir Light"/>
              </a:rPr>
              <a:t>Monte Carlo </a:t>
            </a:r>
            <a:r>
              <a:rPr lang="it-IT" b="0" dirty="0" err="1">
                <a:latin typeface="Avenir Light"/>
              </a:rPr>
              <a:t>simulations</a:t>
            </a:r>
            <a:r>
              <a:rPr lang="it-IT" b="0" dirty="0">
                <a:latin typeface="Avenir Light"/>
              </a:rPr>
              <a:t> for </a:t>
            </a:r>
            <a:r>
              <a:rPr lang="it-IT" b="0" dirty="0" err="1">
                <a:latin typeface="Avenir Light"/>
              </a:rPr>
              <a:t>beamline</a:t>
            </a:r>
            <a:r>
              <a:rPr lang="it-IT" b="0" dirty="0">
                <a:latin typeface="Avenir Light"/>
              </a:rPr>
              <a:t> design</a:t>
            </a:r>
            <a:endParaRPr b="0" dirty="0">
              <a:latin typeface="Avenir Light"/>
            </a:endParaRPr>
          </a:p>
        </p:txBody>
      </p:sp>
      <p:pic>
        <p:nvPicPr>
          <p:cNvPr id="449" name="Figure5.jpg" descr="Figure5.jpg"/>
          <p:cNvPicPr>
            <a:picLocks noChangeAspect="1"/>
          </p:cNvPicPr>
          <p:nvPr/>
        </p:nvPicPr>
        <p:blipFill>
          <a:blip r:embed="rId2"/>
          <a:srcRect t="20921" r="49893" b="28011"/>
          <a:stretch>
            <a:fillRect/>
          </a:stretch>
        </p:blipFill>
        <p:spPr>
          <a:xfrm>
            <a:off x="281078" y="2482291"/>
            <a:ext cx="15099269" cy="5858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Figure4_3.png" descr="Figure4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903" y="8457632"/>
            <a:ext cx="6103054" cy="4846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Schermata 2017-09-13 alle 19.28.41.png" descr="Schermata 2017-09-13 alle 19.28.41.png"/>
          <p:cNvPicPr>
            <a:picLocks noChangeAspect="1"/>
          </p:cNvPicPr>
          <p:nvPr/>
        </p:nvPicPr>
        <p:blipFill>
          <a:blip r:embed="rId4"/>
          <a:srcRect l="1960"/>
          <a:stretch>
            <a:fillRect/>
          </a:stretch>
        </p:blipFill>
        <p:spPr>
          <a:xfrm>
            <a:off x="15689257" y="2706525"/>
            <a:ext cx="8195587" cy="520655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452" name="Figure4_6.png" descr="Figure4_6.png"/>
          <p:cNvPicPr>
            <a:picLocks noChangeAspect="1"/>
          </p:cNvPicPr>
          <p:nvPr/>
        </p:nvPicPr>
        <p:blipFill>
          <a:blip r:embed="rId5"/>
          <a:srcRect r="41668" b="2"/>
          <a:stretch>
            <a:fillRect/>
          </a:stretch>
        </p:blipFill>
        <p:spPr>
          <a:xfrm>
            <a:off x="15676954" y="7999664"/>
            <a:ext cx="8220527" cy="5485670"/>
          </a:xfrm>
          <a:prstGeom prst="rect">
            <a:avLst/>
          </a:prstGeom>
          <a:ln w="25400">
            <a:miter lim="400000"/>
          </a:ln>
          <a:effectLst>
            <a:outerShdw blurRad="50800" dist="254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53" name="A dedicated Geant4 application was developed to optimize and realize the beamlines:…"/>
          <p:cNvSpPr txBox="1"/>
          <p:nvPr/>
        </p:nvSpPr>
        <p:spPr>
          <a:xfrm>
            <a:off x="363628" y="8964419"/>
            <a:ext cx="8042890" cy="4170372"/>
          </a:xfrm>
          <a:prstGeom prst="rect">
            <a:avLst/>
          </a:prstGeom>
          <a:solidFill>
            <a:srgbClr val="59919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ctr">
            <a:spAutoFit/>
          </a:bodyPr>
          <a:lstStyle/>
          <a:p>
            <a:pPr algn="l"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venir Light"/>
              </a:rPr>
              <a:t>A dedicated Geant4 application was </a:t>
            </a:r>
            <a:r>
              <a:rPr dirty="0" err="1">
                <a:latin typeface="Avenir Light"/>
              </a:rPr>
              <a:t>develo</a:t>
            </a:r>
            <a:r>
              <a:rPr lang="it-IT" dirty="0">
                <a:latin typeface="Avenir Light"/>
              </a:rPr>
              <a:t>-</a:t>
            </a:r>
            <a:r>
              <a:rPr dirty="0">
                <a:latin typeface="Avenir Light"/>
              </a:rPr>
              <a:t>ped to optimize and realize the beamlines:</a:t>
            </a:r>
          </a:p>
          <a:p>
            <a:pPr algn="l"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000" dirty="0">
              <a:latin typeface="Avenir Light" panose="020B0402020203020204" pitchFamily="34" charset="77"/>
            </a:endParaRPr>
          </a:p>
          <a:p>
            <a:pPr marL="228600" indent="-228600" algn="l" defTabSz="914400">
              <a:buSzPct val="80000"/>
              <a:buBlip>
                <a:blip r:embed="rId6"/>
              </a:buBlip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latin typeface="Avenir Light"/>
              </a:rPr>
              <a:t> </a:t>
            </a:r>
            <a:r>
              <a:rPr dirty="0">
                <a:latin typeface="Avenir Light"/>
              </a:rPr>
              <a:t>CATANA (LNS)</a:t>
            </a:r>
          </a:p>
          <a:p>
            <a:pPr marL="228600" indent="-228600" algn="l" defTabSz="914400">
              <a:buSzPct val="80000"/>
              <a:buBlip>
                <a:blip r:embed="rId6"/>
              </a:buBlip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latin typeface="Avenir Light"/>
              </a:rPr>
              <a:t> </a:t>
            </a:r>
            <a:r>
              <a:rPr dirty="0">
                <a:latin typeface="Avenir Light"/>
              </a:rPr>
              <a:t>Ion irradiation facility (LNS)</a:t>
            </a:r>
          </a:p>
          <a:p>
            <a:pPr marL="228600" indent="-228600" algn="l" defTabSz="914400">
              <a:buSzPct val="80000"/>
              <a:buBlip>
                <a:blip r:embed="rId6"/>
              </a:buBlip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latin typeface="Avenir Light"/>
              </a:rPr>
              <a:t> </a:t>
            </a:r>
            <a:r>
              <a:rPr dirty="0">
                <a:latin typeface="Avenir Light"/>
              </a:rPr>
              <a:t>Best Cyclotron beam line </a:t>
            </a:r>
          </a:p>
          <a:p>
            <a:pPr marL="228600" indent="-228600" algn="l" defTabSz="914400">
              <a:buSzPct val="80000"/>
              <a:buBlip>
                <a:blip r:embed="rId6"/>
              </a:buBlip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latin typeface="Avenir Light"/>
              </a:rPr>
              <a:t> </a:t>
            </a:r>
            <a:r>
              <a:rPr dirty="0">
                <a:latin typeface="Avenir Light"/>
              </a:rPr>
              <a:t>ELIMED (ELI)</a:t>
            </a:r>
          </a:p>
          <a:p>
            <a:pPr marL="228600" indent="-228600" algn="l" defTabSz="914400">
              <a:buSzPct val="80000"/>
              <a:buBlip>
                <a:blip r:embed="rId6"/>
              </a:buBlip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latin typeface="Avenir Light"/>
              </a:rPr>
              <a:t> </a:t>
            </a:r>
            <a:r>
              <a:rPr dirty="0">
                <a:latin typeface="Avenir Light"/>
              </a:rPr>
              <a:t>I-LUCE (LNS)</a:t>
            </a:r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07F934A9-1A72-B359-4444-3BE77C1FB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894" y="90293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testo, Elementi grafici, grafica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37DF2FAF-4554-ADEC-59FC-6E422B5FB5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1604" y="1369521"/>
            <a:ext cx="3316942" cy="110994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166;p4"/>
          <p:cNvSpPr/>
          <p:nvPr/>
        </p:nvSpPr>
        <p:spPr>
          <a:xfrm flipV="1">
            <a:off x="16648723" y="4234639"/>
            <a:ext cx="0" cy="2670970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25400" dir="5400000" rotWithShape="0">
              <a:srgbClr val="000000">
                <a:alpha val="37647"/>
              </a:srgbClr>
            </a:outerShdw>
          </a:effectLst>
        </p:spPr>
        <p:txBody>
          <a:bodyPr lIns="0" tIns="0" rIns="0" bIns="0"/>
          <a:lstStyle/>
          <a:p>
            <a:pPr algn="l" defTabSz="1828800"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0" name="Google Shape;166;p4"/>
          <p:cNvSpPr/>
          <p:nvPr/>
        </p:nvSpPr>
        <p:spPr>
          <a:xfrm flipV="1">
            <a:off x="12851750" y="4270501"/>
            <a:ext cx="0" cy="564639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25400" dir="5400000" rotWithShape="0">
              <a:srgbClr val="000000">
                <a:alpha val="37647"/>
              </a:srgbClr>
            </a:outerShdw>
          </a:effectLst>
        </p:spPr>
        <p:txBody>
          <a:bodyPr lIns="0" tIns="0" rIns="0" bIns="0"/>
          <a:lstStyle/>
          <a:p>
            <a:pPr algn="l" defTabSz="1828800"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1" name="Google Shape;164;p4"/>
          <p:cNvSpPr/>
          <p:nvPr/>
        </p:nvSpPr>
        <p:spPr>
          <a:xfrm flipV="1">
            <a:off x="6198338" y="4270502"/>
            <a:ext cx="1" cy="3840828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25400" dir="5400000" rotWithShape="0">
              <a:srgbClr val="000000">
                <a:alpha val="37647"/>
              </a:srgbClr>
            </a:outerShdw>
          </a:effectLst>
        </p:spPr>
        <p:txBody>
          <a:bodyPr lIns="0" tIns="0" rIns="0" bIns="0"/>
          <a:lstStyle/>
          <a:p>
            <a:pPr algn="l" defTabSz="1828800"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2" name="Google Shape;165;p4"/>
          <p:cNvSpPr/>
          <p:nvPr/>
        </p:nvSpPr>
        <p:spPr>
          <a:xfrm flipV="1">
            <a:off x="10099802" y="4326701"/>
            <a:ext cx="1" cy="4136111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25400" dir="5400000" rotWithShape="0">
              <a:srgbClr val="000000">
                <a:alpha val="37647"/>
              </a:srgbClr>
            </a:outerShdw>
          </a:effectLst>
        </p:spPr>
        <p:txBody>
          <a:bodyPr lIns="0" tIns="0" rIns="0" bIns="0"/>
          <a:lstStyle/>
          <a:p>
            <a:pPr algn="l" defTabSz="1828800"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3" name="Google Shape;166;p4"/>
          <p:cNvSpPr/>
          <p:nvPr/>
        </p:nvSpPr>
        <p:spPr>
          <a:xfrm flipV="1">
            <a:off x="1517129" y="4358290"/>
            <a:ext cx="1" cy="4176001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outerShdw blurRad="50800" dist="25400" dir="5400000" rotWithShape="0">
              <a:srgbClr val="000000">
                <a:alpha val="37647"/>
              </a:srgbClr>
            </a:outerShdw>
          </a:effectLst>
        </p:spPr>
        <p:txBody>
          <a:bodyPr lIns="0" tIns="0" rIns="0" bIns="0"/>
          <a:lstStyle/>
          <a:p>
            <a:pPr algn="l" defTabSz="1828800"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4" name="Google Shape;168;p4"/>
          <p:cNvSpPr txBox="1"/>
          <p:nvPr/>
        </p:nvSpPr>
        <p:spPr>
          <a:xfrm>
            <a:off x="875410" y="3718892"/>
            <a:ext cx="12834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8288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2002</a:t>
            </a:r>
          </a:p>
        </p:txBody>
      </p:sp>
      <p:sp>
        <p:nvSpPr>
          <p:cNvPr id="335" name="Google Shape;169;p4"/>
          <p:cNvSpPr/>
          <p:nvPr/>
        </p:nvSpPr>
        <p:spPr>
          <a:xfrm flipV="1">
            <a:off x="22166432" y="4270502"/>
            <a:ext cx="1" cy="4136107"/>
          </a:xfrm>
          <a:prstGeom prst="line">
            <a:avLst/>
          </a:prstGeom>
          <a:ln w="101600">
            <a:solidFill>
              <a:srgbClr val="70AD47"/>
            </a:solidFill>
            <a:miter/>
          </a:ln>
        </p:spPr>
        <p:txBody>
          <a:bodyPr lIns="0" tIns="0" rIns="0" bIns="0"/>
          <a:lstStyle/>
          <a:p>
            <a:pPr algn="l" defTabSz="1828800"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6" name="Google Shape;170;p4"/>
          <p:cNvSpPr/>
          <p:nvPr/>
        </p:nvSpPr>
        <p:spPr>
          <a:xfrm>
            <a:off x="275998" y="4697345"/>
            <a:ext cx="23832004" cy="1941678"/>
          </a:xfrm>
          <a:prstGeom prst="rightArrow">
            <a:avLst>
              <a:gd name="adj1" fmla="val 38089"/>
              <a:gd name="adj2" fmla="val 58262"/>
            </a:avLst>
          </a:prstGeom>
          <a:solidFill>
            <a:srgbClr val="172B4C"/>
          </a:solidFill>
          <a:ln w="152400">
            <a:solidFill>
              <a:srgbClr val="162B4C"/>
            </a:solidFill>
          </a:ln>
        </p:spPr>
        <p:txBody>
          <a:bodyPr lIns="0" tIns="0" rIns="0" bIns="0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7" name="Google Shape;171;p4"/>
          <p:cNvSpPr txBox="1"/>
          <p:nvPr/>
        </p:nvSpPr>
        <p:spPr>
          <a:xfrm>
            <a:off x="1997223" y="5300344"/>
            <a:ext cx="20337380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1828800">
              <a:defRPr sz="4400" b="1">
                <a:solidFill>
                  <a:srgbClr val="7BCC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Avenir Light" panose="020B0402020203020204" pitchFamily="34" charset="77"/>
              </a:rPr>
              <a:t>The INFN-LNS activity on beamline realization for </a:t>
            </a:r>
            <a:r>
              <a:rPr lang="it-IT">
                <a:latin typeface="Avenir Light" panose="020B0402020203020204" pitchFamily="34" charset="77"/>
              </a:rPr>
              <a:t>clinical </a:t>
            </a:r>
            <a:r>
              <a:rPr>
                <a:latin typeface="Avenir Light" panose="020B0402020203020204" pitchFamily="34" charset="77"/>
              </a:rPr>
              <a:t>proton beams </a:t>
            </a:r>
          </a:p>
        </p:txBody>
      </p:sp>
      <p:sp>
        <p:nvSpPr>
          <p:cNvPr id="338" name="Google Shape;172;p4"/>
          <p:cNvSpPr txBox="1"/>
          <p:nvPr/>
        </p:nvSpPr>
        <p:spPr>
          <a:xfrm>
            <a:off x="9499547" y="3721814"/>
            <a:ext cx="12834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8288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2018</a:t>
            </a:r>
          </a:p>
        </p:txBody>
      </p:sp>
      <p:sp>
        <p:nvSpPr>
          <p:cNvPr id="339" name="Google Shape;176;p4"/>
          <p:cNvSpPr txBox="1"/>
          <p:nvPr/>
        </p:nvSpPr>
        <p:spPr>
          <a:xfrm>
            <a:off x="5596343" y="3718892"/>
            <a:ext cx="12834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8288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2017</a:t>
            </a:r>
          </a:p>
        </p:txBody>
      </p:sp>
      <p:sp>
        <p:nvSpPr>
          <p:cNvPr id="340" name="Google Shape;177;p4"/>
          <p:cNvSpPr txBox="1"/>
          <p:nvPr/>
        </p:nvSpPr>
        <p:spPr>
          <a:xfrm>
            <a:off x="21588686" y="3679758"/>
            <a:ext cx="1155491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828800">
              <a:defRPr sz="4000" b="1">
                <a:solidFill>
                  <a:srgbClr val="598A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2025</a:t>
            </a:r>
          </a:p>
        </p:txBody>
      </p:sp>
      <p:sp>
        <p:nvSpPr>
          <p:cNvPr id="341" name="Google Shape;178;p4"/>
          <p:cNvSpPr txBox="1"/>
          <p:nvPr/>
        </p:nvSpPr>
        <p:spPr>
          <a:xfrm>
            <a:off x="19319876" y="8707899"/>
            <a:ext cx="4537621" cy="6406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1828800">
              <a:defRPr sz="3600">
                <a:solidFill>
                  <a:srgbClr val="000000"/>
                </a:solidFill>
                <a:latin typeface="Avenir Light" panose="020B0402020203020204" pitchFamily="34" charset="77"/>
                <a:ea typeface="Calibri"/>
                <a:cs typeface="Calibri"/>
              </a:defRPr>
            </a:lvl1pPr>
          </a:lstStyle>
          <a:p>
            <a:r>
              <a:t>I-LUCE facility</a:t>
            </a:r>
          </a:p>
        </p:txBody>
      </p:sp>
      <p:sp>
        <p:nvSpPr>
          <p:cNvPr id="342" name="Google Shape;179;p4"/>
          <p:cNvSpPr txBox="1"/>
          <p:nvPr/>
        </p:nvSpPr>
        <p:spPr>
          <a:xfrm>
            <a:off x="281078" y="8707899"/>
            <a:ext cx="3228972" cy="23170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1828800">
              <a:defRPr sz="3600">
                <a:solidFill>
                  <a:srgbClr val="000000"/>
                </a:solidFill>
                <a:latin typeface="Avenir Light" panose="020B0402020203020204" pitchFamily="34" charset="77"/>
                <a:ea typeface="Calibri"/>
                <a:cs typeface="Calibri"/>
              </a:defRPr>
            </a:lvl1pPr>
          </a:lstStyle>
          <a:p>
            <a:r>
              <a:t>First proton therapy treatment @CATANA</a:t>
            </a:r>
          </a:p>
        </p:txBody>
      </p:sp>
      <p:sp>
        <p:nvSpPr>
          <p:cNvPr id="343" name="Google Shape;172;p4"/>
          <p:cNvSpPr txBox="1"/>
          <p:nvPr/>
        </p:nvSpPr>
        <p:spPr>
          <a:xfrm>
            <a:off x="12145263" y="3724223"/>
            <a:ext cx="12834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8288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2019</a:t>
            </a:r>
          </a:p>
        </p:txBody>
      </p:sp>
      <p:sp>
        <p:nvSpPr>
          <p:cNvPr id="344" name="TNSA Ion beams properties"/>
          <p:cNvSpPr txBox="1"/>
          <p:nvPr/>
        </p:nvSpPr>
        <p:spPr>
          <a:xfrm>
            <a:off x="275998" y="371397"/>
            <a:ext cx="20554480" cy="943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77500" lnSpcReduction="20000"/>
          </a:bodyPr>
          <a:lstStyle>
            <a:lvl1pPr algn="l" defTabSz="1633727">
              <a:defRPr sz="9246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>
                <a:latin typeface="Avenir Light" panose="020B0402020203020204" pitchFamily="34" charset="77"/>
              </a:rPr>
              <a:t>The LNS activity in the framework of beam facility</a:t>
            </a:r>
          </a:p>
        </p:txBody>
      </p:sp>
      <p:sp>
        <p:nvSpPr>
          <p:cNvPr id="345" name="Google Shape;179;p4"/>
          <p:cNvSpPr txBox="1"/>
          <p:nvPr/>
        </p:nvSpPr>
        <p:spPr>
          <a:xfrm>
            <a:off x="3818248" y="8209980"/>
            <a:ext cx="4146636" cy="23170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1828800">
              <a:defRPr sz="3600">
                <a:solidFill>
                  <a:srgbClr val="000000"/>
                </a:solidFill>
                <a:latin typeface="Avenir Light" panose="020B0402020203020204" pitchFamily="34" charset="77"/>
                <a:ea typeface="Calibri"/>
                <a:cs typeface="Calibri"/>
              </a:defRPr>
            </a:lvl1pPr>
          </a:lstStyle>
          <a:p>
            <a:r>
              <a:t>First improvement of Ion irradiation facility @LNS (light ions modulation)</a:t>
            </a:r>
          </a:p>
        </p:txBody>
      </p:sp>
      <p:sp>
        <p:nvSpPr>
          <p:cNvPr id="346" name="Google Shape;179;p4"/>
          <p:cNvSpPr txBox="1"/>
          <p:nvPr/>
        </p:nvSpPr>
        <p:spPr>
          <a:xfrm>
            <a:off x="14873557" y="7000980"/>
            <a:ext cx="3626531" cy="28758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1828800">
              <a:defRPr sz="3600">
                <a:solidFill>
                  <a:srgbClr val="000000"/>
                </a:solidFill>
                <a:latin typeface="Avenir Light" panose="020B0402020203020204" pitchFamily="34" charset="77"/>
                <a:ea typeface="Calibri"/>
                <a:cs typeface="Calibri"/>
              </a:defRPr>
            </a:lvl1pPr>
          </a:lstStyle>
          <a:p>
            <a:r>
              <a:t>Second improvement of Ion irradiation facility @LNS (high intensity)</a:t>
            </a:r>
          </a:p>
        </p:txBody>
      </p:sp>
      <p:sp>
        <p:nvSpPr>
          <p:cNvPr id="347" name="Google Shape;179;p4"/>
          <p:cNvSpPr txBox="1"/>
          <p:nvPr/>
        </p:nvSpPr>
        <p:spPr>
          <a:xfrm>
            <a:off x="9735637" y="1796234"/>
            <a:ext cx="4146636" cy="12925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>
                <a:latin typeface="Avenir Light" panose="020B0402020203020204" pitchFamily="34" charset="77"/>
              </a:rPr>
              <a:t>Collaboration with Best Cyclotron</a:t>
            </a:r>
          </a:p>
        </p:txBody>
      </p:sp>
      <p:sp>
        <p:nvSpPr>
          <p:cNvPr id="348" name="Google Shape;179;p4"/>
          <p:cNvSpPr txBox="1"/>
          <p:nvPr/>
        </p:nvSpPr>
        <p:spPr>
          <a:xfrm>
            <a:off x="8473577" y="8707899"/>
            <a:ext cx="3335379" cy="11994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1828800">
              <a:defRPr sz="3600">
                <a:solidFill>
                  <a:srgbClr val="000000"/>
                </a:solidFill>
                <a:latin typeface="Avenir Light" panose="020B0402020203020204" pitchFamily="34" charset="77"/>
                <a:ea typeface="Calibri"/>
                <a:cs typeface="Calibri"/>
              </a:defRPr>
            </a:lvl1pPr>
          </a:lstStyle>
          <a:p>
            <a:r>
              <a:t>ELIMED installation</a:t>
            </a:r>
          </a:p>
        </p:txBody>
      </p:sp>
      <p:sp>
        <p:nvSpPr>
          <p:cNvPr id="349" name="Google Shape;179;p4"/>
          <p:cNvSpPr txBox="1"/>
          <p:nvPr/>
        </p:nvSpPr>
        <p:spPr>
          <a:xfrm>
            <a:off x="10816532" y="10210400"/>
            <a:ext cx="4146636" cy="17582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1828800">
              <a:defRPr sz="3600">
                <a:solidFill>
                  <a:srgbClr val="000000"/>
                </a:solidFill>
                <a:latin typeface="Avenir Light" panose="020B0402020203020204" pitchFamily="34" charset="77"/>
                <a:ea typeface="Calibri"/>
                <a:cs typeface="Calibri"/>
              </a:defRPr>
            </a:lvl1pPr>
          </a:lstStyle>
          <a:p>
            <a:r>
              <a:t>Double ring implementation @TIFPA</a:t>
            </a:r>
          </a:p>
        </p:txBody>
      </p:sp>
      <p:sp>
        <p:nvSpPr>
          <p:cNvPr id="350" name="Google Shape;172;p4"/>
          <p:cNvSpPr txBox="1"/>
          <p:nvPr/>
        </p:nvSpPr>
        <p:spPr>
          <a:xfrm>
            <a:off x="16007004" y="3724606"/>
            <a:ext cx="12834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8288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2020</a:t>
            </a:r>
          </a:p>
        </p:txBody>
      </p:sp>
      <p:pic>
        <p:nvPicPr>
          <p:cNvPr id="1026" name="Picture 2" descr="INFN Laboratori Nazionali del Sud - SHARPER Night">
            <a:extLst>
              <a:ext uri="{FF2B5EF4-FFF2-40B4-BE49-F238E27FC236}">
                <a16:creationId xmlns:a16="http://schemas.microsoft.com/office/drawing/2014/main" id="{C57C3525-2688-566A-F99C-81A94A37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0217" y="380771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irst Italian proton therapy facility…">
            <a:extLst>
              <a:ext uri="{FF2B5EF4-FFF2-40B4-BE49-F238E27FC236}">
                <a16:creationId xmlns:a16="http://schemas.microsoft.com/office/drawing/2014/main" id="{73346A8D-84CC-FE7A-464F-C616584FB395}"/>
              </a:ext>
            </a:extLst>
          </p:cNvPr>
          <p:cNvSpPr txBox="1"/>
          <p:nvPr/>
        </p:nvSpPr>
        <p:spPr>
          <a:xfrm>
            <a:off x="458847" y="12571686"/>
            <a:ext cx="23312236" cy="72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800" dirty="0">
                <a:latin typeface="Avenir Light"/>
              </a:rPr>
              <a:t>How can LNS </a:t>
            </a:r>
            <a:r>
              <a:rPr lang="it-IT" sz="3800" dirty="0" err="1">
                <a:latin typeface="Avenir Light"/>
              </a:rPr>
              <a:t>contribute</a:t>
            </a:r>
            <a:r>
              <a:rPr lang="it-IT" sz="3800" dirty="0">
                <a:latin typeface="Avenir Light"/>
              </a:rPr>
              <a:t> to the future </a:t>
            </a:r>
            <a:r>
              <a:rPr lang="it-IT" sz="3800" dirty="0" err="1">
                <a:latin typeface="Avenir Light"/>
              </a:rPr>
              <a:t>research</a:t>
            </a:r>
            <a:r>
              <a:rPr lang="it-IT" sz="3800" dirty="0">
                <a:latin typeface="Avenir Light"/>
              </a:rPr>
              <a:t> </a:t>
            </a:r>
            <a:r>
              <a:rPr lang="it-IT" sz="3800" dirty="0" err="1">
                <a:latin typeface="Avenir Light"/>
              </a:rPr>
              <a:t>program</a:t>
            </a:r>
            <a:r>
              <a:rPr lang="it-IT" sz="3800" dirty="0">
                <a:latin typeface="Avenir Light"/>
              </a:rPr>
              <a:t> with the high power </a:t>
            </a:r>
            <a:r>
              <a:rPr lang="it-IT" sz="3800" dirty="0" err="1">
                <a:latin typeface="Avenir Light"/>
              </a:rPr>
              <a:t>cyclotron</a:t>
            </a:r>
            <a:r>
              <a:rPr lang="it-IT" sz="3800" dirty="0">
                <a:latin typeface="Avenir Light"/>
              </a:rPr>
              <a:t> of SPES-LNL? </a:t>
            </a:r>
            <a:endParaRPr lang="it-IT" dirty="0">
              <a:latin typeface="Avenir Light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2B345-64B6-FBCA-E2BE-4ED98406D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Number">
            <a:extLst>
              <a:ext uri="{FF2B5EF4-FFF2-40B4-BE49-F238E27FC236}">
                <a16:creationId xmlns:a16="http://schemas.microsoft.com/office/drawing/2014/main" id="{831EDD48-C9E0-56D4-95F4-F7BBC176BBE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82212" y="1844367"/>
            <a:ext cx="296800" cy="4530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447" name="TNSA Ion beams properties">
            <a:extLst>
              <a:ext uri="{FF2B5EF4-FFF2-40B4-BE49-F238E27FC236}">
                <a16:creationId xmlns:a16="http://schemas.microsoft.com/office/drawing/2014/main" id="{F515DE55-2EBB-8A0B-36B1-C68321BDF1B6}"/>
              </a:ext>
            </a:extLst>
          </p:cNvPr>
          <p:cNvSpPr txBox="1"/>
          <p:nvPr/>
        </p:nvSpPr>
        <p:spPr>
          <a:xfrm>
            <a:off x="281078" y="466752"/>
            <a:ext cx="21396816" cy="106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>
            <a:noAutofit/>
          </a:bodyPr>
          <a:lstStyle>
            <a:lvl1pPr algn="l" defTabSz="1682495">
              <a:defRPr sz="9522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800" dirty="0">
                <a:latin typeface="Avenir Light"/>
              </a:rPr>
              <a:t>Monte Carlo Simulation</a:t>
            </a:r>
            <a:r>
              <a:rPr lang="it-IT" sz="4800" dirty="0">
                <a:latin typeface="Avenir Light"/>
              </a:rPr>
              <a:t>s</a:t>
            </a:r>
            <a:r>
              <a:rPr sz="4800" dirty="0">
                <a:latin typeface="Avenir Light"/>
              </a:rPr>
              <a:t> </a:t>
            </a:r>
            <a:r>
              <a:rPr lang="it-IT" sz="4800" dirty="0">
                <a:latin typeface="Avenir Light"/>
              </a:rPr>
              <a:t>for dosimetric and microdosimetric purposes: LET and RBE</a:t>
            </a:r>
            <a:endParaRPr sz="4800" dirty="0">
              <a:latin typeface="Avenir Light" panose="020B0402020203020204" pitchFamily="34" charset="77"/>
            </a:endParaRPr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267CAD77-53BD-72C6-132D-C9716851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8686" y="31044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irst Italian proton therapy facility…">
            <a:extLst>
              <a:ext uri="{FF2B5EF4-FFF2-40B4-BE49-F238E27FC236}">
                <a16:creationId xmlns:a16="http://schemas.microsoft.com/office/drawing/2014/main" id="{E4100316-28F8-547B-CD82-177A5C146749}"/>
              </a:ext>
            </a:extLst>
          </p:cNvPr>
          <p:cNvSpPr txBox="1"/>
          <p:nvPr/>
        </p:nvSpPr>
        <p:spPr>
          <a:xfrm>
            <a:off x="637557" y="2696235"/>
            <a:ext cx="23043292" cy="8438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/>
              <a:t>Open source G4 Monte Carlo codes</a:t>
            </a:r>
          </a:p>
          <a:p>
            <a:pPr algn="l"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1500" dirty="0">
              <a:latin typeface="Avenir Light"/>
              <a:ea typeface="+mn-lt"/>
              <a:cs typeface="Arial"/>
            </a:endParaRPr>
          </a:p>
          <a:p>
            <a:pPr marL="309880" indent="-309880" algn="l" defTabSz="821531"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800" b="1" dirty="0">
                <a:solidFill>
                  <a:srgbClr val="000000"/>
                </a:solidFill>
                <a:latin typeface="Avenir Light"/>
                <a:cs typeface="Arial"/>
              </a:rPr>
              <a:t>Hadrontherapy</a:t>
            </a:r>
            <a:r>
              <a:rPr lang="en-US" sz="3800" dirty="0">
                <a:solidFill>
                  <a:srgbClr val="000000"/>
                </a:solidFill>
                <a:latin typeface="Avenir Light"/>
                <a:cs typeface="Arial"/>
              </a:rPr>
              <a:t>: Geant4-based application specifically developed to address typical needs related to the proton and ion therapy </a:t>
            </a:r>
          </a:p>
          <a:p>
            <a:pPr algn="l" defTabSz="821531"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1500" dirty="0">
              <a:latin typeface="Avenir Light"/>
              <a:ea typeface="+mn-lt"/>
              <a:cs typeface="Arial"/>
            </a:endParaRPr>
          </a:p>
          <a:p>
            <a:pPr marL="309880" indent="-309880" algn="l" defTabSz="821531"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800" b="1" dirty="0">
                <a:ea typeface="+mn-lt"/>
                <a:cs typeface="+mn-lt"/>
              </a:rPr>
              <a:t>Radiobiology</a:t>
            </a:r>
            <a:r>
              <a:rPr lang="en-US" sz="3800" dirty="0">
                <a:ea typeface="+mn-lt"/>
                <a:cs typeface="+mn-lt"/>
              </a:rPr>
              <a:t>: Geant4-based application realized for dosimetric and radiobiological applications of proton and ion beams</a:t>
            </a:r>
            <a:endParaRPr lang="en-US" sz="3800" dirty="0">
              <a:latin typeface="Arial"/>
            </a:endParaRPr>
          </a:p>
          <a:p>
            <a:pPr marL="309880" indent="-309880" algn="l" defTabSz="821531"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latin typeface="Arial"/>
            </a:endParaRPr>
          </a:p>
          <a:p>
            <a:pPr marL="309880" indent="-309880" algn="l" defTabSz="821531"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latin typeface="Arial"/>
            </a:endParaRPr>
          </a:p>
          <a:p>
            <a:pPr marL="309880" indent="-309880" algn="l" defTabSz="821531"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latin typeface="Arial"/>
            </a:endParaRPr>
          </a:p>
          <a:p>
            <a:pPr marL="309880" indent="-309880" algn="l" defTabSz="821531"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latin typeface="Helvetica Neue"/>
            </a:endParaRPr>
          </a:p>
          <a:p>
            <a:pPr marL="309880" indent="-309880" algn="l" defTabSz="821531"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latin typeface="Arial"/>
            </a:endParaRPr>
          </a:p>
          <a:p>
            <a:pPr marL="309880" indent="-309880" algn="l" defTabSz="821531"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latin typeface="Arial"/>
            </a:endParaRPr>
          </a:p>
          <a:p>
            <a:pPr algn="l"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latin typeface="Arial"/>
            </a:endParaRPr>
          </a:p>
          <a:p>
            <a:pPr algn="l" defTabSz="821531"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500" dirty="0">
              <a:latin typeface="Avenir Light" panose="020B0402020203020204" pitchFamily="34" charset="77"/>
            </a:endParaRPr>
          </a:p>
          <a:p>
            <a:pPr marL="309880" indent="-309880" algn="l" defTabSz="821531"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800" b="1" dirty="0">
                <a:latin typeface="Arial"/>
              </a:rPr>
              <a:t>Microdosimetry</a:t>
            </a:r>
            <a:r>
              <a:rPr lang="en-US" sz="3800" dirty="0">
                <a:latin typeface="Arial"/>
              </a:rPr>
              <a:t> (INFN, Section of Catania)</a:t>
            </a:r>
            <a:endParaRPr lang="it-IT" sz="3800" dirty="0">
              <a:latin typeface="Avenir Light"/>
            </a:endParaRPr>
          </a:p>
        </p:txBody>
      </p:sp>
      <p:pic>
        <p:nvPicPr>
          <p:cNvPr id="7" name="DefTutto.png">
            <a:extLst>
              <a:ext uri="{FF2B5EF4-FFF2-40B4-BE49-F238E27FC236}">
                <a16:creationId xmlns:a16="http://schemas.microsoft.com/office/drawing/2014/main" id="{89765289-FD08-217C-07F8-B44C50B67C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25" t="5236" r="4260" b="1893"/>
          <a:stretch>
            <a:fillRect/>
          </a:stretch>
        </p:blipFill>
        <p:spPr>
          <a:xfrm>
            <a:off x="11787308" y="5995648"/>
            <a:ext cx="10125929" cy="5368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G_5011.JPG">
            <a:extLst>
              <a:ext uri="{FF2B5EF4-FFF2-40B4-BE49-F238E27FC236}">
                <a16:creationId xmlns:a16="http://schemas.microsoft.com/office/drawing/2014/main" id="{1107F240-8E7C-6FBD-4C31-5207AA8BD7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429" t="11962" r="24862" b="21770"/>
          <a:stretch>
            <a:fillRect/>
          </a:stretch>
        </p:blipFill>
        <p:spPr>
          <a:xfrm>
            <a:off x="11446355" y="11154878"/>
            <a:ext cx="2166953" cy="200522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9" name="MicroPlus probe at the isocenter position of the CATANA protontherapy facility">
            <a:extLst>
              <a:ext uri="{FF2B5EF4-FFF2-40B4-BE49-F238E27FC236}">
                <a16:creationId xmlns:a16="http://schemas.microsoft.com/office/drawing/2014/main" id="{DEBAEE58-27DA-BA8C-0BF2-25AD0D84B232}"/>
              </a:ext>
            </a:extLst>
          </p:cNvPr>
          <p:cNvSpPr txBox="1"/>
          <p:nvPr/>
        </p:nvSpPr>
        <p:spPr>
          <a:xfrm>
            <a:off x="13753728" y="11224133"/>
            <a:ext cx="273242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val="1"/>
            </a:ext>
          </a:extLst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Courier New"/>
                <a:ea typeface="Courier New"/>
                <a:cs typeface="Courier New"/>
                <a:sym typeface="Courier New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t>MicroPlus probe at the isocenter position of the CATANA protontherapy facility</a:t>
            </a:r>
          </a:p>
        </p:txBody>
      </p:sp>
      <p:pic>
        <p:nvPicPr>
          <p:cNvPr id="10" name="IMG_5026.JPG">
            <a:extLst>
              <a:ext uri="{FF2B5EF4-FFF2-40B4-BE49-F238E27FC236}">
                <a16:creationId xmlns:a16="http://schemas.microsoft.com/office/drawing/2014/main" id="{EF6E356F-F15D-DB3D-564F-6BF2F2215D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667" t="16138" r="7220"/>
          <a:stretch>
            <a:fillRect/>
          </a:stretch>
        </p:blipFill>
        <p:spPr>
          <a:xfrm>
            <a:off x="18278997" y="11331737"/>
            <a:ext cx="1635774" cy="186681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1" name="Schermata 2018-10-27 alle 17.40.27.png">
            <a:extLst>
              <a:ext uri="{FF2B5EF4-FFF2-40B4-BE49-F238E27FC236}">
                <a16:creationId xmlns:a16="http://schemas.microsoft.com/office/drawing/2014/main" id="{5565BFAD-CDB0-5BD0-ED61-A7CE598826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712"/>
          <a:stretch>
            <a:fillRect/>
          </a:stretch>
        </p:blipFill>
        <p:spPr>
          <a:xfrm>
            <a:off x="13753728" y="12512440"/>
            <a:ext cx="1605057" cy="686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nfn-lnl_logo.png">
            <a:extLst>
              <a:ext uri="{FF2B5EF4-FFF2-40B4-BE49-F238E27FC236}">
                <a16:creationId xmlns:a16="http://schemas.microsoft.com/office/drawing/2014/main" id="{DB4D4B71-679D-7840-B999-2C0063EA6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17954" y="12512440"/>
            <a:ext cx="920721" cy="68619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Mini-TEPC at the isocenter position of the CATANA protontherapy facility">
            <a:extLst>
              <a:ext uri="{FF2B5EF4-FFF2-40B4-BE49-F238E27FC236}">
                <a16:creationId xmlns:a16="http://schemas.microsoft.com/office/drawing/2014/main" id="{076DC51E-09C7-FCBB-5E75-5F9BD9BC9440}"/>
              </a:ext>
            </a:extLst>
          </p:cNvPr>
          <p:cNvSpPr txBox="1"/>
          <p:nvPr/>
        </p:nvSpPr>
        <p:spPr>
          <a:xfrm>
            <a:off x="20072781" y="11331737"/>
            <a:ext cx="303626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val="1"/>
            </a:ext>
          </a:extLst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Courier New"/>
                <a:ea typeface="Courier New"/>
                <a:cs typeface="Courier New"/>
                <a:sym typeface="Courier New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t>Mini-TEPC at the isocenter position of the CATANA protontherapy facility</a:t>
            </a:r>
          </a:p>
        </p:txBody>
      </p:sp>
      <p:sp>
        <p:nvSpPr>
          <p:cNvPr id="14" name="Triangle">
            <a:extLst>
              <a:ext uri="{FF2B5EF4-FFF2-40B4-BE49-F238E27FC236}">
                <a16:creationId xmlns:a16="http://schemas.microsoft.com/office/drawing/2014/main" id="{CC41A546-A735-D9B9-6DBD-54AA34330644}"/>
              </a:ext>
            </a:extLst>
          </p:cNvPr>
          <p:cNvSpPr/>
          <p:nvPr/>
        </p:nvSpPr>
        <p:spPr>
          <a:xfrm>
            <a:off x="11368414" y="10594876"/>
            <a:ext cx="4774054" cy="539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5D328">
              <a:alpha val="1556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Triangle">
            <a:extLst>
              <a:ext uri="{FF2B5EF4-FFF2-40B4-BE49-F238E27FC236}">
                <a16:creationId xmlns:a16="http://schemas.microsoft.com/office/drawing/2014/main" id="{BD0B2AD4-ACC1-0C18-153A-99DF730E75F5}"/>
              </a:ext>
            </a:extLst>
          </p:cNvPr>
          <p:cNvSpPr/>
          <p:nvPr/>
        </p:nvSpPr>
        <p:spPr>
          <a:xfrm>
            <a:off x="18315603" y="10211866"/>
            <a:ext cx="4525425" cy="1012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  <a:alpha val="1556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6" name="Schermata 2018-10-27 alle 19.24.18.png">
            <a:extLst>
              <a:ext uri="{FF2B5EF4-FFF2-40B4-BE49-F238E27FC236}">
                <a16:creationId xmlns:a16="http://schemas.microsoft.com/office/drawing/2014/main" id="{89BDF180-2405-A438-C48A-D9169114303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008" r="56368"/>
          <a:stretch>
            <a:fillRect/>
          </a:stretch>
        </p:blipFill>
        <p:spPr>
          <a:xfrm>
            <a:off x="22002934" y="6410129"/>
            <a:ext cx="1779217" cy="132065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7" name="Triangle">
            <a:extLst>
              <a:ext uri="{FF2B5EF4-FFF2-40B4-BE49-F238E27FC236}">
                <a16:creationId xmlns:a16="http://schemas.microsoft.com/office/drawing/2014/main" id="{943E95E5-2754-D0D4-9E1D-6BA7930F17E3}"/>
              </a:ext>
            </a:extLst>
          </p:cNvPr>
          <p:cNvSpPr/>
          <p:nvPr/>
        </p:nvSpPr>
        <p:spPr>
          <a:xfrm rot="16200000">
            <a:off x="20936861" y="6741180"/>
            <a:ext cx="1308101" cy="62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3">
              <a:hueOff val="914337"/>
              <a:satOff val="31515"/>
              <a:lumOff val="-30790"/>
              <a:alpha val="1556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Silicon Telescope at the isocenter position of the CATANA protontherapy facility">
            <a:extLst>
              <a:ext uri="{FF2B5EF4-FFF2-40B4-BE49-F238E27FC236}">
                <a16:creationId xmlns:a16="http://schemas.microsoft.com/office/drawing/2014/main" id="{462AC431-EEC5-55A1-0A5B-F0C1E58784DE}"/>
              </a:ext>
            </a:extLst>
          </p:cNvPr>
          <p:cNvSpPr txBox="1"/>
          <p:nvPr/>
        </p:nvSpPr>
        <p:spPr>
          <a:xfrm>
            <a:off x="21929622" y="8002427"/>
            <a:ext cx="1925817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val="1"/>
            </a:ext>
          </a:extLst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Courier New"/>
                <a:ea typeface="Courier New"/>
                <a:cs typeface="Courier New"/>
                <a:sym typeface="Courier New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t>Silicon Telescope at the isocenter position of the CATANA protontherapy facility</a:t>
            </a:r>
          </a:p>
        </p:txBody>
      </p:sp>
      <p:pic>
        <p:nvPicPr>
          <p:cNvPr id="19" name="LogoPolitecnicoUfficiale.png">
            <a:extLst>
              <a:ext uri="{FF2B5EF4-FFF2-40B4-BE49-F238E27FC236}">
                <a16:creationId xmlns:a16="http://schemas.microsoft.com/office/drawing/2014/main" id="{F6F21D33-9F5A-C48B-CF00-A5F14293BB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17607" y="9791599"/>
            <a:ext cx="1264550" cy="50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>
            <a:extLst>
              <a:ext uri="{FF2B5EF4-FFF2-40B4-BE49-F238E27FC236}">
                <a16:creationId xmlns:a16="http://schemas.microsoft.com/office/drawing/2014/main" id="{50C6FDFA-95A9-052E-C427-F321ADAC3DF1}"/>
              </a:ext>
            </a:extLst>
          </p:cNvPr>
          <p:cNvSpPr txBox="1">
            <a:spLocks noGrp="1"/>
          </p:cNvSpPr>
          <p:nvPr/>
        </p:nvSpPr>
        <p:spPr>
          <a:xfrm>
            <a:off x="411000" y="6356797"/>
            <a:ext cx="296800" cy="45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val="1"/>
            </a:ext>
          </a:extLst>
        </p:spPr>
        <p:txBody>
          <a:bodyPr wrap="none" lIns="71437" tIns="71437" rIns="71437" bIns="71437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pic>
        <p:nvPicPr>
          <p:cNvPr id="21" name="Schermata 2018-10-26 alle 22.01.50.png">
            <a:extLst>
              <a:ext uri="{FF2B5EF4-FFF2-40B4-BE49-F238E27FC236}">
                <a16:creationId xmlns:a16="http://schemas.microsoft.com/office/drawing/2014/main" id="{56879945-143D-21C3-1050-47FEAF9ACAC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172" r="5919"/>
          <a:stretch>
            <a:fillRect/>
          </a:stretch>
        </p:blipFill>
        <p:spPr>
          <a:xfrm>
            <a:off x="6236027" y="8259407"/>
            <a:ext cx="3863504" cy="140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Schermata 2018-10-26 alle 21.54.51.png">
            <a:extLst>
              <a:ext uri="{FF2B5EF4-FFF2-40B4-BE49-F238E27FC236}">
                <a16:creationId xmlns:a16="http://schemas.microsoft.com/office/drawing/2014/main" id="{0ACF6182-27F3-E458-8C3D-6E78E7DD09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0930" y="8377919"/>
            <a:ext cx="4356101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Schermata 2018-10-26 alle 21.54.57.png">
            <a:extLst>
              <a:ext uri="{FF2B5EF4-FFF2-40B4-BE49-F238E27FC236}">
                <a16:creationId xmlns:a16="http://schemas.microsoft.com/office/drawing/2014/main" id="{B1D6375A-62A8-3B2B-8D6C-7B20AD814F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1426" y="6980867"/>
            <a:ext cx="2667001" cy="12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ectangle">
            <a:extLst>
              <a:ext uri="{FF2B5EF4-FFF2-40B4-BE49-F238E27FC236}">
                <a16:creationId xmlns:a16="http://schemas.microsoft.com/office/drawing/2014/main" id="{6A9F38B5-AF8D-8309-73C1-0BBADD18F5CA}"/>
              </a:ext>
            </a:extLst>
          </p:cNvPr>
          <p:cNvSpPr/>
          <p:nvPr/>
        </p:nvSpPr>
        <p:spPr>
          <a:xfrm>
            <a:off x="436456" y="6765664"/>
            <a:ext cx="5098871" cy="288657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ffectLst>
            <a:outerShdw blurRad="63500" dist="254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5" name="Schermata 2018-10-26 alle 22.01.45.png">
            <a:extLst>
              <a:ext uri="{FF2B5EF4-FFF2-40B4-BE49-F238E27FC236}">
                <a16:creationId xmlns:a16="http://schemas.microsoft.com/office/drawing/2014/main" id="{4E991FE0-FCD8-01BF-F200-1EE7252CED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10895" y="6917367"/>
            <a:ext cx="2806701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Schermata 2018-10-26 alle 21.55.56.png">
            <a:extLst>
              <a:ext uri="{FF2B5EF4-FFF2-40B4-BE49-F238E27FC236}">
                <a16:creationId xmlns:a16="http://schemas.microsoft.com/office/drawing/2014/main" id="{87FDC396-3D8E-C45F-AFC3-1F6CF1551CB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41160" t="60737" r="12759"/>
          <a:stretch>
            <a:fillRect/>
          </a:stretch>
        </p:blipFill>
        <p:spPr>
          <a:xfrm>
            <a:off x="3337447" y="7610935"/>
            <a:ext cx="1287497" cy="553488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LET-dose">
            <a:extLst>
              <a:ext uri="{FF2B5EF4-FFF2-40B4-BE49-F238E27FC236}">
                <a16:creationId xmlns:a16="http://schemas.microsoft.com/office/drawing/2014/main" id="{930897D7-FCCD-2BE0-A613-82A7511FE551}"/>
              </a:ext>
            </a:extLst>
          </p:cNvPr>
          <p:cNvSpPr txBox="1"/>
          <p:nvPr/>
        </p:nvSpPr>
        <p:spPr>
          <a:xfrm rot="16200000">
            <a:off x="-398086" y="7897800"/>
            <a:ext cx="218727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Courier"/>
                <a:ea typeface="Courier"/>
                <a:cs typeface="Courier"/>
                <a:sym typeface="Courier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t>LET-dose</a:t>
            </a:r>
          </a:p>
        </p:txBody>
      </p:sp>
      <p:sp>
        <p:nvSpPr>
          <p:cNvPr id="28" name="LET-track">
            <a:extLst>
              <a:ext uri="{FF2B5EF4-FFF2-40B4-BE49-F238E27FC236}">
                <a16:creationId xmlns:a16="http://schemas.microsoft.com/office/drawing/2014/main" id="{5FC7DA92-EC07-BE6D-E29E-685F35577C03}"/>
              </a:ext>
            </a:extLst>
          </p:cNvPr>
          <p:cNvSpPr txBox="1"/>
          <p:nvPr/>
        </p:nvSpPr>
        <p:spPr>
          <a:xfrm rot="16200000">
            <a:off x="9680574" y="7807710"/>
            <a:ext cx="244640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Courier"/>
                <a:ea typeface="Courier"/>
                <a:cs typeface="Courier"/>
                <a:sym typeface="Courier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t>LET-track</a:t>
            </a:r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id="{1FCCC0CE-35D1-B820-A738-D92417038B2E}"/>
              </a:ext>
            </a:extLst>
          </p:cNvPr>
          <p:cNvSpPr/>
          <p:nvPr/>
        </p:nvSpPr>
        <p:spPr>
          <a:xfrm>
            <a:off x="6106508" y="6766878"/>
            <a:ext cx="5098871" cy="288657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ffectLst>
            <a:outerShdw blurRad="63500" dist="254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80838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ADB78-38C1-C4AA-CFE9-3D783A2EA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Number">
            <a:extLst>
              <a:ext uri="{FF2B5EF4-FFF2-40B4-BE49-F238E27FC236}">
                <a16:creationId xmlns:a16="http://schemas.microsoft.com/office/drawing/2014/main" id="{81F24CCC-04DD-2B29-3AC7-CC74FEF7D33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82212" y="1844367"/>
            <a:ext cx="296800" cy="453008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447" name="TNSA Ion beams properties">
            <a:extLst>
              <a:ext uri="{FF2B5EF4-FFF2-40B4-BE49-F238E27FC236}">
                <a16:creationId xmlns:a16="http://schemas.microsoft.com/office/drawing/2014/main" id="{73CD7BCC-CE37-0EC2-D726-77726252D887}"/>
              </a:ext>
            </a:extLst>
          </p:cNvPr>
          <p:cNvSpPr txBox="1"/>
          <p:nvPr/>
        </p:nvSpPr>
        <p:spPr>
          <a:xfrm>
            <a:off x="281078" y="466752"/>
            <a:ext cx="21396816" cy="106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algn="l" defTabSz="1682495">
              <a:defRPr sz="9522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800" dirty="0">
                <a:latin typeface="Avenir Light"/>
              </a:rPr>
              <a:t>Monte Carlo Simulation</a:t>
            </a:r>
            <a:r>
              <a:rPr lang="it-IT" sz="4800" dirty="0">
                <a:latin typeface="Avenir Light"/>
              </a:rPr>
              <a:t>s</a:t>
            </a:r>
            <a:r>
              <a:rPr sz="4800" dirty="0">
                <a:latin typeface="Avenir Light"/>
              </a:rPr>
              <a:t> </a:t>
            </a:r>
            <a:r>
              <a:rPr lang="it-IT" sz="4800" dirty="0">
                <a:latin typeface="Avenir Light"/>
              </a:rPr>
              <a:t>for </a:t>
            </a:r>
            <a:r>
              <a:rPr lang="it-IT" sz="4800" dirty="0" err="1">
                <a:latin typeface="Avenir Light"/>
              </a:rPr>
              <a:t>dosimetric</a:t>
            </a:r>
            <a:r>
              <a:rPr lang="it-IT" sz="4800" dirty="0">
                <a:latin typeface="Avenir Light"/>
              </a:rPr>
              <a:t> and </a:t>
            </a:r>
            <a:r>
              <a:rPr lang="it-IT" sz="4800" dirty="0" err="1">
                <a:latin typeface="Avenir Light"/>
              </a:rPr>
              <a:t>microdosimetric</a:t>
            </a:r>
            <a:r>
              <a:rPr lang="it-IT" sz="4800" dirty="0">
                <a:latin typeface="Avenir Light"/>
              </a:rPr>
              <a:t> </a:t>
            </a:r>
            <a:r>
              <a:rPr lang="it-IT" sz="4800" dirty="0" err="1">
                <a:latin typeface="Avenir Light"/>
              </a:rPr>
              <a:t>purposes</a:t>
            </a:r>
            <a:r>
              <a:rPr lang="it-IT" sz="4800" dirty="0">
                <a:latin typeface="Avenir Light"/>
              </a:rPr>
              <a:t>: LET and RBE</a:t>
            </a:r>
            <a:endParaRPr sz="4800" dirty="0">
              <a:latin typeface="Avenir Light" panose="020B0402020203020204" pitchFamily="34" charset="77"/>
            </a:endParaRPr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7E0F3ACE-9209-B45D-6F33-99B2AA534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8686" y="31044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testo, diagramma, numero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2582DF2B-AA0E-D880-DC3D-B821EAC77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87" y="2905575"/>
            <a:ext cx="12258675" cy="7458075"/>
          </a:xfrm>
          <a:prstGeom prst="rect">
            <a:avLst/>
          </a:prstGeom>
        </p:spPr>
      </p:pic>
      <p:sp>
        <p:nvSpPr>
          <p:cNvPr id="5" name="First Italian proton therapy facility…">
            <a:extLst>
              <a:ext uri="{FF2B5EF4-FFF2-40B4-BE49-F238E27FC236}">
                <a16:creationId xmlns:a16="http://schemas.microsoft.com/office/drawing/2014/main" id="{007C09D9-364C-AC47-BAC2-5324D51FA813}"/>
              </a:ext>
            </a:extLst>
          </p:cNvPr>
          <p:cNvSpPr txBox="1"/>
          <p:nvPr/>
        </p:nvSpPr>
        <p:spPr>
          <a:xfrm>
            <a:off x="190782" y="10868229"/>
            <a:ext cx="12532175" cy="106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000" dirty="0" err="1">
                <a:ea typeface="+mn-lt"/>
                <a:cs typeface="+mn-lt"/>
              </a:rPr>
              <a:t>Experimental</a:t>
            </a:r>
            <a:r>
              <a:rPr lang="it-IT" sz="3000" dirty="0">
                <a:ea typeface="+mn-lt"/>
                <a:cs typeface="+mn-lt"/>
              </a:rPr>
              <a:t> survival data of the U87 </a:t>
            </a:r>
            <a:r>
              <a:rPr lang="it-IT" sz="3000" dirty="0" err="1">
                <a:ea typeface="+mn-lt"/>
                <a:cs typeface="+mn-lt"/>
              </a:rPr>
              <a:t>cells</a:t>
            </a:r>
            <a:r>
              <a:rPr lang="it-IT" sz="3000" dirty="0">
                <a:ea typeface="+mn-lt"/>
                <a:cs typeface="+mn-lt"/>
              </a:rPr>
              <a:t> </a:t>
            </a:r>
            <a:r>
              <a:rPr lang="it-IT" sz="3000" dirty="0" err="1">
                <a:ea typeface="+mn-lt"/>
                <a:cs typeface="+mn-lt"/>
              </a:rPr>
              <a:t>irradiated</a:t>
            </a:r>
            <a:r>
              <a:rPr lang="it-IT" sz="3000" dirty="0">
                <a:ea typeface="+mn-lt"/>
                <a:cs typeface="+mn-lt"/>
              </a:rPr>
              <a:t> in </a:t>
            </a:r>
            <a:r>
              <a:rPr lang="it-IT" sz="3000" dirty="0" err="1">
                <a:ea typeface="+mn-lt"/>
                <a:cs typeface="+mn-lt"/>
              </a:rPr>
              <a:t>six</a:t>
            </a:r>
            <a:r>
              <a:rPr lang="it-IT" sz="3000" dirty="0">
                <a:ea typeface="+mn-lt"/>
                <a:cs typeface="+mn-lt"/>
              </a:rPr>
              <a:t> </a:t>
            </a:r>
            <a:r>
              <a:rPr lang="it-IT" sz="3000" dirty="0" err="1">
                <a:ea typeface="+mn-lt"/>
                <a:cs typeface="+mn-lt"/>
              </a:rPr>
              <a:t>different</a:t>
            </a:r>
            <a:r>
              <a:rPr lang="it-IT" sz="3000" dirty="0">
                <a:ea typeface="+mn-lt"/>
                <a:cs typeface="+mn-lt"/>
              </a:rPr>
              <a:t> positions </a:t>
            </a:r>
            <a:r>
              <a:rPr lang="it-IT" sz="3000" dirty="0" err="1">
                <a:ea typeface="+mn-lt"/>
                <a:cs typeface="+mn-lt"/>
              </a:rPr>
              <a:t>along</a:t>
            </a:r>
            <a:r>
              <a:rPr lang="it-IT" sz="3000" dirty="0">
                <a:ea typeface="+mn-lt"/>
                <a:cs typeface="+mn-lt"/>
              </a:rPr>
              <a:t> the 62 MeV </a:t>
            </a:r>
            <a:r>
              <a:rPr lang="it-IT" sz="3000" dirty="0" err="1">
                <a:ea typeface="+mn-lt"/>
                <a:cs typeface="+mn-lt"/>
              </a:rPr>
              <a:t>proton</a:t>
            </a:r>
            <a:r>
              <a:rPr lang="it-IT" sz="3000" dirty="0">
                <a:ea typeface="+mn-lt"/>
                <a:cs typeface="+mn-lt"/>
              </a:rPr>
              <a:t> pristine Bragg </a:t>
            </a:r>
            <a:r>
              <a:rPr lang="it-IT" sz="3000" dirty="0" err="1">
                <a:ea typeface="+mn-lt"/>
                <a:cs typeface="+mn-lt"/>
              </a:rPr>
              <a:t>peak</a:t>
            </a:r>
          </a:p>
        </p:txBody>
      </p:sp>
      <p:pic>
        <p:nvPicPr>
          <p:cNvPr id="30" name="Immagine 29" descr="Immagine che contiene testo, schermata, Carattere, numero&#10;&#10;Il contenuto generato dall&amp;#39;IA potrebbe non essere corretto.">
            <a:extLst>
              <a:ext uri="{FF2B5EF4-FFF2-40B4-BE49-F238E27FC236}">
                <a16:creationId xmlns:a16="http://schemas.microsoft.com/office/drawing/2014/main" id="{0C42869B-D73F-6E2D-1844-26ADFDA9B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2985" y="1521427"/>
            <a:ext cx="7622241" cy="3414435"/>
          </a:xfrm>
          <a:prstGeom prst="rect">
            <a:avLst/>
          </a:prstGeom>
        </p:spPr>
      </p:pic>
      <p:pic>
        <p:nvPicPr>
          <p:cNvPr id="31" name="Immagine 30" descr="Immagine che contiene testo, elettronica, schermata, Pagina Web&#10;&#10;Il contenuto generato dall&amp;#39;IA potrebbe non essere corretto.">
            <a:extLst>
              <a:ext uri="{FF2B5EF4-FFF2-40B4-BE49-F238E27FC236}">
                <a16:creationId xmlns:a16="http://schemas.microsoft.com/office/drawing/2014/main" id="{8DB6691D-FEA8-D131-E385-34F499F3D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5551" y="4483176"/>
            <a:ext cx="7126943" cy="3691779"/>
          </a:xfrm>
          <a:prstGeom prst="rect">
            <a:avLst/>
          </a:prstGeom>
        </p:spPr>
      </p:pic>
      <p:pic>
        <p:nvPicPr>
          <p:cNvPr id="32" name="Immagine 31" descr="Immagine che contiene testo, schermata, Carattere, documento&#10;&#10;Il contenuto generato dall&amp;#39;IA potrebbe non essere corretto.">
            <a:extLst>
              <a:ext uri="{FF2B5EF4-FFF2-40B4-BE49-F238E27FC236}">
                <a16:creationId xmlns:a16="http://schemas.microsoft.com/office/drawing/2014/main" id="{22D781A7-9A5E-95A8-C30A-218EC86F8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9835" y="8351686"/>
            <a:ext cx="8113060" cy="487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52388"/>
      </p:ext>
    </p:extLst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Current activity in the framework of I-LU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4024">
              <a:defRPr sz="9300"/>
            </a:lvl1pPr>
          </a:lstStyle>
          <a:p>
            <a:r>
              <a:t>Current activity in the framework of I-LUCE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Screen Shot 2016-09-17 at 13.40.25.png" descr="Screen Shot 2016-09-17 at 13.40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658" y="63984"/>
            <a:ext cx="20158684" cy="13588032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Cyclotron"/>
          <p:cNvSpPr txBox="1"/>
          <p:nvPr/>
        </p:nvSpPr>
        <p:spPr>
          <a:xfrm>
            <a:off x="6913415" y="10676945"/>
            <a:ext cx="4605837" cy="1151756"/>
          </a:xfrm>
          <a:prstGeom prst="rect">
            <a:avLst/>
          </a:prstGeom>
          <a:solidFill>
            <a:srgbClr val="D7C6A7">
              <a:alpha val="83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/>
          <a:lstStyle>
            <a:lvl1pPr defTabSz="821531">
              <a:defRPr sz="5200">
                <a:solidFill>
                  <a:srgbClr val="8311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Cyclotron</a:t>
            </a:r>
          </a:p>
        </p:txBody>
      </p:sp>
      <p:pic>
        <p:nvPicPr>
          <p:cNvPr id="602" name="Shape Shape" descr="Shape Shap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1557300">
            <a:off x="6913417" y="5250679"/>
            <a:ext cx="3044727" cy="2352668"/>
          </a:xfrm>
          <a:prstGeom prst="rect">
            <a:avLst/>
          </a:prstGeom>
        </p:spPr>
      </p:pic>
      <p:pic>
        <p:nvPicPr>
          <p:cNvPr id="604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7552552">
            <a:off x="8170667" y="8064974"/>
            <a:ext cx="2603934" cy="2059814"/>
          </a:xfrm>
          <a:prstGeom prst="rect">
            <a:avLst/>
          </a:prstGeom>
        </p:spPr>
      </p:pic>
      <p:grpSp>
        <p:nvGrpSpPr>
          <p:cNvPr id="611" name="Group"/>
          <p:cNvGrpSpPr/>
          <p:nvPr/>
        </p:nvGrpSpPr>
        <p:grpSpPr>
          <a:xfrm>
            <a:off x="11105361" y="3949764"/>
            <a:ext cx="5796206" cy="6992087"/>
            <a:chOff x="71681" y="291256"/>
            <a:chExt cx="5796206" cy="6992087"/>
          </a:xfrm>
        </p:grpSpPr>
        <p:sp>
          <p:nvSpPr>
            <p:cNvPr id="606" name="Tandem"/>
            <p:cNvSpPr/>
            <p:nvPr/>
          </p:nvSpPr>
          <p:spPr>
            <a:xfrm>
              <a:off x="4597886" y="6013342"/>
              <a:ext cx="1270001" cy="1270001"/>
            </a:xfrm>
            <a:prstGeom prst="line">
              <a:avLst/>
            </a:prstGeom>
            <a:solidFill>
              <a:srgbClr val="D7C6A7">
                <a:alpha val="83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none" lIns="71437" tIns="71437" rIns="71437" bIns="71437" numCol="1" anchor="b">
              <a:spAutoFit/>
            </a:bodyPr>
            <a:lstStyle>
              <a:lvl1pPr defTabSz="821531">
                <a:defRPr sz="5200">
                  <a:solidFill>
                    <a:srgbClr val="831100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Tandem</a:t>
              </a:r>
            </a:p>
          </p:txBody>
        </p:sp>
        <p:pic>
          <p:nvPicPr>
            <p:cNvPr id="607" name="Oval Oval" descr="Oval Oval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94736">
              <a:off x="71681" y="291256"/>
              <a:ext cx="4900217" cy="2596357"/>
            </a:xfrm>
            <a:prstGeom prst="rect">
              <a:avLst/>
            </a:prstGeom>
            <a:effectLst/>
          </p:spPr>
        </p:pic>
        <p:pic>
          <p:nvPicPr>
            <p:cNvPr id="609" name="Line Line" descr="Line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7442" y="2474377"/>
              <a:ext cx="1500987" cy="2516600"/>
            </a:xfrm>
            <a:prstGeom prst="rect">
              <a:avLst/>
            </a:prstGeom>
            <a:effectLst/>
          </p:spPr>
        </p:pic>
      </p:grpSp>
      <p:sp>
        <p:nvSpPr>
          <p:cNvPr id="612" name="Exp beamlines"/>
          <p:cNvSpPr txBox="1"/>
          <p:nvPr/>
        </p:nvSpPr>
        <p:spPr>
          <a:xfrm>
            <a:off x="2712685" y="463085"/>
            <a:ext cx="6676853" cy="1008480"/>
          </a:xfrm>
          <a:prstGeom prst="rect">
            <a:avLst/>
          </a:prstGeom>
          <a:solidFill>
            <a:srgbClr val="D7C6A7">
              <a:alpha val="83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/>
          <a:lstStyle>
            <a:lvl1pPr defTabSz="821531">
              <a:defRPr sz="5200">
                <a:solidFill>
                  <a:srgbClr val="8311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Exp beamlines</a:t>
            </a:r>
          </a:p>
        </p:txBody>
      </p:sp>
      <p:pic>
        <p:nvPicPr>
          <p:cNvPr id="613" name="Shape Shape" descr="Shape Shap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21557300">
            <a:off x="6051015" y="2773981"/>
            <a:ext cx="4769532" cy="1924684"/>
          </a:xfrm>
          <a:prstGeom prst="rect">
            <a:avLst/>
          </a:prstGeom>
        </p:spPr>
      </p:pic>
      <p:pic>
        <p:nvPicPr>
          <p:cNvPr id="615" name="Line Line" descr="Line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5075892">
            <a:off x="4799444" y="1347649"/>
            <a:ext cx="1881147" cy="1957345"/>
          </a:xfrm>
          <a:prstGeom prst="rect">
            <a:avLst/>
          </a:prstGeom>
        </p:spPr>
      </p:pic>
      <p:grpSp>
        <p:nvGrpSpPr>
          <p:cNvPr id="622" name="Group"/>
          <p:cNvGrpSpPr/>
          <p:nvPr/>
        </p:nvGrpSpPr>
        <p:grpSpPr>
          <a:xfrm>
            <a:off x="10851095" y="87842"/>
            <a:ext cx="9393623" cy="4348979"/>
            <a:chOff x="-86825" y="0"/>
            <a:chExt cx="9393623" cy="4348979"/>
          </a:xfrm>
        </p:grpSpPr>
        <p:sp>
          <p:nvSpPr>
            <p:cNvPr id="617" name="Offices"/>
            <p:cNvSpPr txBox="1"/>
            <p:nvPr/>
          </p:nvSpPr>
          <p:spPr>
            <a:xfrm>
              <a:off x="6526305" y="0"/>
              <a:ext cx="2780493" cy="908016"/>
            </a:xfrm>
            <a:prstGeom prst="rect">
              <a:avLst/>
            </a:prstGeom>
            <a:solidFill>
              <a:srgbClr val="D7C6A7">
                <a:alpha val="83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b">
              <a:noAutofit/>
            </a:bodyPr>
            <a:lstStyle>
              <a:lvl1pPr defTabSz="821531">
                <a:defRPr sz="5200">
                  <a:solidFill>
                    <a:srgbClr val="831100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Offices</a:t>
              </a:r>
            </a:p>
          </p:txBody>
        </p:sp>
        <p:pic>
          <p:nvPicPr>
            <p:cNvPr id="618" name="Shape Shape" descr="Shape Shap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557300">
              <a:off x="-86825" y="1952720"/>
              <a:ext cx="7355359" cy="2396259"/>
            </a:xfrm>
            <a:prstGeom prst="rect">
              <a:avLst/>
            </a:prstGeom>
            <a:effectLst/>
          </p:spPr>
        </p:pic>
        <p:pic>
          <p:nvPicPr>
            <p:cNvPr id="620" name="Line Line" descr="Line Line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212494">
              <a:off x="5061739" y="817422"/>
              <a:ext cx="1996662" cy="1664616"/>
            </a:xfrm>
            <a:prstGeom prst="rect">
              <a:avLst/>
            </a:prstGeom>
            <a:effectLst/>
          </p:spPr>
        </p:pic>
      </p:grpSp>
      <p:sp>
        <p:nvSpPr>
          <p:cNvPr id="623" name="Laser-area"/>
          <p:cNvSpPr txBox="1"/>
          <p:nvPr/>
        </p:nvSpPr>
        <p:spPr>
          <a:xfrm>
            <a:off x="2464463" y="7379969"/>
            <a:ext cx="3510333" cy="1005304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3175">
            <a:solidFill>
              <a:srgbClr val="424242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19" rIns="45719" bIns="45719" anchor="ctr"/>
          <a:lstStyle>
            <a:lvl1pPr algn="l" defTabSz="914400">
              <a:lnSpc>
                <a:spcPts val="7000"/>
              </a:lnSpc>
              <a:defRPr sz="58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Laser-area</a:t>
            </a:r>
          </a:p>
        </p:txBody>
      </p:sp>
      <p:grpSp>
        <p:nvGrpSpPr>
          <p:cNvPr id="626" name="Shape"/>
          <p:cNvGrpSpPr/>
          <p:nvPr/>
        </p:nvGrpSpPr>
        <p:grpSpPr>
          <a:xfrm rot="21060000">
            <a:off x="4620326" y="4578424"/>
            <a:ext cx="2487077" cy="1420260"/>
            <a:chOff x="0" y="0"/>
            <a:chExt cx="2487075" cy="1420259"/>
          </a:xfrm>
        </p:grpSpPr>
        <p:sp>
          <p:nvSpPr>
            <p:cNvPr id="625" name="Shape"/>
            <p:cNvSpPr/>
            <p:nvPr/>
          </p:nvSpPr>
          <p:spPr>
            <a:xfrm>
              <a:off x="102692" y="103194"/>
              <a:ext cx="2281692" cy="1213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482" y="622"/>
                  </a:lnTo>
                  <a:lnTo>
                    <a:pt x="21600" y="21600"/>
                  </a:lnTo>
                  <a:lnTo>
                    <a:pt x="118" y="20978"/>
                  </a:lnTo>
                  <a:close/>
                </a:path>
              </a:pathLst>
            </a:custGeom>
            <a:solidFill>
              <a:schemeClr val="accent1">
                <a:hueOff val="114395"/>
                <a:lumOff val="-24975"/>
              </a:schemeClr>
            </a:solidFill>
            <a:ln>
              <a:noFill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2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624" name="Shape Shape" descr="Shape Shape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-1"/>
              <a:ext cx="2487076" cy="1420261"/>
            </a:xfrm>
            <a:prstGeom prst="rect">
              <a:avLst/>
            </a:prstGeom>
            <a:effectLst/>
          </p:spPr>
        </p:pic>
      </p:grpSp>
      <p:pic>
        <p:nvPicPr>
          <p:cNvPr id="627" name="Line Line" descr="Line 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19770328">
            <a:off x="4666403" y="6049238"/>
            <a:ext cx="1491687" cy="1105581"/>
          </a:xfrm>
          <a:prstGeom prst="rect">
            <a:avLst/>
          </a:prstGeom>
        </p:spPr>
      </p:pic>
      <p:sp>
        <p:nvSpPr>
          <p:cNvPr id="629" name="Rectangle"/>
          <p:cNvSpPr/>
          <p:nvPr/>
        </p:nvSpPr>
        <p:spPr>
          <a:xfrm>
            <a:off x="2464463" y="8437835"/>
            <a:ext cx="3393146" cy="14308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30" name="Group" descr="Group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6863" y="8437835"/>
            <a:ext cx="2998369" cy="1430858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631" name="Screenshot 2025-03-31 alle 13.22.53.png" descr="Screenshot 2025-03-31 alle 13.22.5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11893" y="12388160"/>
            <a:ext cx="8708649" cy="1213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LOGO CATANA.pdf" descr="LOGO CATANA.pdf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0349035" y="173679"/>
            <a:ext cx="2883656" cy="162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Line Line" descr="Line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 rot="10238599">
            <a:off x="7942766" y="2019041"/>
            <a:ext cx="3068730" cy="223643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pic>
        <p:nvPicPr>
          <p:cNvPr id="63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73" y="6100057"/>
            <a:ext cx="13373774" cy="733717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638" name="TextBox 9"/>
          <p:cNvSpPr txBox="1"/>
          <p:nvPr/>
        </p:nvSpPr>
        <p:spPr>
          <a:xfrm>
            <a:off x="314223" y="2740108"/>
            <a:ext cx="6157591" cy="3016210"/>
          </a:xfrm>
          <a:prstGeom prst="rect">
            <a:avLst/>
          </a:prstGeom>
          <a:solidFill>
            <a:srgbClr val="194170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ctr">
            <a:spAutoFit/>
          </a:bodyPr>
          <a:lstStyle/>
          <a:p>
            <a:pPr marL="457200" indent="-227965" algn="l" defTabSz="914400">
              <a:buClr>
                <a:srgbClr val="FFFFFF"/>
              </a:buClr>
              <a:buSzPct val="80000"/>
              <a:buBlip>
                <a:blip r:embed="rId3"/>
              </a:buBlip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Two laser systems </a:t>
            </a:r>
            <a:br>
              <a:rPr dirty="0"/>
            </a:br>
            <a:r>
              <a:rPr dirty="0"/>
              <a:t>(L1 and L2)</a:t>
            </a:r>
            <a:endParaRPr lang="it-IT" dirty="0"/>
          </a:p>
          <a:p>
            <a:pPr marL="229235" algn="l" defTabSz="914400">
              <a:buClr>
                <a:srgbClr val="FFFFFF"/>
              </a:buClr>
              <a:buSzPct val="8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500"/>
          </a:p>
          <a:p>
            <a:pPr marL="457200" indent="-227965" algn="l" defTabSz="914400">
              <a:buClr>
                <a:srgbClr val="FFFFFF"/>
              </a:buClr>
              <a:buSzPct val="80000"/>
              <a:buBlip>
                <a:blip r:embed="rId3"/>
              </a:buBlip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Three laser outputs</a:t>
            </a:r>
          </a:p>
          <a:p>
            <a:pPr marL="229235" algn="l" defTabSz="914400">
              <a:buClr>
                <a:srgbClr val="FFFFFF"/>
              </a:buClr>
              <a:buSzPct val="80000"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1500"/>
          </a:p>
          <a:p>
            <a:pPr marL="457200" indent="-227965" algn="l" defTabSz="914400">
              <a:buClr>
                <a:srgbClr val="FFFFFF"/>
              </a:buClr>
              <a:buSzPct val="80000"/>
              <a:buBlip>
                <a:blip r:embed="rId3"/>
              </a:buBlip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Three experimental stations </a:t>
            </a:r>
            <a:br>
              <a:rPr dirty="0"/>
            </a:br>
            <a:r>
              <a:rPr dirty="0"/>
              <a:t>(ES1, ES2 and ES3)</a:t>
            </a:r>
          </a:p>
        </p:txBody>
      </p:sp>
      <p:pic>
        <p:nvPicPr>
          <p:cNvPr id="639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68" y="4091841"/>
            <a:ext cx="2522507" cy="1458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780" y="2213647"/>
            <a:ext cx="3366166" cy="1316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041" y="2486656"/>
            <a:ext cx="2395152" cy="1316832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I-LUCE (INFN-Laser Induced radiation production)"/>
          <p:cNvSpPr txBox="1"/>
          <p:nvPr/>
        </p:nvSpPr>
        <p:spPr>
          <a:xfrm>
            <a:off x="0" y="-120231"/>
            <a:ext cx="18399876" cy="189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90500" tIns="190500" rIns="190500" bIns="190500" anchor="ctr">
            <a:normAutofit/>
          </a:bodyPr>
          <a:lstStyle>
            <a:lvl1pPr algn="l" defTabSz="778933">
              <a:defRPr sz="7000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I-LUCE (INFN-Laser Induced radiation production) </a:t>
            </a:r>
          </a:p>
        </p:txBody>
      </p:sp>
      <p:pic>
        <p:nvPicPr>
          <p:cNvPr id="643" name="Screenshot 2024-09-19 at 08.12.02.png" descr="Screenshot 2024-09-19 at 08.12.0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7285" y="2576011"/>
            <a:ext cx="9562732" cy="108784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wo laser outputs…">
            <a:extLst>
              <a:ext uri="{FF2B5EF4-FFF2-40B4-BE49-F238E27FC236}">
                <a16:creationId xmlns:a16="http://schemas.microsoft.com/office/drawing/2014/main" id="{5A3B7647-CC9F-8E7E-13F1-DC4DE3289959}"/>
              </a:ext>
            </a:extLst>
          </p:cNvPr>
          <p:cNvSpPr txBox="1"/>
          <p:nvPr/>
        </p:nvSpPr>
        <p:spPr>
          <a:xfrm>
            <a:off x="9752777" y="3494262"/>
            <a:ext cx="3365479" cy="2341537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500" dirty="0"/>
              <a:t>1J+/23fs/</a:t>
            </a:r>
            <a:r>
              <a:rPr lang="it-IT" sz="3500" dirty="0"/>
              <a:t>45TW</a:t>
            </a:r>
          </a:p>
          <a:p>
            <a:pPr algn="l"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500" dirty="0"/>
              <a:t>7J+/23fs/</a:t>
            </a:r>
            <a:r>
              <a:rPr lang="it-IT" sz="3500" dirty="0"/>
              <a:t>320TW</a:t>
            </a:r>
            <a:endParaRPr sz="3500" dirty="0"/>
          </a:p>
          <a:p>
            <a:pPr algn="l"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3500" dirty="0"/>
              <a:t>9mJ/100fs/1 kHz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sp>
        <p:nvSpPr>
          <p:cNvPr id="646" name="Transport beamline and diagnostic for ion beams"/>
          <p:cNvSpPr txBox="1">
            <a:spLocks noGrp="1"/>
          </p:cNvSpPr>
          <p:nvPr>
            <p:ph type="body" idx="21"/>
          </p:nvPr>
        </p:nvSpPr>
        <p:spPr>
          <a:xfrm>
            <a:off x="209122" y="107156"/>
            <a:ext cx="23657477" cy="167264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defTabSz="681870">
              <a:defRPr sz="9296"/>
            </a:lvl1pPr>
          </a:lstStyle>
          <a:p>
            <a:r>
              <a:t>Transport beamline and diagnostic for ion beams</a:t>
            </a:r>
          </a:p>
        </p:txBody>
      </p:sp>
      <p:pic>
        <p:nvPicPr>
          <p:cNvPr id="647" name="Picture 9" descr="Picture 9"/>
          <p:cNvPicPr>
            <a:picLocks noChangeAspect="1"/>
          </p:cNvPicPr>
          <p:nvPr/>
        </p:nvPicPr>
        <p:blipFill>
          <a:blip r:embed="rId2"/>
          <a:srcRect l="28459" t="27704" r="2144" b="3217"/>
          <a:stretch>
            <a:fillRect/>
          </a:stretch>
        </p:blipFill>
        <p:spPr>
          <a:xfrm>
            <a:off x="1823524" y="2178955"/>
            <a:ext cx="10214251" cy="694314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648" name="TextBox 19"/>
          <p:cNvSpPr txBox="1"/>
          <p:nvPr/>
        </p:nvSpPr>
        <p:spPr>
          <a:xfrm>
            <a:off x="2307236" y="2596019"/>
            <a:ext cx="1162751" cy="728981"/>
          </a:xfrm>
          <a:prstGeom prst="rect">
            <a:avLst/>
          </a:prstGeom>
          <a:solidFill>
            <a:srgbClr val="215F9A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r>
              <a:t>ES2</a:t>
            </a:r>
          </a:p>
        </p:txBody>
      </p:sp>
      <p:sp>
        <p:nvSpPr>
          <p:cNvPr id="649" name="Up to 900 targets…"/>
          <p:cNvSpPr txBox="1">
            <a:spLocks noGrp="1"/>
          </p:cNvSpPr>
          <p:nvPr>
            <p:ph type="body" sz="quarter" idx="1"/>
          </p:nvPr>
        </p:nvSpPr>
        <p:spPr>
          <a:xfrm>
            <a:off x="3330026" y="10178122"/>
            <a:ext cx="3839936" cy="3491370"/>
          </a:xfrm>
          <a:prstGeom prst="rect">
            <a:avLst/>
          </a:prstGeom>
          <a:ln w="139700">
            <a:solidFill>
              <a:schemeClr val="accent4">
                <a:hueOff val="-476017"/>
                <a:lumOff val="-10042"/>
              </a:schemeClr>
            </a:solidFill>
          </a:ln>
        </p:spPr>
        <p:txBody>
          <a:bodyPr lIns="71436" tIns="71436" rIns="71436" bIns="71436" anchor="t">
            <a:normAutofit/>
          </a:bodyPr>
          <a:lstStyle/>
          <a:p>
            <a:pPr defTabSz="739377">
              <a:spcBef>
                <a:spcPts val="3100"/>
              </a:spcBef>
              <a:defRPr sz="25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it-IT" sz="1500" dirty="0"/>
              <a:t>    </a:t>
            </a:r>
            <a:r>
              <a:rPr dirty="0"/>
              <a:t>Up to 900 targets</a:t>
            </a:r>
            <a:endParaRPr lang="it-IT" sz="1500" dirty="0"/>
          </a:p>
          <a:p>
            <a:pPr defTabSz="739377">
              <a:spcBef>
                <a:spcPts val="3100"/>
              </a:spcBef>
              <a:defRPr sz="25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it-IT" dirty="0"/>
              <a:t>  </a:t>
            </a:r>
            <a:r>
              <a:rPr dirty="0"/>
              <a:t>Max </a:t>
            </a:r>
            <a:r>
              <a:rPr lang="it-IT" dirty="0"/>
              <a:t>rep</a:t>
            </a:r>
            <a:r>
              <a:rPr dirty="0"/>
              <a:t> rate:</a:t>
            </a:r>
            <a:r>
              <a:rPr lang="it-IT" dirty="0"/>
              <a:t> 3 Hz</a:t>
            </a:r>
          </a:p>
          <a:p>
            <a:pPr defTabSz="739377">
              <a:spcBef>
                <a:spcPts val="3100"/>
              </a:spcBef>
              <a:defRPr sz="25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it-IT" dirty="0"/>
              <a:t>  </a:t>
            </a:r>
            <a:r>
              <a:rPr dirty="0"/>
              <a:t>1 um resolution in Z</a:t>
            </a:r>
          </a:p>
          <a:p>
            <a:pPr defTabSz="739377">
              <a:spcBef>
                <a:spcPts val="3100"/>
              </a:spcBef>
              <a:defRPr sz="25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it-IT" dirty="0"/>
              <a:t>  </a:t>
            </a:r>
            <a:r>
              <a:rPr dirty="0"/>
              <a:t>EMP compatible</a:t>
            </a:r>
          </a:p>
        </p:txBody>
      </p:sp>
      <p:pic>
        <p:nvPicPr>
          <p:cNvPr id="650" name="Screenshot 2024-09-19 at 09.26.24.png" descr="Screenshot 2024-09-19 at 09.26.24.png"/>
          <p:cNvPicPr>
            <a:picLocks noChangeAspect="1"/>
          </p:cNvPicPr>
          <p:nvPr/>
        </p:nvPicPr>
        <p:blipFill>
          <a:blip r:embed="rId3"/>
          <a:srcRect b="11227"/>
          <a:stretch>
            <a:fillRect/>
          </a:stretch>
        </p:blipFill>
        <p:spPr>
          <a:xfrm>
            <a:off x="106187" y="9483090"/>
            <a:ext cx="3250067" cy="4119132"/>
          </a:xfrm>
          <a:prstGeom prst="rect">
            <a:avLst/>
          </a:prstGeom>
          <a:ln w="1397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</p:pic>
      <p:sp>
        <p:nvSpPr>
          <p:cNvPr id="651" name="TextBox 19"/>
          <p:cNvSpPr txBox="1"/>
          <p:nvPr/>
        </p:nvSpPr>
        <p:spPr>
          <a:xfrm>
            <a:off x="3369322" y="9368634"/>
            <a:ext cx="3859107" cy="775340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40" tIns="91439" rIns="91440" bIns="91439" anchor="t"/>
          <a:lstStyle>
            <a:lvl1pPr algn="l" defTabSz="1828800">
              <a:defRPr sz="32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Target </a:t>
            </a:r>
            <a:r>
              <a:rPr lang="it-IT" dirty="0"/>
              <a:t>System</a:t>
            </a:r>
          </a:p>
          <a:p>
            <a:endParaRPr lang="it-IT"/>
          </a:p>
        </p:txBody>
      </p:sp>
      <p:sp>
        <p:nvSpPr>
          <p:cNvPr id="652" name="Rectangle"/>
          <p:cNvSpPr/>
          <p:nvPr/>
        </p:nvSpPr>
        <p:spPr>
          <a:xfrm>
            <a:off x="12455477" y="2775855"/>
            <a:ext cx="5442161" cy="8439434"/>
          </a:xfrm>
          <a:prstGeom prst="rect">
            <a:avLst/>
          </a:prstGeom>
          <a:solidFill>
            <a:schemeClr val="accent4">
              <a:hueOff val="348544"/>
              <a:lumOff val="7139"/>
              <a:alpha val="55540"/>
            </a:schemeClr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53" name="Transport up to 30 MeV with an energy revolution of 5 %"/>
          <p:cNvSpPr txBox="1"/>
          <p:nvPr/>
        </p:nvSpPr>
        <p:spPr>
          <a:xfrm>
            <a:off x="12657391" y="9739018"/>
            <a:ext cx="4964405" cy="134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27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Transport up to 30 MeV with an energy resolution</a:t>
            </a:r>
          </a:p>
          <a:p>
            <a:pPr defTabSz="914400">
              <a:defRPr sz="27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 of 5 %</a:t>
            </a:r>
          </a:p>
        </p:txBody>
      </p:sp>
      <p:pic>
        <p:nvPicPr>
          <p:cNvPr id="654" name="Screenshot 2024-09-19 at 16.36.15.png" descr="Screenshot 2024-09-19 at 16.36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2746" y="3041373"/>
            <a:ext cx="4813696" cy="3001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Screenshot 2024-09-19 at 16.39.18.png" descr="Screenshot 2024-09-19 at 16.39.1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2746" y="6260700"/>
            <a:ext cx="4887620" cy="3233914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Permanent Magnet Quadrupoles"/>
          <p:cNvSpPr txBox="1"/>
          <p:nvPr/>
        </p:nvSpPr>
        <p:spPr>
          <a:xfrm>
            <a:off x="12836039" y="3131517"/>
            <a:ext cx="4632508" cy="424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2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Permanent Magnet Quadrupoles</a:t>
            </a:r>
          </a:p>
        </p:txBody>
      </p:sp>
      <p:sp>
        <p:nvSpPr>
          <p:cNvPr id="657" name="Energy Selection System"/>
          <p:cNvSpPr txBox="1"/>
          <p:nvPr/>
        </p:nvSpPr>
        <p:spPr>
          <a:xfrm>
            <a:off x="13343619" y="8940720"/>
            <a:ext cx="3665871" cy="424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2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Energy Selection System</a:t>
            </a:r>
          </a:p>
        </p:txBody>
      </p:sp>
      <p:sp>
        <p:nvSpPr>
          <p:cNvPr id="658" name="Transport System"/>
          <p:cNvSpPr txBox="1"/>
          <p:nvPr/>
        </p:nvSpPr>
        <p:spPr>
          <a:xfrm>
            <a:off x="12455477" y="2178955"/>
            <a:ext cx="5442161" cy="596901"/>
          </a:xfrm>
          <a:prstGeom prst="rect">
            <a:avLst/>
          </a:prstGeom>
          <a:solidFill>
            <a:srgbClr val="FDF7A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Transport System</a:t>
            </a:r>
          </a:p>
        </p:txBody>
      </p:sp>
      <p:sp>
        <p:nvSpPr>
          <p:cNvPr id="659" name="Line"/>
          <p:cNvSpPr/>
          <p:nvPr/>
        </p:nvSpPr>
        <p:spPr>
          <a:xfrm flipH="1">
            <a:off x="2265574" y="4897324"/>
            <a:ext cx="1094675" cy="4644004"/>
          </a:xfrm>
          <a:prstGeom prst="line">
            <a:avLst/>
          </a:prstGeom>
          <a:ln w="139700">
            <a:solidFill>
              <a:schemeClr val="accent4">
                <a:hueOff val="-476017"/>
                <a:lumOff val="-10042"/>
              </a:schemeClr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667" name="Group"/>
          <p:cNvGrpSpPr/>
          <p:nvPr/>
        </p:nvGrpSpPr>
        <p:grpSpPr>
          <a:xfrm>
            <a:off x="17957019" y="7152259"/>
            <a:ext cx="6233397" cy="5101170"/>
            <a:chOff x="0" y="0"/>
            <a:chExt cx="6233395" cy="5101168"/>
          </a:xfrm>
        </p:grpSpPr>
        <p:sp>
          <p:nvSpPr>
            <p:cNvPr id="660" name="Rectangle"/>
            <p:cNvSpPr/>
            <p:nvPr/>
          </p:nvSpPr>
          <p:spPr>
            <a:xfrm>
              <a:off x="0" y="0"/>
              <a:ext cx="6233395" cy="5101168"/>
            </a:xfrm>
            <a:prstGeom prst="rect">
              <a:avLst/>
            </a:prstGeom>
            <a:solidFill>
              <a:srgbClr val="00A1FF">
                <a:alpha val="1870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661" name="Image" descr="Image"/>
            <p:cNvPicPr>
              <a:picLocks noChangeAspect="1"/>
            </p:cNvPicPr>
            <p:nvPr/>
          </p:nvPicPr>
          <p:blipFill>
            <a:blip r:embed="rId6"/>
            <a:srcRect t="17628" r="23255" b="17628"/>
            <a:stretch>
              <a:fillRect/>
            </a:stretch>
          </p:blipFill>
          <p:spPr>
            <a:xfrm>
              <a:off x="224470" y="388774"/>
              <a:ext cx="3071737" cy="1438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2" name="Image" descr="Image"/>
            <p:cNvPicPr>
              <a:picLocks noChangeAspect="1"/>
            </p:cNvPicPr>
            <p:nvPr/>
          </p:nvPicPr>
          <p:blipFill>
            <a:blip r:embed="rId7"/>
            <a:srcRect t="8397" r="34297" b="12343"/>
            <a:stretch>
              <a:fillRect/>
            </a:stretch>
          </p:blipFill>
          <p:spPr>
            <a:xfrm>
              <a:off x="224470" y="2250937"/>
              <a:ext cx="5784370" cy="2612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Schermata 2022-02-23 alle 09.33.40.png" descr="Schermata 2022-02-23 alle 09.33.40.png"/>
            <p:cNvPicPr>
              <a:picLocks noChangeAspect="1"/>
            </p:cNvPicPr>
            <p:nvPr/>
          </p:nvPicPr>
          <p:blipFill>
            <a:blip r:embed="rId8"/>
            <a:srcRect l="11770" t="1481" r="15064" b="49999"/>
            <a:stretch>
              <a:fillRect/>
            </a:stretch>
          </p:blipFill>
          <p:spPr>
            <a:xfrm>
              <a:off x="4186003" y="132393"/>
              <a:ext cx="1816716" cy="1951334"/>
            </a:xfrm>
            <a:prstGeom prst="rect">
              <a:avLst/>
            </a:prstGeom>
            <a:ln w="12700" cap="flat">
              <a:solidFill>
                <a:srgbClr val="DDDDDD"/>
              </a:solidFill>
              <a:prstDash val="solid"/>
              <a:miter lim="400000"/>
            </a:ln>
            <a:effectLst/>
          </p:spPr>
        </p:pic>
        <p:sp>
          <p:nvSpPr>
            <p:cNvPr id="664" name="SEM"/>
            <p:cNvSpPr txBox="1"/>
            <p:nvPr/>
          </p:nvSpPr>
          <p:spPr>
            <a:xfrm>
              <a:off x="2186242" y="1353524"/>
              <a:ext cx="1019574" cy="4739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defRPr sz="27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SEM</a:t>
              </a:r>
            </a:p>
          </p:txBody>
        </p:sp>
        <p:sp>
          <p:nvSpPr>
            <p:cNvPr id="665" name="ICT"/>
            <p:cNvSpPr txBox="1"/>
            <p:nvPr/>
          </p:nvSpPr>
          <p:spPr>
            <a:xfrm>
              <a:off x="5233922" y="1616135"/>
              <a:ext cx="775003" cy="4739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defRPr sz="27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ICT</a:t>
              </a:r>
            </a:p>
          </p:txBody>
        </p:sp>
        <p:sp>
          <p:nvSpPr>
            <p:cNvPr id="666" name="Faraday cup"/>
            <p:cNvSpPr txBox="1"/>
            <p:nvPr/>
          </p:nvSpPr>
          <p:spPr>
            <a:xfrm>
              <a:off x="224470" y="4332478"/>
              <a:ext cx="2637834" cy="4739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defRPr sz="27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Faraday cup</a:t>
              </a:r>
            </a:p>
          </p:txBody>
        </p:sp>
      </p:grpSp>
      <p:sp>
        <p:nvSpPr>
          <p:cNvPr id="668" name="Rectangle"/>
          <p:cNvSpPr/>
          <p:nvPr/>
        </p:nvSpPr>
        <p:spPr>
          <a:xfrm>
            <a:off x="17983250" y="2801447"/>
            <a:ext cx="6180936" cy="3467169"/>
          </a:xfrm>
          <a:prstGeom prst="rect">
            <a:avLst/>
          </a:prstGeom>
          <a:solidFill>
            <a:schemeClr val="accent5">
              <a:hueOff val="-152895"/>
              <a:lumOff val="12368"/>
              <a:alpha val="55113"/>
            </a:schemeClr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69" name="Schermata 2019-06-03 alle 14.58.57.png" descr="Schermata 2019-06-03 alle 14.58.57.png"/>
          <p:cNvPicPr>
            <a:picLocks noChangeAspect="1"/>
          </p:cNvPicPr>
          <p:nvPr/>
        </p:nvPicPr>
        <p:blipFill>
          <a:blip r:embed="rId9"/>
          <a:srcRect l="58121" t="12108" r="7513" b="16899"/>
          <a:stretch>
            <a:fillRect/>
          </a:stretch>
        </p:blipFill>
        <p:spPr>
          <a:xfrm>
            <a:off x="18630949" y="4195415"/>
            <a:ext cx="994124" cy="97805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670" name="Rectangle"/>
          <p:cNvSpPr/>
          <p:nvPr/>
        </p:nvSpPr>
        <p:spPr>
          <a:xfrm>
            <a:off x="18429958" y="3232605"/>
            <a:ext cx="1278173" cy="19803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71" name="Schermata 2018-11-05 alle 20.34.21.png" descr="Schermata 2018-11-05 alle 20.34.21.png"/>
          <p:cNvPicPr>
            <a:picLocks noChangeAspect="1"/>
          </p:cNvPicPr>
          <p:nvPr/>
        </p:nvPicPr>
        <p:blipFill>
          <a:blip r:embed="rId10"/>
          <a:srcRect l="6279" r="9506"/>
          <a:stretch>
            <a:fillRect/>
          </a:stretch>
        </p:blipFill>
        <p:spPr>
          <a:xfrm rot="16200000">
            <a:off x="17661426" y="4211192"/>
            <a:ext cx="1954790" cy="49658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672" name="Schermata 2019-06-03 alle 14.58.57.png" descr="Schermata 2019-06-03 alle 14.58.57.png"/>
          <p:cNvPicPr>
            <a:picLocks noChangeAspect="1"/>
          </p:cNvPicPr>
          <p:nvPr/>
        </p:nvPicPr>
        <p:blipFill>
          <a:blip r:embed="rId9"/>
          <a:srcRect l="61786" t="12108" r="7512" b="16899"/>
          <a:stretch>
            <a:fillRect/>
          </a:stretch>
        </p:blipFill>
        <p:spPr>
          <a:xfrm>
            <a:off x="18827861" y="3557725"/>
            <a:ext cx="1760501" cy="193883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673" name="Schermata 2022-11-02 alle 20.47.10.png" descr="Schermata 2022-11-02 alle 20.47.1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73717" y="4786814"/>
            <a:ext cx="1877372" cy="1386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WhatsApp Image 2019-09-12 at 10.25.58.jpeg" descr="WhatsApp Image 2019-09-12 at 10.25.58.jpeg"/>
          <p:cNvPicPr>
            <a:picLocks noChangeAspect="1"/>
          </p:cNvPicPr>
          <p:nvPr/>
        </p:nvPicPr>
        <p:blipFill>
          <a:blip r:embed="rId12"/>
          <a:srcRect l="1075" t="11623" r="6166" b="29005"/>
          <a:stretch>
            <a:fillRect/>
          </a:stretch>
        </p:blipFill>
        <p:spPr>
          <a:xfrm rot="16200000">
            <a:off x="21301202" y="3128532"/>
            <a:ext cx="1430799" cy="1885770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Scintillator"/>
          <p:cNvSpPr txBox="1"/>
          <p:nvPr/>
        </p:nvSpPr>
        <p:spPr>
          <a:xfrm>
            <a:off x="18273787" y="3045704"/>
            <a:ext cx="2319736" cy="4739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2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Scintillator</a:t>
            </a:r>
          </a:p>
        </p:txBody>
      </p:sp>
      <p:sp>
        <p:nvSpPr>
          <p:cNvPr id="676" name="SiC &amp; Diamond"/>
          <p:cNvSpPr txBox="1"/>
          <p:nvPr/>
        </p:nvSpPr>
        <p:spPr>
          <a:xfrm>
            <a:off x="21073717" y="2995644"/>
            <a:ext cx="2600622" cy="4739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2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SiC &amp; Diamond</a:t>
            </a:r>
          </a:p>
        </p:txBody>
      </p:sp>
      <p:sp>
        <p:nvSpPr>
          <p:cNvPr id="677" name="Diagnostic System"/>
          <p:cNvSpPr txBox="1"/>
          <p:nvPr/>
        </p:nvSpPr>
        <p:spPr>
          <a:xfrm>
            <a:off x="17983248" y="2204576"/>
            <a:ext cx="6180937" cy="596901"/>
          </a:xfrm>
          <a:prstGeom prst="rect">
            <a:avLst/>
          </a:prstGeom>
          <a:solidFill>
            <a:srgbClr val="FDC6C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Diagnostic System</a:t>
            </a:r>
          </a:p>
        </p:txBody>
      </p:sp>
      <p:sp>
        <p:nvSpPr>
          <p:cNvPr id="678" name="Dosimetric System"/>
          <p:cNvSpPr txBox="1"/>
          <p:nvPr/>
        </p:nvSpPr>
        <p:spPr>
          <a:xfrm>
            <a:off x="17957021" y="6567254"/>
            <a:ext cx="6233394" cy="596901"/>
          </a:xfrm>
          <a:prstGeom prst="rect">
            <a:avLst/>
          </a:prstGeom>
          <a:solidFill>
            <a:srgbClr val="D7EE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Dosimetric System</a:t>
            </a:r>
          </a:p>
        </p:txBody>
      </p:sp>
      <p:sp>
        <p:nvSpPr>
          <p:cNvPr id="679" name="Energy Selection System"/>
          <p:cNvSpPr txBox="1"/>
          <p:nvPr/>
        </p:nvSpPr>
        <p:spPr>
          <a:xfrm>
            <a:off x="7651840" y="6213289"/>
            <a:ext cx="3006721" cy="424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2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Dosimetric System</a:t>
            </a:r>
          </a:p>
        </p:txBody>
      </p:sp>
      <p:sp>
        <p:nvSpPr>
          <p:cNvPr id="680" name="Energy Selection System"/>
          <p:cNvSpPr txBox="1"/>
          <p:nvPr/>
        </p:nvSpPr>
        <p:spPr>
          <a:xfrm>
            <a:off x="4173239" y="5148970"/>
            <a:ext cx="3006721" cy="424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2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Transport System</a:t>
            </a:r>
          </a:p>
        </p:txBody>
      </p:sp>
      <p:graphicFrame>
        <p:nvGraphicFramePr>
          <p:cNvPr id="681" name="Tabella 1"/>
          <p:cNvGraphicFramePr/>
          <p:nvPr>
            <p:extLst>
              <p:ext uri="{D42A27DB-BD31-4B8C-83A1-F6EECF244321}">
                <p14:modId xmlns:p14="http://schemas.microsoft.com/office/powerpoint/2010/main" val="3662478864"/>
              </p:ext>
            </p:extLst>
          </p:nvPr>
        </p:nvGraphicFramePr>
        <p:xfrm>
          <a:off x="7401284" y="9470642"/>
          <a:ext cx="4953513" cy="3356984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2204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8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5582">
                <a:tc>
                  <a:txBody>
                    <a:bodyPr/>
                    <a:lstStyle/>
                    <a:p>
                      <a:pPr defTabSz="457200"/>
                      <a:r>
                        <a:rPr sz="3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 energy</a:t>
                      </a:r>
                    </a:p>
                  </a:txBody>
                  <a:tcPr marL="60960" marR="60960" marT="60960" marB="60960" anchor="ctr" horzOverflow="overflow">
                    <a:lnL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L>
                    <a:lnR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R>
                    <a:lnT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T>
                    <a:lnB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 MeV</a:t>
                      </a:r>
                    </a:p>
                  </a:txBody>
                  <a:tcPr marL="60960" marR="60960" marT="60960" marB="60960" anchor="ctr" horzOverflow="overflow">
                    <a:lnL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L>
                    <a:lnR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R>
                    <a:lnT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T>
                    <a:lnB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0701">
                <a:tc>
                  <a:txBody>
                    <a:bodyPr/>
                    <a:lstStyle/>
                    <a:p>
                      <a:pPr defTabSz="457200"/>
                      <a:r>
                        <a:rPr sz="3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Particle per pulse</a:t>
                      </a:r>
                    </a:p>
                  </a:txBody>
                  <a:tcPr marL="60960" marR="60960" marT="60960" marB="60960" anchor="ctr" horzOverflow="overflow">
                    <a:lnL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L>
                    <a:lnR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R>
                    <a:lnT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T>
                    <a:lnB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32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10</a:t>
                      </a:r>
                      <a:r>
                        <a:rPr baseline="31999"/>
                        <a:t>11</a:t>
                      </a:r>
                      <a:r>
                        <a:t> MeV</a:t>
                      </a:r>
                      <a:r>
                        <a:rPr baseline="31999"/>
                        <a:t>-1</a:t>
                      </a:r>
                      <a:r>
                        <a:t> Sr</a:t>
                      </a:r>
                      <a:r>
                        <a:rPr baseline="31999"/>
                        <a:t>-1</a:t>
                      </a:r>
                    </a:p>
                  </a:txBody>
                  <a:tcPr marL="60960" marR="60960" marT="60960" marB="60960" anchor="ctr" horzOverflow="overflow">
                    <a:lnL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L>
                    <a:lnR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R>
                    <a:lnT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T>
                    <a:lnB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701">
                <a:tc>
                  <a:txBody>
                    <a:bodyPr/>
                    <a:lstStyle/>
                    <a:p>
                      <a:pPr defTabSz="457200"/>
                      <a:r>
                        <a:rPr sz="3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Beam divergence</a:t>
                      </a:r>
                    </a:p>
                  </a:txBody>
                  <a:tcPr marL="60960" marR="60960" marT="60960" marB="60960" anchor="ctr" horzOverflow="overflow">
                    <a:lnL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L>
                    <a:lnR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R>
                    <a:lnT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T>
                    <a:lnB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3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± 20°</a:t>
                      </a:r>
                    </a:p>
                  </a:txBody>
                  <a:tcPr marL="60960" marR="60960" marT="60960" marB="60960" anchor="ctr" horzOverflow="overflow">
                    <a:lnL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L>
                    <a:lnR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R>
                    <a:lnT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T>
                    <a:lnB w="88900">
                      <a:solidFill>
                        <a:schemeClr val="accent4">
                          <a:hueOff val="-476017"/>
                          <a:lumOff val="-10042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684" name="TNSA Ion beams properties"/>
          <p:cNvSpPr txBox="1"/>
          <p:nvPr/>
        </p:nvSpPr>
        <p:spPr>
          <a:xfrm>
            <a:off x="281078" y="203200"/>
            <a:ext cx="23638652" cy="157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algn="l" defTabSz="2194559">
              <a:defRPr sz="12420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How can we contribute?</a:t>
            </a:r>
          </a:p>
        </p:txBody>
      </p:sp>
      <p:sp>
        <p:nvSpPr>
          <p:cNvPr id="685" name="By providing our expertise in the design and implementation of proton transport lines in air.…"/>
          <p:cNvSpPr txBox="1"/>
          <p:nvPr/>
        </p:nvSpPr>
        <p:spPr>
          <a:xfrm>
            <a:off x="281078" y="4443256"/>
            <a:ext cx="23437376" cy="6570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77800" indent="-177800" algn="just" defTabSz="584200">
              <a:lnSpc>
                <a:spcPct val="110000"/>
              </a:lnSpc>
              <a:spcBef>
                <a:spcPts val="1600"/>
              </a:spcBef>
              <a:buSzPct val="57000"/>
              <a:buBlip>
                <a:blip r:embed="rId2"/>
              </a:buBlip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4800" dirty="0">
                <a:solidFill>
                  <a:schemeClr val="bg2">
                    <a:lumMod val="10000"/>
                  </a:schemeClr>
                </a:solidFill>
                <a:latin typeface="Avenir Light"/>
              </a:rPr>
              <a:t> </a:t>
            </a:r>
            <a:r>
              <a:rPr sz="4800" dirty="0">
                <a:solidFill>
                  <a:schemeClr val="bg2">
                    <a:lumMod val="10000"/>
                  </a:schemeClr>
                </a:solidFill>
                <a:latin typeface="Avenir Light"/>
              </a:rPr>
              <a:t>By providing our expertise in the design and implementation of proton transport lines in air.</a:t>
            </a:r>
          </a:p>
          <a:p>
            <a:pPr marL="177800" indent="-177800" algn="just" defTabSz="584200">
              <a:lnSpc>
                <a:spcPct val="110000"/>
              </a:lnSpc>
              <a:spcBef>
                <a:spcPts val="1600"/>
              </a:spcBef>
              <a:buSzPct val="57000"/>
              <a:buBlip>
                <a:blip r:embed="rId2"/>
              </a:buBlip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4800" dirty="0">
                <a:solidFill>
                  <a:schemeClr val="bg2">
                    <a:lumMod val="10000"/>
                  </a:schemeClr>
                </a:solidFill>
                <a:latin typeface="Avenir Light"/>
              </a:rPr>
              <a:t> </a:t>
            </a:r>
            <a:r>
              <a:rPr sz="4800" dirty="0">
                <a:solidFill>
                  <a:schemeClr val="bg2">
                    <a:lumMod val="10000"/>
                  </a:schemeClr>
                </a:solidFill>
                <a:latin typeface="Avenir Light"/>
              </a:rPr>
              <a:t>By performing Monte Carlo simulations to optimize proton transport in air.</a:t>
            </a:r>
          </a:p>
          <a:p>
            <a:pPr marL="177800" indent="-177800" algn="just" defTabSz="584200">
              <a:lnSpc>
                <a:spcPct val="110000"/>
              </a:lnSpc>
              <a:spcBef>
                <a:spcPts val="1600"/>
              </a:spcBef>
              <a:buSzPct val="57000"/>
              <a:buBlip>
                <a:blip r:embed="rId2"/>
              </a:buBlip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4800" dirty="0">
                <a:solidFill>
                  <a:schemeClr val="bg2">
                    <a:lumMod val="10000"/>
                  </a:schemeClr>
                </a:solidFill>
                <a:latin typeface="Avenir Light"/>
              </a:rPr>
              <a:t> </a:t>
            </a:r>
            <a:r>
              <a:rPr sz="4800" dirty="0">
                <a:solidFill>
                  <a:schemeClr val="bg2">
                    <a:lumMod val="10000"/>
                  </a:schemeClr>
                </a:solidFill>
                <a:latin typeface="Avenir Light"/>
              </a:rPr>
              <a:t>By supplying monitoring and </a:t>
            </a:r>
            <a:r>
              <a:rPr sz="4800" dirty="0" err="1">
                <a:solidFill>
                  <a:schemeClr val="bg2">
                    <a:lumMod val="10000"/>
                  </a:schemeClr>
                </a:solidFill>
                <a:latin typeface="Avenir Light"/>
              </a:rPr>
              <a:t>dosimetric</a:t>
            </a:r>
            <a:r>
              <a:rPr sz="4800" dirty="0">
                <a:solidFill>
                  <a:schemeClr val="bg2">
                    <a:lumMod val="10000"/>
                  </a:schemeClr>
                </a:solidFill>
                <a:latin typeface="Avenir Light"/>
              </a:rPr>
              <a:t> systems for both low- and high-intensity proton beams, in continuous and pulsed modes.</a:t>
            </a:r>
          </a:p>
          <a:p>
            <a:pPr marL="177800" indent="-177800" algn="just" defTabSz="584200">
              <a:lnSpc>
                <a:spcPct val="110000"/>
              </a:lnSpc>
              <a:spcBef>
                <a:spcPts val="1600"/>
              </a:spcBef>
              <a:buSzPct val="57000"/>
              <a:buBlip>
                <a:blip r:embed="rId2"/>
              </a:buBlip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4800" dirty="0">
                <a:solidFill>
                  <a:schemeClr val="bg2">
                    <a:lumMod val="10000"/>
                  </a:schemeClr>
                </a:solidFill>
                <a:latin typeface="Avenir Light"/>
              </a:rPr>
              <a:t> </a:t>
            </a:r>
            <a:r>
              <a:rPr sz="4800" dirty="0">
                <a:solidFill>
                  <a:schemeClr val="bg2">
                    <a:lumMod val="10000"/>
                  </a:schemeClr>
                </a:solidFill>
                <a:latin typeface="Avenir Light"/>
              </a:rPr>
              <a:t>By offering the readout electronics developed for all dosimetric and beam monitoring systems.</a:t>
            </a:r>
          </a:p>
          <a:p>
            <a:pPr marL="177800" indent="-177800" algn="just" defTabSz="584200">
              <a:lnSpc>
                <a:spcPct val="110000"/>
              </a:lnSpc>
              <a:spcBef>
                <a:spcPts val="1600"/>
              </a:spcBef>
              <a:buSzPct val="57000"/>
              <a:buBlip>
                <a:blip r:embed="rId2"/>
              </a:buBlip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4800" dirty="0">
                <a:solidFill>
                  <a:schemeClr val="bg2">
                    <a:lumMod val="10000"/>
                  </a:schemeClr>
                </a:solidFill>
                <a:latin typeface="Avenir Light"/>
              </a:rPr>
              <a:t> </a:t>
            </a:r>
            <a:r>
              <a:rPr sz="4800" dirty="0">
                <a:solidFill>
                  <a:schemeClr val="bg2">
                    <a:lumMod val="10000"/>
                  </a:schemeClr>
                </a:solidFill>
                <a:latin typeface="Avenir Light"/>
              </a:rPr>
              <a:t>By supporting the development of a dedicated irradiation system for biological samples.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Thanks to everyone"/>
          <p:cNvSpPr txBox="1">
            <a:spLocks noGrp="1"/>
          </p:cNvSpPr>
          <p:nvPr>
            <p:ph type="title"/>
          </p:nvPr>
        </p:nvSpPr>
        <p:spPr>
          <a:xfrm>
            <a:off x="4006162" y="10248657"/>
            <a:ext cx="16005574" cy="2484041"/>
          </a:xfrm>
          <a:prstGeom prst="rect">
            <a:avLst/>
          </a:prstGeom>
          <a:solidFill>
            <a:srgbClr val="FFFFFF"/>
          </a:solidFill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3300" spc="0">
                <a:solidFill>
                  <a:srgbClr val="941100"/>
                </a:solidFill>
              </a:defRPr>
            </a:lvl1pPr>
          </a:lstStyle>
          <a:p>
            <a:r>
              <a:t>Thanks to everyone</a:t>
            </a:r>
          </a:p>
        </p:txBody>
      </p:sp>
      <p:pic>
        <p:nvPicPr>
          <p:cNvPr id="688" name="Picture 17" descr="Picture 17"/>
          <p:cNvPicPr>
            <a:picLocks noChangeAspect="1"/>
          </p:cNvPicPr>
          <p:nvPr/>
        </p:nvPicPr>
        <p:blipFill>
          <a:blip r:embed="rId2"/>
          <a:srcRect r="16579"/>
          <a:stretch>
            <a:fillRect/>
          </a:stretch>
        </p:blipFill>
        <p:spPr>
          <a:xfrm>
            <a:off x="2373419" y="1150863"/>
            <a:ext cx="19271057" cy="7102525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F. Abubaker, C. Altana, A. Amato, S. Arjmand, D. Bandieramonte, D. Bonanno, F. Cammarata, R. Catalano, G.A.P. Cirrone,…"/>
          <p:cNvSpPr txBox="1"/>
          <p:nvPr/>
        </p:nvSpPr>
        <p:spPr>
          <a:xfrm>
            <a:off x="2373419" y="8546059"/>
            <a:ext cx="19271057" cy="1196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>
              <a:defRPr sz="2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F. Abubaker, C. Altana, A. Amato, S. Arjmand, D. Bandieramonte, D. Bonanno, F. Cammarata, R.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r>
              <a:t>Catalano, G.A.P.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r>
              <a:t>Cirrone, </a:t>
            </a:r>
          </a:p>
          <a:p>
            <a:pPr defTabSz="914400">
              <a:defRPr sz="2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G. Cuttone, F. Farokhi, S. Fattori,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r>
              <a:t>M.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r>
              <a:t>Guarrera, A. Hassan, A.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r>
              <a:t>Kurmanova, C. Manna, N. Macaluso, A. Miraglia, M. Musumeci, </a:t>
            </a:r>
          </a:p>
          <a:p>
            <a:pPr defTabSz="914400">
              <a:defRPr sz="2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D. Oliva, A.D. Pappalardo, G. Petringa, L. Raffaele, D. Rizzo, G. Russo, A. Sciuto, J. Suarez, S.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r>
              <a:t>Tudisco, M. Tringale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Activity @LNS with conventional proton bea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4024">
              <a:defRPr sz="9300"/>
            </a:lvl1pPr>
          </a:lstStyle>
          <a:p>
            <a:r>
              <a:t>Activity @LNS with conventional proton beams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82212" y="1844367"/>
            <a:ext cx="296800" cy="45300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355" name="TNSA Ion beams properties"/>
          <p:cNvSpPr txBox="1"/>
          <p:nvPr/>
        </p:nvSpPr>
        <p:spPr>
          <a:xfrm>
            <a:off x="281078" y="203200"/>
            <a:ext cx="23638652" cy="157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633727">
              <a:defRPr sz="9246">
                <a:solidFill>
                  <a:srgbClr val="264166"/>
                </a:solidFill>
                <a:latin typeface="Avenir Light" panose="020B0402020203020204" pitchFamily="34" charset="77"/>
                <a:ea typeface="Calibri"/>
                <a:cs typeface="Calibri"/>
              </a:defRPr>
            </a:lvl1pPr>
          </a:lstStyle>
          <a:p>
            <a:r>
              <a:t>CATANA @LNS-INFN</a:t>
            </a:r>
          </a:p>
        </p:txBody>
      </p:sp>
      <p:sp>
        <p:nvSpPr>
          <p:cNvPr id="356" name="Centro di AdroTerapia ed Applicazioni Nucelari Avanzate"/>
          <p:cNvSpPr txBox="1"/>
          <p:nvPr/>
        </p:nvSpPr>
        <p:spPr>
          <a:xfrm>
            <a:off x="2236018" y="1727219"/>
            <a:ext cx="11515973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b="0">
                <a:latin typeface="Avenir Light" panose="020B0402020203020204" pitchFamily="34" charset="77"/>
              </a:rPr>
              <a:t>Centro di AdroTerapia ed Applicazioni Nucelari Avanzate</a:t>
            </a:r>
          </a:p>
        </p:txBody>
      </p:sp>
      <p:pic>
        <p:nvPicPr>
          <p:cNvPr id="357" name="catana06.jpg" descr="catana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8" y="3192320"/>
            <a:ext cx="13390976" cy="8869290"/>
          </a:xfrm>
          <a:prstGeom prst="rect">
            <a:avLst/>
          </a:prstGeom>
          <a:ln w="25400">
            <a:miter lim="400000"/>
          </a:ln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358" name="Cuttone et al. EPJ 126 (2011)"/>
          <p:cNvSpPr txBox="1"/>
          <p:nvPr/>
        </p:nvSpPr>
        <p:spPr>
          <a:xfrm>
            <a:off x="9500091" y="11601234"/>
            <a:ext cx="4159263" cy="447676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642937">
              <a:defRPr sz="1800" i="1" u="sng">
                <a:solidFill>
                  <a:srgbClr val="570706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Cuttone et al. EPJ </a:t>
            </a:r>
            <a:r>
              <a:rPr b="1"/>
              <a:t>126</a:t>
            </a:r>
            <a:r>
              <a:t> (2011)</a:t>
            </a:r>
          </a:p>
        </p:txBody>
      </p:sp>
      <p:sp>
        <p:nvSpPr>
          <p:cNvPr id="359" name="First Italian proton therapy facility…"/>
          <p:cNvSpPr txBox="1"/>
          <p:nvPr/>
        </p:nvSpPr>
        <p:spPr>
          <a:xfrm>
            <a:off x="14465251" y="3673997"/>
            <a:ext cx="9080766" cy="7377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309880" indent="-309880" algn="l" defTabSz="821531">
              <a:buSzPct val="100000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800" dirty="0">
                <a:latin typeface="Avenir Light"/>
              </a:rPr>
              <a:t>Mainly dedicated to proton irradiation (</a:t>
            </a:r>
            <a:r>
              <a:rPr lang="it-IT" sz="3800" dirty="0" err="1">
                <a:latin typeface="Avenir Light"/>
              </a:rPr>
              <a:t>eye</a:t>
            </a:r>
            <a:r>
              <a:rPr lang="it-IT" sz="3800" dirty="0">
                <a:latin typeface="Avenir Light"/>
              </a:rPr>
              <a:t> melanoma treatments)</a:t>
            </a:r>
          </a:p>
          <a:p>
            <a:pPr algn="l"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1500" dirty="0">
              <a:latin typeface="Avenir Light"/>
              <a:ea typeface="+mn-lt"/>
              <a:cs typeface="Arial"/>
            </a:endParaRPr>
          </a:p>
          <a:p>
            <a:pPr marL="309880" indent="-309880" algn="l" defTabSz="821531"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800" dirty="0">
                <a:solidFill>
                  <a:srgbClr val="000000"/>
                </a:solidFill>
                <a:latin typeface="Avenir Light"/>
                <a:cs typeface="Arial"/>
              </a:rPr>
              <a:t>First Italian proton therapy facility</a:t>
            </a:r>
            <a:endParaRPr sz="3800" dirty="0">
              <a:solidFill>
                <a:srgbClr val="000000"/>
              </a:solidFill>
              <a:latin typeface="Avenir Light"/>
              <a:cs typeface="Arial"/>
            </a:endParaRPr>
          </a:p>
          <a:p>
            <a:pPr algn="l" defTabSz="821531"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1500" dirty="0">
              <a:latin typeface="Avenir Light"/>
            </a:endParaRPr>
          </a:p>
          <a:p>
            <a:pPr marL="309880" indent="-309880" algn="l" defTabSz="821531">
              <a:buSzPct val="100000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800" dirty="0">
                <a:latin typeface="Avenir Light"/>
              </a:rPr>
              <a:t>First Patient treated on March </a:t>
            </a:r>
            <a:r>
              <a:rPr lang="it-IT" sz="3800" dirty="0">
                <a:latin typeface="Avenir Light"/>
              </a:rPr>
              <a:t>2002</a:t>
            </a:r>
            <a:r>
              <a:rPr sz="3800" dirty="0">
                <a:latin typeface="Avenir Light"/>
              </a:rPr>
              <a:t>  (about 400 treated)</a:t>
            </a:r>
          </a:p>
          <a:p>
            <a:pPr algn="l" defTabSz="821531"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500" dirty="0">
              <a:latin typeface="Avenir Light" panose="020B0402020203020204" pitchFamily="34" charset="77"/>
            </a:endParaRPr>
          </a:p>
          <a:p>
            <a:pPr marL="309880" indent="-309880" algn="l" defTabSz="821531">
              <a:buSzPct val="100000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800" dirty="0">
                <a:latin typeface="Avenir Light"/>
              </a:rPr>
              <a:t>P</a:t>
            </a:r>
            <a:r>
              <a:rPr sz="3800" dirty="0" err="1">
                <a:latin typeface="Avenir Light"/>
              </a:rPr>
              <a:t>assive</a:t>
            </a:r>
            <a:r>
              <a:rPr sz="3800" dirty="0">
                <a:latin typeface="Avenir Light"/>
              </a:rPr>
              <a:t> proton beam line</a:t>
            </a:r>
          </a:p>
          <a:p>
            <a:pPr algn="l" defTabSz="821531"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500" dirty="0">
              <a:latin typeface="Avenir Light" panose="020B0402020203020204" pitchFamily="34" charset="77"/>
            </a:endParaRPr>
          </a:p>
          <a:p>
            <a:pPr marL="309880" indent="-309880" algn="l" defTabSz="821531">
              <a:buSzPct val="100000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800" dirty="0">
                <a:latin typeface="Avenir Light"/>
              </a:rPr>
              <a:t>Modulated </a:t>
            </a:r>
            <a:r>
              <a:rPr sz="3800" dirty="0">
                <a:latin typeface="Avenir Light"/>
              </a:rPr>
              <a:t>62 MeV </a:t>
            </a:r>
            <a:r>
              <a:rPr lang="it-IT" sz="3800" dirty="0">
                <a:latin typeface="Avenir Light"/>
              </a:rPr>
              <a:t>protons</a:t>
            </a:r>
          </a:p>
          <a:p>
            <a:pPr algn="l"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1500" dirty="0">
              <a:latin typeface="Avenir Light"/>
            </a:endParaRPr>
          </a:p>
          <a:p>
            <a:pPr marL="309880" indent="-309880" algn="l" defTabSz="821531">
              <a:buSzPct val="100000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800" dirty="0">
                <a:latin typeface="Avenir Light"/>
              </a:rPr>
              <a:t>Dosimetry and </a:t>
            </a:r>
            <a:r>
              <a:rPr lang="it-IT" sz="3800" dirty="0" err="1">
                <a:latin typeface="Avenir Light"/>
              </a:rPr>
              <a:t>radiobiology</a:t>
            </a:r>
            <a:r>
              <a:rPr lang="it-IT" sz="3800" dirty="0">
                <a:latin typeface="Avenir Light"/>
              </a:rPr>
              <a:t> experiments</a:t>
            </a:r>
          </a:p>
          <a:p>
            <a:pPr algn="l"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1500" dirty="0">
              <a:latin typeface="Avenir Light"/>
            </a:endParaRPr>
          </a:p>
          <a:p>
            <a:pPr marL="309880" indent="-309880" algn="l" defTabSz="821531"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800" dirty="0">
                <a:latin typeface="Avenir Light"/>
              </a:rPr>
              <a:t>Collimated beams up to 35 mm          (lateral homogeneity </a:t>
            </a:r>
            <a:r>
              <a:rPr lang="it-IT" sz="3800" dirty="0">
                <a:latin typeface="Avenir Light"/>
                <a:ea typeface="+mn-lt"/>
                <a:cs typeface="+mn-lt"/>
              </a:rPr>
              <a:t>≈ 3%)</a:t>
            </a:r>
            <a:endParaRPr lang="it-IT" sz="3800" dirty="0">
              <a:latin typeface="Avenir Light"/>
            </a:endParaRPr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DD2920D9-7359-8EAA-2ECC-D185330A2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894" y="90293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82212" y="1844367"/>
            <a:ext cx="296800" cy="4530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363" name="TNSA Ion beams properties"/>
          <p:cNvSpPr txBox="1"/>
          <p:nvPr/>
        </p:nvSpPr>
        <p:spPr>
          <a:xfrm>
            <a:off x="281078" y="203200"/>
            <a:ext cx="13167293" cy="157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633727">
              <a:defRPr sz="9246">
                <a:solidFill>
                  <a:srgbClr val="264166"/>
                </a:solidFill>
                <a:latin typeface="Avenir Light" panose="020B0402020203020204" pitchFamily="34" charset="77"/>
                <a:ea typeface="Calibri"/>
                <a:cs typeface="Calibri"/>
              </a:defRPr>
            </a:lvl1pPr>
          </a:lstStyle>
          <a:p>
            <a:r>
              <a:t>CATANA @LNS-INFN</a:t>
            </a:r>
          </a:p>
        </p:txBody>
      </p:sp>
      <p:sp>
        <p:nvSpPr>
          <p:cNvPr id="364" name="A passive proton beamline"/>
          <p:cNvSpPr txBox="1"/>
          <p:nvPr/>
        </p:nvSpPr>
        <p:spPr>
          <a:xfrm>
            <a:off x="2026021" y="1727219"/>
            <a:ext cx="5424562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b="0">
                <a:latin typeface="Avenir Light" panose="020B0402020203020204" pitchFamily="34" charset="77"/>
              </a:rPr>
              <a:t>A passive proton beamline</a:t>
            </a:r>
          </a:p>
        </p:txBody>
      </p:sp>
      <p:grpSp>
        <p:nvGrpSpPr>
          <p:cNvPr id="367" name="Group"/>
          <p:cNvGrpSpPr/>
          <p:nvPr/>
        </p:nvGrpSpPr>
        <p:grpSpPr>
          <a:xfrm>
            <a:off x="6716902" y="4189248"/>
            <a:ext cx="13197659" cy="5781778"/>
            <a:chOff x="0" y="0"/>
            <a:chExt cx="13197658" cy="5781776"/>
          </a:xfrm>
        </p:grpSpPr>
        <p:pic>
          <p:nvPicPr>
            <p:cNvPr id="365" name="Schermata 2018-11-04 alle 14.18.11.png" descr="Schermata 2018-11-04 alle 14.18.11.png"/>
            <p:cNvPicPr>
              <a:picLocks noChangeAspect="1"/>
            </p:cNvPicPr>
            <p:nvPr/>
          </p:nvPicPr>
          <p:blipFill>
            <a:blip r:embed="rId2"/>
            <a:srcRect l="2528" t="7889" r="29621" b="17890"/>
            <a:stretch>
              <a:fillRect/>
            </a:stretch>
          </p:blipFill>
          <p:spPr>
            <a:xfrm>
              <a:off x="0" y="146341"/>
              <a:ext cx="12776799" cy="5635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6" name="Rectangle"/>
            <p:cNvSpPr/>
            <p:nvPr/>
          </p:nvSpPr>
          <p:spPr>
            <a:xfrm>
              <a:off x="10962675" y="0"/>
              <a:ext cx="2234984" cy="12095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70" name="Group"/>
          <p:cNvGrpSpPr/>
          <p:nvPr/>
        </p:nvGrpSpPr>
        <p:grpSpPr>
          <a:xfrm>
            <a:off x="16633947" y="788590"/>
            <a:ext cx="5124202" cy="4676216"/>
            <a:chOff x="0" y="0"/>
            <a:chExt cx="5124200" cy="4676214"/>
          </a:xfrm>
        </p:grpSpPr>
        <p:pic>
          <p:nvPicPr>
            <p:cNvPr id="368" name="Schermata 2018-11-04 alle 14.18.11.png" descr="Schermata 2018-11-04 alle 14.18.11.png"/>
            <p:cNvPicPr>
              <a:picLocks noChangeAspect="1"/>
            </p:cNvPicPr>
            <p:nvPr/>
          </p:nvPicPr>
          <p:blipFill>
            <a:blip r:embed="rId2"/>
            <a:srcRect l="73474" t="10670" r="2210" b="26104"/>
            <a:stretch>
              <a:fillRect/>
            </a:stretch>
          </p:blipFill>
          <p:spPr>
            <a:xfrm>
              <a:off x="1122053" y="480156"/>
              <a:ext cx="4002148" cy="4196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Schermata 2018-11-04 alle 14.18.11.png" descr="Schermata 2018-11-04 alle 14.18.11.png"/>
            <p:cNvPicPr>
              <a:picLocks noChangeAspect="1"/>
            </p:cNvPicPr>
            <p:nvPr/>
          </p:nvPicPr>
          <p:blipFill>
            <a:blip r:embed="rId2"/>
            <a:srcRect l="64566" t="1713" r="5019" b="90269"/>
            <a:stretch>
              <a:fillRect/>
            </a:stretch>
          </p:blipFill>
          <p:spPr>
            <a:xfrm>
              <a:off x="0" y="0"/>
              <a:ext cx="5006126" cy="532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1" name="Line"/>
          <p:cNvSpPr/>
          <p:nvPr/>
        </p:nvSpPr>
        <p:spPr>
          <a:xfrm>
            <a:off x="6084769" y="5806890"/>
            <a:ext cx="1205896" cy="1205896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oval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74" name="Group"/>
          <p:cNvGrpSpPr/>
          <p:nvPr/>
        </p:nvGrpSpPr>
        <p:grpSpPr>
          <a:xfrm>
            <a:off x="668973" y="3090297"/>
            <a:ext cx="5643951" cy="3564881"/>
            <a:chOff x="0" y="0"/>
            <a:chExt cx="5643949" cy="3564880"/>
          </a:xfrm>
        </p:grpSpPr>
        <p:pic>
          <p:nvPicPr>
            <p:cNvPr id="372" name="Figure4_5.png" descr="Figure4_5.png"/>
            <p:cNvPicPr>
              <a:picLocks noChangeAspect="1"/>
            </p:cNvPicPr>
            <p:nvPr/>
          </p:nvPicPr>
          <p:blipFill>
            <a:blip r:embed="rId3"/>
            <a:srcRect l="3002"/>
            <a:stretch>
              <a:fillRect/>
            </a:stretch>
          </p:blipFill>
          <p:spPr>
            <a:xfrm>
              <a:off x="0" y="543412"/>
              <a:ext cx="5643949" cy="3021468"/>
            </a:xfrm>
            <a:prstGeom prst="rect">
              <a:avLst/>
            </a:prstGeom>
            <a:ln w="254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</p:spPr>
        </p:pic>
        <p:sp>
          <p:nvSpPr>
            <p:cNvPr id="373" name="Scattering System"/>
            <p:cNvSpPr txBox="1"/>
            <p:nvPr/>
          </p:nvSpPr>
          <p:spPr>
            <a:xfrm>
              <a:off x="2991458" y="0"/>
              <a:ext cx="2643266" cy="531932"/>
            </a:xfrm>
            <a:prstGeom prst="rect">
              <a:avLst/>
            </a:prstGeom>
            <a:noFill/>
            <a:ln w="127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2000">
                  <a:solidFill>
                    <a:srgbClr val="000000"/>
                  </a:solidFill>
                </a:defRPr>
              </a:lvl1pPr>
            </a:lstStyle>
            <a:p>
              <a:r>
                <a:t>Scattering System</a:t>
              </a:r>
            </a:p>
          </p:txBody>
        </p:sp>
      </p:grpSp>
      <p:grpSp>
        <p:nvGrpSpPr>
          <p:cNvPr id="382" name="Group"/>
          <p:cNvGrpSpPr/>
          <p:nvPr/>
        </p:nvGrpSpPr>
        <p:grpSpPr>
          <a:xfrm>
            <a:off x="281078" y="10078014"/>
            <a:ext cx="10394292" cy="3637987"/>
            <a:chOff x="0" y="-1"/>
            <a:chExt cx="10394290" cy="3637985"/>
          </a:xfrm>
        </p:grpSpPr>
        <p:grpSp>
          <p:nvGrpSpPr>
            <p:cNvPr id="379" name="Group"/>
            <p:cNvGrpSpPr/>
            <p:nvPr/>
          </p:nvGrpSpPr>
          <p:grpSpPr>
            <a:xfrm>
              <a:off x="46241" y="456670"/>
              <a:ext cx="10301809" cy="3159886"/>
              <a:chOff x="0" y="0"/>
              <a:chExt cx="10301806" cy="3159884"/>
            </a:xfrm>
          </p:grpSpPr>
          <p:pic>
            <p:nvPicPr>
              <p:cNvPr id="375" name="Schermata 2018-11-04 alle 14.17.06.png" descr="Schermata 2018-11-04 alle 14.17.06.png"/>
              <p:cNvPicPr>
                <a:picLocks noChangeAspect="1"/>
              </p:cNvPicPr>
              <p:nvPr/>
            </p:nvPicPr>
            <p:blipFill>
              <a:blip r:embed="rId4"/>
              <a:srcRect l="5069"/>
              <a:stretch>
                <a:fillRect/>
              </a:stretch>
            </p:blipFill>
            <p:spPr>
              <a:xfrm>
                <a:off x="0" y="0"/>
                <a:ext cx="4093238" cy="31598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Schermata 2018-11-04 alle 14.17.21.png" descr="Schermata 2018-11-04 alle 14.17.21.png"/>
              <p:cNvPicPr>
                <a:picLocks noChangeAspect="1"/>
              </p:cNvPicPr>
              <p:nvPr/>
            </p:nvPicPr>
            <p:blipFill>
              <a:blip r:embed="rId5"/>
              <a:srcRect l="39894" r="33895" b="8591"/>
              <a:stretch>
                <a:fillRect/>
              </a:stretch>
            </p:blipFill>
            <p:spPr>
              <a:xfrm>
                <a:off x="7438490" y="152010"/>
                <a:ext cx="2863316" cy="27224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7" name="modulator.jpg" descr="modulator.jpg"/>
              <p:cNvPicPr>
                <a:picLocks/>
              </p:cNvPicPr>
              <p:nvPr/>
            </p:nvPicPr>
            <p:blipFill>
              <a:blip r:embed="rId6"/>
              <a:srcRect l="60964" t="9649" r="6232" b="5024"/>
              <a:stretch>
                <a:fillRect/>
              </a:stretch>
            </p:blipFill>
            <p:spPr>
              <a:xfrm>
                <a:off x="3936351" y="152009"/>
                <a:ext cx="2718460" cy="2656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8" name="Arrow"/>
              <p:cNvSpPr/>
              <p:nvPr/>
            </p:nvSpPr>
            <p:spPr>
              <a:xfrm>
                <a:off x="6603564" y="1158793"/>
                <a:ext cx="992665" cy="914478"/>
              </a:xfrm>
              <a:prstGeom prst="rightArrow">
                <a:avLst>
                  <a:gd name="adj1" fmla="val 32000"/>
                  <a:gd name="adj2" fmla="val 69472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80" name="Modulation System"/>
            <p:cNvSpPr txBox="1"/>
            <p:nvPr/>
          </p:nvSpPr>
          <p:spPr>
            <a:xfrm>
              <a:off x="87791" y="-1"/>
              <a:ext cx="2365630" cy="453265"/>
            </a:xfrm>
            <a:prstGeom prst="rect">
              <a:avLst/>
            </a:prstGeom>
            <a:noFill/>
            <a:ln w="127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000">
                  <a:solidFill>
                    <a:srgbClr val="000000"/>
                  </a:solidFill>
                </a:defRPr>
              </a:lvl1pPr>
            </a:lstStyle>
            <a:p>
              <a:r>
                <a:t>Modulation System</a:t>
              </a:r>
            </a:p>
          </p:txBody>
        </p:sp>
        <p:sp>
          <p:nvSpPr>
            <p:cNvPr id="381" name="Rectangle"/>
            <p:cNvSpPr/>
            <p:nvPr/>
          </p:nvSpPr>
          <p:spPr>
            <a:xfrm>
              <a:off x="0" y="478099"/>
              <a:ext cx="10394290" cy="3159885"/>
            </a:xfrm>
            <a:prstGeom prst="rect">
              <a:avLst/>
            </a:prstGeom>
            <a:noFill/>
            <a:ln w="254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88" name="Group"/>
          <p:cNvGrpSpPr/>
          <p:nvPr/>
        </p:nvGrpSpPr>
        <p:grpSpPr>
          <a:xfrm>
            <a:off x="15382735" y="10078015"/>
            <a:ext cx="8536995" cy="3414433"/>
            <a:chOff x="0" y="0"/>
            <a:chExt cx="8536993" cy="3414430"/>
          </a:xfrm>
        </p:grpSpPr>
        <p:grpSp>
          <p:nvGrpSpPr>
            <p:cNvPr id="385" name="Group"/>
            <p:cNvGrpSpPr/>
            <p:nvPr/>
          </p:nvGrpSpPr>
          <p:grpSpPr>
            <a:xfrm>
              <a:off x="241978" y="774953"/>
              <a:ext cx="8294859" cy="2627736"/>
              <a:chOff x="0" y="0"/>
              <a:chExt cx="8294855" cy="2627735"/>
            </a:xfrm>
          </p:grpSpPr>
          <p:pic>
            <p:nvPicPr>
              <p:cNvPr id="383" name="Image" descr="Image"/>
              <p:cNvPicPr>
                <a:picLocks noChangeAspect="1"/>
              </p:cNvPicPr>
              <p:nvPr/>
            </p:nvPicPr>
            <p:blipFill>
              <a:blip r:embed="rId7"/>
              <a:srcRect l="72409" t="53648" r="1164"/>
              <a:stretch>
                <a:fillRect/>
              </a:stretch>
            </p:blipFill>
            <p:spPr>
              <a:xfrm>
                <a:off x="0" y="0"/>
                <a:ext cx="2312258" cy="26277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4" name="Schermata 2018-11-04 alle 14.43.17.png" descr="Schermata 2018-11-04 alle 14.43.17.png"/>
              <p:cNvPicPr>
                <a:picLocks noChangeAspect="1"/>
              </p:cNvPicPr>
              <p:nvPr/>
            </p:nvPicPr>
            <p:blipFill>
              <a:blip r:embed="rId8"/>
              <a:srcRect l="12893" t="8213" r="33529" b="27415"/>
              <a:stretch>
                <a:fillRect/>
              </a:stretch>
            </p:blipFill>
            <p:spPr>
              <a:xfrm>
                <a:off x="2338746" y="36215"/>
                <a:ext cx="5956109" cy="25551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6" name="Collimator"/>
            <p:cNvSpPr txBox="1"/>
            <p:nvPr/>
          </p:nvSpPr>
          <p:spPr>
            <a:xfrm>
              <a:off x="6454564" y="0"/>
              <a:ext cx="2050809" cy="698877"/>
            </a:xfrm>
            <a:prstGeom prst="rect">
              <a:avLst/>
            </a:prstGeom>
            <a:noFill/>
            <a:ln w="127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2000">
                  <a:solidFill>
                    <a:srgbClr val="000000"/>
                  </a:solidFill>
                </a:defRPr>
              </a:lvl1pPr>
            </a:lstStyle>
            <a:p>
              <a:r>
                <a:t>Collimator</a:t>
              </a:r>
            </a:p>
          </p:txBody>
        </p:sp>
        <p:sp>
          <p:nvSpPr>
            <p:cNvPr id="387" name="Rectangle"/>
            <p:cNvSpPr/>
            <p:nvPr/>
          </p:nvSpPr>
          <p:spPr>
            <a:xfrm>
              <a:off x="0" y="719879"/>
              <a:ext cx="8536993" cy="2694551"/>
            </a:xfrm>
            <a:prstGeom prst="rect">
              <a:avLst/>
            </a:prstGeom>
            <a:noFill/>
            <a:ln w="254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89" name="Line"/>
          <p:cNvSpPr/>
          <p:nvPr/>
        </p:nvSpPr>
        <p:spPr>
          <a:xfrm flipV="1">
            <a:off x="10452041" y="8116901"/>
            <a:ext cx="2363466" cy="2363466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oval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0" name="Line"/>
          <p:cNvSpPr/>
          <p:nvPr/>
        </p:nvSpPr>
        <p:spPr>
          <a:xfrm flipH="1" flipV="1">
            <a:off x="17754925" y="7677264"/>
            <a:ext cx="158667" cy="3259729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oval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1" name="Line"/>
          <p:cNvSpPr/>
          <p:nvPr/>
        </p:nvSpPr>
        <p:spPr>
          <a:xfrm flipH="1">
            <a:off x="15251148" y="1354630"/>
            <a:ext cx="2521603" cy="2827821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oval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58DC9AD4-107F-C225-D101-37C3A71AB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894" y="90293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8F1F2E-02FA-08DF-94F9-302C54E87F9B}"/>
              </a:ext>
            </a:extLst>
          </p:cNvPr>
          <p:cNvSpPr txBox="1"/>
          <p:nvPr/>
        </p:nvSpPr>
        <p:spPr>
          <a:xfrm>
            <a:off x="660844" y="2765463"/>
            <a:ext cx="27432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4000" b="1">
                <a:solidFill>
                  <a:srgbClr val="FF0000"/>
                </a:solidFill>
              </a:rPr>
              <a:t>1</a:t>
            </a:r>
            <a:endParaRPr lang="it-IT" sz="400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F40A11-851E-9278-7AED-0E3461D56C1C}"/>
              </a:ext>
            </a:extLst>
          </p:cNvPr>
          <p:cNvSpPr txBox="1"/>
          <p:nvPr/>
        </p:nvSpPr>
        <p:spPr>
          <a:xfrm>
            <a:off x="3252578" y="9713256"/>
            <a:ext cx="27432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4000" b="1">
                <a:solidFill>
                  <a:srgbClr val="FF0000"/>
                </a:solidFill>
              </a:rPr>
              <a:t>2</a:t>
            </a:r>
            <a:endParaRPr lang="it-IT" sz="40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097D6B-B729-00AE-FF44-79148BD799DE}"/>
              </a:ext>
            </a:extLst>
          </p:cNvPr>
          <p:cNvSpPr txBox="1"/>
          <p:nvPr/>
        </p:nvSpPr>
        <p:spPr>
          <a:xfrm>
            <a:off x="21995238" y="2688117"/>
            <a:ext cx="16002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4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270781-4110-5920-C2B4-FF325B19C713}"/>
              </a:ext>
            </a:extLst>
          </p:cNvPr>
          <p:cNvSpPr txBox="1"/>
          <p:nvPr/>
        </p:nvSpPr>
        <p:spPr>
          <a:xfrm>
            <a:off x="20052203" y="9959858"/>
            <a:ext cx="27432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4000" b="1">
                <a:solidFill>
                  <a:srgbClr val="FF0000"/>
                </a:solidFill>
              </a:rPr>
              <a:t>4</a:t>
            </a:r>
            <a:endParaRPr lang="it-IT" sz="40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82212" y="1844367"/>
            <a:ext cx="296800" cy="4530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394" name="TNSA Ion beams properties"/>
          <p:cNvSpPr txBox="1"/>
          <p:nvPr/>
        </p:nvSpPr>
        <p:spPr>
          <a:xfrm>
            <a:off x="281078" y="203200"/>
            <a:ext cx="23638652" cy="157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algn="l" defTabSz="2194559">
              <a:defRPr sz="12420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CATANA @LNS-INFN</a:t>
            </a:r>
          </a:p>
        </p:txBody>
      </p:sp>
      <p:sp>
        <p:nvSpPr>
          <p:cNvPr id="395" name="Scattering system"/>
          <p:cNvSpPr txBox="1"/>
          <p:nvPr/>
        </p:nvSpPr>
        <p:spPr>
          <a:xfrm>
            <a:off x="1849004" y="1730416"/>
            <a:ext cx="3949892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Scattering system</a:t>
            </a:r>
          </a:p>
        </p:txBody>
      </p:sp>
      <p:pic>
        <p:nvPicPr>
          <p:cNvPr id="396" name="Schermata 2018-11-04 alle 14.16.25.png" descr="Schermata 2018-11-04 alle 14.16.25.png"/>
          <p:cNvPicPr>
            <a:picLocks noChangeAspect="1"/>
          </p:cNvPicPr>
          <p:nvPr/>
        </p:nvPicPr>
        <p:blipFill>
          <a:blip r:embed="rId2"/>
          <a:srcRect l="3332" r="1153" b="6575"/>
          <a:stretch>
            <a:fillRect/>
          </a:stretch>
        </p:blipFill>
        <p:spPr>
          <a:xfrm>
            <a:off x="869247" y="2791671"/>
            <a:ext cx="13632687" cy="5770456"/>
          </a:xfrm>
          <a:prstGeom prst="rect">
            <a:avLst/>
          </a:prstGeom>
          <a:ln w="12700"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397" name="Image" descr="Image"/>
          <p:cNvPicPr>
            <a:picLocks noChangeAspect="1"/>
          </p:cNvPicPr>
          <p:nvPr/>
        </p:nvPicPr>
        <p:blipFill>
          <a:blip r:embed="rId3"/>
          <a:srcRect t="5360" b="5360"/>
          <a:stretch>
            <a:fillRect/>
          </a:stretch>
        </p:blipFill>
        <p:spPr>
          <a:xfrm>
            <a:off x="15700158" y="3975410"/>
            <a:ext cx="7222662" cy="399733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4"/>
          <a:srcRect l="14530" t="16227" r="29286" b="18912"/>
          <a:stretch>
            <a:fillRect/>
          </a:stretch>
        </p:blipFill>
        <p:spPr>
          <a:xfrm>
            <a:off x="16142830" y="8230338"/>
            <a:ext cx="5956762" cy="491666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399" name="Figure4_5.png" descr="Figure4_5.png"/>
          <p:cNvPicPr>
            <a:picLocks noChangeAspect="1"/>
          </p:cNvPicPr>
          <p:nvPr/>
        </p:nvPicPr>
        <p:blipFill>
          <a:blip r:embed="rId5"/>
          <a:srcRect l="3002"/>
          <a:stretch>
            <a:fillRect/>
          </a:stretch>
        </p:blipFill>
        <p:spPr>
          <a:xfrm>
            <a:off x="3868400" y="8862217"/>
            <a:ext cx="7466929" cy="3997392"/>
          </a:xfrm>
          <a:prstGeom prst="rect">
            <a:avLst/>
          </a:prstGeom>
          <a:ln w="88900">
            <a:solidFill>
              <a:schemeClr val="accent5">
                <a:lumOff val="-29866"/>
              </a:schemeClr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400" name="Double Scattering system with one occluding central stopper"/>
          <p:cNvSpPr txBox="1"/>
          <p:nvPr/>
        </p:nvSpPr>
        <p:spPr>
          <a:xfrm>
            <a:off x="15687459" y="2566203"/>
            <a:ext cx="7248128" cy="1144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500" b="1">
                <a:solidFill>
                  <a:schemeClr val="accent5">
                    <a:lumOff val="-298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Double Scattering system with one occluding central stopper</a:t>
            </a:r>
          </a:p>
        </p:txBody>
      </p:sp>
      <p:sp>
        <p:nvSpPr>
          <p:cNvPr id="401" name="20um Ta"/>
          <p:cNvSpPr txBox="1"/>
          <p:nvPr/>
        </p:nvSpPr>
        <p:spPr>
          <a:xfrm>
            <a:off x="18223323" y="8724744"/>
            <a:ext cx="1875607" cy="6635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4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20um Ta</a:t>
            </a:r>
          </a:p>
        </p:txBody>
      </p:sp>
      <p:sp>
        <p:nvSpPr>
          <p:cNvPr id="402" name="15um Ta"/>
          <p:cNvSpPr txBox="1"/>
          <p:nvPr/>
        </p:nvSpPr>
        <p:spPr>
          <a:xfrm>
            <a:off x="16372481" y="4246577"/>
            <a:ext cx="1875607" cy="6635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4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15um Ta</a:t>
            </a:r>
          </a:p>
        </p:txBody>
      </p:sp>
      <p:sp>
        <p:nvSpPr>
          <p:cNvPr id="403" name="brass"/>
          <p:cNvSpPr txBox="1"/>
          <p:nvPr/>
        </p:nvSpPr>
        <p:spPr>
          <a:xfrm>
            <a:off x="17813363" y="10832531"/>
            <a:ext cx="1307816" cy="6635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4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brass</a:t>
            </a:r>
          </a:p>
        </p:txBody>
      </p:sp>
      <p:pic>
        <p:nvPicPr>
          <p:cNvPr id="404" name="LOGO CATANA.pdf" descr="LOGO CATANA.pd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9034" y="8817767"/>
            <a:ext cx="2883655" cy="1620263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Arrow"/>
          <p:cNvSpPr/>
          <p:nvPr/>
        </p:nvSpPr>
        <p:spPr>
          <a:xfrm rot="20615858">
            <a:off x="11486050" y="9738260"/>
            <a:ext cx="4041856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6" name="Rectangle"/>
          <p:cNvSpPr/>
          <p:nvPr/>
        </p:nvSpPr>
        <p:spPr>
          <a:xfrm>
            <a:off x="15445658" y="2297374"/>
            <a:ext cx="7731729" cy="11119287"/>
          </a:xfrm>
          <a:prstGeom prst="rect">
            <a:avLst/>
          </a:prstGeom>
          <a:ln w="762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281DC583-221B-7B4D-5C03-6C2AF9EC2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894" y="90293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irst Italian proton therapy facility…">
            <a:extLst>
              <a:ext uri="{FF2B5EF4-FFF2-40B4-BE49-F238E27FC236}">
                <a16:creationId xmlns:a16="http://schemas.microsoft.com/office/drawing/2014/main" id="{8C82B03E-10BC-D15B-1F70-D024DBD276D4}"/>
              </a:ext>
            </a:extLst>
          </p:cNvPr>
          <p:cNvSpPr txBox="1"/>
          <p:nvPr/>
        </p:nvSpPr>
        <p:spPr>
          <a:xfrm>
            <a:off x="7258510" y="2055900"/>
            <a:ext cx="9080766" cy="72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800" dirty="0">
                <a:solidFill>
                  <a:srgbClr val="FF0000"/>
                </a:solidFill>
                <a:latin typeface="Avenir Light"/>
              </a:rPr>
              <a:t>Gaussian beam → Clinical beam</a:t>
            </a:r>
          </a:p>
        </p:txBody>
      </p:sp>
      <p:sp>
        <p:nvSpPr>
          <p:cNvPr id="4" name="First Italian proton therapy facility…">
            <a:extLst>
              <a:ext uri="{FF2B5EF4-FFF2-40B4-BE49-F238E27FC236}">
                <a16:creationId xmlns:a16="http://schemas.microsoft.com/office/drawing/2014/main" id="{585F7FBE-63FE-EB41-5A25-1924AF45F545}"/>
              </a:ext>
            </a:extLst>
          </p:cNvPr>
          <p:cNvSpPr txBox="1"/>
          <p:nvPr/>
        </p:nvSpPr>
        <p:spPr>
          <a:xfrm>
            <a:off x="15624972" y="1570641"/>
            <a:ext cx="1658745" cy="72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800" dirty="0">
                <a:solidFill>
                  <a:srgbClr val="FF0000"/>
                </a:solidFill>
                <a:latin typeface="Avenir Light"/>
              </a:rPr>
              <a:t>SEM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82212" y="1844367"/>
            <a:ext cx="296800" cy="4530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409" name="TNSA Ion beams properties"/>
          <p:cNvSpPr txBox="1"/>
          <p:nvPr/>
        </p:nvSpPr>
        <p:spPr>
          <a:xfrm>
            <a:off x="281078" y="270106"/>
            <a:ext cx="15486746" cy="157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algn="l" defTabSz="2194559">
              <a:defRPr sz="12420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>
                <a:latin typeface="Avenir Light" panose="020B0402020203020204" pitchFamily="34" charset="77"/>
              </a:rPr>
              <a:t>CATANA @LNS-INFN</a:t>
            </a:r>
          </a:p>
        </p:txBody>
      </p:sp>
      <p:sp>
        <p:nvSpPr>
          <p:cNvPr id="410" name="Modulation system"/>
          <p:cNvSpPr txBox="1"/>
          <p:nvPr/>
        </p:nvSpPr>
        <p:spPr>
          <a:xfrm>
            <a:off x="1888549" y="1727219"/>
            <a:ext cx="3893694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b="0">
                <a:latin typeface="Avenir Light" panose="020B0402020203020204" pitchFamily="34" charset="77"/>
              </a:rPr>
              <a:t>Modulation system</a:t>
            </a:r>
          </a:p>
        </p:txBody>
      </p:sp>
      <p:pic>
        <p:nvPicPr>
          <p:cNvPr id="411" name="Schermata 2018-11-04 alle 14.17.06.png" descr="Schermata 2018-11-04 alle 14.17.06.png"/>
          <p:cNvPicPr>
            <a:picLocks noChangeAspect="1"/>
          </p:cNvPicPr>
          <p:nvPr/>
        </p:nvPicPr>
        <p:blipFill>
          <a:blip r:embed="rId2"/>
          <a:srcRect l="5069"/>
          <a:stretch>
            <a:fillRect/>
          </a:stretch>
        </p:blipFill>
        <p:spPr>
          <a:xfrm>
            <a:off x="14554398" y="3052539"/>
            <a:ext cx="6917247" cy="5339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Schermata 2018-11-04 alle 14.17.21.png" descr="Schermata 2018-11-04 alle 14.17.21.png"/>
          <p:cNvPicPr>
            <a:picLocks noChangeAspect="1"/>
          </p:cNvPicPr>
          <p:nvPr/>
        </p:nvPicPr>
        <p:blipFill>
          <a:blip r:embed="rId3"/>
          <a:srcRect l="39894" r="33895" b="8591"/>
          <a:stretch>
            <a:fillRect/>
          </a:stretch>
        </p:blipFill>
        <p:spPr>
          <a:xfrm>
            <a:off x="7173161" y="3202552"/>
            <a:ext cx="4838776" cy="4600714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The dose in the SOBP can be expressed as the superimposition of many Bragg curves expressed as:…"/>
          <p:cNvSpPr txBox="1"/>
          <p:nvPr/>
        </p:nvSpPr>
        <p:spPr>
          <a:xfrm>
            <a:off x="562158" y="8710175"/>
            <a:ext cx="22208632" cy="3438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 defTabSz="642937">
              <a:lnSpc>
                <a:spcPts val="5800"/>
              </a:lnSpc>
              <a:spcBef>
                <a:spcPts val="1600"/>
              </a:spcBef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Avenir Light"/>
              </a:rPr>
              <a:t>The dose in the SOBP can be </a:t>
            </a:r>
            <a:r>
              <a:rPr sz="2800" err="1">
                <a:latin typeface="Avenir Light"/>
              </a:rPr>
              <a:t>expressed</a:t>
            </a:r>
            <a:r>
              <a:rPr sz="2800">
                <a:latin typeface="Avenir Light"/>
              </a:rPr>
              <a:t> </a:t>
            </a:r>
            <a:r>
              <a:rPr sz="2800" err="1">
                <a:latin typeface="Avenir Light"/>
              </a:rPr>
              <a:t>as</a:t>
            </a:r>
            <a:r>
              <a:rPr sz="2800">
                <a:latin typeface="Avenir Light"/>
              </a:rPr>
              <a:t> the </a:t>
            </a:r>
            <a:r>
              <a:rPr sz="2800" err="1">
                <a:latin typeface="Avenir Light"/>
              </a:rPr>
              <a:t>superimposition</a:t>
            </a:r>
            <a:r>
              <a:rPr sz="2800">
                <a:latin typeface="Avenir Light"/>
              </a:rPr>
              <a:t> of </a:t>
            </a:r>
            <a:r>
              <a:rPr sz="2800" err="1">
                <a:latin typeface="Avenir Light"/>
              </a:rPr>
              <a:t>many</a:t>
            </a:r>
            <a:r>
              <a:rPr sz="2800">
                <a:latin typeface="Avenir Light"/>
              </a:rPr>
              <a:t> Bragg </a:t>
            </a:r>
            <a:r>
              <a:rPr sz="2800" err="1">
                <a:latin typeface="Avenir Light"/>
              </a:rPr>
              <a:t>curves</a:t>
            </a:r>
            <a:r>
              <a:rPr sz="2800">
                <a:latin typeface="Avenir Light"/>
              </a:rPr>
              <a:t> </a:t>
            </a:r>
            <a:r>
              <a:rPr sz="2800" err="1">
                <a:latin typeface="Avenir Light"/>
              </a:rPr>
              <a:t>expressed</a:t>
            </a:r>
            <a:r>
              <a:rPr sz="2800">
                <a:latin typeface="Avenir Light"/>
              </a:rPr>
              <a:t> </a:t>
            </a:r>
            <a:r>
              <a:rPr sz="2800" err="1">
                <a:latin typeface="Avenir Light"/>
              </a:rPr>
              <a:t>as</a:t>
            </a:r>
            <a:r>
              <a:rPr sz="2800">
                <a:latin typeface="Avenir Light"/>
              </a:rPr>
              <a:t>:</a:t>
            </a:r>
            <a:endParaRPr lang="it-IT" sz="2800">
              <a:latin typeface="Avenir Light"/>
            </a:endParaRPr>
          </a:p>
          <a:p>
            <a:pPr algn="just" defTabSz="642937">
              <a:lnSpc>
                <a:spcPts val="5800"/>
              </a:lnSpc>
              <a:spcBef>
                <a:spcPts val="1600"/>
              </a:spcBef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2800">
              <a:latin typeface="Avenir Light" panose="020B0402020203020204" pitchFamily="34" charset="77"/>
            </a:endParaRPr>
          </a:p>
          <a:p>
            <a:pPr algn="just" defTabSz="642937">
              <a:lnSpc>
                <a:spcPts val="5800"/>
              </a:lnSpc>
              <a:spcBef>
                <a:spcPts val="1600"/>
              </a:spcBef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Avenir Light"/>
              </a:rPr>
              <a:t>where B</a:t>
            </a:r>
            <a:r>
              <a:rPr sz="2800" baseline="-10714">
                <a:latin typeface="Avenir Light"/>
              </a:rPr>
              <a:t>i</a:t>
            </a:r>
            <a:r>
              <a:rPr sz="2800">
                <a:latin typeface="Avenir Light"/>
              </a:rPr>
              <a:t>(</a:t>
            </a:r>
            <a:r>
              <a:rPr sz="2800" err="1">
                <a:latin typeface="Avenir Light"/>
              </a:rPr>
              <a:t>x,y,z</a:t>
            </a:r>
            <a:r>
              <a:rPr sz="2800">
                <a:latin typeface="Avenir Light"/>
              </a:rPr>
              <a:t>) is a Bragg curve that can be determined experimentally and analytically; </a:t>
            </a:r>
            <a:r>
              <a:rPr sz="2800" err="1">
                <a:latin typeface="Avenir Light"/>
              </a:rPr>
              <a:t>w</a:t>
            </a:r>
            <a:r>
              <a:rPr sz="2800" baseline="-10714" err="1">
                <a:latin typeface="Avenir Light"/>
              </a:rPr>
              <a:t>i</a:t>
            </a:r>
            <a:r>
              <a:rPr sz="2800" baseline="-10714">
                <a:latin typeface="Avenir Light"/>
              </a:rPr>
              <a:t> </a:t>
            </a:r>
            <a:r>
              <a:rPr sz="2800">
                <a:latin typeface="Avenir Light"/>
              </a:rPr>
              <a:t>is the optimized weight determining the modulator shape, and accounting for the contribution of each peak </a:t>
            </a:r>
            <a:r>
              <a:rPr sz="2800" err="1">
                <a:latin typeface="Avenir Light"/>
              </a:rPr>
              <a:t>i</a:t>
            </a:r>
            <a:r>
              <a:rPr sz="2800">
                <a:latin typeface="Avenir Light"/>
              </a:rPr>
              <a:t> to the final SOBP. The weights can be obtained by the minimization of a cost function, Q, defined as</a:t>
            </a:r>
            <a:r>
              <a:rPr lang="it-IT" sz="2800">
                <a:latin typeface="Avenir Light"/>
              </a:rPr>
              <a:t>:</a:t>
            </a:r>
            <a:endParaRPr sz="2800">
              <a:latin typeface="Avenir Light"/>
            </a:endParaRPr>
          </a:p>
        </p:txBody>
      </p:sp>
      <p:pic>
        <p:nvPicPr>
          <p:cNvPr id="414" name="Schermata 2018-11-04 alle 14.33.47.png" descr="Schermata 2018-11-04 alle 14.33.47.png"/>
          <p:cNvPicPr>
            <a:picLocks noChangeAspect="1"/>
          </p:cNvPicPr>
          <p:nvPr/>
        </p:nvPicPr>
        <p:blipFill>
          <a:blip r:embed="rId4"/>
          <a:srcRect t="23502"/>
          <a:stretch>
            <a:fillRect/>
          </a:stretch>
        </p:blipFill>
        <p:spPr>
          <a:xfrm>
            <a:off x="9007474" y="9672338"/>
            <a:ext cx="6324508" cy="1012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Schermata 2018-11-04 alle 14.33.50.png" descr="Schermata 2018-11-04 alle 14.33.50.png"/>
          <p:cNvPicPr>
            <a:picLocks noChangeAspect="1"/>
          </p:cNvPicPr>
          <p:nvPr/>
        </p:nvPicPr>
        <p:blipFill>
          <a:blip r:embed="rId5"/>
          <a:srcRect t="18858"/>
          <a:stretch>
            <a:fillRect/>
          </a:stretch>
        </p:blipFill>
        <p:spPr>
          <a:xfrm>
            <a:off x="9363632" y="12227121"/>
            <a:ext cx="4286251" cy="797027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Arrow"/>
          <p:cNvSpPr/>
          <p:nvPr/>
        </p:nvSpPr>
        <p:spPr>
          <a:xfrm>
            <a:off x="12443590" y="4718491"/>
            <a:ext cx="1677525" cy="1545395"/>
          </a:xfrm>
          <a:prstGeom prst="rightArrow">
            <a:avLst>
              <a:gd name="adj1" fmla="val 32000"/>
              <a:gd name="adj2" fmla="val 69472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C6A29CF2-4A5D-0B51-3A84-00BF9957A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894" y="90293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schizzo, disegno, Line art, clipart&#10;&#10;Il contenuto generato dall&amp;#39;IA potrebbe non essere corretto.">
            <a:extLst>
              <a:ext uri="{FF2B5EF4-FFF2-40B4-BE49-F238E27FC236}">
                <a16:creationId xmlns:a16="http://schemas.microsoft.com/office/drawing/2014/main" id="{723861D1-203C-ED3A-D602-8984F654E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9388" y="3045472"/>
            <a:ext cx="3560664" cy="4848660"/>
          </a:xfrm>
          <a:prstGeom prst="rect">
            <a:avLst/>
          </a:prstGeom>
        </p:spPr>
      </p:pic>
      <p:sp>
        <p:nvSpPr>
          <p:cNvPr id="4" name="First Italian proton therapy facility…">
            <a:extLst>
              <a:ext uri="{FF2B5EF4-FFF2-40B4-BE49-F238E27FC236}">
                <a16:creationId xmlns:a16="http://schemas.microsoft.com/office/drawing/2014/main" id="{445E8DC3-772B-0076-7699-57F7F99CE452}"/>
              </a:ext>
            </a:extLst>
          </p:cNvPr>
          <p:cNvSpPr txBox="1"/>
          <p:nvPr/>
        </p:nvSpPr>
        <p:spPr>
          <a:xfrm>
            <a:off x="6091780" y="1700963"/>
            <a:ext cx="14461438" cy="72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821531">
              <a:buSzPct val="100000"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800" dirty="0">
                <a:solidFill>
                  <a:srgbClr val="FF0000"/>
                </a:solidFill>
                <a:latin typeface="Avenir Light"/>
              </a:rPr>
              <a:t>Range shifter + modulator (homogeneity along Z direction)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Rectangle"/>
          <p:cNvSpPr/>
          <p:nvPr/>
        </p:nvSpPr>
        <p:spPr>
          <a:xfrm>
            <a:off x="15695355" y="2651263"/>
            <a:ext cx="8378438" cy="10872259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Rectangle"/>
          <p:cNvSpPr/>
          <p:nvPr/>
        </p:nvSpPr>
        <p:spPr>
          <a:xfrm>
            <a:off x="319178" y="2651263"/>
            <a:ext cx="15113918" cy="10872259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82212" y="1844367"/>
            <a:ext cx="296800" cy="45300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422" name="TNSA Ion beams properties"/>
          <p:cNvSpPr txBox="1"/>
          <p:nvPr/>
        </p:nvSpPr>
        <p:spPr>
          <a:xfrm>
            <a:off x="281078" y="270107"/>
            <a:ext cx="17739293" cy="135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85000" lnSpcReduction="20000"/>
          </a:bodyPr>
          <a:lstStyle>
            <a:lvl1pPr algn="l" defTabSz="2194559">
              <a:defRPr sz="12420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>
                <a:latin typeface="Avenir Light" panose="020B0402020203020204" pitchFamily="34" charset="77"/>
              </a:rPr>
              <a:t>CATANA @LNS-INFN</a:t>
            </a:r>
          </a:p>
        </p:txBody>
      </p:sp>
      <p:sp>
        <p:nvSpPr>
          <p:cNvPr id="423" name="Monitor system"/>
          <p:cNvSpPr txBox="1"/>
          <p:nvPr/>
        </p:nvSpPr>
        <p:spPr>
          <a:xfrm>
            <a:off x="1932529" y="1751794"/>
            <a:ext cx="4292842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lang="it-IT" b="0">
                <a:latin typeface="Avenir Light"/>
              </a:rPr>
              <a:t>Online Monitor</a:t>
            </a:r>
            <a:r>
              <a:rPr b="0">
                <a:latin typeface="Avenir Light"/>
              </a:rPr>
              <a:t> system</a:t>
            </a:r>
          </a:p>
        </p:txBody>
      </p:sp>
      <p:grpSp>
        <p:nvGrpSpPr>
          <p:cNvPr id="438" name="Group"/>
          <p:cNvGrpSpPr/>
          <p:nvPr/>
        </p:nvGrpSpPr>
        <p:grpSpPr>
          <a:xfrm>
            <a:off x="1579012" y="8758011"/>
            <a:ext cx="13274382" cy="4552809"/>
            <a:chOff x="0" y="0"/>
            <a:chExt cx="13274380" cy="4552807"/>
          </a:xfrm>
        </p:grpSpPr>
        <p:pic>
          <p:nvPicPr>
            <p:cNvPr id="424" name="Schermata 2018-11-04 alle 14.18.30.png" descr="Schermata 2018-11-04 alle 14.18.30.png"/>
            <p:cNvPicPr>
              <a:picLocks noChangeAspect="1"/>
            </p:cNvPicPr>
            <p:nvPr/>
          </p:nvPicPr>
          <p:blipFill>
            <a:blip r:embed="rId2"/>
            <a:srcRect l="8001" t="1248" r="1343" b="9552"/>
            <a:stretch>
              <a:fillRect/>
            </a:stretch>
          </p:blipFill>
          <p:spPr>
            <a:xfrm>
              <a:off x="0" y="417615"/>
              <a:ext cx="7389946" cy="3614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Schermata 2018-11-04 alle 14.46.05.png" descr="Schermata 2018-11-04 alle 14.46.0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8326" y="1051137"/>
              <a:ext cx="4825507" cy="2606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6" name="Line"/>
            <p:cNvSpPr/>
            <p:nvPr/>
          </p:nvSpPr>
          <p:spPr>
            <a:xfrm flipV="1">
              <a:off x="6284070" y="3026485"/>
              <a:ext cx="1144485" cy="202055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7" name="collection efficiency"/>
            <p:cNvSpPr txBox="1"/>
            <p:nvPr/>
          </p:nvSpPr>
          <p:spPr>
            <a:xfrm>
              <a:off x="4399090" y="2765326"/>
              <a:ext cx="2212423" cy="7243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22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collection efficiency</a:t>
              </a:r>
            </a:p>
          </p:txBody>
        </p:sp>
        <p:sp>
          <p:nvSpPr>
            <p:cNvPr id="428" name="beam flux"/>
            <p:cNvSpPr txBox="1"/>
            <p:nvPr/>
          </p:nvSpPr>
          <p:spPr>
            <a:xfrm>
              <a:off x="6611512" y="1564401"/>
              <a:ext cx="1394706" cy="483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22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beam flux</a:t>
              </a:r>
            </a:p>
          </p:txBody>
        </p:sp>
        <p:sp>
          <p:nvSpPr>
            <p:cNvPr id="429" name="Line"/>
            <p:cNvSpPr/>
            <p:nvPr/>
          </p:nvSpPr>
          <p:spPr>
            <a:xfrm flipH="1" flipV="1">
              <a:off x="7561020" y="2053130"/>
              <a:ext cx="179961" cy="422612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0" name="mean energy needed to produce an ion pair for a charged particle of energy E"/>
            <p:cNvSpPr txBox="1"/>
            <p:nvPr/>
          </p:nvSpPr>
          <p:spPr>
            <a:xfrm>
              <a:off x="3129443" y="3707406"/>
              <a:ext cx="9973881" cy="845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lnSpc>
                  <a:spcPts val="5000"/>
                </a:lnSpc>
                <a:spcBef>
                  <a:spcPts val="1600"/>
                </a:spcBef>
                <a:defRPr sz="22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mean energy needed to produce an ion pair for a charged particle of energy </a:t>
              </a:r>
              <a:r>
                <a:rPr i="1"/>
                <a:t>E </a:t>
              </a:r>
            </a:p>
          </p:txBody>
        </p:sp>
        <p:sp>
          <p:nvSpPr>
            <p:cNvPr id="431" name="Line"/>
            <p:cNvSpPr/>
            <p:nvPr/>
          </p:nvSpPr>
          <p:spPr>
            <a:xfrm flipH="1" flipV="1">
              <a:off x="9475292" y="3379422"/>
              <a:ext cx="179962" cy="422612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2" name="mean free path in the gas"/>
            <p:cNvSpPr txBox="1"/>
            <p:nvPr/>
          </p:nvSpPr>
          <p:spPr>
            <a:xfrm>
              <a:off x="11199838" y="2487263"/>
              <a:ext cx="2074542" cy="1001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642937">
                <a:lnSpc>
                  <a:spcPts val="5000"/>
                </a:lnSpc>
                <a:spcBef>
                  <a:spcPts val="1600"/>
                </a:spcBef>
                <a:defRPr sz="22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mean free path in the gas </a:t>
              </a:r>
            </a:p>
          </p:txBody>
        </p:sp>
        <p:sp>
          <p:nvSpPr>
            <p:cNvPr id="433" name="Line"/>
            <p:cNvSpPr/>
            <p:nvPr/>
          </p:nvSpPr>
          <p:spPr>
            <a:xfrm flipH="1" flipV="1">
              <a:off x="11110066" y="2053129"/>
              <a:ext cx="422612" cy="422613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4" name="gas density"/>
            <p:cNvSpPr txBox="1"/>
            <p:nvPr/>
          </p:nvSpPr>
          <p:spPr>
            <a:xfrm>
              <a:off x="10848699" y="684040"/>
              <a:ext cx="1963166" cy="616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642937">
                <a:lnSpc>
                  <a:spcPts val="5000"/>
                </a:lnSpc>
                <a:spcBef>
                  <a:spcPts val="1600"/>
                </a:spcBef>
                <a:defRPr sz="22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gas density</a:t>
              </a:r>
            </a:p>
          </p:txBody>
        </p:sp>
        <p:sp>
          <p:nvSpPr>
            <p:cNvPr id="435" name="Line"/>
            <p:cNvSpPr/>
            <p:nvPr/>
          </p:nvSpPr>
          <p:spPr>
            <a:xfrm flipV="1">
              <a:off x="8861080" y="713969"/>
              <a:ext cx="1" cy="355804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6" name="mass electronic stopping power"/>
            <p:cNvSpPr txBox="1"/>
            <p:nvPr/>
          </p:nvSpPr>
          <p:spPr>
            <a:xfrm>
              <a:off x="8324728" y="0"/>
              <a:ext cx="4570541" cy="7243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642937">
                <a:lnSpc>
                  <a:spcPts val="5000"/>
                </a:lnSpc>
                <a:spcBef>
                  <a:spcPts val="1600"/>
                </a:spcBef>
                <a:defRPr sz="22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mass electronic stopping power</a:t>
              </a:r>
            </a:p>
          </p:txBody>
        </p:sp>
        <p:sp>
          <p:nvSpPr>
            <p:cNvPr id="437" name="Line"/>
            <p:cNvSpPr/>
            <p:nvPr/>
          </p:nvSpPr>
          <p:spPr>
            <a:xfrm flipV="1">
              <a:off x="10609739" y="1198631"/>
              <a:ext cx="175740" cy="455807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39" name="Schermata 2018-11-04 alle 14.18.11.png" descr="Schermata 2018-11-04 alle 14.18.11.png"/>
          <p:cNvPicPr>
            <a:picLocks noChangeAspect="1"/>
          </p:cNvPicPr>
          <p:nvPr/>
        </p:nvPicPr>
        <p:blipFill>
          <a:blip r:embed="rId4"/>
          <a:srcRect l="74837" t="32602" r="11963" b="30337"/>
          <a:stretch>
            <a:fillRect/>
          </a:stretch>
        </p:blipFill>
        <p:spPr>
          <a:xfrm>
            <a:off x="2222948" y="3033892"/>
            <a:ext cx="4918372" cy="5568327"/>
          </a:xfrm>
          <a:prstGeom prst="rect">
            <a:avLst/>
          </a:prstGeom>
          <a:ln w="12700"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440" name="Screenshot 2025-05-09 alle 21.14.02.png" descr="Screenshot 2025-05-09 alle 21.14.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8095" y="7692632"/>
            <a:ext cx="7853054" cy="5729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Schermata 2018-11-04 alle 14.18.11.png" descr="Schermata 2018-11-04 alle 14.18.11.png"/>
          <p:cNvPicPr>
            <a:picLocks noChangeAspect="1"/>
          </p:cNvPicPr>
          <p:nvPr/>
        </p:nvPicPr>
        <p:blipFill>
          <a:blip r:embed="rId4"/>
          <a:srcRect l="87291" t="17481" r="3969" b="34399"/>
          <a:stretch>
            <a:fillRect/>
          </a:stretch>
        </p:blipFill>
        <p:spPr>
          <a:xfrm>
            <a:off x="16118187" y="3021192"/>
            <a:ext cx="2089428" cy="4638749"/>
          </a:xfrm>
          <a:prstGeom prst="rect">
            <a:avLst/>
          </a:prstGeom>
          <a:ln w="254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</p:pic>
      <p:pic>
        <p:nvPicPr>
          <p:cNvPr id="442" name="20150716211116-7f3e9c94-me.jpg" descr="20150716211116-7f3e9c94-m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300" y="3008492"/>
            <a:ext cx="7458077" cy="5593557"/>
          </a:xfrm>
          <a:prstGeom prst="rect">
            <a:avLst/>
          </a:prstGeom>
          <a:ln w="12700">
            <a:miter lim="400000"/>
          </a:ln>
          <a:effectLst>
            <a:outerShdw blurRad="12700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43" name="In-trasmission ionization chambers"/>
          <p:cNvSpPr txBox="1"/>
          <p:nvPr/>
        </p:nvSpPr>
        <p:spPr>
          <a:xfrm rot="16200000">
            <a:off x="-4400937" y="7821594"/>
            <a:ext cx="10540371" cy="622999"/>
          </a:xfrm>
          <a:prstGeom prst="rect">
            <a:avLst/>
          </a:prstGeom>
          <a:solidFill>
            <a:srgbClr val="59919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In-trasmission ionization chambers</a:t>
            </a:r>
          </a:p>
        </p:txBody>
      </p:sp>
      <p:sp>
        <p:nvSpPr>
          <p:cNvPr id="444" name="Multistrip detector to monitor online the beam position and uniformity"/>
          <p:cNvSpPr txBox="1"/>
          <p:nvPr/>
        </p:nvSpPr>
        <p:spPr>
          <a:xfrm>
            <a:off x="18642417" y="3020086"/>
            <a:ext cx="4973807" cy="2785378"/>
          </a:xfrm>
          <a:prstGeom prst="rect">
            <a:avLst/>
          </a:prstGeom>
          <a:solidFill>
            <a:srgbClr val="599191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Multistrip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/>
              <a:t>chambers</a:t>
            </a:r>
            <a:r>
              <a:rPr lang="it-IT" dirty="0"/>
              <a:t> </a:t>
            </a:r>
            <a:r>
              <a:rPr dirty="0"/>
              <a:t>detector to monitor online the beam</a:t>
            </a:r>
            <a:r>
              <a:rPr lang="it-IT" dirty="0"/>
              <a:t> geometry</a:t>
            </a:r>
            <a:r>
              <a:rPr dirty="0"/>
              <a:t> </a:t>
            </a:r>
            <a:r>
              <a:rPr lang="it-IT" dirty="0"/>
              <a:t>(</a:t>
            </a:r>
            <a:r>
              <a:rPr dirty="0"/>
              <a:t>position and uniformity</a:t>
            </a:r>
            <a:r>
              <a:rPr lang="it-IT" dirty="0"/>
              <a:t>)</a:t>
            </a:r>
            <a:endParaRPr dirty="0"/>
          </a:p>
        </p:txBody>
      </p:sp>
      <p:pic>
        <p:nvPicPr>
          <p:cNvPr id="2" name="Picture 2" descr="INFN Laboratori Nazionali del Sud - SHARPER Night">
            <a:extLst>
              <a:ext uri="{FF2B5EF4-FFF2-40B4-BE49-F238E27FC236}">
                <a16:creationId xmlns:a16="http://schemas.microsoft.com/office/drawing/2014/main" id="{9585EE04-6325-EF8C-5374-78E6AD2EE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894" y="90293"/>
            <a:ext cx="2514236" cy="16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548" name="AGV_vUfJqiuLA0UWFHLp2tlg5bo_9P18DjpqsXyNpeyxUFt-yFJU1Ob4OSGmDSZUPgp_SktU7BqIijxcPFZ6AcZBqufJxED8sdtd_ZIfznL9aRmyOBOzklyVvC75Mkx72FvAm46315NRm1l-ENzcOVwKWIm8MKrz5EKXT3sOCyCMpDpLjG8k_w9K=s2048.png" descr="AGV_vUfJqiuLA0UWFHLp2tlg5bo_9P18DjpqsXyNpeyxUFt-yFJU1Ob4OSGmDSZUPgp_SktU7BqIijxcPFZ6AcZBqufJxED8sdtd_ZIfznL9aRmyOBOzklyVvC75Mkx72FvAm46315NRm1l-ENzcOVwKWIm8MKrz5EKXT3sOCyCMpDpLjG8k_w9K=s2048.png"/>
          <p:cNvPicPr>
            <a:picLocks noChangeAspect="1"/>
          </p:cNvPicPr>
          <p:nvPr/>
        </p:nvPicPr>
        <p:blipFill>
          <a:blip r:embed="rId2"/>
          <a:srcRect b="7819"/>
          <a:stretch>
            <a:fillRect/>
          </a:stretch>
        </p:blipFill>
        <p:spPr>
          <a:xfrm>
            <a:off x="281078" y="9074553"/>
            <a:ext cx="10747750" cy="4486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Screenshot 2025-05-09 alle 22.09.30.png" descr="Screenshot 2025-05-09 alle 22.09.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78" y="2485330"/>
            <a:ext cx="14037897" cy="6510140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550" name="Schermata 2020-06-27 alle 08.50.43.png" descr="Schermata 2020-06-27 alle 08.50.43.png"/>
          <p:cNvPicPr>
            <a:picLocks noChangeAspect="1"/>
          </p:cNvPicPr>
          <p:nvPr/>
        </p:nvPicPr>
        <p:blipFill>
          <a:blip r:embed="rId4"/>
          <a:srcRect l="26574" t="29207" r="50000" b="19137"/>
          <a:stretch>
            <a:fillRect/>
          </a:stretch>
        </p:blipFill>
        <p:spPr>
          <a:xfrm>
            <a:off x="14169215" y="9841712"/>
            <a:ext cx="3225001" cy="3675527"/>
          </a:xfrm>
          <a:prstGeom prst="rect">
            <a:avLst/>
          </a:prstGeom>
          <a:ln w="88900">
            <a:solidFill>
              <a:schemeClr val="accent4">
                <a:hueOff val="-1247790"/>
                <a:lumOff val="-12326"/>
              </a:schemeClr>
            </a:solidFill>
            <a:miter lim="400000"/>
          </a:ln>
        </p:spPr>
      </p:pic>
      <p:sp>
        <p:nvSpPr>
          <p:cNvPr id="551" name="Line"/>
          <p:cNvSpPr/>
          <p:nvPr/>
        </p:nvSpPr>
        <p:spPr>
          <a:xfrm flipH="1" flipV="1">
            <a:off x="7184349" y="11965494"/>
            <a:ext cx="6939061" cy="211758"/>
          </a:xfrm>
          <a:prstGeom prst="line">
            <a:avLst/>
          </a:prstGeom>
          <a:ln w="88900">
            <a:solidFill>
              <a:schemeClr val="accent4">
                <a:hueOff val="-1247790"/>
                <a:lumOff val="-12326"/>
              </a:schemeClr>
            </a:solidFill>
            <a:miter lim="400000"/>
            <a:tailEnd type="oval"/>
          </a:ln>
          <a:effectLst>
            <a:outerShdw blurRad="381000" dist="635000" dir="5400000" rotWithShape="0">
              <a:srgbClr val="000000"/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2" name="Collaboration with the…"/>
          <p:cNvSpPr txBox="1"/>
          <p:nvPr/>
        </p:nvSpPr>
        <p:spPr>
          <a:xfrm>
            <a:off x="14717858" y="3169386"/>
            <a:ext cx="9201872" cy="434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4600">
                <a:solidFill>
                  <a:schemeClr val="accent1">
                    <a:hueOff val="114395"/>
                    <a:lumOff val="-249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Avenir Light" panose="020B0402020203020204" pitchFamily="34" charset="77"/>
              </a:rPr>
              <a:t>Collaboration with the </a:t>
            </a:r>
          </a:p>
          <a:p>
            <a:pPr algn="l" defTabSz="584200">
              <a:defRPr sz="4600">
                <a:solidFill>
                  <a:schemeClr val="accent1">
                    <a:hueOff val="114395"/>
                    <a:lumOff val="-249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Avenir Light" panose="020B0402020203020204" pitchFamily="34" charset="77"/>
              </a:rPr>
              <a:t>Best-Cyclotron company </a:t>
            </a:r>
          </a:p>
          <a:p>
            <a:pPr algn="l" defTabSz="584200">
              <a:defRPr sz="4600">
                <a:solidFill>
                  <a:schemeClr val="accent1">
                    <a:hueOff val="114395"/>
                    <a:lumOff val="-249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Avenir Light" panose="020B0402020203020204" pitchFamily="34" charset="77"/>
              </a:rPr>
              <a:t>to realize a beamline to treat ocular melanoma with commercial cyclotron (both low and high intensity beams)</a:t>
            </a:r>
          </a:p>
        </p:txBody>
      </p:sp>
      <p:sp>
        <p:nvSpPr>
          <p:cNvPr id="553" name="TNSA Ion beams properties"/>
          <p:cNvSpPr txBox="1"/>
          <p:nvPr/>
        </p:nvSpPr>
        <p:spPr>
          <a:xfrm>
            <a:off x="281078" y="203200"/>
            <a:ext cx="23638652" cy="157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 fontScale="92500" lnSpcReduction="20000"/>
          </a:bodyPr>
          <a:lstStyle>
            <a:lvl1pPr algn="l" defTabSz="2194559">
              <a:defRPr sz="12420">
                <a:solidFill>
                  <a:srgbClr val="2641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>
                <a:latin typeface="Avenir Book" panose="02000503020000020003" pitchFamily="2" charset="0"/>
              </a:rPr>
              <a:t>Feasibility study of a new beamline </a:t>
            </a:r>
          </a:p>
        </p:txBody>
      </p:sp>
      <p:pic>
        <p:nvPicPr>
          <p:cNvPr id="554" name="Schermata 2020-09-28 alle 11.05.59.png" descr="Schermata 2020-09-28 alle 11.05.5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0660" y="1481206"/>
            <a:ext cx="3531554" cy="1111329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A new monitor chamber for both low and high intensity beams"/>
          <p:cNvSpPr txBox="1"/>
          <p:nvPr/>
        </p:nvSpPr>
        <p:spPr>
          <a:xfrm>
            <a:off x="17765672" y="9743038"/>
            <a:ext cx="5729976" cy="293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600">
                <a:solidFill>
                  <a:schemeClr val="accent4">
                    <a:hueOff val="-1247790"/>
                    <a:lumOff val="-1232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Avenir Light" panose="020B0402020203020204" pitchFamily="34" charset="77"/>
              </a:rPr>
              <a:t>A new monitor chamber for both low and high intensity beams</a:t>
            </a:r>
          </a:p>
        </p:txBody>
      </p:sp>
      <p:pic>
        <p:nvPicPr>
          <p:cNvPr id="556" name="Screenshot 2025-02-24 alle 08.06.35.png" descr="Screenshot 2025-02-24 alle 08.06.3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4855" y="12828976"/>
            <a:ext cx="2971910" cy="661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1614</Words>
  <Application>Microsoft Office PowerPoint</Application>
  <PresentationFormat>Personalizzato</PresentationFormat>
  <Paragraphs>287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43" baseType="lpstr">
      <vt:lpstr>Arial</vt:lpstr>
      <vt:lpstr>Avenir Book</vt:lpstr>
      <vt:lpstr>Avenir Light</vt:lpstr>
      <vt:lpstr>Calibri</vt:lpstr>
      <vt:lpstr>Chalkduster</vt:lpstr>
      <vt:lpstr>Courier</vt:lpstr>
      <vt:lpstr>Gill Sans</vt:lpstr>
      <vt:lpstr>Helvetica</vt:lpstr>
      <vt:lpstr>Helvetica Neue</vt:lpstr>
      <vt:lpstr>Helvetica Neue Light</vt:lpstr>
      <vt:lpstr>Helvetica Neue Medium</vt:lpstr>
      <vt:lpstr>Helvetica Neue Thin</vt:lpstr>
      <vt:lpstr>Maven Pro</vt:lpstr>
      <vt:lpstr>Nunito</vt:lpstr>
      <vt:lpstr>Symbol</vt:lpstr>
      <vt:lpstr>21_BasicWhite</vt:lpstr>
      <vt:lpstr>A medical and multi-disciplinary in-air transport beam line for the 70 MeV protons from the INFN-LNL cyclotron</vt:lpstr>
      <vt:lpstr>Presentazione standard di PowerPoint</vt:lpstr>
      <vt:lpstr>Activity @LNS with conventional proton beams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Collaboration with TIFPA’s group and ELI-BEAMLINES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Current activity in the framework of I-LUCE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Thanks to everyone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ROBERTO CATALANO</cp:lastModifiedBy>
  <cp:revision>304</cp:revision>
  <dcterms:modified xsi:type="dcterms:W3CDTF">2025-05-12T05:34:57Z</dcterms:modified>
</cp:coreProperties>
</file>