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91" r:id="rId5"/>
    <p:sldMasterId id="2147483703" r:id="rId6"/>
    <p:sldMasterId id="2147483759" r:id="rId7"/>
    <p:sldMasterId id="2147483771" r:id="rId8"/>
    <p:sldMasterId id="2147483783" r:id="rId9"/>
    <p:sldMasterId id="2147483803" r:id="rId10"/>
    <p:sldMasterId id="2147483809" r:id="rId11"/>
    <p:sldMasterId id="2147483827" r:id="rId12"/>
    <p:sldMasterId id="2147483852" r:id="rId13"/>
    <p:sldMasterId id="2147483864" r:id="rId14"/>
    <p:sldMasterId id="2147483876" r:id="rId15"/>
    <p:sldMasterId id="2147483890" r:id="rId16"/>
  </p:sldMasterIdLst>
  <p:notesMasterIdLst>
    <p:notesMasterId r:id="rId61"/>
  </p:notesMasterIdLst>
  <p:sldIdLst>
    <p:sldId id="3693" r:id="rId17"/>
    <p:sldId id="598" r:id="rId18"/>
    <p:sldId id="278" r:id="rId19"/>
    <p:sldId id="3710" r:id="rId20"/>
    <p:sldId id="3687" r:id="rId21"/>
    <p:sldId id="3694" r:id="rId22"/>
    <p:sldId id="3695" r:id="rId23"/>
    <p:sldId id="460" r:id="rId24"/>
    <p:sldId id="3696" r:id="rId25"/>
    <p:sldId id="3711" r:id="rId26"/>
    <p:sldId id="444" r:id="rId27"/>
    <p:sldId id="3697" r:id="rId28"/>
    <p:sldId id="3698" r:id="rId29"/>
    <p:sldId id="3699" r:id="rId30"/>
    <p:sldId id="3700" r:id="rId31"/>
    <p:sldId id="449" r:id="rId32"/>
    <p:sldId id="3701" r:id="rId33"/>
    <p:sldId id="3702" r:id="rId34"/>
    <p:sldId id="3703" r:id="rId35"/>
    <p:sldId id="256" r:id="rId36"/>
    <p:sldId id="3704" r:id="rId37"/>
    <p:sldId id="3705" r:id="rId38"/>
    <p:sldId id="3706" r:id="rId39"/>
    <p:sldId id="416" r:id="rId40"/>
    <p:sldId id="3707" r:id="rId41"/>
    <p:sldId id="453" r:id="rId42"/>
    <p:sldId id="3692" r:id="rId43"/>
    <p:sldId id="3683" r:id="rId44"/>
    <p:sldId id="3689" r:id="rId45"/>
    <p:sldId id="3708" r:id="rId46"/>
    <p:sldId id="3709" r:id="rId47"/>
    <p:sldId id="3685" r:id="rId48"/>
    <p:sldId id="309" r:id="rId49"/>
    <p:sldId id="452" r:id="rId50"/>
    <p:sldId id="265" r:id="rId51"/>
    <p:sldId id="459" r:id="rId52"/>
    <p:sldId id="304" r:id="rId53"/>
    <p:sldId id="403" r:id="rId54"/>
    <p:sldId id="419" r:id="rId55"/>
    <p:sldId id="421" r:id="rId56"/>
    <p:sldId id="423" r:id="rId57"/>
    <p:sldId id="457" r:id="rId58"/>
    <p:sldId id="443" r:id="rId59"/>
    <p:sldId id="379" r:id="rId60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Overview" id="{94AD003A-EF07-4702-8D00-9DC76DF6411D}">
          <p14:sldIdLst>
            <p14:sldId id="3693"/>
            <p14:sldId id="598"/>
            <p14:sldId id="278"/>
            <p14:sldId id="3710"/>
            <p14:sldId id="3687"/>
            <p14:sldId id="3694"/>
            <p14:sldId id="3695"/>
            <p14:sldId id="460"/>
            <p14:sldId id="3696"/>
            <p14:sldId id="3711"/>
            <p14:sldId id="444"/>
            <p14:sldId id="3697"/>
            <p14:sldId id="3698"/>
            <p14:sldId id="3699"/>
            <p14:sldId id="3700"/>
            <p14:sldId id="449"/>
            <p14:sldId id="3701"/>
            <p14:sldId id="3702"/>
            <p14:sldId id="3703"/>
            <p14:sldId id="256"/>
            <p14:sldId id="3704"/>
            <p14:sldId id="3705"/>
            <p14:sldId id="3706"/>
            <p14:sldId id="416"/>
            <p14:sldId id="3707"/>
            <p14:sldId id="453"/>
            <p14:sldId id="3692"/>
            <p14:sldId id="3683"/>
            <p14:sldId id="3689"/>
            <p14:sldId id="3708"/>
            <p14:sldId id="3709"/>
            <p14:sldId id="3685"/>
            <p14:sldId id="309"/>
            <p14:sldId id="452"/>
            <p14:sldId id="265"/>
            <p14:sldId id="459"/>
            <p14:sldId id="304"/>
            <p14:sldId id="403"/>
            <p14:sldId id="419"/>
            <p14:sldId id="421"/>
            <p14:sldId id="423"/>
            <p14:sldId id="457"/>
            <p14:sldId id="443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312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392" userDrawn="1">
          <p15:clr>
            <a:srgbClr val="A4A3A4"/>
          </p15:clr>
        </p15:guide>
        <p15:guide id="5" orient="horz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90" roundtripDataSignature="AMtx7mj3jbLeN3tfNeeXPwQSjWj99GkE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2EB"/>
    <a:srgbClr val="2110FC"/>
    <a:srgbClr val="548235"/>
    <a:srgbClr val="0D79CA"/>
    <a:srgbClr val="F2F2F2"/>
    <a:srgbClr val="FAAB1C"/>
    <a:srgbClr val="B82FC3"/>
    <a:srgbClr val="F67220"/>
    <a:srgbClr val="4A206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41CC1-00B9-489C-A60F-547CC889795F}" v="12" dt="2025-09-30T05:56:14.564"/>
  </p1510:revLst>
</p1510:revInfo>
</file>

<file path=ppt/tableStyles.xml><?xml version="1.0" encoding="utf-8"?>
<a:tblStyleLst xmlns:a="http://schemas.openxmlformats.org/drawingml/2006/main" def="{518697F8-4CB7-4AE2-BDD5-BBE467189BEA}">
  <a:tblStyle styleId="{518697F8-4CB7-4AE2-BDD5-BBE467189B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87959" autoAdjust="0"/>
  </p:normalViewPr>
  <p:slideViewPr>
    <p:cSldViewPr snapToGrid="0">
      <p:cViewPr varScale="1">
        <p:scale>
          <a:sx n="62" d="100"/>
          <a:sy n="62" d="100"/>
        </p:scale>
        <p:origin x="692" y="28"/>
      </p:cViewPr>
      <p:guideLst>
        <p:guide orient="horz" pos="4248"/>
        <p:guide pos="312"/>
        <p:guide pos="3840"/>
        <p:guide pos="7392"/>
        <p:guide orient="horz" pos="28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5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4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90" Type="http://customschemas.google.com/relationships/presentationmetadata" Target="metadata"/><Relationship Id="rId95" Type="http://schemas.microsoft.com/office/2016/11/relationships/changesInfo" Target="changesInfos/changesInfo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Hertzog" userId="a9fa6ef9-d75b-4a18-8f60-2870f49d72ac" providerId="ADAL" clId="{3C305AFA-84BC-493C-B454-1ADEE9E4DED1}"/>
    <pc:docChg chg="undo custSel addSld delSld modSld sldOrd modSection">
      <pc:chgData name="David Hertzog" userId="a9fa6ef9-d75b-4a18-8f60-2870f49d72ac" providerId="ADAL" clId="{3C305AFA-84BC-493C-B454-1ADEE9E4DED1}" dt="2025-09-30T05:56:51.602" v="1108"/>
      <pc:docMkLst>
        <pc:docMk/>
      </pc:docMkLst>
      <pc:sldChg chg="modSp mod">
        <pc:chgData name="David Hertzog" userId="a9fa6ef9-d75b-4a18-8f60-2870f49d72ac" providerId="ADAL" clId="{3C305AFA-84BC-493C-B454-1ADEE9E4DED1}" dt="2025-09-28T11:52:26.033" v="77" actId="20577"/>
        <pc:sldMkLst>
          <pc:docMk/>
          <pc:sldMk cId="1854042330" sldId="449"/>
        </pc:sldMkLst>
        <pc:spChg chg="mod">
          <ac:chgData name="David Hertzog" userId="a9fa6ef9-d75b-4a18-8f60-2870f49d72ac" providerId="ADAL" clId="{3C305AFA-84BC-493C-B454-1ADEE9E4DED1}" dt="2025-09-28T11:52:26.033" v="77" actId="20577"/>
          <ac:spMkLst>
            <pc:docMk/>
            <pc:sldMk cId="1854042330" sldId="449"/>
            <ac:spMk id="9" creationId="{D32B97CA-B08D-ED04-E387-D993E1ED1ADA}"/>
          </ac:spMkLst>
        </pc:spChg>
      </pc:sldChg>
      <pc:sldChg chg="modAnim">
        <pc:chgData name="David Hertzog" userId="a9fa6ef9-d75b-4a18-8f60-2870f49d72ac" providerId="ADAL" clId="{3C305AFA-84BC-493C-B454-1ADEE9E4DED1}" dt="2025-09-28T12:06:32.553" v="306"/>
        <pc:sldMkLst>
          <pc:docMk/>
          <pc:sldMk cId="101261774" sldId="453"/>
        </pc:sldMkLst>
      </pc:sldChg>
      <pc:sldChg chg="addSp modSp add del mod">
        <pc:chgData name="David Hertzog" userId="a9fa6ef9-d75b-4a18-8f60-2870f49d72ac" providerId="ADAL" clId="{3C305AFA-84BC-493C-B454-1ADEE9E4DED1}" dt="2025-09-30T05:50:54.258" v="861" actId="1076"/>
        <pc:sldMkLst>
          <pc:docMk/>
          <pc:sldMk cId="0" sldId="598"/>
        </pc:sldMkLst>
        <pc:spChg chg="mod">
          <ac:chgData name="David Hertzog" userId="a9fa6ef9-d75b-4a18-8f60-2870f49d72ac" providerId="ADAL" clId="{3C305AFA-84BC-493C-B454-1ADEE9E4DED1}" dt="2025-09-30T05:39:51.800" v="776"/>
          <ac:spMkLst>
            <pc:docMk/>
            <pc:sldMk cId="0" sldId="598"/>
            <ac:spMk id="2" creationId="{00000000-0000-0000-0000-000000000000}"/>
          </ac:spMkLst>
        </pc:spChg>
        <pc:spChg chg="add mod">
          <ac:chgData name="David Hertzog" userId="a9fa6ef9-d75b-4a18-8f60-2870f49d72ac" providerId="ADAL" clId="{3C305AFA-84BC-493C-B454-1ADEE9E4DED1}" dt="2025-09-30T05:50:54.258" v="861" actId="1076"/>
          <ac:spMkLst>
            <pc:docMk/>
            <pc:sldMk cId="0" sldId="598"/>
            <ac:spMk id="3" creationId="{49C6D8E0-4DE9-0F79-4F61-C96DF6AA110F}"/>
          </ac:spMkLst>
        </pc:spChg>
        <pc:picChg chg="mod">
          <ac:chgData name="David Hertzog" userId="a9fa6ef9-d75b-4a18-8f60-2870f49d72ac" providerId="ADAL" clId="{3C305AFA-84BC-493C-B454-1ADEE9E4DED1}" dt="2025-09-30T05:50:34.980" v="848" actId="1076"/>
          <ac:picMkLst>
            <pc:docMk/>
            <pc:sldMk cId="0" sldId="598"/>
            <ac:picMk id="54278" creationId="{00000000-0000-0000-0000-000000000000}"/>
          </ac:picMkLst>
        </pc:picChg>
      </pc:sldChg>
      <pc:sldChg chg="del">
        <pc:chgData name="David Hertzog" userId="a9fa6ef9-d75b-4a18-8f60-2870f49d72ac" providerId="ADAL" clId="{3C305AFA-84BC-493C-B454-1ADEE9E4DED1}" dt="2025-09-29T20:22:04.164" v="766" actId="47"/>
        <pc:sldMkLst>
          <pc:docMk/>
          <pc:sldMk cId="1009472618" sldId="3681"/>
        </pc:sldMkLst>
      </pc:sldChg>
      <pc:sldChg chg="addSp modSp mod">
        <pc:chgData name="David Hertzog" userId="a9fa6ef9-d75b-4a18-8f60-2870f49d72ac" providerId="ADAL" clId="{3C305AFA-84BC-493C-B454-1ADEE9E4DED1}" dt="2025-09-30T05:45:47.171" v="780" actId="14100"/>
        <pc:sldMkLst>
          <pc:docMk/>
          <pc:sldMk cId="4119934514" sldId="3685"/>
        </pc:sldMkLst>
        <pc:spChg chg="mod">
          <ac:chgData name="David Hertzog" userId="a9fa6ef9-d75b-4a18-8f60-2870f49d72ac" providerId="ADAL" clId="{3C305AFA-84BC-493C-B454-1ADEE9E4DED1}" dt="2025-09-28T12:14:14.122" v="760" actId="20577"/>
          <ac:spMkLst>
            <pc:docMk/>
            <pc:sldMk cId="4119934514" sldId="3685"/>
            <ac:spMk id="2" creationId="{D9994427-6BE0-B5B8-F354-1ACA8F7B9D38}"/>
          </ac:spMkLst>
        </pc:spChg>
        <pc:spChg chg="mod">
          <ac:chgData name="David Hertzog" userId="a9fa6ef9-d75b-4a18-8f60-2870f49d72ac" providerId="ADAL" clId="{3C305AFA-84BC-493C-B454-1ADEE9E4DED1}" dt="2025-09-28T12:14:26.153" v="765" actId="20577"/>
          <ac:spMkLst>
            <pc:docMk/>
            <pc:sldMk cId="4119934514" sldId="3685"/>
            <ac:spMk id="3" creationId="{BC6AC365-028B-024E-5CB7-AA270A3DB2C0}"/>
          </ac:spMkLst>
        </pc:spChg>
        <pc:picChg chg="add mod">
          <ac:chgData name="David Hertzog" userId="a9fa6ef9-d75b-4a18-8f60-2870f49d72ac" providerId="ADAL" clId="{3C305AFA-84BC-493C-B454-1ADEE9E4DED1}" dt="2025-09-30T05:45:47.171" v="780" actId="14100"/>
          <ac:picMkLst>
            <pc:docMk/>
            <pc:sldMk cId="4119934514" sldId="3685"/>
            <ac:picMk id="4" creationId="{E49417CD-DBF3-C180-F268-A5177EBADFF0}"/>
          </ac:picMkLst>
        </pc:picChg>
      </pc:sldChg>
      <pc:sldChg chg="modSp mod">
        <pc:chgData name="David Hertzog" userId="a9fa6ef9-d75b-4a18-8f60-2870f49d72ac" providerId="ADAL" clId="{3C305AFA-84BC-493C-B454-1ADEE9E4DED1}" dt="2025-09-30T05:37:49.649" v="772" actId="313"/>
        <pc:sldMkLst>
          <pc:docMk/>
          <pc:sldMk cId="955003908" sldId="3687"/>
        </pc:sldMkLst>
        <pc:spChg chg="mod">
          <ac:chgData name="David Hertzog" userId="a9fa6ef9-d75b-4a18-8f60-2870f49d72ac" providerId="ADAL" clId="{3C305AFA-84BC-493C-B454-1ADEE9E4DED1}" dt="2025-09-30T05:37:49.649" v="772" actId="313"/>
          <ac:spMkLst>
            <pc:docMk/>
            <pc:sldMk cId="955003908" sldId="3687"/>
            <ac:spMk id="3" creationId="{9608AE3D-79EA-5E21-A9A7-B4E877E05DEC}"/>
          </ac:spMkLst>
        </pc:spChg>
      </pc:sldChg>
      <pc:sldChg chg="addSp modSp mod modAnim">
        <pc:chgData name="David Hertzog" userId="a9fa6ef9-d75b-4a18-8f60-2870f49d72ac" providerId="ADAL" clId="{3C305AFA-84BC-493C-B454-1ADEE9E4DED1}" dt="2025-09-28T12:09:42.287" v="380" actId="20577"/>
        <pc:sldMkLst>
          <pc:docMk/>
          <pc:sldMk cId="90305992" sldId="3692"/>
        </pc:sldMkLst>
        <pc:spChg chg="mod">
          <ac:chgData name="David Hertzog" userId="a9fa6ef9-d75b-4a18-8f60-2870f49d72ac" providerId="ADAL" clId="{3C305AFA-84BC-493C-B454-1ADEE9E4DED1}" dt="2025-09-28T12:09:42.287" v="380" actId="20577"/>
          <ac:spMkLst>
            <pc:docMk/>
            <pc:sldMk cId="90305992" sldId="3692"/>
            <ac:spMk id="2" creationId="{CDEAFAE1-1012-4900-E6DA-F738A64C9039}"/>
          </ac:spMkLst>
        </pc:spChg>
        <pc:picChg chg="add mod modCrop">
          <ac:chgData name="David Hertzog" userId="a9fa6ef9-d75b-4a18-8f60-2870f49d72ac" providerId="ADAL" clId="{3C305AFA-84BC-493C-B454-1ADEE9E4DED1}" dt="2025-09-28T12:08:27.405" v="316" actId="732"/>
          <ac:picMkLst>
            <pc:docMk/>
            <pc:sldMk cId="90305992" sldId="3692"/>
            <ac:picMk id="3" creationId="{8DEE999D-8148-166A-FCF2-B9F0BF783E89}"/>
          </ac:picMkLst>
        </pc:picChg>
        <pc:picChg chg="add mod modCrop">
          <ac:chgData name="David Hertzog" userId="a9fa6ef9-d75b-4a18-8f60-2870f49d72ac" providerId="ADAL" clId="{3C305AFA-84BC-493C-B454-1ADEE9E4DED1}" dt="2025-09-28T12:08:56.538" v="320" actId="732"/>
          <ac:picMkLst>
            <pc:docMk/>
            <pc:sldMk cId="90305992" sldId="3692"/>
            <ac:picMk id="4" creationId="{EF34064C-57D0-0A60-10CA-72ADFA45853B}"/>
          </ac:picMkLst>
        </pc:picChg>
        <pc:picChg chg="mod modCrop">
          <ac:chgData name="David Hertzog" userId="a9fa6ef9-d75b-4a18-8f60-2870f49d72ac" providerId="ADAL" clId="{3C305AFA-84BC-493C-B454-1ADEE9E4DED1}" dt="2025-09-28T12:08:01.070" v="312" actId="732"/>
          <ac:picMkLst>
            <pc:docMk/>
            <pc:sldMk cId="90305992" sldId="3692"/>
            <ac:picMk id="6" creationId="{08B9E4C3-D813-39B2-197D-028056B0D7DC}"/>
          </ac:picMkLst>
        </pc:picChg>
      </pc:sldChg>
      <pc:sldChg chg="addSp modSp mod modAnim">
        <pc:chgData name="David Hertzog" userId="a9fa6ef9-d75b-4a18-8f60-2870f49d72ac" providerId="ADAL" clId="{3C305AFA-84BC-493C-B454-1ADEE9E4DED1}" dt="2025-09-30T05:56:14.564" v="1106"/>
        <pc:sldMkLst>
          <pc:docMk/>
          <pc:sldMk cId="484140515" sldId="3695"/>
        </pc:sldMkLst>
        <pc:spChg chg="add mod">
          <ac:chgData name="David Hertzog" userId="a9fa6ef9-d75b-4a18-8f60-2870f49d72ac" providerId="ADAL" clId="{3C305AFA-84BC-493C-B454-1ADEE9E4DED1}" dt="2025-09-30T05:55:40.370" v="1073" actId="208"/>
          <ac:spMkLst>
            <pc:docMk/>
            <pc:sldMk cId="484140515" sldId="3695"/>
            <ac:spMk id="31" creationId="{AA0138B6-3CF0-753D-AC91-1D0D83A28457}"/>
          </ac:spMkLst>
        </pc:spChg>
        <pc:spChg chg="add mod">
          <ac:chgData name="David Hertzog" userId="a9fa6ef9-d75b-4a18-8f60-2870f49d72ac" providerId="ADAL" clId="{3C305AFA-84BC-493C-B454-1ADEE9E4DED1}" dt="2025-09-30T05:56:02.933" v="1104" actId="1076"/>
          <ac:spMkLst>
            <pc:docMk/>
            <pc:sldMk cId="484140515" sldId="3695"/>
            <ac:spMk id="32" creationId="{899E7D09-464A-A58B-B033-3C33244D81B7}"/>
          </ac:spMkLst>
        </pc:spChg>
      </pc:sldChg>
      <pc:sldChg chg="modSp mod">
        <pc:chgData name="David Hertzog" userId="a9fa6ef9-d75b-4a18-8f60-2870f49d72ac" providerId="ADAL" clId="{3C305AFA-84BC-493C-B454-1ADEE9E4DED1}" dt="2025-09-28T11:47:13.613" v="69" actId="20577"/>
        <pc:sldMkLst>
          <pc:docMk/>
          <pc:sldMk cId="3481547034" sldId="3698"/>
        </pc:sldMkLst>
        <pc:spChg chg="mod">
          <ac:chgData name="David Hertzog" userId="a9fa6ef9-d75b-4a18-8f60-2870f49d72ac" providerId="ADAL" clId="{3C305AFA-84BC-493C-B454-1ADEE9E4DED1}" dt="2025-09-28T11:47:13.613" v="69" actId="20577"/>
          <ac:spMkLst>
            <pc:docMk/>
            <pc:sldMk cId="3481547034" sldId="3698"/>
            <ac:spMk id="3" creationId="{27DD8892-18BA-EC0E-5278-2C06C8714DF0}"/>
          </ac:spMkLst>
        </pc:spChg>
      </pc:sldChg>
      <pc:sldChg chg="modSp mod modAnim">
        <pc:chgData name="David Hertzog" userId="a9fa6ef9-d75b-4a18-8f60-2870f49d72ac" providerId="ADAL" clId="{3C305AFA-84BC-493C-B454-1ADEE9E4DED1}" dt="2025-09-28T11:55:44.398" v="218" actId="20577"/>
        <pc:sldMkLst>
          <pc:docMk/>
          <pc:sldMk cId="1254962709" sldId="3701"/>
        </pc:sldMkLst>
        <pc:spChg chg="mod">
          <ac:chgData name="David Hertzog" userId="a9fa6ef9-d75b-4a18-8f60-2870f49d72ac" providerId="ADAL" clId="{3C305AFA-84BC-493C-B454-1ADEE9E4DED1}" dt="2025-09-28T11:53:46.678" v="131" actId="20577"/>
          <ac:spMkLst>
            <pc:docMk/>
            <pc:sldMk cId="1254962709" sldId="3701"/>
            <ac:spMk id="2" creationId="{3A94AC60-AA85-79AB-416E-7F822D206F70}"/>
          </ac:spMkLst>
        </pc:spChg>
        <pc:spChg chg="mod">
          <ac:chgData name="David Hertzog" userId="a9fa6ef9-d75b-4a18-8f60-2870f49d72ac" providerId="ADAL" clId="{3C305AFA-84BC-493C-B454-1ADEE9E4DED1}" dt="2025-09-28T11:55:44.398" v="218" actId="20577"/>
          <ac:spMkLst>
            <pc:docMk/>
            <pc:sldMk cId="1254962709" sldId="3701"/>
            <ac:spMk id="16" creationId="{1BA6F51F-15BE-2FD1-D629-0C6E4057C912}"/>
          </ac:spMkLst>
        </pc:spChg>
      </pc:sldChg>
      <pc:sldChg chg="modSp mod">
        <pc:chgData name="David Hertzog" userId="a9fa6ef9-d75b-4a18-8f60-2870f49d72ac" providerId="ADAL" clId="{3C305AFA-84BC-493C-B454-1ADEE9E4DED1}" dt="2025-09-28T11:56:50.782" v="267" actId="1076"/>
        <pc:sldMkLst>
          <pc:docMk/>
          <pc:sldMk cId="1768913710" sldId="3702"/>
        </pc:sldMkLst>
        <pc:spChg chg="mod">
          <ac:chgData name="David Hertzog" userId="a9fa6ef9-d75b-4a18-8f60-2870f49d72ac" providerId="ADAL" clId="{3C305AFA-84BC-493C-B454-1ADEE9E4DED1}" dt="2025-09-28T11:56:50.782" v="267" actId="1076"/>
          <ac:spMkLst>
            <pc:docMk/>
            <pc:sldMk cId="1768913710" sldId="3702"/>
            <ac:spMk id="2" creationId="{8C915B02-8B7E-47C4-FE7C-50B8DA38A783}"/>
          </ac:spMkLst>
        </pc:spChg>
      </pc:sldChg>
      <pc:sldChg chg="addSp modSp mod modAnim">
        <pc:chgData name="David Hertzog" userId="a9fa6ef9-d75b-4a18-8f60-2870f49d72ac" providerId="ADAL" clId="{3C305AFA-84BC-493C-B454-1ADEE9E4DED1}" dt="2025-09-28T12:00:04.416" v="285"/>
        <pc:sldMkLst>
          <pc:docMk/>
          <pc:sldMk cId="2947054458" sldId="3704"/>
        </pc:sldMkLst>
        <pc:spChg chg="add mod">
          <ac:chgData name="David Hertzog" userId="a9fa6ef9-d75b-4a18-8f60-2870f49d72ac" providerId="ADAL" clId="{3C305AFA-84BC-493C-B454-1ADEE9E4DED1}" dt="2025-09-28T11:59:02.946" v="275" actId="1076"/>
          <ac:spMkLst>
            <pc:docMk/>
            <pc:sldMk cId="2947054458" sldId="3704"/>
            <ac:spMk id="10" creationId="{76F87A99-7563-F561-CCE1-246BC7ECFEA3}"/>
          </ac:spMkLst>
        </pc:spChg>
        <pc:spChg chg="add mod">
          <ac:chgData name="David Hertzog" userId="a9fa6ef9-d75b-4a18-8f60-2870f49d72ac" providerId="ADAL" clId="{3C305AFA-84BC-493C-B454-1ADEE9E4DED1}" dt="2025-09-28T11:59:14.256" v="278" actId="1076"/>
          <ac:spMkLst>
            <pc:docMk/>
            <pc:sldMk cId="2947054458" sldId="3704"/>
            <ac:spMk id="12" creationId="{EB63F56A-02B4-DE6F-0E78-F1EC026A7470}"/>
          </ac:spMkLst>
        </pc:spChg>
        <pc:spChg chg="add mod">
          <ac:chgData name="David Hertzog" userId="a9fa6ef9-d75b-4a18-8f60-2870f49d72ac" providerId="ADAL" clId="{3C305AFA-84BC-493C-B454-1ADEE9E4DED1}" dt="2025-09-28T11:59:24.934" v="281" actId="20577"/>
          <ac:spMkLst>
            <pc:docMk/>
            <pc:sldMk cId="2947054458" sldId="3704"/>
            <ac:spMk id="15" creationId="{27F8DB22-7D54-B69C-FD6F-E1F9A8BF6266}"/>
          </ac:spMkLst>
        </pc:spChg>
        <pc:spChg chg="add mod">
          <ac:chgData name="David Hertzog" userId="a9fa6ef9-d75b-4a18-8f60-2870f49d72ac" providerId="ADAL" clId="{3C305AFA-84BC-493C-B454-1ADEE9E4DED1}" dt="2025-09-28T11:59:43.799" v="283" actId="1076"/>
          <ac:spMkLst>
            <pc:docMk/>
            <pc:sldMk cId="2947054458" sldId="3704"/>
            <ac:spMk id="16" creationId="{6FDD2ADC-C32D-92D5-0C05-5D710719410F}"/>
          </ac:spMkLst>
        </pc:spChg>
      </pc:sldChg>
      <pc:sldChg chg="addSp modSp mod modAnim">
        <pc:chgData name="David Hertzog" userId="a9fa6ef9-d75b-4a18-8f60-2870f49d72ac" providerId="ADAL" clId="{3C305AFA-84BC-493C-B454-1ADEE9E4DED1}" dt="2025-09-28T12:00:46.378" v="287" actId="1076"/>
        <pc:sldMkLst>
          <pc:docMk/>
          <pc:sldMk cId="1530463344" sldId="3705"/>
        </pc:sldMkLst>
        <pc:spChg chg="add mod">
          <ac:chgData name="David Hertzog" userId="a9fa6ef9-d75b-4a18-8f60-2870f49d72ac" providerId="ADAL" clId="{3C305AFA-84BC-493C-B454-1ADEE9E4DED1}" dt="2025-09-28T12:00:46.378" v="287" actId="1076"/>
          <ac:spMkLst>
            <pc:docMk/>
            <pc:sldMk cId="1530463344" sldId="3705"/>
            <ac:spMk id="3" creationId="{9D97169A-04C3-EDB5-2BB1-03601C0217E8}"/>
          </ac:spMkLst>
        </pc:spChg>
      </pc:sldChg>
      <pc:sldChg chg="modSp mod">
        <pc:chgData name="David Hertzog" userId="a9fa6ef9-d75b-4a18-8f60-2870f49d72ac" providerId="ADAL" clId="{3C305AFA-84BC-493C-B454-1ADEE9E4DED1}" dt="2025-09-28T12:02:08.829" v="293" actId="207"/>
        <pc:sldMkLst>
          <pc:docMk/>
          <pc:sldMk cId="3327303720" sldId="3706"/>
        </pc:sldMkLst>
        <pc:spChg chg="mod">
          <ac:chgData name="David Hertzog" userId="a9fa6ef9-d75b-4a18-8f60-2870f49d72ac" providerId="ADAL" clId="{3C305AFA-84BC-493C-B454-1ADEE9E4DED1}" dt="2025-09-28T12:02:08.829" v="293" actId="207"/>
          <ac:spMkLst>
            <pc:docMk/>
            <pc:sldMk cId="3327303720" sldId="3706"/>
            <ac:spMk id="7" creationId="{07ACDCB4-33AA-0109-0DE0-E00B200280F7}"/>
          </ac:spMkLst>
        </pc:spChg>
        <pc:spChg chg="mod">
          <ac:chgData name="David Hertzog" userId="a9fa6ef9-d75b-4a18-8f60-2870f49d72ac" providerId="ADAL" clId="{3C305AFA-84BC-493C-B454-1ADEE9E4DED1}" dt="2025-09-28T12:01:32.801" v="290" actId="113"/>
          <ac:spMkLst>
            <pc:docMk/>
            <pc:sldMk cId="3327303720" sldId="3706"/>
            <ac:spMk id="14" creationId="{736557A9-3CF1-AA81-0E21-5BBE0ACBC660}"/>
          </ac:spMkLst>
        </pc:spChg>
        <pc:spChg chg="mod">
          <ac:chgData name="David Hertzog" userId="a9fa6ef9-d75b-4a18-8f60-2870f49d72ac" providerId="ADAL" clId="{3C305AFA-84BC-493C-B454-1ADEE9E4DED1}" dt="2025-09-28T12:01:20.837" v="288" actId="207"/>
          <ac:spMkLst>
            <pc:docMk/>
            <pc:sldMk cId="3327303720" sldId="3706"/>
            <ac:spMk id="34" creationId="{2D1BBCB2-DDE8-EC5D-BF4F-5FDCD8098CBC}"/>
          </ac:spMkLst>
        </pc:spChg>
      </pc:sldChg>
      <pc:sldChg chg="modSp mod">
        <pc:chgData name="David Hertzog" userId="a9fa6ef9-d75b-4a18-8f60-2870f49d72ac" providerId="ADAL" clId="{3C305AFA-84BC-493C-B454-1ADEE9E4DED1}" dt="2025-09-28T12:03:19.088" v="300" actId="14100"/>
        <pc:sldMkLst>
          <pc:docMk/>
          <pc:sldMk cId="2350762598" sldId="3707"/>
        </pc:sldMkLst>
        <pc:spChg chg="mod">
          <ac:chgData name="David Hertzog" userId="a9fa6ef9-d75b-4a18-8f60-2870f49d72ac" providerId="ADAL" clId="{3C305AFA-84BC-493C-B454-1ADEE9E4DED1}" dt="2025-09-28T12:03:12.227" v="299" actId="207"/>
          <ac:spMkLst>
            <pc:docMk/>
            <pc:sldMk cId="2350762598" sldId="3707"/>
            <ac:spMk id="18" creationId="{C36C690C-9205-A8CE-BE11-650AE9D71FE8}"/>
          </ac:spMkLst>
        </pc:spChg>
        <pc:spChg chg="mod">
          <ac:chgData name="David Hertzog" userId="a9fa6ef9-d75b-4a18-8f60-2870f49d72ac" providerId="ADAL" clId="{3C305AFA-84BC-493C-B454-1ADEE9E4DED1}" dt="2025-09-28T12:03:19.088" v="300" actId="14100"/>
          <ac:spMkLst>
            <pc:docMk/>
            <pc:sldMk cId="2350762598" sldId="3707"/>
            <ac:spMk id="21" creationId="{21001F0C-FBC5-1287-F4FC-21655F89C469}"/>
          </ac:spMkLst>
        </pc:spChg>
        <pc:spChg chg="mod">
          <ac:chgData name="David Hertzog" userId="a9fa6ef9-d75b-4a18-8f60-2870f49d72ac" providerId="ADAL" clId="{3C305AFA-84BC-493C-B454-1ADEE9E4DED1}" dt="2025-09-28T12:03:12.227" v="299" actId="207"/>
          <ac:spMkLst>
            <pc:docMk/>
            <pc:sldMk cId="2350762598" sldId="3707"/>
            <ac:spMk id="24" creationId="{35BD62A0-A670-FDDD-CB1A-EAF73CE7B75B}"/>
          </ac:spMkLst>
        </pc:spChg>
      </pc:sldChg>
      <pc:sldChg chg="add del">
        <pc:chgData name="David Hertzog" userId="a9fa6ef9-d75b-4a18-8f60-2870f49d72ac" providerId="ADAL" clId="{3C305AFA-84BC-493C-B454-1ADEE9E4DED1}" dt="2025-09-28T11:52:33.574" v="78" actId="47"/>
        <pc:sldMkLst>
          <pc:docMk/>
          <pc:sldMk cId="990671961" sldId="3711"/>
        </pc:sldMkLst>
      </pc:sldChg>
      <pc:sldChg chg="addSp modSp new mod ord">
        <pc:chgData name="David Hertzog" userId="a9fa6ef9-d75b-4a18-8f60-2870f49d72ac" providerId="ADAL" clId="{3C305AFA-84BC-493C-B454-1ADEE9E4DED1}" dt="2025-09-30T05:56:51.602" v="1108"/>
        <pc:sldMkLst>
          <pc:docMk/>
          <pc:sldMk cId="1488820499" sldId="3711"/>
        </pc:sldMkLst>
        <pc:spChg chg="mod">
          <ac:chgData name="David Hertzog" userId="a9fa6ef9-d75b-4a18-8f60-2870f49d72ac" providerId="ADAL" clId="{3C305AFA-84BC-493C-B454-1ADEE9E4DED1}" dt="2025-09-30T05:52:24.218" v="876" actId="20577"/>
          <ac:spMkLst>
            <pc:docMk/>
            <pc:sldMk cId="1488820499" sldId="3711"/>
            <ac:spMk id="2" creationId="{41C99966-782C-D37D-54AD-AFF6693636DB}"/>
          </ac:spMkLst>
        </pc:spChg>
        <pc:spChg chg="mod">
          <ac:chgData name="David Hertzog" userId="a9fa6ef9-d75b-4a18-8f60-2870f49d72ac" providerId="ADAL" clId="{3C305AFA-84BC-493C-B454-1ADEE9E4DED1}" dt="2025-09-30T05:52:16.511" v="867" actId="6549"/>
          <ac:spMkLst>
            <pc:docMk/>
            <pc:sldMk cId="1488820499" sldId="3711"/>
            <ac:spMk id="3" creationId="{19C6F93A-D876-FB2F-1EF4-320632BCF58F}"/>
          </ac:spMkLst>
        </pc:spChg>
        <pc:spChg chg="mod">
          <ac:chgData name="David Hertzog" userId="a9fa6ef9-d75b-4a18-8f60-2870f49d72ac" providerId="ADAL" clId="{3C305AFA-84BC-493C-B454-1ADEE9E4DED1}" dt="2025-09-30T05:51:46.481" v="863"/>
          <ac:spMkLst>
            <pc:docMk/>
            <pc:sldMk cId="1488820499" sldId="3711"/>
            <ac:spMk id="7" creationId="{A8EF44E3-675D-2D68-24C0-4DF244933608}"/>
          </ac:spMkLst>
        </pc:spChg>
        <pc:spChg chg="add mod">
          <ac:chgData name="David Hertzog" userId="a9fa6ef9-d75b-4a18-8f60-2870f49d72ac" providerId="ADAL" clId="{3C305AFA-84BC-493C-B454-1ADEE9E4DED1}" dt="2025-09-30T05:54:20.930" v="1069" actId="1076"/>
          <ac:spMkLst>
            <pc:docMk/>
            <pc:sldMk cId="1488820499" sldId="3711"/>
            <ac:spMk id="8" creationId="{3A3AF68C-B0BD-3156-8EB7-CCF522334B87}"/>
          </ac:spMkLst>
        </pc:spChg>
        <pc:grpChg chg="add mod">
          <ac:chgData name="David Hertzog" userId="a9fa6ef9-d75b-4a18-8f60-2870f49d72ac" providerId="ADAL" clId="{3C305AFA-84BC-493C-B454-1ADEE9E4DED1}" dt="2025-09-30T05:52:52.946" v="878" actId="1076"/>
          <ac:grpSpMkLst>
            <pc:docMk/>
            <pc:sldMk cId="1488820499" sldId="3711"/>
            <ac:grpSpMk id="5" creationId="{1D4B9688-AA84-F237-6C7E-E3CBFE63972B}"/>
          </ac:grpSpMkLst>
        </pc:grpChg>
        <pc:picChg chg="mod">
          <ac:chgData name="David Hertzog" userId="a9fa6ef9-d75b-4a18-8f60-2870f49d72ac" providerId="ADAL" clId="{3C305AFA-84BC-493C-B454-1ADEE9E4DED1}" dt="2025-09-30T05:51:46.481" v="863"/>
          <ac:picMkLst>
            <pc:docMk/>
            <pc:sldMk cId="1488820499" sldId="3711"/>
            <ac:picMk id="6" creationId="{840492D0-BE95-568D-CAD3-8538EDEB8A7A}"/>
          </ac:picMkLst>
        </pc:picChg>
      </pc:sldChg>
      <pc:sldChg chg="add del">
        <pc:chgData name="David Hertzog" userId="a9fa6ef9-d75b-4a18-8f60-2870f49d72ac" providerId="ADAL" clId="{3C305AFA-84BC-493C-B454-1ADEE9E4DED1}" dt="2025-09-28T12:10:01.994" v="381" actId="47"/>
        <pc:sldMkLst>
          <pc:docMk/>
          <pc:sldMk cId="3435904442" sldId="3711"/>
        </pc:sldMkLst>
      </pc:sldChg>
      <pc:sldMasterChg chg="delSldLayout">
        <pc:chgData name="David Hertzog" userId="a9fa6ef9-d75b-4a18-8f60-2870f49d72ac" providerId="ADAL" clId="{3C305AFA-84BC-493C-B454-1ADEE9E4DED1}" dt="2025-09-29T20:22:04.164" v="766" actId="47"/>
        <pc:sldMasterMkLst>
          <pc:docMk/>
          <pc:sldMasterMk cId="3234876397" sldId="2147483659"/>
        </pc:sldMasterMkLst>
        <pc:sldLayoutChg chg="del">
          <pc:chgData name="David Hertzog" userId="a9fa6ef9-d75b-4a18-8f60-2870f49d72ac" providerId="ADAL" clId="{3C305AFA-84BC-493C-B454-1ADEE9E4DED1}" dt="2025-09-29T20:22:04.164" v="766" actId="47"/>
          <pc:sldLayoutMkLst>
            <pc:docMk/>
            <pc:sldMasterMk cId="3234876397" sldId="2147483659"/>
            <pc:sldLayoutMk cId="1407217703" sldId="214748383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606-4ED3-DFF7-428C-564A6B61E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12013-0F54-A98C-2ED9-95A199734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3FA1A-EFDF-3624-BD04-8AE2BCC3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Abstract: The fundamental principle of</a:t>
            </a:r>
            <a:br>
              <a:rPr lang="en-US" dirty="0"/>
            </a:br>
            <a:r>
              <a:rPr lang="en-US" dirty="0"/>
              <a:t>Flavor Universality is a centerpiece of the Standard Model of Particle</a:t>
            </a:r>
            <a:br>
              <a:rPr lang="en-US" dirty="0"/>
            </a:br>
            <a:r>
              <a:rPr lang="en-US" dirty="0"/>
              <a:t>Physics. PIONEER is a new experiment set to challenge this principle</a:t>
            </a:r>
            <a:br>
              <a:rPr lang="en-US" dirty="0"/>
            </a:br>
            <a:r>
              <a:rPr lang="en-US" dirty="0"/>
              <a:t>by studying the rarest decays of the charged pion. With this new</a:t>
            </a:r>
            <a:br>
              <a:rPr lang="en-US" dirty="0"/>
            </a:br>
            <a:r>
              <a:rPr lang="en-US" dirty="0"/>
              <a:t>apparatus, we aim to improve the rare pion decay measurements up to</a:t>
            </a:r>
            <a:br>
              <a:rPr lang="en-US" dirty="0"/>
            </a:br>
            <a:r>
              <a:rPr lang="en-US" dirty="0"/>
              <a:t>15-fold over the current ones and probe the Standard Model at energy</a:t>
            </a:r>
            <a:br>
              <a:rPr lang="en-US" dirty="0"/>
            </a:br>
            <a:r>
              <a:rPr lang="en-US" dirty="0"/>
              <a:t>scales beyond the reach of colliders. Our experiment design benefits</a:t>
            </a:r>
            <a:br>
              <a:rPr lang="en-US" dirty="0"/>
            </a:br>
            <a:r>
              <a:rPr lang="en-US" dirty="0"/>
              <a:t>from past-generation experiments and employs emergent technologies in</a:t>
            </a:r>
            <a:br>
              <a:rPr lang="en-US" dirty="0"/>
            </a:br>
            <a:r>
              <a:rPr lang="en-US" dirty="0"/>
              <a:t>tracking and calorimetry. In this talk, I will discuss the physics</a:t>
            </a:r>
            <a:br>
              <a:rPr lang="en-US" dirty="0"/>
            </a:br>
            <a:r>
              <a:rPr lang="en-US" dirty="0"/>
              <a:t>case of the experiment, review its conceptual design and present the</a:t>
            </a:r>
            <a:br>
              <a:rPr lang="en-US" dirty="0"/>
            </a:br>
            <a:r>
              <a:rPr lang="en-US" dirty="0"/>
              <a:t>ongoing R&amp;D effort toward building the detector for the first phase of</a:t>
            </a:r>
            <a:br>
              <a:rPr lang="en-US" dirty="0"/>
            </a:br>
            <a:r>
              <a:rPr lang="en-US" dirty="0"/>
              <a:t>the project.  I will also describe the additional physics goals, which include exotic searches and, in a slightly reconfigured setup, a measurement of pion beta decay to determine </a:t>
            </a:r>
            <a:r>
              <a:rPr lang="en-US" dirty="0" err="1"/>
              <a:t>Vud</a:t>
            </a:r>
            <a:r>
              <a:rPr lang="en-US" dirty="0"/>
              <a:t> in a theoretically clean manner.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37F63-E10F-290D-2799-D7A5AC6AF7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952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70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565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424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571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899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51C5F-2A92-4FD2-93FD-544B61476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55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51C5F-2A92-4FD2-93FD-544B61476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47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251C5F-2A92-4FD2-93FD-544B61476C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185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62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ED3FD9-420B-42D2-BCB5-E8AB01EAD6D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Anderson and </a:t>
            </a:r>
            <a:r>
              <a:rPr lang="en-US" dirty="0" err="1"/>
              <a:t>Neddermeyer</a:t>
            </a:r>
            <a:r>
              <a:rPr lang="en-US" dirty="0"/>
              <a:t>, 1936, nearly 90 yrs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7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76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155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759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198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447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24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9487" y="154515"/>
            <a:ext cx="8773369" cy="5577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3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487" y="1065231"/>
            <a:ext cx="11226396" cy="5439757"/>
          </a:xfrm>
          <a:prstGeom prst="rect">
            <a:avLst/>
          </a:prstGeom>
        </p:spPr>
        <p:txBody>
          <a:bodyPr lIns="0" tIns="0" rIns="0" bIns="0"/>
          <a:lstStyle>
            <a:lvl1pPr marL="106363" indent="-152400">
              <a:tabLst>
                <a:tab pos="288925" algn="l"/>
              </a:tabLst>
              <a:defRPr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5" indent="-285750"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>
              <a:buFont typeface="Arial"/>
              <a:buChar char="•"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891" lvl="1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</a:pPr>
            <a:r>
              <a:rPr lang="en-US" dirty="0"/>
              <a:t>Second level</a:t>
            </a:r>
          </a:p>
          <a:p>
            <a:pPr marL="457189" lvl="2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</a:pPr>
            <a:r>
              <a:rPr lang="en-US" dirty="0"/>
              <a:t>Third level</a:t>
            </a:r>
          </a:p>
          <a:p>
            <a:pPr marL="571486" lvl="3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AE677-D51E-9517-E96E-B7E730E9733E}"/>
              </a:ext>
            </a:extLst>
          </p:cNvPr>
          <p:cNvSpPr txBox="1">
            <a:spLocks/>
          </p:cNvSpPr>
          <p:nvPr userDrawn="1"/>
        </p:nvSpPr>
        <p:spPr>
          <a:xfrm>
            <a:off x="11469657" y="6549578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 smtClean="0">
                <a:solidFill>
                  <a:srgbClr val="004C97"/>
                </a:solidFill>
                <a:latin typeface="Helvetica" charset="0"/>
                <a:ea typeface="Arial"/>
                <a:cs typeface="ＭＳ Ｐゴシック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A37012-34B9-AB9E-8271-466CAB4C1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87" y="659465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2">
                    <a:lumMod val="50000"/>
                  </a:schemeClr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2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153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1E1D7-B6F8-4144-B9FA-65846B4B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A2F5B-32A7-441C-B44D-C338316A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C533F-9807-40E7-B64C-59920D98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428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8CCA-2E55-4788-9D77-348C4B8E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3574A-274F-4E4B-878A-BE8D14883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EC11-B95B-471C-BB4F-BDBA917B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DE430-86EF-415F-AA07-6FA627C9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7CDAE-F654-43A7-8395-C407C75A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04DDA-11B9-496A-94A0-905F90DD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2183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1460-8497-4369-825B-67A5C650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F1F01-E1B2-4F4F-BFDC-2A82C0CCA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E66D1-5804-4214-95A6-638218BCB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86EC5-DB54-471C-883E-7243501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5977E-8B2B-411B-8DBB-0072D755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441C1-9E71-4441-854D-2EB682E4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084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54D6-1E75-4117-BD8E-BAB5E070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86FAA-A2E2-4C6C-9C86-336B0B828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4EC59-5398-4052-80F4-77F3603C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035B0-6AE6-4759-9CF3-531A6C5E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78EBB-D041-460F-ADDD-7E027E2D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382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52C1A-89C4-4731-BC41-F8E8DCD24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46A48-2281-4265-A9E8-CFB96D5B9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CC82F-3D60-4207-BD7B-572B4655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9FB99-E972-4F97-891C-51B75134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47E9-6994-4126-8B7D-6E5A80E7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1752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87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495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607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875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3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823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893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69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900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19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017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Februrary 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57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27567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11096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859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254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365793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99895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91315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45255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10539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80350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63712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75610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553200"/>
            <a:ext cx="95504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0F9BE3E5-E1E1-4D5F-B725-5F94F16891F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783001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553200"/>
            <a:ext cx="95504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393A1141-82E9-4DF7-A609-9FDD1C82B11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7279938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BF85FCF-EB69-41E4-A84E-C21B60FB36B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089967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74343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1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1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1FBF946-FB77-458E-828B-03496FFCF273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0068643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941F4AD-AA34-42B2-AA31-D061CE4F099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515105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E1A8D3DC-C60E-479F-BE27-5FCFA5DBD59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8076217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E8EB0CD-235E-432E-8E31-E39456AEE85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431914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70833EB5-9716-4FC8-AFBB-479EDEED03A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0839575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29E976B-28D1-4124-9E09-1BC1433C5E4C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1105672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FAD0E12-148B-4F0F-BF32-9F1A4EB3E4F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5443701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65089"/>
            <a:ext cx="2768600" cy="5984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65089"/>
            <a:ext cx="8102600" cy="5984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1AE70482-1DB0-41AD-92B9-8DA5377AC640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074836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838201"/>
            <a:ext cx="53848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1"/>
            <a:ext cx="53848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2AF1AEBF-AC84-40D3-A9E1-BDD685D165D4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03682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1"/>
            <a:ext cx="53848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838201"/>
            <a:ext cx="53848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03EE68D-C7F0-4EC1-8FEB-CB553C09887F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5513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49288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0186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6024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42592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3287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8908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3" y="154515"/>
            <a:ext cx="6286497" cy="5577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lang="en-US" sz="3200" b="1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AB2CC0-3284-6D3B-A5D6-D72602B1299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98357" y="962526"/>
            <a:ext cx="5689643" cy="5430779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F26118-BE1E-62FD-8600-421751F9B6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8298" y="962526"/>
            <a:ext cx="5689643" cy="5430779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9C764-98A1-6FE0-609C-AD9BB4EB9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3" y="655921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2">
                    <a:lumMod val="50000"/>
                  </a:schemeClr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6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2509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4239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2499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176FD7-70F9-4F52-A6E5-13435D420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3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A938D8-1BD1-4297-AE4C-A9D432215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2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9A04A2-726F-2143-A443-7788AF27176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00947C-293D-4C63-AD6A-16938173D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5344510"/>
            <a:ext cx="11582400" cy="6897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7E2DF6-2CD7-4DF0-ADA1-CC300474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4240357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E4DC36-9EA2-4C9D-9AEB-B71F8D7CF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4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98878-FF48-464C-9914-381C2AFCE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51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2DCBDEB-447A-43BF-BEFD-4DEDEAE76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049" y="33427"/>
            <a:ext cx="2439483" cy="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00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 defTabSz="609585" fontAlgn="base">
              <a:buClrTx/>
            </a:pPr>
            <a:fld id="{00000000-1234-1234-1234-123412341234}" type="slidenum">
              <a:rPr lang="en" kern="1200" smtClean="0"/>
              <a:pPr algn="r" defTabSz="609585" fontAlgn="base">
                <a:buClrTx/>
              </a:pPr>
              <a:t>‹#›</a:t>
            </a:fld>
            <a:endParaRPr lang="en" kern="1200"/>
          </a:p>
        </p:txBody>
      </p:sp>
      <p:sp>
        <p:nvSpPr>
          <p:cNvPr id="86" name="Google Shape;86;p12"/>
          <p:cNvSpPr txBox="1"/>
          <p:nvPr/>
        </p:nvSpPr>
        <p:spPr>
          <a:xfrm>
            <a:off x="91933" y="6447700"/>
            <a:ext cx="4303200" cy="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Omar Beesley - University of Washington </a:t>
            </a:r>
            <a:endParaRPr kumimoji="0" sz="1600" b="0" i="1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2327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3" y="154515"/>
            <a:ext cx="6286497" cy="5577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lang="en-US" sz="3200" b="1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l" defTabSz="457189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8357" y="929068"/>
            <a:ext cx="5689643" cy="5492736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0ADCB2-3703-8211-FC5C-31EAE626A8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2656" y="929068"/>
            <a:ext cx="5689643" cy="5492736"/>
          </a:xfrm>
          <a:prstGeom prst="rect">
            <a:avLst/>
          </a:prstGeom>
        </p:spPr>
        <p:txBody>
          <a:bodyPr lIns="0" tIns="0" rIns="0" bIns="0"/>
          <a:lstStyle>
            <a:lvl1pPr marL="230188" indent="-171450">
              <a:tabLst>
                <a:tab pos="104772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CA155E-351F-AE34-ACD3-BA4943EA81DF}"/>
              </a:ext>
            </a:extLst>
          </p:cNvPr>
          <p:cNvSpPr txBox="1">
            <a:spLocks/>
          </p:cNvSpPr>
          <p:nvPr userDrawn="1"/>
        </p:nvSpPr>
        <p:spPr>
          <a:xfrm>
            <a:off x="379755" y="656708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00" b="0" i="0" u="none" strike="noStrike" cap="none" smtClean="0">
                <a:solidFill>
                  <a:srgbClr val="004C97"/>
                </a:solidFill>
                <a:latin typeface="Helvetica" charset="0"/>
                <a:ea typeface="Arial"/>
                <a:cs typeface="ＭＳ Ｐゴシック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84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585" fontAlgn="base">
              <a:buClrTx/>
            </a:pPr>
            <a:endParaRPr lang="en-US" kern="1200"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585" fontAlgn="base">
              <a:buClrTx/>
            </a:pPr>
            <a:endParaRPr lang="en-US" kern="1200"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585" fontAlgn="base">
              <a:buClrTx/>
            </a:pPr>
            <a:fld id="{00000000-1234-1234-1234-123412341234}" type="slidenum">
              <a:rPr lang="en" kern="1200" smtClean="0"/>
              <a:pPr defTabSz="609585" fontAlgn="base">
                <a:buClrTx/>
              </a:pPr>
              <a:t>‹#›</a:t>
            </a:fld>
            <a:endParaRPr lang="en" kern="1200"/>
          </a:p>
        </p:txBody>
      </p:sp>
    </p:spTree>
    <p:extLst>
      <p:ext uri="{BB962C8B-B14F-4D97-AF65-F5344CB8AC3E}">
        <p14:creationId xmlns:p14="http://schemas.microsoft.com/office/powerpoint/2010/main" val="321390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fld id="{C2A22C84-E129-484F-A87C-4AA958F37F20}" type="datetimeFigureOut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t>9/26/2025</a:t>
            </a:fld>
            <a:endParaRPr lang="en-US" kern="1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fld id="{91666F80-9F16-419A-9700-EF66FE89483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24937150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9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2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97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93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2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09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1E1D7-B6F8-4144-B9FA-65846B4B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9/30/2021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A2F5B-32A7-441C-B44D-C338316A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PSI Colloquium- Doug Bryman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C533F-9807-40E7-B64C-59920D98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89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96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6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6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6197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3751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10727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3165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58820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67360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96173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11449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76047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67491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75057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89567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60661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78339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39460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09774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70145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1429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1939594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38959" y="6486708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334355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3" name="P. Schwendimann"/>
          <p:cNvSpPr txBox="1"/>
          <p:nvPr/>
        </p:nvSpPr>
        <p:spPr>
          <a:xfrm>
            <a:off x="5513235" y="6617764"/>
            <a:ext cx="1189428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/>
            </a:lvl1pPr>
          </a:lstStyle>
          <a:p>
            <a:r>
              <a:rPr sz="1100"/>
              <a:t>P. Schwendimann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5408" y="658060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80110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98785" y="2554266"/>
            <a:ext cx="11589424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198785" y="1708711"/>
            <a:ext cx="11589425" cy="82226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29" y="-31496"/>
            <a:ext cx="12197231" cy="1215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6B1EC6-D754-4946-B843-E6D9C3F690F3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99275" y="131040"/>
            <a:ext cx="2970005" cy="560336"/>
          </a:xfrm>
          <a:prstGeom prst="rect">
            <a:avLst/>
          </a:prstGeom>
          <a:ln>
            <a:noFill/>
          </a:ln>
        </p:spPr>
      </p:pic>
      <p:sp>
        <p:nvSpPr>
          <p:cNvPr id="3" name="Google Shape;94;p2">
            <a:extLst>
              <a:ext uri="{FF2B5EF4-FFF2-40B4-BE49-F238E27FC236}">
                <a16:creationId xmlns:a16="http://schemas.microsoft.com/office/drawing/2014/main" id="{600026A6-8D65-0678-70C4-36308025BFC0}"/>
              </a:ext>
            </a:extLst>
          </p:cNvPr>
          <p:cNvSpPr/>
          <p:nvPr userDrawn="1"/>
        </p:nvSpPr>
        <p:spPr>
          <a:xfrm>
            <a:off x="3493657" y="6554520"/>
            <a:ext cx="4999680" cy="30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Peter Kammel – PIONEER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9944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225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9487" y="154515"/>
            <a:ext cx="9500813" cy="5577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487" y="1065231"/>
            <a:ext cx="11226396" cy="5439757"/>
          </a:xfrm>
          <a:prstGeom prst="rect">
            <a:avLst/>
          </a:prstGeom>
        </p:spPr>
        <p:txBody>
          <a:bodyPr lIns="0" tIns="0" rIns="0" bIns="0"/>
          <a:lstStyle>
            <a:lvl1pPr marL="106363" indent="-152400">
              <a:tabLst>
                <a:tab pos="288925" algn="l"/>
              </a:tabLst>
              <a:defRPr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0041" indent="-228594">
              <a:tabLst/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8" indent="-171446">
              <a:buFont typeface="Arial" charset="0"/>
              <a:buChar char="•"/>
              <a:tabLst/>
              <a:defRPr sz="1600">
                <a:solidFill>
                  <a:schemeClr val="accent6">
                    <a:lumMod val="75000"/>
                  </a:schemeClr>
                </a:solidFill>
              </a:defRPr>
            </a:lvl3pPr>
            <a:lvl4pPr marL="690545" indent="-61912">
              <a:buNone/>
              <a:tabLst/>
              <a:defRPr sz="1400">
                <a:solidFill>
                  <a:schemeClr val="accent4">
                    <a:lumMod val="75000"/>
                  </a:schemeClr>
                </a:solidFill>
              </a:defRPr>
            </a:lvl4pPr>
            <a:lvl5pPr marL="858817" indent="-114297">
              <a:buFont typeface="Arial"/>
              <a:buChar char="•"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9487" y="6506659"/>
            <a:ext cx="552451" cy="23728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9991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3" y="154515"/>
            <a:ext cx="11572775" cy="557705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62526"/>
            <a:ext cx="5689643" cy="5492736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3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16DCD3-0F57-0F43-A320-506838AE0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98672" y="962526"/>
            <a:ext cx="5678905" cy="5459278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lang="en-US" sz="20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342891" indent="-171446"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687370" indent="0">
              <a:buFont typeface="Arial"/>
              <a:buNone/>
              <a:tabLst/>
              <a:defRPr lang="en-US" sz="1400" kern="1200" dirty="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</a:lstStyle>
          <a:p>
            <a:pPr marL="171446" lvl="0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04772" algn="l"/>
              </a:tabLst>
            </a:pPr>
            <a:r>
              <a:rPr lang="en-US" dirty="0"/>
              <a:t>Click to edit Master text styles</a:t>
            </a:r>
          </a:p>
          <a:p>
            <a:pPr marL="342891" lvl="1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1031849" lvl="4" indent="-344479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None/>
              <a:tabLst/>
            </a:pPr>
            <a:r>
              <a:rPr lang="en-US" dirty="0"/>
              <a:t>Fifth level</a:t>
            </a:r>
          </a:p>
        </p:txBody>
      </p:sp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672A8FE4-6454-7964-F65F-53D259E95830}"/>
              </a:ext>
            </a:extLst>
          </p:cNvPr>
          <p:cNvSpPr/>
          <p:nvPr userDrawn="1"/>
        </p:nvSpPr>
        <p:spPr>
          <a:xfrm>
            <a:off x="3494604" y="6540402"/>
            <a:ext cx="4999680" cy="30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Peter Kammel – PIONEER</a:t>
            </a: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41508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E289-B45F-4E39-9783-BA63473D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68B2D-47BD-4B91-B879-AD019352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573468D-CE36-418C-B36A-2DCC67AC6F7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9/26/2025</a:t>
            </a:fld>
            <a:endParaRPr lang="en-CA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B14A6-D7B2-4E2D-A78E-DE18FDAC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Doug Bryman  ARIEL 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06CD8-00F3-4D75-A6EE-59FB97C0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5427C09-B0F3-4278-B20C-EF2CE81EC583}" type="slidenum">
              <a:rPr lang="en-CA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46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6087296"/>
            <a:ext cx="10882313" cy="324183"/>
          </a:xfrm>
          <a:prstGeom prst="rect">
            <a:avLst/>
          </a:prstGeom>
        </p:spPr>
        <p:txBody>
          <a:bodyPr anchor="b"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1303734"/>
            <a:ext cx="10883491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89735"/>
            <a:ext cx="10882313" cy="102403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363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40337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53219" y="-643987"/>
            <a:ext cx="16720924" cy="7510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643312"/>
            <a:ext cx="10882313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5929313"/>
            <a:ext cx="10882313" cy="48499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401836"/>
            <a:ext cx="10882313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124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6181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idx="21"/>
          </p:nvPr>
        </p:nvSpPr>
        <p:spPr>
          <a:xfrm>
            <a:off x="4986684" y="348257"/>
            <a:ext cx="7072313" cy="6173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18297"/>
            <a:ext cx="4786313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486938"/>
            <a:ext cx="4786313" cy="30849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26270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8049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76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60085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5786438" y="419696"/>
            <a:ext cx="6045398" cy="60453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4786313" cy="7143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993500"/>
            <a:ext cx="4786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447013"/>
            <a:ext cx="4786313" cy="393269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17021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2268141"/>
            <a:ext cx="10882313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85955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49479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10882313" cy="71437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1195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914"/>
              </a:spcBef>
              <a:buSzTx/>
              <a:buNone/>
              <a:defRPr sz="2672" spc="-27"/>
            </a:lvl1pPr>
            <a:lvl2pPr marL="0" indent="321457">
              <a:spcBef>
                <a:spcPts val="914"/>
              </a:spcBef>
              <a:buSzTx/>
              <a:buNone/>
              <a:defRPr sz="2672" spc="-27"/>
            </a:lvl2pPr>
            <a:lvl3pPr marL="0" indent="642915">
              <a:spcBef>
                <a:spcPts val="914"/>
              </a:spcBef>
              <a:buSzTx/>
              <a:buNone/>
              <a:defRPr sz="2672" spc="-27"/>
            </a:lvl3pPr>
            <a:lvl4pPr marL="0" indent="964372">
              <a:spcBef>
                <a:spcPts val="914"/>
              </a:spcBef>
              <a:buSzTx/>
              <a:buNone/>
              <a:defRPr sz="2672" spc="-27"/>
            </a:lvl4pPr>
            <a:lvl5pPr marL="0" indent="1285829">
              <a:spcBef>
                <a:spcPts val="914"/>
              </a:spcBef>
              <a:buSzTx/>
              <a:buNone/>
              <a:defRPr sz="2672" spc="-27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41352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509242"/>
            <a:ext cx="10882313" cy="1840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62418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4366392"/>
            <a:ext cx="10882313" cy="472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702468"/>
            <a:ext cx="10882313" cy="36639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7631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0563" y="2616398"/>
            <a:ext cx="10810875" cy="1634133"/>
          </a:xfrm>
          <a:prstGeom prst="rect">
            <a:avLst/>
          </a:prstGeom>
        </p:spPr>
        <p:txBody>
          <a:bodyPr anchor="ctr"/>
          <a:lstStyle>
            <a:lvl1pPr marL="321457" indent="-241093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21457" indent="80364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21457" indent="401822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21457" indent="723279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21457" indent="1044736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0" y="4518422"/>
            <a:ext cx="10358438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88665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-1952625" y="483439"/>
            <a:ext cx="10467366" cy="5887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, and chopsticks"/>
          <p:cNvSpPr>
            <a:spLocks noGrp="1"/>
          </p:cNvSpPr>
          <p:nvPr>
            <p:ph type="pic" sz="half" idx="22"/>
          </p:nvPr>
        </p:nvSpPr>
        <p:spPr>
          <a:xfrm>
            <a:off x="6185297" y="205383"/>
            <a:ext cx="5381625" cy="32289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4673203" y="1933181"/>
            <a:ext cx="7441406" cy="64956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9626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952500" y="-741164"/>
            <a:ext cx="13525500" cy="8115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363" y="6441815"/>
            <a:ext cx="245260" cy="243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46115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  <a:prstGeom prst="rect">
            <a:avLst/>
          </a:prstGeom>
        </p:spPr>
        <p:txBody>
          <a:bodyPr/>
          <a:lstStyle>
            <a:lvl1pPr>
              <a:defRPr sz="1200" dirty="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9A04A2-726F-2143-A443-7788AF27176E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439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66133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535781" y="1384102"/>
            <a:ext cx="11126349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535781" y="232172"/>
            <a:ext cx="11120438" cy="982266"/>
          </a:xfrm>
          <a:prstGeom prst="rect">
            <a:avLst/>
          </a:prstGeom>
        </p:spPr>
        <p:txBody>
          <a:bodyPr anchor="b"/>
          <a:lstStyle>
            <a:lvl1pPr defTabSz="410751">
              <a:lnSpc>
                <a:spcPct val="100000"/>
              </a:lnSpc>
              <a:defRPr sz="2953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1"/>
          </p:nvPr>
        </p:nvSpPr>
        <p:spPr>
          <a:xfrm>
            <a:off x="535781" y="1562695"/>
            <a:ext cx="11120438" cy="4688086"/>
          </a:xfrm>
          <a:prstGeom prst="rect">
            <a:avLst/>
          </a:prstGeom>
        </p:spPr>
        <p:txBody>
          <a:bodyPr/>
          <a:lstStyle>
            <a:lvl1pPr marL="321457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42915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64372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285829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07287" indent="-321457" defTabSz="410751">
              <a:lnSpc>
                <a:spcPct val="100000"/>
              </a:lnSpc>
              <a:spcBef>
                <a:spcPts val="2953"/>
              </a:spcBef>
              <a:buSzPct val="75000"/>
              <a:buFont typeface="Helvetica Neue"/>
              <a:defRPr sz="2531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7471" y="6425362"/>
            <a:ext cx="256480" cy="254044"/>
          </a:xfrm>
          <a:prstGeom prst="rect">
            <a:avLst/>
          </a:prstGeom>
        </p:spPr>
        <p:txBody>
          <a:bodyPr/>
          <a:lstStyle>
            <a:lvl1pPr algn="r">
              <a:defRPr sz="9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49522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5600" y="5625631"/>
            <a:ext cx="266802" cy="27161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81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9487" y="154515"/>
            <a:ext cx="8773369" cy="5577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3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487" y="1065231"/>
            <a:ext cx="11226396" cy="5439757"/>
          </a:xfrm>
          <a:prstGeom prst="rect">
            <a:avLst/>
          </a:prstGeom>
        </p:spPr>
        <p:txBody>
          <a:bodyPr lIns="0" tIns="0" rIns="0" bIns="0"/>
          <a:lstStyle>
            <a:lvl1pPr marL="106363" indent="-152400">
              <a:tabLst>
                <a:tab pos="288925" algn="l"/>
              </a:tabLst>
              <a:defRPr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5" indent="-285750"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>
              <a:buFont typeface="Arial"/>
              <a:buChar char="•"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891" lvl="1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</a:pPr>
            <a:r>
              <a:rPr lang="en-US" dirty="0"/>
              <a:t>Second level</a:t>
            </a:r>
          </a:p>
          <a:p>
            <a:pPr marL="457189" lvl="2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</a:pPr>
            <a:r>
              <a:rPr lang="en-US" dirty="0"/>
              <a:t>Third level</a:t>
            </a:r>
          </a:p>
          <a:p>
            <a:pPr marL="571486" lvl="3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AE677-D51E-9517-E96E-B7E730E9733E}"/>
              </a:ext>
            </a:extLst>
          </p:cNvPr>
          <p:cNvSpPr txBox="1">
            <a:spLocks/>
          </p:cNvSpPr>
          <p:nvPr userDrawn="1"/>
        </p:nvSpPr>
        <p:spPr>
          <a:xfrm>
            <a:off x="11469657" y="6549578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 smtClean="0">
                <a:solidFill>
                  <a:srgbClr val="004C97"/>
                </a:solidFill>
                <a:latin typeface="Helvetica" charset="0"/>
                <a:ea typeface="Arial"/>
                <a:cs typeface="ＭＳ Ｐゴシック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A37012-34B9-AB9E-8271-466CAB4C1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9487" y="659465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2">
                    <a:lumMod val="50000"/>
                  </a:schemeClr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49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ctr">
              <a:defRPr sz="2667" b="1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 algn="ctr">
              <a:buNone/>
              <a:defRPr sz="1867">
                <a:solidFill>
                  <a:srgbClr val="3B3C3E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F5BA7003-00DC-104B-92AD-B7A90026C1F9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5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16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4B469F6A-6969-FD40-8D37-C59213B3D641}" type="datetimeFigureOut">
              <a:rPr lang="en-US" smtClean="0"/>
              <a:pPr/>
              <a:t>9/26/2025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530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Overla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579688"/>
            <a:ext cx="10972800" cy="1143000"/>
          </a:xfrm>
        </p:spPr>
        <p:txBody>
          <a:bodyPr>
            <a:normAutofit/>
          </a:bodyPr>
          <a:lstStyle>
            <a:lvl1pPr algn="ctr">
              <a:defRPr sz="5333" b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7003-00DC-104B-92AD-B7A90026C1F9}" type="datetimeFigureOut">
              <a:rPr lang="en-US" smtClean="0"/>
              <a:pPr/>
              <a:t>9/26/2025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803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4B469F6A-6969-FD40-8D37-C59213B3D641}" type="datetimeFigureOut">
              <a:rPr lang="en-US" smtClean="0"/>
              <a:pPr/>
              <a:t>9/26/2025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55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816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370545" y="2365248"/>
            <a:ext cx="5653492" cy="3845269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53926" y="751927"/>
            <a:ext cx="5065997" cy="1588927"/>
          </a:xfrm>
        </p:spPr>
        <p:txBody>
          <a:bodyPr anchor="b"/>
          <a:lstStyle>
            <a:lvl1pPr algn="ctr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3926" y="2340852"/>
            <a:ext cx="5065997" cy="3869667"/>
          </a:xfrm>
        </p:spPr>
        <p:txBody>
          <a:bodyPr/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9723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1346200" cy="365125"/>
          </a:xfrm>
          <a:prstGeom prst="rect">
            <a:avLst/>
          </a:prstGeom>
        </p:spPr>
        <p:txBody>
          <a:bodyPr/>
          <a:lstStyle/>
          <a:p>
            <a:fld id="{4B469F6A-6969-FD40-8D37-C59213B3D641}" type="datetimeFigureOut">
              <a:rPr lang="en-US" smtClean="0"/>
              <a:pPr/>
              <a:t>9/26/2025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55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816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370545" y="2365248"/>
            <a:ext cx="5653492" cy="3845269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</p:sp>
      <p:sp>
        <p:nvSpPr>
          <p:cNvPr id="9" name="Picture Placeholder 4"/>
          <p:cNvSpPr>
            <a:spLocks noGrp="1"/>
          </p:cNvSpPr>
          <p:nvPr>
            <p:ph type="pic" idx="15"/>
          </p:nvPr>
        </p:nvSpPr>
        <p:spPr>
          <a:xfrm>
            <a:off x="6227237" y="228600"/>
            <a:ext cx="5653492" cy="3845269"/>
          </a:xfrm>
        </p:spPr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227232" y="4175911"/>
            <a:ext cx="2743200" cy="2039112"/>
          </a:xfrm>
        </p:spPr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37525" y="4175911"/>
            <a:ext cx="2743200" cy="2039112"/>
          </a:xfrm>
        </p:spPr>
      </p:sp>
    </p:spTree>
    <p:extLst>
      <p:ext uri="{BB962C8B-B14F-4D97-AF65-F5344CB8AC3E}">
        <p14:creationId xmlns:p14="http://schemas.microsoft.com/office/powerpoint/2010/main" val="28911536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FEDA-902F-32DC-9DC6-70A2B905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0C379-68BD-DAB1-C6C8-9ADA40FC6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26826-7AB4-34DD-532A-7925F400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26E96-ABA8-4CA4-3E44-86BDC085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08A0-A6BC-40B5-A044-B97B077775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2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5344510"/>
            <a:ext cx="11582400" cy="6897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7E2DF6-2CD7-4DF0-ADA1-CC300474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4240357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892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0855C-7794-443D-AC19-7BA0534A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819851-236E-DA9C-9AFB-67F04E2D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A7BC9-3F10-DC32-3748-9976D955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170C1-DF88-4EF1-92D9-EC54FA7351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02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59BE1-2820-4DE1-B9DF-A1B285581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936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92873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8250-E58D-596D-85F9-A1BEF4011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6FA05-7A88-837D-D880-22BA95CD1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FDED-DA49-B87E-83FC-DA16BB3F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F7C2-0A23-46AF-B3AD-A31099190B5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D782-D537-C240-FEEA-A8492E4C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D3D48-DD6A-25E2-0CCF-7614F8C1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26E0-B1DA-4756-AB8B-C88D1B80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31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FAA1-BA6A-492E-97EE-7992E980F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B6BF-F424-49EF-8316-F1D8DA45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D5E04-E75D-4560-987A-B7F4745D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B13C-0BF0-4D3F-9444-9965C8B1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BADC-4303-4C10-80C8-2D02BA49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43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1237-38CE-4B77-A34F-9058AC58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C318C-7FE1-427E-A680-B6D9B2D31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3226F-0AFA-4152-B29C-36C42C10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97CA-36CA-4A34-8F4A-2260A9154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DC11-09E9-4000-A936-5CD6AE01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52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4103-E928-430B-9E03-165D9034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5692D-9854-484B-B665-BA3D71493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4DE44-FB97-4580-8845-06D77621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4D385-7115-459F-841A-1F46873B8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F35F9-D393-40D3-89EE-05E06E3B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44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48B3-17ED-4388-92F5-99A3A217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34D26-C678-4AA2-AFCF-B8C9C6853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2B848-FDBA-4C27-A7A0-F3A960B26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02892-DC4A-42C5-A3D1-9D08C8686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C0B8B-F632-4995-932A-E494C85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5C60-9510-4EAA-B97C-C57134B2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4964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2B0D-2BCF-4398-869E-5F6A4CA17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FA2FB-3FAC-4A12-B41B-8C5CD2ED8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E9E3C-A778-46C7-9A80-007B47E08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D053D-F651-4CB8-A49B-9E86CBF3D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DAEF4-B6B0-4ADB-A23B-8DBDFBFC9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6F187D-6086-48DB-8C5A-F9A3E34B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5BD36-D528-45BB-9436-C9B3D12A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23F71-C711-47CA-8EBE-92AD0282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861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E289-B45F-4E39-9783-BA63473D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68B2D-47BD-4B91-B879-AD019352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B14A6-D7B2-4E2D-A78E-DE18FDAC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06CD8-00F3-4D75-A6EE-59FB97C0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3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657" y="6549578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9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231419" y="6258863"/>
            <a:ext cx="1355340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348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808" r:id="rId4"/>
    <p:sldLayoutId id="2147483889" r:id="rId5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F6D8A-1FDA-4275-AF97-E55D05AB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A8505-BC1F-4D50-8926-45F480E39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CFECE-DF0C-4432-871B-06C5D9140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Februrary 10, 2025</a:t>
            </a:r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98B3-AC8A-43F6-B378-458750135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49A48-7F3A-46FF-863D-76A5BD90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6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Februrary 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1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0831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5088"/>
            <a:ext cx="109728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1"/>
            <a:ext cx="109728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0" y="6381750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200" y="6553200"/>
            <a:ext cx="955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553200"/>
            <a:ext cx="142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/>
              <a:t>- p. </a:t>
            </a:r>
            <a:fld id="{571150C3-CED0-4788-A2C8-B37929B36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2638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</a:pPr>
            <a:fld id="{C2A22C84-E129-484F-A87C-4AA958F37F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9/26/2025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</a:pPr>
            <a:fld id="{91666F80-9F16-419A-9700-EF66FE8948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4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Jan 25, 2025</a:t>
            </a:r>
            <a:endParaRPr lang="en-US" kern="120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/>
              <a:t>PIONEER | DOE Site Visit</a:t>
            </a:r>
            <a:endParaRPr lang="en-US" b="1" kern="120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 smtClean="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08317-D1D5-4200-AF12-5A1FECA74DD2}"/>
              </a:ext>
            </a:extLst>
          </p:cNvPr>
          <p:cNvSpPr/>
          <p:nvPr userDrawn="1"/>
        </p:nvSpPr>
        <p:spPr>
          <a:xfrm>
            <a:off x="197914" y="6316276"/>
            <a:ext cx="11689287" cy="97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0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8" r:id="rId7"/>
    <p:sldLayoutId id="2147483769" r:id="rId8"/>
    <p:sldLayoutId id="2147483770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January 19-21,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CENPA DOE Site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6F80-9F16-419A-9700-EF66FE89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4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6819" y="6513310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29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657" y="6549578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9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31419" y="6258863"/>
            <a:ext cx="1355340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6115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80617"/>
            <a:ext cx="10882313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09562"/>
            <a:ext cx="10882313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188" y="6441815"/>
            <a:ext cx="245260" cy="2432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10751">
              <a:defRPr sz="914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93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88" r:id="rId18"/>
  </p:sldLayoutIdLst>
  <p:transition spd="med"/>
  <p:txStyles>
    <p:titleStyle>
      <a:lvl1pPr marL="0" marR="0" indent="0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l" defTabSz="121912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81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35762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643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524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406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287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168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3049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930" marR="0" indent="-267881" algn="l" defTabSz="1219126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183996"/>
            <a:ext cx="12192000" cy="674005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5" name="Picture 14" descr="UT_logo_RIGHT_KNOCKOUT.eps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7529" y="6305026"/>
            <a:ext cx="1948569" cy="43480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5" y="6356352"/>
            <a:ext cx="1747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5BA7003-00DC-104B-92AD-B7A90026C1F9}" type="datetimeFigureOut">
              <a:rPr lang="en-US" smtClean="0"/>
              <a:pPr/>
              <a:t>9/26/2025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7079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2316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5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p:txStyles>
    <p:titleStyle>
      <a:lvl1pPr algn="l" defTabSz="609585" rtl="0" eaLnBrk="1" latinLnBrk="0" hangingPunct="1">
        <a:spcBef>
          <a:spcPct val="0"/>
        </a:spcBef>
        <a:buNone/>
        <a:defRPr sz="5333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rgbClr val="3B3C3E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3733" kern="1200">
          <a:solidFill>
            <a:srgbClr val="3B3C3E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3B3C3E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3B3C3E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54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41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0.png"/><Relationship Id="rId5" Type="http://schemas.openxmlformats.org/officeDocument/2006/relationships/image" Target="../media/image450.png"/><Relationship Id="rId4" Type="http://schemas.openxmlformats.org/officeDocument/2006/relationships/image" Target="../media/image53.png"/><Relationship Id="rId9" Type="http://schemas.openxmlformats.org/officeDocument/2006/relationships/image" Target="../media/image5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tmp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tags" Target="../tags/tag3.xml"/><Relationship Id="rId7" Type="http://schemas.openxmlformats.org/officeDocument/2006/relationships/image" Target="../media/image82.png"/><Relationship Id="rId12" Type="http://schemas.openxmlformats.org/officeDocument/2006/relationships/image" Target="../media/image8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6.png"/><Relationship Id="rId4" Type="http://schemas.openxmlformats.org/officeDocument/2006/relationships/tags" Target="../tags/tag4.xml"/><Relationship Id="rId9" Type="http://schemas.openxmlformats.org/officeDocument/2006/relationships/image" Target="../media/image85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tmp"/><Relationship Id="rId5" Type="http://schemas.openxmlformats.org/officeDocument/2006/relationships/image" Target="../media/image93.tmp"/><Relationship Id="rId4" Type="http://schemas.openxmlformats.org/officeDocument/2006/relationships/image" Target="../media/image92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jpg"/><Relationship Id="rId4" Type="http://schemas.openxmlformats.org/officeDocument/2006/relationships/image" Target="../media/image98.jpg"/><Relationship Id="rId9" Type="http://schemas.openxmlformats.org/officeDocument/2006/relationships/image" Target="../media/image10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0.png"/><Relationship Id="rId5" Type="http://schemas.openxmlformats.org/officeDocument/2006/relationships/image" Target="../media/image108.png"/><Relationship Id="rId4" Type="http://schemas.openxmlformats.org/officeDocument/2006/relationships/image" Target="../media/image107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0.tmp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21.png"/><Relationship Id="rId4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27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580.png"/><Relationship Id="rId5" Type="http://schemas.openxmlformats.org/officeDocument/2006/relationships/image" Target="../media/image5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300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doi.org/10.1103/PhysRevLett.115.071801" TargetMode="External"/><Relationship Id="rId1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00.png"/><Relationship Id="rId5" Type="http://schemas.openxmlformats.org/officeDocument/2006/relationships/image" Target="../media/image811.png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9" Type="http://schemas.openxmlformats.org/officeDocument/2006/relationships/hyperlink" Target="doi.org/10.1088/1126-6708/2007/10/005" TargetMode="External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hyperlink" Target="https://inspirehep.net/literature/283185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3.jpg"/><Relationship Id="rId5" Type="http://schemas.openxmlformats.org/officeDocument/2006/relationships/image" Target="../media/image102.jpg"/><Relationship Id="rId4" Type="http://schemas.openxmlformats.org/officeDocument/2006/relationships/image" Target="../media/image1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6.png"/><Relationship Id="rId5" Type="http://schemas.openxmlformats.org/officeDocument/2006/relationships/image" Target="../media/image146.png"/><Relationship Id="rId4" Type="http://schemas.openxmlformats.org/officeDocument/2006/relationships/image" Target="../media/image14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Lett.93.181803" TargetMode="Externa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9.png"/><Relationship Id="rId11" Type="http://schemas.openxmlformats.org/officeDocument/2006/relationships/image" Target="../media/image153.tmp"/><Relationship Id="rId5" Type="http://schemas.openxmlformats.org/officeDocument/2006/relationships/image" Target="../media/image148.tmp"/><Relationship Id="rId10" Type="http://schemas.openxmlformats.org/officeDocument/2006/relationships/image" Target="../media/image152.tmp"/><Relationship Id="rId4" Type="http://schemas.openxmlformats.org/officeDocument/2006/relationships/image" Target="../media/image147.tmp"/><Relationship Id="rId9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5.tm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tm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10.1016/j.physletb.2023.137748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230.pn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20.png"/><Relationship Id="rId11" Type="http://schemas.openxmlformats.org/officeDocument/2006/relationships/hyperlink" Target="https://doi.org/10.1103/PhysRevLett.93.181803" TargetMode="External"/><Relationship Id="rId10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pdg.lbl.gov/2024/reviews/rpp2024-rev-vud-vus.pdf" TargetMode="External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370.png"/><Relationship Id="rId10" Type="http://schemas.openxmlformats.org/officeDocument/2006/relationships/image" Target="../media/image44.jpeg"/><Relationship Id="rId4" Type="http://schemas.openxmlformats.org/officeDocument/2006/relationships/image" Target="../media/image36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6D113-7E21-6EB5-95D4-5A925FD3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DD3B9F-FD2F-A3A3-D487-D6022DDFD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675" y="739301"/>
            <a:ext cx="1943088" cy="1935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8734E-5F74-19BF-8D2B-CF7BCF800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629" y="207159"/>
            <a:ext cx="10572376" cy="76676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/>
              <a:t>PIONEER</a:t>
            </a:r>
            <a:r>
              <a:rPr lang="en-US" sz="3600" b="1" dirty="0">
                <a:solidFill>
                  <a:srgbClr val="0070C0"/>
                </a:solidFill>
              </a:rPr>
              <a:t>: A next-generation rare pion decay experiment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3A313-7BFA-679D-FCB3-83CA178013BA}"/>
              </a:ext>
            </a:extLst>
          </p:cNvPr>
          <p:cNvSpPr txBox="1"/>
          <p:nvPr/>
        </p:nvSpPr>
        <p:spPr>
          <a:xfrm>
            <a:off x="390629" y="868534"/>
            <a:ext cx="583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Hertzog / University of Washington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E2668-D865-7764-A0D9-1D9BCD36E33B}"/>
              </a:ext>
            </a:extLst>
          </p:cNvPr>
          <p:cNvSpPr txBox="1"/>
          <p:nvPr/>
        </p:nvSpPr>
        <p:spPr>
          <a:xfrm>
            <a:off x="6076228" y="6004727"/>
            <a:ext cx="583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Some of us at a recent meeting in TRIUMF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577F3-E841-3E2A-C7DC-78040B14301A}"/>
              </a:ext>
            </a:extLst>
          </p:cNvPr>
          <p:cNvSpPr txBox="1"/>
          <p:nvPr/>
        </p:nvSpPr>
        <p:spPr>
          <a:xfrm>
            <a:off x="380902" y="1638907"/>
            <a:ext cx="6530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Experimental Concept and Innovative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Technical Progress and Status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54D25-FDB6-F281-9DB4-4411FCC78ECC}"/>
              </a:ext>
            </a:extLst>
          </p:cNvPr>
          <p:cNvSpPr txBox="1"/>
          <p:nvPr/>
        </p:nvSpPr>
        <p:spPr>
          <a:xfrm>
            <a:off x="5252357" y="6550223"/>
            <a:ext cx="265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FCCP 2025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62621-8472-0448-66E9-07D519C5F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59" y="3419601"/>
            <a:ext cx="8733801" cy="2276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64EFFA-9845-7AB6-4475-F0BB28DFD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296" y="3009929"/>
            <a:ext cx="6232704" cy="29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C99966-782C-D37D-54AD-AFF66936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6F93A-D876-FB2F-1EF4-320632BC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E210B-7AB1-ED6B-B23F-85C373E3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4B9688-AA84-F237-6C7E-E3CBFE63972B}"/>
              </a:ext>
            </a:extLst>
          </p:cNvPr>
          <p:cNvGrpSpPr/>
          <p:nvPr/>
        </p:nvGrpSpPr>
        <p:grpSpPr>
          <a:xfrm>
            <a:off x="747732" y="217163"/>
            <a:ext cx="5683889" cy="6440491"/>
            <a:chOff x="1836794" y="1275402"/>
            <a:chExt cx="4107432" cy="5152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0492D0-BE95-568D-CAD3-8538EDEB8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2312" y="1275402"/>
              <a:ext cx="3632257" cy="5152516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EF44E3-675D-2D68-24C0-4DF244933608}"/>
                </a:ext>
              </a:extLst>
            </p:cNvPr>
            <p:cNvSpPr txBox="1"/>
            <p:nvPr/>
          </p:nvSpPr>
          <p:spPr>
            <a:xfrm>
              <a:off x="1836794" y="1293243"/>
              <a:ext cx="4107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3087"/>
                  </a:solidFill>
                  <a:latin typeface="Calibri" charset="0"/>
                </a:rPr>
                <a:t>PSI </a:t>
              </a:r>
              <a:r>
                <a:rPr lang="en-US" sz="2000" b="1" i="1" dirty="0">
                  <a:solidFill>
                    <a:srgbClr val="00B050"/>
                  </a:solidFill>
                  <a:latin typeface="Calibri" charset="0"/>
                </a:rPr>
                <a:t>Approved</a:t>
              </a:r>
              <a:r>
                <a:rPr lang="en-US" sz="2000" dirty="0">
                  <a:solidFill>
                    <a:srgbClr val="003087"/>
                  </a:solidFill>
                  <a:latin typeface="Calibri" charset="0"/>
                </a:rPr>
                <a:t> Proposal Jan. 2022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AF68C-B0BD-3156-8EB7-CCF522334B87}"/>
              </a:ext>
            </a:extLst>
          </p:cNvPr>
          <p:cNvSpPr txBox="1"/>
          <p:nvPr/>
        </p:nvSpPr>
        <p:spPr>
          <a:xfrm>
            <a:off x="6554911" y="1972639"/>
            <a:ext cx="5301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Has become a high-priority experiment at PSI</a:t>
            </a:r>
          </a:p>
          <a:p>
            <a:endParaRPr lang="en-US" sz="1800" b="1" dirty="0"/>
          </a:p>
          <a:p>
            <a:r>
              <a:rPr lang="en-US" sz="1800" b="1" dirty="0"/>
              <a:t>Since the proposal, we have been very actively designing and simulating the experiment</a:t>
            </a:r>
          </a:p>
          <a:p>
            <a:endParaRPr lang="en-US" sz="1800" b="1" dirty="0"/>
          </a:p>
          <a:p>
            <a:r>
              <a:rPr lang="en-US" sz="1800" b="1" dirty="0"/>
              <a:t>I will share some progress </a:t>
            </a:r>
          </a:p>
        </p:txBody>
      </p:sp>
    </p:spTree>
    <p:extLst>
      <p:ext uri="{BB962C8B-B14F-4D97-AF65-F5344CB8AC3E}">
        <p14:creationId xmlns:p14="http://schemas.microsoft.com/office/powerpoint/2010/main" val="148882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6BCE8-02EB-946A-AB94-5BA6ABE0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9D041-20F3-0E6B-100B-B0151FB3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37" y="321619"/>
            <a:ext cx="9392997" cy="55770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 decay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 rest)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to measuring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76C2F-11BB-35A7-9C93-EF72486BF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41305CB-AF35-FC92-8DA0-2FCF63D15431}"/>
              </a:ext>
            </a:extLst>
          </p:cNvPr>
          <p:cNvSpPr txBox="1">
            <a:spLocks/>
          </p:cNvSpPr>
          <p:nvPr/>
        </p:nvSpPr>
        <p:spPr>
          <a:xfrm>
            <a:off x="11845291" y="6513310"/>
            <a:ext cx="166712" cy="241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0">
              <a:buClrTx/>
            </a:pPr>
            <a:fld id="{86CB4B4D-7CA3-9044-876B-883B54F8677D}" type="slidenum">
              <a:rPr lang="en-US" smtClean="0">
                <a:latin typeface="Helvetica Neue"/>
                <a:sym typeface="Helvetica Neue"/>
              </a:rPr>
              <a:pPr hangingPunct="0">
                <a:buClrTx/>
              </a:pPr>
              <a:t>11</a:t>
            </a:fld>
            <a:endParaRPr lang="en-US">
              <a:latin typeface="Helvetica Neue"/>
              <a:sym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minders…">
                <a:extLst>
                  <a:ext uri="{FF2B5EF4-FFF2-40B4-BE49-F238E27FC236}">
                    <a16:creationId xmlns:a16="http://schemas.microsoft.com/office/drawing/2014/main" id="{553BB4AD-C37E-4B86-2397-2F714235C9CE}"/>
                  </a:ext>
                </a:extLst>
              </p:cNvPr>
              <p:cNvSpPr txBox="1"/>
              <p:nvPr/>
            </p:nvSpPr>
            <p:spPr>
              <a:xfrm>
                <a:off x="724035" y="1733365"/>
                <a:ext cx="4292773" cy="16040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1219169" hangingPunct="0">
                  <a:lnSpc>
                    <a:spcPct val="90000"/>
                  </a:lnSpc>
                  <a:spcBef>
                    <a:spcPts val="1500"/>
                  </a:spcBef>
                  <a:buClrTx/>
                  <a:defRPr b="1"/>
                </a:pPr>
                <a:r>
                  <a:rPr lang="en-US" sz="2400" b="1" dirty="0">
                    <a:latin typeface="Helvetica Neue"/>
                    <a:sym typeface="Helvetica Neue"/>
                  </a:rPr>
                  <a:t>Reminders</a:t>
                </a:r>
              </a:p>
              <a:p>
                <a:pPr defTabSz="1219169" hangingPunct="0">
                  <a:lnSpc>
                    <a:spcPct val="90000"/>
                  </a:lnSpc>
                  <a:spcBef>
                    <a:spcPts val="1500"/>
                  </a:spcBef>
                  <a:buClrTx/>
                </a:pPr>
                <a:r>
                  <a:rPr lang="en-US" sz="2800" dirty="0" err="1">
                    <a:latin typeface="Symbol" panose="05050102010706020507" pitchFamily="18" charset="2"/>
                    <a:sym typeface="Helvetica Neue"/>
                  </a:rPr>
                  <a:t>t</a:t>
                </a:r>
                <a:r>
                  <a:rPr lang="en-US" sz="2800" baseline="-25000" dirty="0" err="1">
                    <a:latin typeface="Symbol" panose="05050102010706020507" pitchFamily="18" charset="2"/>
                    <a:sym typeface="Helvetica Neue"/>
                  </a:rPr>
                  <a:t>p</a:t>
                </a:r>
                <a:r>
                  <a:rPr lang="en-US" sz="2800" baseline="-25000" dirty="0">
                    <a:latin typeface="Helvetica Neue"/>
                    <a:sym typeface="Helvetica Neue"/>
                  </a:rPr>
                  <a:t>+ </a:t>
                </a:r>
                <a:r>
                  <a:rPr lang="en-US" sz="2000" dirty="0">
                    <a:latin typeface="Helvetica Neue"/>
                    <a:sym typeface="Helvetica Neue"/>
                  </a:rPr>
                  <a:t>= 26 ns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      </m:t>
                        </m:r>
                        <m: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𝜋</m:t>
                            </m:r>
                          </m:e>
                          <m:sup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ar-AE" sz="2800" i="1">
                        <a:latin typeface="Cambria Math" panose="02040503050406030204" pitchFamily="18" charset="0"/>
                        <a:sym typeface="Helvetica Neue"/>
                      </a:rPr>
                      <m:t>≈</m:t>
                    </m:r>
                  </m:oMath>
                </a14:m>
                <a:r>
                  <a:rPr lang="en-US" sz="2000" dirty="0">
                    <a:latin typeface="Helvetica Neue"/>
                    <a:sym typeface="Helvetica Neue"/>
                  </a:rPr>
                  <a:t> </a:t>
                </a:r>
                <a:r>
                  <a:rPr lang="ar-AE" sz="2000" dirty="0">
                    <a:latin typeface="Helvetica Neue"/>
                    <a:sym typeface="Helvetica Neue"/>
                  </a:rPr>
                  <a:t>140</a:t>
                </a:r>
                <a:r>
                  <a:rPr lang="en-US" sz="2000" dirty="0">
                    <a:latin typeface="Helvetica Neue"/>
                    <a:sym typeface="Helvetica Neue"/>
                  </a:rPr>
                  <a:t> </a:t>
                </a:r>
                <a:r>
                  <a:rPr lang="ar-AE" sz="2000" dirty="0">
                    <a:latin typeface="Helvetica Neue"/>
                    <a:sym typeface="Helvetica Neue"/>
                  </a:rPr>
                  <a:t> </a:t>
                </a:r>
                <a:r>
                  <a:rPr lang="en-US" sz="2000" dirty="0">
                    <a:latin typeface="Helvetica Neue"/>
                    <a:sym typeface="Helvetica Neue"/>
                  </a:rPr>
                  <a:t>MeV</a:t>
                </a:r>
              </a:p>
              <a:p>
                <a:pPr defTabSz="1219169" hangingPunct="0">
                  <a:lnSpc>
                    <a:spcPct val="90000"/>
                  </a:lnSpc>
                  <a:spcBef>
                    <a:spcPts val="1500"/>
                  </a:spcBef>
                  <a:buClrTx/>
                </a:pPr>
                <a:r>
                  <a:rPr lang="en-US" sz="2800" dirty="0">
                    <a:latin typeface="Symbol" panose="05050102010706020507" pitchFamily="18" charset="2"/>
                    <a:sym typeface="Helvetica Neue"/>
                  </a:rPr>
                  <a:t>t</a:t>
                </a:r>
                <a:r>
                  <a:rPr lang="en-US" sz="2800" baseline="-25000" dirty="0">
                    <a:latin typeface="Symbol" panose="05050102010706020507" pitchFamily="18" charset="2"/>
                    <a:sym typeface="Helvetica Neue"/>
                  </a:rPr>
                  <a:t>m</a:t>
                </a:r>
                <a:r>
                  <a:rPr lang="en-US" sz="2800" baseline="-25000" dirty="0">
                    <a:latin typeface="Helvetica Neue"/>
                    <a:sym typeface="Helvetica Neue"/>
                  </a:rPr>
                  <a:t>+ </a:t>
                </a:r>
                <a:r>
                  <a:rPr lang="en-US" sz="2000" dirty="0">
                    <a:latin typeface="Helvetica Neue"/>
                    <a:sym typeface="Helvetica Neue"/>
                  </a:rPr>
                  <a:t>= 2197 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ar-AE" sz="2800" i="1">
                            <a:latin typeface="Cambria Math" panose="02040503050406030204" pitchFamily="18" charset="0"/>
                            <a:sym typeface="Helvetica Neue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e>
                          <m:sup>
                            <m:r>
                              <a:rPr lang="ar-AE" sz="2800" i="1"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ar-AE" sz="2800" i="1">
                        <a:latin typeface="Cambria Math" panose="02040503050406030204" pitchFamily="18" charset="0"/>
                        <a:sym typeface="Helvetica Neue"/>
                      </a:rPr>
                      <m:t>≈</m:t>
                    </m:r>
                  </m:oMath>
                </a14:m>
                <a:r>
                  <a:rPr lang="ar-AE" sz="2000" dirty="0">
                    <a:latin typeface="Helvetica Neue"/>
                    <a:sym typeface="Helvetica Neue"/>
                  </a:rPr>
                  <a:t>106 </a:t>
                </a:r>
                <a:r>
                  <a:rPr lang="en-US" sz="2000" dirty="0">
                    <a:latin typeface="Helvetica Neue"/>
                    <a:sym typeface="Helvetica Neue"/>
                  </a:rPr>
                  <a:t> MeV</a:t>
                </a:r>
                <a:endParaRPr sz="2000" dirty="0"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9" name="Reminders…">
                <a:extLst>
                  <a:ext uri="{FF2B5EF4-FFF2-40B4-BE49-F238E27FC236}">
                    <a16:creationId xmlns:a16="http://schemas.microsoft.com/office/drawing/2014/main" id="{553BB4AD-C37E-4B86-2397-2F714235C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35" y="1733365"/>
                <a:ext cx="4292773" cy="1604029"/>
              </a:xfrm>
              <a:prstGeom prst="rect">
                <a:avLst/>
              </a:prstGeom>
              <a:blipFill>
                <a:blip r:embed="rId3"/>
                <a:stretch>
                  <a:fillRect l="-4545" t="-5703" b="-79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C79F286E-47E4-C864-BD8B-3292B5DA976F}"/>
              </a:ext>
            </a:extLst>
          </p:cNvPr>
          <p:cNvSpPr/>
          <p:nvPr/>
        </p:nvSpPr>
        <p:spPr>
          <a:xfrm>
            <a:off x="623298" y="1558743"/>
            <a:ext cx="4494246" cy="1998057"/>
          </a:xfrm>
          <a:prstGeom prst="roundRect">
            <a:avLst>
              <a:gd name="adj" fmla="val 14086"/>
            </a:avLst>
          </a:prstGeom>
          <a:ln w="508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buClrTx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9F642E08-F546-728E-D2AF-3FB7D045B971}"/>
              </a:ext>
            </a:extLst>
          </p:cNvPr>
          <p:cNvSpPr txBox="1"/>
          <p:nvPr/>
        </p:nvSpPr>
        <p:spPr>
          <a:xfrm>
            <a:off x="7634000" y="2818206"/>
            <a:ext cx="51361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 hangingPunct="0">
              <a:buClrTx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sz="600">
              <a:latin typeface="Times Roman"/>
              <a:sym typeface="Times Roman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046230-0AD2-3632-60C6-F90A0BD0AE31}"/>
              </a:ext>
            </a:extLst>
          </p:cNvPr>
          <p:cNvGrpSpPr/>
          <p:nvPr/>
        </p:nvGrpSpPr>
        <p:grpSpPr>
          <a:xfrm>
            <a:off x="611285" y="4088948"/>
            <a:ext cx="11289370" cy="2769052"/>
            <a:chOff x="601557" y="3983125"/>
            <a:chExt cx="11289370" cy="2769052"/>
          </a:xfrm>
        </p:grpSpPr>
        <p:pic>
          <p:nvPicPr>
            <p:cNvPr id="7" name="unknown.png" descr="unknown.png">
              <a:extLst>
                <a:ext uri="{FF2B5EF4-FFF2-40B4-BE49-F238E27FC236}">
                  <a16:creationId xmlns:a16="http://schemas.microsoft.com/office/drawing/2014/main" id="{30DD08FB-019C-5B6A-56EF-5FC584299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9807" y="3983125"/>
              <a:ext cx="6461120" cy="2769052"/>
            </a:xfrm>
            <a:prstGeom prst="rect">
              <a:avLst/>
            </a:prstGeom>
            <a:ln w="12700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Equation">
                  <a:extLst>
                    <a:ext uri="{FF2B5EF4-FFF2-40B4-BE49-F238E27FC236}">
                      <a16:creationId xmlns:a16="http://schemas.microsoft.com/office/drawing/2014/main" id="{8DD2D97E-E951-2BF6-2ECB-ACBB4ADE9DD5}"/>
                    </a:ext>
                  </a:extLst>
                </p:cNvPr>
                <p:cNvSpPr txBox="1"/>
                <p:nvPr/>
              </p:nvSpPr>
              <p:spPr>
                <a:xfrm>
                  <a:off x="785385" y="4654776"/>
                  <a:ext cx="1409104" cy="369332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 hangingPunct="0">
                    <a:buClrTx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𝜋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sSup>
                          <m:sSupPr>
                            <m:ctrlP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</m:oMath>
                    </m:oMathPara>
                  </a14:m>
                  <a:endParaRPr sz="2400" dirty="0">
                    <a:solidFill>
                      <a:srgbClr val="0076BA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3" name="Equation">
                  <a:extLst>
                    <a:ext uri="{FF2B5EF4-FFF2-40B4-BE49-F238E27FC236}">
                      <a16:creationId xmlns:a16="http://schemas.microsoft.com/office/drawing/2014/main" id="{8DD2D97E-E951-2BF6-2ECB-ACBB4ADE9D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385" y="4654776"/>
                  <a:ext cx="140910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24" r="-862" b="-24590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53 MeV">
                  <a:extLst>
                    <a:ext uri="{FF2B5EF4-FFF2-40B4-BE49-F238E27FC236}">
                      <a16:creationId xmlns:a16="http://schemas.microsoft.com/office/drawing/2014/main" id="{80D9D20A-714F-7A39-7865-9C9DDF2B7B8F}"/>
                    </a:ext>
                  </a:extLst>
                </p:cNvPr>
                <p:cNvSpPr txBox="1"/>
                <p:nvPr/>
              </p:nvSpPr>
              <p:spPr>
                <a:xfrm>
                  <a:off x="2395771" y="4607405"/>
                  <a:ext cx="2387898" cy="524567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25400" tIns="25400" rIns="25400" bIns="25400" anchor="ctr">
                  <a:spAutoFit/>
                </a:bodyPr>
                <a:lstStyle/>
                <a:p>
                  <a:pPr defTabSz="1219169" hangingPunct="0">
                    <a:lnSpc>
                      <a:spcPct val="90000"/>
                    </a:lnSpc>
                    <a:buClrTx/>
                    <a:defRPr sz="4000">
                      <a:solidFill>
                        <a:srgbClr val="00A2FF">
                          <a:lumOff val="-13575"/>
                        </a:srgbClr>
                      </a:solidFill>
                    </a:defRP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𝐸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sub>
                      </m:sSub>
                      <m:r>
                        <a:rPr lang="ar-AE" sz="240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&lt;</m:t>
                      </m:r>
                      <m:f>
                        <m:fPr>
                          <m:ctrlP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400" i="1">
                                  <a:solidFill>
                                    <a:srgbClr val="0075B9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rgbClr val="0075B9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rgbClr val="0075B9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lang="ar-AE" sz="24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den>
                      </m:f>
                      <m:r>
                        <a:rPr lang="ar-AE" sz="240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≈</m:t>
                      </m:r>
                    </m:oMath>
                  </a14:m>
                  <a:r>
                    <a:rPr lang="ar-AE" sz="2000" dirty="0">
                      <a:solidFill>
                        <a:srgbClr val="00A2FF">
                          <a:lumOff val="-13575"/>
                        </a:srgbClr>
                      </a:solidFill>
                      <a:latin typeface="Helvetica Neue"/>
                      <a:sym typeface="Helvetica Neue"/>
                    </a:rPr>
                    <a:t>53 </a:t>
                  </a:r>
                  <a:r>
                    <a:rPr lang="en-US" sz="2000" dirty="0">
                      <a:solidFill>
                        <a:srgbClr val="00A2FF">
                          <a:lumOff val="-13575"/>
                        </a:srgbClr>
                      </a:solidFill>
                      <a:latin typeface="Helvetica Neue"/>
                      <a:sym typeface="Helvetica Neue"/>
                    </a:rPr>
                    <a:t> MeV</a:t>
                  </a:r>
                  <a:endParaRPr sz="2000" dirty="0">
                    <a:solidFill>
                      <a:srgbClr val="0076BA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4" name="53 MeV">
                  <a:extLst>
                    <a:ext uri="{FF2B5EF4-FFF2-40B4-BE49-F238E27FC236}">
                      <a16:creationId xmlns:a16="http://schemas.microsoft.com/office/drawing/2014/main" id="{80D9D20A-714F-7A39-7865-9C9DDF2B7B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5771" y="4607405"/>
                  <a:ext cx="2387898" cy="524567"/>
                </a:xfrm>
                <a:prstGeom prst="rect">
                  <a:avLst/>
                </a:prstGeom>
                <a:blipFill>
                  <a:blip r:embed="rId6"/>
                  <a:stretch>
                    <a:fillRect r="-4604" b="-6977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Equation">
                  <a:extLst>
                    <a:ext uri="{FF2B5EF4-FFF2-40B4-BE49-F238E27FC236}">
                      <a16:creationId xmlns:a16="http://schemas.microsoft.com/office/drawing/2014/main" id="{5BE8A1E8-1023-1AE9-2166-0B77FF2A0F73}"/>
                    </a:ext>
                  </a:extLst>
                </p:cNvPr>
                <p:cNvSpPr txBox="1"/>
                <p:nvPr/>
              </p:nvSpPr>
              <p:spPr>
                <a:xfrm>
                  <a:off x="824794" y="5458553"/>
                  <a:ext cx="1401281" cy="369332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 hangingPunct="0">
                    <a:buClrTx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𝜋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sSup>
                          <m:sSupPr>
                            <m:ctrlP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4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r>
                          <a:rPr sz="24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</m:oMath>
                    </m:oMathPara>
                  </a14:m>
                  <a:endParaRPr sz="2400">
                    <a:solidFill>
                      <a:srgbClr val="B517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5" name="Equation">
                  <a:extLst>
                    <a:ext uri="{FF2B5EF4-FFF2-40B4-BE49-F238E27FC236}">
                      <a16:creationId xmlns:a16="http://schemas.microsoft.com/office/drawing/2014/main" id="{5BE8A1E8-1023-1AE9-2166-0B77FF2A0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794" y="5458553"/>
                  <a:ext cx="140128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174" r="-1304" b="-1667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70 MeV">
                  <a:extLst>
                    <a:ext uri="{FF2B5EF4-FFF2-40B4-BE49-F238E27FC236}">
                      <a16:creationId xmlns:a16="http://schemas.microsoft.com/office/drawing/2014/main" id="{F16C7417-21A1-FA78-8987-3FCBCF9413EF}"/>
                    </a:ext>
                  </a:extLst>
                </p:cNvPr>
                <p:cNvSpPr txBox="1"/>
                <p:nvPr/>
              </p:nvSpPr>
              <p:spPr>
                <a:xfrm>
                  <a:off x="2363535" y="5445160"/>
                  <a:ext cx="2452018" cy="50661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25400" tIns="25400" rIns="25400" bIns="25400" anchor="ctr">
                  <a:spAutoFit/>
                </a:bodyPr>
                <a:lstStyle/>
                <a:p>
                  <a:pPr defTabSz="1219169" hangingPunct="0">
                    <a:lnSpc>
                      <a:spcPct val="90000"/>
                    </a:lnSpc>
                    <a:buClrTx/>
                    <a:defRPr sz="4000">
                      <a:solidFill>
                        <a:srgbClr val="FF644E">
                          <a:lumOff val="-29866"/>
                        </a:srgbClr>
                      </a:solidFill>
                    </a:defRP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𝐸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sub>
                      </m:sSub>
                      <m:r>
                        <a:rPr lang="ar-AE" sz="24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4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den>
                      </m:f>
                      <m:r>
                        <a:rPr lang="ar-AE" sz="24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≈</m:t>
                      </m:r>
                    </m:oMath>
                  </a14:m>
                  <a:r>
                    <a:rPr lang="ar-AE" sz="2000" dirty="0">
                      <a:solidFill>
                        <a:srgbClr val="FF644E">
                          <a:lumOff val="-29866"/>
                        </a:srgbClr>
                      </a:solidFill>
                      <a:latin typeface="Helvetica Neue"/>
                      <a:sym typeface="Helvetica Neue"/>
                    </a:rPr>
                    <a:t> 70 </a:t>
                  </a:r>
                  <a:r>
                    <a:rPr lang="en-US" sz="2000" dirty="0">
                      <a:solidFill>
                        <a:srgbClr val="FF644E">
                          <a:lumOff val="-29866"/>
                        </a:srgbClr>
                      </a:solidFill>
                      <a:latin typeface="Helvetica Neue"/>
                      <a:sym typeface="Helvetica Neue"/>
                    </a:rPr>
                    <a:t>MeV</a:t>
                  </a:r>
                  <a:endParaRPr sz="2000" dirty="0">
                    <a:solidFill>
                      <a:srgbClr val="B517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6" name="70 MeV">
                  <a:extLst>
                    <a:ext uri="{FF2B5EF4-FFF2-40B4-BE49-F238E27FC236}">
                      <a16:creationId xmlns:a16="http://schemas.microsoft.com/office/drawing/2014/main" id="{F16C7417-21A1-FA78-8987-3FCBCF9413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3535" y="5445160"/>
                  <a:ext cx="2452018" cy="506614"/>
                </a:xfrm>
                <a:prstGeom prst="rect">
                  <a:avLst/>
                </a:prstGeom>
                <a:blipFill>
                  <a:blip r:embed="rId8"/>
                  <a:stretch>
                    <a:fillRect r="-4218" b="-7229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">
              <a:extLst>
                <a:ext uri="{FF2B5EF4-FFF2-40B4-BE49-F238E27FC236}">
                  <a16:creationId xmlns:a16="http://schemas.microsoft.com/office/drawing/2014/main" id="{961B4A03-C240-97EC-8126-3581BFF19946}"/>
                </a:ext>
              </a:extLst>
            </p:cNvPr>
            <p:cNvSpPr/>
            <p:nvPr/>
          </p:nvSpPr>
          <p:spPr>
            <a:xfrm>
              <a:off x="601557" y="4198666"/>
              <a:ext cx="4537729" cy="1976611"/>
            </a:xfrm>
            <a:prstGeom prst="roundRect">
              <a:avLst>
                <a:gd name="adj" fmla="val 12168"/>
              </a:avLst>
            </a:prstGeom>
            <a:ln w="50800">
              <a:solidFill>
                <a:schemeClr val="accent1">
                  <a:lumOff val="-13575"/>
                </a:schemeClr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buClrTx/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8" name="99.99%">
              <a:extLst>
                <a:ext uri="{FF2B5EF4-FFF2-40B4-BE49-F238E27FC236}">
                  <a16:creationId xmlns:a16="http://schemas.microsoft.com/office/drawing/2014/main" id="{605D49D2-B5C5-6F1B-9C2B-6AC635116390}"/>
                </a:ext>
              </a:extLst>
            </p:cNvPr>
            <p:cNvSpPr txBox="1"/>
            <p:nvPr/>
          </p:nvSpPr>
          <p:spPr>
            <a:xfrm>
              <a:off x="6956540" y="4609747"/>
              <a:ext cx="1096454" cy="3836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 defTabSz="1219169" hangingPunct="0">
                <a:lnSpc>
                  <a:spcPct val="90000"/>
                </a:lnSpc>
                <a:spcBef>
                  <a:spcPts val="2250"/>
                </a:spcBef>
                <a:buClrTx/>
              </a:pPr>
              <a:r>
                <a:rPr sz="2400">
                  <a:solidFill>
                    <a:srgbClr val="00A2FF">
                      <a:lumOff val="-13575"/>
                    </a:srgbClr>
                  </a:solidFill>
                  <a:latin typeface="Helvetica Neue"/>
                  <a:sym typeface="Helvetica Neue"/>
                </a:rPr>
                <a:t>99.99%</a:t>
              </a:r>
            </a:p>
          </p:txBody>
        </p:sp>
        <p:sp>
          <p:nvSpPr>
            <p:cNvPr id="19" name="1.23e-4">
              <a:extLst>
                <a:ext uri="{FF2B5EF4-FFF2-40B4-BE49-F238E27FC236}">
                  <a16:creationId xmlns:a16="http://schemas.microsoft.com/office/drawing/2014/main" id="{3B4F3EAC-674C-29D6-0982-15ECA2ABEF1A}"/>
                </a:ext>
              </a:extLst>
            </p:cNvPr>
            <p:cNvSpPr txBox="1"/>
            <p:nvPr/>
          </p:nvSpPr>
          <p:spPr>
            <a:xfrm>
              <a:off x="10742619" y="5175804"/>
              <a:ext cx="1096454" cy="3836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 defTabSz="1219169" hangingPunct="0">
                <a:lnSpc>
                  <a:spcPct val="90000"/>
                </a:lnSpc>
                <a:spcBef>
                  <a:spcPts val="2250"/>
                </a:spcBef>
                <a:buClrTx/>
              </a:pPr>
              <a:r>
                <a:rPr sz="2400">
                  <a:solidFill>
                    <a:srgbClr val="FF644E">
                      <a:hueOff val="-82419"/>
                      <a:satOff val="-9513"/>
                      <a:lumOff val="-16343"/>
                    </a:srgbClr>
                  </a:solidFill>
                  <a:latin typeface="Helvetica Neue"/>
                  <a:sym typeface="Helvetica Neue"/>
                </a:rPr>
                <a:t>1.23e-4</a:t>
              </a:r>
            </a:p>
          </p:txBody>
        </p:sp>
      </p:grpSp>
      <p:pic>
        <p:nvPicPr>
          <p:cNvPr id="20" name="unknown.png" descr="unknown.png">
            <a:extLst>
              <a:ext uri="{FF2B5EF4-FFF2-40B4-BE49-F238E27FC236}">
                <a16:creationId xmlns:a16="http://schemas.microsoft.com/office/drawing/2014/main" id="{6EC29898-5C41-E5B9-5545-7D5602171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807" y="1276658"/>
            <a:ext cx="6461120" cy="268614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BF49ED-B76E-595A-F0A5-868924281953}"/>
              </a:ext>
            </a:extLst>
          </p:cNvPr>
          <p:cNvSpPr txBox="1"/>
          <p:nvPr/>
        </p:nvSpPr>
        <p:spPr>
          <a:xfrm>
            <a:off x="5209162" y="3691647"/>
            <a:ext cx="1536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 stop at t =0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F5F93CCD-7A78-E388-667E-7A2C1AF57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01415" y="315819"/>
                <a:ext cx="2668137" cy="102832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𝜇𝜈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F5F93CCD-7A78-E388-667E-7A2C1AF57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01415" y="315819"/>
                <a:ext cx="2668137" cy="1028329"/>
              </a:xfr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90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F099C-EE99-83F8-122E-977AE9F9B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31AE-6765-C0B2-B015-F1AFAFD5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12" y="0"/>
            <a:ext cx="7742147" cy="557705"/>
          </a:xfrm>
        </p:spPr>
        <p:txBody>
          <a:bodyPr/>
          <a:lstStyle/>
          <a:p>
            <a:r>
              <a:rPr lang="en-US" dirty="0"/>
              <a:t>The ideal and realistic e</a:t>
            </a:r>
            <a:r>
              <a:rPr lang="en-US" baseline="30000" dirty="0"/>
              <a:t>+</a:t>
            </a:r>
            <a:r>
              <a:rPr lang="en-US" dirty="0"/>
              <a:t> energy spectrum: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E401B-165D-39F2-8F34-AE6E23169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905CA-39C0-692A-5A2C-B7374C1F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6" y="629378"/>
            <a:ext cx="3446926" cy="14763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E31AC3A-9ED3-42F2-C262-AE2603C9688D}"/>
              </a:ext>
            </a:extLst>
          </p:cNvPr>
          <p:cNvGrpSpPr/>
          <p:nvPr/>
        </p:nvGrpSpPr>
        <p:grpSpPr>
          <a:xfrm>
            <a:off x="5693924" y="816045"/>
            <a:ext cx="5600005" cy="3815421"/>
            <a:chOff x="5715439" y="842939"/>
            <a:chExt cx="5600005" cy="3815421"/>
          </a:xfrm>
        </p:grpSpPr>
        <p:pic>
          <p:nvPicPr>
            <p:cNvPr id="46" name="calo_spectrum_fid.pdf" descr="calo_spectrum_fid.pdf">
              <a:extLst>
                <a:ext uri="{FF2B5EF4-FFF2-40B4-BE49-F238E27FC236}">
                  <a16:creationId xmlns:a16="http://schemas.microsoft.com/office/drawing/2014/main" id="{2FA9C5DD-740F-F8D7-8EB5-E6F97FDB6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439" y="1031240"/>
              <a:ext cx="5355669" cy="36271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0500DD-152F-B19F-5E42-DA9F8DDC402C}"/>
                </a:ext>
              </a:extLst>
            </p:cNvPr>
            <p:cNvSpPr txBox="1"/>
            <p:nvPr/>
          </p:nvSpPr>
          <p:spPr>
            <a:xfrm>
              <a:off x="5982617" y="842939"/>
              <a:ext cx="5332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Realistic e</a:t>
              </a:r>
              <a:r>
                <a:rPr lang="en-US" baseline="30000" dirty="0">
                  <a:solidFill>
                    <a:srgbClr val="FF0000"/>
                  </a:solidFill>
                </a:rPr>
                <a:t>+</a:t>
              </a:r>
              <a:r>
                <a:rPr lang="en-US" dirty="0">
                  <a:solidFill>
                    <a:srgbClr val="FF0000"/>
                  </a:solidFill>
                </a:rPr>
                <a:t> spectrum in the time window (5 – 35) ns after </a:t>
              </a:r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</a:rPr>
                <a:t>p</a:t>
              </a:r>
              <a:r>
                <a:rPr lang="en-US" dirty="0">
                  <a:solidFill>
                    <a:srgbClr val="FF0000"/>
                  </a:solidFill>
                </a:rPr>
                <a:t> stop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1EDF5B-C502-AA5C-1D14-A947431DAC51}"/>
                  </a:ext>
                </a:extLst>
              </p:cNvPr>
              <p:cNvSpPr txBox="1"/>
              <p:nvPr/>
            </p:nvSpPr>
            <p:spPr>
              <a:xfrm>
                <a:off x="5956912" y="4705612"/>
                <a:ext cx="6012910" cy="1215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dirty="0">
                    <a:latin typeface="+mj-lt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8C1A1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1200" b="1" i="1">
                        <a:solidFill>
                          <a:srgbClr val="8C1A1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200" b="1" i="1">
                        <a:solidFill>
                          <a:srgbClr val="8C1A10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1200" b="1" dirty="0">
                    <a:solidFill>
                      <a:srgbClr val="8C1A11"/>
                    </a:solidFill>
                    <a:latin typeface="+mj-lt"/>
                  </a:rPr>
                  <a:t> tail</a:t>
                </a:r>
                <a:r>
                  <a:rPr lang="en-US" sz="1200" dirty="0">
                    <a:latin typeface="+mj-lt"/>
                  </a:rPr>
                  <a:t>: </a:t>
                </a:r>
                <a:r>
                  <a:rPr lang="en-US" sz="1200" i="1" dirty="0">
                    <a:latin typeface="+mj-lt"/>
                  </a:rPr>
                  <a:t>0.5%</a:t>
                </a:r>
                <a:r>
                  <a:rPr lang="en-US" sz="1200" dirty="0">
                    <a:latin typeface="+mj-lt"/>
                  </a:rPr>
                  <a:t> </a:t>
                </a:r>
                <a:r>
                  <a:rPr lang="en-US" sz="1200" i="1" dirty="0">
                    <a:latin typeface="+mj-lt"/>
                  </a:rPr>
                  <a:t>systematic correction</a:t>
                </a: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b="1" dirty="0">
                    <a:solidFill>
                      <a:srgbClr val="BB27F6"/>
                    </a:solidFill>
                    <a:latin typeface="+mj-lt"/>
                  </a:rPr>
                  <a:t>Muon decays in flight</a:t>
                </a:r>
                <a:r>
                  <a:rPr lang="en-US" sz="1200" b="1" dirty="0">
                    <a:latin typeface="+mj-lt"/>
                  </a:rPr>
                  <a:t> </a:t>
                </a:r>
                <a:r>
                  <a:rPr lang="en-US" sz="1200" dirty="0">
                    <a:latin typeface="+mj-lt"/>
                  </a:rPr>
                  <a:t>can boost positrons to the high energy region: </a:t>
                </a:r>
                <a:r>
                  <a:rPr lang="en-US" sz="1200" i="1" dirty="0">
                    <a:latin typeface="+mj-lt"/>
                  </a:rPr>
                  <a:t>0.1% correction </a:t>
                </a: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b="1" dirty="0">
                    <a:solidFill>
                      <a:srgbClr val="F19E38"/>
                    </a:solidFill>
                    <a:latin typeface="+mj-lt"/>
                  </a:rPr>
                  <a:t>Some muon stops confused as </a:t>
                </a:r>
                <a:r>
                  <a:rPr lang="en-US" sz="1200" b="1" dirty="0" err="1">
                    <a:solidFill>
                      <a:srgbClr val="F19E38"/>
                    </a:solidFill>
                    <a:latin typeface="+mj-lt"/>
                  </a:rPr>
                  <a:t>pions</a:t>
                </a:r>
                <a:r>
                  <a:rPr lang="en-US" sz="1200" b="1" dirty="0">
                    <a:solidFill>
                      <a:srgbClr val="F19E38"/>
                    </a:solidFill>
                    <a:latin typeface="+mj-lt"/>
                  </a:rPr>
                  <a:t>: </a:t>
                </a:r>
                <a:r>
                  <a:rPr lang="en-US" sz="1200" i="1" dirty="0">
                    <a:latin typeface="+mj-lt"/>
                  </a:rPr>
                  <a:t>0.1% - 0.2% correction</a:t>
                </a: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/>
                </a:pPr>
                <a:r>
                  <a:rPr lang="en-US" sz="1200" b="1" i="1" dirty="0">
                    <a:solidFill>
                      <a:srgbClr val="00B050"/>
                    </a:solidFill>
                    <a:latin typeface="+mj-lt"/>
                  </a:rPr>
                  <a:t>Pileup from old muons: </a:t>
                </a:r>
                <a:r>
                  <a:rPr lang="en-US" sz="1200" i="1" dirty="0">
                    <a:latin typeface="+mj-lt"/>
                  </a:rPr>
                  <a:t> must mitigate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1EDF5B-C502-AA5C-1D14-A947431D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912" y="4705612"/>
                <a:ext cx="6012910" cy="1215717"/>
              </a:xfrm>
              <a:prstGeom prst="rect">
                <a:avLst/>
              </a:prstGeom>
              <a:blipFill>
                <a:blip r:embed="rId5"/>
                <a:stretch>
                  <a:fillRect t="-503" b="-3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38C1C54-1018-F2C9-6AF9-6F48A4F62176}"/>
              </a:ext>
            </a:extLst>
          </p:cNvPr>
          <p:cNvGrpSpPr/>
          <p:nvPr/>
        </p:nvGrpSpPr>
        <p:grpSpPr>
          <a:xfrm>
            <a:off x="215463" y="783020"/>
            <a:ext cx="6096000" cy="2280054"/>
            <a:chOff x="215463" y="783020"/>
            <a:chExt cx="6096000" cy="228005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D400E2-F98C-A1B2-D5F7-41AA78AA3E69}"/>
                </a:ext>
              </a:extLst>
            </p:cNvPr>
            <p:cNvCxnSpPr/>
            <p:nvPr/>
          </p:nvCxnSpPr>
          <p:spPr>
            <a:xfrm flipV="1">
              <a:off x="3016470" y="783020"/>
              <a:ext cx="0" cy="1061545"/>
            </a:xfrm>
            <a:prstGeom prst="line">
              <a:avLst/>
            </a:prstGeom>
            <a:ln>
              <a:prstDash val="dash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A56831-9795-5C28-C9A6-158B58DDDB7F}"/>
                    </a:ext>
                  </a:extLst>
                </p:cNvPr>
                <p:cNvSpPr txBox="1"/>
                <p:nvPr/>
              </p:nvSpPr>
              <p:spPr>
                <a:xfrm>
                  <a:off x="215463" y="2138756"/>
                  <a:ext cx="6096000" cy="3561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Define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thr</m:t>
                          </m:r>
                        </m:sub>
                      </m:sSub>
                      <m:r>
                        <a:rPr lang="ar-AE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  <m:r>
                        <m:rPr>
                          <m:nor/>
                        </m:rP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r>
                    <a:rPr lang="en-US" dirty="0"/>
                    <a:t> and count events above and below threshold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A56831-9795-5C28-C9A6-158B58DDD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" y="2138756"/>
                  <a:ext cx="6096000" cy="356123"/>
                </a:xfrm>
                <a:prstGeom prst="rect">
                  <a:avLst/>
                </a:prstGeom>
                <a:blipFill>
                  <a:blip r:embed="rId6"/>
                  <a:stretch>
                    <a:fillRect l="-300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Equation">
                  <a:extLst>
                    <a:ext uri="{FF2B5EF4-FFF2-40B4-BE49-F238E27FC236}">
                      <a16:creationId xmlns:a16="http://schemas.microsoft.com/office/drawing/2014/main" id="{06B1D0C0-6821-E20F-0A85-845AA77CE3DD}"/>
                    </a:ext>
                  </a:extLst>
                </p:cNvPr>
                <p:cNvSpPr txBox="1"/>
                <p:nvPr/>
              </p:nvSpPr>
              <p:spPr>
                <a:xfrm>
                  <a:off x="1027177" y="2533121"/>
                  <a:ext cx="2708306" cy="529953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latinLnBrk="1" hangingPunct="0">
                    <a:buClrTx/>
                    <a:buFontTx/>
                    <a:buNone/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𝑅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fPr>
                              <m:num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𝑒</m:t>
                                </m:r>
                              </m:num>
                              <m:den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𝜇</m:t>
                                </m:r>
                              </m:den>
                            </m:f>
                          </m:sub>
                        </m:sSub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=</m:t>
                        </m:r>
                        <m:f>
                          <m:f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Γ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𝛾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Γ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𝛾</m:t>
                            </m:r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))</m:t>
                            </m:r>
                          </m:den>
                        </m:f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≈</m:t>
                        </m:r>
                        <m:f>
                          <m:f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sz="1600" i="1"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𝐿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sz="1600" dirty="0"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1" name="Equation">
                  <a:extLst>
                    <a:ext uri="{FF2B5EF4-FFF2-40B4-BE49-F238E27FC236}">
                      <a16:creationId xmlns:a16="http://schemas.microsoft.com/office/drawing/2014/main" id="{06B1D0C0-6821-E20F-0A85-845AA77CE3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77" y="2533121"/>
                  <a:ext cx="2708306" cy="5299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E6164C-900E-2831-BD30-EC5C87F52BCA}"/>
              </a:ext>
            </a:extLst>
          </p:cNvPr>
          <p:cNvGrpSpPr/>
          <p:nvPr/>
        </p:nvGrpSpPr>
        <p:grpSpPr>
          <a:xfrm>
            <a:off x="376795" y="3360606"/>
            <a:ext cx="4808391" cy="3314514"/>
            <a:chOff x="376795" y="3360606"/>
            <a:chExt cx="4808391" cy="33145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0B50035-2C1E-B332-2EE8-C74D7BDC7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795" y="3360606"/>
              <a:ext cx="4216721" cy="19590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Slide bullet text">
                  <a:extLst>
                    <a:ext uri="{FF2B5EF4-FFF2-40B4-BE49-F238E27FC236}">
                      <a16:creationId xmlns:a16="http://schemas.microsoft.com/office/drawing/2014/main" id="{B2DB2519-C5DE-FEC7-7B45-EB9BB351D60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7873" y="6012122"/>
                  <a:ext cx="4154810" cy="662998"/>
                </a:xfrm>
                <a:prstGeom prst="rect">
                  <a:avLst/>
                </a:prstGeom>
              </p:spPr>
              <p:txBody>
                <a:bodyPr lIns="0" tIns="0" rIns="0" bIns="0">
                  <a:normAutofit/>
                </a:bodyPr>
                <a:lstStyle>
                  <a:lvl1pPr marL="0" indent="0" algn="ctr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SzTx/>
                    <a:buFont typeface="Arial" charset="0"/>
                    <a:buNone/>
                    <a:tabLst>
                      <a:tab pos="288925" algn="l"/>
                    </a:tabLst>
                    <a:defRPr sz="2000" kern="120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Geneva" charset="0"/>
                      <a:cs typeface="Arial" panose="020B0604020202020204" pitchFamily="34" charset="0"/>
                    </a:defRPr>
                  </a:lvl1pPr>
                  <a:lvl2pPr marL="457195" indent="-285750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tabLst/>
                    <a:defRPr lang="en-US" sz="1800" kern="1200" dirty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ＭＳ Ｐゴシック" charset="0"/>
                      <a:cs typeface="Arial" panose="020B0604020202020204" pitchFamily="34" charset="0"/>
                    </a:defRPr>
                  </a:lvl2pPr>
                  <a:lvl3pPr marL="514338" indent="-171446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tabLst/>
                    <a:defRPr lang="en-US" sz="1600" kern="1200" dirty="0">
                      <a:solidFill>
                        <a:schemeClr val="accent2">
                          <a:lumMod val="50000"/>
                        </a:schemeClr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3pPr>
                  <a:lvl4pPr marL="690545" indent="-61912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None/>
                    <a:tabLst/>
                    <a:defRPr lang="en-US" sz="1400" kern="1200" dirty="0">
                      <a:solidFill>
                        <a:schemeClr val="accent3">
                          <a:lumMod val="50000"/>
                        </a:schemeClr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4pPr>
                  <a:lvl5pPr marL="858817" indent="-114297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/>
                    <a:buChar char="•"/>
                    <a:tabLst/>
                    <a:defRPr sz="1400" kern="1200">
                      <a:solidFill>
                        <a:srgbClr val="505050"/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5pPr>
                  <a:lvl6pPr marL="2514537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726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8914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103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Tx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ar-A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ar-A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num>
                              <m:den>
                                <m:r>
                                  <a:rPr lang="ar-AE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den>
                            </m:f>
                          </m:sub>
                        </m:sSub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ar-AE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ar-AE" sz="16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ar-AE" sz="16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ar-AE" sz="16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ar-AE" sz="16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sz="16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×(</m:t>
                        </m:r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ar-AE" sz="1600" b="1" i="1" smtClean="0">
                                <a:solidFill>
                                  <a:srgbClr val="2110F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b="1" i="1">
                                <a:solidFill>
                                  <a:srgbClr val="2110FC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ar-AE" sz="1600" b="1" i="1">
                                <a:solidFill>
                                  <a:srgbClr val="2110FC"/>
                                </a:solidFill>
                                <a:latin typeface="Cambria Math" panose="02040503050406030204" pitchFamily="18" charset="0"/>
                              </a:rPr>
                              <m:t>𝒕𝒂𝒊𝒍</m:t>
                            </m:r>
                          </m:sub>
                        </m:sSub>
                        <m:r>
                          <a:rPr lang="ar-A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)×</m:t>
                        </m:r>
                        <m:sSup>
                          <m:sSupPr>
                            <m:ctrlPr>
                              <a:rPr lang="ar-AE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ar-AE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sup>
                        </m:sSup>
                      </m:oMath>
                    </m:oMathPara>
                  </a14:m>
                  <a:endParaRPr lang="ar-AE" sz="1400" b="1" dirty="0"/>
                </a:p>
              </p:txBody>
            </p:sp>
          </mc:Choice>
          <mc:Fallback xmlns="">
            <p:sp>
              <p:nvSpPr>
                <p:cNvPr id="45" name="Slide bullet text">
                  <a:extLst>
                    <a:ext uri="{FF2B5EF4-FFF2-40B4-BE49-F238E27FC236}">
                      <a16:creationId xmlns:a16="http://schemas.microsoft.com/office/drawing/2014/main" id="{B2DB2519-C5DE-FEC7-7B45-EB9BB351D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73" y="6012122"/>
                  <a:ext cx="4154810" cy="662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AC4FEF-FB7D-EB64-DBE3-EBCCA3F29037}"/>
                </a:ext>
              </a:extLst>
            </p:cNvPr>
            <p:cNvSpPr txBox="1"/>
            <p:nvPr/>
          </p:nvSpPr>
          <p:spPr>
            <a:xfrm>
              <a:off x="641424" y="5326987"/>
              <a:ext cx="454376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Finite resolution and incomplete energy collection in the calorimeter result in a </a:t>
              </a:r>
              <a:r>
                <a:rPr lang="en-US" b="1" dirty="0">
                  <a:solidFill>
                    <a:srgbClr val="FF0000"/>
                  </a:solidFill>
                </a:rPr>
                <a:t>tail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3326-5C50-E93E-1B80-C2089B7F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45" y="107622"/>
            <a:ext cx="10515600" cy="75948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</a:rPr>
              <a:t>Why so challenging?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D8892-18BA-EC0E-5278-2C06C871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77" y="898119"/>
            <a:ext cx="9016010" cy="54369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Identify the 1 in 10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-&gt;e decays, with a misidentification factor below 1 part in 10</a:t>
            </a:r>
            <a:r>
              <a:rPr lang="en-US" baseline="30000" dirty="0"/>
              <a:t>4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While the decay times and positron energies are different, </a:t>
            </a:r>
            <a:r>
              <a:rPr lang="en-US" dirty="0">
                <a:sym typeface="Wingdings" panose="05000000000000000000" pitchFamily="2" charset="2"/>
              </a:rPr>
              <a:t>the physics processes in the detectors are energy dependent </a:t>
            </a:r>
          </a:p>
          <a:p>
            <a:pPr lvl="1"/>
            <a:r>
              <a:rPr lang="en-US" sz="2900" dirty="0">
                <a:solidFill>
                  <a:srgbClr val="2110FC"/>
                </a:solidFill>
                <a:sym typeface="Wingdings" panose="05000000000000000000" pitchFamily="2" charset="2"/>
              </a:rPr>
              <a:t>scattering, annihilation, Bhabha probabilities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Need high statistics, 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Large and uniform acceptance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High beam rate (pileup)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Strategy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Innovative imaging target and high-resolution, fast calorimeter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MC – data comparisons in great detail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Analyses are being developed in advance with highly realistic simulation framework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Classic “Rule Based”</a:t>
            </a:r>
          </a:p>
          <a:p>
            <a:pPr lvl="1"/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Advanced Machine Learning techniques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91410-243C-DFB0-6653-3BF72A0F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666F80-9F16-419A-9700-EF66FE89483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8B1F89-F634-250E-861E-324A542450BF}"/>
              </a:ext>
            </a:extLst>
          </p:cNvPr>
          <p:cNvGrpSpPr/>
          <p:nvPr/>
        </p:nvGrpSpPr>
        <p:grpSpPr>
          <a:xfrm>
            <a:off x="9146175" y="819035"/>
            <a:ext cx="2844337" cy="1927108"/>
            <a:chOff x="8291541" y="1398752"/>
            <a:chExt cx="2844337" cy="19271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7C7881-34F2-18A6-D6FE-1059CACD1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1541" y="1398752"/>
              <a:ext cx="2844337" cy="192710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83A3E9-D8D3-E0EF-F1AE-2D9C16EAEC2C}"/>
                </a:ext>
              </a:extLst>
            </p:cNvPr>
            <p:cNvCxnSpPr/>
            <p:nvPr/>
          </p:nvCxnSpPr>
          <p:spPr>
            <a:xfrm flipV="1">
              <a:off x="9952630" y="1491018"/>
              <a:ext cx="0" cy="1634319"/>
            </a:xfrm>
            <a:prstGeom prst="line">
              <a:avLst/>
            </a:prstGeom>
            <a:ln w="12700">
              <a:solidFill>
                <a:srgbClr val="2110F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F4F12C0-CEB3-D19A-4EBE-E27C06456CE9}"/>
                    </a:ext>
                  </a:extLst>
                </p:cNvPr>
                <p:cNvSpPr txBox="1"/>
                <p:nvPr/>
              </p:nvSpPr>
              <p:spPr>
                <a:xfrm>
                  <a:off x="10005514" y="2367885"/>
                  <a:ext cx="503536" cy="215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2110FC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110F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𝜋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110F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→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110F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𝑒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0FC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F4F12C0-CEB3-D19A-4EBE-E27C06456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5514" y="2367885"/>
                  <a:ext cx="503536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3571" r="-1190"/>
                  </a:stretch>
                </a:blipFill>
                <a:ln>
                  <a:solidFill>
                    <a:srgbClr val="2110FC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B60A2E-6331-E2BA-43FF-FABC81119BC9}"/>
                </a:ext>
              </a:extLst>
            </p:cNvPr>
            <p:cNvSpPr/>
            <p:nvPr/>
          </p:nvSpPr>
          <p:spPr>
            <a:xfrm>
              <a:off x="8649269" y="1460310"/>
              <a:ext cx="1201003" cy="1658203"/>
            </a:xfrm>
            <a:prstGeom prst="rect">
              <a:avLst/>
            </a:prstGeom>
            <a:solidFill>
              <a:srgbClr val="548235">
                <a:alpha val="2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4E9D44-957C-B498-4156-458EA1DE6BB4}"/>
                    </a:ext>
                  </a:extLst>
                </p:cNvPr>
                <p:cNvSpPr txBox="1"/>
                <p:nvPr/>
              </p:nvSpPr>
              <p:spPr>
                <a:xfrm>
                  <a:off x="9236690" y="1807190"/>
                  <a:ext cx="512384" cy="215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548235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4823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𝜋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4823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→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4823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𝜇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48235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84E9D44-957C-B498-4156-458EA1DE6B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6690" y="1807190"/>
                  <a:ext cx="512384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326" r="-5814" b="-21053"/>
                  </a:stretch>
                </a:blipFill>
                <a:ln>
                  <a:solidFill>
                    <a:srgbClr val="54823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D2CDF4-677A-5339-BA48-72E14FEF7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968" y="2898587"/>
            <a:ext cx="1320321" cy="1341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237D51-A2D0-486B-1258-0215666EA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255" y="4420147"/>
            <a:ext cx="2143097" cy="13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4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F0FBEA-F78D-4C10-864C-1EA2EFA48BAB}"/>
              </a:ext>
            </a:extLst>
          </p:cNvPr>
          <p:cNvSpPr/>
          <p:nvPr/>
        </p:nvSpPr>
        <p:spPr>
          <a:xfrm>
            <a:off x="2964062" y="1288756"/>
            <a:ext cx="2015837" cy="29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A86F17-FA4F-4BD0-8908-926A03E00CAA}"/>
              </a:ext>
            </a:extLst>
          </p:cNvPr>
          <p:cNvSpPr/>
          <p:nvPr/>
        </p:nvSpPr>
        <p:spPr>
          <a:xfrm>
            <a:off x="4117369" y="4059006"/>
            <a:ext cx="1472941" cy="43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11FBC8-C9B9-4DC8-AF14-402E36C0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435978"/>
            <a:ext cx="27432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1" y="918214"/>
            <a:ext cx="5155981" cy="4212280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6"/>
          <a:stretch>
            <a:fillRect/>
          </a:stretch>
        </p:blipFill>
        <p:spPr>
          <a:xfrm>
            <a:off x="7483365" y="833513"/>
            <a:ext cx="4064173" cy="38488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6555" y="4389422"/>
            <a:ext cx="152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@TRIUMF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05367" y="4401103"/>
            <a:ext cx="74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@PSI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8AAE39-5BC3-41BC-B870-5455E15FE7C0}"/>
              </a:ext>
            </a:extLst>
          </p:cNvPr>
          <p:cNvSpPr txBox="1"/>
          <p:nvPr/>
        </p:nvSpPr>
        <p:spPr>
          <a:xfrm>
            <a:off x="3934160" y="2197665"/>
            <a:ext cx="1007919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0.8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/>
                <a:sym typeface="Arial"/>
              </a:rPr>
              <a:t>p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NaI(Tl)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19 X</a:t>
            </a:r>
            <a:r>
              <a:rPr kumimoji="0" lang="en-CA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124F05-54EB-4C30-A7A3-FD67A6D630DD}"/>
              </a:ext>
            </a:extLst>
          </p:cNvPr>
          <p:cNvSpPr txBox="1"/>
          <p:nvPr/>
        </p:nvSpPr>
        <p:spPr>
          <a:xfrm>
            <a:off x="3762628" y="1249692"/>
            <a:ext cx="67549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CsI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4122E24-9557-4226-B197-880B9445C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82" y="1669039"/>
            <a:ext cx="106974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/>
                <a:sym typeface="Arial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CsI</a:t>
            </a:r>
            <a:endParaRPr kumimoji="0" lang="en-CA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12 X</a:t>
            </a:r>
            <a:r>
              <a:rPr kumimoji="0" lang="en-CA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3536" y="5199174"/>
            <a:ext cx="48659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alorimeter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depth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too small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to resolve tail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Uneven crystal performance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400" y="5272297"/>
            <a:ext cx="599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excellent resolution, but slow so rate limited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Shower leakage in single crystal depends on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angle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Small overall acceptance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46852-E698-483C-A185-9012232263B6}"/>
              </a:ext>
            </a:extLst>
          </p:cNvPr>
          <p:cNvSpPr txBox="1"/>
          <p:nvPr/>
        </p:nvSpPr>
        <p:spPr>
          <a:xfrm>
            <a:off x="353291" y="105340"/>
            <a:ext cx="1078888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Two previous-generation Pion Decay Experiments: </a:t>
            </a: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PIENU</a:t>
            </a: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and </a:t>
            </a:r>
            <a:r>
              <a:rPr kumimoji="0" lang="en-CA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PEN/PIBETA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Limitations and lessons learned to design “next-gen”</a:t>
            </a:r>
          </a:p>
        </p:txBody>
      </p:sp>
    </p:spTree>
    <p:extLst>
      <p:ext uri="{BB962C8B-B14F-4D97-AF65-F5344CB8AC3E}">
        <p14:creationId xmlns:p14="http://schemas.microsoft.com/office/powerpoint/2010/main" val="5546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53" y="194148"/>
            <a:ext cx="10515600" cy="4981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 any analysis, one must determine from a Master Formula: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449"/>
                <a:ext cx="10515600" cy="215253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ar-AE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= Counts in the “</a:t>
                </a:r>
                <a:r>
                  <a:rPr lang="en-US" dirty="0">
                    <a:solidFill>
                      <a:srgbClr val="FF0000"/>
                    </a:solidFill>
                  </a:rPr>
                  <a:t>high bin</a:t>
                </a:r>
                <a:r>
                  <a:rPr lang="en-US" dirty="0"/>
                  <a:t>” … above ~56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= Counts in the “</a:t>
                </a:r>
                <a:r>
                  <a:rPr lang="en-US" dirty="0">
                    <a:solidFill>
                      <a:srgbClr val="2110FC"/>
                    </a:solidFill>
                  </a:rPr>
                  <a:t>low bin</a:t>
                </a:r>
                <a:r>
                  <a:rPr lang="en-US" dirty="0"/>
                  <a:t>” (Michel decays) … below ~56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rgbClr val="0171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ar-AE" sz="2400" i="1">
                            <a:solidFill>
                              <a:srgbClr val="017100"/>
                            </a:solidFill>
                            <a:latin typeface="Cambria Math" panose="02040503050406030204" pitchFamily="18" charset="0"/>
                          </a:rPr>
                          <m:t>𝑡𝑎𝑖𝑙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>
                    <a:latin typeface="Symbol" panose="05050102010706020507" pitchFamily="18" charset="2"/>
                  </a:rPr>
                  <a:t>p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/>
                  <a:t>e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/>
                  <a:t>events that deposit less than 56 MeV in the Calo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dirty="0"/>
                  <a:t> = the acceptance ratio (vs </a:t>
                </a:r>
                <a:r>
                  <a:rPr lang="en-US" dirty="0">
                    <a:latin typeface="Symbol" panose="05050102010706020507" pitchFamily="18" charset="2"/>
                  </a:rPr>
                  <a:t>q</a:t>
                </a:r>
                <a:r>
                  <a:rPr lang="en-US" dirty="0"/>
                  <a:t>).  Quite critical because the positron energies from </a:t>
                </a:r>
                <a:r>
                  <a:rPr lang="en-US" dirty="0">
                    <a:latin typeface="Symbol" panose="05050102010706020507" pitchFamily="18" charset="2"/>
                  </a:rPr>
                  <a:t>p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/>
                  <a:t>e</a:t>
                </a:r>
                <a:r>
                  <a:rPr lang="en-US" baseline="30000" dirty="0"/>
                  <a:t>+</a:t>
                </a:r>
                <a:r>
                  <a:rPr lang="en-US" dirty="0"/>
                  <a:t> and </a:t>
                </a:r>
                <a:r>
                  <a:rPr lang="en-US" dirty="0">
                    <a:latin typeface="Symbol" panose="05050102010706020507" pitchFamily="18" charset="2"/>
                  </a:rPr>
                  <a:t>p</a:t>
                </a:r>
                <a:r>
                  <a:rPr lang="en-US" baseline="30000" dirty="0">
                    <a:latin typeface="Symbol" panose="05050102010706020507" pitchFamily="18" charset="2"/>
                  </a:rPr>
                  <a:t>+</a:t>
                </a:r>
                <a:r>
                  <a:rPr lang="en-US" dirty="0">
                    <a:latin typeface="Symbol" panose="05050102010706020507" pitchFamily="18" charset="2"/>
                  </a:rPr>
                  <a:t>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</a:t>
                </a:r>
                <a:r>
                  <a:rPr lang="en-US" dirty="0">
                    <a:latin typeface="Symbol" panose="05050102010706020507" pitchFamily="18" charset="2"/>
                  </a:rPr>
                  <a:t> m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 </a:t>
                </a:r>
                <a:r>
                  <a:rPr lang="en-US" dirty="0"/>
                  <a:t>e</a:t>
                </a:r>
                <a:r>
                  <a:rPr lang="en-US" baseline="30000" dirty="0"/>
                  <a:t>+</a:t>
                </a:r>
                <a:r>
                  <a:rPr lang="en-US" dirty="0"/>
                  <a:t> events differ significantly (especially at the low end)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449"/>
                <a:ext cx="10515600" cy="2152532"/>
              </a:xfrm>
              <a:blipFill>
                <a:blip r:embed="rId2"/>
                <a:stretch>
                  <a:fillRect l="-812" t="-3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27C09-B0F3-4278-B20C-EF2CE81EC583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BC4F5F36-054C-42A1-82B2-23516C2C5DF8}"/>
                  </a:ext>
                </a:extLst>
              </p:cNvPr>
              <p:cNvSpPr txBox="1"/>
              <p:nvPr/>
            </p:nvSpPr>
            <p:spPr>
              <a:xfrm>
                <a:off x="2903940" y="748417"/>
                <a:ext cx="6384120" cy="9875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121917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num>
                            <m:den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den>
                          </m:f>
                        </m:sub>
                      </m:sSub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&gt;</m:t>
                          </m:r>
                          <m:sSub>
                            <m:sSubPr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sz="2933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×(</m:t>
                      </m:r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71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71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𝑡𝑎𝑖𝑙</m:t>
                          </m:r>
                        </m:sub>
                      </m:sSub>
                      <m:r>
                        <a:rPr kumimoji="0" sz="2933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)×</m:t>
                      </m:r>
                      <m:sSup>
                        <m:sSupPr>
                          <m:ctrlP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sz="2933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sup>
                      </m:sSup>
                    </m:oMath>
                  </m:oMathPara>
                </a14:m>
                <a:endParaRPr kumimoji="0" sz="29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BC4F5F36-054C-42A1-82B2-23516C2C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940" y="748417"/>
                <a:ext cx="6384120" cy="987514"/>
              </a:xfrm>
              <a:prstGeom prst="rect">
                <a:avLst/>
              </a:prstGeom>
              <a:blipFill>
                <a:blip r:embed="rId3"/>
                <a:stretch>
                  <a:fillRect r="-124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236;p20">
            <a:extLst>
              <a:ext uri="{FF2B5EF4-FFF2-40B4-BE49-F238E27FC236}">
                <a16:creationId xmlns:a16="http://schemas.microsoft.com/office/drawing/2014/main" id="{2B2242E9-4DE6-DE7C-E9D3-8F1EB610AC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17" t="4260" r="8156"/>
          <a:stretch/>
        </p:blipFill>
        <p:spPr>
          <a:xfrm>
            <a:off x="4575457" y="4165577"/>
            <a:ext cx="2757574" cy="26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ent-Up Arrow 8"/>
          <p:cNvSpPr/>
          <p:nvPr/>
        </p:nvSpPr>
        <p:spPr>
          <a:xfrm rot="5400000">
            <a:off x="2711383" y="4557512"/>
            <a:ext cx="2160602" cy="1567543"/>
          </a:xfrm>
          <a:prstGeom prst="bentUpArrow">
            <a:avLst>
              <a:gd name="adj1" fmla="val 9615"/>
              <a:gd name="adj2" fmla="val 14423"/>
              <a:gd name="adj3" fmla="val 18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5456" y="5679504"/>
            <a:ext cx="895282" cy="783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25643" y="1014038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vs polar angle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9349047" y="820189"/>
            <a:ext cx="371302" cy="764771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6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52442-02C3-A756-1CED-791E58A3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6FED-D5A8-C5EF-8086-EE9027D6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95" y="318289"/>
            <a:ext cx="7412998" cy="557705"/>
          </a:xfrm>
        </p:spPr>
        <p:txBody>
          <a:bodyPr/>
          <a:lstStyle/>
          <a:p>
            <a:r>
              <a:rPr lang="en-US" dirty="0">
                <a:solidFill>
                  <a:srgbClr val="0D79CA"/>
                </a:solidFill>
              </a:rPr>
              <a:t>PIONEER experimental strategy: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F829C-6D76-7C1F-139F-46C60B2BC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2B97CA-B08D-ED04-E387-D993E1ED1ADA}"/>
              </a:ext>
            </a:extLst>
          </p:cNvPr>
          <p:cNvSpPr txBox="1">
            <a:spLocks/>
          </p:cNvSpPr>
          <p:nvPr/>
        </p:nvSpPr>
        <p:spPr>
          <a:xfrm>
            <a:off x="4939087" y="1622280"/>
            <a:ext cx="6895561" cy="4053306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57195" indent="-28575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65 MeV/c DC positive pion beam @ 300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Stop in a segmented imaging target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Measure positron energies from </a:t>
            </a:r>
            <a:r>
              <a:rPr lang="en-US" dirty="0">
                <a:latin typeface="Symbol" panose="05050102010706020507" pitchFamily="18" charset="2"/>
              </a:rPr>
              <a:t>p-&gt;</a:t>
            </a:r>
            <a:r>
              <a:rPr lang="en-US" dirty="0"/>
              <a:t> e and </a:t>
            </a:r>
            <a:r>
              <a:rPr lang="en-US" dirty="0">
                <a:latin typeface="Symbol" panose="05050102010706020507" pitchFamily="18" charset="2"/>
              </a:rPr>
              <a:t>p-&gt;m-&gt;</a:t>
            </a:r>
            <a:r>
              <a:rPr lang="en-US" dirty="0"/>
              <a:t>e with a high-resolution calorimeter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Record “region of interest” both before and after the stop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E18DA-4B8E-D456-619B-B8C0F0B374A0}"/>
              </a:ext>
            </a:extLst>
          </p:cNvPr>
          <p:cNvSpPr txBox="1"/>
          <p:nvPr/>
        </p:nvSpPr>
        <p:spPr>
          <a:xfrm>
            <a:off x="2053293" y="5393317"/>
            <a:ext cx="2639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Generic diagram</a:t>
            </a:r>
          </a:p>
        </p:txBody>
      </p:sp>
      <p:pic>
        <p:nvPicPr>
          <p:cNvPr id="7" name="Picture 6" descr="Diagram of a diagram of a beam and a target&#10;&#10;AI-generated content may be incorrect.">
            <a:extLst>
              <a:ext uri="{FF2B5EF4-FFF2-40B4-BE49-F238E27FC236}">
                <a16:creationId xmlns:a16="http://schemas.microsoft.com/office/drawing/2014/main" id="{0DB45F30-F827-A75F-D4E7-D9FECE04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4" y="964477"/>
            <a:ext cx="4269258" cy="43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42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AC60-AA85-79AB-416E-7F822D20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88" y="128802"/>
            <a:ext cx="10728785" cy="557705"/>
          </a:xfrm>
        </p:spPr>
        <p:txBody>
          <a:bodyPr/>
          <a:lstStyle/>
          <a:p>
            <a:r>
              <a:rPr lang="en-US" dirty="0"/>
              <a:t>Approved to use the high-rate pion piE5 beam at PSI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C2EF0-0D40-3F08-9CF5-D6441C18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9487" y="650665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>
                    <a:lumMod val="75000"/>
                  </a:schemeClr>
                </a:solidFill>
                <a:latin typeface="Helvetica" charset="0"/>
                <a:ea typeface="Arial"/>
                <a:cs typeface="ＭＳ Ｐゴシック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8C009B-CB69-E04A-B9B3-34B26D69E9CF}" type="slidenum">
              <a:rPr lang="en-US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14124">
                  <a:lumMod val="75000"/>
                </a:srgbClr>
              </a:solidFill>
              <a:effectLst/>
              <a:uLnTx/>
              <a:uFillTx/>
              <a:latin typeface="Helvetica" charset="0"/>
              <a:sym typeface="Arial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BA6F51F-15BE-2FD1-D629-0C6E4057C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36" y="1047116"/>
            <a:ext cx="5541136" cy="2459019"/>
          </a:xfrm>
        </p:spPr>
        <p:txBody>
          <a:bodyPr/>
          <a:lstStyle/>
          <a:p>
            <a:r>
              <a:rPr lang="en-US" sz="1800" dirty="0"/>
              <a:t>piE5 @ PSI - World’s Brightest Stopped Pion Beam</a:t>
            </a:r>
          </a:p>
          <a:p>
            <a:pPr lvl="1"/>
            <a:r>
              <a:rPr lang="en-US" sz="1600" dirty="0"/>
              <a:t>Now: Fundamental </a:t>
            </a:r>
            <a:r>
              <a:rPr lang="en-US" sz="1600" b="1" u="sng" dirty="0"/>
              <a:t>muon</a:t>
            </a:r>
            <a:r>
              <a:rPr lang="en-US" sz="1600" dirty="0"/>
              <a:t> physics: MEG II, Mu3e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Our 2023 measurements of existing beam </a:t>
            </a:r>
          </a:p>
          <a:p>
            <a:pPr lvl="1"/>
            <a:r>
              <a:rPr lang="en-US" sz="1600" dirty="0"/>
              <a:t>Rate: 300k π/s stopped in ATAR: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ok at 65 MeV/c</a:t>
            </a:r>
          </a:p>
          <a:p>
            <a:pPr lvl="1"/>
            <a:r>
              <a:rPr lang="en-US" sz="1600" dirty="0"/>
              <a:t>Momentum bite: ∆p/p &lt;2%: </a:t>
            </a:r>
            <a:r>
              <a:rPr lang="en-US" sz="1600" b="1" dirty="0">
                <a:solidFill>
                  <a:srgbClr val="FAAB1C"/>
                </a:solidFill>
              </a:rPr>
              <a:t>marginal</a:t>
            </a:r>
          </a:p>
          <a:p>
            <a:pPr lvl="1"/>
            <a:r>
              <a:rPr lang="en-US" sz="1600" dirty="0"/>
              <a:t>Spot size: &lt;2 cm FWHM: </a:t>
            </a:r>
            <a:r>
              <a:rPr lang="en-US" sz="1600" b="1" dirty="0">
                <a:solidFill>
                  <a:srgbClr val="FAAB1C"/>
                </a:solidFill>
              </a:rPr>
              <a:t>not yet achieved</a:t>
            </a:r>
          </a:p>
          <a:p>
            <a:pPr lvl="1"/>
            <a:r>
              <a:rPr lang="en-US" sz="1600" dirty="0"/>
              <a:t>µ,e less than 10% </a:t>
            </a:r>
            <a:r>
              <a:rPr lang="el-GR" sz="1600" dirty="0"/>
              <a:t>π</a:t>
            </a:r>
            <a:r>
              <a:rPr lang="en-US" sz="1600" dirty="0"/>
              <a:t>: </a:t>
            </a:r>
            <a:r>
              <a:rPr lang="en-US" sz="1600" b="1" u="sng" dirty="0">
                <a:solidFill>
                  <a:srgbClr val="FF0000"/>
                </a:solidFill>
              </a:rPr>
              <a:t>needs second focus extension</a:t>
            </a:r>
            <a:endParaRPr lang="en-US" sz="1800" dirty="0"/>
          </a:p>
          <a:p>
            <a:pPr marL="579428" lvl="1" indent="-285750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F6084-62A0-A5B8-8015-5ED17C18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708" y="90385"/>
            <a:ext cx="1583849" cy="25499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06FD3-4B9C-4A26-810A-C51969C1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596" y="684998"/>
            <a:ext cx="6049404" cy="3035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C1E11BE-B812-2ED6-817A-9BEC2E0ABA11}"/>
              </a:ext>
            </a:extLst>
          </p:cNvPr>
          <p:cNvSpPr/>
          <p:nvPr/>
        </p:nvSpPr>
        <p:spPr>
          <a:xfrm>
            <a:off x="8394492" y="2765685"/>
            <a:ext cx="614597" cy="592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90DA3B-289C-AAAB-ED9D-BBC401E04644}"/>
              </a:ext>
            </a:extLst>
          </p:cNvPr>
          <p:cNvSpPr/>
          <p:nvPr/>
        </p:nvSpPr>
        <p:spPr>
          <a:xfrm>
            <a:off x="5749159" y="1051034"/>
            <a:ext cx="793531" cy="851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BE8D8E-C366-49F8-1880-7939D35DFC1E}"/>
              </a:ext>
            </a:extLst>
          </p:cNvPr>
          <p:cNvGrpSpPr/>
          <p:nvPr/>
        </p:nvGrpSpPr>
        <p:grpSpPr>
          <a:xfrm>
            <a:off x="5801301" y="1085140"/>
            <a:ext cx="1240126" cy="1033859"/>
            <a:chOff x="6096000" y="2525769"/>
            <a:chExt cx="4154916" cy="36458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96F555-DD7C-9280-2D8C-770C38E65460}"/>
                </a:ext>
              </a:extLst>
            </p:cNvPr>
            <p:cNvSpPr/>
            <p:nvPr/>
          </p:nvSpPr>
          <p:spPr>
            <a:xfrm>
              <a:off x="8702902" y="2525769"/>
              <a:ext cx="700405" cy="429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B48C16-AD5E-63EB-0C79-7035FAC6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2740721"/>
              <a:ext cx="4001027" cy="34052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3D93F0-391C-747D-465C-62004D88B118}"/>
                </a:ext>
              </a:extLst>
            </p:cNvPr>
            <p:cNvSpPr txBox="1"/>
            <p:nvPr/>
          </p:nvSpPr>
          <p:spPr>
            <a:xfrm>
              <a:off x="7903564" y="5863813"/>
              <a:ext cx="712033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877D72-12D8-B002-CE45-E4935ED3E4CE}"/>
                </a:ext>
              </a:extLst>
            </p:cNvPr>
            <p:cNvSpPr txBox="1"/>
            <p:nvPr/>
          </p:nvSpPr>
          <p:spPr>
            <a:xfrm rot="16200000">
              <a:off x="9741011" y="4151384"/>
              <a:ext cx="7120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Y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4311DC-930B-16F2-8A4B-0D0217860C25}"/>
              </a:ext>
            </a:extLst>
          </p:cNvPr>
          <p:cNvCxnSpPr/>
          <p:nvPr/>
        </p:nvCxnSpPr>
        <p:spPr>
          <a:xfrm flipV="1">
            <a:off x="4632230" y="2009490"/>
            <a:ext cx="1045811" cy="83226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94003AE-467F-9910-A6DA-ADD591E39175}"/>
              </a:ext>
            </a:extLst>
          </p:cNvPr>
          <p:cNvGrpSpPr/>
          <p:nvPr/>
        </p:nvGrpSpPr>
        <p:grpSpPr>
          <a:xfrm>
            <a:off x="1248403" y="3777143"/>
            <a:ext cx="10140531" cy="2798870"/>
            <a:chOff x="1248403" y="3777143"/>
            <a:chExt cx="10140531" cy="2798870"/>
          </a:xfrm>
        </p:grpSpPr>
        <p:pic>
          <p:nvPicPr>
            <p:cNvPr id="23" name="Picture 22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C532E68C-FDB9-8FAF-3BDA-542990796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49186"/>
            <a:stretch>
              <a:fillRect/>
            </a:stretch>
          </p:blipFill>
          <p:spPr>
            <a:xfrm>
              <a:off x="7387023" y="3777143"/>
              <a:ext cx="4001911" cy="146833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88EF54-B328-5944-F477-0025EEDAB2E1}"/>
                </a:ext>
              </a:extLst>
            </p:cNvPr>
            <p:cNvGrpSpPr/>
            <p:nvPr/>
          </p:nvGrpSpPr>
          <p:grpSpPr>
            <a:xfrm flipH="1">
              <a:off x="1248403" y="4206162"/>
              <a:ext cx="4999084" cy="2101557"/>
              <a:chOff x="5565227" y="1829816"/>
              <a:chExt cx="2254469" cy="90287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61092D8-8EC6-43B9-4F72-F8992BDF1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5612523" y="1829816"/>
                <a:ext cx="2207173" cy="845068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77CBB69-612C-0A8F-4D4B-AD1BEB365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5565227" y="1922516"/>
                <a:ext cx="776545" cy="810173"/>
              </a:xfrm>
              <a:prstGeom prst="rect">
                <a:avLst/>
              </a:prstGeom>
            </p:spPr>
          </p:pic>
        </p:grp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BB3790E2-ECD1-9229-1326-0D354EA56185}"/>
                </a:ext>
              </a:extLst>
            </p:cNvPr>
            <p:cNvSpPr/>
            <p:nvPr/>
          </p:nvSpPr>
          <p:spPr>
            <a:xfrm rot="20333201">
              <a:off x="6368110" y="4605200"/>
              <a:ext cx="821317" cy="50374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074C66-101A-B652-860A-60213993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3760" y="5283088"/>
              <a:ext cx="3460484" cy="12929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8BE462-2CCA-80D1-1495-7D212C938880}"/>
                </a:ext>
              </a:extLst>
            </p:cNvPr>
            <p:cNvSpPr txBox="1"/>
            <p:nvPr/>
          </p:nvSpPr>
          <p:spPr>
            <a:xfrm>
              <a:off x="1899980" y="6214634"/>
              <a:ext cx="5020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A challenging work in progress to design these elements</a:t>
              </a:r>
            </a:p>
          </p:txBody>
        </p: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5394541C-B386-B4A5-DB03-B523E690B4FA}"/>
              </a:ext>
            </a:extLst>
          </p:cNvPr>
          <p:cNvSpPr/>
          <p:nvPr/>
        </p:nvSpPr>
        <p:spPr>
          <a:xfrm rot="16200000">
            <a:off x="3381091" y="5144184"/>
            <a:ext cx="268296" cy="1817848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BB5E67FA-2D80-3635-D513-68E4E9A6FC02}"/>
              </a:ext>
            </a:extLst>
          </p:cNvPr>
          <p:cNvSpPr/>
          <p:nvPr/>
        </p:nvSpPr>
        <p:spPr>
          <a:xfrm rot="4384529">
            <a:off x="10237164" y="4128878"/>
            <a:ext cx="836001" cy="805155"/>
          </a:xfrm>
          <a:prstGeom prst="blockArc">
            <a:avLst>
              <a:gd name="adj1" fmla="val 10606426"/>
              <a:gd name="adj2" fmla="val 2290048"/>
              <a:gd name="adj3" fmla="val 32348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98394017-A62B-5589-B873-AAD11B2A19EE}"/>
              </a:ext>
            </a:extLst>
          </p:cNvPr>
          <p:cNvSpPr txBox="1">
            <a:spLocks/>
          </p:cNvSpPr>
          <p:nvPr/>
        </p:nvSpPr>
        <p:spPr>
          <a:xfrm>
            <a:off x="155342" y="3622956"/>
            <a:ext cx="3064693" cy="993922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0004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sz="1600" kern="1200">
                <a:solidFill>
                  <a:schemeClr val="accent6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sz="1400" kern="1200">
                <a:solidFill>
                  <a:schemeClr val="accent4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600" dirty="0" err="1"/>
              <a:t>Pions</a:t>
            </a:r>
            <a:r>
              <a:rPr lang="en-US" sz="1600" dirty="0"/>
              <a:t> at 65 MeV/c have</a:t>
            </a:r>
            <a:endParaRPr lang="en-US" sz="1600" dirty="0">
              <a:latin typeface="Symbol" panose="05050102010706020507" pitchFamily="18" charset="2"/>
            </a:endParaRPr>
          </a:p>
          <a:p>
            <a:pPr lvl="1">
              <a:buClrTx/>
            </a:pPr>
            <a:r>
              <a:rPr lang="en-US" sz="1400" b="1" dirty="0">
                <a:latin typeface="Symbol" panose="05050102010706020507" pitchFamily="18" charset="2"/>
              </a:rPr>
              <a:t>b</a:t>
            </a:r>
            <a:r>
              <a:rPr lang="en-US" sz="1400" dirty="0"/>
              <a:t> = 0.42</a:t>
            </a:r>
          </a:p>
          <a:p>
            <a:pPr lvl="1">
              <a:buClrTx/>
            </a:pPr>
            <a:r>
              <a:rPr lang="en-US" sz="1400" dirty="0"/>
              <a:t>Decay length (</a:t>
            </a:r>
            <a:r>
              <a:rPr lang="en-US" sz="1400" b="1" dirty="0" err="1"/>
              <a:t>c</a:t>
            </a:r>
            <a:r>
              <a:rPr lang="en-US" sz="1400" b="1" dirty="0" err="1">
                <a:latin typeface="Symbol" panose="05050102010706020507" pitchFamily="18" charset="2"/>
              </a:rPr>
              <a:t>bgt</a:t>
            </a:r>
            <a:r>
              <a:rPr lang="en-US" sz="1400" dirty="0">
                <a:latin typeface="Symbol" panose="05050102010706020507" pitchFamily="18" charset="2"/>
              </a:rPr>
              <a:t>)</a:t>
            </a:r>
            <a:r>
              <a:rPr lang="en-US" sz="1400" dirty="0"/>
              <a:t> </a:t>
            </a:r>
            <a:r>
              <a:rPr lang="en-US" sz="1400" b="1" i="1" dirty="0"/>
              <a:t>L</a:t>
            </a:r>
            <a:r>
              <a:rPr lang="en-US" sz="1400" dirty="0"/>
              <a:t> = 3.6 m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ClrTx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ClrTx/>
              <a:buFont typeface="Arial" charset="0"/>
              <a:buNone/>
            </a:pPr>
            <a:endParaRPr lang="en-US" sz="1600" dirty="0"/>
          </a:p>
          <a:p>
            <a:pPr marL="182880" indent="-182880">
              <a:buClrTx/>
            </a:pPr>
            <a:endParaRPr lang="en-US" sz="1800" dirty="0"/>
          </a:p>
          <a:p>
            <a:pPr marL="579428" lvl="1" indent="-285750">
              <a:buClrTx/>
            </a:pPr>
            <a:endParaRPr lang="en-US" sz="1600" dirty="0"/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3F45B4E2-7736-CFCA-869D-1F0201D511FD}"/>
              </a:ext>
            </a:extLst>
          </p:cNvPr>
          <p:cNvSpPr/>
          <p:nvPr/>
        </p:nvSpPr>
        <p:spPr>
          <a:xfrm rot="10800000">
            <a:off x="8658665" y="787790"/>
            <a:ext cx="3425483" cy="2883877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  <a:alpha val="43137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CA88F-6412-8E99-A568-0312C53FE0B5}"/>
              </a:ext>
            </a:extLst>
          </p:cNvPr>
          <p:cNvSpPr txBox="1"/>
          <p:nvPr/>
        </p:nvSpPr>
        <p:spPr>
          <a:xfrm>
            <a:off x="3014263" y="5338519"/>
            <a:ext cx="266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79F499-538D-E5BB-B806-AB5174F92100}"/>
              </a:ext>
            </a:extLst>
          </p:cNvPr>
          <p:cNvGrpSpPr/>
          <p:nvPr/>
        </p:nvGrpSpPr>
        <p:grpSpPr>
          <a:xfrm>
            <a:off x="105508" y="5071403"/>
            <a:ext cx="3152894" cy="836476"/>
            <a:chOff x="105508" y="5071403"/>
            <a:chExt cx="3152894" cy="836476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837FABC6-8E75-DA71-F2F8-23AEFF8035DF}"/>
                </a:ext>
              </a:extLst>
            </p:cNvPr>
            <p:cNvSpPr/>
            <p:nvPr/>
          </p:nvSpPr>
          <p:spPr>
            <a:xfrm>
              <a:off x="105508" y="5071403"/>
              <a:ext cx="1090246" cy="60491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2110FC"/>
                  </a:solidFill>
                  <a:latin typeface="Symbol" panose="05050102010706020507" pitchFamily="18" charset="2"/>
                </a:rPr>
                <a:t>p,m</a:t>
              </a:r>
              <a:r>
                <a:rPr lang="en-US" dirty="0" err="1">
                  <a:solidFill>
                    <a:srgbClr val="2110FC"/>
                  </a:solidFill>
                </a:rPr>
                <a:t>,e</a:t>
              </a:r>
              <a:endParaRPr lang="en-US" dirty="0">
                <a:solidFill>
                  <a:srgbClr val="2110FC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27717D-1C17-6984-FC65-1333CC2FEE12}"/>
                </a:ext>
              </a:extLst>
            </p:cNvPr>
            <p:cNvSpPr txBox="1"/>
            <p:nvPr/>
          </p:nvSpPr>
          <p:spPr>
            <a:xfrm>
              <a:off x="2991516" y="5121292"/>
              <a:ext cx="2668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110FC"/>
                  </a:solidFill>
                  <a:latin typeface="Symbol" panose="05050102010706020507" pitchFamily="18" charset="2"/>
                </a:rPr>
                <a:t>p</a:t>
              </a:r>
              <a:endParaRPr lang="en-US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D07B24-5759-D021-E176-F7A767290A69}"/>
                </a:ext>
              </a:extLst>
            </p:cNvPr>
            <p:cNvSpPr txBox="1"/>
            <p:nvPr/>
          </p:nvSpPr>
          <p:spPr>
            <a:xfrm>
              <a:off x="2968771" y="5600102"/>
              <a:ext cx="2668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  <a:latin typeface="+mj-lt"/>
                </a:rPr>
                <a:t>e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3C71EF6-B113-1323-B69E-30A3A964BBC4}"/>
              </a:ext>
            </a:extLst>
          </p:cNvPr>
          <p:cNvSpPr/>
          <p:nvPr/>
        </p:nvSpPr>
        <p:spPr>
          <a:xfrm>
            <a:off x="9144000" y="3135573"/>
            <a:ext cx="197893" cy="20130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1040A-EAA7-6391-E001-23A20ED257E8}"/>
              </a:ext>
            </a:extLst>
          </p:cNvPr>
          <p:cNvSpPr txBox="1"/>
          <p:nvPr/>
        </p:nvSpPr>
        <p:spPr>
          <a:xfrm>
            <a:off x="7724635" y="6441743"/>
            <a:ext cx="33266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0           1           2            3          4            5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361789-93D9-CE17-5781-569BA42CEA91}"/>
              </a:ext>
            </a:extLst>
          </p:cNvPr>
          <p:cNvSpPr txBox="1"/>
          <p:nvPr/>
        </p:nvSpPr>
        <p:spPr>
          <a:xfrm>
            <a:off x="10800283" y="6195102"/>
            <a:ext cx="1073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18% left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3E11DC-67A7-B77D-E817-A4C7E1BA9415}"/>
              </a:ext>
            </a:extLst>
          </p:cNvPr>
          <p:cNvSpPr txBox="1"/>
          <p:nvPr/>
        </p:nvSpPr>
        <p:spPr>
          <a:xfrm>
            <a:off x="8006688" y="5225956"/>
            <a:ext cx="33266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Pion survival fraction from Separator to Target</a:t>
            </a:r>
          </a:p>
        </p:txBody>
      </p:sp>
    </p:spTree>
    <p:extLst>
      <p:ext uri="{BB962C8B-B14F-4D97-AF65-F5344CB8AC3E}">
        <p14:creationId xmlns:p14="http://schemas.microsoft.com/office/powerpoint/2010/main" val="12549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10" grpId="0"/>
      <p:bldP spid="13" grpId="0"/>
      <p:bldP spid="8" grpId="0" animBg="1"/>
      <p:bldP spid="30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94DD-20D9-76B7-3722-7FF1AE657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5B02-8B7E-47C4-FE7C-50B8DA38A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7" y="115468"/>
            <a:ext cx="10938935" cy="592282"/>
          </a:xfrm>
        </p:spPr>
        <p:txBody>
          <a:bodyPr/>
          <a:lstStyle/>
          <a:p>
            <a:r>
              <a:rPr lang="en-US" dirty="0"/>
              <a:t>Key development for PIONEER: LGAD-based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dirty="0"/>
              <a:t>ctive </a:t>
            </a:r>
            <a:r>
              <a:rPr lang="en-US" i="1" dirty="0" err="1">
                <a:solidFill>
                  <a:srgbClr val="FF0000"/>
                </a:solidFill>
              </a:rPr>
              <a:t>TAR</a:t>
            </a:r>
            <a:r>
              <a:rPr lang="en-US" i="1" dirty="0" err="1"/>
              <a:t>get</a:t>
            </a:r>
            <a:endParaRPr lang="en-US" b="0" i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9B83A-7F77-8E88-07BF-0628CCDA4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FF3A00-9D8A-A058-6747-E85E934A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56" y="1131670"/>
            <a:ext cx="4882706" cy="2614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34113F-F4FA-DAC3-EF57-3DF4578FC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3" y="1657027"/>
            <a:ext cx="3217321" cy="4239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ghly segmented and instrumented pion stopping target made of silicon LGADs.…">
                <a:extLst>
                  <a:ext uri="{FF2B5EF4-FFF2-40B4-BE49-F238E27FC236}">
                    <a16:creationId xmlns:a16="http://schemas.microsoft.com/office/drawing/2014/main" id="{15907673-C0B5-9C4D-46EA-DE7486770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4236" y="878138"/>
                <a:ext cx="6145031" cy="28521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 fontScale="92500" lnSpcReduction="10000"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marL="0" marR="0" lvl="0" indent="0" algn="l" defTabSz="2267655" rtl="0" eaLnBrk="1" fontAlgn="auto" latinLnBrk="0" hangingPunct="1">
                  <a:lnSpc>
                    <a:spcPct val="90000"/>
                  </a:lnSpc>
                  <a:spcBef>
                    <a:spcPts val="4100"/>
                  </a:spcBef>
                  <a:spcAft>
                    <a:spcPts val="0"/>
                  </a:spcAft>
                  <a:buClrTx/>
                  <a:buSzPct val="123000"/>
                  <a:buNone/>
                  <a:tabLst/>
                  <a:defRPr sz="4464"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Highly segmented and instrumented.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48 planes</a:t>
                </a:r>
                <a:r>
                  <a:rPr kumimoji="0" lang="en-US" sz="18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 of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20 mm x 200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𝜇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m x 120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𝜇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m </a:t>
                </a:r>
                <a:r>
                  <a:rPr lang="en-US" sz="1800" dirty="0"/>
                  <a:t>strips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Helvetica Neue"/>
                </a:endParaRP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sym typeface="Helvetica Neue"/>
                  </a:rPr>
                  <a:t>4800 channels</a:t>
                </a:r>
              </a:p>
              <a:p>
                <a:pPr marL="0" marR="0" lvl="0" indent="0" algn="l" defTabSz="2267655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23000"/>
                  <a:buNone/>
                  <a:tabLst/>
                  <a:defRPr sz="4464"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Helvetica Neue"/>
                </a:endParaRPr>
              </a:p>
              <a:p>
                <a:pPr marL="0" marR="0" lvl="0" indent="0" algn="l" defTabSz="2267655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23000"/>
                  <a:buNone/>
                  <a:tabLst/>
                  <a:defRPr sz="4464"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ATAR provides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sym typeface="Helvetica Neue"/>
                  </a:rPr>
                  <a:t>5D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 track information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3D position (</a:t>
                </a:r>
                <a:r>
                  <a:rPr kumimoji="0" lang="en-US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x,y,z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). 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Time: 100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ps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 single hit / few ns pulse pair resolution</a:t>
                </a:r>
              </a:p>
              <a:p>
                <a:pPr marL="524255" indent="-566927" defTabSz="2267655">
                  <a:spcBef>
                    <a:spcPts val="600"/>
                  </a:spcBef>
                  <a:defRPr sz="4464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  <a:t>Energy in each strip: MIPs to heavily ionizing pion and muon tracks distinguished</a:t>
                </a:r>
                <a:b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Helvetica Neue"/>
                  </a:rPr>
                </a:b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3" name="Highly segmented and instrumented pion stopping target made of silicon LGADs.…">
                <a:extLst>
                  <a:ext uri="{FF2B5EF4-FFF2-40B4-BE49-F238E27FC236}">
                    <a16:creationId xmlns:a16="http://schemas.microsoft.com/office/drawing/2014/main" id="{15907673-C0B5-9C4D-46EA-DE7486770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236" y="878138"/>
                <a:ext cx="6145031" cy="2852197"/>
              </a:xfrm>
              <a:prstGeom prst="rect">
                <a:avLst/>
              </a:prstGeom>
              <a:blipFill>
                <a:blip r:embed="rId4"/>
                <a:stretch>
                  <a:fillRect l="-1885" t="-213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00 Strips">
            <a:extLst>
              <a:ext uri="{FF2B5EF4-FFF2-40B4-BE49-F238E27FC236}">
                <a16:creationId xmlns:a16="http://schemas.microsoft.com/office/drawing/2014/main" id="{9A61783B-B3D2-47B7-9DAD-DB36ADC39DCF}"/>
              </a:ext>
            </a:extLst>
          </p:cNvPr>
          <p:cNvSpPr/>
          <p:nvPr/>
        </p:nvSpPr>
        <p:spPr>
          <a:xfrm rot="1390102">
            <a:off x="349253" y="4414522"/>
            <a:ext cx="1743384" cy="378027"/>
          </a:xfrm>
          <a:prstGeom prst="leftRightArrow">
            <a:avLst>
              <a:gd name="adj1" fmla="val 72045"/>
              <a:gd name="adj2" fmla="val 50872"/>
            </a:avLst>
          </a:prstGeom>
          <a:solidFill>
            <a:srgbClr val="60D93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800" dirty="0"/>
              <a:t>100 Strips</a:t>
            </a:r>
          </a:p>
        </p:txBody>
      </p:sp>
      <p:sp>
        <p:nvSpPr>
          <p:cNvPr id="16" name="48 Layers">
            <a:extLst>
              <a:ext uri="{FF2B5EF4-FFF2-40B4-BE49-F238E27FC236}">
                <a16:creationId xmlns:a16="http://schemas.microsoft.com/office/drawing/2014/main" id="{42A70A22-4031-79BA-ACBD-4385F1B153C9}"/>
              </a:ext>
            </a:extLst>
          </p:cNvPr>
          <p:cNvSpPr/>
          <p:nvPr/>
        </p:nvSpPr>
        <p:spPr>
          <a:xfrm rot="21247993">
            <a:off x="2120443" y="4680823"/>
            <a:ext cx="1370896" cy="460443"/>
          </a:xfrm>
          <a:prstGeom prst="leftRightArrow">
            <a:avLst>
              <a:gd name="adj1" fmla="val 72045"/>
              <a:gd name="adj2" fmla="val 50353"/>
            </a:avLst>
          </a:prstGeom>
          <a:solidFill>
            <a:srgbClr val="60D93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/>
              <a:t>48 Layers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6B4AD-C4FD-0540-6D27-CC4A894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326" y="3777012"/>
            <a:ext cx="3513398" cy="2372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9A52E-E8A4-1B01-C3C0-00D22CBE4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620" y="3922895"/>
            <a:ext cx="3360722" cy="223285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8044FA9-A39E-785D-BCC3-B5DEECC1B8D7}"/>
              </a:ext>
            </a:extLst>
          </p:cNvPr>
          <p:cNvSpPr/>
          <p:nvPr/>
        </p:nvSpPr>
        <p:spPr>
          <a:xfrm>
            <a:off x="7805271" y="4864847"/>
            <a:ext cx="579717" cy="370541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Low Gain Avalanche Diodes (LGAD)"/>
          <p:cNvSpPr txBox="1">
            <a:spLocks noGrp="1"/>
          </p:cNvSpPr>
          <p:nvPr>
            <p:ph type="title"/>
          </p:nvPr>
        </p:nvSpPr>
        <p:spPr>
          <a:xfrm>
            <a:off x="612775" y="196850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(TI)* </a:t>
            </a:r>
            <a:r>
              <a:rPr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Gain Avalanche Diodes (LGAD)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BE23A-657A-75B1-B101-B35F2259B4BC}"/>
              </a:ext>
            </a:extLst>
          </p:cNvPr>
          <p:cNvSpPr txBox="1"/>
          <p:nvPr/>
        </p:nvSpPr>
        <p:spPr>
          <a:xfrm>
            <a:off x="1" y="6550223"/>
            <a:ext cx="508635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*trench-isolated to avoids cross talk to neighboring strips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3282B4-1471-250B-8FCF-52446559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08" y="723445"/>
            <a:ext cx="3403558" cy="3112291"/>
          </a:xfrm>
          <a:prstGeom prst="rect">
            <a:avLst/>
          </a:prstGeom>
        </p:spPr>
      </p:pic>
      <p:sp>
        <p:nvSpPr>
          <p:cNvPr id="9" name="Silicon Diodes:  p-n junction separated by  an intrinsic layer (undoped)…">
            <a:extLst>
              <a:ext uri="{FF2B5EF4-FFF2-40B4-BE49-F238E27FC236}">
                <a16:creationId xmlns:a16="http://schemas.microsoft.com/office/drawing/2014/main" id="{E46B28D3-7041-F1FF-733C-54B7399D8118}"/>
              </a:ext>
            </a:extLst>
          </p:cNvPr>
          <p:cNvSpPr txBox="1">
            <a:spLocks/>
          </p:cNvSpPr>
          <p:nvPr/>
        </p:nvSpPr>
        <p:spPr>
          <a:xfrm>
            <a:off x="5465619" y="820288"/>
            <a:ext cx="5491595" cy="288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Silicon Diodes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: </a:t>
            </a:r>
            <a:r>
              <a:rPr kumimoji="0" lang="en-US" sz="2000" b="0" i="1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p-n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 junction separated by an intrinsic layer (undoped)</a:t>
            </a:r>
          </a:p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LGADs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: additional highly doped layer generates a very high electric field → avalanche effect</a:t>
            </a:r>
          </a:p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Signal amplification 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allows for thin sensors and very good timing resolution</a:t>
            </a:r>
          </a:p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Gain mechanism 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can saturate for large energy deposit and introduces an angle dependency.  We are studying this carefully</a:t>
            </a:r>
          </a:p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" name="The signal amplification allows for thin sensors and very good timing resolution">
            <a:extLst>
              <a:ext uri="{FF2B5EF4-FFF2-40B4-BE49-F238E27FC236}">
                <a16:creationId xmlns:a16="http://schemas.microsoft.com/office/drawing/2014/main" id="{CEADD647-A26A-406C-016D-83F49D83554A}"/>
              </a:ext>
            </a:extLst>
          </p:cNvPr>
          <p:cNvSpPr txBox="1"/>
          <p:nvPr/>
        </p:nvSpPr>
        <p:spPr>
          <a:xfrm>
            <a:off x="6756667" y="3372453"/>
            <a:ext cx="521365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pPr marL="0" marR="0" lvl="0" indent="0" algn="l" defTabSz="17339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EC8DC-FA5F-8D26-E8FB-1E7D4695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658" y="3723281"/>
            <a:ext cx="3464010" cy="2831278"/>
          </a:xfrm>
          <a:prstGeom prst="rect">
            <a:avLst/>
          </a:prstGeom>
        </p:spPr>
      </p:pic>
      <p:sp>
        <p:nvSpPr>
          <p:cNvPr id="5" name="Silicon Diodes:  p-n junction separated by  an intrinsic layer (undoped)…">
            <a:extLst>
              <a:ext uri="{FF2B5EF4-FFF2-40B4-BE49-F238E27FC236}">
                <a16:creationId xmlns:a16="http://schemas.microsoft.com/office/drawing/2014/main" id="{980C9795-1795-C5B8-237B-6ED34A0CAD47}"/>
              </a:ext>
            </a:extLst>
          </p:cNvPr>
          <p:cNvSpPr txBox="1">
            <a:spLocks/>
          </p:cNvSpPr>
          <p:nvPr/>
        </p:nvSpPr>
        <p:spPr>
          <a:xfrm>
            <a:off x="5420591" y="4199065"/>
            <a:ext cx="5491595" cy="99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-3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667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048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429000" marR="0" indent="-381000" algn="l" defTabSz="1733930" rtl="0" latinLnBrk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ATAR Demonstrator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: </a:t>
            </a:r>
            <a:r>
              <a:rPr kumimoji="0" lang="en-US" sz="2000" b="0" i="1" u="none" strike="noStrike" kern="0" cap="none" spc="-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16-planes to be tested in 2026 with TI-LGAD sensors from FBK, FAST3 amplifiers, and SAMPIC 6 GSPS digitizers</a:t>
            </a: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1733930" rtl="0" eaLnBrk="1" fontAlgn="auto" latinLnBrk="0" hangingPunct="1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24"/>
            </a:pP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5715001"/>
            <a:ext cx="8610600" cy="663115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David Hertzog,  University of Washington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 for the E989 Muon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  <a:cs typeface="Symbol" charset="2"/>
              </a:rPr>
              <a:t>(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  <a:cs typeface="cmmi10"/>
              </a:rPr>
              <a:t>g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  <a:cs typeface="Symbol" charset="2"/>
              </a:rPr>
              <a:t>-2)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charset="0"/>
              </a:rPr>
              <a:t>  Collaboration</a:t>
            </a:r>
          </a:p>
          <a:p>
            <a:endParaRPr lang="en-US" sz="2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54279" name="Picture 7" descr="C:\Users\hertzog\Documents\MyUW-Documents\New g-2\PR Plots and Pics\g-2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26" y="1"/>
            <a:ext cx="1341475" cy="13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9"/>
          <a:stretch/>
        </p:blipFill>
        <p:spPr bwMode="auto">
          <a:xfrm>
            <a:off x="5961710" y="1228055"/>
            <a:ext cx="3979734" cy="134983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10" y="2665548"/>
            <a:ext cx="1884352" cy="14130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2257" y="2698014"/>
            <a:ext cx="2011818" cy="139040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26360" b="26360"/>
          <a:stretch/>
        </p:blipFill>
        <p:spPr bwMode="auto">
          <a:xfrm>
            <a:off x="5961711" y="4191000"/>
            <a:ext cx="4045387" cy="137652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43" y="1228055"/>
            <a:ext cx="3295501" cy="4367792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37337"/>
            <a:ext cx="7772400" cy="10668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sz="3200" dirty="0"/>
              <a:t>Next Generation Muon (g-2) </a:t>
            </a:r>
            <a:br>
              <a:rPr lang="en-US" altLang="en-US" sz="3200" dirty="0"/>
            </a:br>
            <a:r>
              <a:rPr lang="en-US" altLang="en-US" sz="3200" dirty="0">
                <a:solidFill>
                  <a:schemeClr val="accent1"/>
                </a:solidFill>
              </a:rPr>
              <a:t>Goal </a:t>
            </a:r>
            <a:r>
              <a:rPr lang="en-US" altLang="en-US" sz="3200" dirty="0">
                <a:solidFill>
                  <a:schemeClr val="accent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3200" dirty="0">
                <a:solidFill>
                  <a:schemeClr val="accent1"/>
                </a:solidFill>
              </a:rPr>
              <a:t>a</a:t>
            </a:r>
            <a:r>
              <a:rPr lang="en-US" altLang="en-US" sz="3200" baseline="-25000" dirty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3200" dirty="0">
                <a:solidFill>
                  <a:schemeClr val="accent1"/>
                </a:solidFill>
              </a:rPr>
              <a:t> ~ 140 ppb</a:t>
            </a:r>
            <a:endParaRPr lang="en-US" altLang="en-US" sz="3200" i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581000"/>
            <a:ext cx="8188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1200" kern="1200" dirty="0">
                <a:latin typeface="Arial" pitchFamily="34" charset="0"/>
                <a:ea typeface="ＭＳ Ｐゴシック" pitchFamily="34" charset="-128"/>
              </a:rPr>
              <a:t>FCCP2015  Flavor Changing and Conserving Processes</a:t>
            </a:r>
            <a:endParaRPr lang="en-US" sz="1200" i="1" kern="12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6D8E0-4DE9-0F79-4F61-C96DF6AA110F}"/>
              </a:ext>
            </a:extLst>
          </p:cNvPr>
          <p:cNvSpPr txBox="1"/>
          <p:nvPr/>
        </p:nvSpPr>
        <p:spPr>
          <a:xfrm rot="20220490">
            <a:off x="887877" y="2655596"/>
            <a:ext cx="9692071" cy="646331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FCCP in 2015 !!  It all turned out quite well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3707" y="1491113"/>
            <a:ext cx="2176365" cy="203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837" y="1557547"/>
            <a:ext cx="2344966" cy="203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0806" y="3894530"/>
            <a:ext cx="2731109" cy="200036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52306" y="2297065"/>
            <a:ext cx="1803600" cy="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en" sz="2400" b="1" dirty="0">
                <a:solidFill>
                  <a:srgbClr val="595959"/>
                </a:solidFill>
              </a:rPr>
              <a:t>TI LGADs</a:t>
            </a:r>
            <a:endParaRPr sz="2400" b="1" dirty="0">
              <a:solidFill>
                <a:srgbClr val="595959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40637" y="4481571"/>
            <a:ext cx="18036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en" sz="2400" b="1" dirty="0">
                <a:solidFill>
                  <a:srgbClr val="595959"/>
                </a:solidFill>
              </a:rPr>
              <a:t>FAST3</a:t>
            </a:r>
            <a:br>
              <a:rPr lang="en" sz="2400" b="1" dirty="0">
                <a:solidFill>
                  <a:srgbClr val="595959"/>
                </a:solidFill>
              </a:rPr>
            </a:br>
            <a:r>
              <a:rPr lang="en" sz="2400" b="1" dirty="0">
                <a:solidFill>
                  <a:srgbClr val="595959"/>
                </a:solidFill>
              </a:rPr>
              <a:t>amplifier</a:t>
            </a:r>
            <a:endParaRPr sz="2400" b="1" dirty="0">
              <a:solidFill>
                <a:srgbClr val="595959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5922" y="3975043"/>
            <a:ext cx="3004832" cy="205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AE3CF-5775-295D-ADF4-0D156451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94" y="254062"/>
            <a:ext cx="9596793" cy="7636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ATAR has a deep connection to Italy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A5D71-D525-5576-6BB9-8C4E5C748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7743" y="0"/>
            <a:ext cx="1504231" cy="9973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342F-4F9A-4190-B27A-63B279D0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7" y="149752"/>
            <a:ext cx="8773369" cy="557705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Pion processes in ATAR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FD832-89CA-6526-76DD-B3810CB26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8C009B-CB69-E04A-B9B3-34B26D69E9CF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Helvetica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B4DCFA">
                  <a:lumMod val="50000"/>
                </a:srgbClr>
              </a:solidFill>
              <a:effectLst/>
              <a:uLnTx/>
              <a:uFillTx/>
              <a:latin typeface="Helvetica" charset="0"/>
              <a:sym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76BBAE-AFE6-CA69-1A43-55AF13A23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12" y="908069"/>
            <a:ext cx="6324226" cy="85881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l-GR" baseline="-25000" dirty="0">
                <a:solidFill>
                  <a:schemeClr val="tx1"/>
                </a:solidFill>
              </a:rPr>
              <a:t>π</a:t>
            </a:r>
            <a:r>
              <a:rPr lang="en-US" dirty="0">
                <a:solidFill>
                  <a:schemeClr val="tx1"/>
                </a:solidFill>
              </a:rPr>
              <a:t> (65 MeV/c) ~ 4 mm, (stops in center region)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l-GR" baseline="-25000" dirty="0">
                <a:solidFill>
                  <a:schemeClr val="tx1"/>
                </a:solidFill>
              </a:rPr>
              <a:t>μ</a:t>
            </a:r>
            <a:r>
              <a:rPr lang="en-US" dirty="0">
                <a:solidFill>
                  <a:schemeClr val="tx1"/>
                </a:solidFill>
              </a:rPr>
              <a:t> (4.1 MeV)   ~ 0.8 mm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2F9E29-D403-276B-7FDB-29B39530034B}"/>
              </a:ext>
            </a:extLst>
          </p:cNvPr>
          <p:cNvGrpSpPr/>
          <p:nvPr/>
        </p:nvGrpSpPr>
        <p:grpSpPr>
          <a:xfrm>
            <a:off x="497221" y="1400065"/>
            <a:ext cx="8406515" cy="4312783"/>
            <a:chOff x="1347084" y="1500187"/>
            <a:chExt cx="10083959" cy="39066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840A0E-0B4C-F427-2685-4BFC5DC7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7084" y="1876400"/>
              <a:ext cx="10083959" cy="353039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5D82F1-BBEC-5A51-DF6C-9BE314691170}"/>
                </a:ext>
              </a:extLst>
            </p:cNvPr>
            <p:cNvCxnSpPr/>
            <p:nvPr/>
          </p:nvCxnSpPr>
          <p:spPr>
            <a:xfrm>
              <a:off x="4662488" y="1785937"/>
              <a:ext cx="2176463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F1B281-98EE-9C55-57A2-74FE295DDCCC}"/>
                </a:ext>
              </a:extLst>
            </p:cNvPr>
            <p:cNvSpPr txBox="1"/>
            <p:nvPr/>
          </p:nvSpPr>
          <p:spPr>
            <a:xfrm>
              <a:off x="5414963" y="1500187"/>
              <a:ext cx="1230489" cy="391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6.6 mm</a:t>
              </a:r>
            </a:p>
          </p:txBody>
        </p:sp>
      </p:grpSp>
      <p:sp>
        <p:nvSpPr>
          <p:cNvPr id="4" name="Arrow: Bent 3">
            <a:extLst>
              <a:ext uri="{FF2B5EF4-FFF2-40B4-BE49-F238E27FC236}">
                <a16:creationId xmlns:a16="http://schemas.microsoft.com/office/drawing/2014/main" id="{C326C9CC-2DBE-8DF6-6D82-84A4A3DFB6ED}"/>
              </a:ext>
            </a:extLst>
          </p:cNvPr>
          <p:cNvSpPr/>
          <p:nvPr/>
        </p:nvSpPr>
        <p:spPr>
          <a:xfrm rot="16200000">
            <a:off x="3790026" y="5355315"/>
            <a:ext cx="826792" cy="958204"/>
          </a:xfrm>
          <a:prstGeom prst="bentArrow">
            <a:avLst>
              <a:gd name="adj1" fmla="val 5795"/>
              <a:gd name="adj2" fmla="val 12417"/>
              <a:gd name="adj3" fmla="val 25000"/>
              <a:gd name="adj4" fmla="val 43750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E1B80-F441-86F5-D8C5-3CCB2E7C86FD}"/>
              </a:ext>
            </a:extLst>
          </p:cNvPr>
          <p:cNvSpPr txBox="1"/>
          <p:nvPr/>
        </p:nvSpPr>
        <p:spPr>
          <a:xfrm>
            <a:off x="4808459" y="6165682"/>
            <a:ext cx="481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Represents Bragg peak with large energy deposit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E68B49-191E-4DD7-FDBB-BA80311E687A}"/>
              </a:ext>
            </a:extLst>
          </p:cNvPr>
          <p:cNvGrpSpPr/>
          <p:nvPr/>
        </p:nvGrpSpPr>
        <p:grpSpPr>
          <a:xfrm>
            <a:off x="8057271" y="915663"/>
            <a:ext cx="3948484" cy="3232442"/>
            <a:chOff x="8057271" y="915663"/>
            <a:chExt cx="3948484" cy="32324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02144C-7B50-918A-D4FA-B613E5B6F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7271" y="1357076"/>
              <a:ext cx="3948484" cy="2791029"/>
            </a:xfrm>
            <a:prstGeom prst="rect">
              <a:avLst/>
            </a:prstGeom>
          </p:spPr>
        </p:pic>
        <p:sp>
          <p:nvSpPr>
            <p:cNvPr id="11" name="Google Shape;82;p15">
              <a:extLst>
                <a:ext uri="{FF2B5EF4-FFF2-40B4-BE49-F238E27FC236}">
                  <a16:creationId xmlns:a16="http://schemas.microsoft.com/office/drawing/2014/main" id="{D18152EA-4663-E4DE-F6E5-3B909893F60F}"/>
                </a:ext>
              </a:extLst>
            </p:cNvPr>
            <p:cNvSpPr txBox="1"/>
            <p:nvPr/>
          </p:nvSpPr>
          <p:spPr>
            <a:xfrm>
              <a:off x="8438815" y="915663"/>
              <a:ext cx="3236438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sng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Example Event Display</a:t>
              </a:r>
              <a:endPara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3" name="Google Shape;98;p17">
              <a:extLst>
                <a:ext uri="{FF2B5EF4-FFF2-40B4-BE49-F238E27FC236}">
                  <a16:creationId xmlns:a16="http://schemas.microsoft.com/office/drawing/2014/main" id="{BD5EC625-9084-3D10-CA36-E410B9D0D2CD}"/>
                </a:ext>
              </a:extLst>
            </p:cNvPr>
            <p:cNvSpPr txBox="1"/>
            <p:nvPr/>
          </p:nvSpPr>
          <p:spPr>
            <a:xfrm>
              <a:off x="9144559" y="2424599"/>
              <a:ext cx="1991744" cy="400079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Proxima Nova"/>
                  <a:ea typeface="Proxima Nova"/>
                  <a:cs typeface="Proxima Nova"/>
                  <a:sym typeface="Proxima Nova"/>
                </a:rPr>
                <a:t>Marker size ∝ Edep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6F87A99-7563-F561-CCE1-246BC7ECFEA3}"/>
              </a:ext>
            </a:extLst>
          </p:cNvPr>
          <p:cNvSpPr txBox="1"/>
          <p:nvPr/>
        </p:nvSpPr>
        <p:spPr>
          <a:xfrm>
            <a:off x="8024117" y="2774022"/>
            <a:ext cx="76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3F56A-02B4-DE6F-0E78-F1EC026A7470}"/>
              </a:ext>
            </a:extLst>
          </p:cNvPr>
          <p:cNvSpPr txBox="1"/>
          <p:nvPr/>
        </p:nvSpPr>
        <p:spPr>
          <a:xfrm>
            <a:off x="10015591" y="2751761"/>
            <a:ext cx="76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8DB22-7D54-B69C-FD6F-E1F9A8BF6266}"/>
              </a:ext>
            </a:extLst>
          </p:cNvPr>
          <p:cNvSpPr txBox="1"/>
          <p:nvPr/>
        </p:nvSpPr>
        <p:spPr>
          <a:xfrm>
            <a:off x="9366606" y="3787738"/>
            <a:ext cx="76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D2ADC-C32D-92D5-0C05-5D710719410F}"/>
              </a:ext>
            </a:extLst>
          </p:cNvPr>
          <p:cNvSpPr txBox="1"/>
          <p:nvPr/>
        </p:nvSpPr>
        <p:spPr>
          <a:xfrm>
            <a:off x="11316983" y="3806573"/>
            <a:ext cx="76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94705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8066D-09EC-8582-6D92-71DF2B9EF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5725B-9886-B920-B216-786E434D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7" y="149752"/>
            <a:ext cx="8773369" cy="557705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How these processes will appear in ATAR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30E4C-371D-184E-4E79-6495C0C15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8C009B-CB69-E04A-B9B3-34B26D69E9CF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Helvetica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B4DCFA">
                  <a:lumMod val="50000"/>
                </a:srgbClr>
              </a:solidFill>
              <a:effectLst/>
              <a:uLnTx/>
              <a:uFillTx/>
              <a:latin typeface="Helvetica" charset="0"/>
              <a:sym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D78A21-8A7F-89D9-2B93-F1F4A9D4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00" y="689052"/>
            <a:ext cx="5220666" cy="47174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R</a:t>
            </a:r>
            <a:r>
              <a:rPr lang="el-GR" sz="1600" baseline="-25000" dirty="0">
                <a:solidFill>
                  <a:schemeClr val="tx1"/>
                </a:solidFill>
              </a:rPr>
              <a:t>π</a:t>
            </a:r>
            <a:r>
              <a:rPr lang="en-US" sz="1600" dirty="0">
                <a:solidFill>
                  <a:schemeClr val="tx1"/>
                </a:solidFill>
              </a:rPr>
              <a:t> (65 MeV/c) ~ 4 mm, (stops in center region)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R</a:t>
            </a:r>
            <a:r>
              <a:rPr lang="el-GR" sz="1600" baseline="-250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 (4.1 MeV)   ~ 0.8 mm</a:t>
            </a:r>
            <a:endParaRPr lang="en-US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86BC27-49CC-CCEA-57F1-A62C3DF17B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95" t="-786" r="40693" b="65632"/>
          <a:stretch>
            <a:fillRect/>
          </a:stretch>
        </p:blipFill>
        <p:spPr>
          <a:xfrm>
            <a:off x="1134968" y="1986807"/>
            <a:ext cx="3291989" cy="7311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CA92A2-DBD7-19E9-914C-36B9B673F7DC}"/>
              </a:ext>
            </a:extLst>
          </p:cNvPr>
          <p:cNvSpPr/>
          <p:nvPr/>
        </p:nvSpPr>
        <p:spPr>
          <a:xfrm>
            <a:off x="6863443" y="3113314"/>
            <a:ext cx="1594757" cy="3701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07BE51-1AC8-0E4C-9ED5-BF84872AE550}"/>
              </a:ext>
            </a:extLst>
          </p:cNvPr>
          <p:cNvGrpSpPr/>
          <p:nvPr/>
        </p:nvGrpSpPr>
        <p:grpSpPr>
          <a:xfrm>
            <a:off x="7181594" y="2403894"/>
            <a:ext cx="4596747" cy="4045890"/>
            <a:chOff x="7181594" y="2403894"/>
            <a:chExt cx="4596747" cy="40458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0FE97E-1C6C-CEC1-DA03-55420E7D0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1687"/>
            <a:stretch>
              <a:fillRect/>
            </a:stretch>
          </p:blipFill>
          <p:spPr>
            <a:xfrm>
              <a:off x="7181594" y="4213513"/>
              <a:ext cx="4596747" cy="2236271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4971DAD-9CF8-74C9-16C5-DC9C39C3BD63}"/>
                </a:ext>
              </a:extLst>
            </p:cNvPr>
            <p:cNvCxnSpPr/>
            <p:nvPr/>
          </p:nvCxnSpPr>
          <p:spPr>
            <a:xfrm flipH="1">
              <a:off x="7562491" y="2570672"/>
              <a:ext cx="1000664" cy="1679275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CAC876-18CC-A368-4676-410A72C0C5D2}"/>
                </a:ext>
              </a:extLst>
            </p:cNvPr>
            <p:cNvCxnSpPr>
              <a:cxnSpLocks/>
            </p:cNvCxnSpPr>
            <p:nvPr/>
          </p:nvCxnSpPr>
          <p:spPr>
            <a:xfrm>
              <a:off x="8948468" y="2403894"/>
              <a:ext cx="2478657" cy="1828800"/>
            </a:xfrm>
            <a:prstGeom prst="line">
              <a:avLst/>
            </a:prstGeom>
            <a:ln w="19050">
              <a:solidFill>
                <a:srgbClr val="7030A0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5443D8-C41E-0A0D-81CD-13851F503FBF}"/>
              </a:ext>
            </a:extLst>
          </p:cNvPr>
          <p:cNvGrpSpPr/>
          <p:nvPr/>
        </p:nvGrpSpPr>
        <p:grpSpPr>
          <a:xfrm>
            <a:off x="711353" y="2660073"/>
            <a:ext cx="6253208" cy="3789971"/>
            <a:chOff x="711353" y="2660073"/>
            <a:chExt cx="6253208" cy="3789971"/>
          </a:xfrm>
        </p:grpSpPr>
        <p:pic>
          <p:nvPicPr>
            <p:cNvPr id="25" name="Picture 24" descr="A graph of a graph&#10;&#10;AI-generated content may be incorrect.">
              <a:extLst>
                <a:ext uri="{FF2B5EF4-FFF2-40B4-BE49-F238E27FC236}">
                  <a16:creationId xmlns:a16="http://schemas.microsoft.com/office/drawing/2014/main" id="{39B2121B-0873-9E81-35AF-DA5999415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4521"/>
            <a:stretch>
              <a:fillRect/>
            </a:stretch>
          </p:blipFill>
          <p:spPr>
            <a:xfrm>
              <a:off x="711353" y="3844635"/>
              <a:ext cx="6253208" cy="260540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06347A-5A2A-917C-65B0-3DAA0B49F7EE}"/>
                </a:ext>
              </a:extLst>
            </p:cNvPr>
            <p:cNvCxnSpPr>
              <a:cxnSpLocks/>
            </p:cNvCxnSpPr>
            <p:nvPr/>
          </p:nvCxnSpPr>
          <p:spPr>
            <a:xfrm>
              <a:off x="2875630" y="2699057"/>
              <a:ext cx="1196038" cy="3201411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62E646C-3074-6B09-16D6-501C52E953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3930" y="2781037"/>
              <a:ext cx="707386" cy="3259218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D5CE72-BDA1-0282-7CBF-72F79920C271}"/>
                </a:ext>
              </a:extLst>
            </p:cNvPr>
            <p:cNvCxnSpPr>
              <a:cxnSpLocks/>
            </p:cNvCxnSpPr>
            <p:nvPr/>
          </p:nvCxnSpPr>
          <p:spPr>
            <a:xfrm>
              <a:off x="3647209" y="2660073"/>
              <a:ext cx="2903116" cy="1325331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7465B17-A6AB-ED20-8013-583D050DA076}"/>
              </a:ext>
            </a:extLst>
          </p:cNvPr>
          <p:cNvGrpSpPr/>
          <p:nvPr/>
        </p:nvGrpSpPr>
        <p:grpSpPr>
          <a:xfrm>
            <a:off x="6672469" y="2175640"/>
            <a:ext cx="4613039" cy="644641"/>
            <a:chOff x="6672469" y="2175640"/>
            <a:chExt cx="4613039" cy="6446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CDC3F5-2ACD-9468-ACC6-5FA6E077E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95" t="33776" r="36988" b="45909"/>
            <a:stretch>
              <a:fillRect/>
            </a:stretch>
          </p:blipFill>
          <p:spPr>
            <a:xfrm>
              <a:off x="6672469" y="2175640"/>
              <a:ext cx="3512055" cy="422517"/>
            </a:xfrm>
            <a:prstGeom prst="rect">
              <a:avLst/>
            </a:prstGeom>
          </p:spPr>
        </p:pic>
        <p:pic>
          <p:nvPicPr>
            <p:cNvPr id="43" name="Picture 42" descr="\documentclass{article}&#10;\usepackage{amsmath}&#10;\usepackage{color}&#10;\usepackage{xfrac}&#10;\pagestyle{empty}&#10;\begin{document}&#10;&#10;$$  \mu^+ \rightarrow e^+      $$&#10;$$ E_{e^+} = (0-53)~\text{MeV} $$&#10;&#10;&#10;&#10;\end{document}" title="IguanaTex Picture Display">
              <a:extLst>
                <a:ext uri="{FF2B5EF4-FFF2-40B4-BE49-F238E27FC236}">
                  <a16:creationId xmlns:a16="http://schemas.microsoft.com/office/drawing/2014/main" id="{8347FA09-6078-3DE0-5EEC-391BDF82752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766912" y="2326991"/>
              <a:ext cx="1518596" cy="493290"/>
            </a:xfrm>
            <a:prstGeom prst="rect">
              <a:avLst/>
            </a:prstGeom>
          </p:spPr>
        </p:pic>
      </p:grpSp>
      <p:pic>
        <p:nvPicPr>
          <p:cNvPr id="46" name="Picture 45" descr="\documentclass{article}&#10;\usepackage{amsmath}&#10;\usepackage{color}&#10;\usepackage{xfrac}&#10;\pagestyle{empty}&#10;\begin{document}&#10;&#10;$$  \pi^+ \rightarrow e^+      $$&#10;$$ E_{e^+} = 69.3~\text{MeV} $$&#10;&#10;&#10;&#10;\end{document}" title="IguanaTex Picture Display">
            <a:extLst>
              <a:ext uri="{FF2B5EF4-FFF2-40B4-BE49-F238E27FC236}">
                <a16:creationId xmlns:a16="http://schemas.microsoft.com/office/drawing/2014/main" id="{F2D5A540-A29F-1886-A8A2-9FD5E05292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61744" y="2504617"/>
            <a:ext cx="1226088" cy="4841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DC5B00F-0642-6883-B382-2915AFACC9F5}"/>
              </a:ext>
            </a:extLst>
          </p:cNvPr>
          <p:cNvSpPr txBox="1"/>
          <p:nvPr/>
        </p:nvSpPr>
        <p:spPr>
          <a:xfrm>
            <a:off x="4117537" y="1993063"/>
            <a:ext cx="2650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“MIP”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/dx ~ 50 keV / 120 um-thick sensor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C84DBCC-8202-15B5-6A2E-420C3BC12055}"/>
              </a:ext>
            </a:extLst>
          </p:cNvPr>
          <p:cNvSpPr/>
          <p:nvPr/>
        </p:nvSpPr>
        <p:spPr>
          <a:xfrm>
            <a:off x="1423617" y="2332541"/>
            <a:ext cx="1286730" cy="240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1F1822-FE2A-E13C-3D47-C4B972EEC5E1}"/>
              </a:ext>
            </a:extLst>
          </p:cNvPr>
          <p:cNvSpPr/>
          <p:nvPr/>
        </p:nvSpPr>
        <p:spPr>
          <a:xfrm>
            <a:off x="7002187" y="2161889"/>
            <a:ext cx="1265741" cy="291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5" name="Picture 54" descr="\documentclass{article}&#10;\usepackage{amsmath}&#10;\usepackage{color}&#10;\usepackage{xfrac}&#10;\pagestyle{empty}&#10;\begin{document}&#10;&#10;$$ \pi^+ \rightarrow \mu^+ \rightarrow e^+                             $$&#10;&#10;&#10;&#10;\end{document}" title="IguanaTex Picture Display">
            <a:extLst>
              <a:ext uri="{FF2B5EF4-FFF2-40B4-BE49-F238E27FC236}">
                <a16:creationId xmlns:a16="http://schemas.microsoft.com/office/drawing/2014/main" id="{F7C8CD3D-EEED-A2E9-5728-0833DB48BA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00463" y="1436791"/>
            <a:ext cx="2649939" cy="430497"/>
          </a:xfrm>
          <a:prstGeom prst="rect">
            <a:avLst/>
          </a:prstGeom>
          <a:ln>
            <a:noFill/>
          </a:ln>
        </p:spPr>
      </p:pic>
      <p:pic>
        <p:nvPicPr>
          <p:cNvPr id="53" name="Picture 52" descr="\documentclass{article}&#10;\usepackage{amsmath}&#10;\usepackage{color}&#10;\usepackage{xfrac}&#10;\pagestyle{empty}&#10;\begin{document}&#10;&#10;$$ \pi^+ \rightarrow e^+                             $$&#10;&#10;&#10;&#10;\end{document}" title="IguanaTex Picture Display">
            <a:extLst>
              <a:ext uri="{FF2B5EF4-FFF2-40B4-BE49-F238E27FC236}">
                <a16:creationId xmlns:a16="http://schemas.microsoft.com/office/drawing/2014/main" id="{F28BF04C-7BF2-4B4A-0024-5878BFCD72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648596" y="1364697"/>
            <a:ext cx="1528259" cy="349181"/>
          </a:xfrm>
          <a:prstGeom prst="rect">
            <a:avLst/>
          </a:prstGeom>
          <a:ln>
            <a:noFill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DACC0F6-90E4-15A0-EB0A-F9BF3E88774C}"/>
              </a:ext>
            </a:extLst>
          </p:cNvPr>
          <p:cNvSpPr/>
          <p:nvPr/>
        </p:nvSpPr>
        <p:spPr>
          <a:xfrm>
            <a:off x="7906549" y="2180588"/>
            <a:ext cx="446731" cy="409299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8F37DC0-B33E-615F-7B13-C81AD05CBB3B}"/>
              </a:ext>
            </a:extLst>
          </p:cNvPr>
          <p:cNvGrpSpPr/>
          <p:nvPr/>
        </p:nvGrpSpPr>
        <p:grpSpPr>
          <a:xfrm>
            <a:off x="2125189" y="1866638"/>
            <a:ext cx="1015301" cy="830554"/>
            <a:chOff x="2125189" y="1866638"/>
            <a:chExt cx="1015301" cy="8305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A78443-3D1B-85C3-478A-1BBD2CA8AC96}"/>
                </a:ext>
              </a:extLst>
            </p:cNvPr>
            <p:cNvSpPr/>
            <p:nvPr/>
          </p:nvSpPr>
          <p:spPr>
            <a:xfrm>
              <a:off x="2271622" y="2104845"/>
              <a:ext cx="557841" cy="592347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DE7D61-DA9C-C63F-92FA-8D2560D2CBDB}"/>
                </a:ext>
              </a:extLst>
            </p:cNvPr>
            <p:cNvSpPr txBox="1"/>
            <p:nvPr/>
          </p:nvSpPr>
          <p:spPr>
            <a:xfrm>
              <a:off x="2125189" y="1866638"/>
              <a:ext cx="1015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110F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DTAR/Trig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50D143-6D1E-B3D2-D959-47FF30A20A4D}"/>
              </a:ext>
            </a:extLst>
          </p:cNvPr>
          <p:cNvCxnSpPr/>
          <p:nvPr/>
        </p:nvCxnSpPr>
        <p:spPr>
          <a:xfrm>
            <a:off x="1355834" y="2598157"/>
            <a:ext cx="2163029" cy="0"/>
          </a:xfrm>
          <a:prstGeom prst="line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755172-F092-6307-7874-6AFB23F400A2}"/>
              </a:ext>
            </a:extLst>
          </p:cNvPr>
          <p:cNvGrpSpPr/>
          <p:nvPr/>
        </p:nvGrpSpPr>
        <p:grpSpPr>
          <a:xfrm>
            <a:off x="1285587" y="5899795"/>
            <a:ext cx="5802757" cy="307777"/>
            <a:chOff x="1269759" y="5863427"/>
            <a:chExt cx="5802757" cy="3077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1283D3-E1C5-EBAE-7EF9-041949440962}"/>
                </a:ext>
              </a:extLst>
            </p:cNvPr>
            <p:cNvCxnSpPr>
              <a:cxnSpLocks/>
            </p:cNvCxnSpPr>
            <p:nvPr/>
          </p:nvCxnSpPr>
          <p:spPr>
            <a:xfrm>
              <a:off x="1269759" y="6114779"/>
              <a:ext cx="531738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58BC71-380B-C475-662C-BEAF493407E2}"/>
                </a:ext>
              </a:extLst>
            </p:cNvPr>
            <p:cNvSpPr txBox="1"/>
            <p:nvPr/>
          </p:nvSpPr>
          <p:spPr>
            <a:xfrm>
              <a:off x="5733418" y="5863427"/>
              <a:ext cx="1339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“MIP”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E78490-1A17-A3BB-1991-A574B7908C67}"/>
              </a:ext>
            </a:extLst>
          </p:cNvPr>
          <p:cNvGrpSpPr/>
          <p:nvPr/>
        </p:nvGrpSpPr>
        <p:grpSpPr>
          <a:xfrm>
            <a:off x="7546539" y="5865157"/>
            <a:ext cx="4155100" cy="307777"/>
            <a:chOff x="1269759" y="5890009"/>
            <a:chExt cx="5559935" cy="30777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16E1A49-E085-D109-8D07-94F826C6EEC8}"/>
                </a:ext>
              </a:extLst>
            </p:cNvPr>
            <p:cNvCxnSpPr>
              <a:cxnSpLocks/>
            </p:cNvCxnSpPr>
            <p:nvPr/>
          </p:nvCxnSpPr>
          <p:spPr>
            <a:xfrm>
              <a:off x="1269759" y="6114779"/>
              <a:ext cx="531738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EE9CC1-1930-BDF4-FD9A-0FDF0C4DA0F7}"/>
                </a:ext>
              </a:extLst>
            </p:cNvPr>
            <p:cNvSpPr txBox="1"/>
            <p:nvPr/>
          </p:nvSpPr>
          <p:spPr>
            <a:xfrm>
              <a:off x="5490596" y="5890009"/>
              <a:ext cx="1339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“MIP”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4999055-F983-5538-A9CC-696216909494}"/>
              </a:ext>
            </a:extLst>
          </p:cNvPr>
          <p:cNvSpPr txBox="1"/>
          <p:nvPr/>
        </p:nvSpPr>
        <p:spPr>
          <a:xfrm>
            <a:off x="5917623" y="4203123"/>
            <a:ext cx="94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Bragg peak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7169A-04C3-EDB5-2BB1-03601C0217E8}"/>
              </a:ext>
            </a:extLst>
          </p:cNvPr>
          <p:cNvSpPr txBox="1"/>
          <p:nvPr/>
        </p:nvSpPr>
        <p:spPr>
          <a:xfrm>
            <a:off x="10559830" y="4180862"/>
            <a:ext cx="94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Bragg peak</a:t>
            </a:r>
          </a:p>
        </p:txBody>
      </p:sp>
    </p:spTree>
    <p:extLst>
      <p:ext uri="{BB962C8B-B14F-4D97-AF65-F5344CB8AC3E}">
        <p14:creationId xmlns:p14="http://schemas.microsoft.com/office/powerpoint/2010/main" val="15304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5B29B-A50E-1000-6749-D4A34EC05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D1BBCB2-DDE8-EC5D-BF4F-5FDCD8098CBC}"/>
              </a:ext>
            </a:extLst>
          </p:cNvPr>
          <p:cNvSpPr/>
          <p:nvPr/>
        </p:nvSpPr>
        <p:spPr>
          <a:xfrm>
            <a:off x="8571533" y="0"/>
            <a:ext cx="3620467" cy="6312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0D6FF-4396-15FD-EDDB-C121B4BF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66" y="103342"/>
            <a:ext cx="9266056" cy="462962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Minimizing the low-side tail is part of Calorimeter design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71003-0564-DFCD-8FB6-B928008C3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23</a:t>
            </a:fld>
            <a:endParaRPr lang="en-US" kern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4A3B3-EB64-2716-E3DA-F038E01D6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10" y="2088537"/>
            <a:ext cx="1920777" cy="1438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1F123-582C-5C0B-4782-516DA14B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13" y="3543760"/>
            <a:ext cx="2067768" cy="1662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6557A9-3CF1-AA81-0E21-5BBE0ACBC660}"/>
              </a:ext>
            </a:extLst>
          </p:cNvPr>
          <p:cNvSpPr txBox="1"/>
          <p:nvPr/>
        </p:nvSpPr>
        <p:spPr>
          <a:xfrm>
            <a:off x="8717396" y="98989"/>
            <a:ext cx="310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609585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tx1"/>
                </a:solidFill>
                <a:latin typeface="Calibri" charset="0"/>
              </a:rPr>
              <a:t>#X0, depth containment</a:t>
            </a:r>
          </a:p>
          <a:p>
            <a:pPr marL="457189" indent="-457189" defTabSz="609585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tx1"/>
                </a:solidFill>
                <a:latin typeface="Calibri" charset="0"/>
              </a:rPr>
              <a:t>R</a:t>
            </a:r>
            <a:r>
              <a:rPr lang="en-US" sz="1600" b="1" kern="1200" baseline="-25000" dirty="0">
                <a:solidFill>
                  <a:schemeClr val="tx1"/>
                </a:solidFill>
                <a:latin typeface="Calibri" charset="0"/>
              </a:rPr>
              <a:t>M</a:t>
            </a:r>
            <a:r>
              <a:rPr lang="en-US" sz="1600" b="1" kern="1200" dirty="0">
                <a:solidFill>
                  <a:schemeClr val="tx1"/>
                </a:solidFill>
                <a:latin typeface="Calibri" charset="0"/>
              </a:rPr>
              <a:t>: lateral containment</a:t>
            </a: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831D6B1-7196-1829-B957-7A09D7A26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17" y="2044936"/>
            <a:ext cx="2063561" cy="1408555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EA53D9E5-6A6C-3022-FA20-742260114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53" y="3697588"/>
            <a:ext cx="2121967" cy="1438827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AFFB0CE6-5A98-93B7-8890-32460BC8E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1" y="727669"/>
            <a:ext cx="1846880" cy="1255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68130D-589B-BD28-9502-99124DDD5EFC}"/>
              </a:ext>
            </a:extLst>
          </p:cNvPr>
          <p:cNvSpPr txBox="1"/>
          <p:nvPr/>
        </p:nvSpPr>
        <p:spPr>
          <a:xfrm>
            <a:off x="1938152" y="5319402"/>
            <a:ext cx="2415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PIENU single large crystal</a:t>
            </a:r>
          </a:p>
          <a:p>
            <a:r>
              <a:rPr lang="en-US" dirty="0"/>
              <a:t>(their data &amp; simulation)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3386FBC-47B5-DF28-16FD-15334C463F0B}"/>
              </a:ext>
            </a:extLst>
          </p:cNvPr>
          <p:cNvCxnSpPr/>
          <p:nvPr/>
        </p:nvCxnSpPr>
        <p:spPr>
          <a:xfrm flipH="1">
            <a:off x="1335232" y="654627"/>
            <a:ext cx="1823604" cy="108585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73C9C0-19B4-7F3A-63F6-CAE467B20A48}"/>
              </a:ext>
            </a:extLst>
          </p:cNvPr>
          <p:cNvGrpSpPr/>
          <p:nvPr/>
        </p:nvGrpSpPr>
        <p:grpSpPr>
          <a:xfrm>
            <a:off x="5477743" y="1982774"/>
            <a:ext cx="6056167" cy="3518233"/>
            <a:chOff x="5477743" y="1982774"/>
            <a:chExt cx="6056167" cy="35182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DC971D-8647-091D-5A5D-F99774E310E6}"/>
                </a:ext>
              </a:extLst>
            </p:cNvPr>
            <p:cNvGrpSpPr/>
            <p:nvPr/>
          </p:nvGrpSpPr>
          <p:grpSpPr>
            <a:xfrm>
              <a:off x="5477743" y="2280804"/>
              <a:ext cx="2899604" cy="2772990"/>
              <a:chOff x="3072248" y="1431129"/>
              <a:chExt cx="4071740" cy="3969074"/>
            </a:xfrm>
          </p:grpSpPr>
          <p:sp>
            <p:nvSpPr>
              <p:cNvPr id="7" name="Block Arc 6">
                <a:extLst>
                  <a:ext uri="{FF2B5EF4-FFF2-40B4-BE49-F238E27FC236}">
                    <a16:creationId xmlns:a16="http://schemas.microsoft.com/office/drawing/2014/main" id="{07ACDCB4-33AA-0109-0DE0-E00B200280F7}"/>
                  </a:ext>
                </a:extLst>
              </p:cNvPr>
              <p:cNvSpPr/>
              <p:nvPr/>
            </p:nvSpPr>
            <p:spPr>
              <a:xfrm rot="6625429">
                <a:off x="3072248" y="1810011"/>
                <a:ext cx="3590192" cy="3590192"/>
              </a:xfrm>
              <a:prstGeom prst="blockArc">
                <a:avLst>
                  <a:gd name="adj1" fmla="val 7778294"/>
                  <a:gd name="adj2" fmla="val 117820"/>
                  <a:gd name="adj3" fmla="val 35161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3200" kern="1200">
                  <a:solidFill>
                    <a:srgbClr val="003087"/>
                  </a:solidFill>
                  <a:latin typeface="Arial"/>
                </a:endParaRPr>
              </a:p>
            </p:txBody>
          </p:sp>
          <p:sp>
            <p:nvSpPr>
              <p:cNvPr id="10" name="Rounded Rectangle 10">
                <a:extLst>
                  <a:ext uri="{FF2B5EF4-FFF2-40B4-BE49-F238E27FC236}">
                    <a16:creationId xmlns:a16="http://schemas.microsoft.com/office/drawing/2014/main" id="{44A1DC22-6787-BCFB-47E1-B87CF5F48840}"/>
                  </a:ext>
                </a:extLst>
              </p:cNvPr>
              <p:cNvSpPr/>
              <p:nvPr/>
            </p:nvSpPr>
            <p:spPr>
              <a:xfrm>
                <a:off x="4786891" y="3521556"/>
                <a:ext cx="80455" cy="16709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320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4AACE60-FA02-0318-8119-F19514C93914}"/>
                  </a:ext>
                </a:extLst>
              </p:cNvPr>
              <p:cNvCxnSpPr>
                <a:stCxn id="10" idx="3"/>
              </p:cNvCxnSpPr>
              <p:nvPr/>
            </p:nvCxnSpPr>
            <p:spPr>
              <a:xfrm flipV="1">
                <a:off x="4867345" y="3598540"/>
                <a:ext cx="494912" cy="6565"/>
              </a:xfrm>
              <a:prstGeom prst="straightConnector1">
                <a:avLst/>
              </a:prstGeom>
              <a:ln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DB98695-7C60-4D4A-DF95-7C3F05D05C56}"/>
                  </a:ext>
                </a:extLst>
              </p:cNvPr>
              <p:cNvCxnSpPr/>
              <p:nvPr/>
            </p:nvCxnSpPr>
            <p:spPr>
              <a:xfrm rot="19800000" flipH="1" flipV="1">
                <a:off x="4247621" y="1431129"/>
                <a:ext cx="1" cy="22745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8699DBB-420F-B377-B2FB-9FED16BD3DBF}"/>
                  </a:ext>
                </a:extLst>
              </p:cNvPr>
              <p:cNvGrpSpPr/>
              <p:nvPr/>
            </p:nvGrpSpPr>
            <p:grpSpPr>
              <a:xfrm>
                <a:off x="4956071" y="2085849"/>
                <a:ext cx="1662020" cy="901991"/>
                <a:chOff x="3717053" y="1564386"/>
                <a:chExt cx="1246515" cy="676493"/>
              </a:xfrm>
            </p:grpSpPr>
            <p:sp>
              <p:nvSpPr>
                <p:cNvPr id="26" name="Isosceles Triangle 25">
                  <a:extLst>
                    <a:ext uri="{FF2B5EF4-FFF2-40B4-BE49-F238E27FC236}">
                      <a16:creationId xmlns:a16="http://schemas.microsoft.com/office/drawing/2014/main" id="{68DF835A-29C0-793B-4971-4644318BF421}"/>
                    </a:ext>
                  </a:extLst>
                </p:cNvPr>
                <p:cNvSpPr/>
                <p:nvPr/>
              </p:nvSpPr>
              <p:spPr>
                <a:xfrm rot="13668730">
                  <a:off x="4106565" y="1383876"/>
                  <a:ext cx="467491" cy="124651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676D80">
                        <a:tint val="66000"/>
                        <a:satMod val="160000"/>
                      </a:srgbClr>
                    </a:gs>
                    <a:gs pos="50000">
                      <a:srgbClr val="676D80">
                        <a:tint val="44500"/>
                        <a:satMod val="160000"/>
                      </a:srgbClr>
                    </a:gs>
                    <a:gs pos="100000">
                      <a:srgbClr val="676D8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320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197B815-68EF-E85D-9D3F-134E80D00559}"/>
                    </a:ext>
                  </a:extLst>
                </p:cNvPr>
                <p:cNvSpPr/>
                <p:nvPr/>
              </p:nvSpPr>
              <p:spPr>
                <a:xfrm rot="19068730">
                  <a:off x="4467492" y="1564386"/>
                  <a:ext cx="42824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b="1" kern="1200" dirty="0">
                      <a:solidFill>
                        <a:srgbClr val="FF0000"/>
                      </a:solidFill>
                      <a:latin typeface="Calibri" charset="0"/>
                    </a:rPr>
                    <a:t>2 R</a:t>
                  </a:r>
                  <a:r>
                    <a:rPr lang="en-US" sz="1600" b="1" kern="1200" baseline="-25000" dirty="0">
                      <a:solidFill>
                        <a:srgbClr val="FF0000"/>
                      </a:solidFill>
                      <a:latin typeface="Calibri" charset="0"/>
                    </a:rPr>
                    <a:t>M</a:t>
                  </a:r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5BC1A16-4813-72DB-2B9D-A88F0F4B319A}"/>
                  </a:ext>
                </a:extLst>
              </p:cNvPr>
              <p:cNvCxnSpPr/>
              <p:nvPr/>
            </p:nvCxnSpPr>
            <p:spPr>
              <a:xfrm flipV="1">
                <a:off x="4867345" y="3220856"/>
                <a:ext cx="330209" cy="332448"/>
              </a:xfrm>
              <a:prstGeom prst="straightConnector1">
                <a:avLst/>
              </a:prstGeom>
              <a:ln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0E7E1E9-E240-3161-4CCF-8683F40ECB1B}"/>
                  </a:ext>
                </a:extLst>
              </p:cNvPr>
              <p:cNvGrpSpPr/>
              <p:nvPr/>
            </p:nvGrpSpPr>
            <p:grpSpPr>
              <a:xfrm rot="2561207">
                <a:off x="5481968" y="3052885"/>
                <a:ext cx="1662020" cy="901991"/>
                <a:chOff x="3717053" y="1564386"/>
                <a:chExt cx="1246515" cy="676493"/>
              </a:xfrm>
            </p:grpSpPr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61379957-E016-1DC8-A2AF-5BAB119839EE}"/>
                    </a:ext>
                  </a:extLst>
                </p:cNvPr>
                <p:cNvSpPr/>
                <p:nvPr/>
              </p:nvSpPr>
              <p:spPr>
                <a:xfrm rot="13668730">
                  <a:off x="4106565" y="1383876"/>
                  <a:ext cx="467491" cy="124651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676D80">
                        <a:tint val="66000"/>
                        <a:satMod val="160000"/>
                      </a:srgbClr>
                    </a:gs>
                    <a:gs pos="50000">
                      <a:srgbClr val="676D80">
                        <a:tint val="44500"/>
                        <a:satMod val="160000"/>
                      </a:srgbClr>
                    </a:gs>
                    <a:gs pos="100000">
                      <a:srgbClr val="676D8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320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12ED87B-A9C7-ACA3-1BD7-78795DE71A72}"/>
                    </a:ext>
                  </a:extLst>
                </p:cNvPr>
                <p:cNvSpPr/>
                <p:nvPr/>
              </p:nvSpPr>
              <p:spPr>
                <a:xfrm rot="19068730">
                  <a:off x="4467492" y="1564386"/>
                  <a:ext cx="42824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b="1" kern="1200" dirty="0">
                      <a:solidFill>
                        <a:srgbClr val="FF0000"/>
                      </a:solidFill>
                      <a:latin typeface="Calibri" charset="0"/>
                    </a:rPr>
                    <a:t>2 R</a:t>
                  </a:r>
                  <a:r>
                    <a:rPr lang="en-US" sz="1600" b="1" kern="1200" baseline="-25000" dirty="0">
                      <a:solidFill>
                        <a:srgbClr val="FF0000"/>
                      </a:solidFill>
                      <a:latin typeface="Calibri" charset="0"/>
                    </a:rPr>
                    <a:t>M</a:t>
                  </a:r>
                </a:p>
              </p:txBody>
            </p:sp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742AAAB-BC00-CDD2-12D8-8BF06E7695FE}"/>
                  </a:ext>
                </a:extLst>
              </p:cNvPr>
              <p:cNvCxnSpPr/>
              <p:nvPr/>
            </p:nvCxnSpPr>
            <p:spPr>
              <a:xfrm>
                <a:off x="5362257" y="3598540"/>
                <a:ext cx="126796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901994-6410-7B0A-23E3-B1B0B9064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5616" y="1982774"/>
              <a:ext cx="2868294" cy="35182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0E8CA71-C11A-7E63-E91E-324F3758173B}"/>
                </a:ext>
              </a:extLst>
            </p:cNvPr>
            <p:cNvSpPr txBox="1"/>
            <p:nvPr/>
          </p:nvSpPr>
          <p:spPr>
            <a:xfrm>
              <a:off x="6161810" y="2670464"/>
              <a:ext cx="1688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12 X0 (like PEN)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73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9550" y="1541234"/>
            <a:ext cx="4949533" cy="3556001"/>
          </a:xfrm>
        </p:spPr>
        <p:txBody>
          <a:bodyPr/>
          <a:lstStyle/>
          <a:p>
            <a:r>
              <a:rPr lang="en-US" sz="2133" dirty="0">
                <a:solidFill>
                  <a:srgbClr val="3333FF"/>
                </a:solidFill>
              </a:rPr>
              <a:t>Common features</a:t>
            </a:r>
          </a:p>
          <a:p>
            <a:pPr lvl="1"/>
            <a:r>
              <a:rPr lang="en-US" sz="1867" dirty="0"/>
              <a:t>High light yield (&gt;30,000 </a:t>
            </a:r>
            <a:r>
              <a:rPr lang="en-US" sz="1867" dirty="0">
                <a:latin typeface="Symbol" panose="05050102010706020507" pitchFamily="18" charset="2"/>
              </a:rPr>
              <a:t>g</a:t>
            </a:r>
            <a:r>
              <a:rPr lang="en-US" sz="1867" dirty="0"/>
              <a:t>/MeV)</a:t>
            </a:r>
          </a:p>
          <a:p>
            <a:pPr lvl="1"/>
            <a:r>
              <a:rPr lang="en-US" sz="1867" dirty="0"/>
              <a:t>“Fast”  40 ns decay time</a:t>
            </a:r>
          </a:p>
          <a:p>
            <a:pPr lvl="1"/>
            <a:r>
              <a:rPr lang="en-US" sz="1867" dirty="0">
                <a:sym typeface="Wingdings" panose="05000000000000000000" pitchFamily="2" charset="2"/>
              </a:rPr>
              <a:t>Both aim at resolution &lt;2%</a:t>
            </a:r>
          </a:p>
          <a:p>
            <a:pPr lvl="1"/>
            <a:r>
              <a:rPr lang="en-US" sz="1867" dirty="0">
                <a:sym typeface="Wingdings" panose="05000000000000000000" pitchFamily="2" charset="2"/>
              </a:rPr>
              <a:t>Both aim at good timing</a:t>
            </a:r>
          </a:p>
          <a:p>
            <a:r>
              <a:rPr lang="en-US" sz="2133" dirty="0">
                <a:solidFill>
                  <a:srgbClr val="3333FF"/>
                </a:solidFill>
                <a:sym typeface="Wingdings" panose="05000000000000000000" pitchFamily="2" charset="2"/>
              </a:rPr>
              <a:t>Significant differences (</a:t>
            </a:r>
            <a:r>
              <a:rPr lang="en-US" sz="2133" dirty="0">
                <a:solidFill>
                  <a:srgbClr val="7030A0"/>
                </a:solidFill>
                <a:sym typeface="Wingdings" panose="05000000000000000000" pitchFamily="2" charset="2"/>
              </a:rPr>
              <a:t>LYSO</a:t>
            </a:r>
            <a:r>
              <a:rPr lang="en-US" sz="2133" dirty="0">
                <a:solidFill>
                  <a:srgbClr val="3333FF"/>
                </a:solidFill>
                <a:sym typeface="Wingdings" panose="05000000000000000000" pitchFamily="2" charset="2"/>
              </a:rPr>
              <a:t>/</a:t>
            </a:r>
            <a:r>
              <a:rPr lang="en-US" sz="2133" dirty="0">
                <a:solidFill>
                  <a:schemeClr val="accent4"/>
                </a:solidFill>
                <a:sym typeface="Wingdings" panose="05000000000000000000" pitchFamily="2" charset="2"/>
              </a:rPr>
              <a:t>LXe</a:t>
            </a:r>
            <a:r>
              <a:rPr lang="en-US" sz="2133" dirty="0">
                <a:solidFill>
                  <a:srgbClr val="3333FF"/>
                </a:solidFill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600" b="1" dirty="0">
                <a:solidFill>
                  <a:srgbClr val="7030A0"/>
                </a:solidFill>
                <a:sym typeface="Wingdings" panose="05000000000000000000" pitchFamily="2" charset="2"/>
              </a:rPr>
              <a:t>Segmented  311 PMTs ~420 nm</a:t>
            </a:r>
          </a:p>
          <a:p>
            <a:pPr lvl="1"/>
            <a:r>
              <a:rPr lang="en-US" sz="1600" b="1" dirty="0">
                <a:solidFill>
                  <a:schemeClr val="accent4"/>
                </a:solidFill>
                <a:sym typeface="Wingdings" panose="05000000000000000000" pitchFamily="2" charset="2"/>
              </a:rPr>
              <a:t>Single volume  1650 VUV sensors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Density (see scaled pics)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Data load (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LXe &gt;100 higher</a:t>
            </a: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</a:rPr>
              <a:t>LYSO is slightly radioactive</a:t>
            </a:r>
          </a:p>
          <a:p>
            <a:pPr lvl="1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502" y="265570"/>
            <a:ext cx="11510584" cy="427877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calorimeter might work in [0 – 70] MeV range?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24</a:t>
            </a:fld>
            <a:endParaRPr lang="en-US" kern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925695" y="991550"/>
            <a:ext cx="3927172" cy="4173399"/>
            <a:chOff x="6111315" y="780975"/>
            <a:chExt cx="2945379" cy="3130049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" r="46059"/>
            <a:stretch/>
          </p:blipFill>
          <p:spPr>
            <a:xfrm>
              <a:off x="6111315" y="830566"/>
              <a:ext cx="2945379" cy="3080458"/>
            </a:xfrm>
            <a:prstGeom prst="rect">
              <a:avLst/>
            </a:prstGeom>
          </p:spPr>
        </p:pic>
        <p:sp>
          <p:nvSpPr>
            <p:cNvPr id="24" name="Line"/>
            <p:cNvSpPr/>
            <p:nvPr/>
          </p:nvSpPr>
          <p:spPr>
            <a:xfrm flipH="1" flipV="1">
              <a:off x="6620053" y="780975"/>
              <a:ext cx="867420" cy="1502414"/>
            </a:xfrm>
            <a:prstGeom prst="line">
              <a:avLst/>
            </a:prstGeom>
            <a:ln w="28575">
              <a:solidFill>
                <a:srgbClr val="FF0066"/>
              </a:solidFill>
              <a:miter lim="400000"/>
              <a:headEnd type="none" w="med" len="med"/>
              <a:tailEnd type="triangle" w="med" len="med"/>
            </a:ln>
          </p:spPr>
          <p:txBody>
            <a:bodyPr lIns="25400" tIns="25400" rIns="25400" bIns="25400" anchor="ctr"/>
            <a:lstStyle/>
            <a:p>
              <a:pPr defTabSz="1219139" hangingPunct="0">
                <a:lnSpc>
                  <a:spcPct val="90000"/>
                </a:lnSpc>
                <a:spcBef>
                  <a:spcPts val="2251"/>
                </a:spcBef>
                <a:buClrTx/>
              </a:pPr>
              <a:endParaRPr sz="2400">
                <a:latin typeface="Helvetica Neue"/>
                <a:sym typeface="Helvetica Neue"/>
              </a:endParaRPr>
            </a:p>
          </p:txBody>
        </p:sp>
        <p:sp>
          <p:nvSpPr>
            <p:cNvPr id="25" name="Line"/>
            <p:cNvSpPr/>
            <p:nvPr/>
          </p:nvSpPr>
          <p:spPr>
            <a:xfrm flipH="1">
              <a:off x="6617180" y="2346361"/>
              <a:ext cx="876426" cy="1518013"/>
            </a:xfrm>
            <a:prstGeom prst="line">
              <a:avLst/>
            </a:prstGeom>
            <a:ln w="28575">
              <a:solidFill>
                <a:srgbClr val="FF0066"/>
              </a:solidFill>
              <a:miter lim="400000"/>
              <a:headEnd type="none" w="med" len="med"/>
              <a:tailEnd type="triangle" w="med" len="med"/>
            </a:ln>
          </p:spPr>
          <p:txBody>
            <a:bodyPr lIns="25400" tIns="25400" rIns="25400" bIns="25400" anchor="ctr"/>
            <a:lstStyle/>
            <a:p>
              <a:pPr defTabSz="1219139" hangingPunct="0">
                <a:lnSpc>
                  <a:spcPct val="90000"/>
                </a:lnSpc>
                <a:spcBef>
                  <a:spcPts val="2251"/>
                </a:spcBef>
                <a:buClrTx/>
              </a:pPr>
              <a:endParaRPr sz="2400">
                <a:latin typeface="Helvetica Neue"/>
                <a:sym typeface="Helvetica Neue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25696" y="5379669"/>
            <a:ext cx="3981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200" kern="1200" dirty="0">
                <a:solidFill>
                  <a:srgbClr val="003087"/>
                </a:solidFill>
                <a:latin typeface="Calibri" charset="0"/>
              </a:rPr>
              <a:t>The original idea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rgbClr val="003087"/>
                </a:solidFill>
                <a:latin typeface="Calibri" charset="0"/>
              </a:rPr>
              <a:t>(TRIUMF and Japan exploring)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9498346" y="1555222"/>
            <a:ext cx="2561065" cy="4333517"/>
            <a:chOff x="7123759" y="1166416"/>
            <a:chExt cx="1920799" cy="3250138"/>
          </a:xfrm>
        </p:grpSpPr>
        <p:grpSp>
          <p:nvGrpSpPr>
            <p:cNvPr id="29" name="Group 28"/>
            <p:cNvGrpSpPr/>
            <p:nvPr/>
          </p:nvGrpSpPr>
          <p:grpSpPr>
            <a:xfrm>
              <a:off x="7123759" y="1166416"/>
              <a:ext cx="1493366" cy="2359978"/>
              <a:chOff x="3958570" y="1267994"/>
              <a:chExt cx="1493366" cy="2359978"/>
            </a:xfrm>
          </p:grpSpPr>
          <p:pic>
            <p:nvPicPr>
              <p:cNvPr id="23" name="Picture 22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78" t="19576" r="5513" b="8676"/>
              <a:stretch/>
            </p:blipFill>
            <p:spPr>
              <a:xfrm>
                <a:off x="3958570" y="1417788"/>
                <a:ext cx="1493366" cy="2210184"/>
              </a:xfrm>
              <a:prstGeom prst="rect">
                <a:avLst/>
              </a:prstGeom>
            </p:spPr>
          </p:pic>
          <p:sp>
            <p:nvSpPr>
              <p:cNvPr id="19" name="Line"/>
              <p:cNvSpPr/>
              <p:nvPr/>
            </p:nvSpPr>
            <p:spPr>
              <a:xfrm flipH="1" flipV="1">
                <a:off x="4177868" y="1443555"/>
                <a:ext cx="483794" cy="837955"/>
              </a:xfrm>
              <a:prstGeom prst="line">
                <a:avLst/>
              </a:prstGeom>
              <a:ln w="28575">
                <a:solidFill>
                  <a:srgbClr val="FF0066"/>
                </a:solidFill>
                <a:miter lim="400000"/>
                <a:headEnd type="none" w="med" len="med"/>
                <a:tailEnd type="triangle" w="med" len="med"/>
              </a:ln>
            </p:spPr>
            <p:txBody>
              <a:bodyPr lIns="25400" tIns="25400" rIns="25400" bIns="25400" anchor="ctr"/>
              <a:lstStyle/>
              <a:p>
                <a:pPr defTabSz="1219139" hangingPunct="0">
                  <a:lnSpc>
                    <a:spcPct val="90000"/>
                  </a:lnSpc>
                  <a:spcBef>
                    <a:spcPts val="2251"/>
                  </a:spcBef>
                  <a:buClrTx/>
                </a:pPr>
                <a:endParaRPr sz="2400">
                  <a:latin typeface="Helvetica Neue"/>
                  <a:sym typeface="Helvetica Neue"/>
                </a:endParaRPr>
              </a:p>
            </p:txBody>
          </p:sp>
          <p:sp>
            <p:nvSpPr>
              <p:cNvPr id="20" name="Line"/>
              <p:cNvSpPr/>
              <p:nvPr/>
            </p:nvSpPr>
            <p:spPr>
              <a:xfrm flipH="1">
                <a:off x="4184001" y="2344482"/>
                <a:ext cx="483794" cy="837955"/>
              </a:xfrm>
              <a:prstGeom prst="line">
                <a:avLst/>
              </a:prstGeom>
              <a:ln w="28575">
                <a:solidFill>
                  <a:srgbClr val="FF0066"/>
                </a:solidFill>
                <a:miter lim="400000"/>
                <a:headEnd type="none" w="med" len="med"/>
                <a:tailEnd type="triangle" w="med" len="med"/>
              </a:ln>
            </p:spPr>
            <p:txBody>
              <a:bodyPr lIns="25400" tIns="25400" rIns="25400" bIns="25400" anchor="ctr"/>
              <a:lstStyle/>
              <a:p>
                <a:pPr defTabSz="1219139" hangingPunct="0">
                  <a:lnSpc>
                    <a:spcPct val="90000"/>
                  </a:lnSpc>
                  <a:spcBef>
                    <a:spcPts val="2251"/>
                  </a:spcBef>
                  <a:buClrTx/>
                </a:pPr>
                <a:endParaRPr sz="2400">
                  <a:latin typeface="Helvetica Neue"/>
                  <a:sym typeface="Helvetica Neue"/>
                </a:endParaRPr>
              </a:p>
            </p:txBody>
          </p:sp>
          <p:sp>
            <p:nvSpPr>
              <p:cNvPr id="21" name="Connection Line"/>
              <p:cNvSpPr/>
              <p:nvPr/>
            </p:nvSpPr>
            <p:spPr>
              <a:xfrm>
                <a:off x="4257946" y="1475967"/>
                <a:ext cx="623014" cy="9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158" extrusionOk="0">
                    <a:moveTo>
                      <a:pt x="21600" y="4773"/>
                    </a:moveTo>
                    <a:cubicBezTo>
                      <a:pt x="14010" y="-4442"/>
                      <a:pt x="6810" y="-314"/>
                      <a:pt x="0" y="17158"/>
                    </a:cubicBezTo>
                  </a:path>
                </a:pathLst>
              </a:custGeom>
              <a:ln w="25400">
                <a:solidFill>
                  <a:schemeClr val="accent4">
                    <a:hueOff val="-1247790"/>
                    <a:lumOff val="-12326"/>
                  </a:schemeClr>
                </a:solidFill>
                <a:miter lim="400000"/>
                <a:tailEnd type="triangle"/>
              </a:ln>
            </p:spPr>
            <p:txBody>
              <a:bodyPr/>
              <a:lstStyle/>
              <a:p>
                <a:pPr defTabSz="1219139" hangingPunct="0">
                  <a:lnSpc>
                    <a:spcPct val="90000"/>
                  </a:lnSpc>
                  <a:spcBef>
                    <a:spcPts val="2251"/>
                  </a:spcBef>
                  <a:buClrTx/>
                </a:pPr>
                <a:endParaRPr sz="2400">
                  <a:latin typeface="Helvetica Neue"/>
                  <a:sym typeface="Helvetica Neue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Fid. Volume"/>
                  <p:cNvSpPr txBox="1"/>
                  <p:nvPr/>
                </p:nvSpPr>
                <p:spPr>
                  <a:xfrm>
                    <a:off x="4177868" y="1267994"/>
                    <a:ext cx="962668" cy="18308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none" lIns="25400" tIns="25400" rIns="25400" bIns="25400" anchor="ctr">
                    <a:spAutoFit/>
                  </a:bodyPr>
                  <a:lstStyle/>
                  <a:p>
                    <a:pPr defTabSz="1219139" hangingPunct="0">
                      <a:lnSpc>
                        <a:spcPct val="90000"/>
                      </a:lnSpc>
                      <a:spcBef>
                        <a:spcPts val="2251"/>
                      </a:spcBef>
                      <a:buClrTx/>
                      <a:defRPr sz="2400">
                        <a:solidFill>
                          <a:srgbClr val="FFD932">
                            <a:hueOff val="-1247790"/>
                            <a:lumOff val="-12326"/>
                          </a:srgbClr>
                        </a:solidFill>
                      </a:defRPr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sz="1425" i="1">
                                <a:solidFill>
                                  <a:srgbClr val="F271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1425" i="1">
                                <a:solidFill>
                                  <a:srgbClr val="F271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120</m:t>
                            </m:r>
                          </m:e>
                          <m:sup>
                            <m:r>
                              <a:rPr sz="1425" i="1">
                                <a:solidFill>
                                  <a:srgbClr val="F271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∘</m:t>
                            </m:r>
                          </m:sup>
                        </m:sSup>
                      </m:oMath>
                    </a14:m>
                    <a:r>
                      <a:rPr sz="1200" dirty="0">
                        <a:solidFill>
                          <a:srgbClr val="FFD932">
                            <a:hueOff val="-1247790"/>
                            <a:lumOff val="-12326"/>
                          </a:srgbClr>
                        </a:solidFill>
                        <a:latin typeface="Helvetica Neue"/>
                        <a:sym typeface="Helvetica Neue"/>
                      </a:rPr>
                      <a:t> Fid. Volume</a:t>
                    </a:r>
                    <a:endParaRPr sz="1200" dirty="0">
                      <a:solidFill>
                        <a:srgbClr val="F27200"/>
                      </a:solidFill>
                      <a:latin typeface="Helvetica Neue"/>
                      <a:sym typeface="Helvetica Neue"/>
                    </a:endParaRPr>
                  </a:p>
                </p:txBody>
              </p:sp>
            </mc:Choice>
            <mc:Fallback xmlns="">
              <p:sp>
                <p:nvSpPr>
                  <p:cNvPr id="22" name="Fid. Volum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77868" y="1267994"/>
                    <a:ext cx="962668" cy="18308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844" t="-10000" r="-5687" b="-25000"/>
                    </a:stretch>
                  </a:blipFill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TextBox 26"/>
            <p:cNvSpPr txBox="1"/>
            <p:nvPr/>
          </p:nvSpPr>
          <p:spPr>
            <a:xfrm>
              <a:off x="7137877" y="3977973"/>
              <a:ext cx="190668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kern="1200" dirty="0">
                  <a:solidFill>
                    <a:srgbClr val="003087"/>
                  </a:solidFill>
                  <a:latin typeface="Calibri" charset="0"/>
                </a:rPr>
                <a:t>Since then …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FB39C4-D772-1FC1-7634-E03D39593193}"/>
              </a:ext>
            </a:extLst>
          </p:cNvPr>
          <p:cNvSpPr txBox="1"/>
          <p:nvPr/>
        </p:nvSpPr>
        <p:spPr>
          <a:xfrm>
            <a:off x="9209314" y="5849583"/>
            <a:ext cx="29173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(SJTU, ETH Zurich,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UW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exploring)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72EFB8-5EFC-BAC9-ADD6-0C8E72143B90}"/>
              </a:ext>
            </a:extLst>
          </p:cNvPr>
          <p:cNvGrpSpPr/>
          <p:nvPr/>
        </p:nvGrpSpPr>
        <p:grpSpPr>
          <a:xfrm>
            <a:off x="1048291" y="1524662"/>
            <a:ext cx="2414099" cy="1480529"/>
            <a:chOff x="5383600" y="2641938"/>
            <a:chExt cx="3408098" cy="2215675"/>
          </a:xfrm>
        </p:grpSpPr>
        <p:sp>
          <p:nvSpPr>
            <p:cNvPr id="18" name="Google Shape;152;p19">
              <a:extLst>
                <a:ext uri="{FF2B5EF4-FFF2-40B4-BE49-F238E27FC236}">
                  <a16:creationId xmlns:a16="http://schemas.microsoft.com/office/drawing/2014/main" id="{C36C690C-9205-A8CE-BE11-650AE9D71FE8}"/>
                </a:ext>
              </a:extLst>
            </p:cNvPr>
            <p:cNvSpPr/>
            <p:nvPr/>
          </p:nvSpPr>
          <p:spPr>
            <a:xfrm>
              <a:off x="6115200" y="2898675"/>
              <a:ext cx="1877700" cy="259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9" name="Google Shape;149;p19">
              <a:extLst>
                <a:ext uri="{FF2B5EF4-FFF2-40B4-BE49-F238E27FC236}">
                  <a16:creationId xmlns:a16="http://schemas.microsoft.com/office/drawing/2014/main" id="{33FCD33A-B53A-103A-96C3-5979E1C087E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83600" y="2641938"/>
              <a:ext cx="3408098" cy="221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54;p19">
              <a:extLst>
                <a:ext uri="{FF2B5EF4-FFF2-40B4-BE49-F238E27FC236}">
                  <a16:creationId xmlns:a16="http://schemas.microsoft.com/office/drawing/2014/main" id="{21001F0C-FBC5-1287-F4FC-21655F89C469}"/>
                </a:ext>
              </a:extLst>
            </p:cNvPr>
            <p:cNvSpPr txBox="1"/>
            <p:nvPr/>
          </p:nvSpPr>
          <p:spPr>
            <a:xfrm>
              <a:off x="6050200" y="4096875"/>
              <a:ext cx="1029966" cy="16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NaI(Tl)</a:t>
              </a:r>
              <a:endParaRPr kumimoji="0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2" name="Google Shape;155;p19">
              <a:extLst>
                <a:ext uri="{FF2B5EF4-FFF2-40B4-BE49-F238E27FC236}">
                  <a16:creationId xmlns:a16="http://schemas.microsoft.com/office/drawing/2014/main" id="{97AA247C-235C-D8EC-C939-FB0F85FB512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038" t="5729" r="13762" b="5844"/>
            <a:stretch/>
          </p:blipFill>
          <p:spPr>
            <a:xfrm>
              <a:off x="7290250" y="3359775"/>
              <a:ext cx="1404027" cy="1170002"/>
            </a:xfrm>
            <a:prstGeom prst="rect">
              <a:avLst/>
            </a:prstGeom>
            <a:noFill/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3" name="Google Shape;156;p19">
              <a:extLst>
                <a:ext uri="{FF2B5EF4-FFF2-40B4-BE49-F238E27FC236}">
                  <a16:creationId xmlns:a16="http://schemas.microsoft.com/office/drawing/2014/main" id="{92B55095-AAC8-0FED-B081-E272A52CC77A}"/>
                </a:ext>
              </a:extLst>
            </p:cNvPr>
            <p:cNvCxnSpPr/>
            <p:nvPr/>
          </p:nvCxnSpPr>
          <p:spPr>
            <a:xfrm>
              <a:off x="7211600" y="3879775"/>
              <a:ext cx="303900" cy="333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" name="Google Shape;157;p19">
              <a:extLst>
                <a:ext uri="{FF2B5EF4-FFF2-40B4-BE49-F238E27FC236}">
                  <a16:creationId xmlns:a16="http://schemas.microsoft.com/office/drawing/2014/main" id="{35BD62A0-A670-FDDD-CB1A-EAF73CE7B75B}"/>
                </a:ext>
              </a:extLst>
            </p:cNvPr>
            <p:cNvSpPr txBox="1"/>
            <p:nvPr/>
          </p:nvSpPr>
          <p:spPr>
            <a:xfrm>
              <a:off x="6115200" y="3637713"/>
              <a:ext cx="9351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LYSO</a:t>
              </a:r>
              <a:endParaRPr kumimoji="0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9747" y="247155"/>
            <a:ext cx="11582400" cy="427877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LYSO R&amp;D very promising 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sym typeface="Arial"/>
              </a:rPr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sym typeface="Arial"/>
            </a:endParaRPr>
          </a:p>
        </p:txBody>
      </p:sp>
      <p:sp>
        <p:nvSpPr>
          <p:cNvPr id="8" name="Google Shape;106;p15"/>
          <p:cNvSpPr txBox="1"/>
          <p:nvPr/>
        </p:nvSpPr>
        <p:spPr>
          <a:xfrm>
            <a:off x="8151377" y="0"/>
            <a:ext cx="3963844" cy="2981392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None/>
              <a:tabLst/>
              <a:defRPr/>
            </a:pPr>
            <a:r>
              <a:rPr kumimoji="0" lang="en" sz="1467" b="1" i="0" u="sng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Lutetium–yttrium oxyorthosilicate (LYSO):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13259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By weight: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73% Lutetium, 18% Oxygen, 6% Silicon, </a:t>
            </a: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~0% Cerium (dopant)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3% Yttrium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X</a:t>
            </a:r>
            <a:r>
              <a:rPr kumimoji="0" lang="en" sz="1467" b="1" i="0" u="none" strike="noStrike" kern="0" cap="none" spc="0" normalizeH="0" baseline="-2500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0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= 1.14 cm , R</a:t>
            </a:r>
            <a:r>
              <a:rPr kumimoji="0" lang="en" sz="1467" b="1" i="0" u="none" strike="noStrike" kern="0" cap="none" spc="0" normalizeH="0" baseline="-2500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= 2.07 cm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Decay time = 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40 ns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Light yield 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30,000 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/MeV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Noto Sans Symbols"/>
                <a:ea typeface="Noto Sans Symbols"/>
                <a:cs typeface="Noto Sans Symbols"/>
                <a:sym typeface="Noto Sans Symbols"/>
              </a:rPr>
              <a:t>λ</a:t>
            </a:r>
            <a:r>
              <a:rPr kumimoji="0" lang="en" sz="1467" b="1" i="0" u="none" strike="noStrike" kern="0" cap="none" spc="0" normalizeH="0" baseline="-2500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peak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420 nm</a:t>
            </a:r>
            <a:r>
              <a:rPr kumimoji="0" lang="en" sz="1467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-&gt; conventional PMTs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Radioactive (&lt; 1 MeV constant rumble)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189" marR="0" lvl="0" indent="-347125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Lato"/>
              <a:buChar char="●"/>
              <a:tabLst/>
              <a:defRPr/>
            </a:pPr>
            <a:r>
              <a:rPr kumimoji="0" lang="en" sz="14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Non hygroscopic, negligible temperature dependence, radiation hard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4C917A-885F-D71C-936F-74AA29F16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68" y="781481"/>
            <a:ext cx="4580558" cy="775054"/>
          </a:xfrm>
        </p:spPr>
        <p:txBody>
          <a:bodyPr/>
          <a:lstStyle/>
          <a:p>
            <a:r>
              <a:rPr lang="en-US" dirty="0"/>
              <a:t>Tested 10-array</a:t>
            </a:r>
          </a:p>
          <a:p>
            <a:pPr lvl="1"/>
            <a:r>
              <a:rPr lang="en-US" sz="1400" dirty="0" err="1">
                <a:latin typeface="-apple-system"/>
              </a:rPr>
              <a:t>Nucl.Instrum.Meth.A</a:t>
            </a:r>
            <a:r>
              <a:rPr lang="en-US" sz="1400" dirty="0">
                <a:latin typeface="-apple-system"/>
              </a:rPr>
              <a:t> 1075 (2025), 170320</a:t>
            </a:r>
            <a:endParaRPr lang="en-US" sz="18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7F0F9-9B6A-E7A7-3731-47BB8240E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010" y="335821"/>
            <a:ext cx="2707393" cy="2160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AB46A7-69D4-A648-7AE7-CE29C0300C32}"/>
              </a:ext>
            </a:extLst>
          </p:cNvPr>
          <p:cNvGrpSpPr/>
          <p:nvPr/>
        </p:nvGrpSpPr>
        <p:grpSpPr>
          <a:xfrm>
            <a:off x="5022143" y="2270275"/>
            <a:ext cx="2904369" cy="2113538"/>
            <a:chOff x="1395367" y="2563828"/>
            <a:chExt cx="4032832" cy="2934731"/>
          </a:xfrm>
        </p:grpSpPr>
        <p:pic>
          <p:nvPicPr>
            <p:cNvPr id="10" name="Google Shape;265;p24">
              <a:extLst>
                <a:ext uri="{FF2B5EF4-FFF2-40B4-BE49-F238E27FC236}">
                  <a16:creationId xmlns:a16="http://schemas.microsoft.com/office/drawing/2014/main" id="{5FA0AF25-B991-ACDF-6E7D-7213BEBDF0E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7817" r="6568"/>
            <a:stretch/>
          </p:blipFill>
          <p:spPr>
            <a:xfrm>
              <a:off x="1395367" y="2563828"/>
              <a:ext cx="3809300" cy="2934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537759-5FF7-3FC3-5BC5-85405F1D1B47}"/>
                </a:ext>
              </a:extLst>
            </p:cNvPr>
            <p:cNvCxnSpPr/>
            <p:nvPr/>
          </p:nvCxnSpPr>
          <p:spPr>
            <a:xfrm>
              <a:off x="1899639" y="4350931"/>
              <a:ext cx="3160960" cy="0"/>
            </a:xfrm>
            <a:prstGeom prst="line">
              <a:avLst/>
            </a:prstGeom>
            <a:ln w="12700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Down Arrow 37">
              <a:extLst>
                <a:ext uri="{FF2B5EF4-FFF2-40B4-BE49-F238E27FC236}">
                  <a16:creationId xmlns:a16="http://schemas.microsoft.com/office/drawing/2014/main" id="{499431CC-CE73-CF4B-7122-4B42BB59C99E}"/>
                </a:ext>
              </a:extLst>
            </p:cNvPr>
            <p:cNvSpPr/>
            <p:nvPr/>
          </p:nvSpPr>
          <p:spPr>
            <a:xfrm>
              <a:off x="3706583" y="3888374"/>
              <a:ext cx="155237" cy="6552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6F583F-4486-E5F4-AF4E-A00A97B8E27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119" y="3694961"/>
              <a:ext cx="705712" cy="11829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07E52C-4555-018D-8222-CF8BBA07B58C}"/>
                </a:ext>
              </a:extLst>
            </p:cNvPr>
            <p:cNvSpPr txBox="1"/>
            <p:nvPr/>
          </p:nvSpPr>
          <p:spPr>
            <a:xfrm>
              <a:off x="4441809" y="4004396"/>
              <a:ext cx="986390" cy="42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goal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6D5A4-3263-E4DF-B9AC-286AF7B25057}"/>
                </a:ext>
              </a:extLst>
            </p:cNvPr>
            <p:cNvSpPr txBox="1"/>
            <p:nvPr/>
          </p:nvSpPr>
          <p:spPr>
            <a:xfrm>
              <a:off x="4066557" y="4380163"/>
              <a:ext cx="1156906" cy="42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charset="0"/>
                  <a:cs typeface="Arial"/>
                  <a:sym typeface="Arial"/>
                </a:rPr>
                <a:t>achieved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2C9302-9419-B73E-2B84-AD63A9CEF2CB}"/>
                </a:ext>
              </a:extLst>
            </p:cNvPr>
            <p:cNvSpPr/>
            <p:nvPr/>
          </p:nvSpPr>
          <p:spPr>
            <a:xfrm>
              <a:off x="3251235" y="3407013"/>
              <a:ext cx="1518464" cy="341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1.52% @ 70 MeV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9AAFC3-6098-CBEA-42D5-3771A5DF696E}"/>
              </a:ext>
            </a:extLst>
          </p:cNvPr>
          <p:cNvGrpSpPr/>
          <p:nvPr/>
        </p:nvGrpSpPr>
        <p:grpSpPr>
          <a:xfrm>
            <a:off x="195210" y="4623370"/>
            <a:ext cx="1790633" cy="1443520"/>
            <a:chOff x="3621423" y="2236137"/>
            <a:chExt cx="4160102" cy="3353199"/>
          </a:xfrm>
        </p:grpSpPr>
        <p:pic>
          <p:nvPicPr>
            <p:cNvPr id="27" name="Google Shape;141;p19" title="PXL_20250829_050836030.jpg">
              <a:extLst>
                <a:ext uri="{FF2B5EF4-FFF2-40B4-BE49-F238E27FC236}">
                  <a16:creationId xmlns:a16="http://schemas.microsoft.com/office/drawing/2014/main" id="{4C1253E1-5ECC-AEAC-FBE4-5EF9F9DB21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4017" t="22431" r="43049" b="20679"/>
            <a:stretch/>
          </p:blipFill>
          <p:spPr>
            <a:xfrm flipH="1">
              <a:off x="3621423" y="2236137"/>
              <a:ext cx="4160102" cy="3353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42;p19">
              <a:extLst>
                <a:ext uri="{FF2B5EF4-FFF2-40B4-BE49-F238E27FC236}">
                  <a16:creationId xmlns:a16="http://schemas.microsoft.com/office/drawing/2014/main" id="{3B44874A-E6FB-1AAD-2552-02ED8AD98DDA}"/>
                </a:ext>
              </a:extLst>
            </p:cNvPr>
            <p:cNvSpPr txBox="1"/>
            <p:nvPr/>
          </p:nvSpPr>
          <p:spPr>
            <a:xfrm>
              <a:off x="4258775" y="5085463"/>
              <a:ext cx="12591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000000"/>
                  </a:highlight>
                  <a:uLnTx/>
                  <a:uFillTx/>
                  <a:latin typeface="Arial"/>
                  <a:cs typeface="Arial"/>
                  <a:sym typeface="Arial"/>
                </a:rPr>
                <a:t>LYSO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9" name="Google Shape;144;p19">
              <a:extLst>
                <a:ext uri="{FF2B5EF4-FFF2-40B4-BE49-F238E27FC236}">
                  <a16:creationId xmlns:a16="http://schemas.microsoft.com/office/drawing/2014/main" id="{364949E4-8046-AE9B-88C7-E45360E45EEC}"/>
                </a:ext>
              </a:extLst>
            </p:cNvPr>
            <p:cNvCxnSpPr/>
            <p:nvPr/>
          </p:nvCxnSpPr>
          <p:spPr>
            <a:xfrm rot="10800000" flipH="1">
              <a:off x="4635375" y="4799513"/>
              <a:ext cx="193800" cy="3765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0" name="Google Shape;122;p18" title="PXL_20250825_063754321.jpg">
            <a:extLst>
              <a:ext uri="{FF2B5EF4-FFF2-40B4-BE49-F238E27FC236}">
                <a16:creationId xmlns:a16="http://schemas.microsoft.com/office/drawing/2014/main" id="{6DD7A609-8B4C-7F4B-678D-04A5D48418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3382" t="48950" r="33290" b="36222"/>
          <a:stretch>
            <a:fillRect/>
          </a:stretch>
        </p:blipFill>
        <p:spPr>
          <a:xfrm>
            <a:off x="4135347" y="4628508"/>
            <a:ext cx="1684962" cy="142810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" name="Google Shape;123;p18" title="PXL_20250824_094256556.jpg">
            <a:extLst>
              <a:ext uri="{FF2B5EF4-FFF2-40B4-BE49-F238E27FC236}">
                <a16:creationId xmlns:a16="http://schemas.microsoft.com/office/drawing/2014/main" id="{1333E3A3-1914-D06F-532D-547E35A989D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9294" t="17027" r="16689" b="23765"/>
          <a:stretch/>
        </p:blipFill>
        <p:spPr>
          <a:xfrm>
            <a:off x="2013735" y="4618234"/>
            <a:ext cx="2075380" cy="1439539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527A7C-7854-64BE-29CF-4B34A3237F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959" y="4217853"/>
            <a:ext cx="3534055" cy="2640147"/>
          </a:xfrm>
          <a:prstGeom prst="rect">
            <a:avLst/>
          </a:prstGeom>
        </p:spPr>
      </p:pic>
      <p:pic>
        <p:nvPicPr>
          <p:cNvPr id="33" name="Google Shape;175;p22" title="energy70MeV_nominal.png">
            <a:extLst>
              <a:ext uri="{FF2B5EF4-FFF2-40B4-BE49-F238E27FC236}">
                <a16:creationId xmlns:a16="http://schemas.microsoft.com/office/drawing/2014/main" id="{AA5183F3-2762-5444-EF35-87603DEB745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831927" y="3548116"/>
            <a:ext cx="2259650" cy="16182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F82E9F-6655-A480-132D-563C25F43F59}"/>
              </a:ext>
            </a:extLst>
          </p:cNvPr>
          <p:cNvCxnSpPr/>
          <p:nvPr/>
        </p:nvCxnSpPr>
        <p:spPr>
          <a:xfrm flipH="1">
            <a:off x="9955658" y="4813443"/>
            <a:ext cx="359596" cy="863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24690129-9123-06DF-4235-3C6D5701107E}"/>
              </a:ext>
            </a:extLst>
          </p:cNvPr>
          <p:cNvSpPr txBox="1">
            <a:spLocks/>
          </p:cNvSpPr>
          <p:nvPr/>
        </p:nvSpPr>
        <p:spPr>
          <a:xfrm>
            <a:off x="303092" y="3656532"/>
            <a:ext cx="4580558" cy="838412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sym typeface="Arial"/>
              </a:rPr>
              <a:t>Tested 6 full-sized, tapered crystals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sym typeface="Arial"/>
              </a:rPr>
              <a:t>(August, 2025)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BB18E-7489-289D-F596-B8773381E53D}"/>
              </a:ext>
            </a:extLst>
          </p:cNvPr>
          <p:cNvSpPr txBox="1"/>
          <p:nvPr/>
        </p:nvSpPr>
        <p:spPr>
          <a:xfrm>
            <a:off x="70262" y="6226134"/>
            <a:ext cx="871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am sharing work our group is helping to lead on LYSO but PIONEER has not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finalic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will share some progress we’ve made with LYSO here (but decision is not made!)</a:t>
            </a:r>
          </a:p>
        </p:txBody>
      </p:sp>
    </p:spTree>
    <p:extLst>
      <p:ext uri="{BB962C8B-B14F-4D97-AF65-F5344CB8AC3E}">
        <p14:creationId xmlns:p14="http://schemas.microsoft.com/office/powerpoint/2010/main" val="23507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B40CE3-8054-01AA-0597-E1ABAC95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FD55C23E-8A93-C5B5-3F6B-FA24EAF66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" y="1269538"/>
            <a:ext cx="3323713" cy="225901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FBD8B98-0235-6A20-3BA0-03955905483D}"/>
              </a:ext>
            </a:extLst>
          </p:cNvPr>
          <p:cNvSpPr/>
          <p:nvPr/>
        </p:nvSpPr>
        <p:spPr>
          <a:xfrm>
            <a:off x="8571533" y="0"/>
            <a:ext cx="3620467" cy="631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48C775-9475-6C55-1BC5-609F1B88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21" y="217714"/>
            <a:ext cx="11868979" cy="816429"/>
          </a:xfrm>
        </p:spPr>
        <p:txBody>
          <a:bodyPr/>
          <a:lstStyle/>
          <a:p>
            <a:r>
              <a:rPr lang="en-US" sz="3200" dirty="0"/>
              <a:t>Connection of Calo and ATAR hardware to main systematic:  The Tail Correction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E756E-BD50-E97E-FA25-5F5ECEB96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26</a:t>
            </a:fld>
            <a:endParaRPr lang="en-US" kern="1200" dirty="0"/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8097FE17-B16E-B835-4C45-E27844F71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" y="3763652"/>
            <a:ext cx="3229840" cy="2304241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11660E6-EC70-6FE3-124B-F57C1FB71D66}"/>
              </a:ext>
            </a:extLst>
          </p:cNvPr>
          <p:cNvSpPr/>
          <p:nvPr/>
        </p:nvSpPr>
        <p:spPr>
          <a:xfrm>
            <a:off x="1699015" y="1602392"/>
            <a:ext cx="264556" cy="4032707"/>
          </a:xfrm>
          <a:prstGeom prst="downArrow">
            <a:avLst/>
          </a:prstGeom>
          <a:noFill/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Screenshot 2025-04-30 at 2.56.29 pm.png" descr="Screenshot 2025-04-30 at 2.56.29 pm.png">
            <a:extLst>
              <a:ext uri="{FF2B5EF4-FFF2-40B4-BE49-F238E27FC236}">
                <a16:creationId xmlns:a16="http://schemas.microsoft.com/office/drawing/2014/main" id="{71F50149-7826-E01E-A553-8E724E1DC8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4332"/>
          <a:stretch>
            <a:fillRect/>
          </a:stretch>
        </p:blipFill>
        <p:spPr>
          <a:xfrm>
            <a:off x="4373196" y="2122513"/>
            <a:ext cx="1918748" cy="3250981"/>
          </a:xfrm>
          <a:prstGeom prst="rect">
            <a:avLst/>
          </a:prstGeom>
          <a:ln w="28575">
            <a:solidFill>
              <a:srgbClr val="00B050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Measuring   events with   (  of all events) to 1%">
                <a:extLst>
                  <a:ext uri="{FF2B5EF4-FFF2-40B4-BE49-F238E27FC236}">
                    <a16:creationId xmlns:a16="http://schemas.microsoft.com/office/drawing/2014/main" id="{F9D687EF-CDFA-538F-72D6-0C312DC2C0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5821" y="894919"/>
                <a:ext cx="8357564" cy="814138"/>
              </a:xfrm>
              <a:prstGeom prst="rect">
                <a:avLst/>
              </a:prstGeom>
              <a:ln>
                <a:noFill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>
                <a:lvl1pPr marL="457189" indent="-457189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990575" indent="-38099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133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523962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67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2133547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743131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68655">
                  <a:buClrTx/>
                  <a:buNone/>
                  <a:defRPr sz="4455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events with energy below </a:t>
                </a:r>
                <a14:m>
                  <m:oMath xmlns:m="http://schemas.openxmlformats.org/officeDocument/2006/math">
                    <m:r>
                      <a:rPr lang="ar-A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56</m:t>
                    </m:r>
                    <m:r>
                      <m:rPr>
                        <m:nor/>
                      </m:rP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accent6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MeV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occur  ~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of the time</a:t>
                </a:r>
              </a:p>
              <a:p>
                <a:pPr marL="0" indent="0" defTabSz="668655">
                  <a:buClrTx/>
                  <a:buNone/>
                  <a:defRPr sz="4455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events with energy below </a:t>
                </a:r>
                <a14:m>
                  <m:oMath xmlns:m="http://schemas.openxmlformats.org/officeDocument/2006/math">
                    <m:r>
                      <a:rPr lang="ar-A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56</m:t>
                    </m:r>
                    <m:r>
                      <m:rPr>
                        <m:nor/>
                      </m:rP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solidFill>
                          <a:schemeClr val="accent6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MeV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occur 99.9% of the time</a:t>
                </a:r>
              </a:p>
            </p:txBody>
          </p:sp>
        </mc:Choice>
        <mc:Fallback xmlns="">
          <p:sp>
            <p:nvSpPr>
              <p:cNvPr id="22" name="Measuring   events with   (  of all events) to 1%">
                <a:extLst>
                  <a:ext uri="{FF2B5EF4-FFF2-40B4-BE49-F238E27FC236}">
                    <a16:creationId xmlns:a16="http://schemas.microsoft.com/office/drawing/2014/main" id="{F9D687EF-CDFA-538F-72D6-0C312DC2C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821" y="894919"/>
                <a:ext cx="8357564" cy="814138"/>
              </a:xfrm>
              <a:prstGeom prst="rect">
                <a:avLst/>
              </a:prstGeom>
              <a:blipFill>
                <a:blip r:embed="rId6"/>
                <a:stretch>
                  <a:fillRect t="-4511" b="-7519"/>
                </a:stretch>
              </a:blipFill>
              <a:ln>
                <a:noFill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Screenshot 2025-04-30 at 2.56.29 pm.png" descr="Screenshot 2025-04-30 at 2.56.29 pm.png">
            <a:extLst>
              <a:ext uri="{FF2B5EF4-FFF2-40B4-BE49-F238E27FC236}">
                <a16:creationId xmlns:a16="http://schemas.microsoft.com/office/drawing/2014/main" id="{D3470AAB-6596-4677-948F-78127793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06" r="50000"/>
          <a:stretch>
            <a:fillRect/>
          </a:stretch>
        </p:blipFill>
        <p:spPr>
          <a:xfrm>
            <a:off x="6565805" y="2136063"/>
            <a:ext cx="1813907" cy="3274138"/>
          </a:xfrm>
          <a:prstGeom prst="rect">
            <a:avLst/>
          </a:prstGeom>
          <a:ln w="28575">
            <a:solidFill>
              <a:srgbClr val="00B050"/>
            </a:solidFill>
            <a:miter lim="400000"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6995B7-94A0-81CF-4CA0-DCBA873D2872}"/>
              </a:ext>
            </a:extLst>
          </p:cNvPr>
          <p:cNvCxnSpPr/>
          <p:nvPr/>
        </p:nvCxnSpPr>
        <p:spPr>
          <a:xfrm flipV="1">
            <a:off x="2585357" y="1349829"/>
            <a:ext cx="0" cy="2013857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487F1B-BF3E-D036-5C4C-76190F6EBC45}"/>
              </a:ext>
            </a:extLst>
          </p:cNvPr>
          <p:cNvCxnSpPr/>
          <p:nvPr/>
        </p:nvCxnSpPr>
        <p:spPr>
          <a:xfrm flipV="1">
            <a:off x="2503714" y="3858987"/>
            <a:ext cx="0" cy="2013857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3E45C4B-390C-38BC-EE97-AB106D1D91F2}"/>
              </a:ext>
            </a:extLst>
          </p:cNvPr>
          <p:cNvSpPr txBox="1"/>
          <p:nvPr/>
        </p:nvSpPr>
        <p:spPr>
          <a:xfrm>
            <a:off x="4528457" y="5497285"/>
            <a:ext cx="180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to 1%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DA7EAD-7E3A-2527-9AF7-29B92FB3AA77}"/>
              </a:ext>
            </a:extLst>
          </p:cNvPr>
          <p:cNvSpPr txBox="1"/>
          <p:nvPr/>
        </p:nvSpPr>
        <p:spPr>
          <a:xfrm>
            <a:off x="6509656" y="5508171"/>
            <a:ext cx="180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Suppress by 10</a:t>
            </a:r>
            <a:r>
              <a:rPr lang="en-US" baseline="30000" dirty="0"/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3718515-B4DD-97BB-989A-85133E38CDD4}"/>
                  </a:ext>
                </a:extLst>
              </p:cNvPr>
              <p:cNvSpPr txBox="1"/>
              <p:nvPr/>
            </p:nvSpPr>
            <p:spPr>
              <a:xfrm>
                <a:off x="8583386" y="1976871"/>
                <a:ext cx="3608614" cy="3998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Signal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𝜋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→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Helvetica Neue"/>
                      </a:rPr>
                      <m:t>𝑒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event:</a:t>
                </a:r>
              </a:p>
              <a:p>
                <a:pPr marL="0" marR="0" lvl="0" indent="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Highly ionizing pion stop</a:t>
                </a: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MIP positron</a:t>
                </a: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Defined by pion lifetime alone</a:t>
                </a:r>
              </a:p>
              <a:p>
                <a:pPr marL="342900" marR="0" lvl="0" indent="-342900" algn="l" defTabSz="2438338" rtl="0" eaLnBrk="1" fontAlgn="auto" latinLnBrk="0" hangingPunct="0">
                  <a:lnSpc>
                    <a:spcPct val="90000"/>
                  </a:lnSpc>
                  <a:spcAft>
                    <a:spcPts val="0"/>
                  </a:spcAft>
                  <a:buClrTx/>
                  <a:buSzPct val="123000"/>
                  <a:buFont typeface="Arial" panose="020B0604020202020204" pitchFamily="34" charset="0"/>
                  <a:buChar char="•"/>
                  <a:tabLst/>
                  <a:defRPr sz="4000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  <a:p>
                <a:pPr lvl="0" defTabSz="2438338" hangingPunct="0">
                  <a:lnSpc>
                    <a:spcPct val="90000"/>
                  </a:lnSpc>
                  <a:buClrTx/>
                  <a:buSzPct val="123000"/>
                  <a:defRPr sz="4000"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Background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lvl="0" defTabSz="2438338" hangingPunct="0">
                  <a:lnSpc>
                    <a:spcPct val="90000"/>
                  </a:lnSpc>
                  <a:buClrTx/>
                  <a:buSzPct val="123000"/>
                  <a:defRPr sz="4000"/>
                </a:pPr>
                <a:endParaRPr lang="en-US" sz="200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Highly ionizing </a:t>
                </a:r>
                <a:r>
                  <a:rPr lang="en-US" sz="1800" dirty="0">
                    <a:solidFill>
                      <a:schemeClr val="accent6"/>
                    </a:solidFill>
                    <a:latin typeface="Symbol" panose="05050102010706020507" pitchFamily="18" charset="2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1800" dirty="0">
                    <a:solidFill>
                      <a:schemeClr val="accent6"/>
                    </a:solidFill>
                    <a:latin typeface="Symbol" panose="05050102010706020507" pitchFamily="18" charset="2"/>
                    <a:ea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stops</a:t>
                </a: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MIP positron</a:t>
                </a: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Defined by both muon and pion lifetimes</a:t>
                </a:r>
              </a:p>
              <a:p>
                <a:pPr marL="342900" lvl="0" indent="-342900" defTabSz="2438338" hangingPunct="0">
                  <a:lnSpc>
                    <a:spcPct val="90000"/>
                  </a:lnSpc>
                  <a:buClrTx/>
                  <a:buSzPct val="123000"/>
                  <a:buFont typeface="Arial" panose="020B0604020202020204" pitchFamily="34" charset="0"/>
                  <a:buChar char="•"/>
                  <a:defRPr sz="4000"/>
                </a:pP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Timing and energy alone give 10</a:t>
                </a:r>
                <a:r>
                  <a:rPr lang="en-US" sz="1800" baseline="300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1800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suppression</a:t>
                </a:r>
              </a:p>
              <a:p>
                <a:pPr lvl="0" defTabSz="2438338" hangingPunct="0">
                  <a:lnSpc>
                    <a:spcPct val="90000"/>
                  </a:lnSpc>
                  <a:buClrTx/>
                  <a:buSzPct val="123000"/>
                  <a:defRPr sz="4000"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3718515-B4DD-97BB-989A-85133E38C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386" y="1976871"/>
                <a:ext cx="3608614" cy="3998018"/>
              </a:xfrm>
              <a:prstGeom prst="rect">
                <a:avLst/>
              </a:prstGeom>
              <a:blipFill>
                <a:blip r:embed="rId7"/>
                <a:stretch>
                  <a:fillRect l="-1858" t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FAE1-1012-4900-E6DA-F738A64C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" y="88711"/>
            <a:ext cx="11861041" cy="10645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Pivot to our developing analysis methods: 3 essential tasks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F398A-B53A-EBAB-0E24-51E361B9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9E4C3-D813-39B2-197D-028056B0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543"/>
          <a:stretch>
            <a:fillRect/>
          </a:stretch>
        </p:blipFill>
        <p:spPr>
          <a:xfrm>
            <a:off x="1187355" y="1335096"/>
            <a:ext cx="3168888" cy="5186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E999D-8148-166A-FCF2-B9F0BF783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76" r="33006"/>
          <a:stretch>
            <a:fillRect/>
          </a:stretch>
        </p:blipFill>
        <p:spPr>
          <a:xfrm>
            <a:off x="4376791" y="1312836"/>
            <a:ext cx="3174714" cy="5186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4064C-57D0-0A60-10CA-72ADFA45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87" r="-96"/>
          <a:stretch>
            <a:fillRect/>
          </a:stretch>
        </p:blipFill>
        <p:spPr>
          <a:xfrm>
            <a:off x="7530957" y="1341946"/>
            <a:ext cx="3164440" cy="51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3997-0B66-C50E-4FB3-AA97FFB0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16" y="196816"/>
            <a:ext cx="10515600" cy="6149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Basic steps involve finding the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tracklets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FA6D5-AA29-3765-EF6C-2B5F2C86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37">
            <a:extLst>
              <a:ext uri="{FF2B5EF4-FFF2-40B4-BE49-F238E27FC236}">
                <a16:creationId xmlns:a16="http://schemas.microsoft.com/office/drawing/2014/main" id="{49EE8E22-3F24-5933-C3C6-C1AF2FA6A0C4}"/>
              </a:ext>
            </a:extLst>
          </p:cNvPr>
          <p:cNvSpPr txBox="1">
            <a:spLocks/>
          </p:cNvSpPr>
          <p:nvPr/>
        </p:nvSpPr>
        <p:spPr>
          <a:xfrm>
            <a:off x="481249" y="5448128"/>
            <a:ext cx="4837810" cy="682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most events, time separation is clear and events “behave”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DFAC0F-9689-D669-1CD2-FFD536FFE04A}"/>
              </a:ext>
            </a:extLst>
          </p:cNvPr>
          <p:cNvGrpSpPr/>
          <p:nvPr/>
        </p:nvGrpSpPr>
        <p:grpSpPr>
          <a:xfrm>
            <a:off x="498977" y="1228483"/>
            <a:ext cx="4002893" cy="2468553"/>
            <a:chOff x="502432" y="569111"/>
            <a:chExt cx="4002893" cy="24685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F24BA4-B315-ACF1-50A5-19B70799B965}"/>
                </a:ext>
              </a:extLst>
            </p:cNvPr>
            <p:cNvGrpSpPr/>
            <p:nvPr/>
          </p:nvGrpSpPr>
          <p:grpSpPr>
            <a:xfrm>
              <a:off x="502432" y="569111"/>
              <a:ext cx="4002893" cy="2468553"/>
              <a:chOff x="3312307" y="1597811"/>
              <a:chExt cx="5602796" cy="3455201"/>
            </a:xfrm>
          </p:grpSpPr>
          <p:pic>
            <p:nvPicPr>
              <p:cNvPr id="12" name="Picture 11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5700B05A-93F4-83F7-1B77-945E3DE3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13" name="Rectangle: Single Corner Snipped 12">
                <a:extLst>
                  <a:ext uri="{FF2B5EF4-FFF2-40B4-BE49-F238E27FC236}">
                    <a16:creationId xmlns:a16="http://schemas.microsoft.com/office/drawing/2014/main" id="{BD759459-A31E-EA11-EE22-715353F8D1FE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Single Corner Snipped 13">
                <a:extLst>
                  <a:ext uri="{FF2B5EF4-FFF2-40B4-BE49-F238E27FC236}">
                    <a16:creationId xmlns:a16="http://schemas.microsoft.com/office/drawing/2014/main" id="{1D7861E9-D7A6-B0CD-E16C-1DE3B58B1EF8}"/>
                  </a:ext>
                </a:extLst>
              </p:cNvPr>
              <p:cNvSpPr/>
              <p:nvPr/>
            </p:nvSpPr>
            <p:spPr>
              <a:xfrm>
                <a:off x="4495798" y="3734278"/>
                <a:ext cx="1812895" cy="1004411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4F0245-B8B6-52C4-35B3-9F2639446215}"/>
                </a:ext>
              </a:extLst>
            </p:cNvPr>
            <p:cNvSpPr/>
            <p:nvPr/>
          </p:nvSpPr>
          <p:spPr>
            <a:xfrm>
              <a:off x="2590800" y="1333500"/>
              <a:ext cx="1714500" cy="1381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DC4D6E-3D4F-42CA-2E26-4156F35F01CC}"/>
                </a:ext>
              </a:extLst>
            </p:cNvPr>
            <p:cNvSpPr/>
            <p:nvPr/>
          </p:nvSpPr>
          <p:spPr>
            <a:xfrm>
              <a:off x="2219325" y="2014538"/>
              <a:ext cx="585788" cy="476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9D21EA-DD60-9791-3B47-A7AAD78B5056}"/>
                </a:ext>
              </a:extLst>
            </p:cNvPr>
            <p:cNvSpPr txBox="1"/>
            <p:nvPr/>
          </p:nvSpPr>
          <p:spPr>
            <a:xfrm>
              <a:off x="657224" y="914400"/>
              <a:ext cx="16144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2110FC"/>
                  </a:solidFill>
                  <a:latin typeface="Symbol" panose="05050102010706020507" pitchFamily="18" charset="2"/>
                </a:rPr>
                <a:t>p</a:t>
              </a:r>
              <a:r>
                <a:rPr lang="en-US" sz="1600" b="1" dirty="0">
                  <a:solidFill>
                    <a:srgbClr val="2110FC"/>
                  </a:solidFill>
                </a:rPr>
                <a:t> enters </a:t>
              </a:r>
              <a:r>
                <a:rPr lang="en-US" sz="1600" b="1" dirty="0">
                  <a:solidFill>
                    <a:srgbClr val="2110FC"/>
                  </a:solidFill>
                  <a:sym typeface="Wingdings" panose="05000000000000000000" pitchFamily="2" charset="2"/>
                </a:rPr>
                <a:t> t</a:t>
              </a:r>
              <a:r>
                <a:rPr lang="en-US" sz="1600" b="1" baseline="-25000" dirty="0">
                  <a:solidFill>
                    <a:srgbClr val="2110FC"/>
                  </a:solidFill>
                  <a:sym typeface="Wingdings" panose="05000000000000000000" pitchFamily="2" charset="2"/>
                </a:rPr>
                <a:t>0</a:t>
              </a:r>
              <a:endParaRPr lang="en-US" sz="1600" b="1" baseline="-25000" dirty="0">
                <a:solidFill>
                  <a:srgbClr val="2110FC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72D45-A4C2-AD1A-704F-01B8A87CDED9}"/>
              </a:ext>
            </a:extLst>
          </p:cNvPr>
          <p:cNvGrpSpPr/>
          <p:nvPr/>
        </p:nvGrpSpPr>
        <p:grpSpPr>
          <a:xfrm>
            <a:off x="2727826" y="2781057"/>
            <a:ext cx="4002893" cy="2468553"/>
            <a:chOff x="3107519" y="3788560"/>
            <a:chExt cx="4002893" cy="246855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97E3CD-9854-A900-CB48-1A66A5DA0FEB}"/>
                </a:ext>
              </a:extLst>
            </p:cNvPr>
            <p:cNvGrpSpPr/>
            <p:nvPr/>
          </p:nvGrpSpPr>
          <p:grpSpPr>
            <a:xfrm>
              <a:off x="3107519" y="3788560"/>
              <a:ext cx="4002893" cy="2468553"/>
              <a:chOff x="3312307" y="1597811"/>
              <a:chExt cx="5602796" cy="3455201"/>
            </a:xfrm>
          </p:grpSpPr>
          <p:pic>
            <p:nvPicPr>
              <p:cNvPr id="19" name="Picture 18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2ED4170A-81E0-5A9F-FE60-C58D3FF45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20" name="Rectangle: Single Corner Snipped 19">
                <a:extLst>
                  <a:ext uri="{FF2B5EF4-FFF2-40B4-BE49-F238E27FC236}">
                    <a16:creationId xmlns:a16="http://schemas.microsoft.com/office/drawing/2014/main" id="{4A53F24A-4C7D-DB3F-DE0B-CB297AF24903}"/>
                  </a:ext>
                </a:extLst>
              </p:cNvPr>
              <p:cNvSpPr/>
              <p:nvPr/>
            </p:nvSpPr>
            <p:spPr>
              <a:xfrm>
                <a:off x="4495800" y="3767138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8BAB169B-03D0-2FCD-317D-8CE7C3FFE4B8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1995C8-74ED-5053-072C-2B86C015040C}"/>
                </a:ext>
              </a:extLst>
            </p:cNvPr>
            <p:cNvSpPr txBox="1"/>
            <p:nvPr/>
          </p:nvSpPr>
          <p:spPr>
            <a:xfrm>
              <a:off x="3262311" y="4167187"/>
              <a:ext cx="1400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Symbol" panose="05050102010706020507" pitchFamily="18" charset="2"/>
                </a:rPr>
                <a:t>p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sym typeface="Wingdings" panose="05000000000000000000" pitchFamily="2" charset="2"/>
                </a:rPr>
                <a:t> 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sym typeface="Wingdings" panose="05000000000000000000" pitchFamily="2" charset="2"/>
                </a:rPr>
                <a:t> at t</a:t>
              </a:r>
              <a:r>
                <a:rPr lang="en-US" sz="1600" b="1" baseline="-25000" dirty="0">
                  <a:solidFill>
                    <a:schemeClr val="tx2">
                      <a:lumMod val="50000"/>
                    </a:schemeClr>
                  </a:solidFill>
                  <a:sym typeface="Wingdings" panose="05000000000000000000" pitchFamily="2" charset="2"/>
                </a:rPr>
                <a:t>1</a:t>
              </a:r>
              <a:endParaRPr lang="en-US" sz="1600" b="1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569764-2F0F-EAFF-B19A-91E2DD36064F}"/>
                </a:ext>
              </a:extLst>
            </p:cNvPr>
            <p:cNvSpPr/>
            <p:nvPr/>
          </p:nvSpPr>
          <p:spPr>
            <a:xfrm>
              <a:off x="5681663" y="4681538"/>
              <a:ext cx="1233487" cy="1262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75C33-6D2B-9740-83BE-91B6E800DEA7}"/>
              </a:ext>
            </a:extLst>
          </p:cNvPr>
          <p:cNvSpPr/>
          <p:nvPr/>
        </p:nvSpPr>
        <p:spPr>
          <a:xfrm>
            <a:off x="2906432" y="2783447"/>
            <a:ext cx="35433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65CBB3-D7C8-D351-D19F-793279D11C60}"/>
              </a:ext>
            </a:extLst>
          </p:cNvPr>
          <p:cNvGrpSpPr/>
          <p:nvPr/>
        </p:nvGrpSpPr>
        <p:grpSpPr>
          <a:xfrm>
            <a:off x="5752014" y="4216960"/>
            <a:ext cx="4002893" cy="2518552"/>
            <a:chOff x="7646182" y="3914775"/>
            <a:chExt cx="4002893" cy="251855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9408D3B-8EF7-2089-FF6F-D4CE95ADCC7B}"/>
                </a:ext>
              </a:extLst>
            </p:cNvPr>
            <p:cNvGrpSpPr/>
            <p:nvPr/>
          </p:nvGrpSpPr>
          <p:grpSpPr>
            <a:xfrm>
              <a:off x="7646182" y="3964774"/>
              <a:ext cx="4002893" cy="2468553"/>
              <a:chOff x="3312307" y="1597811"/>
              <a:chExt cx="5602796" cy="3455201"/>
            </a:xfrm>
          </p:grpSpPr>
          <p:pic>
            <p:nvPicPr>
              <p:cNvPr id="27" name="Picture 26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AC23CD12-7C3A-B771-BD71-7F291BFCA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28" name="Rectangle: Single Corner Snipped 27">
                <a:extLst>
                  <a:ext uri="{FF2B5EF4-FFF2-40B4-BE49-F238E27FC236}">
                    <a16:creationId xmlns:a16="http://schemas.microsoft.com/office/drawing/2014/main" id="{09074B9C-629D-7D38-C507-F559E266BEA8}"/>
                  </a:ext>
                </a:extLst>
              </p:cNvPr>
              <p:cNvSpPr/>
              <p:nvPr/>
            </p:nvSpPr>
            <p:spPr>
              <a:xfrm>
                <a:off x="4495800" y="3767138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Single Corner Snipped 28">
                <a:extLst>
                  <a:ext uri="{FF2B5EF4-FFF2-40B4-BE49-F238E27FC236}">
                    <a16:creationId xmlns:a16="http://schemas.microsoft.com/office/drawing/2014/main" id="{2868F73C-8DEB-1680-334A-A0FD9292C2D7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BA33C7-4473-856F-D483-9DB01669F4B6}"/>
                </a:ext>
              </a:extLst>
            </p:cNvPr>
            <p:cNvSpPr txBox="1"/>
            <p:nvPr/>
          </p:nvSpPr>
          <p:spPr>
            <a:xfrm>
              <a:off x="7805736" y="4329112"/>
              <a:ext cx="1400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</a:t>
              </a:r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e</a:t>
              </a:r>
              <a:r>
                <a:rPr lang="en-US" sz="16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 at t</a:t>
              </a:r>
              <a:r>
                <a:rPr lang="en-US" sz="1600" b="1" baseline="-25000" dirty="0">
                  <a:solidFill>
                    <a:srgbClr val="FF0000"/>
                  </a:solidFill>
                  <a:sym typeface="Wingdings" panose="05000000000000000000" pitchFamily="2" charset="2"/>
                </a:rPr>
                <a:t>2</a:t>
              </a:r>
              <a:endParaRPr lang="en-US" sz="16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E88ABA-9F8A-02CA-16FE-4B52BE9EBF03}"/>
                </a:ext>
              </a:extLst>
            </p:cNvPr>
            <p:cNvSpPr/>
            <p:nvPr/>
          </p:nvSpPr>
          <p:spPr>
            <a:xfrm>
              <a:off x="7886700" y="3914775"/>
              <a:ext cx="3543300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CAEBB8-336A-B27D-CD75-0AD726E17DBE}"/>
              </a:ext>
            </a:extLst>
          </p:cNvPr>
          <p:cNvCxnSpPr>
            <a:cxnSpLocks/>
          </p:cNvCxnSpPr>
          <p:nvPr/>
        </p:nvCxnSpPr>
        <p:spPr>
          <a:xfrm>
            <a:off x="6106832" y="2497697"/>
            <a:ext cx="53673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E56ED8AB-08C5-D0BB-5D4B-E3234F1C8F28}"/>
              </a:ext>
            </a:extLst>
          </p:cNvPr>
          <p:cNvSpPr/>
          <p:nvPr/>
        </p:nvSpPr>
        <p:spPr>
          <a:xfrm>
            <a:off x="6954557" y="1264210"/>
            <a:ext cx="104775" cy="1233487"/>
          </a:xfrm>
          <a:prstGeom prst="triangle">
            <a:avLst/>
          </a:prstGeom>
          <a:solidFill>
            <a:srgbClr val="2110FC"/>
          </a:solidFill>
          <a:ln>
            <a:solidFill>
              <a:srgbClr val="2110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3ADCBBD-A1EC-1976-6EE8-3E3FBF6B6145}"/>
              </a:ext>
            </a:extLst>
          </p:cNvPr>
          <p:cNvSpPr/>
          <p:nvPr/>
        </p:nvSpPr>
        <p:spPr>
          <a:xfrm>
            <a:off x="7659407" y="1692835"/>
            <a:ext cx="109538" cy="809624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D0B1A73F-86ED-A13D-0851-A9FAEA5DE7AA}"/>
              </a:ext>
            </a:extLst>
          </p:cNvPr>
          <p:cNvSpPr/>
          <p:nvPr/>
        </p:nvSpPr>
        <p:spPr>
          <a:xfrm flipH="1">
            <a:off x="11047451" y="2092884"/>
            <a:ext cx="45719" cy="3762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545F31-BFE0-BFB3-350C-464BB53E0377}"/>
              </a:ext>
            </a:extLst>
          </p:cNvPr>
          <p:cNvSpPr txBox="1"/>
          <p:nvPr/>
        </p:nvSpPr>
        <p:spPr>
          <a:xfrm>
            <a:off x="11283669" y="2569135"/>
            <a:ext cx="690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2FC313-A515-EC9B-D528-3E072E8F7CFC}"/>
              </a:ext>
            </a:extLst>
          </p:cNvPr>
          <p:cNvSpPr txBox="1"/>
          <p:nvPr/>
        </p:nvSpPr>
        <p:spPr>
          <a:xfrm>
            <a:off x="6859307" y="2507223"/>
            <a:ext cx="42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110FC"/>
                </a:solidFill>
              </a:rPr>
              <a:t>t</a:t>
            </a:r>
            <a:r>
              <a:rPr lang="en-US" b="1" baseline="-25000" dirty="0">
                <a:solidFill>
                  <a:srgbClr val="2110FC"/>
                </a:solidFill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F54F5E-549D-A468-57F0-4443DF358B69}"/>
              </a:ext>
            </a:extLst>
          </p:cNvPr>
          <p:cNvSpPr txBox="1"/>
          <p:nvPr/>
        </p:nvSpPr>
        <p:spPr>
          <a:xfrm>
            <a:off x="7583207" y="2502461"/>
            <a:ext cx="42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73FE05-15F1-ED8B-71AC-F4DBD82FDE0A}"/>
              </a:ext>
            </a:extLst>
          </p:cNvPr>
          <p:cNvSpPr txBox="1"/>
          <p:nvPr/>
        </p:nvSpPr>
        <p:spPr>
          <a:xfrm>
            <a:off x="10983632" y="2521512"/>
            <a:ext cx="42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11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A284-9061-46A3-253B-0C2A679EA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5917-C7FC-8CA9-E8E7-1B57602A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14" y="299176"/>
            <a:ext cx="11662223" cy="61498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</a:rPr>
              <a:t>Including the more challenging ones for topological reasons or owing to important sub-dominant processes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C4E7F-E54D-8F12-87D1-C6D3393E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82865F37-FB07-8C78-B477-06E79B1A4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69"/>
          <a:stretch>
            <a:fillRect/>
          </a:stretch>
        </p:blipFill>
        <p:spPr>
          <a:xfrm>
            <a:off x="434562" y="1514901"/>
            <a:ext cx="11089742" cy="193267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734CAFD-854A-CCA5-7D71-E4B7FDD626F1}"/>
              </a:ext>
            </a:extLst>
          </p:cNvPr>
          <p:cNvGrpSpPr/>
          <p:nvPr/>
        </p:nvGrpSpPr>
        <p:grpSpPr>
          <a:xfrm>
            <a:off x="1204888" y="4031520"/>
            <a:ext cx="2240970" cy="1229238"/>
            <a:chOff x="3230912" y="4676979"/>
            <a:chExt cx="2240970" cy="1229238"/>
          </a:xfrm>
        </p:grpSpPr>
        <p:grpSp>
          <p:nvGrpSpPr>
            <p:cNvPr id="4" name="Google Shape;140;p21">
              <a:extLst>
                <a:ext uri="{FF2B5EF4-FFF2-40B4-BE49-F238E27FC236}">
                  <a16:creationId xmlns:a16="http://schemas.microsoft.com/office/drawing/2014/main" id="{6F593D51-25A2-A7C6-731C-FF8F7704ECD0}"/>
                </a:ext>
              </a:extLst>
            </p:cNvPr>
            <p:cNvGrpSpPr/>
            <p:nvPr/>
          </p:nvGrpSpPr>
          <p:grpSpPr>
            <a:xfrm>
              <a:off x="3230912" y="4853942"/>
              <a:ext cx="904050" cy="593225"/>
              <a:chOff x="6535900" y="1632625"/>
              <a:chExt cx="904050" cy="593225"/>
            </a:xfrm>
          </p:grpSpPr>
          <p:sp>
            <p:nvSpPr>
              <p:cNvPr id="6" name="Google Shape;141;p21">
                <a:extLst>
                  <a:ext uri="{FF2B5EF4-FFF2-40B4-BE49-F238E27FC236}">
                    <a16:creationId xmlns:a16="http://schemas.microsoft.com/office/drawing/2014/main" id="{5FC10DA5-112A-3D2E-F584-B8F180671EFF}"/>
                  </a:ext>
                </a:extLst>
              </p:cNvPr>
              <p:cNvSpPr/>
              <p:nvPr/>
            </p:nvSpPr>
            <p:spPr>
              <a:xfrm>
                <a:off x="65359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8" name="Google Shape;142;p21">
                <a:extLst>
                  <a:ext uri="{FF2B5EF4-FFF2-40B4-BE49-F238E27FC236}">
                    <a16:creationId xmlns:a16="http://schemas.microsoft.com/office/drawing/2014/main" id="{B8AFAF40-230B-6848-AEFE-62A497F9C2F6}"/>
                  </a:ext>
                </a:extLst>
              </p:cNvPr>
              <p:cNvSpPr/>
              <p:nvPr/>
            </p:nvSpPr>
            <p:spPr>
              <a:xfrm>
                <a:off x="66883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9" name="Google Shape;143;p21">
                <a:extLst>
                  <a:ext uri="{FF2B5EF4-FFF2-40B4-BE49-F238E27FC236}">
                    <a16:creationId xmlns:a16="http://schemas.microsoft.com/office/drawing/2014/main" id="{1DF2FBA6-2A83-08E0-4C7A-96809361B9FA}"/>
                  </a:ext>
                </a:extLst>
              </p:cNvPr>
              <p:cNvSpPr/>
              <p:nvPr/>
            </p:nvSpPr>
            <p:spPr>
              <a:xfrm>
                <a:off x="68407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0" name="Google Shape;144;p21">
                <a:extLst>
                  <a:ext uri="{FF2B5EF4-FFF2-40B4-BE49-F238E27FC236}">
                    <a16:creationId xmlns:a16="http://schemas.microsoft.com/office/drawing/2014/main" id="{AC80C57B-8AE6-0343-72BE-B63E401A8193}"/>
                  </a:ext>
                </a:extLst>
              </p:cNvPr>
              <p:cNvSpPr/>
              <p:nvPr/>
            </p:nvSpPr>
            <p:spPr>
              <a:xfrm>
                <a:off x="69931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1" name="Google Shape;145;p21">
                <a:extLst>
                  <a:ext uri="{FF2B5EF4-FFF2-40B4-BE49-F238E27FC236}">
                    <a16:creationId xmlns:a16="http://schemas.microsoft.com/office/drawing/2014/main" id="{C93B553E-A8E4-FB3E-3AB2-A9404BCF674B}"/>
                  </a:ext>
                </a:extLst>
              </p:cNvPr>
              <p:cNvSpPr/>
              <p:nvPr/>
            </p:nvSpPr>
            <p:spPr>
              <a:xfrm>
                <a:off x="7145500" y="2115450"/>
                <a:ext cx="110400" cy="1104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2" name="Google Shape;146;p21">
                <a:extLst>
                  <a:ext uri="{FF2B5EF4-FFF2-40B4-BE49-F238E27FC236}">
                    <a16:creationId xmlns:a16="http://schemas.microsoft.com/office/drawing/2014/main" id="{91C41150-D920-BB8D-86EB-AB709D2B3E76}"/>
                  </a:ext>
                </a:extLst>
              </p:cNvPr>
              <p:cNvSpPr txBox="1"/>
              <p:nvPr/>
            </p:nvSpPr>
            <p:spPr>
              <a:xfrm>
                <a:off x="6562150" y="1632625"/>
                <a:ext cx="8778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t</a:t>
                </a:r>
                <a:r>
                  <a:rPr kumimoji="0" lang="en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𝜋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13" name="Google Shape;147;p21">
              <a:extLst>
                <a:ext uri="{FF2B5EF4-FFF2-40B4-BE49-F238E27FC236}">
                  <a16:creationId xmlns:a16="http://schemas.microsoft.com/office/drawing/2014/main" id="{C8961DF5-E757-A507-E50B-15DCC3FAF51A}"/>
                </a:ext>
              </a:extLst>
            </p:cNvPr>
            <p:cNvGrpSpPr/>
            <p:nvPr/>
          </p:nvGrpSpPr>
          <p:grpSpPr>
            <a:xfrm>
              <a:off x="3861757" y="5336768"/>
              <a:ext cx="693692" cy="569449"/>
              <a:chOff x="7166745" y="2115451"/>
              <a:chExt cx="693692" cy="569449"/>
            </a:xfrm>
          </p:grpSpPr>
          <p:sp>
            <p:nvSpPr>
              <p:cNvPr id="14" name="Google Shape;148;p21">
                <a:extLst>
                  <a:ext uri="{FF2B5EF4-FFF2-40B4-BE49-F238E27FC236}">
                    <a16:creationId xmlns:a16="http://schemas.microsoft.com/office/drawing/2014/main" id="{6998F8B8-3C28-2809-B031-1612614DBE9C}"/>
                  </a:ext>
                </a:extLst>
              </p:cNvPr>
              <p:cNvSpPr/>
              <p:nvPr/>
            </p:nvSpPr>
            <p:spPr>
              <a:xfrm rot="2034377">
                <a:off x="7188122" y="2136828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5" name="Google Shape;149;p21">
                <a:extLst>
                  <a:ext uri="{FF2B5EF4-FFF2-40B4-BE49-F238E27FC236}">
                    <a16:creationId xmlns:a16="http://schemas.microsoft.com/office/drawing/2014/main" id="{79825697-4513-74E8-D320-AAC87AE94426}"/>
                  </a:ext>
                </a:extLst>
              </p:cNvPr>
              <p:cNvSpPr/>
              <p:nvPr/>
            </p:nvSpPr>
            <p:spPr>
              <a:xfrm rot="2034377">
                <a:off x="7314590" y="2221866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6" name="Google Shape;150;p21">
                <a:extLst>
                  <a:ext uri="{FF2B5EF4-FFF2-40B4-BE49-F238E27FC236}">
                    <a16:creationId xmlns:a16="http://schemas.microsoft.com/office/drawing/2014/main" id="{54AB648D-FD43-64A2-BADD-AB877BB20A0B}"/>
                  </a:ext>
                </a:extLst>
              </p:cNvPr>
              <p:cNvSpPr/>
              <p:nvPr/>
            </p:nvSpPr>
            <p:spPr>
              <a:xfrm rot="2034377">
                <a:off x="7441058" y="2306905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7" name="Google Shape;151;p21">
                <a:extLst>
                  <a:ext uri="{FF2B5EF4-FFF2-40B4-BE49-F238E27FC236}">
                    <a16:creationId xmlns:a16="http://schemas.microsoft.com/office/drawing/2014/main" id="{62E8DB26-B52C-F9D9-39A7-BA9B31077821}"/>
                  </a:ext>
                </a:extLst>
              </p:cNvPr>
              <p:cNvSpPr/>
              <p:nvPr/>
            </p:nvSpPr>
            <p:spPr>
              <a:xfrm rot="2034377">
                <a:off x="7567526" y="2391944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8" name="Google Shape;152;p21">
                <a:extLst>
                  <a:ext uri="{FF2B5EF4-FFF2-40B4-BE49-F238E27FC236}">
                    <a16:creationId xmlns:a16="http://schemas.microsoft.com/office/drawing/2014/main" id="{745D6A5C-B875-66C5-143A-78CAA419E66B}"/>
                  </a:ext>
                </a:extLst>
              </p:cNvPr>
              <p:cNvSpPr/>
              <p:nvPr/>
            </p:nvSpPr>
            <p:spPr>
              <a:xfrm rot="2034377">
                <a:off x="7693994" y="2476982"/>
                <a:ext cx="110247" cy="110247"/>
              </a:xfrm>
              <a:prstGeom prst="ellipse">
                <a:avLst/>
              </a:prstGeom>
              <a:solidFill>
                <a:srgbClr val="00FF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9" name="Google Shape;153;p21">
                <a:extLst>
                  <a:ext uri="{FF2B5EF4-FFF2-40B4-BE49-F238E27FC236}">
                    <a16:creationId xmlns:a16="http://schemas.microsoft.com/office/drawing/2014/main" id="{B0F396F3-DD57-09A8-DDFD-F57E5AAF88B1}"/>
                  </a:ext>
                </a:extLst>
              </p:cNvPr>
              <p:cNvSpPr txBox="1"/>
              <p:nvPr/>
            </p:nvSpPr>
            <p:spPr>
              <a:xfrm>
                <a:off x="7192938" y="2223200"/>
                <a:ext cx="6675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EB30E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t</a:t>
                </a:r>
                <a:r>
                  <a:rPr kumimoji="0" lang="en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EB30E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𝜇</a:t>
                </a:r>
                <a:endParaRPr kumimoji="0" sz="1800" b="0" i="0" u="none" strike="noStrike" kern="0" cap="none" spc="0" normalizeH="0" baseline="-25000" noProof="0">
                  <a:ln>
                    <a:noFill/>
                  </a:ln>
                  <a:solidFill>
                    <a:srgbClr val="0EB30E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20" name="Google Shape;154;p21">
              <a:extLst>
                <a:ext uri="{FF2B5EF4-FFF2-40B4-BE49-F238E27FC236}">
                  <a16:creationId xmlns:a16="http://schemas.microsoft.com/office/drawing/2014/main" id="{DBED9241-E46A-0BB8-0A29-6D18AFFEFBA3}"/>
                </a:ext>
              </a:extLst>
            </p:cNvPr>
            <p:cNvGrpSpPr/>
            <p:nvPr/>
          </p:nvGrpSpPr>
          <p:grpSpPr>
            <a:xfrm>
              <a:off x="4403601" y="4676979"/>
              <a:ext cx="1068281" cy="1123442"/>
              <a:chOff x="7764007" y="1477829"/>
              <a:chExt cx="1068281" cy="1123442"/>
            </a:xfrm>
          </p:grpSpPr>
          <p:sp>
            <p:nvSpPr>
              <p:cNvPr id="21" name="Google Shape;155;p21">
                <a:extLst>
                  <a:ext uri="{FF2B5EF4-FFF2-40B4-BE49-F238E27FC236}">
                    <a16:creationId xmlns:a16="http://schemas.microsoft.com/office/drawing/2014/main" id="{CD67624A-FCB3-97A8-8D07-FF2DE8CCC338}"/>
                  </a:ext>
                </a:extLst>
              </p:cNvPr>
              <p:cNvSpPr/>
              <p:nvPr/>
            </p:nvSpPr>
            <p:spPr>
              <a:xfrm rot="-3137337">
                <a:off x="7786231" y="2468695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2" name="Google Shape;156;p21">
                <a:extLst>
                  <a:ext uri="{FF2B5EF4-FFF2-40B4-BE49-F238E27FC236}">
                    <a16:creationId xmlns:a16="http://schemas.microsoft.com/office/drawing/2014/main" id="{3712A03B-B6EB-F0C0-6F28-78E66788E224}"/>
                  </a:ext>
                </a:extLst>
              </p:cNvPr>
              <p:cNvSpPr/>
              <p:nvPr/>
            </p:nvSpPr>
            <p:spPr>
              <a:xfrm rot="-3137337">
                <a:off x="7879170" y="234791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3" name="Google Shape;157;p21">
                <a:extLst>
                  <a:ext uri="{FF2B5EF4-FFF2-40B4-BE49-F238E27FC236}">
                    <a16:creationId xmlns:a16="http://schemas.microsoft.com/office/drawing/2014/main" id="{813B1264-53A1-60AC-D07C-DB0CAE717D1C}"/>
                  </a:ext>
                </a:extLst>
              </p:cNvPr>
              <p:cNvSpPr/>
              <p:nvPr/>
            </p:nvSpPr>
            <p:spPr>
              <a:xfrm rot="-3137337">
                <a:off x="7972110" y="222713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4" name="Google Shape;158;p21">
                <a:extLst>
                  <a:ext uri="{FF2B5EF4-FFF2-40B4-BE49-F238E27FC236}">
                    <a16:creationId xmlns:a16="http://schemas.microsoft.com/office/drawing/2014/main" id="{5C9F88C8-DB32-11F9-B91F-F61346EA14E6}"/>
                  </a:ext>
                </a:extLst>
              </p:cNvPr>
              <p:cNvSpPr/>
              <p:nvPr/>
            </p:nvSpPr>
            <p:spPr>
              <a:xfrm rot="-3137337">
                <a:off x="8065050" y="2106353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5" name="Google Shape;159;p21">
                <a:extLst>
                  <a:ext uri="{FF2B5EF4-FFF2-40B4-BE49-F238E27FC236}">
                    <a16:creationId xmlns:a16="http://schemas.microsoft.com/office/drawing/2014/main" id="{38BAEAD0-A52C-A296-54D8-DA12B605D5DD}"/>
                  </a:ext>
                </a:extLst>
              </p:cNvPr>
              <p:cNvSpPr/>
              <p:nvPr/>
            </p:nvSpPr>
            <p:spPr>
              <a:xfrm rot="-3137337">
                <a:off x="8157990" y="1985573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6" name="Google Shape;160;p21">
                <a:extLst>
                  <a:ext uri="{FF2B5EF4-FFF2-40B4-BE49-F238E27FC236}">
                    <a16:creationId xmlns:a16="http://schemas.microsoft.com/office/drawing/2014/main" id="{007A7EE8-3E39-8697-3C1D-897F03B3C66E}"/>
                  </a:ext>
                </a:extLst>
              </p:cNvPr>
              <p:cNvSpPr/>
              <p:nvPr/>
            </p:nvSpPr>
            <p:spPr>
              <a:xfrm rot="-3137337">
                <a:off x="8257506" y="1862395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7" name="Google Shape;161;p21">
                <a:extLst>
                  <a:ext uri="{FF2B5EF4-FFF2-40B4-BE49-F238E27FC236}">
                    <a16:creationId xmlns:a16="http://schemas.microsoft.com/office/drawing/2014/main" id="{D988796B-14AC-B150-77E1-FA16926E06C9}"/>
                  </a:ext>
                </a:extLst>
              </p:cNvPr>
              <p:cNvSpPr/>
              <p:nvPr/>
            </p:nvSpPr>
            <p:spPr>
              <a:xfrm rot="-3137337">
                <a:off x="8350445" y="174161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8" name="Google Shape;162;p21">
                <a:extLst>
                  <a:ext uri="{FF2B5EF4-FFF2-40B4-BE49-F238E27FC236}">
                    <a16:creationId xmlns:a16="http://schemas.microsoft.com/office/drawing/2014/main" id="{9894BEE8-F6C4-CFD8-3334-A28E58016E9B}"/>
                  </a:ext>
                </a:extLst>
              </p:cNvPr>
              <p:cNvSpPr/>
              <p:nvPr/>
            </p:nvSpPr>
            <p:spPr>
              <a:xfrm rot="-3137337">
                <a:off x="8443385" y="1620834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9" name="Google Shape;163;p21">
                <a:extLst>
                  <a:ext uri="{FF2B5EF4-FFF2-40B4-BE49-F238E27FC236}">
                    <a16:creationId xmlns:a16="http://schemas.microsoft.com/office/drawing/2014/main" id="{16D034CB-E7A3-060B-6081-740CD329335C}"/>
                  </a:ext>
                </a:extLst>
              </p:cNvPr>
              <p:cNvSpPr/>
              <p:nvPr/>
            </p:nvSpPr>
            <p:spPr>
              <a:xfrm rot="-3137337">
                <a:off x="8536325" y="1500053"/>
                <a:ext cx="110352" cy="110352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4BA1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0" name="Google Shape;164;p21">
                <a:extLst>
                  <a:ext uri="{FF2B5EF4-FFF2-40B4-BE49-F238E27FC236}">
                    <a16:creationId xmlns:a16="http://schemas.microsoft.com/office/drawing/2014/main" id="{9C1A442F-B70D-B983-AC4B-F9400F4813FB}"/>
                  </a:ext>
                </a:extLst>
              </p:cNvPr>
              <p:cNvSpPr txBox="1"/>
              <p:nvPr/>
            </p:nvSpPr>
            <p:spPr>
              <a:xfrm>
                <a:off x="8164788" y="1961100"/>
                <a:ext cx="6675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t</a:t>
                </a:r>
                <a:r>
                  <a:rPr kumimoji="0" lang="en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ource Sans Pro"/>
                    <a:ea typeface="Source Sans Pro"/>
                    <a:cs typeface="Source Sans Pro"/>
                    <a:sym typeface="Source Sans Pro"/>
                  </a:rPr>
                  <a:t>e</a:t>
                </a:r>
                <a:endParaRPr kumimoji="0" sz="18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903B3FB-9DAA-2E16-11CD-4009538ED4B6}"/>
              </a:ext>
            </a:extLst>
          </p:cNvPr>
          <p:cNvSpPr txBox="1"/>
          <p:nvPr/>
        </p:nvSpPr>
        <p:spPr>
          <a:xfrm>
            <a:off x="681317" y="3227294"/>
            <a:ext cx="4607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these </a:t>
            </a:r>
            <a:r>
              <a:rPr lang="en-US" dirty="0" err="1"/>
              <a:t>tracklets</a:t>
            </a:r>
            <a:r>
              <a:rPr lang="en-US" dirty="0"/>
              <a:t> all belong to the same sequence?</a:t>
            </a:r>
          </a:p>
          <a:p>
            <a:endParaRPr lang="en-US" dirty="0"/>
          </a:p>
          <a:p>
            <a:r>
              <a:rPr lang="en-US" dirty="0"/>
              <a:t>What about those </a:t>
            </a:r>
            <a:r>
              <a:rPr lang="en-US" b="1" dirty="0">
                <a:solidFill>
                  <a:srgbClr val="7030A0"/>
                </a:solidFill>
              </a:rPr>
              <a:t>old muon </a:t>
            </a:r>
            <a:r>
              <a:rPr lang="en-US" dirty="0"/>
              <a:t>decays?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68AE00F-9CC9-EEC1-4C95-7CB8BBB90A66}"/>
              </a:ext>
            </a:extLst>
          </p:cNvPr>
          <p:cNvCxnSpPr>
            <a:cxnSpLocks/>
          </p:cNvCxnSpPr>
          <p:nvPr/>
        </p:nvCxnSpPr>
        <p:spPr>
          <a:xfrm flipV="1">
            <a:off x="2826871" y="2850776"/>
            <a:ext cx="1428376" cy="8307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D4D2EC2-2D8D-732C-358D-9C552667CCE2}"/>
              </a:ext>
            </a:extLst>
          </p:cNvPr>
          <p:cNvSpPr txBox="1"/>
          <p:nvPr/>
        </p:nvSpPr>
        <p:spPr>
          <a:xfrm>
            <a:off x="3550023" y="4147671"/>
            <a:ext cx="2892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approach, we look for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Time grouped hits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Patterns to match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Energy deposits vs expected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dirty="0"/>
              <a:t>Final directional fits to establish </a:t>
            </a:r>
            <a:r>
              <a:rPr lang="en-US" dirty="0">
                <a:latin typeface="Symbol" panose="05050102010706020507" pitchFamily="18" charset="2"/>
              </a:rPr>
              <a:t>q/f </a:t>
            </a:r>
            <a:r>
              <a:rPr lang="en-US" dirty="0"/>
              <a:t>of positron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dirty="0"/>
          </a:p>
          <a:p>
            <a:r>
              <a:rPr lang="en-US" dirty="0"/>
              <a:t>And do our best to fit and classify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181FB8-7928-F509-41E3-859D32CB7399}"/>
              </a:ext>
            </a:extLst>
          </p:cNvPr>
          <p:cNvSpPr txBox="1"/>
          <p:nvPr/>
        </p:nvSpPr>
        <p:spPr>
          <a:xfrm>
            <a:off x="620971" y="1221475"/>
            <a:ext cx="468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a classic “Rules-based approach”</a:t>
            </a:r>
          </a:p>
        </p:txBody>
      </p:sp>
    </p:spTree>
    <p:extLst>
      <p:ext uri="{BB962C8B-B14F-4D97-AF65-F5344CB8AC3E}">
        <p14:creationId xmlns:p14="http://schemas.microsoft.com/office/powerpoint/2010/main" val="27575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962" y="1756107"/>
            <a:ext cx="1621307" cy="1267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5" y="183240"/>
            <a:ext cx="11471599" cy="9276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Lepton Flavor Universality</a:t>
            </a:r>
            <a:br>
              <a:rPr lang="en-US" b="1" dirty="0"/>
            </a:br>
            <a:r>
              <a:rPr lang="en-US" sz="3100" b="1" dirty="0">
                <a:solidFill>
                  <a:srgbClr val="0070C0"/>
                </a:solidFill>
              </a:rPr>
              <a:t>The weak interaction bare gauge couplings among leptons are the same </a:t>
            </a:r>
            <a:r>
              <a:rPr lang="en-US" sz="3100" b="1" dirty="0">
                <a:solidFill>
                  <a:srgbClr val="FF0000"/>
                </a:solidFill>
              </a:rPr>
              <a:t>e / </a:t>
            </a:r>
            <a:r>
              <a:rPr lang="en-US" sz="31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3100" b="1" dirty="0">
                <a:solidFill>
                  <a:srgbClr val="FF0000"/>
                </a:solidFill>
              </a:rPr>
              <a:t> / </a:t>
            </a:r>
            <a:r>
              <a:rPr lang="en-US" sz="3100" b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endParaRPr lang="en-US" sz="31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5" y="1504640"/>
            <a:ext cx="11908221" cy="1364264"/>
          </a:xfrm>
        </p:spPr>
        <p:txBody>
          <a:bodyPr>
            <a:normAutofit/>
          </a:bodyPr>
          <a:lstStyle/>
          <a:p>
            <a:r>
              <a:rPr lang="en-US" sz="2400" dirty="0"/>
              <a:t>The weak-interaction “strength” is associated with the Fermi Constant, </a:t>
            </a:r>
            <a:r>
              <a:rPr lang="en-US" sz="2400" b="1" dirty="0">
                <a:solidFill>
                  <a:srgbClr val="0070C0"/>
                </a:solidFill>
              </a:rPr>
              <a:t>G</a:t>
            </a:r>
            <a:r>
              <a:rPr lang="en-US" sz="2400" b="1" baseline="-25000" dirty="0">
                <a:solidFill>
                  <a:srgbClr val="0070C0"/>
                </a:solidFill>
              </a:rPr>
              <a:t>F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2400" dirty="0"/>
              <a:t>Muon decay provides the most precise measurement</a:t>
            </a:r>
          </a:p>
          <a:p>
            <a:pPr lvl="1">
              <a:spcBef>
                <a:spcPct val="30000"/>
              </a:spcBef>
              <a:buClr>
                <a:srgbClr val="000000"/>
              </a:buClr>
              <a:buSzPct val="75000"/>
            </a:pPr>
            <a:r>
              <a:rPr lang="en-US" sz="2000" dirty="0">
                <a:solidFill>
                  <a:srgbClr val="000000"/>
                </a:solidFill>
              </a:rPr>
              <a:t>Technically it determines </a:t>
            </a:r>
            <a:r>
              <a:rPr lang="en-US" sz="2000" b="1" dirty="0">
                <a:solidFill>
                  <a:srgbClr val="0070C0"/>
                </a:solidFill>
              </a:rPr>
              <a:t>G</a:t>
            </a:r>
            <a:r>
              <a:rPr lang="en-US" sz="2000" b="1" baseline="-25000" dirty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, which is usually just called </a:t>
            </a:r>
            <a:r>
              <a:rPr lang="en-US" sz="2000" b="1" dirty="0">
                <a:solidFill>
                  <a:srgbClr val="0070C0"/>
                </a:solidFill>
              </a:rPr>
              <a:t>G</a:t>
            </a:r>
            <a:r>
              <a:rPr lang="en-US" sz="2000" b="1" baseline="-25000" dirty="0">
                <a:solidFill>
                  <a:srgbClr val="0070C0"/>
                </a:solidFill>
              </a:rPr>
              <a:t>F</a:t>
            </a:r>
            <a:r>
              <a:rPr lang="en-US" sz="2000" dirty="0">
                <a:solidFill>
                  <a:srgbClr val="000000"/>
                </a:solidFill>
              </a:rPr>
              <a:t> … because we believe in LFU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09" y="3485915"/>
            <a:ext cx="3298534" cy="970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093" y="3461522"/>
            <a:ext cx="1262994" cy="956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3555" y="2969645"/>
            <a:ext cx="627381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Monotype Sort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1.166 378 7(6) x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GeV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(0.5 ppm)</a:t>
            </a:r>
          </a:p>
        </p:txBody>
      </p:sp>
      <p:sp>
        <p:nvSpPr>
          <p:cNvPr id="8" name="Rectangle 7"/>
          <p:cNvSpPr/>
          <p:nvPr/>
        </p:nvSpPr>
        <p:spPr>
          <a:xfrm>
            <a:off x="9364718" y="3687242"/>
            <a:ext cx="2427890" cy="430869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PRL 106, 041803 (2011)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Phys. Rev. D 87, 052003 (2013)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73002" y="4678843"/>
            <a:ext cx="8794916" cy="1963664"/>
            <a:chOff x="367861" y="4666890"/>
            <a:chExt cx="8794916" cy="1963664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09" y="4666890"/>
              <a:ext cx="5182368" cy="1963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67861" y="5416077"/>
              <a:ext cx="319383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Questioning the validity of what others took to be true… </a:t>
              </a: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5;p20" descr="Detective SVG - Investigator Sleuth Spy Mystery Crime Printable Clip Art  Cut File, Instant Download, Commercial Use, Svg Png Jpg Eps Pdf - Etsy">
            <a:extLst>
              <a:ext uri="{FF2B5EF4-FFF2-40B4-BE49-F238E27FC236}">
                <a16:creationId xmlns:a16="http://schemas.microsoft.com/office/drawing/2014/main" id="{F38F6CA3-76F2-62FB-5FA7-9E277FAADF8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923" y="1259251"/>
            <a:ext cx="1243053" cy="93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FEA9E-1765-0E86-EAC4-3A4A47AE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0" y="231287"/>
            <a:ext cx="11587515" cy="940101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+mn-lt"/>
              </a:rPr>
              <a:t>Advanced AI/ML techniques that adapt to the event topologies based on extensive training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E4AE1-687A-7296-73EE-AD3B8127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666F80-9F16-419A-9700-EF66FE89483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41B13-5BA8-836F-752A-258A815FF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35" y="1255860"/>
            <a:ext cx="4462659" cy="2194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8A001-99CE-92E9-6495-6045FD37A260}"/>
              </a:ext>
            </a:extLst>
          </p:cNvPr>
          <p:cNvSpPr txBox="1"/>
          <p:nvPr/>
        </p:nvSpPr>
        <p:spPr>
          <a:xfrm>
            <a:off x="5641788" y="1280466"/>
            <a:ext cx="43568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110F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particle(s) is responsible for this track?</a:t>
            </a:r>
          </a:p>
        </p:txBody>
      </p:sp>
      <p:sp>
        <p:nvSpPr>
          <p:cNvPr id="10" name="Google Shape;119;p20">
            <a:extLst>
              <a:ext uri="{FF2B5EF4-FFF2-40B4-BE49-F238E27FC236}">
                <a16:creationId xmlns:a16="http://schemas.microsoft.com/office/drawing/2014/main" id="{DE9B2E29-74AE-692E-6EE8-001144F6130C}"/>
              </a:ext>
            </a:extLst>
          </p:cNvPr>
          <p:cNvSpPr txBox="1"/>
          <p:nvPr/>
        </p:nvSpPr>
        <p:spPr>
          <a:xfrm>
            <a:off x="899774" y="3623608"/>
            <a:ext cx="40254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Neural network without attention: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0;p20">
            <a:extLst>
              <a:ext uri="{FF2B5EF4-FFF2-40B4-BE49-F238E27FC236}">
                <a16:creationId xmlns:a16="http://schemas.microsoft.com/office/drawing/2014/main" id="{32A95F8A-BBB2-4D5C-7016-E0B0C0F65A38}"/>
              </a:ext>
            </a:extLst>
          </p:cNvPr>
          <p:cNvSpPr txBox="1"/>
          <p:nvPr/>
        </p:nvSpPr>
        <p:spPr>
          <a:xfrm>
            <a:off x="584600" y="4161886"/>
            <a:ext cx="4636831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Here, </a:t>
            </a: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Fixed sets of questions about event</a:t>
            </a: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Likely gives </a:t>
            </a: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same time &amp; weight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each statement.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But is capable of picking up on details requiring understanding of many things at once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→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2110F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This approach struggles with subtle conclusions because of its inflexibility in asking questions and weighting the relevance of different testimonies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110F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FD70D-C3A1-AD11-4B0E-DC69F8D24848}"/>
              </a:ext>
            </a:extLst>
          </p:cNvPr>
          <p:cNvSpPr txBox="1"/>
          <p:nvPr/>
        </p:nvSpPr>
        <p:spPr>
          <a:xfrm>
            <a:off x="10225741" y="41835"/>
            <a:ext cx="232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Omar Beesley (UW)</a:t>
            </a:r>
          </a:p>
        </p:txBody>
      </p:sp>
      <p:pic>
        <p:nvPicPr>
          <p:cNvPr id="14" name="Google Shape;128;p21" title="Screenshot 2025-09-09 040443.png">
            <a:extLst>
              <a:ext uri="{FF2B5EF4-FFF2-40B4-BE49-F238E27FC236}">
                <a16:creationId xmlns:a16="http://schemas.microsoft.com/office/drawing/2014/main" id="{D41DB81E-767A-C109-F216-9B1779DBA1A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6176" y="6153475"/>
            <a:ext cx="4855824" cy="704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F55D1-2E8D-717E-6E9A-3A1FE88DB503}"/>
              </a:ext>
            </a:extLst>
          </p:cNvPr>
          <p:cNvGrpSpPr/>
          <p:nvPr/>
        </p:nvGrpSpPr>
        <p:grpSpPr>
          <a:xfrm>
            <a:off x="5325342" y="2934158"/>
            <a:ext cx="6592236" cy="2708464"/>
            <a:chOff x="5979639" y="1672289"/>
            <a:chExt cx="6296033" cy="2780182"/>
          </a:xfrm>
        </p:grpSpPr>
        <p:sp>
          <p:nvSpPr>
            <p:cNvPr id="13" name="Google Shape;119;p20">
              <a:extLst>
                <a:ext uri="{FF2B5EF4-FFF2-40B4-BE49-F238E27FC236}">
                  <a16:creationId xmlns:a16="http://schemas.microsoft.com/office/drawing/2014/main" id="{77378DE7-29C7-F689-64D6-9DE519CEEBA7}"/>
                </a:ext>
              </a:extLst>
            </p:cNvPr>
            <p:cNvSpPr txBox="1"/>
            <p:nvPr/>
          </p:nvSpPr>
          <p:spPr>
            <a:xfrm>
              <a:off x="5979639" y="1672289"/>
              <a:ext cx="4025400" cy="46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“Transformer” based network</a:t>
              </a:r>
            </a:p>
          </p:txBody>
        </p:sp>
        <p:sp>
          <p:nvSpPr>
            <p:cNvPr id="15" name="Google Shape;120;p20">
              <a:extLst>
                <a:ext uri="{FF2B5EF4-FFF2-40B4-BE49-F238E27FC236}">
                  <a16:creationId xmlns:a16="http://schemas.microsoft.com/office/drawing/2014/main" id="{51D12C36-2814-0BF7-522F-EBAF8B536CD9}"/>
                </a:ext>
              </a:extLst>
            </p:cNvPr>
            <p:cNvSpPr txBox="1"/>
            <p:nvPr/>
          </p:nvSpPr>
          <p:spPr>
            <a:xfrm>
              <a:off x="6103838" y="2017759"/>
              <a:ext cx="6171834" cy="2434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Here: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457200" marR="0" lvl="0" indent="-3175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●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Adapts questions based on the context of the witness (hits,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etc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 and what is learned from other hits, etc. </a:t>
              </a:r>
            </a:p>
            <a:p>
              <a:pPr marL="457200" marR="0" lvl="0" indent="-317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●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Weighs the relevance of information based on previous experiences</a:t>
              </a:r>
            </a:p>
            <a:p>
              <a:pPr marL="457200" marR="0" lvl="0" indent="-317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●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Picks up on subtle information requiring details from aspects of the event</a:t>
              </a:r>
            </a:p>
            <a:p>
              <a:pPr marL="457200" marR="0" lvl="0" indent="-317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●"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Dynamic weighting: identifying Bragg peaks, grouping time-coincident hits, and leveraging 4D detector data to infer 5D trajectories. Unlike traditional models that rely on distribution moments and outliers, </a:t>
              </a:r>
              <a:r>
                <a:rPr kumimoji="0" lang="e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transformers explicitly learn </a:t>
              </a:r>
              <a:r>
                <a:rPr kumimoji="0" lang="en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relationships between hits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05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52056-F6EA-DE78-3BB6-B651A1741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F613-C26A-5B1C-94B8-BE256B35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36" y="243085"/>
            <a:ext cx="11587515" cy="940101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An example of how a Rules based approach can differ from our AI/ML approach in the prediction of the Pion stop location in the ATAR for both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Pienu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 and Michel events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9D42-C02D-8D01-2736-2F944247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921E5-BD61-97A0-7EF6-4F4A56434795}"/>
              </a:ext>
            </a:extLst>
          </p:cNvPr>
          <p:cNvSpPr txBox="1"/>
          <p:nvPr/>
        </p:nvSpPr>
        <p:spPr>
          <a:xfrm>
            <a:off x="10225741" y="41835"/>
            <a:ext cx="232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Omar Beesley (UW)</a:t>
            </a:r>
          </a:p>
        </p:txBody>
      </p:sp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A9392E35-C58C-EACA-5538-A1181476E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865" y="2333471"/>
            <a:ext cx="5505450" cy="4314825"/>
          </a:xfrm>
          <a:prstGeom prst="rect">
            <a:avLst/>
          </a:prstGeom>
        </p:spPr>
      </p:pic>
      <p:pic>
        <p:nvPicPr>
          <p:cNvPr id="18" name="Picture 17" descr="A graph of a graph&#10;&#10;AI-generated content may be incorrect.">
            <a:extLst>
              <a:ext uri="{FF2B5EF4-FFF2-40B4-BE49-F238E27FC236}">
                <a16:creationId xmlns:a16="http://schemas.microsoft.com/office/drawing/2014/main" id="{575A836F-B512-6EE7-6FA0-70CF75BF6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1" y="2303975"/>
            <a:ext cx="5505450" cy="4314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7453C5-B19E-D4DB-E8C7-B1389A33329D}"/>
              </a:ext>
            </a:extLst>
          </p:cNvPr>
          <p:cNvSpPr txBox="1"/>
          <p:nvPr/>
        </p:nvSpPr>
        <p:spPr>
          <a:xfrm>
            <a:off x="3156154" y="3392129"/>
            <a:ext cx="265471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muon track is incorrectly appended to the pion track so the pion stop is wrong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B872B7-6997-25C8-1A88-768472730AB5}"/>
              </a:ext>
            </a:extLst>
          </p:cNvPr>
          <p:cNvSpPr txBox="1"/>
          <p:nvPr/>
        </p:nvSpPr>
        <p:spPr>
          <a:xfrm>
            <a:off x="8588476" y="3485535"/>
            <a:ext cx="265471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AI model, as figured out how not to make this error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97CED6-2AA2-AC00-DE16-DB50F0804062}"/>
              </a:ext>
            </a:extLst>
          </p:cNvPr>
          <p:cNvGrpSpPr/>
          <p:nvPr/>
        </p:nvGrpSpPr>
        <p:grpSpPr>
          <a:xfrm>
            <a:off x="2536867" y="1126777"/>
            <a:ext cx="1887649" cy="1244763"/>
            <a:chOff x="7646182" y="3914775"/>
            <a:chExt cx="4002893" cy="25185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C2B514-76A2-DEC1-8CA9-4134529CF30F}"/>
                </a:ext>
              </a:extLst>
            </p:cNvPr>
            <p:cNvGrpSpPr/>
            <p:nvPr/>
          </p:nvGrpSpPr>
          <p:grpSpPr>
            <a:xfrm>
              <a:off x="7646182" y="3964774"/>
              <a:ext cx="4002893" cy="2468553"/>
              <a:chOff x="3312307" y="1597811"/>
              <a:chExt cx="5602796" cy="3455201"/>
            </a:xfrm>
          </p:grpSpPr>
          <p:pic>
            <p:nvPicPr>
              <p:cNvPr id="25" name="Picture 24" descr="A diagram of a mathematical equation&#10;&#10;AI-generated content may be incorrect.">
                <a:extLst>
                  <a:ext uri="{FF2B5EF4-FFF2-40B4-BE49-F238E27FC236}">
                    <a16:creationId xmlns:a16="http://schemas.microsoft.com/office/drawing/2014/main" id="{2A9ED737-9DC7-4FAA-DBE9-6BE099365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2307" y="1597811"/>
                <a:ext cx="5602796" cy="3455201"/>
              </a:xfrm>
              <a:prstGeom prst="rect">
                <a:avLst/>
              </a:prstGeom>
            </p:spPr>
          </p:pic>
          <p:sp>
            <p:nvSpPr>
              <p:cNvPr id="26" name="Rectangle: Single Corner Snipped 25">
                <a:extLst>
                  <a:ext uri="{FF2B5EF4-FFF2-40B4-BE49-F238E27FC236}">
                    <a16:creationId xmlns:a16="http://schemas.microsoft.com/office/drawing/2014/main" id="{32EDBC24-2A74-A863-1DC4-CAC88423D5CE}"/>
                  </a:ext>
                </a:extLst>
              </p:cNvPr>
              <p:cNvSpPr/>
              <p:nvPr/>
            </p:nvSpPr>
            <p:spPr>
              <a:xfrm>
                <a:off x="4495800" y="3767138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Single Corner Snipped 26">
                <a:extLst>
                  <a:ext uri="{FF2B5EF4-FFF2-40B4-BE49-F238E27FC236}">
                    <a16:creationId xmlns:a16="http://schemas.microsoft.com/office/drawing/2014/main" id="{E858C590-741F-5D5E-E559-8A625292F374}"/>
                  </a:ext>
                </a:extLst>
              </p:cNvPr>
              <p:cNvSpPr/>
              <p:nvPr/>
            </p:nvSpPr>
            <p:spPr>
              <a:xfrm rot="19845776">
                <a:off x="6877051" y="2228850"/>
                <a:ext cx="1528763" cy="971550"/>
              </a:xfrm>
              <a:prstGeom prst="snip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9B489C-6F4C-BF72-C845-3104A8B27C88}"/>
                </a:ext>
              </a:extLst>
            </p:cNvPr>
            <p:cNvSpPr/>
            <p:nvPr/>
          </p:nvSpPr>
          <p:spPr>
            <a:xfrm>
              <a:off x="7886700" y="3914775"/>
              <a:ext cx="3543300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46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4427-6BE0-B5B8-F354-1ACA8F7B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25" y="146760"/>
            <a:ext cx="10515600" cy="6201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Status of PIONEER:  A next-gen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AC365-028B-024E-5CB7-AA270A3DB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822" y="1037160"/>
            <a:ext cx="10675685" cy="5086238"/>
          </a:xfrm>
        </p:spPr>
        <p:txBody>
          <a:bodyPr>
            <a:normAutofit/>
          </a:bodyPr>
          <a:lstStyle/>
          <a:p>
            <a:r>
              <a:rPr lang="en-US" dirty="0"/>
              <a:t>Fundamental R&amp;D on LGADs and Calorimeters </a:t>
            </a:r>
          </a:p>
          <a:p>
            <a:r>
              <a:rPr lang="en-US" dirty="0"/>
              <a:t>2026 Test beam desires</a:t>
            </a:r>
          </a:p>
          <a:p>
            <a:pPr lvl="1"/>
            <a:r>
              <a:rPr lang="en-US" dirty="0"/>
              <a:t>piE5 Phase Space</a:t>
            </a:r>
          </a:p>
          <a:p>
            <a:pPr lvl="1"/>
            <a:r>
              <a:rPr lang="en-US" dirty="0"/>
              <a:t>16-Plan ATAR Demonstrator</a:t>
            </a:r>
          </a:p>
          <a:p>
            <a:pPr lvl="1"/>
            <a:r>
              <a:rPr lang="en-US" dirty="0"/>
              <a:t>Large </a:t>
            </a:r>
            <a:r>
              <a:rPr lang="en-US" dirty="0" err="1"/>
              <a:t>LXe</a:t>
            </a:r>
            <a:r>
              <a:rPr lang="en-US" dirty="0"/>
              <a:t> prototype (if funding is realized)</a:t>
            </a:r>
          </a:p>
          <a:p>
            <a:r>
              <a:rPr lang="en-US" dirty="0">
                <a:sym typeface="Wingdings" panose="05000000000000000000" pitchFamily="2" charset="2"/>
              </a:rPr>
              <a:t>Significant work ongoing on electronics, triggering, digitizers, &amp; DAQ</a:t>
            </a:r>
          </a:p>
          <a:p>
            <a:r>
              <a:rPr lang="en-US" dirty="0">
                <a:sym typeface="Wingdings" panose="05000000000000000000" pitchFamily="2" charset="2"/>
              </a:rPr>
              <a:t>PSI shuts down in 2027 and much of 2028.  </a:t>
            </a:r>
          </a:p>
          <a:p>
            <a:r>
              <a:rPr lang="en-US" dirty="0">
                <a:solidFill>
                  <a:srgbClr val="2110FC"/>
                </a:solidFill>
                <a:sym typeface="Wingdings" panose="05000000000000000000" pitchFamily="2" charset="2"/>
              </a:rPr>
              <a:t>We are seeking Euro collaborating groups to join this campaign and take leadership in any of these areas I’ve mentioned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0084D-E4AC-C105-5A45-845D221E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417CD-DBF3-C180-F268-A5177EBAD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90" y="5210841"/>
            <a:ext cx="4809842" cy="14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4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PIONEER-group photo.jpg" descr="PIONEER-group photo.jpg"/>
          <p:cNvPicPr>
            <a:picLocks noChangeAspect="1"/>
          </p:cNvPicPr>
          <p:nvPr/>
        </p:nvPicPr>
        <p:blipFill>
          <a:blip r:embed="rId2"/>
          <a:srcRect t="17822" b="9918"/>
          <a:stretch>
            <a:fillRect/>
          </a:stretch>
        </p:blipFill>
        <p:spPr>
          <a:xfrm>
            <a:off x="1524000" y="2547794"/>
            <a:ext cx="9144001" cy="4309607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PIONEER Collaboration"/>
          <p:cNvSpPr txBox="1">
            <a:spLocks noGrp="1"/>
          </p:cNvSpPr>
          <p:nvPr>
            <p:ph type="title"/>
          </p:nvPr>
        </p:nvSpPr>
        <p:spPr>
          <a:xfrm>
            <a:off x="2512723" y="2719755"/>
            <a:ext cx="7010153" cy="7143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473840">
              <a:defRPr sz="5950" spc="-118">
                <a:solidFill>
                  <a:srgbClr val="FFFFFF"/>
                </a:solidFill>
              </a:defRPr>
            </a:lvl1pPr>
          </a:lstStyle>
          <a:p>
            <a:r>
              <a:rPr lang="en-US" sz="3200" dirty="0"/>
              <a:t>(some from the) </a:t>
            </a:r>
            <a:r>
              <a:rPr sz="3200" dirty="0"/>
              <a:t>PIONEER Collaboration </a:t>
            </a:r>
          </a:p>
        </p:txBody>
      </p:sp>
      <p:sp>
        <p:nvSpPr>
          <p:cNvPr id="10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79041" y="4457180"/>
            <a:ext cx="234039" cy="24327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hangingPunct="0">
              <a:buClrTx/>
            </a:pPr>
            <a:fld id="{86CB4B4D-7CA3-9044-876B-883B54F8677D}" type="slidenum">
              <a:rPr>
                <a:latin typeface="Helvetica Neue"/>
                <a:sym typeface="Helvetica Neue"/>
              </a:rPr>
              <a:pPr algn="ctr" hangingPunct="0">
                <a:buClrTx/>
              </a:pPr>
              <a:t>33</a:t>
            </a:fld>
            <a:endParaRPr>
              <a:latin typeface="Helvetica Neue"/>
              <a:sym typeface="Helvetica Neue"/>
            </a:endParaRPr>
          </a:p>
        </p:txBody>
      </p:sp>
      <p:sp>
        <p:nvSpPr>
          <p:cNvPr id="1088" name="A next generation rare pion decay experiment"/>
          <p:cNvSpPr txBox="1">
            <a:spLocks noGrp="1"/>
          </p:cNvSpPr>
          <p:nvPr>
            <p:ph type="body" sz="quarter" idx="4294967295"/>
          </p:nvPr>
        </p:nvSpPr>
        <p:spPr>
          <a:xfrm>
            <a:off x="2846004" y="1352800"/>
            <a:ext cx="6302697" cy="3854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1" indent="321457">
              <a:lnSpc>
                <a:spcPct val="100000"/>
              </a:lnSpc>
              <a:spcBef>
                <a:spcPts val="1406"/>
              </a:spcBef>
              <a:buSzTx/>
              <a:buNone/>
              <a:defRPr>
                <a:solidFill>
                  <a:srgbClr val="FFFFFF"/>
                </a:solidFill>
              </a:defRPr>
            </a:pPr>
            <a:r>
              <a:t>A next generation rare pion decay experiment</a:t>
            </a:r>
          </a:p>
        </p:txBody>
      </p:sp>
      <p:pic>
        <p:nvPicPr>
          <p:cNvPr id="1089" name="image (4).png" descr="image 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275" y="257939"/>
            <a:ext cx="5756154" cy="1102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CD1B-7B76-80D4-12A4-C3181689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7851-8E73-B7A4-156B-C976CF99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46" y="102993"/>
            <a:ext cx="11118331" cy="557705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types of events we will encounter </a:t>
            </a: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(I am making it look easy here; it’s not)</a:t>
            </a:r>
            <a:endPara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EAD49-99D1-C0CF-3903-2D8C4BC47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43E80-CDD2-F7F7-E65B-602E7C7A0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11" y="675675"/>
            <a:ext cx="2911006" cy="1110202"/>
          </a:xfrm>
        </p:spPr>
        <p:txBody>
          <a:bodyPr/>
          <a:lstStyle/>
          <a:p>
            <a:r>
              <a:rPr lang="en-US" dirty="0"/>
              <a:t>Signatures</a:t>
            </a:r>
          </a:p>
          <a:p>
            <a:pPr lvl="1"/>
            <a:r>
              <a:rPr lang="en-US" dirty="0"/>
              <a:t>DAR decay at rest</a:t>
            </a:r>
          </a:p>
          <a:p>
            <a:pPr lvl="1"/>
            <a:r>
              <a:rPr lang="en-US" dirty="0"/>
              <a:t>DIF decay in flight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3D1BD-7E38-8483-5ED8-1F5FAE206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12" y="1695130"/>
            <a:ext cx="9535062" cy="418846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367DAC-B0CC-4384-4C57-035B674A68BC}"/>
              </a:ext>
            </a:extLst>
          </p:cNvPr>
          <p:cNvSpPr txBox="1">
            <a:spLocks/>
          </p:cNvSpPr>
          <p:nvPr/>
        </p:nvSpPr>
        <p:spPr>
          <a:xfrm>
            <a:off x="6014854" y="675675"/>
            <a:ext cx="3009617" cy="1178931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57195" indent="-28575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5D tracker will provide</a:t>
            </a:r>
          </a:p>
          <a:p>
            <a:pPr lvl="1">
              <a:buClrTx/>
            </a:pPr>
            <a:r>
              <a:rPr lang="en-US" dirty="0"/>
              <a:t>(</a:t>
            </a:r>
            <a:r>
              <a:rPr lang="en-US" dirty="0" err="1"/>
              <a:t>x,y,z,t,E</a:t>
            </a:r>
            <a:r>
              <a:rPr lang="en-US" dirty="0"/>
              <a:t>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080F35D-9E4F-6F78-9441-404D9747C9AD}"/>
              </a:ext>
            </a:extLst>
          </p:cNvPr>
          <p:cNvSpPr txBox="1">
            <a:spLocks/>
          </p:cNvSpPr>
          <p:nvPr/>
        </p:nvSpPr>
        <p:spPr>
          <a:xfrm>
            <a:off x="892780" y="5815712"/>
            <a:ext cx="11051570" cy="1110202"/>
          </a:xfrm>
          <a:prstGeom prst="rect">
            <a:avLst/>
          </a:prstGeom>
        </p:spPr>
        <p:txBody>
          <a:bodyPr lIns="0" tIns="0" rIns="0" bIns="0"/>
          <a:lstStyle>
            <a:lvl1pPr marL="106363" indent="-15240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288925" algn="l"/>
              </a:tabLst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1pPr>
            <a:lvl2pPr marL="457195" indent="-28575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lang="en-US" sz="18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lang="en-US" sz="1600" kern="1200" dirty="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lang="en-US" sz="1400" kern="1200" dirty="0">
                <a:solidFill>
                  <a:schemeClr val="accent3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We have launched a major effort to develop reconstruction programs to identify these channels</a:t>
            </a:r>
          </a:p>
          <a:p>
            <a:pPr lvl="1">
              <a:buClrTx/>
            </a:pPr>
            <a:r>
              <a:rPr lang="en-US" dirty="0"/>
              <a:t>“Conventional” track finding / pattern finding / track fitting</a:t>
            </a:r>
          </a:p>
          <a:p>
            <a:pPr lvl="1">
              <a:buClrTx/>
            </a:pPr>
            <a:r>
              <a:rPr lang="en-US" dirty="0"/>
              <a:t>Machine learning, where we help guide the programs through the different choices</a:t>
            </a:r>
          </a:p>
          <a:p>
            <a:pPr lvl="1"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79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are Pion Decays"/>
          <p:cNvSpPr txBox="1">
            <a:spLocks noGrp="1"/>
          </p:cNvSpPr>
          <p:nvPr>
            <p:ph type="title"/>
          </p:nvPr>
        </p:nvSpPr>
        <p:spPr>
          <a:xfrm>
            <a:off x="654844" y="309562"/>
            <a:ext cx="6171625" cy="7143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spc="-100"/>
            </a:lvl1pPr>
          </a:lstStyle>
          <a:p>
            <a:r>
              <a:rPr sz="3200" dirty="0"/>
              <a:t>Rare Pion Decays</a:t>
            </a:r>
            <a:r>
              <a:rPr lang="en-US" sz="3200" dirty="0"/>
              <a:t>: History</a:t>
            </a:r>
            <a:endParaRPr sz="3200" dirty="0"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79041" y="4457180"/>
            <a:ext cx="234039" cy="2432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>
                <a:latin typeface="Helvetica Neue"/>
                <a:sym typeface="Helvetica Neue"/>
              </a:rPr>
              <a:pPr algn="ctr" hangingPunct="0">
                <a:buClrTx/>
              </a:pPr>
              <a:t>35</a:t>
            </a:fld>
            <a:endParaRPr>
              <a:latin typeface="Helvetica Neue"/>
              <a:sym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Text"/>
              <p:cNvSpPr txBox="1"/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3000">
                    <a:solidFill>
                      <a:srgbClr val="000000"/>
                    </a:solidFill>
                  </a:defRPr>
                </a:lvl1pPr>
              </a:lstStyle>
              <a:p>
                <a:pPr algn="ctr" defTabSz="1219126" hangingPunct="0">
                  <a:buClrTx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𝑒</m:t>
                              </m:r>
                            </m:num>
                            <m:den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𝜇</m:t>
                              </m:r>
                            </m:den>
                          </m:f>
                        </m:sub>
                      </m:sSub>
                      <m:r>
                        <a:rPr sz="2531" i="1"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𝜇𝜈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den>
                      </m:f>
                    </m:oMath>
                  </m:oMathPara>
                </a14:m>
                <a:endParaRPr sz="2109" dirty="0"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3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he   branching ratio is so small that for a while the process was excluded…"/>
              <p:cNvSpPr txBox="1"/>
              <p:nvPr/>
            </p:nvSpPr>
            <p:spPr>
              <a:xfrm>
                <a:off x="583704" y="1163408"/>
                <a:ext cx="8575682" cy="6803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algn="ctr" defTabSz="1219126" hangingPunct="0">
                  <a:buClrTx/>
                  <a:defRPr sz="2600">
                    <a:solidFill>
                      <a:srgbClr val="FF644E">
                        <a:hueOff val="-82419"/>
                        <a:satOff val="-9513"/>
                        <a:lumOff val="-16343"/>
                      </a:srgbClr>
                    </a:solidFill>
                  </a:defRPr>
                </a:pPr>
                <a:r>
                  <a:rPr sz="1828" dirty="0">
                    <a:solidFill>
                      <a:srgbClr val="FF644E">
                        <a:hueOff val="-82419"/>
                        <a:satOff val="-9513"/>
                        <a:lumOff val="-16343"/>
                      </a:srgbClr>
                    </a:solidFill>
                    <a:latin typeface="Helvetica Neue"/>
                    <a:sym typeface="Helvetica Neue"/>
                  </a:rPr>
                  <a:t>The </a:t>
                </a:r>
                <a14:m>
                  <m:oMath xmlns:m="http://schemas.openxmlformats.org/officeDocument/2006/math"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𝜋</m:t>
                    </m:r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→</m:t>
                    </m:r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𝑒</m:t>
                    </m:r>
                    <m:r>
                      <a:rPr sz="2180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𝜈</m:t>
                    </m:r>
                  </m:oMath>
                </a14:m>
                <a:r>
                  <a:rPr sz="1828" dirty="0">
                    <a:solidFill>
                      <a:srgbClr val="FF644E">
                        <a:hueOff val="-82419"/>
                        <a:satOff val="-9513"/>
                        <a:lumOff val="-16343"/>
                      </a:srgbClr>
                    </a:solidFill>
                    <a:latin typeface="Helvetica Neue"/>
                    <a:sym typeface="Helvetica Neue"/>
                  </a:rPr>
                  <a:t> branching ratio is so small that for a while the process was excluded </a:t>
                </a:r>
                <a:endParaRPr sz="1547" i="1" dirty="0">
                  <a:latin typeface="Helvetica Neue"/>
                  <a:sym typeface="Helvetica Neue"/>
                </a:endParaRPr>
              </a:p>
              <a:p>
                <a:pPr algn="ctr" defTabSz="1219126" hangingPunct="0">
                  <a:buClrTx/>
                  <a:defRPr sz="2200" i="1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BR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(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𝜋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→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𝜇𝜈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)≈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0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a:rPr sz="1863" i="1">
                        <a:latin typeface="Cambria Math" panose="02040503050406030204" pitchFamily="18" charset="0"/>
                        <a:sym typeface="Helvetica Neue"/>
                      </a:rPr>
                      <m:t>9998770</m:t>
                    </m:r>
                  </m:oMath>
                </a14:m>
                <a:r>
                  <a:rPr sz="1547" i="1" dirty="0">
                    <a:latin typeface="Helvetica Neue"/>
                    <a:sym typeface="Helvetica Neue"/>
                  </a:rPr>
                  <a:t>, meaning  ~1 out of every 10</a:t>
                </a:r>
                <a:r>
                  <a:rPr sz="1547" i="1" baseline="31999" dirty="0">
                    <a:latin typeface="Helvetica Neue"/>
                    <a:sym typeface="Helvetica Neue"/>
                  </a:rPr>
                  <a:t>4</a:t>
                </a:r>
                <a:r>
                  <a:rPr sz="1547" i="1" dirty="0">
                    <a:latin typeface="Helvetica Neue"/>
                    <a:sym typeface="Helvetica Neue"/>
                  </a:rPr>
                  <a:t> </a:t>
                </a:r>
                <a:r>
                  <a:rPr sz="1547" i="1" dirty="0" err="1">
                    <a:latin typeface="Helvetica Neue"/>
                    <a:sym typeface="Helvetica Neue"/>
                  </a:rPr>
                  <a:t>pions</a:t>
                </a:r>
                <a:r>
                  <a:rPr sz="1547" i="1" dirty="0">
                    <a:latin typeface="Helvetica Neue"/>
                    <a:sym typeface="Helvetica Neue"/>
                  </a:rPr>
                  <a:t> decay to an electron</a:t>
                </a:r>
              </a:p>
            </p:txBody>
          </p:sp>
        </mc:Choice>
        <mc:Fallback xmlns="">
          <p:sp>
            <p:nvSpPr>
              <p:cNvPr id="338" name="The   branching ratio is so small that for a while the process was excluded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04" y="1163408"/>
                <a:ext cx="8575682" cy="680315"/>
              </a:xfrm>
              <a:prstGeom prst="rect">
                <a:avLst/>
              </a:prstGeom>
              <a:blipFill>
                <a:blip r:embed="rId3"/>
                <a:stretch>
                  <a:fillRect l="-782" r="-711" b="-117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Lokanathan and Steinberger (1955):…"/>
              <p:cNvSpPr txBox="1"/>
              <p:nvPr/>
            </p:nvSpPr>
            <p:spPr>
              <a:xfrm>
                <a:off x="697835" y="1933672"/>
                <a:ext cx="7261668" cy="147694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defTabSz="1219126" hangingPunct="0">
                  <a:buClrTx/>
                  <a:defRPr sz="2300" b="1">
                    <a:solidFill>
                      <a:srgbClr val="000000"/>
                    </a:solidFill>
                  </a:defRPr>
                </a:pPr>
                <a:r>
                  <a:rPr sz="1617" b="1" dirty="0" err="1">
                    <a:latin typeface="Helvetica Neue"/>
                    <a:sym typeface="Helvetica Neue"/>
                  </a:rPr>
                  <a:t>Lokanathan</a:t>
                </a:r>
                <a:r>
                  <a:rPr sz="1617" b="1" dirty="0">
                    <a:latin typeface="Helvetica Neue"/>
                    <a:sym typeface="Helvetica Neue"/>
                  </a:rPr>
                  <a:t> and Steinberger (1955):</a:t>
                </a:r>
              </a:p>
              <a:p>
                <a:pPr defTabSz="1219126" hangingPunct="0">
                  <a:buClrTx/>
                  <a:defRPr sz="2300">
                    <a:solidFill>
                      <a:srgbClr val="000000"/>
                    </a:solidFill>
                  </a:defRPr>
                </a:pPr>
                <a:r>
                  <a:rPr sz="1617" dirty="0">
                    <a:latin typeface="Helvetica Neue"/>
                    <a:sym typeface="Helvetica Neue"/>
                  </a:rPr>
                  <a:t>Range telescope at Columbia Nevis cyclotron: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𝑅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sz="1934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934" i="1"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num>
                          <m:den>
                            <m:r>
                              <a:rPr sz="1934" i="1"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den>
                        </m:f>
                      </m:sub>
                    </m:sSub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&lt;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1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2</m:t>
                    </m:r>
                    <m:r>
                      <a:rPr sz="1934" i="1">
                        <a:latin typeface="Cambria Math" panose="02040503050406030204" pitchFamily="18" charset="0"/>
                        <a:sym typeface="Helvetica Neue"/>
                      </a:rPr>
                      <m:t>×</m:t>
                    </m:r>
                    <m:sSup>
                      <m:sSupPr>
                        <m:ctrlP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10</m:t>
                        </m:r>
                      </m:e>
                      <m:sup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r>
                          <a:rPr sz="1934" i="1">
                            <a:latin typeface="Cambria Math" panose="02040503050406030204" pitchFamily="18" charset="0"/>
                            <a:sym typeface="Helvetica Neue"/>
                          </a:rPr>
                          <m:t>4</m:t>
                        </m:r>
                      </m:sup>
                    </m:sSup>
                  </m:oMath>
                </a14:m>
                <a:r>
                  <a:rPr sz="1617" dirty="0">
                    <a:latin typeface="Helvetica Neue"/>
                    <a:sym typeface="Helvetica Neue"/>
                  </a:rPr>
                  <a:t> (90% CL)</a:t>
                </a:r>
              </a:p>
              <a:p>
                <a:pPr defTabSz="1219126" hangingPunct="0">
                  <a:buClrTx/>
                  <a:defRPr sz="2300">
                    <a:solidFill>
                      <a:srgbClr val="000000"/>
                    </a:solidFill>
                  </a:defRPr>
                </a:pPr>
                <a:endParaRPr sz="1617" dirty="0">
                  <a:latin typeface="Helvetica Neue"/>
                  <a:sym typeface="Helvetica Neue"/>
                </a:endParaRPr>
              </a:p>
              <a:p>
                <a:pPr defTabSz="1219126" hangingPunct="0">
                  <a:buClrTx/>
                  <a:defRPr sz="2300" b="1">
                    <a:solidFill>
                      <a:srgbClr val="000000"/>
                    </a:solidFill>
                  </a:defRPr>
                </a:pPr>
                <a:r>
                  <a:rPr sz="1617" b="1" dirty="0">
                    <a:latin typeface="Helvetica Neue"/>
                    <a:sym typeface="Helvetica Neue"/>
                  </a:rPr>
                  <a:t>Anderson and Lattes (1957):</a:t>
                </a:r>
              </a:p>
              <a:p>
                <a:pPr defTabSz="1219126" hangingPunct="0">
                  <a:buClrTx/>
                  <a:defRPr sz="2300">
                    <a:solidFill>
                      <a:srgbClr val="000000"/>
                    </a:solidFill>
                  </a:defRPr>
                </a:pPr>
                <a:r>
                  <a:rPr sz="1617" dirty="0">
                    <a:latin typeface="Helvetica Neue"/>
                    <a:sym typeface="Helvetica Neue"/>
                  </a:rPr>
                  <a:t>Magnetic spectrometer at Chicago cyclotron: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𝑅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sz="1934" i="1">
                                <a:solidFill>
                                  <a:srgbClr val="ED220B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934" i="1">
                                <a:solidFill>
                                  <a:srgbClr val="ED220B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num>
                          <m:den>
                            <m:r>
                              <a:rPr sz="1934" i="1">
                                <a:solidFill>
                                  <a:srgbClr val="ED220B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den>
                        </m:f>
                      </m:sub>
                    </m:sSub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&lt;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1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3</m:t>
                    </m:r>
                    <m:r>
                      <a:rPr sz="1934" i="1">
                        <a:solidFill>
                          <a:srgbClr val="ED220B"/>
                        </a:solidFill>
                        <a:latin typeface="Cambria Math" panose="02040503050406030204" pitchFamily="18" charset="0"/>
                        <a:sym typeface="Helvetica Neue"/>
                      </a:rPr>
                      <m:t>×</m:t>
                    </m:r>
                    <m:sSup>
                      <m:sSupPr>
                        <m:ctrlP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10</m:t>
                        </m:r>
                      </m:e>
                      <m:sup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r>
                          <a:rPr sz="1934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5</m:t>
                        </m:r>
                      </m:sup>
                    </m:sSup>
                  </m:oMath>
                </a14:m>
                <a:r>
                  <a:rPr sz="1617" dirty="0">
                    <a:latin typeface="Helvetica Neue"/>
                    <a:sym typeface="Helvetica Neue"/>
                  </a:rPr>
                  <a:t> (90% CL)</a:t>
                </a:r>
                <a:endParaRPr sz="1617" dirty="0">
                  <a:solidFill>
                    <a:srgbClr val="EE220C"/>
                  </a:solidFill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39" name="Lokanathan and Steinberger (1955)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35" y="1933672"/>
                <a:ext cx="7261668" cy="1476944"/>
              </a:xfrm>
              <a:prstGeom prst="rect">
                <a:avLst/>
              </a:prstGeom>
              <a:blipFill>
                <a:blip r:embed="rId4"/>
                <a:stretch>
                  <a:fillRect l="-1258" t="-1653" r="-336" b="-334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596785B-4122-9D81-29F7-D0415FCC3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797" y="3492042"/>
            <a:ext cx="6714313" cy="3268411"/>
          </a:xfrm>
          <a:prstGeom prst="rect">
            <a:avLst/>
          </a:prstGeom>
        </p:spPr>
      </p:pic>
      <p:sp>
        <p:nvSpPr>
          <p:cNvPr id="10" name="Causing a lot of confusion…">
            <a:extLst>
              <a:ext uri="{FF2B5EF4-FFF2-40B4-BE49-F238E27FC236}">
                <a16:creationId xmlns:a16="http://schemas.microsoft.com/office/drawing/2014/main" id="{0D63AF36-DB35-2723-C622-FEDFAD67F7B3}"/>
              </a:ext>
            </a:extLst>
          </p:cNvPr>
          <p:cNvSpPr txBox="1"/>
          <p:nvPr/>
        </p:nvSpPr>
        <p:spPr>
          <a:xfrm>
            <a:off x="8246631" y="3016069"/>
            <a:ext cx="3721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sz="1800" dirty="0"/>
              <a:t>Causing a lot of confusion…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E82FB-FE46-6B01-B7AB-2C0448BCF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are Pion Decays">
            <a:extLst>
              <a:ext uri="{FF2B5EF4-FFF2-40B4-BE49-F238E27FC236}">
                <a16:creationId xmlns:a16="http://schemas.microsoft.com/office/drawing/2014/main" id="{E053FCEF-C40E-73FA-2C09-09DAFD20BB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844" y="309562"/>
            <a:ext cx="6171625" cy="7143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spc="-100"/>
            </a:lvl1pPr>
          </a:lstStyle>
          <a:p>
            <a:r>
              <a:rPr sz="3200" dirty="0"/>
              <a:t>Rare Pion Decays</a:t>
            </a:r>
            <a:r>
              <a:rPr lang="en-US" sz="3200" dirty="0"/>
              <a:t>: History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Text">
                <a:extLst>
                  <a:ext uri="{FF2B5EF4-FFF2-40B4-BE49-F238E27FC236}">
                    <a16:creationId xmlns:a16="http://schemas.microsoft.com/office/drawing/2014/main" id="{6307BD74-BA42-CB44-A04D-2CCC27AB5A48}"/>
                  </a:ext>
                </a:extLst>
              </p:cNvPr>
              <p:cNvSpPr txBox="1"/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3000">
                    <a:solidFill>
                      <a:srgbClr val="000000"/>
                    </a:solidFill>
                  </a:defRPr>
                </a:lvl1pPr>
              </a:lstStyle>
              <a:p>
                <a:pPr algn="ctr" defTabSz="1219126" hangingPunct="0">
                  <a:buClrTx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𝑒</m:t>
                              </m:r>
                            </m:num>
                            <m:den>
                              <m:r>
                                <a:rPr sz="2531" i="1"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𝜇</m:t>
                              </m:r>
                            </m:den>
                          </m:f>
                        </m:sub>
                      </m:sSub>
                      <m:r>
                        <a:rPr sz="2531" i="1"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𝜋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→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𝜇𝜈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𝛾</m:t>
                          </m:r>
                          <m:r>
                            <a:rPr sz="2531" i="1">
                              <a:latin typeface="Cambria Math" panose="02040503050406030204" pitchFamily="18" charset="0"/>
                              <a:sym typeface="Helvetica Neue"/>
                            </a:rPr>
                            <m:t>))</m:t>
                          </m:r>
                        </m:den>
                      </m:f>
                    </m:oMath>
                  </m:oMathPara>
                </a14:m>
                <a:endParaRPr sz="2109" dirty="0"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37" name="Text">
                <a:extLst>
                  <a:ext uri="{FF2B5EF4-FFF2-40B4-BE49-F238E27FC236}">
                    <a16:creationId xmlns:a16="http://schemas.microsoft.com/office/drawing/2014/main" id="{6307BD74-BA42-CB44-A04D-2CCC27AB5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29" y="84919"/>
                <a:ext cx="3122522" cy="8829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ISCOVERY!…">
            <a:extLst>
              <a:ext uri="{FF2B5EF4-FFF2-40B4-BE49-F238E27FC236}">
                <a16:creationId xmlns:a16="http://schemas.microsoft.com/office/drawing/2014/main" id="{50D2D219-4326-247A-5F7F-A6B998542C49}"/>
              </a:ext>
            </a:extLst>
          </p:cNvPr>
          <p:cNvSpPr txBox="1"/>
          <p:nvPr/>
        </p:nvSpPr>
        <p:spPr>
          <a:xfrm>
            <a:off x="741172" y="1512279"/>
            <a:ext cx="564129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rPr dirty="0"/>
              <a:t>D</a:t>
            </a:r>
            <a:r>
              <a:rPr lang="en-US" dirty="0"/>
              <a:t>iscovery… </a:t>
            </a:r>
            <a:r>
              <a:rPr lang="en-US" sz="1800" dirty="0"/>
              <a:t>CERN in early years</a:t>
            </a:r>
            <a:endParaRPr dirty="0"/>
          </a:p>
        </p:txBody>
      </p:sp>
      <p:grpSp>
        <p:nvGrpSpPr>
          <p:cNvPr id="19" name="6221283.jpg">
            <a:extLst>
              <a:ext uri="{FF2B5EF4-FFF2-40B4-BE49-F238E27FC236}">
                <a16:creationId xmlns:a16="http://schemas.microsoft.com/office/drawing/2014/main" id="{2D638F80-EC0B-579C-16B0-361E71A2F0FA}"/>
              </a:ext>
            </a:extLst>
          </p:cNvPr>
          <p:cNvGrpSpPr/>
          <p:nvPr/>
        </p:nvGrpSpPr>
        <p:grpSpPr>
          <a:xfrm>
            <a:off x="1448032" y="2151529"/>
            <a:ext cx="3801700" cy="3861996"/>
            <a:chOff x="0" y="0"/>
            <a:chExt cx="4840763" cy="4863450"/>
          </a:xfrm>
        </p:grpSpPr>
        <p:pic>
          <p:nvPicPr>
            <p:cNvPr id="20" name="6221283.jpg" descr="6221283.jpg">
              <a:extLst>
                <a:ext uri="{FF2B5EF4-FFF2-40B4-BE49-F238E27FC236}">
                  <a16:creationId xmlns:a16="http://schemas.microsoft.com/office/drawing/2014/main" id="{38F0225C-3CB8-0246-44B8-4BABB5320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4586764" cy="45332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6221283.jpg" descr="6221283.jpg">
              <a:extLst>
                <a:ext uri="{FF2B5EF4-FFF2-40B4-BE49-F238E27FC236}">
                  <a16:creationId xmlns:a16="http://schemas.microsoft.com/office/drawing/2014/main" id="{8FD6B1F4-479B-D616-3872-5F67E0A7557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840764" cy="4863451"/>
            </a:xfrm>
            <a:prstGeom prst="rect">
              <a:avLst/>
            </a:prstGeom>
            <a:effectLst/>
          </p:spPr>
        </p:pic>
      </p:grpSp>
      <p:sp>
        <p:nvSpPr>
          <p:cNvPr id="22" name="CERN circa 1958">
            <a:extLst>
              <a:ext uri="{FF2B5EF4-FFF2-40B4-BE49-F238E27FC236}">
                <a16:creationId xmlns:a16="http://schemas.microsoft.com/office/drawing/2014/main" id="{728F60F7-CFFF-1C09-C1DD-5B8C6AACC39B}"/>
              </a:ext>
            </a:extLst>
          </p:cNvPr>
          <p:cNvSpPr txBox="1"/>
          <p:nvPr/>
        </p:nvSpPr>
        <p:spPr>
          <a:xfrm>
            <a:off x="2617461" y="5909194"/>
            <a:ext cx="148758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rPr sz="1400" dirty="0"/>
              <a:t>CERN circa 1958</a:t>
            </a:r>
          </a:p>
        </p:txBody>
      </p:sp>
      <p:pic>
        <p:nvPicPr>
          <p:cNvPr id="23" name="Screenshot 2023-10-31 at 12.58.28 PM.png" descr="Screenshot 2023-10-31 at 12.58.28 PM.png">
            <a:extLst>
              <a:ext uri="{FF2B5EF4-FFF2-40B4-BE49-F238E27FC236}">
                <a16:creationId xmlns:a16="http://schemas.microsoft.com/office/drawing/2014/main" id="{EFBCF696-13FE-144D-DD2D-9D55D2646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617" y="2253727"/>
            <a:ext cx="3775016" cy="370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Screenshot 2023-10-31 at 12.58.33 PM.png" descr="Screenshot 2023-10-31 at 12.58.33 PM.png">
            <a:extLst>
              <a:ext uri="{FF2B5EF4-FFF2-40B4-BE49-F238E27FC236}">
                <a16:creationId xmlns:a16="http://schemas.microsoft.com/office/drawing/2014/main" id="{B522E633-1016-5EB2-0801-36AE45FA2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629" y="1405700"/>
            <a:ext cx="2364030" cy="83339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~ 40   events">
                <a:extLst>
                  <a:ext uri="{FF2B5EF4-FFF2-40B4-BE49-F238E27FC236}">
                    <a16:creationId xmlns:a16="http://schemas.microsoft.com/office/drawing/2014/main" id="{E59E4523-E973-1093-5AA1-B77CC42CB308}"/>
                  </a:ext>
                </a:extLst>
              </p:cNvPr>
              <p:cNvSpPr txBox="1"/>
              <p:nvPr/>
            </p:nvSpPr>
            <p:spPr>
              <a:xfrm>
                <a:off x="8178218" y="6015794"/>
                <a:ext cx="2402510" cy="4590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2000">
                    <a:solidFill>
                      <a:srgbClr val="000000"/>
                    </a:solidFill>
                  </a:defRPr>
                </a:pPr>
                <a:r>
                  <a:rPr dirty="0"/>
                  <a:t>~ 40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dirty="0"/>
                  <a:t> events</a:t>
                </a:r>
              </a:p>
            </p:txBody>
          </p:sp>
        </mc:Choice>
        <mc:Fallback xmlns="">
          <p:sp>
            <p:nvSpPr>
              <p:cNvPr id="25" name="~ 40   events">
                <a:extLst>
                  <a:ext uri="{FF2B5EF4-FFF2-40B4-BE49-F238E27FC236}">
                    <a16:creationId xmlns:a16="http://schemas.microsoft.com/office/drawing/2014/main" id="{E59E4523-E973-1093-5AA1-B77CC42CB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218" y="6015794"/>
                <a:ext cx="2402510" cy="459041"/>
              </a:xfrm>
              <a:prstGeom prst="rect">
                <a:avLst/>
              </a:prstGeom>
              <a:blipFill>
                <a:blip r:embed="rId7"/>
                <a:stretch>
                  <a:fillRect l="-4569" r="-5076" b="-22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99005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369465" y="66503"/>
            <a:ext cx="11548992" cy="84789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Processes that create the energy spectrum &amp; ATAR identification capability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66F80-9F16-419A-9700-EF66FE8948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PIONEER | BVR 2025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03853" y="6300367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10, 2025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57B5075-BDFE-BA5A-0B36-95EEC47D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177" y="4195088"/>
            <a:ext cx="3004783" cy="228784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BAB6093-6722-7713-6BF6-A031AA7C0875}"/>
              </a:ext>
            </a:extLst>
          </p:cNvPr>
          <p:cNvSpPr txBox="1"/>
          <p:nvPr/>
        </p:nvSpPr>
        <p:spPr>
          <a:xfrm>
            <a:off x="369465" y="5021079"/>
            <a:ext cx="224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</a:t>
            </a:r>
            <a:r>
              <a:rPr kumimoji="0" lang="el-GR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π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(65 MeV/c) ~ 4 mm,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</a:t>
            </a:r>
            <a:r>
              <a:rPr kumimoji="0" lang="el-GR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μ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(4.1 MeV)   ~ 0.8 mm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840A0E-0B4C-F427-2685-4BFC5DC77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10" y="791181"/>
            <a:ext cx="5354847" cy="1874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15">
                <a:extLst>
                  <a:ext uri="{FF2B5EF4-FFF2-40B4-BE49-F238E27FC236}">
                    <a16:creationId xmlns:a16="http://schemas.microsoft.com/office/drawing/2014/main" id="{8AE820B6-B50E-7CD7-9E69-D381C22A32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453" y="2719122"/>
                <a:ext cx="6023720" cy="120643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06363" indent="-152400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tabLst>
                    <a:tab pos="288925" algn="l"/>
                  </a:tabLst>
                  <a:defRPr sz="2000" kern="120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defRPr>
                </a:lvl1pPr>
                <a:lvl2pPr marL="457195" indent="-285750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tabLst/>
                  <a:defRPr lang="en-US" sz="1800" kern="120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defRPr>
                </a:lvl2pPr>
                <a:lvl3pPr marL="514338" indent="-171446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tabLst/>
                  <a:defRPr lang="en-US" sz="1600" kern="1200" dirty="0">
                    <a:solidFill>
                      <a:schemeClr val="accent2">
                        <a:lumMod val="50000"/>
                      </a:schemeClr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690545" indent="-61912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tabLst/>
                  <a:defRPr lang="en-US" sz="1400" kern="1200" dirty="0">
                    <a:solidFill>
                      <a:schemeClr val="accent3">
                        <a:lumMod val="50000"/>
                      </a:schemeClr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858817" indent="-114297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6363" marR="0" lvl="0" indent="-15240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>
                    <a:tab pos="288925" algn="l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7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Critical component, develop based on emergent 5D tracker technology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x, y, z, t,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provide unprecedented topological info on pion decay vertex</a:t>
                </a: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suppress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1412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1412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1412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1412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by 6-orders of magnitude to measure tail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7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>
                    <a:tab pos="288925" algn="l"/>
                  </a:tabLst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7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>
                    <a:tab pos="288925" algn="l"/>
                  </a:tabLst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7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Content Placeholder 15">
                <a:extLst>
                  <a:ext uri="{FF2B5EF4-FFF2-40B4-BE49-F238E27FC236}">
                    <a16:creationId xmlns:a16="http://schemas.microsoft.com/office/drawing/2014/main" id="{8AE820B6-B50E-7CD7-9E69-D381C22A3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53" y="2719122"/>
                <a:ext cx="6023720" cy="1206437"/>
              </a:xfrm>
              <a:prstGeom prst="rect">
                <a:avLst/>
              </a:prstGeom>
              <a:blipFill>
                <a:blip r:embed="rId5"/>
                <a:stretch>
                  <a:fillRect l="-2227" t="-6566" b="-7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6085646-92C2-DF76-9DEB-24156E406888}"/>
              </a:ext>
            </a:extLst>
          </p:cNvPr>
          <p:cNvGrpSpPr/>
          <p:nvPr/>
        </p:nvGrpSpPr>
        <p:grpSpPr>
          <a:xfrm>
            <a:off x="6796150" y="4310371"/>
            <a:ext cx="5174413" cy="1776837"/>
            <a:chOff x="6664531" y="3965596"/>
            <a:chExt cx="5174413" cy="177683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1871606-5845-2128-8A5D-5DB3A8CF6DF2}"/>
                </a:ext>
              </a:extLst>
            </p:cNvPr>
            <p:cNvSpPr/>
            <p:nvPr/>
          </p:nvSpPr>
          <p:spPr>
            <a:xfrm>
              <a:off x="6664531" y="3965596"/>
              <a:ext cx="5174413" cy="1776837"/>
            </a:xfrm>
            <a:prstGeom prst="rect">
              <a:avLst/>
            </a:prstGeom>
            <a:solidFill>
              <a:srgbClr val="BFBFBF">
                <a:alpha val="7843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0ADB821D-F88B-5B00-A1A1-51B6CD2D755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9679" y="4021424"/>
                  <a:ext cx="2423177" cy="1573918"/>
                </a:xfrm>
                <a:prstGeom prst="rect">
                  <a:avLst/>
                </a:prstGeom>
              </p:spPr>
              <p:txBody>
                <a:bodyPr lIns="0" tIns="0" rIns="0" bIns="0"/>
                <a:lstStyle>
                  <a:lvl1pPr marL="106363" indent="-152400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tabLst>
                      <a:tab pos="288925" algn="l"/>
                    </a:tabLst>
                    <a:defRPr sz="2000" kern="120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Geneva" charset="0"/>
                      <a:cs typeface="Arial" panose="020B0604020202020204" pitchFamily="34" charset="0"/>
                    </a:defRPr>
                  </a:lvl1pPr>
                  <a:lvl2pPr marL="400041" indent="-228594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tabLst/>
                    <a:defRPr sz="1800" kern="120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ea typeface="ＭＳ Ｐゴシック" charset="0"/>
                      <a:cs typeface="Arial" panose="020B0604020202020204" pitchFamily="34" charset="0"/>
                    </a:defRPr>
                  </a:lvl2pPr>
                  <a:lvl3pPr marL="514338" indent="-171446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tabLst/>
                    <a:defRPr sz="1600" kern="1200">
                      <a:solidFill>
                        <a:schemeClr val="accent6">
                          <a:lumMod val="75000"/>
                        </a:schemeClr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3pPr>
                  <a:lvl4pPr marL="690545" indent="-61912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None/>
                    <a:tabLst/>
                    <a:defRPr sz="1400" kern="1200">
                      <a:solidFill>
                        <a:schemeClr val="accent4">
                          <a:lumMod val="75000"/>
                        </a:schemeClr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4pPr>
                  <a:lvl5pPr marL="858817" indent="-114297" algn="l" defTabSz="457189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/>
                    <a:buChar char="•"/>
                    <a:tabLst/>
                    <a:defRPr sz="1400" kern="1200">
                      <a:solidFill>
                        <a:srgbClr val="505050"/>
                      </a:solidFill>
                      <a:latin typeface="Helvetica"/>
                      <a:ea typeface="ＭＳ Ｐゴシック" charset="0"/>
                      <a:cs typeface="ＭＳ Ｐゴシック" charset="0"/>
                    </a:defRPr>
                  </a:lvl5pPr>
                  <a:lvl6pPr marL="2514537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726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8914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103" indent="-228594" algn="l" defTabSz="457189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06363" marR="0" lvl="0" indent="-152400" algn="l" defTabSz="457189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Char char="•"/>
                    <a:tabLst>
                      <a:tab pos="288925" algn="l"/>
                    </a:tabLst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Specifications</a:t>
                  </a:r>
                </a:p>
                <a:p>
                  <a:pPr marL="400041" marR="0" lvl="1" indent="-228594" algn="l" defTabSz="457189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Char char="–"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charset="0"/>
                      <a:cs typeface="Arial" panose="020B0604020202020204" pitchFamily="34" charset="0"/>
                      <a:sym typeface="Arial"/>
                    </a:rPr>
                    <a:t>5-D tracking</a:t>
                  </a:r>
                </a:p>
                <a:p>
                  <a:pPr marL="514338" marR="0" lvl="2" indent="-171446" algn="l" defTabSz="457189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20x20x6 mm</a:t>
                  </a:r>
                  <a:r>
                    <a:rPr kumimoji="0" lang="en-US" sz="12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3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 </a:t>
                  </a:r>
                </a:p>
                <a:p>
                  <a:pPr marL="514338" marR="0" lvl="2" indent="-171446" algn="l" defTabSz="457189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x,y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 200 </a:t>
                  </a:r>
                  <a:r>
                    <a:rPr kumimoji="0" lang="el-G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μ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m, z 120 </a:t>
                  </a:r>
                  <a:r>
                    <a:rPr kumimoji="0" lang="el-G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μ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m </a:t>
                  </a:r>
                </a:p>
                <a:p>
                  <a:pPr marL="514338" marR="0" lvl="2" indent="-171446" algn="l" defTabSz="457189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Char char="•"/>
                    <a:tabLst/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Δ</m:t>
                      </m:r>
                    </m:oMath>
                  </a14:m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t ~ 200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ps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Helvetica"/>
                      <a:ea typeface="ＭＳ Ｐゴシック" charset="0"/>
                      <a:sym typeface="Arial"/>
                    </a:rPr>
                    <a:t>, pulse pair 2 ns</a:t>
                  </a:r>
                </a:p>
                <a:p>
                  <a:pPr marL="514338" marR="0" lvl="2" indent="-171446" algn="l" defTabSz="457189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Arial" charset="0"/>
                    <a:buChar char="•"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𝜎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𝐸</m:t>
                          </m:r>
                        </m:sub>
                      </m:sSub>
                      <m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&lt;</m:t>
                      </m:r>
                      <m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10</m:t>
                      </m:r>
                      <m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%</m:t>
                      </m:r>
                    </m:oMath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Helvetica"/>
                    <a:ea typeface="ＭＳ Ｐゴシック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5" name="Content Placeholder 2">
                  <a:extLst>
                    <a:ext uri="{FF2B5EF4-FFF2-40B4-BE49-F238E27FC236}">
                      <a16:creationId xmlns:a16="http://schemas.microsoft.com/office/drawing/2014/main" id="{0ADB821D-F88B-5B00-A1A1-51B6CD2D75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9679" y="4021424"/>
                  <a:ext cx="2423177" cy="1573918"/>
                </a:xfrm>
                <a:prstGeom prst="rect">
                  <a:avLst/>
                </a:prstGeom>
                <a:blipFill>
                  <a:blip r:embed="rId6"/>
                  <a:stretch>
                    <a:fillRect l="-4786" t="-3876" r="-10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255AA9D9-0A33-1A95-0B22-DA89370469D1}"/>
                </a:ext>
              </a:extLst>
            </p:cNvPr>
            <p:cNvSpPr txBox="1">
              <a:spLocks/>
            </p:cNvSpPr>
            <p:nvPr/>
          </p:nvSpPr>
          <p:spPr>
            <a:xfrm>
              <a:off x="9343128" y="4047330"/>
              <a:ext cx="2481508" cy="1573917"/>
            </a:xfrm>
            <a:prstGeom prst="rect">
              <a:avLst/>
            </a:prstGeom>
          </p:spPr>
          <p:txBody>
            <a:bodyPr lIns="0" tIns="0" rIns="0" bIns="0"/>
            <a:lstStyle>
              <a:lvl1pPr marL="230182" indent="-230182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tabLst>
                  <a:tab pos="166684" algn="l"/>
                </a:tabLst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400041" indent="-22859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tabLst/>
                <a:defRPr sz="1800" kern="1200">
                  <a:solidFill>
                    <a:schemeClr val="accent6">
                      <a:lumMod val="75000"/>
                    </a:schemeClr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514338" indent="-171446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tabLst/>
                <a:defRPr sz="1600" kern="1200">
                  <a:solidFill>
                    <a:schemeClr val="accent2">
                      <a:lumMod val="50000"/>
                    </a:schemeClr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690545" indent="-61912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tabLst/>
                <a:defRPr sz="1400" kern="1200">
                  <a:solidFill>
                    <a:schemeClr val="accent6">
                      <a:lumMod val="50000"/>
                    </a:schemeClr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858817" indent="-114297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tabLst/>
                <a:defRPr sz="14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6363" marR="0" lvl="0" indent="-152400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>
                  <a:tab pos="288925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PIONEER specific</a:t>
              </a:r>
            </a:p>
            <a:p>
              <a:pPr marL="276222" marR="0" lvl="1" indent="-152400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–"/>
                <a:tabLst>
                  <a:tab pos="288925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rPr>
                <a:t>5000 channels</a:t>
              </a:r>
            </a:p>
            <a:p>
              <a:pPr marL="276222" marR="0" lvl="1" indent="-152400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–"/>
                <a:tabLst>
                  <a:tab pos="288925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rPr>
                <a:t>dynamic range several 100</a:t>
              </a:r>
            </a:p>
            <a:p>
              <a:pPr marL="566726" marR="0" lvl="3" indent="-152400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>
                  <a:tab pos="288925" algn="l"/>
                </a:tabLst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/>
                  <a:ea typeface="ＭＳ Ｐゴシック" charset="0"/>
                  <a:sym typeface="Arial"/>
                </a:rPr>
                <a:t>MIPS 40 keV – μ (4000 keV)</a:t>
              </a:r>
            </a:p>
            <a:p>
              <a:pPr marL="400041" marR="0" lvl="1" indent="-228594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–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rPr>
                <a:t>minimal cross talk</a:t>
              </a:r>
            </a:p>
            <a:p>
              <a:pPr marL="400041" marR="0" lvl="1" indent="-228594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–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rPr>
                <a:t>minimal dead material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/>
                <a:ea typeface="ＭＳ Ｐゴシック" charset="0"/>
                <a:sym typeface="Arial"/>
              </a:endParaRPr>
            </a:p>
            <a:p>
              <a:pPr marL="230182" marR="0" lvl="0" indent="-230182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>
                  <a:tab pos="166684" algn="l"/>
                </a:tabLst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/>
                <a:sym typeface="Arial"/>
              </a:endParaRPr>
            </a:p>
            <a:p>
              <a:pPr marL="230182" marR="0" lvl="0" indent="-230182" algn="l" defTabSz="45718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>
                  <a:tab pos="166684" algn="l"/>
                </a:tabLst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/>
                <a:sym typeface="Arial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228321" y="3491713"/>
            <a:ext cx="4492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yet adding in the effect from pileup from beam and old muons)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58" y="696514"/>
            <a:ext cx="3923595" cy="27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03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7EA46-CCCC-2CF5-D3E7-0EF1F12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87" y="27863"/>
            <a:ext cx="9416867" cy="557705"/>
          </a:xfrm>
        </p:spPr>
        <p:txBody>
          <a:bodyPr/>
          <a:lstStyle/>
          <a:p>
            <a:r>
              <a:rPr lang="en-US" dirty="0"/>
              <a:t>Physics Case III: Search for Weakly Coupled Physics: </a:t>
            </a:r>
            <a:br>
              <a:rPr lang="en-US" sz="2800" dirty="0"/>
            </a:br>
            <a:r>
              <a:rPr lang="en-US" sz="2800" dirty="0"/>
              <a:t>                                 Heavy Neutrinos, Dark Sector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B2444-15E8-9433-0F19-EF619114A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5">
                <a:extLst>
                  <a:ext uri="{FF2B5EF4-FFF2-40B4-BE49-F238E27FC236}">
                    <a16:creationId xmlns:a16="http://schemas.microsoft.com/office/drawing/2014/main" id="{9156C924-2823-45B5-CAE7-2DDD296F86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0855" y="860445"/>
                <a:ext cx="11226396" cy="5439757"/>
              </a:xfrm>
              <a:ln>
                <a:noFill/>
              </a:ln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highly suppressed in SM</a:t>
                </a:r>
              </a:p>
              <a:p>
                <a:pPr lvl="1"/>
                <a:r>
                  <a:rPr lang="en-US" dirty="0"/>
                  <a:t>but not for weakly coupled “massive” particle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2-body decays</a:t>
                </a:r>
              </a:p>
              <a:p>
                <a:pPr lvl="1"/>
                <a:r>
                  <a:rPr lang="en-US" dirty="0"/>
                  <a:t>peak searches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3-body decays: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dirty="0"/>
              </a:p>
              <a:p>
                <a:pPr marL="342900" indent="-171450">
                  <a:buFontTx/>
                  <a:buChar char="-"/>
                </a:pP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a typeface="ＭＳ Ｐゴシック" charset="0"/>
                  </a:rPr>
                  <a:t>X</a:t>
                </a:r>
                <a:r>
                  <a:rPr lang="en-US" sz="1800" dirty="0">
                    <a:solidFill>
                      <a:schemeClr val="accent6">
                        <a:lumMod val="75000"/>
                      </a:schemeClr>
                    </a:solidFill>
                    <a:ea typeface="ＭＳ Ｐゴシック" charset="0"/>
                  </a:rPr>
                  <a:t> could be a scalar, axion like particle, vector, …</a:t>
                </a:r>
              </a:p>
              <a:p>
                <a:pPr marL="342900" indent="-171450">
                  <a:buFontTx/>
                  <a:buChar char="-"/>
                </a:pPr>
                <a:r>
                  <a:rPr lang="en-US" sz="1800" dirty="0">
                    <a:solidFill>
                      <a:schemeClr val="accent6">
                        <a:lumMod val="75000"/>
                      </a:schemeClr>
                    </a:solidFill>
                    <a:ea typeface="ＭＳ Ｐゴシック" charset="0"/>
                  </a:rPr>
                  <a:t>possible decay modes: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b="1" i="0" smtClean="0">
                        <a:solidFill>
                          <a:srgbClr val="034DD1"/>
                        </a:solidFill>
                        <a:effectLst/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b="0" dirty="0">
                    <a:effectLst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effectLst/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b="1" i="0" smtClean="0">
                        <a:solidFill>
                          <a:srgbClr val="034DD1"/>
                        </a:solidFill>
                        <a:effectLst/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b="0" dirty="0">
                    <a:effectLst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effectLst/>
                    <a:latin typeface="Helvetica" pitchFamily="2" charset="0"/>
                  </a:rPr>
                  <a:t>,                          </a:t>
                </a:r>
                <a:endParaRPr lang="en-US" dirty="0"/>
              </a:p>
              <a:p>
                <a:pPr marL="171447" lvl="1" indent="0">
                  <a:buNone/>
                </a:pPr>
                <a:endParaRPr lang="en-US" dirty="0"/>
              </a:p>
              <a:p>
                <a:r>
                  <a:rPr lang="en-US" dirty="0"/>
                  <a:t>PIENU also searched for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1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PIONEER: typical </a:t>
                </a:r>
                <a:r>
                  <a:rPr lang="en-US" b="1" dirty="0"/>
                  <a:t>10-fold improvement </a:t>
                </a:r>
                <a:r>
                  <a:rPr lang="en-US" dirty="0"/>
                  <a:t>in </a:t>
                </a:r>
                <a:br>
                  <a:rPr lang="en-US" dirty="0"/>
                </a:br>
                <a:r>
                  <a:rPr lang="en-US" dirty="0"/>
                  <a:t>10-100 MeV range expected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6" name="Content Placeholder 15">
                <a:extLst>
                  <a:ext uri="{FF2B5EF4-FFF2-40B4-BE49-F238E27FC236}">
                    <a16:creationId xmlns:a16="http://schemas.microsoft.com/office/drawing/2014/main" id="{9156C924-2823-45B5-CAE7-2DDD296F86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855" y="860445"/>
                <a:ext cx="11226396" cy="5439757"/>
              </a:xfrm>
              <a:blipFill>
                <a:blip r:embed="rId3"/>
                <a:stretch>
                  <a:fillRect l="-1303" b="-14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877F3C3-2431-FCFE-B4D1-58BDA6B195A8}"/>
              </a:ext>
            </a:extLst>
          </p:cNvPr>
          <p:cNvSpPr txBox="1"/>
          <p:nvPr/>
        </p:nvSpPr>
        <p:spPr>
          <a:xfrm>
            <a:off x="6829848" y="1272942"/>
            <a:ext cx="27401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accent3">
                    <a:lumMod val="50000"/>
                  </a:schemeClr>
                </a:solidFill>
              </a:rPr>
              <a:t>Altmannshofer</a:t>
            </a:r>
            <a:r>
              <a:rPr lang="en-US" sz="105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accent3">
                    <a:lumMod val="50000"/>
                  </a:schemeClr>
                </a:solidFill>
              </a:rPr>
              <a:t>Dror</a:t>
            </a:r>
            <a:r>
              <a:rPr lang="en-US" sz="1050" dirty="0">
                <a:solidFill>
                  <a:schemeClr val="accent3">
                    <a:lumMod val="50000"/>
                  </a:schemeClr>
                </a:solidFill>
              </a:rPr>
              <a:t>, Gori</a:t>
            </a:r>
            <a:br>
              <a:rPr lang="en-US" sz="105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050" dirty="0">
                <a:solidFill>
                  <a:schemeClr val="accent3">
                    <a:lumMod val="50000"/>
                  </a:schemeClr>
                </a:solidFill>
              </a:rPr>
              <a:t>PRL 130, 241801 (2023)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D894C1-62C6-485B-1A4A-9F16AFCFB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212" y="2944361"/>
            <a:ext cx="3886200" cy="29146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1F691D-61BA-33A7-17C5-C8BD66487C68}"/>
              </a:ext>
            </a:extLst>
          </p:cNvPr>
          <p:cNvSpPr txBox="1"/>
          <p:nvPr/>
        </p:nvSpPr>
        <p:spPr>
          <a:xfrm>
            <a:off x="7141784" y="5918939"/>
            <a:ext cx="4001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Altmannshofer</a:t>
            </a:r>
            <a:r>
              <a:rPr lang="en-US" sz="1600" dirty="0"/>
              <a:t>, Giffin, Gori, Jackson, Luong</a:t>
            </a:r>
          </a:p>
          <a:p>
            <a:pPr algn="ctr"/>
            <a:r>
              <a:rPr lang="en-US" sz="1600" dirty="0"/>
              <a:t>In preparation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921BD8-169C-0673-C340-D6F60F5FA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889" y="2014762"/>
            <a:ext cx="4500281" cy="7868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23842-C44F-34D7-61E6-A29F39A08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939" y="2667407"/>
            <a:ext cx="1752180" cy="369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5BD686-7825-C452-7BEE-C83A42463B5F}"/>
              </a:ext>
            </a:extLst>
          </p:cNvPr>
          <p:cNvSpPr txBox="1"/>
          <p:nvPr/>
        </p:nvSpPr>
        <p:spPr>
          <a:xfrm>
            <a:off x="10465995" y="4872844"/>
            <a:ext cx="131125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Preliminary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30A367-780C-BD28-7BB6-97C23BB0F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029" y="925132"/>
            <a:ext cx="1874932" cy="1119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DC84E2-EC45-A23B-00F9-9CE89FEE7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216" y="5158675"/>
            <a:ext cx="1112551" cy="2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36" y="190082"/>
            <a:ext cx="11407913" cy="661471"/>
          </a:xfrm>
        </p:spPr>
        <p:txBody>
          <a:bodyPr>
            <a:noAutofit/>
          </a:bodyPr>
          <a:lstStyle/>
          <a:p>
            <a:r>
              <a:rPr lang="en-US" sz="2933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Energy resolution with “bench” sources on single crystals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223" y="1410497"/>
            <a:ext cx="10515600" cy="4351339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Na22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Co-60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Na-24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1.38, 2.76 MeV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759" y="5804223"/>
            <a:ext cx="7139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charset="0"/>
              </a:rPr>
              <a:t>*</a:t>
            </a:r>
            <a:r>
              <a:rPr lang="en-US" sz="1600" kern="1200" dirty="0">
                <a:solidFill>
                  <a:prstClr val="black"/>
                </a:solidFill>
                <a:latin typeface="Calibri" charset="0"/>
              </a:rPr>
              <a:t>15 </a:t>
            </a:r>
            <a:r>
              <a:rPr lang="en-US" sz="1600" kern="1200" dirty="0" err="1">
                <a:solidFill>
                  <a:prstClr val="black"/>
                </a:solidFill>
                <a:latin typeface="Calibri" charset="0"/>
              </a:rPr>
              <a:t>hr</a:t>
            </a:r>
            <a:r>
              <a:rPr lang="en-US" sz="1600" kern="1200" dirty="0">
                <a:solidFill>
                  <a:prstClr val="black"/>
                </a:solidFill>
                <a:latin typeface="Calibri" charset="0"/>
              </a:rPr>
              <a:t> half life made by bombarding 18 MeV deuterons on Al button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6626"/>
          <a:stretch/>
        </p:blipFill>
        <p:spPr>
          <a:xfrm>
            <a:off x="3094893" y="2577867"/>
            <a:ext cx="1949684" cy="1371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745039" y="3215143"/>
            <a:ext cx="25551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18203" y="3274771"/>
            <a:ext cx="25551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8410"/>
          <a:stretch/>
        </p:blipFill>
        <p:spPr>
          <a:xfrm>
            <a:off x="2411605" y="926793"/>
            <a:ext cx="1834359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6899"/>
          <a:stretch/>
        </p:blipFill>
        <p:spPr>
          <a:xfrm>
            <a:off x="3677698" y="4296587"/>
            <a:ext cx="2013361" cy="1371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21250" y="2512413"/>
            <a:ext cx="5161864" cy="4113157"/>
            <a:chOff x="4808713" y="1335681"/>
            <a:chExt cx="3871398" cy="30848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713" y="1503651"/>
              <a:ext cx="3871398" cy="29168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08299" y="3407435"/>
              <a:ext cx="7850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rgbClr val="4472C4"/>
                  </a:solidFill>
                  <a:latin typeface="Calibri" charset="0"/>
                </a:rPr>
                <a:t>(2</a:t>
              </a:r>
              <a:r>
                <a:rPr lang="en-US" sz="1600" kern="1200" dirty="0">
                  <a:solidFill>
                    <a:srgbClr val="4472C4"/>
                  </a:solidFill>
                  <a:latin typeface="Symbol" panose="05050102010706020507" pitchFamily="18" charset="2"/>
                </a:rPr>
                <a:t>g</a:t>
              </a:r>
              <a:r>
                <a:rPr lang="en-US" sz="1600" kern="1200" dirty="0">
                  <a:solidFill>
                    <a:srgbClr val="4472C4"/>
                  </a:solidFill>
                  <a:latin typeface="Calibri" charset="0"/>
                </a:rPr>
                <a:t> sum)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89453" y="2840089"/>
              <a:ext cx="7850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rgbClr val="ED7D31"/>
                  </a:solidFill>
                  <a:latin typeface="Calibri" charset="0"/>
                </a:rPr>
                <a:t>(2</a:t>
              </a:r>
              <a:r>
                <a:rPr lang="en-US" sz="1600" kern="1200" dirty="0">
                  <a:solidFill>
                    <a:srgbClr val="ED7D31"/>
                  </a:solidFill>
                  <a:latin typeface="Symbol" panose="05050102010706020507" pitchFamily="18" charset="2"/>
                </a:rPr>
                <a:t>g</a:t>
              </a:r>
              <a:r>
                <a:rPr lang="en-US" sz="1600" kern="1200" dirty="0">
                  <a:solidFill>
                    <a:srgbClr val="ED7D31"/>
                  </a:solidFill>
                  <a:latin typeface="Calibri" charset="0"/>
                </a:rPr>
                <a:t> sum)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6495" y="2316945"/>
              <a:ext cx="2063122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kern="1200" dirty="0">
                  <a:solidFill>
                    <a:prstClr val="black"/>
                  </a:solidFill>
                  <a:latin typeface="Calibri" charset="0"/>
                </a:rPr>
                <a:t>(Resolution is sigma of a Gaussian)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97375" y="3459791"/>
              <a:ext cx="7850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rgbClr val="4472C4"/>
                  </a:solidFill>
                  <a:latin typeface="Calibri" charset="0"/>
                </a:rPr>
                <a:t>(</a:t>
              </a:r>
              <a:r>
                <a:rPr lang="en-US" sz="1600" kern="1200" dirty="0">
                  <a:solidFill>
                    <a:srgbClr val="00B050"/>
                  </a:solidFill>
                  <a:latin typeface="Calibri" charset="0"/>
                </a:rPr>
                <a:t>2</a:t>
              </a:r>
              <a:r>
                <a:rPr lang="en-US" sz="1600" kern="1200" dirty="0">
                  <a:solidFill>
                    <a:srgbClr val="00B050"/>
                  </a:solidFill>
                  <a:latin typeface="Symbol" panose="05050102010706020507" pitchFamily="18" charset="2"/>
                </a:rPr>
                <a:t>g</a:t>
              </a:r>
              <a:r>
                <a:rPr lang="en-US" sz="1600" kern="1200" dirty="0">
                  <a:solidFill>
                    <a:srgbClr val="00B050"/>
                  </a:solidFill>
                  <a:latin typeface="Calibri" charset="0"/>
                </a:rPr>
                <a:t> sum</a:t>
              </a:r>
              <a:r>
                <a:rPr lang="en-US" sz="1600" kern="1200" dirty="0">
                  <a:solidFill>
                    <a:srgbClr val="4472C4"/>
                  </a:solidFill>
                  <a:latin typeface="Calibri" charset="0"/>
                </a:rPr>
                <a:t>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98255" y="1335681"/>
              <a:ext cx="2343467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200" kern="1200" dirty="0">
                  <a:solidFill>
                    <a:prstClr val="black"/>
                  </a:solidFill>
                  <a:latin typeface="Calibri" charset="0"/>
                </a:rPr>
                <a:t>2</a:t>
              </a:r>
              <a:r>
                <a:rPr lang="en-US" sz="1200" kern="1200" dirty="0">
                  <a:solidFill>
                    <a:prstClr val="black"/>
                  </a:solidFill>
                  <a:latin typeface="Symbol" panose="05050102010706020507" pitchFamily="18" charset="2"/>
                </a:rPr>
                <a:t>g</a:t>
              </a:r>
              <a:r>
                <a:rPr lang="en-US" sz="1200" kern="1200" dirty="0">
                  <a:solidFill>
                    <a:prstClr val="black"/>
                  </a:solidFill>
                  <a:latin typeface="Calibri" charset="0"/>
                </a:rPr>
                <a:t> </a:t>
              </a:r>
              <a:r>
                <a:rPr lang="en-US" sz="1200" kern="1200" dirty="0">
                  <a:solidFill>
                    <a:prstClr val="black"/>
                  </a:solidFill>
                  <a:latin typeface="Calibri" charset="0"/>
                  <a:sym typeface="Wingdings" panose="05000000000000000000" pitchFamily="2" charset="2"/>
                </a:rPr>
                <a:t>implies c</a:t>
              </a:r>
              <a:r>
                <a:rPr lang="en-US" sz="1200" kern="1200" dirty="0">
                  <a:solidFill>
                    <a:prstClr val="black"/>
                  </a:solidFill>
                  <a:latin typeface="Calibri" charset="0"/>
                </a:rPr>
                <a:t>oincidences of lower energy lines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9721" y="902126"/>
            <a:ext cx="142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kern="1200" dirty="0">
                <a:solidFill>
                  <a:prstClr val="black"/>
                </a:solidFill>
                <a:latin typeface="Calibri" charset="0"/>
              </a:rPr>
              <a:t>(this is why they are used in most PET scanners now)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25148" y="1014757"/>
            <a:ext cx="93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kern="1200" dirty="0">
                <a:solidFill>
                  <a:srgbClr val="FF0000"/>
                </a:solidFill>
                <a:latin typeface="Calibri" charset="0"/>
              </a:rPr>
              <a:t>511 </a:t>
            </a:r>
            <a:r>
              <a:rPr lang="en-US" kern="1200" dirty="0" err="1">
                <a:solidFill>
                  <a:srgbClr val="FF0000"/>
                </a:solidFill>
                <a:latin typeface="Calibri" charset="0"/>
              </a:rPr>
              <a:t>keV</a:t>
            </a:r>
            <a:endParaRPr lang="en-US" kern="12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0096" y="4465079"/>
            <a:ext cx="93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kern="1200" dirty="0">
                <a:solidFill>
                  <a:srgbClr val="FF0000"/>
                </a:solidFill>
                <a:latin typeface="Calibri" charset="0"/>
              </a:rPr>
              <a:t>2.76 MeV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14344" y="3611017"/>
            <a:ext cx="1490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kern="1200" dirty="0">
                <a:solidFill>
                  <a:srgbClr val="FF0000"/>
                </a:solidFill>
                <a:latin typeface="Calibri" charset="0"/>
              </a:rPr>
              <a:t>1.17 &amp; 1.33 MeV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56312" t="23168" r="15116" b="39752"/>
          <a:stretch/>
        </p:blipFill>
        <p:spPr>
          <a:xfrm rot="16200000">
            <a:off x="8345036" y="200049"/>
            <a:ext cx="1741713" cy="3013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7356">
            <a:off x="8948098" y="1129792"/>
            <a:ext cx="13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charset="0"/>
              </a:rPr>
              <a:t>LYSO</a:t>
            </a:r>
          </a:p>
        </p:txBody>
      </p:sp>
      <p:sp>
        <p:nvSpPr>
          <p:cNvPr id="29" name="TextBox 28"/>
          <p:cNvSpPr txBox="1"/>
          <p:nvPr/>
        </p:nvSpPr>
        <p:spPr>
          <a:xfrm rot="167356">
            <a:off x="8844332" y="1992990"/>
            <a:ext cx="13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 charset="0"/>
              </a:rPr>
              <a:t>NaI</a:t>
            </a:r>
          </a:p>
        </p:txBody>
      </p:sp>
      <p:sp>
        <p:nvSpPr>
          <p:cNvPr id="30" name="TextBox 29"/>
          <p:cNvSpPr txBox="1"/>
          <p:nvPr/>
        </p:nvSpPr>
        <p:spPr>
          <a:xfrm rot="194092">
            <a:off x="7578254" y="1077204"/>
            <a:ext cx="13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charset="0"/>
              </a:rPr>
              <a:t>PMT</a:t>
            </a:r>
          </a:p>
        </p:txBody>
      </p:sp>
    </p:spTree>
    <p:extLst>
      <p:ext uri="{BB962C8B-B14F-4D97-AF65-F5344CB8AC3E}">
        <p14:creationId xmlns:p14="http://schemas.microsoft.com/office/powerpoint/2010/main" val="27295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B8372-6F97-DC08-0DBB-B0B283F9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95" y="122061"/>
            <a:ext cx="9977825" cy="557705"/>
          </a:xfrm>
        </p:spPr>
        <p:txBody>
          <a:bodyPr/>
          <a:lstStyle/>
          <a:p>
            <a:r>
              <a:rPr lang="en-US" dirty="0"/>
              <a:t>Physics Case I: Precision Test of Lepton Flavor Universality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6C5F0550-45F5-EB2D-B072-A2072F01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68" y="851478"/>
            <a:ext cx="6195602" cy="1296715"/>
          </a:xfrm>
        </p:spPr>
        <p:txBody>
          <a:bodyPr/>
          <a:lstStyle/>
          <a:p>
            <a:r>
              <a:rPr lang="en-US" dirty="0"/>
              <a:t>Gauge coupling the same for all flavors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US" dirty="0"/>
              <a:t>PIONEER will test this fundamental principle to 0.01%</a:t>
            </a:r>
            <a:br>
              <a:rPr lang="en-US" dirty="0"/>
            </a:b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200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550866-68F0-18AA-A29E-8D4D6BF34DA4}"/>
                  </a:ext>
                </a:extLst>
              </p:cNvPr>
              <p:cNvSpPr txBox="1"/>
              <p:nvPr/>
            </p:nvSpPr>
            <p:spPr>
              <a:xfrm>
                <a:off x="857103" y="3154317"/>
                <a:ext cx="4809552" cy="636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𝑅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𝑒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/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𝐸𝑥𝑝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A7EA5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7EA5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 1.23270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7EA5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(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1412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230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7EA5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)</m:t>
                    </m:r>
                    <m:r>
                      <a:rPr kumimoji="0" lang="en-US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A7EA5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×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10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A7EA52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7EA52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(0.18%)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𝑅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𝑒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/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𝑆𝑀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E67C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 =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E67C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 1.23524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E67C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(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14124">
                            <a:lumMod val="75000"/>
                          </a:srgbClr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015</m:t>
                    </m:r>
                    <m:r>
                      <m:rPr>
                        <m:nor/>
                      </m:rP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E67C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m:t>)</m:t>
                    </m:r>
                    <m:r>
                      <a:rPr kumimoji="0" lang="en-US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4E67C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×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10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E67C8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E67C8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(0.01%)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E67C8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550866-68F0-18AA-A29E-8D4D6BF34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03" y="3154317"/>
                <a:ext cx="4809552" cy="636841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C743514-2B96-36D1-0981-456F2A902D89}"/>
              </a:ext>
            </a:extLst>
          </p:cNvPr>
          <p:cNvGrpSpPr/>
          <p:nvPr/>
        </p:nvGrpSpPr>
        <p:grpSpPr>
          <a:xfrm>
            <a:off x="8198833" y="4224362"/>
            <a:ext cx="2060155" cy="566772"/>
            <a:chOff x="1338055" y="2745448"/>
            <a:chExt cx="2649856" cy="6835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E75FBCB-34B5-214B-B7EA-4572BFA87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1401" y="2759364"/>
              <a:ext cx="2566510" cy="624743"/>
            </a:xfrm>
            <a:prstGeom prst="rect">
              <a:avLst/>
            </a:prstGeom>
            <a:effectLst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2A3C78-188F-65E8-4066-4F246AB1A470}"/>
                </a:ext>
              </a:extLst>
            </p:cNvPr>
            <p:cNvSpPr/>
            <p:nvPr/>
          </p:nvSpPr>
          <p:spPr>
            <a:xfrm>
              <a:off x="1338055" y="2745448"/>
              <a:ext cx="2649856" cy="683552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1B63805-157B-8B55-1C6B-35610C737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833" y="803140"/>
            <a:ext cx="976262" cy="115693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4AA2EF-3C1B-E23F-81DC-C340DE4273C2}"/>
              </a:ext>
            </a:extLst>
          </p:cNvPr>
          <p:cNvSpPr txBox="1"/>
          <p:nvPr/>
        </p:nvSpPr>
        <p:spPr>
          <a:xfrm>
            <a:off x="5067110" y="3353845"/>
            <a:ext cx="1948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PIENU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at TRIUMF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9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Cirigliano &amp; Rosell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A7EA52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B15BE5-38B3-15F3-6E4C-E50C2E417B12}"/>
              </a:ext>
            </a:extLst>
          </p:cNvPr>
          <p:cNvGrpSpPr/>
          <p:nvPr/>
        </p:nvGrpSpPr>
        <p:grpSpPr>
          <a:xfrm>
            <a:off x="7074728" y="2597905"/>
            <a:ext cx="4232998" cy="1522211"/>
            <a:chOff x="7074730" y="2597906"/>
            <a:chExt cx="3173924" cy="11128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5FD077-170F-2773-A513-4A0ED4593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4730" y="2597906"/>
              <a:ext cx="3173924" cy="1112822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B4D73CE-9689-5214-E748-180CC664DAC2}"/>
                    </a:ext>
                  </a:extLst>
                </p:cNvPr>
                <p:cNvSpPr txBox="1"/>
                <p:nvPr/>
              </p:nvSpPr>
              <p:spPr>
                <a:xfrm>
                  <a:off x="7851947" y="3052516"/>
                  <a:ext cx="621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𝑔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B4D73CE-9689-5214-E748-180CC664D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1947" y="3052516"/>
                  <a:ext cx="621102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54D6F6-9C8E-0259-C8AC-5356A1B7C2C6}"/>
                    </a:ext>
                  </a:extLst>
                </p:cNvPr>
                <p:cNvSpPr txBox="1"/>
                <p:nvPr/>
              </p:nvSpPr>
              <p:spPr>
                <a:xfrm>
                  <a:off x="9616450" y="3055196"/>
                  <a:ext cx="621102" cy="358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𝑔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54D6F6-9C8E-0259-C8AC-5356A1B7C2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450" y="3055196"/>
                  <a:ext cx="621102" cy="35836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1A25B8-49D9-2A79-3008-5161B33EFCCB}"/>
                  </a:ext>
                </a:extLst>
              </p:cNvPr>
              <p:cNvSpPr txBox="1"/>
              <p:nvPr/>
            </p:nvSpPr>
            <p:spPr>
              <a:xfrm>
                <a:off x="447260" y="2275951"/>
                <a:ext cx="6220668" cy="3176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6363" marR="0" lvl="0" indent="-15240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>
                    <a:tab pos="288925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7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Pion decay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𝑅</m:t>
                        </m:r>
                      </m:e>
                      <m:sub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/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𝜇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74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Γ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𝜋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𝜈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𝛾</m:t>
                            </m:r>
                          </m:e>
                        </m:d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Γ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𝜋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→</m:t>
                        </m:r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𝜇𝜈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1274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𝛾</m:t>
                            </m:r>
                          </m:e>
                        </m:d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12745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Arial"/>
                  </a:rPr>
                  <a:t>provides unique opportunity </a:t>
                </a: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r>
                  <a:rPr lang="en-US" sz="1800" kern="1200" dirty="0">
                    <a:solidFill>
                      <a:srgbClr val="F14124">
                        <a:lumMod val="75000"/>
                      </a:srgbClr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The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Arial"/>
                  </a:rPr>
                  <a:t>SM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Arial"/>
                  </a:rPr>
                  <a:t>prediction</a:t>
                </a:r>
                <a:r>
                  <a:rPr lang="en-US" sz="1800" kern="1200" dirty="0">
                    <a:solidFill>
                      <a:srgbClr val="F14124">
                        <a:lumMod val="75000"/>
                      </a:srgbClr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is very precise!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marL="514338" marR="0" lvl="2" indent="-171446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CCF3">
                        <a:lumMod val="50000"/>
                      </a:srgbClr>
                    </a:solidFill>
                    <a:effectLst/>
                    <a:uLnTx/>
                    <a:uFillTx/>
                    <a:latin typeface="Helvetica"/>
                    <a:ea typeface="ＭＳ Ｐゴシック" charset="0"/>
                    <a:cs typeface="Arial"/>
                    <a:sym typeface="Wingdings" panose="05000000000000000000" pitchFamily="2" charset="2"/>
                  </a:rPr>
                  <a:t>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CCF3">
                        <a:lumMod val="50000"/>
                      </a:srgbClr>
                    </a:solidFill>
                    <a:effectLst/>
                    <a:uLnTx/>
                    <a:uFillTx/>
                    <a:latin typeface="Helvetica"/>
                    <a:ea typeface="ＭＳ Ｐゴシック" charset="0"/>
                    <a:cs typeface="Arial"/>
                    <a:sym typeface="Arial"/>
                  </a:rPr>
                  <a:t>15x more so than experiment</a:t>
                </a:r>
              </a:p>
              <a:p>
                <a:pPr marL="514338" marR="0" lvl="2" indent="-171446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CCF3">
                        <a:lumMod val="50000"/>
                      </a:srgbClr>
                    </a:solidFill>
                    <a:effectLst/>
                    <a:uLnTx/>
                    <a:uFillTx/>
                    <a:latin typeface="Helvetica"/>
                    <a:ea typeface="ＭＳ Ｐゴシック" charset="0"/>
                    <a:cs typeface="Arial"/>
                    <a:sym typeface="Arial"/>
                  </a:rPr>
                  <a:t>Strong helicity suppression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ECCF3">
                      <a:lumMod val="50000"/>
                    </a:srgbClr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/>
                  <a:sym typeface="Arial"/>
                </a:endParaRPr>
              </a:p>
              <a:p>
                <a:pPr marL="457195" marR="0" lvl="1" indent="-285750" algn="l" defTabSz="457189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1A25B8-49D9-2A79-3008-5161B33EF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0" y="2275951"/>
                <a:ext cx="6220668" cy="3176062"/>
              </a:xfrm>
              <a:prstGeom prst="rect">
                <a:avLst/>
              </a:prstGeom>
              <a:blipFill>
                <a:blip r:embed="rId13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203277C6-4D49-E469-5007-0EE2AF8CB9BB}"/>
              </a:ext>
            </a:extLst>
          </p:cNvPr>
          <p:cNvGrpSpPr/>
          <p:nvPr/>
        </p:nvGrpSpPr>
        <p:grpSpPr>
          <a:xfrm>
            <a:off x="862358" y="5196561"/>
            <a:ext cx="10378456" cy="1399034"/>
            <a:chOff x="862358" y="5196561"/>
            <a:chExt cx="10378456" cy="13990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22CD4A3-6081-CF90-5794-707B51A9C947}"/>
                </a:ext>
              </a:extLst>
            </p:cNvPr>
            <p:cNvGrpSpPr/>
            <p:nvPr/>
          </p:nvGrpSpPr>
          <p:grpSpPr>
            <a:xfrm>
              <a:off x="862358" y="5196561"/>
              <a:ext cx="6281002" cy="892297"/>
              <a:chOff x="690971" y="4331746"/>
              <a:chExt cx="6691019" cy="96714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BA5270-06E6-9616-34B1-971D2AE9123C}"/>
                  </a:ext>
                </a:extLst>
              </p:cNvPr>
              <p:cNvSpPr txBox="1"/>
              <p:nvPr/>
            </p:nvSpPr>
            <p:spPr>
              <a:xfrm>
                <a:off x="3092620" y="5021887"/>
                <a:ext cx="5225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LFU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F5BFEFB-9562-2A16-5DA3-699258119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0971" y="4331746"/>
                <a:ext cx="6691019" cy="655616"/>
              </a:xfrm>
              <a:prstGeom prst="rect">
                <a:avLst/>
              </a:prstGeom>
            </p:spPr>
          </p:pic>
        </p:grpSp>
        <p:sp>
          <p:nvSpPr>
            <p:cNvPr id="30" name="‘Helicity suppression’…">
              <a:extLst>
                <a:ext uri="{FF2B5EF4-FFF2-40B4-BE49-F238E27FC236}">
                  <a16:creationId xmlns:a16="http://schemas.microsoft.com/office/drawing/2014/main" id="{CC9D099D-A764-9FCB-5D40-BEAE1E19E6F8}"/>
                </a:ext>
              </a:extLst>
            </p:cNvPr>
            <p:cNvSpPr txBox="1"/>
            <p:nvPr/>
          </p:nvSpPr>
          <p:spPr>
            <a:xfrm>
              <a:off x="1824111" y="6025761"/>
              <a:ext cx="2255108" cy="5531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>
                  <a:solidFill>
                    <a:srgbClr val="FF8021">
                      <a:hueOff val="-82419"/>
                      <a:satOff val="-9513"/>
                      <a:lumOff val="-16343"/>
                    </a:srgbClr>
                  </a:solidFill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8021">
                      <a:hueOff val="-82419"/>
                      <a:satOff val="-9513"/>
                      <a:lumOff val="-16343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‘Helicity suppression’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>
                  <a:solidFill>
                    <a:srgbClr val="FF8021">
                      <a:hueOff val="-82419"/>
                      <a:satOff val="-9513"/>
                      <a:lumOff val="-16343"/>
                    </a:srgbClr>
                  </a:solidFill>
                </a:defRPr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8021">
                      <a:hueOff val="-82419"/>
                      <a:satOff val="-9513"/>
                      <a:lumOff val="-16343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term: ~2.3 x10</a:t>
              </a:r>
              <a:r>
                <a:rPr kumimoji="0" sz="1400" b="0" i="0" u="none" strike="noStrike" kern="0" cap="none" spc="0" normalizeH="0" baseline="31999" noProof="0" dirty="0">
                  <a:ln>
                    <a:noFill/>
                  </a:ln>
                  <a:solidFill>
                    <a:srgbClr val="FF8021">
                      <a:hueOff val="-82419"/>
                      <a:satOff val="-9513"/>
                      <a:lumOff val="-16343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-5</a:t>
              </a:r>
            </a:p>
          </p:txBody>
        </p:sp>
        <p:sp>
          <p:nvSpPr>
            <p:cNvPr id="31" name="Phase space term:  ~ 5.5">
              <a:extLst>
                <a:ext uri="{FF2B5EF4-FFF2-40B4-BE49-F238E27FC236}">
                  <a16:creationId xmlns:a16="http://schemas.microsoft.com/office/drawing/2014/main" id="{65359ED7-401E-166B-994B-4F2137AA9DE8}"/>
                </a:ext>
              </a:extLst>
            </p:cNvPr>
            <p:cNvSpPr txBox="1"/>
            <p:nvPr/>
          </p:nvSpPr>
          <p:spPr>
            <a:xfrm>
              <a:off x="4004797" y="6062116"/>
              <a:ext cx="1502152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17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E67C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Phase space term:  ~ 5.5</a:t>
              </a:r>
            </a:p>
          </p:txBody>
        </p:sp>
        <p:sp>
          <p:nvSpPr>
            <p:cNvPr id="32" name="Fully computed at NLO…">
              <a:extLst>
                <a:ext uri="{FF2B5EF4-FFF2-40B4-BE49-F238E27FC236}">
                  <a16:creationId xmlns:a16="http://schemas.microsoft.com/office/drawing/2014/main" id="{70AC4D60-326D-E568-2255-25EDD976A170}"/>
                </a:ext>
              </a:extLst>
            </p:cNvPr>
            <p:cNvSpPr txBox="1"/>
            <p:nvPr/>
          </p:nvSpPr>
          <p:spPr>
            <a:xfrm>
              <a:off x="5736474" y="6042352"/>
              <a:ext cx="2595262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>
                  <a:solidFill>
                    <a:srgbClr val="A7EA52"/>
                  </a:solidFill>
                </a:defRPr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Fully computed at NLO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>
                  <a:solidFill>
                    <a:srgbClr val="A7EA52"/>
                  </a:solidFill>
                </a:defRPr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O(10</a:t>
              </a:r>
              <a:r>
                <a:rPr kumimoji="0" sz="1400" b="1" i="0" u="none" strike="noStrike" kern="0" cap="none" spc="0" normalizeH="0" baseline="31999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-4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 uncertainties at NNLO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16D882A-C891-0146-C473-A009A3CCAEEE}"/>
                    </a:ext>
                  </a:extLst>
                </p:cNvPr>
                <p:cNvSpPr txBox="1"/>
                <p:nvPr/>
              </p:nvSpPr>
              <p:spPr>
                <a:xfrm>
                  <a:off x="5344509" y="5329885"/>
                  <a:ext cx="589630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=</m:t>
                        </m:r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.</m:t>
                        </m:r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23524</m:t>
                        </m:r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015</m:t>
                        </m:r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)×</m:t>
                        </m:r>
                        <m:sSup>
                          <m:sSupPr>
                            <m:ctrlPr>
                              <a:rPr kumimoji="0" lang="ar-AE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ar-AE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10</m:t>
                            </m:r>
                          </m:e>
                          <m:sup>
                            <m:r>
                              <a:rPr kumimoji="0" lang="ar-AE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ar-AE" sz="16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16D882A-C891-0146-C473-A009A3CCA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509" y="5329885"/>
                  <a:ext cx="5896305" cy="338554"/>
                </a:xfrm>
                <a:prstGeom prst="rect">
                  <a:avLst/>
                </a:prstGeom>
                <a:blipFill>
                  <a:blip r:embed="rId15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423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47" y="190082"/>
            <a:ext cx="11456803" cy="661471"/>
          </a:xfrm>
        </p:spPr>
        <p:txBody>
          <a:bodyPr>
            <a:noAutofit/>
          </a:bodyPr>
          <a:lstStyle/>
          <a:p>
            <a:r>
              <a:rPr lang="en-US" sz="2933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Energy and timing resolution of a 10-array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040860" y="1115047"/>
            <a:ext cx="0" cy="466849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6767084" y="1023034"/>
            <a:ext cx="5094080" cy="5302412"/>
            <a:chOff x="5075313" y="767275"/>
            <a:chExt cx="3820560" cy="39768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5313" y="1228940"/>
              <a:ext cx="3494316" cy="2948047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5445045" y="3611650"/>
              <a:ext cx="2522641" cy="0"/>
            </a:xfrm>
            <a:prstGeom prst="line">
              <a:avLst/>
            </a:prstGeom>
            <a:ln w="12700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968873" y="4182488"/>
              <a:ext cx="1902319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133" kern="1200" dirty="0">
                  <a:solidFill>
                    <a:prstClr val="black"/>
                  </a:solidFill>
                  <a:latin typeface="Calibri" charset="0"/>
                </a:rPr>
                <a:t>Crystal to crystal in beam, same event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96821" y="767275"/>
              <a:ext cx="159905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prstClr val="black"/>
                  </a:solidFill>
                  <a:latin typeface="Calibri" charset="0"/>
                </a:rPr>
                <a:t>LED flashes all crystals; </a:t>
              </a:r>
              <a:r>
                <a:rPr lang="en-US" sz="1600" kern="1200" dirty="0">
                  <a:solidFill>
                    <a:prstClr val="black"/>
                  </a:solidFill>
                  <a:latin typeface="Symbol" panose="05050102010706020507" pitchFamily="18" charset="2"/>
                </a:rPr>
                <a:t>D</a:t>
              </a:r>
              <a:r>
                <a:rPr lang="en-US" sz="1600" kern="1200" dirty="0">
                  <a:solidFill>
                    <a:prstClr val="black"/>
                  </a:solidFill>
                  <a:latin typeface="Calibri" charset="0"/>
                </a:rPr>
                <a:t>T between them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74817" y="976562"/>
              <a:ext cx="104765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kern="1200" dirty="0">
                  <a:solidFill>
                    <a:prstClr val="black"/>
                  </a:solidFill>
                  <a:latin typeface="Calibri" charset="0"/>
                </a:rPr>
                <a:t>Timing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32448" y="733243"/>
            <a:ext cx="139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200" kern="1200" dirty="0">
                <a:solidFill>
                  <a:prstClr val="black"/>
                </a:solidFill>
                <a:latin typeface="Calibri" charset="0"/>
              </a:rPr>
              <a:t>Energy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899639" y="4701171"/>
            <a:ext cx="3160960" cy="0"/>
          </a:xfrm>
          <a:prstGeom prst="line">
            <a:avLst/>
          </a:prstGeom>
          <a:ln w="1270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oogle Shape;268;p24"/>
          <p:cNvPicPr preferRelativeResize="0"/>
          <p:nvPr/>
        </p:nvPicPr>
        <p:blipFill rotWithShape="1">
          <a:blip r:embed="rId5">
            <a:alphaModFix/>
          </a:blip>
          <a:srcRect t="7885" r="8307"/>
          <a:stretch/>
        </p:blipFill>
        <p:spPr>
          <a:xfrm>
            <a:off x="3986776" y="1369386"/>
            <a:ext cx="1896891" cy="12923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6" name="Group 55"/>
          <p:cNvGrpSpPr/>
          <p:nvPr/>
        </p:nvGrpSpPr>
        <p:grpSpPr>
          <a:xfrm>
            <a:off x="158641" y="1302083"/>
            <a:ext cx="2529612" cy="2373898"/>
            <a:chOff x="118980" y="976562"/>
            <a:chExt cx="1897209" cy="1780423"/>
          </a:xfrm>
        </p:grpSpPr>
        <p:pic>
          <p:nvPicPr>
            <p:cNvPr id="43" name="Google Shape;269;p24"/>
            <p:cNvPicPr preferRelativeResize="0"/>
            <p:nvPr/>
          </p:nvPicPr>
          <p:blipFill rotWithShape="1">
            <a:blip r:embed="rId6">
              <a:alphaModFix/>
            </a:blip>
            <a:srcRect l="1890" t="8500" r="8528"/>
            <a:stretch/>
          </p:blipFill>
          <p:spPr>
            <a:xfrm>
              <a:off x="165289" y="976562"/>
              <a:ext cx="1850900" cy="969276"/>
            </a:xfrm>
            <a:prstGeom prst="rect">
              <a:avLst/>
            </a:prstGeom>
            <a:noFill/>
            <a:ln w="9525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45" name="Straight Arrow Connector 44"/>
            <p:cNvCxnSpPr/>
            <p:nvPr/>
          </p:nvCxnSpPr>
          <p:spPr>
            <a:xfrm>
              <a:off x="1516342" y="1403920"/>
              <a:ext cx="68924" cy="1353065"/>
            </a:xfrm>
            <a:prstGeom prst="straightConnector1">
              <a:avLst/>
            </a:prstGeom>
            <a:ln w="1270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18980" y="1982528"/>
              <a:ext cx="120847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rgbClr val="3333FF"/>
                  </a:solidFill>
                  <a:latin typeface="Calibri" charset="0"/>
                </a:rPr>
                <a:t>@CENPA, with improved PMT bases</a:t>
              </a:r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H="1">
            <a:off x="3886698" y="2406666"/>
            <a:ext cx="1541501" cy="2196671"/>
          </a:xfrm>
          <a:prstGeom prst="straightConnector1">
            <a:avLst/>
          </a:prstGeom>
          <a:ln w="127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74B5457-E815-01D2-CB84-A59CD4B2752B}"/>
              </a:ext>
            </a:extLst>
          </p:cNvPr>
          <p:cNvGrpSpPr/>
          <p:nvPr/>
        </p:nvGrpSpPr>
        <p:grpSpPr>
          <a:xfrm>
            <a:off x="1364544" y="2594651"/>
            <a:ext cx="4032832" cy="2934731"/>
            <a:chOff x="1395367" y="2563828"/>
            <a:chExt cx="4032832" cy="2934731"/>
          </a:xfrm>
        </p:grpSpPr>
        <p:pic>
          <p:nvPicPr>
            <p:cNvPr id="35" name="Google Shape;265;p24"/>
            <p:cNvPicPr preferRelativeResize="0"/>
            <p:nvPr/>
          </p:nvPicPr>
          <p:blipFill rotWithShape="1">
            <a:blip r:embed="rId7">
              <a:alphaModFix/>
            </a:blip>
            <a:srcRect t="7817" r="6568"/>
            <a:stretch/>
          </p:blipFill>
          <p:spPr>
            <a:xfrm>
              <a:off x="1395367" y="2563828"/>
              <a:ext cx="3809300" cy="2934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1899639" y="4350931"/>
              <a:ext cx="3160960" cy="0"/>
            </a:xfrm>
            <a:prstGeom prst="line">
              <a:avLst/>
            </a:prstGeom>
            <a:ln w="12700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Down Arrow 37"/>
            <p:cNvSpPr/>
            <p:nvPr/>
          </p:nvSpPr>
          <p:spPr>
            <a:xfrm>
              <a:off x="3706583" y="3888374"/>
              <a:ext cx="155237" cy="6552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3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119" y="3694961"/>
              <a:ext cx="705712" cy="118299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41810" y="4004396"/>
              <a:ext cx="986389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867" kern="1200" dirty="0">
                  <a:solidFill>
                    <a:srgbClr val="70AD47">
                      <a:lumMod val="50000"/>
                    </a:srgbClr>
                  </a:solidFill>
                  <a:latin typeface="Calibri" charset="0"/>
                </a:rPr>
                <a:t>goal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66556" y="4380163"/>
              <a:ext cx="1156907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867" kern="1200" dirty="0">
                  <a:solidFill>
                    <a:srgbClr val="7030A0"/>
                  </a:solidFill>
                  <a:latin typeface="Calibri" charset="0"/>
                </a:rPr>
                <a:t>achieved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51235" y="3407013"/>
              <a:ext cx="12779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 fontAlgn="base">
                <a:buClrTx/>
              </a:pPr>
              <a:r>
                <a:rPr lang="en-US" sz="1200" b="1" kern="1200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1.52% @ 70 MeV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74B388-6090-AE24-35C3-F411E2A3B718}"/>
              </a:ext>
            </a:extLst>
          </p:cNvPr>
          <p:cNvSpPr txBox="1"/>
          <p:nvPr/>
        </p:nvSpPr>
        <p:spPr>
          <a:xfrm>
            <a:off x="70756" y="6334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strike="noStrike" dirty="0">
                <a:solidFill>
                  <a:srgbClr val="0050B3"/>
                </a:solidFill>
                <a:effectLst/>
                <a:latin typeface="-apple-system"/>
                <a:hlinkClick r:id="rId9"/>
              </a:rPr>
              <a:t>Measurements of a LYSO crystal array from threshold to 100 MeV</a:t>
            </a:r>
            <a:endParaRPr lang="en-US" b="0" i="0" dirty="0">
              <a:effectLst/>
              <a:latin typeface="-apple-system"/>
            </a:endParaRPr>
          </a:p>
          <a:p>
            <a:pPr algn="l">
              <a:buNone/>
            </a:pPr>
            <a:r>
              <a:rPr lang="en-US" b="0" i="0" dirty="0" err="1">
                <a:effectLst/>
                <a:latin typeface="-apple-system"/>
              </a:rPr>
              <a:t>Nucl.Instrum.Meth.A</a:t>
            </a:r>
            <a:r>
              <a:rPr lang="en-US" b="0" i="0" dirty="0">
                <a:effectLst/>
                <a:latin typeface="-apple-system"/>
              </a:rPr>
              <a:t> 1075 (2025), 170320</a:t>
            </a:r>
          </a:p>
        </p:txBody>
      </p:sp>
    </p:spTree>
    <p:extLst>
      <p:ext uri="{BB962C8B-B14F-4D97-AF65-F5344CB8AC3E}">
        <p14:creationId xmlns:p14="http://schemas.microsoft.com/office/powerpoint/2010/main" val="42594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47" y="190082"/>
            <a:ext cx="11456803" cy="661471"/>
          </a:xfrm>
        </p:spPr>
        <p:txBody>
          <a:bodyPr>
            <a:noAutofit/>
          </a:bodyPr>
          <a:lstStyle/>
          <a:p>
            <a:r>
              <a:rPr lang="en-US" sz="2933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Design of a Tapered Array for PIONEER</a:t>
            </a:r>
          </a:p>
        </p:txBody>
      </p:sp>
      <p:pic>
        <p:nvPicPr>
          <p:cNvPr id="27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468" y="2813136"/>
            <a:ext cx="2525265" cy="24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6;p16"/>
          <p:cNvPicPr preferRelativeResize="0"/>
          <p:nvPr/>
        </p:nvPicPr>
        <p:blipFill rotWithShape="1">
          <a:blip r:embed="rId4">
            <a:alphaModFix/>
          </a:blip>
          <a:srcRect t="20984" b="11498"/>
          <a:stretch/>
        </p:blipFill>
        <p:spPr>
          <a:xfrm>
            <a:off x="466348" y="844295"/>
            <a:ext cx="3658200" cy="18524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09198" y="813236"/>
            <a:ext cx="5511351" cy="95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728" marR="0" lvl="0" indent="0" algn="l" defTabSz="609585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300"/>
              <a:buFont typeface="Arial"/>
              <a:buNone/>
              <a:tabLst/>
              <a:defRPr/>
            </a:pP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Characteristics of interest</a:t>
            </a:r>
          </a:p>
          <a:p>
            <a:pPr marL="609585" marR="0" lvl="0" indent="-414856" algn="l" defTabSz="609585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300"/>
              <a:buFont typeface="Lato"/>
              <a:buChar char="●"/>
              <a:tabLst/>
              <a:defRPr/>
            </a:pPr>
            <a:r>
              <a:rPr kumimoji="0" lang="en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311 19 X</a:t>
            </a:r>
            <a:r>
              <a:rPr kumimoji="0" lang="en" sz="1467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0</a:t>
            </a:r>
            <a:r>
              <a:rPr kumimoji="0" lang="en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t> (217 mm) length crystals w/ 8 different shapes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Google Shape;143;p19">
            <a:extLst>
              <a:ext uri="{FF2B5EF4-FFF2-40B4-BE49-F238E27FC236}">
                <a16:creationId xmlns:a16="http://schemas.microsoft.com/office/drawing/2014/main" id="{F70A8EB1-2EA0-69C8-0DAB-8F1882CB697F}"/>
              </a:ext>
            </a:extLst>
          </p:cNvPr>
          <p:cNvSpPr txBox="1"/>
          <p:nvPr/>
        </p:nvSpPr>
        <p:spPr>
          <a:xfrm>
            <a:off x="5255850" y="5085463"/>
            <a:ext cx="18831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</a:rPr>
              <a:t>Stainless mount + spacer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F69FE-06A2-26EE-63C9-8DCD153D08B3}"/>
              </a:ext>
            </a:extLst>
          </p:cNvPr>
          <p:cNvGrpSpPr/>
          <p:nvPr/>
        </p:nvGrpSpPr>
        <p:grpSpPr>
          <a:xfrm>
            <a:off x="3621423" y="2236137"/>
            <a:ext cx="4160102" cy="3353199"/>
            <a:chOff x="3621423" y="2236137"/>
            <a:chExt cx="4160102" cy="3353199"/>
          </a:xfrm>
        </p:grpSpPr>
        <p:pic>
          <p:nvPicPr>
            <p:cNvPr id="4" name="Google Shape;141;p19" title="PXL_20250829_050836030.jpg">
              <a:extLst>
                <a:ext uri="{FF2B5EF4-FFF2-40B4-BE49-F238E27FC236}">
                  <a16:creationId xmlns:a16="http://schemas.microsoft.com/office/drawing/2014/main" id="{819007CA-5AD0-CB70-D644-12BB66CD525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017" t="22431" r="43049" b="20679"/>
            <a:stretch/>
          </p:blipFill>
          <p:spPr>
            <a:xfrm flipH="1">
              <a:off x="3621423" y="2236137"/>
              <a:ext cx="4160102" cy="3353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42;p19">
              <a:extLst>
                <a:ext uri="{FF2B5EF4-FFF2-40B4-BE49-F238E27FC236}">
                  <a16:creationId xmlns:a16="http://schemas.microsoft.com/office/drawing/2014/main" id="{E04CC308-BF7F-E450-AA92-B0F7656F882E}"/>
                </a:ext>
              </a:extLst>
            </p:cNvPr>
            <p:cNvSpPr txBox="1"/>
            <p:nvPr/>
          </p:nvSpPr>
          <p:spPr>
            <a:xfrm>
              <a:off x="4258775" y="5085463"/>
              <a:ext cx="12591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000000"/>
                  </a:highlight>
                  <a:uLnTx/>
                  <a:uFillTx/>
                </a:rPr>
                <a:t>LYSO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</a:endParaRPr>
            </a:p>
          </p:txBody>
        </p:sp>
        <p:cxnSp>
          <p:nvCxnSpPr>
            <p:cNvPr id="10" name="Google Shape;144;p19">
              <a:extLst>
                <a:ext uri="{FF2B5EF4-FFF2-40B4-BE49-F238E27FC236}">
                  <a16:creationId xmlns:a16="http://schemas.microsoft.com/office/drawing/2014/main" id="{C2339BCE-2091-AEDC-6BA5-55EA5A8E36F3}"/>
                </a:ext>
              </a:extLst>
            </p:cNvPr>
            <p:cNvCxnSpPr/>
            <p:nvPr/>
          </p:nvCxnSpPr>
          <p:spPr>
            <a:xfrm rot="10800000" flipH="1">
              <a:off x="4635375" y="4799513"/>
              <a:ext cx="193800" cy="3765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11" name="Google Shape;145;p19">
            <a:extLst>
              <a:ext uri="{FF2B5EF4-FFF2-40B4-BE49-F238E27FC236}">
                <a16:creationId xmlns:a16="http://schemas.microsoft.com/office/drawing/2014/main" id="{7EECC83B-CC97-2461-D5F8-9E770BDEE45B}"/>
              </a:ext>
            </a:extLst>
          </p:cNvPr>
          <p:cNvCxnSpPr/>
          <p:nvPr/>
        </p:nvCxnSpPr>
        <p:spPr>
          <a:xfrm rot="10800000">
            <a:off x="5840625" y="4794113"/>
            <a:ext cx="44700" cy="387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" name="Google Shape;146;p19" title="PXL_20250825_091809019.jpg">
            <a:extLst>
              <a:ext uri="{FF2B5EF4-FFF2-40B4-BE49-F238E27FC236}">
                <a16:creationId xmlns:a16="http://schemas.microsoft.com/office/drawing/2014/main" id="{FDD137FA-5A19-C5C5-386A-C4C1A505C2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8037"/>
          <a:stretch/>
        </p:blipFill>
        <p:spPr>
          <a:xfrm>
            <a:off x="7781525" y="2236146"/>
            <a:ext cx="2895427" cy="2361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47;p19">
            <a:extLst>
              <a:ext uri="{FF2B5EF4-FFF2-40B4-BE49-F238E27FC236}">
                <a16:creationId xmlns:a16="http://schemas.microsoft.com/office/drawing/2014/main" id="{3E531872-F546-A12A-C927-16BBBF49CACD}"/>
              </a:ext>
            </a:extLst>
          </p:cNvPr>
          <p:cNvCxnSpPr/>
          <p:nvPr/>
        </p:nvCxnSpPr>
        <p:spPr>
          <a:xfrm rot="10800000">
            <a:off x="6896875" y="4794025"/>
            <a:ext cx="676500" cy="9000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148;p19">
            <a:extLst>
              <a:ext uri="{FF2B5EF4-FFF2-40B4-BE49-F238E27FC236}">
                <a16:creationId xmlns:a16="http://schemas.microsoft.com/office/drawing/2014/main" id="{28FC79DA-2FB1-BC5C-3533-4F7585DFB3B8}"/>
              </a:ext>
            </a:extLst>
          </p:cNvPr>
          <p:cNvSpPr txBox="1"/>
          <p:nvPr/>
        </p:nvSpPr>
        <p:spPr>
          <a:xfrm>
            <a:off x="7280025" y="5589313"/>
            <a:ext cx="18831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</a:rPr>
              <a:t>PMTs + compression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</a:endParaRPr>
          </a:p>
        </p:txBody>
      </p:sp>
      <p:pic>
        <p:nvPicPr>
          <p:cNvPr id="15" name="Google Shape;149;p19" title="IMG_20250819_164856630_HDR.jpg">
            <a:extLst>
              <a:ext uri="{FF2B5EF4-FFF2-40B4-BE49-F238E27FC236}">
                <a16:creationId xmlns:a16="http://schemas.microsoft.com/office/drawing/2014/main" id="{DE513BA6-EB75-5856-BBD0-6F0B3BA08B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0877"/>
          <a:stretch/>
        </p:blipFill>
        <p:spPr>
          <a:xfrm>
            <a:off x="8869225" y="4597550"/>
            <a:ext cx="2112676" cy="19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50;p19">
            <a:extLst>
              <a:ext uri="{FF2B5EF4-FFF2-40B4-BE49-F238E27FC236}">
                <a16:creationId xmlns:a16="http://schemas.microsoft.com/office/drawing/2014/main" id="{40CFC7A3-63BF-0DD1-BFEF-5D0B62EA085C}"/>
              </a:ext>
            </a:extLst>
          </p:cNvPr>
          <p:cNvSpPr txBox="1"/>
          <p:nvPr/>
        </p:nvSpPr>
        <p:spPr>
          <a:xfrm>
            <a:off x="9965700" y="5428225"/>
            <a:ext cx="22263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</a:rPr>
              <a:t>Cyanoacrylate used to glue crystals to stainless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8598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5296-889F-D1AB-0629-E14B974B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49225"/>
            <a:ext cx="6165850" cy="62547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Test beam 4 weeks ago…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63FCB-1580-F07A-6330-C498B093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6F80-9F16-419A-9700-EF66FE89483E}" type="slidenum">
              <a:rPr lang="en-US" smtClean="0"/>
              <a:t>42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5B77A8-BBF2-43AD-452D-B591777890F3}"/>
              </a:ext>
            </a:extLst>
          </p:cNvPr>
          <p:cNvGrpSpPr/>
          <p:nvPr/>
        </p:nvGrpSpPr>
        <p:grpSpPr>
          <a:xfrm>
            <a:off x="6107986" y="136052"/>
            <a:ext cx="6322715" cy="6680851"/>
            <a:chOff x="4572000" y="220575"/>
            <a:chExt cx="4450275" cy="4702351"/>
          </a:xfrm>
        </p:grpSpPr>
        <p:pic>
          <p:nvPicPr>
            <p:cNvPr id="17" name="Google Shape;122;p18" title="PXL_20250825_063754321.jpg">
              <a:extLst>
                <a:ext uri="{FF2B5EF4-FFF2-40B4-BE49-F238E27FC236}">
                  <a16:creationId xmlns:a16="http://schemas.microsoft.com/office/drawing/2014/main" id="{344FEAF2-A489-1205-16F4-7CF01CACBCC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377" t="28760" r="8425" b="17270"/>
            <a:stretch/>
          </p:blipFill>
          <p:spPr>
            <a:xfrm>
              <a:off x="5069050" y="220575"/>
              <a:ext cx="3670598" cy="3658573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8" name="Google Shape;123;p18" title="PXL_20250824_094256556.jpg">
              <a:extLst>
                <a:ext uri="{FF2B5EF4-FFF2-40B4-BE49-F238E27FC236}">
                  <a16:creationId xmlns:a16="http://schemas.microsoft.com/office/drawing/2014/main" id="{8D43F573-518B-5669-155E-CD3852ECA8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9294" t="17027" r="16689" b="23765"/>
            <a:stretch/>
          </p:blipFill>
          <p:spPr>
            <a:xfrm>
              <a:off x="4572000" y="3274825"/>
              <a:ext cx="2376064" cy="1648101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" name="Google Shape;124;p18" title="PXL_20250825_092246652.jpg">
              <a:extLst>
                <a:ext uri="{FF2B5EF4-FFF2-40B4-BE49-F238E27FC236}">
                  <a16:creationId xmlns:a16="http://schemas.microsoft.com/office/drawing/2014/main" id="{73B53DBA-8C15-0155-3E06-F03B3D98489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24838" y="3274833"/>
              <a:ext cx="2197437" cy="1648086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0" name="Google Shape;125;p18">
              <a:extLst>
                <a:ext uri="{FF2B5EF4-FFF2-40B4-BE49-F238E27FC236}">
                  <a16:creationId xmlns:a16="http://schemas.microsoft.com/office/drawing/2014/main" id="{DAC47F26-1E64-71FD-4692-5EA0F8FA02A1}"/>
                </a:ext>
              </a:extLst>
            </p:cNvPr>
            <p:cNvCxnSpPr>
              <a:endCxn id="23" idx="2"/>
            </p:cNvCxnSpPr>
            <p:nvPr/>
          </p:nvCxnSpPr>
          <p:spPr>
            <a:xfrm rot="10800000" flipH="1">
              <a:off x="6838975" y="2296375"/>
              <a:ext cx="27000" cy="1032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127;p18">
              <a:extLst>
                <a:ext uri="{FF2B5EF4-FFF2-40B4-BE49-F238E27FC236}">
                  <a16:creationId xmlns:a16="http://schemas.microsoft.com/office/drawing/2014/main" id="{9BDF460D-91AA-0E73-8F94-D7CD5DDDED85}"/>
                </a:ext>
              </a:extLst>
            </p:cNvPr>
            <p:cNvSpPr txBox="1"/>
            <p:nvPr/>
          </p:nvSpPr>
          <p:spPr>
            <a:xfrm>
              <a:off x="7480550" y="4426188"/>
              <a:ext cx="12591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</a:rPr>
                <a:t>LYSO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22" name="Google Shape;128;p18">
              <a:extLst>
                <a:ext uri="{FF2B5EF4-FFF2-40B4-BE49-F238E27FC236}">
                  <a16:creationId xmlns:a16="http://schemas.microsoft.com/office/drawing/2014/main" id="{80EE3D69-01B5-1BBB-CF5E-3344C89A97DC}"/>
                </a:ext>
              </a:extLst>
            </p:cNvPr>
            <p:cNvSpPr txBox="1"/>
            <p:nvPr/>
          </p:nvSpPr>
          <p:spPr>
            <a:xfrm>
              <a:off x="6856650" y="1587188"/>
              <a:ext cx="12591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</a:rPr>
                <a:t>NaI(Tl)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23" name="Google Shape;126;p18">
              <a:extLst>
                <a:ext uri="{FF2B5EF4-FFF2-40B4-BE49-F238E27FC236}">
                  <a16:creationId xmlns:a16="http://schemas.microsoft.com/office/drawing/2014/main" id="{0ED15203-D262-89AD-322E-F3955BD29971}"/>
                </a:ext>
              </a:extLst>
            </p:cNvPr>
            <p:cNvSpPr/>
            <p:nvPr/>
          </p:nvSpPr>
          <p:spPr>
            <a:xfrm>
              <a:off x="6692425" y="1941175"/>
              <a:ext cx="347100" cy="3552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Google Shape;172;p22" title="energyResvsEnergy.png">
            <a:extLst>
              <a:ext uri="{FF2B5EF4-FFF2-40B4-BE49-F238E27FC236}">
                <a16:creationId xmlns:a16="http://schemas.microsoft.com/office/drawing/2014/main" id="{EB9724F2-2998-5D6A-1F4F-4575BE36559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9725" y="811625"/>
            <a:ext cx="4147725" cy="30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75;p22" title="energy70MeV_nominal.png">
            <a:extLst>
              <a:ext uri="{FF2B5EF4-FFF2-40B4-BE49-F238E27FC236}">
                <a16:creationId xmlns:a16="http://schemas.microsoft.com/office/drawing/2014/main" id="{68F0DAF2-6C9C-99D9-1DCD-3DA25B90AE1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9900" y="4041275"/>
            <a:ext cx="2259650" cy="16182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6" name="Google Shape;176;p22">
            <a:extLst>
              <a:ext uri="{FF2B5EF4-FFF2-40B4-BE49-F238E27FC236}">
                <a16:creationId xmlns:a16="http://schemas.microsoft.com/office/drawing/2014/main" id="{87F3E52E-90F0-B0B7-B800-CBBC7C4CAE1B}"/>
              </a:ext>
            </a:extLst>
          </p:cNvPr>
          <p:cNvCxnSpPr>
            <a:stCxn id="25" idx="0"/>
          </p:cNvCxnSpPr>
          <p:nvPr/>
        </p:nvCxnSpPr>
        <p:spPr>
          <a:xfrm rot="10800000" flipH="1">
            <a:off x="3889725" y="2718875"/>
            <a:ext cx="996600" cy="132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F302C9B-FCE5-F95F-5227-5B62C35E305A}"/>
              </a:ext>
            </a:extLst>
          </p:cNvPr>
          <p:cNvSpPr txBox="1"/>
          <p:nvPr/>
        </p:nvSpPr>
        <p:spPr>
          <a:xfrm>
            <a:off x="3111500" y="1811437"/>
            <a:ext cx="3898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/>
              <a:t>1.97%</a:t>
            </a:r>
            <a:r>
              <a:rPr lang="en" dirty="0"/>
              <a:t> energy resolution measured at 70 MeV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DD976-F139-7DD6-7E70-112109E5F3DC}"/>
              </a:ext>
            </a:extLst>
          </p:cNvPr>
          <p:cNvSpPr txBox="1"/>
          <p:nvPr/>
        </p:nvSpPr>
        <p:spPr>
          <a:xfrm>
            <a:off x="472108" y="601317"/>
            <a:ext cx="3801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“Online”  very 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903880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" y="1269538"/>
            <a:ext cx="3323713" cy="225901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571533" y="0"/>
            <a:ext cx="3620467" cy="631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173" y="295030"/>
            <a:ext cx="11582400" cy="407829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Then, a subset of events with 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p-&gt;m-&gt;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should reveal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lineshape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48C009B-CB69-E04A-B9B3-34B26D69E9CF}" type="slidenum">
              <a:rPr lang="en-US" kern="1200"/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43</a:t>
            </a:fld>
            <a:endParaRPr lang="en-US" kern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6260860" y="555599"/>
            <a:ext cx="5353889" cy="5566153"/>
            <a:chOff x="4397023" y="453002"/>
            <a:chExt cx="4015417" cy="4174615"/>
          </a:xfrm>
        </p:grpSpPr>
        <p:sp>
          <p:nvSpPr>
            <p:cNvPr id="77" name="Block Arc 76"/>
            <p:cNvSpPr/>
            <p:nvPr/>
          </p:nvSpPr>
          <p:spPr>
            <a:xfrm rot="6625429">
              <a:off x="4472002" y="723224"/>
              <a:ext cx="3829414" cy="3979372"/>
            </a:xfrm>
            <a:prstGeom prst="blockArc">
              <a:avLst>
                <a:gd name="adj1" fmla="val 7778294"/>
                <a:gd name="adj2" fmla="val 858380"/>
                <a:gd name="adj3" fmla="val 386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3200" kern="1200">
                <a:solidFill>
                  <a:srgbClr val="003087"/>
                </a:solidFill>
                <a:latin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767179" y="453002"/>
              <a:ext cx="2645261" cy="2554608"/>
              <a:chOff x="5767179" y="453002"/>
              <a:chExt cx="2645261" cy="2554608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6364907" y="2682720"/>
                <a:ext cx="89176" cy="178233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3200" kern="12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9" name="Straight Arrow Connector 78"/>
              <p:cNvCxnSpPr>
                <a:cxnSpLocks/>
                <a:stCxn id="78" idx="3"/>
              </p:cNvCxnSpPr>
              <p:nvPr/>
            </p:nvCxnSpPr>
            <p:spPr>
              <a:xfrm flipV="1">
                <a:off x="6454084" y="2766492"/>
                <a:ext cx="449828" cy="5346"/>
              </a:xfrm>
              <a:prstGeom prst="straightConnector1">
                <a:avLst/>
              </a:prstGeom>
              <a:ln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rot="19800000" flipH="1" flipV="1">
                <a:off x="5767179" y="453002"/>
                <a:ext cx="1" cy="24260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V="1">
                <a:off x="6454082" y="2447638"/>
                <a:ext cx="270370" cy="268946"/>
              </a:xfrm>
              <a:prstGeom prst="straightConnector1">
                <a:avLst/>
              </a:prstGeom>
              <a:ln>
                <a:solidFill>
                  <a:srgbClr val="3333FF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6903912" y="2766491"/>
                <a:ext cx="150852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" name="Group 91"/>
              <p:cNvGrpSpPr/>
              <p:nvPr/>
            </p:nvGrpSpPr>
            <p:grpSpPr>
              <a:xfrm>
                <a:off x="6575272" y="1579325"/>
                <a:ext cx="1246515" cy="676493"/>
                <a:chOff x="3717053" y="1564386"/>
                <a:chExt cx="1246515" cy="676493"/>
              </a:xfrm>
            </p:grpSpPr>
            <p:sp>
              <p:nvSpPr>
                <p:cNvPr id="93" name="Isosceles Triangle 92"/>
                <p:cNvSpPr/>
                <p:nvPr/>
              </p:nvSpPr>
              <p:spPr>
                <a:xfrm rot="13668730">
                  <a:off x="4106565" y="1383876"/>
                  <a:ext cx="467491" cy="124651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676D80">
                        <a:tint val="66000"/>
                        <a:satMod val="160000"/>
                      </a:srgbClr>
                    </a:gs>
                    <a:gs pos="50000">
                      <a:srgbClr val="676D80">
                        <a:tint val="44500"/>
                        <a:satMod val="160000"/>
                      </a:srgbClr>
                    </a:gs>
                    <a:gs pos="100000">
                      <a:srgbClr val="676D8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320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 rot="19068730">
                  <a:off x="4467492" y="1564386"/>
                  <a:ext cx="42824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b="1" kern="1200" dirty="0">
                      <a:solidFill>
                        <a:srgbClr val="FF0000"/>
                      </a:solidFill>
                      <a:latin typeface="Calibri" charset="0"/>
                    </a:rPr>
                    <a:t>2 R</a:t>
                  </a:r>
                  <a:r>
                    <a:rPr lang="en-US" sz="1600" b="1" kern="1200" baseline="-25000" dirty="0">
                      <a:solidFill>
                        <a:srgbClr val="FF0000"/>
                      </a:solidFill>
                      <a:latin typeface="Calibri" charset="0"/>
                    </a:rPr>
                    <a:t>M</a:t>
                  </a:r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 rot="2431689">
                <a:off x="6991902" y="2331117"/>
                <a:ext cx="1246515" cy="676493"/>
                <a:chOff x="3717053" y="1564386"/>
                <a:chExt cx="1246515" cy="676493"/>
              </a:xfrm>
            </p:grpSpPr>
            <p:sp>
              <p:nvSpPr>
                <p:cNvPr id="96" name="Isosceles Triangle 95"/>
                <p:cNvSpPr/>
                <p:nvPr/>
              </p:nvSpPr>
              <p:spPr>
                <a:xfrm rot="13668730">
                  <a:off x="4106565" y="1383876"/>
                  <a:ext cx="467491" cy="124651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676D80">
                        <a:tint val="66000"/>
                        <a:satMod val="160000"/>
                      </a:srgbClr>
                    </a:gs>
                    <a:gs pos="50000">
                      <a:srgbClr val="676D80">
                        <a:tint val="44500"/>
                        <a:satMod val="160000"/>
                      </a:srgbClr>
                    </a:gs>
                    <a:gs pos="100000">
                      <a:srgbClr val="676D8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3200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 rot="19068730">
                  <a:off x="4467491" y="1564386"/>
                  <a:ext cx="428243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b="1" kern="1200" dirty="0">
                      <a:solidFill>
                        <a:srgbClr val="FF0000"/>
                      </a:solidFill>
                      <a:latin typeface="Calibri" charset="0"/>
                    </a:rPr>
                    <a:t>2 R</a:t>
                  </a:r>
                  <a:r>
                    <a:rPr lang="en-US" sz="1600" b="1" kern="1200" baseline="-25000" dirty="0">
                      <a:solidFill>
                        <a:srgbClr val="FF0000"/>
                      </a:solidFill>
                      <a:latin typeface="Calibri" charset="0"/>
                    </a:rPr>
                    <a:t>M</a:t>
                  </a:r>
                </a:p>
              </p:txBody>
            </p:sp>
          </p:grpSp>
        </p:grpSp>
      </p:grp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" y="3763652"/>
            <a:ext cx="3229840" cy="2304241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1699015" y="1602392"/>
            <a:ext cx="264556" cy="4032707"/>
          </a:xfrm>
          <a:prstGeom prst="downArrow">
            <a:avLst/>
          </a:prstGeom>
          <a:noFill/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D840A0E-0B4C-F427-2685-4BFC5DC77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2" r="41876" b="43699"/>
          <a:stretch/>
        </p:blipFill>
        <p:spPr>
          <a:xfrm>
            <a:off x="3834756" y="2826859"/>
            <a:ext cx="3838513" cy="14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08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C589-A50B-6A12-2660-72BD7313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120825"/>
            <a:ext cx="6286497" cy="557705"/>
          </a:xfrm>
        </p:spPr>
        <p:txBody>
          <a:bodyPr/>
          <a:lstStyle/>
          <a:p>
            <a:r>
              <a:rPr lang="en-US" dirty="0"/>
              <a:t>Pion Beta Decay … historical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0BFD4-5D4A-B830-32BF-187C66B57A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06357" y="805231"/>
            <a:ext cx="5006471" cy="860659"/>
          </a:xfrm>
        </p:spPr>
        <p:txBody>
          <a:bodyPr/>
          <a:lstStyle/>
          <a:p>
            <a:r>
              <a:rPr lang="en-US" dirty="0"/>
              <a:t>Interestingly, in the same PRL issue as the R</a:t>
            </a:r>
            <a:r>
              <a:rPr lang="en-US" baseline="-25000" dirty="0"/>
              <a:t>e/</a:t>
            </a:r>
            <a:r>
              <a:rPr lang="en-US" baseline="-25000" dirty="0">
                <a:latin typeface="Symbol" panose="05050102010706020507" pitchFamily="18" charset="2"/>
              </a:rPr>
              <a:t>m</a:t>
            </a:r>
            <a:r>
              <a:rPr lang="en-US" baseline="-25000" dirty="0"/>
              <a:t> </a:t>
            </a:r>
            <a:r>
              <a:rPr lang="en-US" dirty="0"/>
              <a:t>measurement, the next article is: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43" lvl="2" indent="0">
              <a:buNone/>
            </a:pPr>
            <a:endParaRPr lang="en-US" dirty="0"/>
          </a:p>
          <a:p>
            <a:pPr marL="58738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26D08-B708-77A4-2DBD-4C837728E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15" name="Content Placeholder 14" descr="A close-up of a document&#10;&#10;AI-generated content may be incorrect.">
            <a:extLst>
              <a:ext uri="{FF2B5EF4-FFF2-40B4-BE49-F238E27FC236}">
                <a16:creationId xmlns:a16="http://schemas.microsoft.com/office/drawing/2014/main" id="{1CA6C50D-F84E-897D-15E4-3E52DDD40079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795080" y="1458788"/>
            <a:ext cx="4428067" cy="3055296"/>
          </a:xfr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80C8-DBF9-E2D1-4ACB-3118C716DE03}"/>
              </a:ext>
            </a:extLst>
          </p:cNvPr>
          <p:cNvGrpSpPr/>
          <p:nvPr/>
        </p:nvGrpSpPr>
        <p:grpSpPr>
          <a:xfrm>
            <a:off x="779479" y="4636865"/>
            <a:ext cx="4103888" cy="1401327"/>
            <a:chOff x="842541" y="4826051"/>
            <a:chExt cx="4103888" cy="1401327"/>
          </a:xfrm>
        </p:grpSpPr>
        <p:pic>
          <p:nvPicPr>
            <p:cNvPr id="17" name="Picture 16" descr="A close up of text&#10;&#10;AI-generated content may be incorrect.">
              <a:extLst>
                <a:ext uri="{FF2B5EF4-FFF2-40B4-BE49-F238E27FC236}">
                  <a16:creationId xmlns:a16="http://schemas.microsoft.com/office/drawing/2014/main" id="{97F7E120-5AD2-FB80-F83B-13AC5F55F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541" y="4826051"/>
              <a:ext cx="4103888" cy="1401327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2A8C5E-6CC7-3F1A-1512-5EDCCC34616E}"/>
                </a:ext>
              </a:extLst>
            </p:cNvPr>
            <p:cNvCxnSpPr/>
            <p:nvPr/>
          </p:nvCxnSpPr>
          <p:spPr>
            <a:xfrm>
              <a:off x="3552497" y="5391807"/>
              <a:ext cx="1282262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FCF3BE-17FD-25E9-7E0B-6ABDB1C111B6}"/>
                </a:ext>
              </a:extLst>
            </p:cNvPr>
            <p:cNvCxnSpPr>
              <a:cxnSpLocks/>
            </p:cNvCxnSpPr>
            <p:nvPr/>
          </p:nvCxnSpPr>
          <p:spPr>
            <a:xfrm>
              <a:off x="951187" y="5654566"/>
              <a:ext cx="3951889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77C7C3A-7F62-524C-C80B-B706671A3341}"/>
                </a:ext>
              </a:extLst>
            </p:cNvPr>
            <p:cNvCxnSpPr>
              <a:cxnSpLocks/>
            </p:cNvCxnSpPr>
            <p:nvPr/>
          </p:nvCxnSpPr>
          <p:spPr>
            <a:xfrm>
              <a:off x="937091" y="5852779"/>
              <a:ext cx="1732537" cy="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7" name="Arrow: Curved Right 26">
            <a:extLst>
              <a:ext uri="{FF2B5EF4-FFF2-40B4-BE49-F238E27FC236}">
                <a16:creationId xmlns:a16="http://schemas.microsoft.com/office/drawing/2014/main" id="{E0138893-B722-1CAD-47A5-06A2A72D408E}"/>
              </a:ext>
            </a:extLst>
          </p:cNvPr>
          <p:cNvSpPr/>
          <p:nvPr/>
        </p:nvSpPr>
        <p:spPr>
          <a:xfrm>
            <a:off x="273269" y="5481144"/>
            <a:ext cx="441434" cy="930166"/>
          </a:xfrm>
          <a:prstGeom prst="curved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" name="Picture 31" descr="\documentclass{article}&#10;\usepackage{amsmath}&#10;\usepackage{color}&#10;\usepackage{xfrac}&#10;\pagestyle{empty}&#10;\begin{document}&#10;&#10;$$  \sim 1.5 \times 10^{-8}                                  $$&#10;&#10;&#10;&#10;\end{document}" title="IguanaTex Picture Display">
            <a:extLst>
              <a:ext uri="{FF2B5EF4-FFF2-40B4-BE49-F238E27FC236}">
                <a16:creationId xmlns:a16="http://schemas.microsoft.com/office/drawing/2014/main" id="{27ACFCA3-E768-BF6F-673E-DBD6F9C17E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99627" y="6060966"/>
            <a:ext cx="2233087" cy="3713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81E90B7-4B88-D312-A94E-78CA427036C5}"/>
              </a:ext>
            </a:extLst>
          </p:cNvPr>
          <p:cNvGrpSpPr/>
          <p:nvPr/>
        </p:nvGrpSpPr>
        <p:grpSpPr>
          <a:xfrm>
            <a:off x="6024145" y="325821"/>
            <a:ext cx="6025135" cy="5850395"/>
            <a:chOff x="6024145" y="325821"/>
            <a:chExt cx="6025135" cy="585039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B558E3-CE39-A4E4-1795-DA70BDFE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1023" y="4559392"/>
              <a:ext cx="4001019" cy="5878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9EE184-C6D9-7D55-A757-DBF732B2C861}"/>
                </a:ext>
              </a:extLst>
            </p:cNvPr>
            <p:cNvSpPr txBox="1"/>
            <p:nvPr/>
          </p:nvSpPr>
          <p:spPr>
            <a:xfrm>
              <a:off x="9719394" y="4920121"/>
              <a:ext cx="895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>
                      <a:lumMod val="50000"/>
                    </a:schemeClr>
                  </a:solidFill>
                </a:rPr>
                <a:t>(0.56%)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923FC0-3635-4D80-7898-091439326FE8}"/>
                </a:ext>
              </a:extLst>
            </p:cNvPr>
            <p:cNvSpPr txBox="1"/>
            <p:nvPr/>
          </p:nvSpPr>
          <p:spPr>
            <a:xfrm>
              <a:off x="7625960" y="5914606"/>
              <a:ext cx="31921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solidFill>
                    <a:schemeClr val="accent3">
                      <a:lumMod val="50000"/>
                    </a:schemeClr>
                  </a:solidFill>
                </a:rPr>
                <a:t>PiBeta</a:t>
              </a:r>
              <a:r>
                <a:rPr lang="en-US" sz="1100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100" dirty="0">
                  <a:solidFill>
                    <a:schemeClr val="accent3">
                      <a:lumMod val="50000"/>
                    </a:schemeClr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doi.org/10.1103/PhysRevLett.93.181803</a:t>
              </a:r>
              <a:endParaRPr lang="en-US" sz="11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36" name="Google Shape;113;p4" descr="Google Shape;113;p4">
              <a:extLst>
                <a:ext uri="{FF2B5EF4-FFF2-40B4-BE49-F238E27FC236}">
                  <a16:creationId xmlns:a16="http://schemas.microsoft.com/office/drawing/2014/main" id="{B96D3EB5-D857-036E-D2FB-0C3432F0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5976" y="688427"/>
              <a:ext cx="1967988" cy="19679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Picture 3" descr="A black and white drawing of a sphere&#10;&#10;AI-generated content may be incorrect.">
              <a:extLst>
                <a:ext uri="{FF2B5EF4-FFF2-40B4-BE49-F238E27FC236}">
                  <a16:creationId xmlns:a16="http://schemas.microsoft.com/office/drawing/2014/main" id="{DBC8FA01-E271-A6D0-9930-F6A16D59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57814" y="802132"/>
              <a:ext cx="1488862" cy="1366490"/>
            </a:xfrm>
            <a:prstGeom prst="rect">
              <a:avLst/>
            </a:prstGeom>
          </p:spPr>
        </p:pic>
        <p:pic>
          <p:nvPicPr>
            <p:cNvPr id="8" name="Picture 7" descr="A graph of a graph of a graph&#10;&#10;AI-generated content may be incorrect.">
              <a:extLst>
                <a:ext uri="{FF2B5EF4-FFF2-40B4-BE49-F238E27FC236}">
                  <a16:creationId xmlns:a16="http://schemas.microsoft.com/office/drawing/2014/main" id="{AA63404A-E613-3747-63D7-E6CFFCF0A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24145" y="2708648"/>
              <a:ext cx="6025135" cy="16216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9EE9D-FCC6-B015-5ED9-8E59C197F13B}"/>
                </a:ext>
              </a:extLst>
            </p:cNvPr>
            <p:cNvSpPr txBox="1"/>
            <p:nvPr/>
          </p:nvSpPr>
          <p:spPr>
            <a:xfrm>
              <a:off x="7893270" y="325821"/>
              <a:ext cx="2858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2110FC"/>
                  </a:solidFill>
                </a:rPr>
                <a:t>PiBeta</a:t>
              </a:r>
              <a:r>
                <a:rPr lang="en-US" dirty="0">
                  <a:solidFill>
                    <a:srgbClr val="2110FC"/>
                  </a:solidFill>
                </a:rPr>
                <a:t> Experiment at PSI</a:t>
              </a:r>
            </a:p>
          </p:txBody>
        </p:sp>
        <p:sp>
          <p:nvSpPr>
            <p:cNvPr id="40" name="Two back-to-back photons…">
              <a:extLst>
                <a:ext uri="{FF2B5EF4-FFF2-40B4-BE49-F238E27FC236}">
                  <a16:creationId xmlns:a16="http://schemas.microsoft.com/office/drawing/2014/main" id="{7B07A497-4381-AA00-13DE-98194F694C23}"/>
                </a:ext>
              </a:extLst>
            </p:cNvPr>
            <p:cNvSpPr txBox="1">
              <a:spLocks/>
            </p:cNvSpPr>
            <p:nvPr/>
          </p:nvSpPr>
          <p:spPr>
            <a:xfrm>
              <a:off x="8660149" y="2139709"/>
              <a:ext cx="2633217" cy="745381"/>
            </a:xfrm>
            <a:prstGeom prst="rect">
              <a:avLst/>
            </a:prstGeom>
          </p:spPr>
          <p:txBody>
            <a:bodyPr lIns="91424" tIns="91424" rIns="91424" bIns="91424"/>
            <a:lstStyle>
              <a:lvl1pPr marL="342891" indent="-342891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rgbClr val="7F7F7F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32" indent="-28574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2971" indent="-22859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4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160" indent="-22859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2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349" indent="-228594" algn="l" defTabSz="457189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 kern="1200">
                  <a:solidFill>
                    <a:srgbClr val="7F7F7F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>
                <a:spcBef>
                  <a:spcPts val="900"/>
                </a:spcBef>
                <a:buClrTx/>
                <a:buFont typeface="Arial" charset="0"/>
                <a:buNone/>
                <a:defRPr sz="2400">
                  <a:solidFill>
                    <a:srgbClr val="1A1A1A"/>
                  </a:solidFill>
                  <a:latin typeface="Lato"/>
                  <a:ea typeface="Lato"/>
                  <a:cs typeface="Lato"/>
                  <a:sym typeface="Lato"/>
                </a:defRPr>
              </a:pPr>
              <a:r>
                <a:rPr lang="en-US" sz="1800" dirty="0">
                  <a:solidFill>
                    <a:srgbClr val="1A1A1A"/>
                  </a:solidFill>
                  <a:latin typeface="+mn-lt"/>
                  <a:ea typeface="Lato"/>
                  <a:cs typeface="Lato"/>
                  <a:sym typeface="Lato"/>
                </a:rPr>
                <a:t>Two back-to-back photons Very low energy positron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78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1E3B-7445-0907-995C-E03DB917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1" y="113015"/>
            <a:ext cx="11120438" cy="123289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en-US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decay was first discovered in 1958, but these days, one can even make a rough measure as a “Student Exercise”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AE3D-79EA-5E21-A9A7-B4E877E05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701" y="6114619"/>
            <a:ext cx="6449208" cy="4712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Univ. Heidelberg, Mainz, and ETH Zurich Practicum at PSI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7A6E2A-7426-8563-9D1D-AD8A87A0B616}"/>
              </a:ext>
            </a:extLst>
          </p:cNvPr>
          <p:cNvGrpSpPr/>
          <p:nvPr/>
        </p:nvGrpSpPr>
        <p:grpSpPr>
          <a:xfrm>
            <a:off x="7340611" y="2152831"/>
            <a:ext cx="4694738" cy="3396008"/>
            <a:chOff x="7119483" y="1244409"/>
            <a:chExt cx="4694738" cy="33960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721ED-F7C6-0A28-D5E7-B10E43D50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344" t="10272" r="6070" b="6218"/>
            <a:stretch>
              <a:fillRect/>
            </a:stretch>
          </p:blipFill>
          <p:spPr>
            <a:xfrm rot="60000">
              <a:off x="7119483" y="1244409"/>
              <a:ext cx="4694738" cy="3396008"/>
            </a:xfrm>
            <a:prstGeom prst="rect">
              <a:avLst/>
            </a:prstGeom>
          </p:spPr>
        </p:pic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AD6EA501-EA6A-E853-33E7-9288C8A0493D}"/>
                </a:ext>
              </a:extLst>
            </p:cNvPr>
            <p:cNvSpPr/>
            <p:nvPr/>
          </p:nvSpPr>
          <p:spPr>
            <a:xfrm>
              <a:off x="9324109" y="2396836"/>
              <a:ext cx="180109" cy="1087582"/>
            </a:xfrm>
            <a:prstGeom prst="downArrow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E91AED-B84A-8AF7-D549-1FA1E81EAA12}"/>
                    </a:ext>
                  </a:extLst>
                </p:cNvPr>
                <p:cNvSpPr txBox="1"/>
                <p:nvPr/>
              </p:nvSpPr>
              <p:spPr>
                <a:xfrm>
                  <a:off x="9351820" y="2035131"/>
                  <a:ext cx="1149927" cy="307777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𝝅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𝒆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𝝂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(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𝜸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E91AED-B84A-8AF7-D549-1FA1E81EAA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1820" y="2035131"/>
                  <a:ext cx="1149927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37B5430-4A86-0036-0B05-D9556E0F1B6D}"/>
                    </a:ext>
                  </a:extLst>
                </p:cNvPr>
                <p:cNvSpPr txBox="1"/>
                <p:nvPr/>
              </p:nvSpPr>
              <p:spPr>
                <a:xfrm>
                  <a:off x="7148947" y="3261259"/>
                  <a:ext cx="1648689" cy="307777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𝝅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𝝁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𝝂</m:t>
                        </m:r>
                        <m:d>
                          <m:dPr>
                            <m:ctrlP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𝜸</m:t>
                            </m:r>
                          </m:e>
                        </m:d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𝒆</m:t>
                        </m:r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𝝂𝝂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  <a:latin typeface="Sylfaen" panose="010A0502050306030303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37B5430-4A86-0036-0B05-D9556E0F1B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47" y="3261259"/>
                  <a:ext cx="1648689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2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 descr="A collage of a machine&#10;&#10;AI-generated content may be incorrect.">
            <a:extLst>
              <a:ext uri="{FF2B5EF4-FFF2-40B4-BE49-F238E27FC236}">
                <a16:creationId xmlns:a16="http://schemas.microsoft.com/office/drawing/2014/main" id="{6ECFCFDB-87C2-962E-CE92-3F74D1946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43" y="1990164"/>
            <a:ext cx="7090468" cy="3861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79572F-6D8B-3974-6F09-D4341DA20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42002"/>
            <a:ext cx="7179086" cy="479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56ECD-B42A-C30F-B38D-23E547842810}"/>
              </a:ext>
            </a:extLst>
          </p:cNvPr>
          <p:cNvSpPr txBox="1"/>
          <p:nvPr/>
        </p:nvSpPr>
        <p:spPr>
          <a:xfrm>
            <a:off x="8892988" y="1747029"/>
            <a:ext cx="167341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9550039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reenshot 2024-12-03 at 8.40.43 AM.png" descr="Screenshot 2024-12-03 at 8.40.43 AM.png">
            <a:extLst>
              <a:ext uri="{FF2B5EF4-FFF2-40B4-BE49-F238E27FC236}">
                <a16:creationId xmlns:a16="http://schemas.microsoft.com/office/drawing/2014/main" id="{21A137CD-D3E5-63C5-0937-DA50FA78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47" y="2290449"/>
            <a:ext cx="1835149" cy="125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775442-092C-82EC-A38C-AF6920C87D1F}"/>
              </a:ext>
            </a:extLst>
          </p:cNvPr>
          <p:cNvSpPr/>
          <p:nvPr/>
        </p:nvSpPr>
        <p:spPr>
          <a:xfrm rot="20065561">
            <a:off x="2449558" y="2280817"/>
            <a:ext cx="402336" cy="263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1AD59-A261-B99A-121D-7075ACA9B1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399574" y="6604708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PIONEER | DOE Site Visit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6208ED-3812-589E-5059-8A395DF4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25" y="4397670"/>
            <a:ext cx="4488054" cy="2467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3EB32-8ADB-A8F7-8CAC-5687D45D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69" y="244276"/>
            <a:ext cx="11616196" cy="557705"/>
          </a:xfrm>
        </p:spPr>
        <p:txBody>
          <a:bodyPr>
            <a:normAutofit/>
          </a:bodyPr>
          <a:lstStyle/>
          <a:p>
            <a:r>
              <a:rPr lang="en-US" dirty="0"/>
              <a:t>In our case, we aim for 10</a:t>
            </a:r>
            <a:r>
              <a:rPr lang="en-US" baseline="30000" dirty="0"/>
              <a:t>-4</a:t>
            </a:r>
            <a:r>
              <a:rPr lang="en-US" dirty="0"/>
              <a:t> precision on this rare ~10</a:t>
            </a:r>
            <a:r>
              <a:rPr lang="en-US" baseline="30000" dirty="0"/>
              <a:t>-4</a:t>
            </a:r>
            <a:r>
              <a:rPr lang="en-US" dirty="0"/>
              <a:t> branch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EFA12-B52A-F2D0-1593-A2D95791F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FE306-64BA-92AC-B51C-D063761CD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878" y="2027279"/>
            <a:ext cx="4160949" cy="3452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5">
                <a:extLst>
                  <a:ext uri="{FF2B5EF4-FFF2-40B4-BE49-F238E27FC236}">
                    <a16:creationId xmlns:a16="http://schemas.microsoft.com/office/drawing/2014/main" id="{32C2E8F0-7238-CEC5-D2FA-72F91C3352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286" y="975752"/>
                <a:ext cx="6412551" cy="538385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06363" indent="-152400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tabLst>
                    <a:tab pos="288925" algn="l"/>
                  </a:tabLst>
                  <a:defRPr sz="2000" kern="120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Geneva" charset="0"/>
                    <a:cs typeface="Arial" panose="020B0604020202020204" pitchFamily="34" charset="0"/>
                  </a:defRPr>
                </a:lvl1pPr>
                <a:lvl2pPr marL="400041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tabLst/>
                  <a:defRPr sz="1800" kern="12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defRPr>
                </a:lvl2pPr>
                <a:lvl3pPr marL="514338" indent="-171446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tabLst/>
                  <a:defRPr sz="1600" kern="1200">
                    <a:solidFill>
                      <a:schemeClr val="accent6">
                        <a:lumMod val="75000"/>
                      </a:schemeClr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690545" indent="-61912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tabLst/>
                  <a:defRPr sz="1400" kern="1200">
                    <a:solidFill>
                      <a:schemeClr val="accent4">
                        <a:lumMod val="75000"/>
                      </a:schemeClr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858817" indent="-114297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ClrTx/>
                </a:pPr>
                <a:r>
                  <a:rPr lang="en-US" sz="1800" dirty="0">
                    <a:solidFill>
                      <a:schemeClr val="tx1"/>
                    </a:solidFill>
                  </a:rPr>
                  <a:t>Most sensitive test of LFU </a:t>
                </a:r>
                <a:endParaRPr lang="en-US" sz="1800" dirty="0"/>
              </a:p>
              <a:p>
                <a:pPr lvl="1">
                  <a:buClrTx/>
                </a:pPr>
                <a:r>
                  <a:rPr lang="en-US" dirty="0"/>
                  <a:t>Many BSM scenarios exist, SMEFT</a:t>
                </a:r>
              </a:p>
              <a:p>
                <a:pPr lvl="2">
                  <a:buClrTx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coupling, 4-fermion operators</a:t>
                </a:r>
              </a:p>
              <a:p>
                <a:pPr lvl="2">
                  <a:buClrTx/>
                </a:pPr>
                <a:endParaRPr lang="en-US" dirty="0"/>
              </a:p>
              <a:p>
                <a:pPr lvl="1">
                  <a:buClrTx/>
                </a:pPr>
                <a:endParaRPr lang="en-US" dirty="0"/>
              </a:p>
              <a:p>
                <a:pPr lvl="1">
                  <a:buClrTx/>
                </a:pPr>
                <a:endParaRPr lang="en-US" dirty="0"/>
              </a:p>
              <a:p>
                <a:pPr lvl="1">
                  <a:buClrTx/>
                </a:pPr>
                <a:endParaRPr lang="en-US" dirty="0"/>
              </a:p>
              <a:p>
                <a:pPr marL="171447" lvl="1" indent="0">
                  <a:buClrTx/>
                  <a:buNone/>
                </a:pPr>
                <a:endParaRPr lang="en-US" dirty="0"/>
              </a:p>
              <a:p>
                <a:pPr lvl="1">
                  <a:buClrTx/>
                </a:pPr>
                <a:r>
                  <a:rPr lang="en-US" dirty="0"/>
                  <a:t>sensitive to very high mass scales </a:t>
                </a:r>
              </a:p>
              <a:p>
                <a:pPr marL="342892" lvl="2" indent="0">
                  <a:buClrTx/>
                  <a:buNone/>
                </a:pPr>
                <a:r>
                  <a:rPr lang="en-US" dirty="0"/>
                  <a:t>                            </a:t>
                </a:r>
                <a:r>
                  <a:rPr lang="en-US" sz="1400" dirty="0"/>
                  <a:t>also T and S currents</a:t>
                </a:r>
                <a:endParaRPr lang="en-US" sz="1200" dirty="0"/>
              </a:p>
              <a:p>
                <a:pPr lvl="2">
                  <a:buClrTx/>
                </a:pPr>
                <a:endParaRPr lang="en-US" dirty="0"/>
              </a:p>
            </p:txBody>
          </p:sp>
        </mc:Choice>
        <mc:Fallback xmlns="">
          <p:sp>
            <p:nvSpPr>
              <p:cNvPr id="8" name="Content Placeholder 15">
                <a:extLst>
                  <a:ext uri="{FF2B5EF4-FFF2-40B4-BE49-F238E27FC236}">
                    <a16:creationId xmlns:a16="http://schemas.microsoft.com/office/drawing/2014/main" id="{32C2E8F0-7238-CEC5-D2FA-72F91C335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86" y="975752"/>
                <a:ext cx="6412551" cy="5383857"/>
              </a:xfrm>
              <a:prstGeom prst="rect">
                <a:avLst/>
              </a:prstGeom>
              <a:blipFill>
                <a:blip r:embed="rId5"/>
                <a:stretch>
                  <a:fillRect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shot 2024-12-03 at 8.40.22 AM.png" descr="Screenshot 2024-12-03 at 8.40.22 AM.png">
            <a:extLst>
              <a:ext uri="{FF2B5EF4-FFF2-40B4-BE49-F238E27FC236}">
                <a16:creationId xmlns:a16="http://schemas.microsoft.com/office/drawing/2014/main" id="{1A2EDA0B-EC5A-B48D-0531-006CBA022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07" y="2352101"/>
            <a:ext cx="1776278" cy="125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EE959827-BE89-3D3D-3D43-816871801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35" y="2384735"/>
            <a:ext cx="3674612" cy="12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ADA1-6ACA-8926-9EF0-E59D3F3D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Case II: Testing CKM Unitarity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76BCB-EC72-243C-5957-D6D3964F2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5">
                <a:extLst>
                  <a:ext uri="{FF2B5EF4-FFF2-40B4-BE49-F238E27FC236}">
                    <a16:creationId xmlns:a16="http://schemas.microsoft.com/office/drawing/2014/main" id="{03429632-40F3-8D46-D713-7636475DC8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8659" y="973413"/>
                <a:ext cx="5689643" cy="1009499"/>
              </a:xfrm>
              <a:prstGeom prst="rect">
                <a:avLst/>
              </a:prstGeom>
            </p:spPr>
            <p:txBody>
              <a:bodyPr/>
              <a:lstStyle>
                <a:lvl1pPr marL="342891" indent="-342891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32" indent="-28574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2971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4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160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349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Tx/>
                </a:pPr>
                <a:r>
                  <a:rPr lang="en-US" sz="1800" dirty="0" err="1">
                    <a:solidFill>
                      <a:schemeClr val="tx1"/>
                    </a:solidFill>
                  </a:rPr>
                  <a:t>Cabibbo</a:t>
                </a:r>
                <a:r>
                  <a:rPr lang="en-US" sz="1800" dirty="0">
                    <a:solidFill>
                      <a:schemeClr val="tx1"/>
                    </a:solidFill>
                  </a:rPr>
                  <a:t> Anomaly: 2-3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discrepancy</a:t>
                </a:r>
              </a:p>
              <a:p>
                <a:pPr lvl="1">
                  <a:buClrTx/>
                </a:pPr>
                <a:r>
                  <a:rPr lang="en-US" dirty="0" err="1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:r>
                  <a:rPr lang="en-US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ud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and Unitarity,</a:t>
                </a:r>
              </a:p>
              <a:p>
                <a:pPr lvl="1">
                  <a:buClrTx/>
                </a:pP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us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measurements disagree</a:t>
                </a:r>
                <a:endParaRPr lang="en-US" sz="1800" dirty="0"/>
              </a:p>
            </p:txBody>
          </p:sp>
        </mc:Choice>
        <mc:Fallback>
          <p:sp>
            <p:nvSpPr>
              <p:cNvPr id="6" name="Content Placeholder 25">
                <a:extLst>
                  <a:ext uri="{FF2B5EF4-FFF2-40B4-BE49-F238E27FC236}">
                    <a16:creationId xmlns:a16="http://schemas.microsoft.com/office/drawing/2014/main" id="{03429632-40F3-8D46-D713-7636475DC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659" y="973413"/>
                <a:ext cx="5689643" cy="1009499"/>
              </a:xfrm>
              <a:prstGeom prst="rect">
                <a:avLst/>
              </a:prstGeom>
              <a:blipFill>
                <a:blip r:embed="rId2"/>
                <a:stretch>
                  <a:fillRect l="-643" t="-3636" b="-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1AB10B9-52B6-744A-11F4-1DFB204E97CD}"/>
              </a:ext>
            </a:extLst>
          </p:cNvPr>
          <p:cNvSpPr txBox="1">
            <a:spLocks/>
          </p:cNvSpPr>
          <p:nvPr/>
        </p:nvSpPr>
        <p:spPr>
          <a:xfrm>
            <a:off x="232778" y="1008425"/>
            <a:ext cx="5689643" cy="5430779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Tensions in the first row CKM unitarity test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AB4A-A309-E852-F62F-0A61B5899477}"/>
              </a:ext>
            </a:extLst>
          </p:cNvPr>
          <p:cNvGrpSpPr/>
          <p:nvPr/>
        </p:nvGrpSpPr>
        <p:grpSpPr>
          <a:xfrm>
            <a:off x="368566" y="1540087"/>
            <a:ext cx="5047651" cy="4971811"/>
            <a:chOff x="104895" y="1421495"/>
            <a:chExt cx="5047651" cy="4971811"/>
          </a:xfrm>
        </p:grpSpPr>
        <p:pic>
          <p:nvPicPr>
            <p:cNvPr id="12" name="plot-ckm.pdf" descr="plot-ckm.pdf">
              <a:extLst>
                <a:ext uri="{FF2B5EF4-FFF2-40B4-BE49-F238E27FC236}">
                  <a16:creationId xmlns:a16="http://schemas.microsoft.com/office/drawing/2014/main" id="{784F0681-35B5-BB0F-D367-60A4CA26F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895" y="1589054"/>
              <a:ext cx="5047651" cy="4804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(0.27%)">
                  <a:extLst>
                    <a:ext uri="{FF2B5EF4-FFF2-40B4-BE49-F238E27FC236}">
                      <a16:creationId xmlns:a16="http://schemas.microsoft.com/office/drawing/2014/main" id="{FE005B24-1363-BEE5-2E3D-2E416ED6CAB1}"/>
                    </a:ext>
                  </a:extLst>
                </p:cNvPr>
                <p:cNvSpPr/>
                <p:nvPr/>
              </p:nvSpPr>
              <p:spPr>
                <a:xfrm rot="19980000">
                  <a:off x="1159202" y="4041078"/>
                  <a:ext cx="2237105" cy="321946"/>
                </a:xfrm>
                <a:prstGeom prst="roundRect">
                  <a:avLst>
                    <a:gd name="adj" fmla="val 50000"/>
                  </a:avLst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14:m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𝝁𝝂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𝝁𝝂</m:t>
                      </m:r>
                    </m:oMath>
                  </a14:m>
                  <a:r>
                    <a:rPr lang="en-US" sz="1100" b="1" dirty="0">
                      <a:solidFill>
                        <a:schemeClr val="tx1"/>
                      </a:solidFill>
                    </a:rPr>
                    <a:t>  (0.27%)</a:t>
                  </a:r>
                </a:p>
              </p:txBody>
            </p:sp>
          </mc:Choice>
          <mc:Fallback xmlns="">
            <p:sp>
              <p:nvSpPr>
                <p:cNvPr id="13" name="(0.27%)">
                  <a:extLst>
                    <a:ext uri="{FF2B5EF4-FFF2-40B4-BE49-F238E27FC236}">
                      <a16:creationId xmlns:a16="http://schemas.microsoft.com/office/drawing/2014/main" id="{FE005B24-1363-BEE5-2E3D-2E416ED6CA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980000">
                  <a:off x="1159202" y="4041078"/>
                  <a:ext cx="2237105" cy="321946"/>
                </a:xfrm>
                <a:prstGeom prst="roundRect">
                  <a:avLst>
                    <a:gd name="adj" fmla="val 50000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(0.27%)">
                  <a:extLst>
                    <a:ext uri="{FF2B5EF4-FFF2-40B4-BE49-F238E27FC236}">
                      <a16:creationId xmlns:a16="http://schemas.microsoft.com/office/drawing/2014/main" id="{03D9A774-44BE-A138-2445-388F60CA6541}"/>
                    </a:ext>
                  </a:extLst>
                </p:cNvPr>
                <p:cNvSpPr/>
                <p:nvPr/>
              </p:nvSpPr>
              <p:spPr>
                <a:xfrm>
                  <a:off x="2881042" y="4038353"/>
                  <a:ext cx="1406050" cy="321946"/>
                </a:xfrm>
                <a:prstGeom prst="roundRect">
                  <a:avLst>
                    <a:gd name="adj" fmla="val 50000"/>
                  </a:avLst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7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14:m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100" dirty="0">
                      <a:solidFill>
                        <a:schemeClr val="tx1"/>
                      </a:solidFill>
                    </a:rPr>
                    <a:t>(0.27%)</a:t>
                  </a:r>
                </a:p>
              </p:txBody>
            </p:sp>
          </mc:Choice>
          <mc:Fallback xmlns="">
            <p:sp>
              <p:nvSpPr>
                <p:cNvPr id="14" name="(0.27%)">
                  <a:extLst>
                    <a:ext uri="{FF2B5EF4-FFF2-40B4-BE49-F238E27FC236}">
                      <a16:creationId xmlns:a16="http://schemas.microsoft.com/office/drawing/2014/main" id="{03D9A774-44BE-A138-2445-388F60CA65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1042" y="4038353"/>
                  <a:ext cx="1406050" cy="321946"/>
                </a:xfrm>
                <a:prstGeom prst="roundRect">
                  <a:avLst>
                    <a:gd name="adj" fmla="val 50000"/>
                  </a:avLst>
                </a:prstGeom>
                <a:blipFill>
                  <a:blip r:embed="rId7"/>
                  <a:stretch>
                    <a:fillRect b="-377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0+→0+ (0.030%)">
              <a:extLst>
                <a:ext uri="{FF2B5EF4-FFF2-40B4-BE49-F238E27FC236}">
                  <a16:creationId xmlns:a16="http://schemas.microsoft.com/office/drawing/2014/main" id="{955BCE90-00A9-CB4D-130C-5DB0F4D9DBC6}"/>
                </a:ext>
              </a:extLst>
            </p:cNvPr>
            <p:cNvSpPr txBox="1"/>
            <p:nvPr/>
          </p:nvSpPr>
          <p:spPr>
            <a:xfrm>
              <a:off x="2799638" y="5123634"/>
              <a:ext cx="1138810" cy="26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300">
                  <a:solidFill>
                    <a:srgbClr val="000000"/>
                  </a:solidFill>
                </a:defRPr>
              </a:pPr>
              <a:r>
                <a:t>0</a:t>
              </a:r>
              <a:r>
                <a:rPr baseline="31999"/>
                <a:t>+</a:t>
              </a:r>
              <a:r>
                <a:t>→0</a:t>
              </a:r>
              <a:r>
                <a:rPr baseline="31999"/>
                <a:t>+ </a:t>
              </a:r>
              <a:r>
                <a:t>(0.030%)</a:t>
              </a:r>
            </a:p>
          </p:txBody>
        </p:sp>
        <p:sp>
          <p:nvSpPr>
            <p:cNvPr id="16" name="Neutron (0.050%)">
              <a:extLst>
                <a:ext uri="{FF2B5EF4-FFF2-40B4-BE49-F238E27FC236}">
                  <a16:creationId xmlns:a16="http://schemas.microsoft.com/office/drawing/2014/main" id="{A091884F-E98D-4D0A-9475-7DE067DD7FEC}"/>
                </a:ext>
              </a:extLst>
            </p:cNvPr>
            <p:cNvSpPr txBox="1"/>
            <p:nvPr/>
          </p:nvSpPr>
          <p:spPr>
            <a:xfrm>
              <a:off x="2662283" y="5362862"/>
              <a:ext cx="1249003" cy="25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Neutron (0.050%)</a:t>
              </a:r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24D90C61-2493-A841-5618-7128BA4C455A}"/>
                </a:ext>
              </a:extLst>
            </p:cNvPr>
            <p:cNvSpPr/>
            <p:nvPr/>
          </p:nvSpPr>
          <p:spPr>
            <a:xfrm flipV="1">
              <a:off x="4075803" y="5258169"/>
              <a:ext cx="145842" cy="77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434B8A31-C44E-3AA7-B644-0A6283467EB1}"/>
                </a:ext>
              </a:extLst>
            </p:cNvPr>
            <p:cNvSpPr/>
            <p:nvPr/>
          </p:nvSpPr>
          <p:spPr>
            <a:xfrm flipV="1">
              <a:off x="4075803" y="5489610"/>
              <a:ext cx="277280" cy="77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Unitarity">
              <a:extLst>
                <a:ext uri="{FF2B5EF4-FFF2-40B4-BE49-F238E27FC236}">
                  <a16:creationId xmlns:a16="http://schemas.microsoft.com/office/drawing/2014/main" id="{1638432B-9695-A0A2-6291-5EC6711D69CF}"/>
                </a:ext>
              </a:extLst>
            </p:cNvPr>
            <p:cNvSpPr txBox="1"/>
            <p:nvPr/>
          </p:nvSpPr>
          <p:spPr>
            <a:xfrm rot="4980000">
              <a:off x="4347069" y="4863614"/>
              <a:ext cx="642650" cy="253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000000"/>
                  </a:solidFill>
                </a:defRPr>
              </a:lvl1pPr>
            </a:lstStyle>
            <a:p>
              <a:r>
                <a:t>Unitarity</a:t>
              </a:r>
            </a:p>
          </p:txBody>
        </p:sp>
        <p:sp>
          <p:nvSpPr>
            <p:cNvPr id="20" name="1σ ellipse (PDG)">
              <a:extLst>
                <a:ext uri="{FF2B5EF4-FFF2-40B4-BE49-F238E27FC236}">
                  <a16:creationId xmlns:a16="http://schemas.microsoft.com/office/drawing/2014/main" id="{107763EB-6A2B-123B-0F5A-5B1255A6A643}"/>
                </a:ext>
              </a:extLst>
            </p:cNvPr>
            <p:cNvSpPr txBox="1"/>
            <p:nvPr/>
          </p:nvSpPr>
          <p:spPr>
            <a:xfrm>
              <a:off x="2715800" y="2714832"/>
              <a:ext cx="1141970" cy="25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000000"/>
                  </a:solidFill>
                </a:defRPr>
              </a:lvl1pPr>
            </a:lstStyle>
            <a:p>
              <a:r>
                <a:t>1σ ellipse (PDG)</a:t>
              </a:r>
            </a:p>
          </p:txBody>
        </p:sp>
        <p:sp>
          <p:nvSpPr>
            <p:cNvPr id="21" name="Connection Line">
              <a:extLst>
                <a:ext uri="{FF2B5EF4-FFF2-40B4-BE49-F238E27FC236}">
                  <a16:creationId xmlns:a16="http://schemas.microsoft.com/office/drawing/2014/main" id="{BCDE13C4-70F0-71A6-6DFC-57890F46DF8B}"/>
                </a:ext>
              </a:extLst>
            </p:cNvPr>
            <p:cNvSpPr/>
            <p:nvPr/>
          </p:nvSpPr>
          <p:spPr>
            <a:xfrm>
              <a:off x="3962002" y="2879198"/>
              <a:ext cx="311685" cy="556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6" h="21600" extrusionOk="0">
                  <a:moveTo>
                    <a:pt x="0" y="0"/>
                  </a:moveTo>
                  <a:cubicBezTo>
                    <a:pt x="15079" y="2978"/>
                    <a:pt x="21600" y="10178"/>
                    <a:pt x="1956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2" name="Cirigliano et al. PLB 838 (2023) 137748">
              <a:extLst>
                <a:ext uri="{FF2B5EF4-FFF2-40B4-BE49-F238E27FC236}">
                  <a16:creationId xmlns:a16="http://schemas.microsoft.com/office/drawing/2014/main" id="{C211FFDB-5A76-23A2-5048-9611CABD207F}"/>
                </a:ext>
              </a:extLst>
            </p:cNvPr>
            <p:cNvSpPr txBox="1"/>
            <p:nvPr/>
          </p:nvSpPr>
          <p:spPr>
            <a:xfrm>
              <a:off x="2100306" y="1421495"/>
              <a:ext cx="2786019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</a:defRPr>
              </a:lvl1pPr>
            </a:lstStyle>
            <a:p>
              <a:r>
                <a:rPr sz="1200" dirty="0">
                  <a:solidFill>
                    <a:schemeClr val="accent3">
                      <a:lumMod val="50000"/>
                    </a:schemeClr>
                  </a:solidFill>
                  <a:hlinkClick r:id="rId8" action="ppaction://hlinkfil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Cirigliano et al. PLB 838 (2023) 137748</a:t>
              </a:r>
              <a:endParaRPr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06299A3-DEF2-13E8-3088-64C1423C0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3433" y="174707"/>
            <a:ext cx="3794651" cy="55624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86AB80-759F-4CAF-1B0B-15ADD16C98B0}"/>
              </a:ext>
            </a:extLst>
          </p:cNvPr>
          <p:cNvCxnSpPr/>
          <p:nvPr/>
        </p:nvCxnSpPr>
        <p:spPr>
          <a:xfrm>
            <a:off x="9454601" y="165763"/>
            <a:ext cx="681318" cy="565188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5D8A64-AD7C-BD45-C65F-2BA9F3633E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1611" y="3432355"/>
            <a:ext cx="4333613" cy="2587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52D84D-9F03-AA95-8357-17EDA2F6CB6E}"/>
              </a:ext>
            </a:extLst>
          </p:cNvPr>
          <p:cNvGrpSpPr/>
          <p:nvPr/>
        </p:nvGrpSpPr>
        <p:grpSpPr>
          <a:xfrm>
            <a:off x="9566197" y="3873421"/>
            <a:ext cx="1775771" cy="1872139"/>
            <a:chOff x="8865476" y="2632841"/>
            <a:chExt cx="1775771" cy="285355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F77B8E9-4DF1-2AEE-F4C2-6ABB71B5159B}"/>
                </a:ext>
              </a:extLst>
            </p:cNvPr>
            <p:cNvCxnSpPr>
              <a:cxnSpLocks/>
            </p:cNvCxnSpPr>
            <p:nvPr/>
          </p:nvCxnSpPr>
          <p:spPr>
            <a:xfrm>
              <a:off x="8865476" y="2632841"/>
              <a:ext cx="0" cy="28535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E8615B-6751-B06F-1370-E53CC6ACF37C}"/>
                </a:ext>
              </a:extLst>
            </p:cNvPr>
            <p:cNvSpPr txBox="1"/>
            <p:nvPr/>
          </p:nvSpPr>
          <p:spPr>
            <a:xfrm>
              <a:off x="9415016" y="3312592"/>
              <a:ext cx="1226231" cy="1454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big  improvement needed to be competitive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72EE24-FBBD-A20B-01AB-5E314AC54460}"/>
              </a:ext>
            </a:extLst>
          </p:cNvPr>
          <p:cNvSpPr txBox="1"/>
          <p:nvPr/>
        </p:nvSpPr>
        <p:spPr>
          <a:xfrm>
            <a:off x="7287934" y="3009445"/>
            <a:ext cx="319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accent3">
                    <a:lumMod val="50000"/>
                  </a:schemeClr>
                </a:solidFill>
              </a:rPr>
              <a:t>PiBeta</a:t>
            </a:r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100" dirty="0">
                <a:solidFill>
                  <a:schemeClr val="accent3">
                    <a:lumMod val="5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doi.org/10.1103/PhysRevLett.93.181803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6A84E5-C4EA-61C0-6160-159F0DF4800B}"/>
                  </a:ext>
                </a:extLst>
              </p:cNvPr>
              <p:cNvSpPr txBox="1"/>
              <p:nvPr/>
            </p:nvSpPr>
            <p:spPr>
              <a:xfrm>
                <a:off x="6346861" y="2040002"/>
                <a:ext cx="4831423" cy="1015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Pion beta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𝜋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</m:sup>
                    </m:sSup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→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𝜋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</m:sup>
                    </m:sSup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𝜈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𝛾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</a:p>
              <a:p>
                <a:pPr marL="579428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42A1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provides theoretical cleanest determination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42A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42A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42A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42A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𝑢𝑑</m:t>
                            </m:r>
                          </m:sub>
                        </m:sSub>
                      </m:e>
                    </m:d>
                  </m:oMath>
                </a14:m>
                <a:b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42A1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</a:b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42A1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as dominant uncertainties from hadronic and nuclear structure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6A84E5-C4EA-61C0-6160-159F0DF48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61" y="2040002"/>
                <a:ext cx="4831423" cy="1015663"/>
              </a:xfrm>
              <a:prstGeom prst="rect">
                <a:avLst/>
              </a:prstGeom>
              <a:blipFill>
                <a:blip r:embed="rId12"/>
                <a:stretch>
                  <a:fillRect l="-757" t="-3614" b="-54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AA0138B6-3CF0-753D-AC91-1D0D83A28457}"/>
              </a:ext>
            </a:extLst>
          </p:cNvPr>
          <p:cNvSpPr/>
          <p:nvPr/>
        </p:nvSpPr>
        <p:spPr>
          <a:xfrm>
            <a:off x="9729627" y="5527497"/>
            <a:ext cx="1212351" cy="493159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9E7D09-464A-A58B-B033-3C33244D81B7}"/>
              </a:ext>
            </a:extLst>
          </p:cNvPr>
          <p:cNvSpPr txBox="1"/>
          <p:nvPr/>
        </p:nvSpPr>
        <p:spPr>
          <a:xfrm>
            <a:off x="9695379" y="5979813"/>
            <a:ext cx="249662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These are actually smaller </a:t>
            </a:r>
          </a:p>
        </p:txBody>
      </p:sp>
    </p:spTree>
    <p:extLst>
      <p:ext uri="{BB962C8B-B14F-4D97-AF65-F5344CB8AC3E}">
        <p14:creationId xmlns:p14="http://schemas.microsoft.com/office/powerpoint/2010/main" val="48414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53FBC-15DA-4404-9985-E0A6EEAB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54B57F2-2352-BA81-9348-E121B3758681}"/>
                  </a:ext>
                </a:extLst>
              </p:cNvPr>
              <p:cNvSpPr>
                <a:spLocks noGrp="1"/>
              </p:cNvSpPr>
              <p:nvPr>
                <p:ph idx="15"/>
              </p:nvPr>
            </p:nvSpPr>
            <p:spPr>
              <a:xfrm>
                <a:off x="6259437" y="894110"/>
                <a:ext cx="5689643" cy="543077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𝑢𝑑</m:t>
                        </m:r>
                      </m:sub>
                    </m:sSub>
                  </m:oMath>
                </a14:m>
                <a:r>
                  <a:rPr lang="en-US" b="0" dirty="0"/>
                  <a:t> PIONEER sensitivity projection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3 and 6-fold improved measurement (Phase II,III)</a:t>
                </a:r>
              </a:p>
              <a:p>
                <a:pPr lvl="1"/>
                <a:r>
                  <a:rPr lang="en-US" sz="1600" dirty="0"/>
                  <a:t>Simplest beta decay process in</a:t>
                </a:r>
                <a:br>
                  <a:rPr lang="en-US" sz="1600" dirty="0"/>
                </a:br>
                <a:r>
                  <a:rPr lang="en-US" sz="1600" dirty="0"/>
                  <a:t>theoretical pristine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1600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/>
                  <a:t> system</a:t>
                </a:r>
              </a:p>
              <a:p>
                <a:pPr lvl="1"/>
                <a:r>
                  <a:rPr lang="en-US" sz="1600" dirty="0"/>
                  <a:t>Competitive probe with completely </a:t>
                </a:r>
                <a:br>
                  <a:rPr lang="en-US" sz="1600" dirty="0"/>
                </a:br>
                <a:r>
                  <a:rPr lang="en-US" sz="1600" dirty="0"/>
                  <a:t>different error budget</a:t>
                </a:r>
                <a:br>
                  <a:rPr lang="en-US" sz="2200" b="0" dirty="0"/>
                </a:br>
                <a:endParaRPr lang="en-US" sz="22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54B57F2-2352-BA81-9348-E121B3758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5"/>
              </p:nvPr>
            </p:nvSpPr>
            <p:spPr>
              <a:xfrm>
                <a:off x="6259437" y="894110"/>
                <a:ext cx="5689643" cy="5430779"/>
              </a:xfrm>
              <a:blipFill>
                <a:blip r:embed="rId2"/>
                <a:stretch>
                  <a:fillRect l="-1501" t="-1347" b="-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9F50E57-5490-B730-0DDA-62B34FE5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37" y="1387360"/>
            <a:ext cx="4942359" cy="3137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65B6C-2277-3D58-C03B-657805DA2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120825"/>
            <a:ext cx="11272342" cy="557705"/>
          </a:xfrm>
        </p:spPr>
        <p:txBody>
          <a:bodyPr/>
          <a:lstStyle/>
          <a:p>
            <a:r>
              <a:rPr lang="en-US" dirty="0" err="1"/>
              <a:t>PiBeta</a:t>
            </a:r>
            <a:r>
              <a:rPr lang="en-US" dirty="0"/>
              <a:t> concept with PIONEER’s LYSO calorimeter option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4F2BD56-BBE5-CE5A-4B6B-DB82D035F06D}"/>
                  </a:ext>
                </a:extLst>
              </p:cNvPr>
              <p:cNvSpPr>
                <a:spLocks noGrp="1"/>
              </p:cNvSpPr>
              <p:nvPr>
                <p:ph idx="14"/>
              </p:nvPr>
            </p:nvSpPr>
            <p:spPr>
              <a:xfrm>
                <a:off x="406357" y="805231"/>
                <a:ext cx="5689643" cy="5430779"/>
              </a:xfrm>
            </p:spPr>
            <p:txBody>
              <a:bodyPr/>
              <a:lstStyle/>
              <a:p>
                <a:r>
                  <a:rPr lang="en-US" dirty="0"/>
                  <a:t>Method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71445" lvl="1" indent="0">
                  <a:buNone/>
                </a:pPr>
                <a:endParaRPr lang="en-US" dirty="0"/>
              </a:p>
              <a:p>
                <a:pPr lvl="1"/>
                <a:r>
                  <a:rPr lang="en-US" sz="1600" dirty="0"/>
                  <a:t>two back-to-back gammas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600" dirty="0"/>
                  <a:t>high beam rate required: 10</a:t>
                </a:r>
                <a:r>
                  <a:rPr lang="en-US" sz="1600" baseline="30000" dirty="0"/>
                  <a:t>7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600" dirty="0"/>
                  <a:t> @ 85 MeV/c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Phase III goal</a:t>
                </a:r>
              </a:p>
              <a:p>
                <a:endParaRPr lang="en-US" sz="180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285743" lvl="2" indent="0">
                  <a:buNone/>
                </a:pPr>
                <a:endParaRPr lang="en-US" dirty="0"/>
              </a:p>
              <a:p>
                <a:pPr marL="58738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4F2BD56-BBE5-CE5A-4B6B-DB82D035F0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4"/>
              </p:nvPr>
            </p:nvSpPr>
            <p:spPr>
              <a:xfrm>
                <a:off x="406357" y="805231"/>
                <a:ext cx="5689643" cy="5430779"/>
              </a:xfrm>
              <a:blipFill>
                <a:blip r:embed="rId4"/>
                <a:stretch>
                  <a:fillRect l="-1501" t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BDE4A-53DE-054D-CD94-271A67E2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755D5-07CE-7F5E-CED6-EA2433BB2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67" y="1116248"/>
            <a:ext cx="4993135" cy="2133847"/>
          </a:xfrm>
          <a:prstGeom prst="rect">
            <a:avLst/>
          </a:prstGeom>
        </p:spPr>
      </p:pic>
      <p:pic>
        <p:nvPicPr>
          <p:cNvPr id="19" name="pioneer_phase2_goal_x6.png" descr="pioneer_phase2_goal_x6.png">
            <a:extLst>
              <a:ext uri="{FF2B5EF4-FFF2-40B4-BE49-F238E27FC236}">
                <a16:creationId xmlns:a16="http://schemas.microsoft.com/office/drawing/2014/main" id="{4CFE3196-B408-F155-8EC6-B65F92049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294" y="4172604"/>
            <a:ext cx="3573736" cy="257882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019C35-79E3-FBFD-09F5-B0723628598B}"/>
              </a:ext>
            </a:extLst>
          </p:cNvPr>
          <p:cNvSpPr txBox="1"/>
          <p:nvPr/>
        </p:nvSpPr>
        <p:spPr>
          <a:xfrm rot="17863984">
            <a:off x="9931693" y="1430298"/>
            <a:ext cx="146116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PIONEER </a:t>
            </a:r>
            <a:r>
              <a:rPr lang="en-US" b="1" dirty="0"/>
              <a:t>Phase 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E32A4B-46AF-349E-6104-74D4CF3A722A}"/>
              </a:ext>
            </a:extLst>
          </p:cNvPr>
          <p:cNvSpPr txBox="1"/>
          <p:nvPr/>
        </p:nvSpPr>
        <p:spPr>
          <a:xfrm rot="17863984">
            <a:off x="10387639" y="1384352"/>
            <a:ext cx="1564982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PIONEER </a:t>
            </a:r>
            <a:r>
              <a:rPr lang="en-US" b="1" dirty="0"/>
              <a:t>Phase III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423C2-79E7-8CEB-316E-B7F40AB680AF}"/>
              </a:ext>
            </a:extLst>
          </p:cNvPr>
          <p:cNvSpPr txBox="1"/>
          <p:nvPr/>
        </p:nvSpPr>
        <p:spPr>
          <a:xfrm>
            <a:off x="7997365" y="4463447"/>
            <a:ext cx="899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PDG24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1" grpId="0" animBg="1"/>
      <p:bldP spid="22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Exotic decays"/>
          <p:cNvSpPr txBox="1">
            <a:spLocks noGrp="1"/>
          </p:cNvSpPr>
          <p:nvPr>
            <p:ph type="title"/>
          </p:nvPr>
        </p:nvSpPr>
        <p:spPr>
          <a:xfrm>
            <a:off x="427738" y="136245"/>
            <a:ext cx="10455415" cy="46737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000" spc="-100"/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 Case III: Search for Weakly Coupled Physics:</a:t>
            </a:r>
            <a:endParaRPr dirty="0"/>
          </a:p>
        </p:txBody>
      </p:sp>
      <p:sp>
        <p:nvSpPr>
          <p:cNvPr id="10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9723" y="4158356"/>
            <a:ext cx="234039" cy="2432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hangingPunct="0">
              <a:buClrTx/>
            </a:pPr>
            <a:fld id="{86CB4B4D-7CA3-9044-876B-883B54F8677D}" type="slidenum">
              <a:rPr>
                <a:latin typeface="Helvetica Neue"/>
                <a:sym typeface="Helvetica Neue"/>
              </a:rPr>
              <a:pPr algn="ctr" hangingPunct="0">
                <a:buClrTx/>
              </a:pPr>
              <a:t>9</a:t>
            </a:fld>
            <a:endParaRPr>
              <a:latin typeface="Helvetica Neue"/>
              <a:sym typeface="Helvetica Neue"/>
            </a:endParaRPr>
          </a:p>
        </p:txBody>
      </p:sp>
      <p:sp>
        <p:nvSpPr>
          <p:cNvPr id="1046" name="TextBox 11"/>
          <p:cNvSpPr txBox="1"/>
          <p:nvPr/>
        </p:nvSpPr>
        <p:spPr>
          <a:xfrm>
            <a:off x="2671987" y="5866884"/>
            <a:ext cx="6632205" cy="653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457184" hangingPunct="0">
              <a:lnSpc>
                <a:spcPct val="90000"/>
              </a:lnSpc>
              <a:buClrTx/>
              <a:defRPr sz="2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 b="1" dirty="0">
                <a:latin typeface="Helvetica"/>
                <a:cs typeface="Helvetica"/>
                <a:sym typeface="Helvetica"/>
              </a:rPr>
              <a:t>Goal of PIONEER</a:t>
            </a:r>
          </a:p>
          <a:p>
            <a:pPr algn="ctr" defTabSz="457184" hangingPunct="0">
              <a:lnSpc>
                <a:spcPct val="90000"/>
              </a:lnSpc>
              <a:buClrTx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 dirty="0">
                <a:latin typeface="Helvetica"/>
                <a:cs typeface="Helvetica"/>
                <a:sym typeface="Helvetica"/>
              </a:rPr>
              <a:t>Increase reach of the global search program for feeble interactions </a:t>
            </a:r>
            <a:br>
              <a:rPr sz="1406" dirty="0">
                <a:latin typeface="Helvetica"/>
                <a:cs typeface="Helvetica"/>
                <a:sym typeface="Helvetica"/>
              </a:rPr>
            </a:br>
            <a:r>
              <a:rPr sz="1406" dirty="0">
                <a:latin typeface="Helvetica"/>
                <a:cs typeface="Helvetica"/>
                <a:sym typeface="Helvetica"/>
              </a:rPr>
              <a:t>(</a:t>
            </a:r>
            <a:r>
              <a:rPr sz="1406" dirty="0" err="1">
                <a:latin typeface="Helvetica"/>
                <a:cs typeface="Helvetica"/>
                <a:sym typeface="Helvetica"/>
              </a:rPr>
              <a:t>ie</a:t>
            </a:r>
            <a:r>
              <a:rPr sz="1406" dirty="0">
                <a:latin typeface="Helvetica"/>
                <a:cs typeface="Helvetica"/>
                <a:sym typeface="Helvetica"/>
              </a:rPr>
              <a:t> ALPs, heavy neutrinos, …) by an order of magnitude in the 10—100 MeV range</a:t>
            </a:r>
          </a:p>
        </p:txBody>
      </p:sp>
      <p:grpSp>
        <p:nvGrpSpPr>
          <p:cNvPr id="1054" name="Group"/>
          <p:cNvGrpSpPr/>
          <p:nvPr/>
        </p:nvGrpSpPr>
        <p:grpSpPr>
          <a:xfrm>
            <a:off x="1262148" y="3876840"/>
            <a:ext cx="4593419" cy="2052561"/>
            <a:chOff x="284560" y="199644"/>
            <a:chExt cx="5879070" cy="21799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7" name="Text"/>
                <p:cNvSpPr/>
                <p:nvPr/>
              </p:nvSpPr>
              <p:spPr>
                <a:xfrm>
                  <a:off x="534534" y="50099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 algn="l"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 defTabSz="1219126" hangingPunct="0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𝑒</m:t>
                        </m:r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  <m:sub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47" name="Tex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534" y="500998"/>
                  <a:ext cx="1270001" cy="1270001"/>
                </a:xfrm>
                <a:prstGeom prst="line">
                  <a:avLst/>
                </a:prstGeom>
                <a:blipFill>
                  <a:blip r:embed="rId3"/>
                  <a:stretch>
                    <a:fillRect l="-4762" t="-476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8" name="Physical Review D 97(7) 072012 (2018)…"/>
            <p:cNvSpPr/>
            <p:nvPr/>
          </p:nvSpPr>
          <p:spPr>
            <a:xfrm>
              <a:off x="2078620" y="394998"/>
              <a:ext cx="4085010" cy="110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Physical Review D 97(7) 072012 (2018)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Physics Letters B 798 134980 (2019)​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Phys. Rev. D 102, 012001 (2020)​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Phys. Rev. D 101, 052014 (2020)​</a:t>
              </a:r>
            </a:p>
            <a:p>
              <a:pPr defTabSz="321457" hangingPunct="0">
                <a:lnSpc>
                  <a:spcPct val="120000"/>
                </a:lnSpc>
                <a:buClrTx/>
                <a:defRPr baseline="-3125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baseline="-3125" dirty="0">
                  <a:latin typeface="Helvetica"/>
                  <a:cs typeface="Helvetica"/>
                  <a:sym typeface="Helvetica"/>
                </a:rPr>
                <a:t>Phys. Rev. D 103, 052006 (2021)​</a:t>
              </a:r>
            </a:p>
          </p:txBody>
        </p:sp>
        <p:sp>
          <p:nvSpPr>
            <p:cNvPr id="1049" name="Many signatures explored by TRIUMF PIENU"/>
            <p:cNvSpPr/>
            <p:nvPr/>
          </p:nvSpPr>
          <p:spPr>
            <a:xfrm>
              <a:off x="2609215" y="1996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pPr algn="ctr" defTabSz="1219126" hangingPunct="0">
                <a:buClrTx/>
              </a:pPr>
              <a:r>
                <a:rPr sz="1800">
                  <a:latin typeface="Helvetica Neue"/>
                  <a:sym typeface="Helvetica Neue"/>
                </a:rPr>
                <a:t>Many signatures explored by TRIUMF PIENU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0" name="Equation"/>
                <p:cNvSpPr txBox="1"/>
                <p:nvPr/>
              </p:nvSpPr>
              <p:spPr>
                <a:xfrm>
                  <a:off x="798068" y="1655784"/>
                  <a:ext cx="1168629" cy="2941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buClrTx/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𝑒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𝑋</m:t>
                        </m:r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068" y="1655784"/>
                  <a:ext cx="1168629" cy="294186"/>
                </a:xfrm>
                <a:prstGeom prst="rect">
                  <a:avLst/>
                </a:prstGeom>
                <a:blipFill>
                  <a:blip r:embed="rId4"/>
                  <a:stretch>
                    <a:fillRect l="-2667" r="-4667" b="-88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1" name="Equation"/>
                <p:cNvSpPr txBox="1"/>
                <p:nvPr/>
              </p:nvSpPr>
              <p:spPr>
                <a:xfrm>
                  <a:off x="843559" y="1359389"/>
                  <a:ext cx="1008190" cy="2941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buClrTx/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𝜇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i="1">
                            <a:latin typeface="Cambria Math" panose="02040503050406030204" pitchFamily="18" charset="0"/>
                            <a:sym typeface="Helvetica Neue"/>
                          </a:rPr>
                          <m:t>𝑒𝑋</m:t>
                        </m:r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559" y="1359389"/>
                  <a:ext cx="1008190" cy="294186"/>
                </a:xfrm>
                <a:prstGeom prst="rect">
                  <a:avLst/>
                </a:prstGeom>
                <a:blipFill>
                  <a:blip r:embed="rId5"/>
                  <a:stretch>
                    <a:fillRect l="-6202" r="-5426" b="-2391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2" name="Text"/>
                <p:cNvSpPr/>
                <p:nvPr/>
              </p:nvSpPr>
              <p:spPr>
                <a:xfrm>
                  <a:off x="284560" y="110956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 algn="l"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 defTabSz="1219126" hangingPunct="0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ℓ</m:t>
                        </m:r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  <m:sub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ℓ</m:t>
                            </m:r>
                          </m:sub>
                        </m:sSub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  <m:bar>
                          <m:barPr>
                            <m:pos m:val="top"/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bar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</m:bar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2" name="Tex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60" y="1109560"/>
                  <a:ext cx="1270001" cy="1270001"/>
                </a:xfrm>
                <a:prstGeom prst="line">
                  <a:avLst/>
                </a:prstGeom>
                <a:blipFill>
                  <a:blip r:embed="rId6"/>
                  <a:stretch>
                    <a:fillRect l="-4762" t="-1095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3" name="Text"/>
                <p:cNvSpPr/>
                <p:nvPr/>
              </p:nvSpPr>
              <p:spPr>
                <a:xfrm>
                  <a:off x="512919" y="78722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 algn="l"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 defTabSz="1219126" hangingPunct="0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𝜋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1600" i="1">
                            <a:latin typeface="Cambria Math" panose="02040503050406030204" pitchFamily="18" charset="0"/>
                            <a:sym typeface="Helvetica Neue"/>
                          </a:rPr>
                          <m:t>𝜇</m:t>
                        </m:r>
                        <m:sSub>
                          <m:sSubPr>
                            <m:ctrlP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  <m:sub>
                            <m:r>
                              <a:rPr sz="1600" i="1"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053" name="Tex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919" y="787225"/>
                  <a:ext cx="1270001" cy="1270001"/>
                </a:xfrm>
                <a:prstGeom prst="line">
                  <a:avLst/>
                </a:prstGeom>
                <a:blipFill>
                  <a:blip r:embed="rId7"/>
                  <a:stretch>
                    <a:fillRect l="-4795" t="-476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55" name="PIONEER will collect an unprecedented set of pion decays (surpassing existing sample by at least a factor 10)"/>
          <p:cNvSpPr txBox="1"/>
          <p:nvPr/>
        </p:nvSpPr>
        <p:spPr>
          <a:xfrm>
            <a:off x="521850" y="731331"/>
            <a:ext cx="4819082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defTabSz="1219126" hangingPunct="0">
              <a:buClrTx/>
            </a:pPr>
            <a:r>
              <a:rPr sz="1406" dirty="0">
                <a:latin typeface="Helvetica Neue"/>
                <a:sym typeface="Helvetica Neue"/>
              </a:rPr>
              <a:t>PIONEER will collect an unprecedented set of pion decays (surpassing existing sample by at least a factor 10)</a:t>
            </a:r>
          </a:p>
        </p:txBody>
      </p:sp>
      <p:sp>
        <p:nvSpPr>
          <p:cNvPr id="1056" name="Excellent opportunity to search for feeble interactions producing new particles in the pion decay"/>
          <p:cNvSpPr txBox="1"/>
          <p:nvPr/>
        </p:nvSpPr>
        <p:spPr>
          <a:xfrm>
            <a:off x="521850" y="1485698"/>
            <a:ext cx="4472906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defTabSz="1219126" hangingPunct="0">
              <a:buClrTx/>
            </a:pPr>
            <a:r>
              <a:rPr sz="1406" dirty="0">
                <a:latin typeface="Helvetica Neue"/>
                <a:sym typeface="Helvetica Neue"/>
              </a:rPr>
              <a:t>Excellent opportunity to search for feeble interactions producing new particles in the pion decay</a:t>
            </a:r>
          </a:p>
        </p:txBody>
      </p:sp>
      <p:sp>
        <p:nvSpPr>
          <p:cNvPr id="1057" name="Will manifest by deviation of SM quantities or modification of the energy spectrum lineshape"/>
          <p:cNvSpPr txBox="1"/>
          <p:nvPr/>
        </p:nvSpPr>
        <p:spPr>
          <a:xfrm>
            <a:off x="521850" y="2177055"/>
            <a:ext cx="4472906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defTabSz="1219126" hangingPunct="0">
              <a:buClrTx/>
            </a:pPr>
            <a:r>
              <a:rPr sz="1406" dirty="0">
                <a:latin typeface="Helvetica Neue"/>
                <a:sym typeface="Helvetica Neue"/>
              </a:rPr>
              <a:t>Will </a:t>
            </a:r>
            <a:r>
              <a:rPr lang="en-US" sz="1406" dirty="0">
                <a:latin typeface="Helvetica Neue"/>
                <a:sym typeface="Helvetica Neue"/>
              </a:rPr>
              <a:t>appear as a modification </a:t>
            </a:r>
            <a:r>
              <a:rPr sz="1406" dirty="0">
                <a:latin typeface="Helvetica Neue"/>
                <a:sym typeface="Helvetica Neue"/>
              </a:rPr>
              <a:t>of the energy spectrum </a:t>
            </a:r>
            <a:r>
              <a:rPr sz="1406" dirty="0" err="1">
                <a:latin typeface="Helvetica Neue"/>
                <a:sym typeface="Helvetica Neue"/>
              </a:rPr>
              <a:t>lineshape</a:t>
            </a:r>
            <a:r>
              <a:rPr lang="en-US" sz="1406" dirty="0">
                <a:latin typeface="Helvetica Neue"/>
                <a:sym typeface="Helvetica Neue"/>
              </a:rPr>
              <a:t> in the calorimeter spectra</a:t>
            </a:r>
            <a:r>
              <a:rPr sz="1406" dirty="0">
                <a:latin typeface="Helvetica Neue"/>
                <a:sym typeface="Helvetica Neue"/>
              </a:rPr>
              <a:t> </a:t>
            </a:r>
            <a:r>
              <a:rPr lang="en-US" sz="1406" dirty="0">
                <a:latin typeface="Helvetica Neue"/>
                <a:sym typeface="Helvetica Neue"/>
              </a:rPr>
              <a:t>(bump or shape)</a:t>
            </a:r>
            <a:endParaRPr sz="1406" dirty="0">
              <a:latin typeface="Helvetica Neue"/>
              <a:sym typeface="Helvetica Neue"/>
            </a:endParaRPr>
          </a:p>
        </p:txBody>
      </p:sp>
      <p:pic>
        <p:nvPicPr>
          <p:cNvPr id="1058" name="Screenshot 2023-11-02 at 11.16.32 AM.png" descr="Screenshot 2023-11-02 at 11.16.32 AM.png"/>
          <p:cNvPicPr>
            <a:picLocks noChangeAspect="1"/>
          </p:cNvPicPr>
          <p:nvPr/>
        </p:nvPicPr>
        <p:blipFill>
          <a:blip r:embed="rId8"/>
          <a:srcRect t="23186" r="48790" b="2774"/>
          <a:stretch>
            <a:fillRect/>
          </a:stretch>
        </p:blipFill>
        <p:spPr>
          <a:xfrm>
            <a:off x="9312630" y="945896"/>
            <a:ext cx="2044689" cy="143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9" name="Screenshot 2023-11-02 at 11.15.58 AM.png" descr="Screenshot 2023-11-02 at 11.15.58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5242" y="2092316"/>
            <a:ext cx="4121880" cy="2937869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W. Altmannshofer, J. Dror, and S. Gori…"/>
          <p:cNvSpPr txBox="1"/>
          <p:nvPr/>
        </p:nvSpPr>
        <p:spPr>
          <a:xfrm>
            <a:off x="7427740" y="5123972"/>
            <a:ext cx="2540761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321457" hangingPunct="0">
              <a:spcBef>
                <a:spcPts val="141"/>
              </a:spcBef>
              <a:buClrTx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>
                <a:latin typeface="Helvetica"/>
                <a:cs typeface="Helvetica"/>
                <a:sym typeface="Helvetica"/>
              </a:rPr>
              <a:t>W. Altmannshofer, J. Dror, and S. Gori</a:t>
            </a:r>
          </a:p>
          <a:p>
            <a:pPr algn="ctr" defTabSz="321457" hangingPunct="0">
              <a:spcBef>
                <a:spcPts val="141"/>
              </a:spcBef>
              <a:buClrTx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25">
                <a:latin typeface="Helvetica"/>
                <a:cs typeface="Helvetica"/>
                <a:sym typeface="Helvetica"/>
              </a:rPr>
              <a:t>Phys. Rev. Lett. </a:t>
            </a:r>
            <a:r>
              <a:rPr sz="1125" b="1">
                <a:latin typeface="Helvetica"/>
                <a:cs typeface="Helvetica"/>
                <a:sym typeface="Helvetica"/>
              </a:rPr>
              <a:t>130</a:t>
            </a:r>
            <a:r>
              <a:rPr sz="1125">
                <a:latin typeface="Helvetica"/>
                <a:cs typeface="Helvetica"/>
                <a:sym typeface="Helvetica"/>
              </a:rPr>
              <a:t>, 241801</a:t>
            </a:r>
          </a:p>
        </p:txBody>
      </p:sp>
      <p:sp>
        <p:nvSpPr>
          <p:cNvPr id="1061" name="Recent development with  Lepto-philic axion-like particles"/>
          <p:cNvSpPr txBox="1"/>
          <p:nvPr/>
        </p:nvSpPr>
        <p:spPr>
          <a:xfrm>
            <a:off x="6303386" y="1380250"/>
            <a:ext cx="3223636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1219126" hangingPunct="0">
              <a:buClrTx/>
              <a:defRPr sz="2000">
                <a:solidFill>
                  <a:srgbClr val="000000"/>
                </a:solidFill>
              </a:defRPr>
            </a:pPr>
            <a:r>
              <a:rPr sz="1406" dirty="0">
                <a:latin typeface="Helvetica Neue"/>
                <a:sym typeface="Helvetica Neue"/>
              </a:rPr>
              <a:t>Recent development with </a:t>
            </a:r>
            <a:br>
              <a:rPr sz="1406" dirty="0">
                <a:latin typeface="Helvetica Neue"/>
                <a:sym typeface="Helvetica Neue"/>
              </a:rPr>
            </a:br>
            <a:r>
              <a:rPr sz="1406" dirty="0" err="1">
                <a:latin typeface="Helvetica Neue"/>
                <a:sym typeface="Helvetica Neue"/>
              </a:rPr>
              <a:t>Lepto-philic</a:t>
            </a:r>
            <a:r>
              <a:rPr sz="1406" dirty="0">
                <a:latin typeface="Helvetica Neue"/>
                <a:sym typeface="Helvetica Neue"/>
              </a:rPr>
              <a:t> axion-like particles</a:t>
            </a:r>
          </a:p>
        </p:txBody>
      </p:sp>
      <p:pic>
        <p:nvPicPr>
          <p:cNvPr id="1062" name="logo.jpg" descr="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99" y="3295527"/>
            <a:ext cx="1466307" cy="3568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07E27F0-8B96-FA67-10C5-C6A66B54464B}"/>
              </a:ext>
            </a:extLst>
          </p:cNvPr>
          <p:cNvSpPr/>
          <p:nvPr/>
        </p:nvSpPr>
        <p:spPr>
          <a:xfrm>
            <a:off x="6133672" y="3914454"/>
            <a:ext cx="842481" cy="267128"/>
          </a:xfrm>
          <a:prstGeom prst="rightArrow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56.2997"/>
  <p:tag name="ORIGINALWIDTH" val=" 902.3759"/>
  <p:tag name="OUTPUTTYPE" val="PNG"/>
  <p:tag name="IGUANATEXVERSION" val="162"/>
  <p:tag name="LATEXADDIN" val="\documentclass{article}&#10;\usepackage{amsmath}&#10;\usepackage{color}&#10;\usepackage{xfrac}&#10;\pagestyle{empty}&#10;\begin{document}&#10;&#10;$$  \pi^+ \rightarrow e^+      $$&#10;$$ E_{e^+} = 69.3~\text{MeV} $$&#10;&#10;&#10;&#10;\end{document}"/>
  <p:tag name="IGUANATEXSIZE" val="9"/>
  <p:tag name="IGUANATEXCURSOR" val="170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5.0188"/>
  <p:tag name="ORIGINALWIDTH" val=" 831.116"/>
  <p:tag name="OUTPUTTYPE" val="PNG"/>
  <p:tag name="IGUANATEXVERSION" val="162"/>
  <p:tag name="LATEXADDIN" val="\documentclass{article}&#10;\usepackage{amsmath}&#10;\usepackage{color}&#10;\usepackage{xfrac}&#10;\pagestyle{empty}&#10;\begin{document}&#10;&#10;$$ \pi^+ \rightarrow \mu^+ \rightarrow e^+                             $$&#10;&#10;&#10;&#10;\end{document}"/>
  <p:tag name="IGUANATEXSIZE" val="9"/>
  <p:tag name="IGUANATEXCURSOR" val="158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9.5153"/>
  <p:tag name="ORIGINALWIDTH" val=" 479.3169"/>
  <p:tag name="OUTPUTTYPE" val="PNG"/>
  <p:tag name="IGUANATEXVERSION" val="162"/>
  <p:tag name="LATEXADDIN" val="\documentclass{article}&#10;\usepackage{amsmath}&#10;\usepackage{color}&#10;\usepackage{xfrac}&#10;\pagestyle{empty}&#10;\begin{document}&#10;&#10;$$ \pi^+ \rightarrow e^+                             $$&#10;&#10;&#10;&#10;\end{document}"/>
  <p:tag name="IGUANATEXSIZE" val="9"/>
  <p:tag name="IGUANATEXCURSOR" val="127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63.0506"/>
  <p:tag name="ORIGINALWIDTH" val=" 1117.656"/>
  <p:tag name="OUTPUTTYPE" val="PNG"/>
  <p:tag name="IGUANATEXVERSION" val="162"/>
  <p:tag name="LATEXADDIN" val="\documentclass{article}&#10;\usepackage{amsmath}&#10;\usepackage{color}&#10;\usepackage{xfrac}&#10;\pagestyle{empty}&#10;\begin{document}&#10;&#10;$$  \mu^+ \rightarrow e^+      $$&#10;$$ E_{e^+} = (0-53)~\text{MeV} $$&#10;&#10;&#10;&#10;\end{document}"/>
  <p:tag name="IGUANATEXSIZE" val="9"/>
  <p:tag name="IGUANATEXCURSOR" val="145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24181"/>
  <p:tag name="ORIGINALWIDTH" val="389.2013"/>
  <p:tag name="LATEXADDIN" val="\documentclass{article}&#10;\usepackage{amsmath}&#10;\pagestyle{empty}&#10;\begin{document}&#10;&#10;$$\pi \rightarrow e\nu$$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24181"/>
  <p:tag name="ORIGINALWIDTH" val="389.2013"/>
  <p:tag name="LATEXADDIN" val="\documentclass{article}&#10;\usepackage{amsmath}&#10;\pagestyle{empty}&#10;\begin{document}&#10;&#10;$$\pi \rightarrow e\nu$$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0159"/>
  <p:tag name="ORIGINALWIDTH" val=" 685.5956"/>
  <p:tag name="OUTPUTTYPE" val="PNG"/>
  <p:tag name="IGUANATEXVERSION" val="162"/>
  <p:tag name="LATEXADDIN" val="\documentclass{article}&#10;\usepackage{amsmath}&#10;\usepackage{color}&#10;\usepackage{xfrac}&#10;\pagestyle{empty}&#10;\begin{document}&#10;&#10;$$  \sim 1.5 \times 10^{-8}                                  $$&#10;&#10;&#10;&#10;\end{document}"/>
  <p:tag name="IGUANATEXSIZE" val="9"/>
  <p:tag name="IGUANATEXCURSOR" val="131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heme/theme1.xml><?xml version="1.0" encoding="utf-8"?>
<a:theme xmlns:a="http://schemas.openxmlformats.org/drawingml/2006/main" name="1_Muon Captur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7F8D72F-D18F-44DC-831D-DBB1E6C455CC}" vid="{6F03F294-AFEA-4365-B42C-2D1511A79A7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7F8D72F-D18F-44DC-831D-DBB1E6C455CC}" vid="{6F03F294-AFEA-4365-B42C-2D1511A79A70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Muon Captur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Fancy Pictures">
  <a:themeElements>
    <a:clrScheme name="UT Theme 2013-10-16">
      <a:dk1>
        <a:srgbClr val="3D3D3F"/>
      </a:dk1>
      <a:lt1>
        <a:srgbClr val="FFFFFF"/>
      </a:lt1>
      <a:dk2>
        <a:srgbClr val="515151"/>
      </a:dk2>
      <a:lt2>
        <a:srgbClr val="EBE7DA"/>
      </a:lt2>
      <a:accent1>
        <a:srgbClr val="416884"/>
      </a:accent1>
      <a:accent2>
        <a:srgbClr val="60376B"/>
      </a:accent2>
      <a:accent3>
        <a:srgbClr val="F82D31"/>
      </a:accent3>
      <a:accent4>
        <a:srgbClr val="FA6F1C"/>
      </a:accent4>
      <a:accent5>
        <a:srgbClr val="A8BE4A"/>
      </a:accent5>
      <a:accent6>
        <a:srgbClr val="4A8370"/>
      </a:accent6>
      <a:hlink>
        <a:srgbClr val="0D4467"/>
      </a:hlink>
      <a:folHlink>
        <a:srgbClr val="335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bcd2a3dc-464a-482d-bf04-afba48fff7e4" xsi:nil="true"/>
    <Teachers xmlns="bcd2a3dc-464a-482d-bf04-afba48fff7e4">
      <UserInfo>
        <DisplayName/>
        <AccountId xsi:nil="true"/>
        <AccountType/>
      </UserInfo>
    </Teachers>
    <Leaders xmlns="bcd2a3dc-464a-482d-bf04-afba48fff7e4">
      <UserInfo>
        <DisplayName/>
        <AccountId xsi:nil="true"/>
        <AccountType/>
      </UserInfo>
    </Leaders>
    <Templates xmlns="bcd2a3dc-464a-482d-bf04-afba48fff7e4" xsi:nil="true"/>
    <Members xmlns="bcd2a3dc-464a-482d-bf04-afba48fff7e4">
      <UserInfo>
        <DisplayName/>
        <AccountId xsi:nil="true"/>
        <AccountType/>
      </UserInfo>
    </Members>
    <Member_Groups xmlns="bcd2a3dc-464a-482d-bf04-afba48fff7e4">
      <UserInfo>
        <DisplayName/>
        <AccountId xsi:nil="true"/>
        <AccountType/>
      </UserInfo>
    </Member_Groups>
    <Has_Leaders_Only_SectionGroup xmlns="bcd2a3dc-464a-482d-bf04-afba48fff7e4" xsi:nil="true"/>
    <DefaultSectionNames xmlns="bcd2a3dc-464a-482d-bf04-afba48fff7e4" xsi:nil="true"/>
    <Invited_Students xmlns="bcd2a3dc-464a-482d-bf04-afba48fff7e4" xsi:nil="true"/>
    <CultureName xmlns="bcd2a3dc-464a-482d-bf04-afba48fff7e4" xsi:nil="true"/>
    <Invited_Members xmlns="bcd2a3dc-464a-482d-bf04-afba48fff7e4" xsi:nil="true"/>
    <LMS_Mappings xmlns="bcd2a3dc-464a-482d-bf04-afba48fff7e4" xsi:nil="true"/>
    <Invited_Teachers xmlns="bcd2a3dc-464a-482d-bf04-afba48fff7e4" xsi:nil="true"/>
    <IsNotebookLocked xmlns="bcd2a3dc-464a-482d-bf04-afba48fff7e4" xsi:nil="true"/>
    <FolderType xmlns="bcd2a3dc-464a-482d-bf04-afba48fff7e4" xsi:nil="true"/>
    <Distribution_Groups xmlns="bcd2a3dc-464a-482d-bf04-afba48fff7e4" xsi:nil="true"/>
    <Self_Registration_Enabled xmlns="bcd2a3dc-464a-482d-bf04-afba48fff7e4" xsi:nil="true"/>
    <AppVersion xmlns="bcd2a3dc-464a-482d-bf04-afba48fff7e4" xsi:nil="true"/>
    <TeamsChannelId xmlns="bcd2a3dc-464a-482d-bf04-afba48fff7e4" xsi:nil="true"/>
    <Invited_Leaders xmlns="bcd2a3dc-464a-482d-bf04-afba48fff7e4" xsi:nil="true"/>
    <Students xmlns="bcd2a3dc-464a-482d-bf04-afba48fff7e4">
      <UserInfo>
        <DisplayName/>
        <AccountId xsi:nil="true"/>
        <AccountType/>
      </UserInfo>
    </Students>
    <Student_Groups xmlns="bcd2a3dc-464a-482d-bf04-afba48fff7e4">
      <UserInfo>
        <DisplayName/>
        <AccountId xsi:nil="true"/>
        <AccountType/>
      </UserInfo>
    </Student_Groups>
    <Math_Settings xmlns="bcd2a3dc-464a-482d-bf04-afba48fff7e4" xsi:nil="true"/>
    <Is_Collaboration_Space_Locked xmlns="bcd2a3dc-464a-482d-bf04-afba48fff7e4" xsi:nil="true"/>
    <Owner xmlns="bcd2a3dc-464a-482d-bf04-afba48fff7e4">
      <UserInfo>
        <DisplayName/>
        <AccountId xsi:nil="true"/>
        <AccountType/>
      </UserInfo>
    </Owner>
    <Has_Teacher_Only_SectionGroup xmlns="bcd2a3dc-464a-482d-bf04-afba48fff7e4" xsi:nil="true"/>
    <_activity xmlns="bcd2a3dc-464a-482d-bf04-afba48fff7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3F6FA2263338498B8C11EA7AC4E871" ma:contentTypeVersion="44" ma:contentTypeDescription="Create a new document." ma:contentTypeScope="" ma:versionID="b1143e84868c21caa83e60d289bb9083">
  <xsd:schema xmlns:xsd="http://www.w3.org/2001/XMLSchema" xmlns:xs="http://www.w3.org/2001/XMLSchema" xmlns:p="http://schemas.microsoft.com/office/2006/metadata/properties" xmlns:ns3="650e7160-32ec-4c07-9be5-59038c21f40c" xmlns:ns4="bcd2a3dc-464a-482d-bf04-afba48fff7e4" targetNamespace="http://schemas.microsoft.com/office/2006/metadata/properties" ma:root="true" ma:fieldsID="3d05ca82296cb838126d78a361cd5490" ns3:_="" ns4:_="">
    <xsd:import namespace="650e7160-32ec-4c07-9be5-59038c21f40c"/>
    <xsd:import namespace="bcd2a3dc-464a-482d-bf04-afba48fff7e4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Has_Leaders_Only_SectionGroup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e7160-32ec-4c07-9be5-59038c21f40c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2a3dc-464a-482d-bf04-afba48fff7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Leaders" ma:index="3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0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1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2" nillable="true" ma:displayName="Has Leaders Only SectionGroup" ma:internalName="Has_Leaders_Only_SectionGroup">
      <xsd:simpleType>
        <xsd:restriction base="dms:Boolean"/>
      </xsd:simpleType>
    </xsd:element>
    <xsd:element name="MediaServiceGenerationTime" ma:index="4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4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4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4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49" nillable="true" ma:displayName="_activity" ma:hidden="true" ma:internalName="_activity">
      <xsd:simpleType>
        <xsd:restriction base="dms:Note"/>
      </xsd:simpleType>
    </xsd:element>
    <xsd:element name="MediaServiceObjectDetectorVersions" ma:index="5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5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6087A-EED9-467F-97CB-D47777788B99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650e7160-32ec-4c07-9be5-59038c21f40c"/>
    <ds:schemaRef ds:uri="http://schemas.microsoft.com/office/2006/metadata/properties"/>
    <ds:schemaRef ds:uri="http://purl.org/dc/elements/1.1/"/>
    <ds:schemaRef ds:uri="bcd2a3dc-464a-482d-bf04-afba48fff7e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47AA08-A0F6-4BE7-8C8C-E74282BC67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BE3065-D4F2-4794-9421-EF7FD720575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50e7160-32ec-4c07-9be5-59038c21f40c"/>
    <ds:schemaRef ds:uri="bcd2a3dc-464a-482d-bf04-afba48fff7e4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20037</TotalTime>
  <Words>3651</Words>
  <Application>Microsoft Office PowerPoint</Application>
  <PresentationFormat>Widescreen</PresentationFormat>
  <Paragraphs>576</Paragraphs>
  <Slides>44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44</vt:i4>
      </vt:variant>
    </vt:vector>
  </HeadingPairs>
  <TitlesOfParts>
    <vt:vector size="77" baseType="lpstr">
      <vt:lpstr>ＭＳ Ｐゴシック</vt:lpstr>
      <vt:lpstr>-apple-system</vt:lpstr>
      <vt:lpstr>Aptos</vt:lpstr>
      <vt:lpstr>Arial</vt:lpstr>
      <vt:lpstr>Calibri</vt:lpstr>
      <vt:lpstr>Calibri Light</vt:lpstr>
      <vt:lpstr>Cambria Math</vt:lpstr>
      <vt:lpstr>Helvetica</vt:lpstr>
      <vt:lpstr>Helvetica Neue</vt:lpstr>
      <vt:lpstr>Helvetica Neue Light</vt:lpstr>
      <vt:lpstr>Helvetica Neue Medium</vt:lpstr>
      <vt:lpstr>Lato</vt:lpstr>
      <vt:lpstr>Monotype Sorts</vt:lpstr>
      <vt:lpstr>Noto Sans Symbols</vt:lpstr>
      <vt:lpstr>Proxima Nova</vt:lpstr>
      <vt:lpstr>Source Sans Pro</vt:lpstr>
      <vt:lpstr>Sylfaen</vt:lpstr>
      <vt:lpstr>Symbol</vt:lpstr>
      <vt:lpstr>Times Roman</vt:lpstr>
      <vt:lpstr>Wingdings</vt:lpstr>
      <vt:lpstr>1_Muon Capture</vt:lpstr>
      <vt:lpstr>Fermilab_PPT_090915</vt:lpstr>
      <vt:lpstr>1_Office Theme</vt:lpstr>
      <vt:lpstr>1_Fermilab_PPT_090915</vt:lpstr>
      <vt:lpstr>3_Office Theme</vt:lpstr>
      <vt:lpstr>21_BasicWhite</vt:lpstr>
      <vt:lpstr>2_Muon Capture</vt:lpstr>
      <vt:lpstr>22_BasicWhite</vt:lpstr>
      <vt:lpstr>Fancy Pictures</vt:lpstr>
      <vt:lpstr>6_Office Theme</vt:lpstr>
      <vt:lpstr>Office Theme</vt:lpstr>
      <vt:lpstr>Simple Light</vt:lpstr>
      <vt:lpstr>Default Design</vt:lpstr>
      <vt:lpstr>PIONEER: A next-generation rare pion decay experiment</vt:lpstr>
      <vt:lpstr>Next Generation Muon (g-2)  Goal dam ~ 140 ppb</vt:lpstr>
      <vt:lpstr>Lepton Flavor Universality The weak interaction bare gauge couplings among leptons are the same e / m / t</vt:lpstr>
      <vt:lpstr>Physics Case I: Precision Test of Lepton Flavor Universality</vt:lpstr>
      <vt:lpstr>The p  e n decay was first discovered in 1958, but these days, one can even make a rough measure as a “Student Exercise”</vt:lpstr>
      <vt:lpstr>In our case, we aim for 10-4 precision on this rare ~10-4 branch</vt:lpstr>
      <vt:lpstr>Physics Case II: Testing CKM Unitarity</vt:lpstr>
      <vt:lpstr>PiBeta concept with PIONEER’s LYSO calorimeter option</vt:lpstr>
      <vt:lpstr>Physics Case III: Search for Weakly Coupled Physics:</vt:lpstr>
      <vt:lpstr>PowerPoint Presentation</vt:lpstr>
      <vt:lpstr>Pion decay (at rest) related to measuring </vt:lpstr>
      <vt:lpstr>The ideal and realistic e+ energy spectrum:</vt:lpstr>
      <vt:lpstr>Why so challenging?</vt:lpstr>
      <vt:lpstr>PowerPoint Presentation</vt:lpstr>
      <vt:lpstr>In any analysis, one must determine from a Master Formula:</vt:lpstr>
      <vt:lpstr>PIONEER experimental strategy:</vt:lpstr>
      <vt:lpstr>Approved to use the high-rate pion piE5 beam at PSI</vt:lpstr>
      <vt:lpstr>Key development for PIONEER: LGAD-based Active TARget</vt:lpstr>
      <vt:lpstr>(TI)* Low Gain Avalanche Diodes (LGAD)</vt:lpstr>
      <vt:lpstr>The ATAR has a deep connection to Italy !</vt:lpstr>
      <vt:lpstr>Pion processes in ATAR</vt:lpstr>
      <vt:lpstr>How these processes will appear in ATAR</vt:lpstr>
      <vt:lpstr>Minimizing the low-side tail is part of Calorimeter design</vt:lpstr>
      <vt:lpstr>What calorimeter might work in [0 – 70] MeV range? </vt:lpstr>
      <vt:lpstr>LYSO R&amp;D very promising …</vt:lpstr>
      <vt:lpstr>Connection of Calo and ATAR hardware to main systematic:  The Tail Correction</vt:lpstr>
      <vt:lpstr>Pivot to our developing analysis methods: 3 essential tasks</vt:lpstr>
      <vt:lpstr>Basic steps involve finding the tracklets</vt:lpstr>
      <vt:lpstr>Including the more challenging ones for topological reasons or owing to important sub-dominant processes</vt:lpstr>
      <vt:lpstr>Advanced AI/ML techniques that adapt to the event topologies based on extensive training</vt:lpstr>
      <vt:lpstr>An example of how a Rules based approach can differ from our AI/ML approach in the prediction of the Pion stop location in the ATAR for both Pienu and Michel events</vt:lpstr>
      <vt:lpstr>Status of PIONEER:  A next-gen campaign</vt:lpstr>
      <vt:lpstr>(some from the) PIONEER Collaboration </vt:lpstr>
      <vt:lpstr>The types of events we will encounter … (I am making it look easy here; it’s not)</vt:lpstr>
      <vt:lpstr>Rare Pion Decays: History</vt:lpstr>
      <vt:lpstr>Rare Pion Decays: History</vt:lpstr>
      <vt:lpstr>Processes that create the energy spectrum &amp; ATAR identification capability</vt:lpstr>
      <vt:lpstr>Physics Case III: Search for Weakly Coupled Physics:                                   Heavy Neutrinos, Dark Sector</vt:lpstr>
      <vt:lpstr>Energy resolution with “bench” sources on single crystals</vt:lpstr>
      <vt:lpstr>Energy and timing resolution of a 10-array</vt:lpstr>
      <vt:lpstr>Design of a Tapered Array for PIONEER</vt:lpstr>
      <vt:lpstr>Test beam 4 weeks ago…</vt:lpstr>
      <vt:lpstr>Then, a subset of events with NO p-&gt;m-&gt;e should reveal lineshape</vt:lpstr>
      <vt:lpstr>Pion Beta Decay … historical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Muon Group at CENPA/UW</dc:title>
  <dc:creator>Peter Kammel</dc:creator>
  <cp:lastModifiedBy>David Hertzog</cp:lastModifiedBy>
  <cp:revision>91</cp:revision>
  <cp:lastPrinted>2022-10-19T17:45:30Z</cp:lastPrinted>
  <dcterms:created xsi:type="dcterms:W3CDTF">2018-01-31T17:39:23Z</dcterms:created>
  <dcterms:modified xsi:type="dcterms:W3CDTF">2025-09-30T05:57:02Z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0x010100E63F6FA2263338498B8C11EA7AC4E871</vt:lpwstr>
  </property>
</Properties>
</file>