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06" r:id="rId3"/>
    <p:sldId id="307" r:id="rId4"/>
    <p:sldId id="2664" r:id="rId5"/>
    <p:sldId id="2665" r:id="rId6"/>
    <p:sldId id="321" r:id="rId7"/>
    <p:sldId id="308" r:id="rId8"/>
    <p:sldId id="309" r:id="rId9"/>
    <p:sldId id="2647" r:id="rId10"/>
    <p:sldId id="2645" r:id="rId11"/>
    <p:sldId id="2669" r:id="rId12"/>
    <p:sldId id="2685" r:id="rId13"/>
    <p:sldId id="2686" r:id="rId14"/>
    <p:sldId id="2681" r:id="rId15"/>
    <p:sldId id="2663" r:id="rId16"/>
    <p:sldId id="313" r:id="rId17"/>
    <p:sldId id="2649" r:id="rId18"/>
    <p:sldId id="2651" r:id="rId19"/>
    <p:sldId id="258" r:id="rId20"/>
    <p:sldId id="259" r:id="rId21"/>
    <p:sldId id="32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1C516A"/>
    <a:srgbClr val="4472C4"/>
    <a:srgbClr val="0000FF"/>
    <a:srgbClr val="FF66FF"/>
    <a:srgbClr val="009FE0"/>
    <a:srgbClr val="636D69"/>
    <a:srgbClr val="A5ADAA"/>
    <a:srgbClr val="2086EC"/>
    <a:srgbClr val="717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65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82F4B-94C0-4534-BFA2-19D882F25332}" type="datetimeFigureOut">
              <a:rPr lang="it-IT" smtClean="0"/>
              <a:t>29/10/2024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2B16B-37B1-4BC7-8F32-0CDDD435DB6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266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2B16B-37B1-4BC7-8F32-0CDDD435DB6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46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5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BB029-059F-4EDD-C43A-F00CCD59E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45551-17DE-2E6E-403D-F085346A29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F74EE-BE55-8C01-AB2C-32FB3CC9C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E42C0-C42B-5785-9281-70D47E47C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2B16B-37B1-4BC7-8F32-0CDDD435DB6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5279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2B16B-37B1-4BC7-8F32-0CDDD435DB6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471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BE311-714E-4238-9E80-988F190469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73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C99EE-346A-1DED-8524-3617A4551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94DB6C-4AE6-4636-BD76-7EBA113C95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B30F7-8782-5E69-0B5D-BE932BA59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6AD88-167C-B941-3A1D-29A30D5C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EA314-93AF-F504-0CD5-97014D16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magine 4">
            <a:extLst>
              <a:ext uri="{FF2B5EF4-FFF2-40B4-BE49-F238E27FC236}">
                <a16:creationId xmlns:a16="http://schemas.microsoft.com/office/drawing/2014/main" id="{69306E54-01A5-AB6D-CA8A-4B5478629EBF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604857" y="-1"/>
            <a:ext cx="11587144" cy="22468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273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F064-C35C-D40C-4086-C4D3B4590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91B0EA-41DB-0C5B-5DD0-889A5E4BC1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5AD56-2B81-3101-C815-5FE24B574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F5595-F875-AA51-E460-33319D27E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1657A-A813-570F-9C38-C5F37725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1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E0D164-9E63-072B-357E-FD5D3ECF94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11E14-0B95-F0D7-AA28-937CC6353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44507-767D-F75F-9426-9B21E8EA2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90D6E-72EE-993C-A0A2-70C0C38ED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CBC5B-0BF9-E7FD-8B5C-321E8520D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7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70607-B1CF-A6D8-B34A-38608AC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2E4E2-7812-9C02-43FF-47E36CCC6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020B-D379-C807-5FDA-3276C2FB1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B4775-5966-6656-AEE3-EC8C0C552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9700E-B261-5034-70D4-C3D9DC6A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1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968BF-7666-F082-D2CF-FAE98E1DE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60CFC-C569-9B78-ECD0-0D6AA0B43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5BE3-1A2B-1F7C-BBE3-6CAF0DE0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9CF2F-648F-2CD6-BEBB-C70DC9756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0D855-CA0A-78E0-E726-21C5AD983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1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5D174-DD39-E6F9-3D3D-6769E852B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46626-71FB-B530-7B6E-0BF9D2607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C523-868F-D038-4474-0F4206317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B6298-4E14-C73D-13E9-3777E287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5D27E-3EED-EEB7-0DBF-3D8D1A64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DDA04-8098-E7F6-D0CF-B687261F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9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90172-E194-28D1-460B-BE83B3C08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5AE6A-7CCF-6F9F-112C-74781AA5F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6AAE5-E977-FF7B-F549-558C4E92D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CDBBC-14D8-0AD9-9FAE-4A8D39339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7346F0-37F6-962C-5783-A15E4AF16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2BFE5B-1144-3983-C2B0-57697950F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54743F-B9A6-9A9D-A318-5B06554D8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E4558A-CE81-73C1-A886-44A7974A0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1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8ED8F-5CB2-CA5F-E3A5-A2D32833A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7C222-54FD-2C17-5C12-3BA1D543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9CE587-70A0-08B9-7180-D398829C3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187E7-053C-A3B7-1225-95B9912CF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3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C354DB-40AC-3DAE-0481-69504A1D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C8A96-4BA9-5B7B-47E9-B14AE2BD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5CAE8-1477-595C-701F-000DF02F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5DD3D-D960-8AAF-1F51-531A6BAB2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EBBFF-4538-A17E-538E-ABDC7CBC2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64ED2-3300-0003-B754-ECFFC8B45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A3483-2D00-0596-2CF1-ACC730135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B04DEB-F194-4526-2C28-8E633DCA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B63AE-67FB-755B-1F69-DC89F2FA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2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D6B3-7D7A-04DA-E614-886D754F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9EC65-901A-DB75-568F-2D5982DD2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0096D-BB03-76BF-8506-9755C7D4F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74BCF-3FF8-D27D-5048-396D96A19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FEF4-9F2E-4E40-B682-D1845D92FE5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30C1C-3BCA-9A16-CCA3-EDF7F5E3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CAA8D-4584-58F7-9BC4-6ED298DA9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5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6506B-0E05-7E64-C985-840E3BA08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9900A-306B-A00F-3A7C-2EC4EFEE2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56DCD-DFFF-32E9-B4F1-7182A5805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6FEF4-9F2E-4E40-B682-D1845D92FE5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5205D-0107-643B-CA3F-9F8FBDA0F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3109F-BEEA-16BE-3573-870BDE343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9048F-2D02-477F-82FB-47EB9A912E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AA7991-E8DB-38C7-FD36-76123CDC9201}"/>
              </a:ext>
            </a:extLst>
          </p:cNvPr>
          <p:cNvSpPr/>
          <p:nvPr userDrawn="1"/>
        </p:nvSpPr>
        <p:spPr>
          <a:xfrm>
            <a:off x="-2" y="0"/>
            <a:ext cx="605310" cy="6858000"/>
          </a:xfrm>
          <a:prstGeom prst="rect">
            <a:avLst/>
          </a:prstGeom>
          <a:gradFill>
            <a:gsLst>
              <a:gs pos="100000">
                <a:srgbClr val="636D69"/>
              </a:gs>
              <a:gs pos="53000">
                <a:srgbClr val="717C78"/>
              </a:gs>
              <a:gs pos="28000">
                <a:srgbClr val="8B9591"/>
              </a:gs>
              <a:gs pos="3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/>
            <a:endParaRPr lang="it-IT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CE092AB-4886-3089-35DB-067ADB92BC2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5" y="5764"/>
            <a:ext cx="623055" cy="281620"/>
          </a:xfrm>
          <a:prstGeom prst="rect">
            <a:avLst/>
          </a:prstGeom>
        </p:spPr>
      </p:pic>
      <p:pic>
        <p:nvPicPr>
          <p:cNvPr id="14" name="Picture 13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1409348C-DDEA-BA36-36E1-91FD88F6BF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3" r="8078"/>
          <a:stretch/>
        </p:blipFill>
        <p:spPr>
          <a:xfrm>
            <a:off x="190364" y="6121114"/>
            <a:ext cx="414944" cy="7394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38666A-9679-04B2-5B3F-BE133929F37B}"/>
              </a:ext>
            </a:extLst>
          </p:cNvPr>
          <p:cNvSpPr txBox="1"/>
          <p:nvPr userDrawn="1"/>
        </p:nvSpPr>
        <p:spPr>
          <a:xfrm rot="16200000">
            <a:off x="-2367370" y="2838341"/>
            <a:ext cx="5343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dirty="0">
                <a:solidFill>
                  <a:schemeClr val="bg1">
                    <a:lumMod val="95000"/>
                  </a:schemeClr>
                </a:solidFill>
              </a:rPr>
              <a:t>Riunione sullìupdate della European Strategy for Particle Physics</a:t>
            </a:r>
            <a:br>
              <a:rPr lang="it-IT" sz="1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it-IT" sz="1400" dirty="0">
                <a:solidFill>
                  <a:schemeClr val="bg1">
                    <a:lumMod val="95000"/>
                  </a:schemeClr>
                </a:solidFill>
              </a:rPr>
              <a:t>29</a:t>
            </a:r>
            <a:r>
              <a:rPr lang="it-IT" sz="1200" dirty="0">
                <a:solidFill>
                  <a:schemeClr val="bg1">
                    <a:lumMod val="95000"/>
                  </a:schemeClr>
                </a:solidFill>
              </a:rPr>
              <a:t> ottobre 2024, Aula Consiglio – Dip Fisica, Milano</a:t>
            </a:r>
            <a:endParaRPr lang="it-IT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3B567697-29DE-75DD-E636-E6F4130AC3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4" y="5763600"/>
            <a:ext cx="198848" cy="10965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472570-2DCB-0451-5FE9-218C6A7B44E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9" t="1204" r="6206" b="5578"/>
          <a:stretch/>
        </p:blipFill>
        <p:spPr>
          <a:xfrm>
            <a:off x="190365" y="5763210"/>
            <a:ext cx="414944" cy="3525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4404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17.png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6AE8-519B-E22B-FEAF-F1EA57B51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378" y="2657554"/>
            <a:ext cx="10997737" cy="2061411"/>
          </a:xfrm>
        </p:spPr>
        <p:txBody>
          <a:bodyPr/>
          <a:lstStyle/>
          <a:p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HighQ/HighG SRF R&amp;D per ESPPU</a:t>
            </a:r>
            <a:br>
              <a:rPr lang="it-IT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proposta prolungamento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BCE29-A4B6-22F9-DAF3-6512C06C8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5247" y="4981570"/>
            <a:ext cx="9144000" cy="1655762"/>
          </a:xfrm>
        </p:spPr>
        <p:txBody>
          <a:bodyPr/>
          <a:lstStyle/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L. Monaco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INFN Milano – LASA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the SRF group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06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FAEC-5D41-0E95-B2BB-FDB8DF257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F768FC-367A-F4BC-DFA2-BAA70CC3801D}"/>
              </a:ext>
            </a:extLst>
          </p:cNvPr>
          <p:cNvSpPr txBox="1">
            <a:spLocks/>
          </p:cNvSpPr>
          <p:nvPr/>
        </p:nvSpPr>
        <p:spPr>
          <a:xfrm>
            <a:off x="654096" y="602765"/>
            <a:ext cx="11469187" cy="61357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Staff exchange network for accelerator R&amp;D within elementary particle physics</a:t>
            </a:r>
          </a:p>
          <a:p>
            <a:pPr lvl="1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Exchange between:</a:t>
            </a:r>
          </a:p>
          <a:p>
            <a:pPr lvl="2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EU labs/univerisity and US-Japan labs/universities</a:t>
            </a:r>
          </a:p>
          <a:p>
            <a:pPr lvl="2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EU labs/univeristy and EU industries</a:t>
            </a:r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it-IT" sz="1800" dirty="0">
                <a:solidFill>
                  <a:schemeClr val="bg2">
                    <a:lumMod val="25000"/>
                  </a:schemeClr>
                </a:solidFill>
                <a:cs typeface="Arial"/>
              </a:rPr>
              <a:t>started in March 2023, </a:t>
            </a:r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4 years duration</a:t>
            </a:r>
          </a:p>
          <a:p>
            <a:pPr lvl="1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Six WPs</a:t>
            </a:r>
          </a:p>
          <a:p>
            <a:pPr marL="457200" lvl="1" indent="0">
              <a:buNone/>
            </a:pPr>
            <a:endParaRPr lang="it-IT" sz="18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it-IT" sz="2200" dirty="0">
                <a:solidFill>
                  <a:schemeClr val="bg2">
                    <a:lumMod val="25000"/>
                  </a:schemeClr>
                </a:solidFill>
              </a:rPr>
              <a:t>Two </a:t>
            </a:r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INFN</a:t>
            </a:r>
            <a:r>
              <a:rPr lang="it-IT" sz="2200" dirty="0">
                <a:solidFill>
                  <a:schemeClr val="bg2">
                    <a:lumMod val="25000"/>
                  </a:schemeClr>
                </a:solidFill>
              </a:rPr>
              <a:t> sections involved -&gt; </a:t>
            </a:r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LASA</a:t>
            </a:r>
            <a:r>
              <a:rPr lang="it-IT" sz="2200" dirty="0">
                <a:solidFill>
                  <a:schemeClr val="bg2">
                    <a:lumMod val="25000"/>
                  </a:schemeClr>
                </a:solidFill>
              </a:rPr>
              <a:t> and </a:t>
            </a:r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LNF</a:t>
            </a:r>
          </a:p>
          <a:p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INFN responsibility WP2 </a:t>
            </a:r>
            <a:r>
              <a:rPr lang="it-IT" sz="2200" dirty="0">
                <a:solidFill>
                  <a:schemeClr val="bg2">
                    <a:lumMod val="25000"/>
                  </a:schemeClr>
                </a:solidFill>
              </a:rPr>
              <a:t>(L. Monaco, co-leaded with E. Cenni CEA):</a:t>
            </a:r>
          </a:p>
          <a:p>
            <a:pPr lvl="1"/>
            <a:r>
              <a:rPr lang="it-IT" sz="1800" i="1" dirty="0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en-US" sz="1800" i="1" dirty="0" err="1">
                <a:solidFill>
                  <a:schemeClr val="bg2">
                    <a:lumMod val="25000"/>
                  </a:schemeClr>
                </a:solidFill>
              </a:rPr>
              <a:t>tate</a:t>
            </a:r>
            <a:r>
              <a:rPr lang="en-US" sz="1800" i="1" dirty="0">
                <a:solidFill>
                  <a:schemeClr val="bg2">
                    <a:lumMod val="25000"/>
                  </a:schemeClr>
                </a:solidFill>
              </a:rPr>
              <a:t>-of-the-art high-gradient, high-efficiency, reduced-cost radio-frequency structures and power Sources</a:t>
            </a:r>
          </a:p>
          <a:p>
            <a:pPr lvl="1"/>
            <a:endParaRPr lang="en-US" sz="1800" i="1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n-US" sz="1800" i="1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n-US" sz="1800" i="1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n-US" sz="1800" i="1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n-US" sz="1800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INFN in other WPs</a:t>
            </a:r>
            <a:r>
              <a:rPr lang="it-IT" sz="2200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it-IT" sz="2000" b="1" dirty="0">
                <a:solidFill>
                  <a:schemeClr val="bg2">
                    <a:lumMod val="25000"/>
                  </a:schemeClr>
                </a:solidFill>
              </a:rPr>
              <a:t>WP1</a:t>
            </a:r>
            <a:r>
              <a:rPr lang="it-IT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800" i="1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US" sz="1800" i="1" dirty="0">
                <a:solidFill>
                  <a:schemeClr val="bg2">
                    <a:lumMod val="25000"/>
                  </a:schemeClr>
                </a:solidFill>
              </a:rPr>
              <a:t>R&amp;D&amp;I at currently operating state-of-the-art accelerator facilities)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;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WP4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i="1" dirty="0">
                <a:solidFill>
                  <a:schemeClr val="bg2">
                    <a:lumMod val="25000"/>
                  </a:schemeClr>
                </a:solidFill>
              </a:rPr>
              <a:t>(Sustainable technologies for scientific facilities)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;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WP5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i="1" dirty="0">
                <a:solidFill>
                  <a:schemeClr val="bg2">
                    <a:lumMod val="25000"/>
                  </a:schemeClr>
                </a:solidFill>
              </a:rPr>
              <a:t>(Investigation of potential early applications of novel and advanced technologies for colliders)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sz="2200" dirty="0">
              <a:solidFill>
                <a:schemeClr val="bg2">
                  <a:lumMod val="25000"/>
                </a:schemeClr>
              </a:solidFill>
            </a:endParaRPr>
          </a:p>
          <a:p>
            <a:endParaRPr lang="it-IT" sz="2200" dirty="0">
              <a:solidFill>
                <a:schemeClr val="bg2">
                  <a:lumMod val="25000"/>
                </a:schemeClr>
              </a:solidFill>
            </a:endParaRPr>
          </a:p>
          <a:p>
            <a:endParaRPr lang="it-IT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F3221-7C6E-A6BE-2200-032BA49E4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420" y="0"/>
            <a:ext cx="800594" cy="1014884"/>
          </a:xfrm>
          <a:prstGeom prst="rect">
            <a:avLst/>
          </a:prstGeom>
        </p:spPr>
      </p:pic>
      <p:pic>
        <p:nvPicPr>
          <p:cNvPr id="7" name="Picture 6" descr="A picture containing text, font, logo, symbol&#10;&#10;Description automatically generated">
            <a:extLst>
              <a:ext uri="{FF2B5EF4-FFF2-40B4-BE49-F238E27FC236}">
                <a16:creationId xmlns:a16="http://schemas.microsoft.com/office/drawing/2014/main" id="{777E1B5B-B26C-3A73-229B-A3827EAE8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429" y="91130"/>
            <a:ext cx="1619861" cy="4068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AFC223-0020-5427-D0F8-2E11C201CCE2}"/>
              </a:ext>
            </a:extLst>
          </p:cNvPr>
          <p:cNvSpPr txBox="1"/>
          <p:nvPr/>
        </p:nvSpPr>
        <p:spPr>
          <a:xfrm>
            <a:off x="4123871" y="206869"/>
            <a:ext cx="482410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i="1">
                <a:solidFill>
                  <a:srgbClr val="0070C0"/>
                </a:solidFill>
                <a:latin typeface="Calibri"/>
                <a:cs typeface="Calibri"/>
              </a:rPr>
              <a:t>Marie </a:t>
            </a:r>
            <a:r>
              <a:rPr lang="en-US" sz="1200" b="1" i="1" err="1">
                <a:solidFill>
                  <a:srgbClr val="0070C0"/>
                </a:solidFill>
                <a:latin typeface="Calibri"/>
                <a:cs typeface="Calibri"/>
              </a:rPr>
              <a:t>Skłodowska</a:t>
            </a:r>
            <a:r>
              <a:rPr lang="en-US" sz="1200" b="1" i="1">
                <a:solidFill>
                  <a:srgbClr val="0070C0"/>
                </a:solidFill>
                <a:latin typeface="Calibri"/>
                <a:cs typeface="Calibri"/>
              </a:rPr>
              <a:t>-Curie Actions Staff Exchanges</a:t>
            </a:r>
            <a:endParaRPr lang="en-US" sz="12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EDBF732-E474-FD52-EA6C-817791E39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909" y="1100507"/>
            <a:ext cx="4697551" cy="217777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4DBADB9-8420-5BD7-1A24-8B815C1FA523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+mn-lt"/>
              </a:rPr>
              <a:t>EAJADE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3938F2-B2E1-EDC5-D86E-EBE7C97BA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324" y="4184237"/>
            <a:ext cx="8368946" cy="1307191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81552AB-BAC1-1928-21A9-5C8F737DB8F3}"/>
              </a:ext>
            </a:extLst>
          </p:cNvPr>
          <p:cNvSpPr txBox="1"/>
          <p:nvPr/>
        </p:nvSpPr>
        <p:spPr>
          <a:xfrm>
            <a:off x="1222625" y="4458904"/>
            <a:ext cx="146672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/>
              <a:t>Deliverables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ECFD4D5-2F8A-D85E-6CF5-1738A6F0AABE}"/>
              </a:ext>
            </a:extLst>
          </p:cNvPr>
          <p:cNvCxnSpPr>
            <a:stCxn id="17" idx="3"/>
          </p:cNvCxnSpPr>
          <p:nvPr/>
        </p:nvCxnSpPr>
        <p:spPr>
          <a:xfrm>
            <a:off x="2689347" y="4643570"/>
            <a:ext cx="793264" cy="465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44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46EC1-5381-E3A2-8B46-ACBB93B1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84" y="692502"/>
            <a:ext cx="11287354" cy="597245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2600" b="1" dirty="0">
                <a:solidFill>
                  <a:schemeClr val="accent1">
                    <a:lumMod val="75000"/>
                  </a:schemeClr>
                </a:solidFill>
              </a:rPr>
              <a:t>Obiettivi al termine del progetto attuale: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</a:pPr>
            <a:r>
              <a:rPr lang="it-IT" sz="1900" dirty="0"/>
              <a:t>Realizzazione e qualifica di una nuova infrastruttura di test a freddo verticale, basata su un nuovo criostato dedicato ed un nuovo sistema di controllo ed amplificazione RF: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it-IT" sz="1600" i="1" dirty="0"/>
              <a:t>Nuovo criostato e discendente (gennaio 2025)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it-IT" sz="1600" i="1" dirty="0"/>
              <a:t>Upgrade sistema di controllo RF (marzo 2025)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</a:pPr>
            <a:r>
              <a:rPr lang="it-IT" sz="1900" dirty="0"/>
              <a:t>Validazione sperimentale del processo di preparazione (ricetta) su due monocelle tipo TESLA </a:t>
            </a:r>
            <a:r>
              <a:rPr lang="it-IT" sz="1800" dirty="0"/>
              <a:t>(</a:t>
            </a:r>
            <a:r>
              <a:rPr lang="it-IT" sz="1600" i="1" dirty="0"/>
              <a:t>aprile 2026</a:t>
            </a:r>
            <a:r>
              <a:rPr lang="it-IT" sz="1800" dirty="0"/>
              <a:t>)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</a:pPr>
            <a:r>
              <a:rPr lang="it-IT" sz="1900" dirty="0"/>
              <a:t>Estensione delle ricette qualificate a due cavità multicella tipo TESLA e validazione sperimentale </a:t>
            </a:r>
            <a:r>
              <a:rPr lang="it-IT" sz="1800" dirty="0"/>
              <a:t>(</a:t>
            </a:r>
            <a:r>
              <a:rPr lang="it-IT" sz="1600" i="1" dirty="0"/>
              <a:t>aprile 2028</a:t>
            </a:r>
            <a:r>
              <a:rPr lang="it-IT" sz="18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it-IT" sz="1800" dirty="0"/>
          </a:p>
          <a:p>
            <a:pPr marL="0" indent="0">
              <a:lnSpc>
                <a:spcPct val="120000"/>
              </a:lnSpc>
              <a:buNone/>
            </a:pPr>
            <a:r>
              <a:rPr lang="it-IT" sz="2600" b="1" dirty="0">
                <a:solidFill>
                  <a:schemeClr val="accent1">
                    <a:lumMod val="75000"/>
                  </a:schemeClr>
                </a:solidFill>
              </a:rPr>
              <a:t>Obiettivi prolungamento R&amp;D:</a:t>
            </a:r>
          </a:p>
          <a:p>
            <a:pPr marL="180975" lvl="0" indent="-180975" algn="just">
              <a:lnSpc>
                <a:spcPct val="90000"/>
              </a:lnSpc>
              <a:spcBef>
                <a:spcPts val="600"/>
              </a:spcBef>
              <a:buFont typeface="Symbol" panose="05050102010706020507" pitchFamily="18" charset="2"/>
              <a:buChar char=""/>
            </a:pP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Entro 2-3 anni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estensione delle ricette qualificate a </a:t>
            </a:r>
            <a:r>
              <a:rPr lang="it-IT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cavità multicella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della frequenza di riferimento per la </a:t>
            </a:r>
            <a:r>
              <a:rPr lang="it-IT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futura macchina HEP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validazione sperimentale con 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verticale a 2 K presso il LASA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20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180975" lvl="0" indent="-180975" algn="just">
              <a:lnSpc>
                <a:spcPct val="90000"/>
              </a:lnSpc>
              <a:spcBef>
                <a:spcPts val="1000"/>
              </a:spcBef>
              <a:buFont typeface="Symbol" panose="05050102010706020507" pitchFamily="18" charset="2"/>
              <a:buChar char=""/>
            </a:pP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Entro 6-8 anni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it-IT" sz="2000" b="1" dirty="0">
                <a:solidFill>
                  <a:srgbClr val="00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estensione del know-how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acquisito verso un campo di applicazione delle cavità SC complementare e strategico: </a:t>
            </a:r>
            <a:r>
              <a:rPr lang="it-IT" sz="2000" b="1" dirty="0">
                <a:solidFill>
                  <a:srgbClr val="00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R&amp;D su trattamenti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strutture SRF operate in </a:t>
            </a:r>
            <a:r>
              <a:rPr lang="it-IT" sz="2000" b="1" dirty="0">
                <a:solidFill>
                  <a:srgbClr val="00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continuous-wave (CW)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progettate per </a:t>
            </a:r>
            <a:r>
              <a:rPr lang="it-IT" sz="2000" b="1" dirty="0">
                <a:solidFill>
                  <a:srgbClr val="00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l’altissima corrente media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fascio degli Energy Recovery Linac (ERL).</a:t>
            </a:r>
            <a:endParaRPr lang="it-IT" sz="20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180975" lvl="0" indent="-180975" algn="just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Entro 8-10 anni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realizzazione ed operazione di una </a:t>
            </a:r>
            <a:r>
              <a:rPr lang="it-IT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facility criogenica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basata su un </a:t>
            </a:r>
            <a:r>
              <a:rPr lang="it-IT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criostato orizzontale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la </a:t>
            </a:r>
            <a:r>
              <a:rPr lang="it-IT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qualifica</a:t>
            </a:r>
            <a:r>
              <a:rPr lang="it-IT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cavità SC</a:t>
            </a:r>
            <a:r>
              <a:rPr lang="it-IT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loro componenti </a:t>
            </a:r>
            <a:r>
              <a:rPr lang="it-IT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ancillari</a:t>
            </a:r>
            <a:r>
              <a:rPr lang="it-IT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it-IT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condizioni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affini all’</a:t>
            </a:r>
            <a:r>
              <a:rPr lang="it-IT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acceleratore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20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A304D4-395C-B369-2486-AE1C90336542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1128329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ESPP_A_SRF_HG e proposta di prolungamento: </a:t>
            </a:r>
            <a:r>
              <a:rPr lang="it-IT" sz="3600" b="1" dirty="0">
                <a:solidFill>
                  <a:srgbClr val="4472C4"/>
                </a:solidFill>
                <a:latin typeface="+mn-lt"/>
                <a:cs typeface="Arial" panose="020B0604020202020204" pitchFamily="34" charset="0"/>
              </a:rPr>
              <a:t>Obiettivi</a:t>
            </a:r>
            <a:endParaRPr lang="en-US" sz="3600" b="1" dirty="0">
              <a:solidFill>
                <a:srgbClr val="4472C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3795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46EC1-5381-E3A2-8B46-ACBB93B1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09" y="564256"/>
            <a:ext cx="11287354" cy="5972457"/>
          </a:xfrm>
        </p:spPr>
        <p:txBody>
          <a:bodyPr>
            <a:noAutofit/>
          </a:bodyPr>
          <a:lstStyle/>
          <a:p>
            <a:pPr indent="215900" algn="just">
              <a:lnSpc>
                <a:spcPct val="100000"/>
              </a:lnSpc>
              <a:spcBef>
                <a:spcPts val="300"/>
              </a:spcBef>
            </a:pPr>
            <a:r>
              <a:rPr lang="it-IT" sz="2400" b="1" dirty="0">
                <a:solidFill>
                  <a:srgbClr val="1C51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Prima fase </a:t>
            </a:r>
            <a:r>
              <a:rPr lang="it-IT" sz="24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(entro 2-3 anni dal termine del progetto ora in corso) si prefigge di</a:t>
            </a:r>
          </a:p>
          <a:p>
            <a:pPr lvl="1" indent="215900" algn="just">
              <a:lnSpc>
                <a:spcPct val="100000"/>
              </a:lnSpc>
              <a:spcBef>
                <a:spcPts val="0"/>
              </a:spcBef>
            </a:pP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specializzare il </a:t>
            </a:r>
            <a:r>
              <a:rPr lang="it-IT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know-how acquisito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nell’attuale attività ESSP-SRF a strutture SRF operanti </a:t>
            </a:r>
            <a:r>
              <a:rPr lang="it-IT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alla</a:t>
            </a:r>
            <a:r>
              <a:rPr lang="it-IT" sz="20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frequenza di riferimento della futura macchina HEP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Se 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frequenza diversa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dall’attuale, adattare parametri attraverso l’utilizzo di una 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monocella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trasferire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quindi i risultati 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una cavità multicella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le caratteristiche del progetto (</a:t>
            </a:r>
            <a:r>
              <a:rPr lang="it-IT" sz="20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industrializzazione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lvl="1" indent="215900" algn="just">
              <a:lnSpc>
                <a:spcPct val="100000"/>
              </a:lnSpc>
              <a:spcBef>
                <a:spcPts val="0"/>
              </a:spcBef>
            </a:pPr>
            <a:endParaRPr lang="it-IT" sz="20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indent="215900" algn="just">
              <a:lnSpc>
                <a:spcPct val="100000"/>
              </a:lnSpc>
              <a:spcBef>
                <a:spcPts val="300"/>
              </a:spcBef>
            </a:pPr>
            <a:r>
              <a:rPr lang="it-IT" sz="2400" b="1" dirty="0">
                <a:solidFill>
                  <a:srgbClr val="1C51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Entro 6-8 anni </a:t>
            </a:r>
            <a:r>
              <a:rPr lang="it-IT" sz="24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propone :</a:t>
            </a:r>
          </a:p>
          <a:p>
            <a:pPr lvl="1" indent="215900" algn="just">
              <a:lnSpc>
                <a:spcPct val="100000"/>
              </a:lnSpc>
              <a:spcBef>
                <a:spcPts val="300"/>
              </a:spcBef>
            </a:pP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trasferire la competenza a strutture </a:t>
            </a:r>
            <a:r>
              <a:rPr lang="it-IT" sz="2000" b="1" dirty="0">
                <a:solidFill>
                  <a:srgbClr val="00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SRF operanti in CW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(attualmente TRL basso) </a:t>
            </a:r>
            <a:r>
              <a:rPr lang="it-IT" sz="2000" b="1" dirty="0">
                <a:solidFill>
                  <a:srgbClr val="00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recupero dell’energia per sostenere l’accelerazione di fasci con alte correnti medie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(previste sia per ERL che per progetti di futuri linear collider tipo ReLiC). </a:t>
            </a:r>
          </a:p>
          <a:p>
            <a:pPr lvl="1" indent="215900" algn="just">
              <a:lnSpc>
                <a:spcPct val="100000"/>
              </a:lnSpc>
              <a:spcBef>
                <a:spcPts val="300"/>
              </a:spcBef>
            </a:pP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Migliorare il fattore di qualità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riducendone il consumo criogenico (sustainability). L’attività utilizzerà una cavità 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monocella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 studiare il trattamento per </a:t>
            </a:r>
            <a:r>
              <a:rPr lang="it-IT" sz="2000" b="1" dirty="0">
                <a:solidFill>
                  <a:srgbClr val="00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ottimizzare l’alto Q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 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mantenendo un significativo campo accelerante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La procedura individuata sarà quindi 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trasferita su una multicella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applicando le esperienze acquisite (</a:t>
            </a:r>
            <a:r>
              <a:rPr lang="it-IT" sz="2000" b="1" dirty="0">
                <a:solidFill>
                  <a:srgbClr val="00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industrializzazione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it-IT" sz="20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A304D4-395C-B369-2486-AE1C90336542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1029904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Proposta di prolungamento: </a:t>
            </a:r>
            <a:r>
              <a:rPr lang="it-IT" sz="3600" b="1" dirty="0">
                <a:solidFill>
                  <a:srgbClr val="4472C4"/>
                </a:solidFill>
                <a:latin typeface="+mn-lt"/>
                <a:cs typeface="Arial" panose="020B0604020202020204" pitchFamily="34" charset="0"/>
              </a:rPr>
              <a:t>Merito specifico</a:t>
            </a:r>
            <a:endParaRPr lang="en-US" sz="3600" b="1" dirty="0">
              <a:solidFill>
                <a:srgbClr val="4472C4"/>
              </a:solidFill>
              <a:latin typeface="+mn-lt"/>
            </a:endParaRPr>
          </a:p>
        </p:txBody>
      </p:sp>
      <p:pic>
        <p:nvPicPr>
          <p:cNvPr id="5" name="Picture 4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3FEF4D8C-653C-109A-BE98-8A5FB73AF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53" y="5337008"/>
            <a:ext cx="6698560" cy="1493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1AFCAC-FE1C-76A4-B2B9-3F9131BE492C}"/>
              </a:ext>
            </a:extLst>
          </p:cNvPr>
          <p:cNvSpPr txBox="1"/>
          <p:nvPr/>
        </p:nvSpPr>
        <p:spPr>
          <a:xfrm>
            <a:off x="7120466" y="5226941"/>
            <a:ext cx="69519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err="1"/>
              <a:t>ReLiC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93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46EC1-5381-E3A2-8B46-ACBB93B1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72" y="589479"/>
            <a:ext cx="11287354" cy="5901474"/>
          </a:xfrm>
        </p:spPr>
        <p:txBody>
          <a:bodyPr>
            <a:noAutofit/>
          </a:bodyPr>
          <a:lstStyle/>
          <a:p>
            <a:pPr indent="215900" algn="just">
              <a:lnSpc>
                <a:spcPct val="100000"/>
              </a:lnSpc>
              <a:spcBef>
                <a:spcPts val="300"/>
              </a:spcBef>
            </a:pPr>
            <a:r>
              <a:rPr lang="it-IT" sz="24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Entro 8-10 anni</a:t>
            </a:r>
            <a:r>
              <a:rPr lang="it-IT" sz="24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soggetto alla disponibilità della nuova infrastruttura tecnica e criogenica al LASA, si propone:</a:t>
            </a:r>
          </a:p>
          <a:p>
            <a:pPr lvl="1" indent="215900" algn="just">
              <a:spcBef>
                <a:spcPts val="300"/>
              </a:spcBef>
            </a:pPr>
            <a:r>
              <a:rPr lang="it-IT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realizzazione di un criostato orizzontale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il test delle cavità assemblate con gli ancillari per test a piena potenza che verrà installato nel facility AATF presso il LASA. </a:t>
            </a:r>
            <a:endParaRPr lang="it-IT" sz="2000" dirty="0">
              <a:solidFill>
                <a:srgbClr val="0F476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300"/>
              </a:spcBef>
              <a:buNone/>
            </a:pPr>
            <a:endParaRPr lang="it-IT" sz="1400" dirty="0">
              <a:solidFill>
                <a:srgbClr val="0F476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0000"/>
              </a:lnSpc>
              <a:spcBef>
                <a:spcPts val="300"/>
              </a:spcBef>
              <a:buNone/>
            </a:pPr>
            <a:r>
              <a:rPr lang="it-IT" sz="24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possibilità aperte all’INFN</a:t>
            </a:r>
            <a:r>
              <a:rPr lang="it-IT" sz="24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una tale infrastruttura sono </a:t>
            </a:r>
            <a:r>
              <a:rPr lang="it-IT" sz="24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molteplici e strategiche</a:t>
            </a:r>
            <a:r>
              <a:rPr lang="it-IT" sz="24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1" indent="215900" algn="just">
              <a:spcBef>
                <a:spcPts val="300"/>
              </a:spcBef>
            </a:pPr>
            <a:r>
              <a:rPr lang="it-IT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Validare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procedura di </a:t>
            </a:r>
            <a:r>
              <a:rPr lang="it-IT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integrazione della cavità</a:t>
            </a:r>
            <a:r>
              <a:rPr lang="it-IT" sz="20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serbatoio (tank) a elio e studiare 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cavità nella sua configurazione finale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pronta per l’installazione, 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accoppiatore di potenza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2000" dirty="0"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lvl="1" indent="215900" algn="just">
              <a:spcBef>
                <a:spcPts val="300"/>
              </a:spcBef>
            </a:pPr>
            <a:r>
              <a:rPr lang="it-IT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Sviluppare e qualificare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sperimentalmente tutti gli </a:t>
            </a:r>
            <a:r>
              <a:rPr lang="it-IT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ancillari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 equipaggiano una cavità SRF in operazione (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frequency tuner, attuatori piezoelettrici, schermo magnetico, etc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 per i quali 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LASA già possiede una consolidata esperienza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1" indent="215900" algn="just">
              <a:spcBef>
                <a:spcPts val="300"/>
              </a:spcBef>
            </a:pPr>
            <a:r>
              <a:rPr lang="it-IT" sz="2000" dirty="0">
                <a:solidFill>
                  <a:srgbClr val="0F47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flessibilità operativa di un tale criostato renderà possibile realizzare 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qualifiche sperimentali </a:t>
            </a:r>
            <a:r>
              <a:rPr lang="it-IT" sz="2000" dirty="0">
                <a:solidFill>
                  <a:srgbClr val="0F47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anche di 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componenti criogenici chiave</a:t>
            </a:r>
            <a:r>
              <a:rPr lang="it-IT" sz="2000" dirty="0">
                <a:solidFill>
                  <a:srgbClr val="0F47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un acceleratore, come </a:t>
            </a:r>
            <a:r>
              <a:rPr lang="it-IT" sz="2000" b="1" dirty="0">
                <a:solidFill>
                  <a:srgbClr val="0F47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assorbitori RF per HOM coassiali o in guida d’onda, power couplers, quadrupoli</a:t>
            </a:r>
            <a:r>
              <a:rPr lang="it-IT" sz="2000" dirty="0">
                <a:solidFill>
                  <a:srgbClr val="0F47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etc.</a:t>
            </a:r>
          </a:p>
          <a:p>
            <a:pPr lvl="1" indent="215900" algn="just">
              <a:spcBef>
                <a:spcPts val="300"/>
              </a:spcBef>
            </a:pP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Un’infrastruttura come quella proposta, basata su un piccolo criomodulo di test orizzontale </a:t>
            </a:r>
            <a:r>
              <a:rPr lang="it-IT" sz="20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strettamente legata alla disponibilità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presso il LASA </a:t>
            </a:r>
            <a:r>
              <a:rPr lang="it-IT" sz="20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dell’infrastruttura tecnica e criogenica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 particolare del </a:t>
            </a:r>
            <a:r>
              <a:rPr lang="it-IT" sz="2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nuovo liquefattore 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della 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infrastruttura collegata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AATF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etc.) e porterà a </a:t>
            </a: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completamento la diagnostica SRF del laboratorio.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A304D4-395C-B369-2486-AE1C90336542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1029904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Proposta di prolungamento: </a:t>
            </a:r>
            <a:r>
              <a:rPr lang="it-IT" sz="3600" b="1">
                <a:solidFill>
                  <a:srgbClr val="4472C4"/>
                </a:solidFill>
                <a:latin typeface="+mn-lt"/>
                <a:cs typeface="Arial" panose="020B0604020202020204" pitchFamily="34" charset="0"/>
              </a:rPr>
              <a:t>Merito specifico</a:t>
            </a:r>
            <a:endParaRPr lang="en-US" sz="3600" b="1">
              <a:solidFill>
                <a:srgbClr val="4472C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6816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32360-7D22-9D43-8F54-D3BC808CE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7039E-E4F9-BA19-C21F-CDDF20EE70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84" y="692502"/>
            <a:ext cx="11287354" cy="597245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kumimoji="0" lang="it-IT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Collaborazioni previste e contesto nazionale e internazionale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  <a:p>
            <a:pPr marL="450850" lvl="1" indent="-1714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DESY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: SRF, criogenia, esperienza con il criostato CHECHIA </a:t>
            </a:r>
            <a:endParaRPr lang="it-IT" sz="20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0850" lvl="1" indent="-1714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JLAB, FNAL, SHINE, IHEP</a:t>
            </a:r>
            <a:r>
              <a:rPr lang="en-US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trattamenti</a:t>
            </a:r>
            <a:r>
              <a:rPr lang="en-US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High-Q / High-G</a:t>
            </a:r>
            <a:endParaRPr lang="it-IT" sz="20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0850" lvl="1" indent="-1714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HZB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: tematiche BerlinPRO, alta corrente media, HOM damper</a:t>
            </a:r>
            <a:endParaRPr lang="it-IT" sz="20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0850" lvl="1" indent="-1714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Cornell</a:t>
            </a:r>
            <a:r>
              <a:rPr lang="en-US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tematiche</a:t>
            </a:r>
            <a:r>
              <a:rPr lang="en-US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legate energy recovery, CBETA</a:t>
            </a:r>
            <a:endParaRPr lang="it-IT" sz="20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0850" lvl="1" indent="-1714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CEA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(collaborazioni in essere nell’ambito di ESS, di PIP-II, ITN)</a:t>
            </a:r>
            <a:endParaRPr lang="it-IT" sz="20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0850" lvl="1" indent="-1714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IJCLab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(collaborazioni per ITN e ERL)</a:t>
            </a:r>
            <a:endParaRPr lang="it-IT" sz="20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0850" lvl="1" indent="-1714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BriXSinO</a:t>
            </a:r>
            <a:r>
              <a:rPr lang="it-IT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: ERL, alta corrente media, condivisine infrastrutture tecniche</a:t>
            </a:r>
            <a:endParaRPr lang="it-IT" sz="20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0850" lvl="1" indent="-1714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ITN</a:t>
            </a:r>
            <a:r>
              <a:rPr lang="en-US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(ILC Technology Network), </a:t>
            </a:r>
            <a:r>
              <a:rPr lang="en-US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KEK-CERN</a:t>
            </a:r>
            <a:r>
              <a:rPr lang="en-US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-e laboratory </a:t>
            </a:r>
            <a:r>
              <a:rPr lang="en-US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EU</a:t>
            </a:r>
            <a:r>
              <a:rPr lang="en-US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e </a:t>
            </a:r>
            <a:r>
              <a:rPr lang="en-US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US</a:t>
            </a:r>
            <a:endParaRPr lang="it-IT" sz="2000" b="1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0850" lvl="1" indent="-1714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TESLA</a:t>
            </a:r>
            <a:r>
              <a:rPr lang="en-US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collaboration</a:t>
            </a:r>
            <a:endParaRPr lang="it-IT" sz="20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0850" lvl="1" indent="-171450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Muon-collider</a:t>
            </a:r>
            <a:r>
              <a:rPr lang="en-US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(CERN, CEA, etc.)</a:t>
            </a:r>
            <a:endParaRPr lang="it-IT" sz="20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0850" lvl="1" indent="-171450" algn="just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EAJADE</a:t>
            </a:r>
            <a:r>
              <a:rPr lang="en-US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(EU Horizon MSCA for staff exchange) </a:t>
            </a:r>
            <a:r>
              <a:rPr lang="en-US" sz="2000" dirty="0" err="1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nell’ambito</a:t>
            </a:r>
            <a:r>
              <a:rPr lang="en-US" sz="2000" dirty="0">
                <a:solidFill>
                  <a:srgbClr val="0F4761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delle future Higgs Factory</a:t>
            </a:r>
            <a:endParaRPr lang="it-IT" sz="2000" dirty="0">
              <a:solidFill>
                <a:srgbClr val="0F4761"/>
              </a:solidFill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6B9732-153A-FCE3-B530-F8F278AFCBFA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1029904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Proposta di prolungamento: </a:t>
            </a:r>
            <a:r>
              <a:rPr lang="it-IT" sz="3600" b="1" dirty="0">
                <a:solidFill>
                  <a:srgbClr val="4472C4"/>
                </a:solidFill>
                <a:latin typeface="+mn-lt"/>
                <a:cs typeface="Arial" panose="020B0604020202020204" pitchFamily="34" charset="0"/>
              </a:rPr>
              <a:t>Con chi</a:t>
            </a:r>
            <a:endParaRPr lang="en-US" sz="3600" b="1" dirty="0">
              <a:solidFill>
                <a:srgbClr val="4472C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0146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6296-266E-9FE0-80B1-19196D2C8217}"/>
              </a:ext>
            </a:extLst>
          </p:cNvPr>
          <p:cNvSpPr txBox="1">
            <a:spLocks/>
          </p:cNvSpPr>
          <p:nvPr/>
        </p:nvSpPr>
        <p:spPr>
          <a:xfrm>
            <a:off x="788378" y="2657555"/>
            <a:ext cx="10997737" cy="7714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>
                <a:solidFill>
                  <a:schemeClr val="bg2">
                    <a:lumMod val="50000"/>
                  </a:schemeClr>
                </a:solidFill>
              </a:rPr>
              <a:t>Grazie per l’attenzione</a:t>
            </a:r>
            <a:endParaRPr lang="en-US" b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79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AFAD3-670A-0782-868D-4BF3ADA2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04" y="1"/>
            <a:ext cx="10515600" cy="663963"/>
          </a:xfrm>
        </p:spPr>
        <p:txBody>
          <a:bodyPr>
            <a:normAutofit/>
          </a:bodyPr>
          <a:lstStyle/>
          <a:p>
            <a:r>
              <a:rPr lang="it-IT" sz="3600" b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Da R&amp;D alla industrializzazione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5D658-913A-1412-A1E6-7184B999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56" y="2794962"/>
            <a:ext cx="5771975" cy="40520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F80B34-4798-3B4D-626E-2FDF0A15A145}"/>
              </a:ext>
            </a:extLst>
          </p:cNvPr>
          <p:cNvSpPr/>
          <p:nvPr/>
        </p:nvSpPr>
        <p:spPr>
          <a:xfrm>
            <a:off x="1805014" y="2387484"/>
            <a:ext cx="4226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>
                <a:solidFill>
                  <a:srgbClr val="0000FF"/>
                </a:solidFill>
              </a:rPr>
              <a:t>R&amp;D </a:t>
            </a:r>
            <a:r>
              <a:rPr lang="fr-FR" sz="2000" b="1" err="1">
                <a:solidFill>
                  <a:srgbClr val="0000FF"/>
                </a:solidFill>
              </a:rPr>
              <a:t>results</a:t>
            </a:r>
            <a:r>
              <a:rPr lang="fr-FR" sz="2000" b="1">
                <a:solidFill>
                  <a:srgbClr val="0000FF"/>
                </a:solidFill>
              </a:rPr>
              <a:t> vs time &amp; Large Machines</a:t>
            </a:r>
            <a:endParaRPr lang="fr-FR" sz="20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522F7B-E985-EFA0-147A-BC3949F3B8C8}"/>
              </a:ext>
            </a:extLst>
          </p:cNvPr>
          <p:cNvSpPr/>
          <p:nvPr/>
        </p:nvSpPr>
        <p:spPr>
          <a:xfrm>
            <a:off x="1098811" y="6550223"/>
            <a:ext cx="23130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>
                <a:solidFill>
                  <a:srgbClr val="0000FF"/>
                </a:solidFill>
              </a:rPr>
              <a:t>Snapshot: 28 </a:t>
            </a:r>
            <a:r>
              <a:rPr lang="fr-FR" sz="1400" i="1" err="1">
                <a:solidFill>
                  <a:srgbClr val="0000FF"/>
                </a:solidFill>
              </a:rPr>
              <a:t>December</a:t>
            </a:r>
            <a:r>
              <a:rPr lang="fr-FR" sz="1400" i="1">
                <a:solidFill>
                  <a:srgbClr val="0000FF"/>
                </a:solidFill>
              </a:rPr>
              <a:t> 2018</a:t>
            </a:r>
            <a:endParaRPr lang="fr-FR" sz="1400" i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A89634-85F4-48DA-52A5-0F9D43D02D7E}"/>
              </a:ext>
            </a:extLst>
          </p:cNvPr>
          <p:cNvSpPr/>
          <p:nvPr/>
        </p:nvSpPr>
        <p:spPr>
          <a:xfrm>
            <a:off x="7074837" y="3058144"/>
            <a:ext cx="3956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err="1">
                <a:solidFill>
                  <a:srgbClr val="0000FF"/>
                </a:solidFill>
              </a:rPr>
              <a:t>Reproducibility</a:t>
            </a:r>
            <a:r>
              <a:rPr lang="fr-FR" sz="2000" b="1">
                <a:solidFill>
                  <a:srgbClr val="0000FF"/>
                </a:solidFill>
              </a:rPr>
              <a:t> over large </a:t>
            </a:r>
            <a:r>
              <a:rPr lang="fr-FR" sz="2000" b="1" err="1">
                <a:solidFill>
                  <a:srgbClr val="0000FF"/>
                </a:solidFill>
              </a:rPr>
              <a:t>series</a:t>
            </a:r>
            <a:endParaRPr lang="fr-FR" sz="2000" b="1">
              <a:solidFill>
                <a:srgbClr val="0000FF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9E984B-0E06-5C43-1D8A-B67142E32AB9}"/>
              </a:ext>
            </a:extLst>
          </p:cNvPr>
          <p:cNvGrpSpPr>
            <a:grpSpLocks noChangeAspect="1"/>
          </p:cNvGrpSpPr>
          <p:nvPr/>
        </p:nvGrpSpPr>
        <p:grpSpPr>
          <a:xfrm>
            <a:off x="6522483" y="4656786"/>
            <a:ext cx="2671312" cy="2112943"/>
            <a:chOff x="5696024" y="3495019"/>
            <a:chExt cx="3067885" cy="242662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B77FD7-A393-65DD-9AA2-53BDBAEB4FD8}"/>
                </a:ext>
              </a:extLst>
            </p:cNvPr>
            <p:cNvGrpSpPr/>
            <p:nvPr/>
          </p:nvGrpSpPr>
          <p:grpSpPr>
            <a:xfrm>
              <a:off x="5696024" y="3495019"/>
              <a:ext cx="3067885" cy="2426623"/>
              <a:chOff x="8231579" y="5857761"/>
              <a:chExt cx="3405167" cy="2840510"/>
            </a:xfrm>
          </p:grpSpPr>
          <p:pic>
            <p:nvPicPr>
              <p:cNvPr id="12" name="Image 10">
                <a:extLst>
                  <a:ext uri="{FF2B5EF4-FFF2-40B4-BE49-F238E27FC236}">
                    <a16:creationId xmlns:a16="http://schemas.microsoft.com/office/drawing/2014/main" id="{FBB85D94-5FBD-525A-D04B-CFEFFBC70A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7203" r="50870" b="5673"/>
              <a:stretch/>
            </p:blipFill>
            <p:spPr>
              <a:xfrm>
                <a:off x="8231579" y="5857761"/>
                <a:ext cx="3225857" cy="284051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A10D430-29F7-104C-1E5E-35467C34BE51}"/>
                  </a:ext>
                </a:extLst>
              </p:cNvPr>
              <p:cNvSpPr/>
              <p:nvPr/>
            </p:nvSpPr>
            <p:spPr>
              <a:xfrm>
                <a:off x="10257083" y="6278335"/>
                <a:ext cx="1379663" cy="3089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900"/>
                  <a:t>Q</a:t>
                </a:r>
                <a:r>
                  <a:rPr lang="fr-FR" sz="900" baseline="-25000"/>
                  <a:t>0</a:t>
                </a:r>
                <a:r>
                  <a:rPr lang="fr-FR" sz="900"/>
                  <a:t> goal : 2.7x10^10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C05A2D-DFE5-1BD7-C54E-56C02E69B1D4}"/>
                </a:ext>
              </a:extLst>
            </p:cNvPr>
            <p:cNvSpPr txBox="1"/>
            <p:nvPr/>
          </p:nvSpPr>
          <p:spPr>
            <a:xfrm>
              <a:off x="5961589" y="4393473"/>
              <a:ext cx="1277328" cy="3688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/>
                <a:t>Vertical Test</a:t>
              </a:r>
              <a:endParaRPr lang="en-US" sz="11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35AA0C-2C11-2871-10CF-C6FEBF474237}"/>
                </a:ext>
              </a:extLst>
            </p:cNvPr>
            <p:cNvSpPr/>
            <p:nvPr/>
          </p:nvSpPr>
          <p:spPr>
            <a:xfrm>
              <a:off x="6580776" y="3541940"/>
              <a:ext cx="1519615" cy="27699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LCLS-II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288E40-B504-839F-F9B6-6DDE6D23FFA2}"/>
              </a:ext>
            </a:extLst>
          </p:cNvPr>
          <p:cNvGrpSpPr>
            <a:grpSpLocks noChangeAspect="1"/>
          </p:cNvGrpSpPr>
          <p:nvPr/>
        </p:nvGrpSpPr>
        <p:grpSpPr>
          <a:xfrm>
            <a:off x="9465714" y="3540254"/>
            <a:ext cx="2694988" cy="3179810"/>
            <a:chOff x="8946264" y="3052993"/>
            <a:chExt cx="3225857" cy="380618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5B67F4F-54FF-FA47-9AE1-5C4B15A7834A}"/>
                </a:ext>
              </a:extLst>
            </p:cNvPr>
            <p:cNvGrpSpPr/>
            <p:nvPr/>
          </p:nvGrpSpPr>
          <p:grpSpPr>
            <a:xfrm>
              <a:off x="8946264" y="3283302"/>
              <a:ext cx="3225857" cy="3575873"/>
              <a:chOff x="3092731" y="5477081"/>
              <a:chExt cx="3270117" cy="3575873"/>
            </a:xfrm>
          </p:grpSpPr>
          <p:pic>
            <p:nvPicPr>
              <p:cNvPr id="17" name="Picture 23">
                <a:extLst>
                  <a:ext uri="{FF2B5EF4-FFF2-40B4-BE49-F238E27FC236}">
                    <a16:creationId xmlns:a16="http://schemas.microsoft.com/office/drawing/2014/main" id="{1264DD13-E1C9-5BE1-03AB-B8CA490813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92731" y="5477081"/>
                <a:ext cx="3270117" cy="3575873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F438969-DBF4-09F1-8ED2-BBDC308D2799}"/>
                  </a:ext>
                </a:extLst>
              </p:cNvPr>
              <p:cNvSpPr/>
              <p:nvPr/>
            </p:nvSpPr>
            <p:spPr>
              <a:xfrm>
                <a:off x="3458803" y="6384582"/>
                <a:ext cx="1055286" cy="3043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100"/>
                  <a:t>Vertical Test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7349AC-92A6-9AB3-3A4B-838784C03E69}"/>
                </a:ext>
              </a:extLst>
            </p:cNvPr>
            <p:cNvSpPr/>
            <p:nvPr/>
          </p:nvSpPr>
          <p:spPr>
            <a:xfrm>
              <a:off x="9923517" y="3052993"/>
              <a:ext cx="1519615" cy="27699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E-XFEL</a:t>
              </a:r>
            </a:p>
          </p:txBody>
        </p:sp>
      </p:grpSp>
      <p:sp>
        <p:nvSpPr>
          <p:cNvPr id="28" name="Arc 27">
            <a:extLst>
              <a:ext uri="{FF2B5EF4-FFF2-40B4-BE49-F238E27FC236}">
                <a16:creationId xmlns:a16="http://schemas.microsoft.com/office/drawing/2014/main" id="{F8595933-CF0C-642C-92DC-1DF85D3D88B1}"/>
              </a:ext>
            </a:extLst>
          </p:cNvPr>
          <p:cNvSpPr/>
          <p:nvPr/>
        </p:nvSpPr>
        <p:spPr>
          <a:xfrm rot="21270781" flipV="1">
            <a:off x="5193204" y="4742741"/>
            <a:ext cx="4433914" cy="1029014"/>
          </a:xfrm>
          <a:prstGeom prst="arc">
            <a:avLst>
              <a:gd name="adj1" fmla="val 10879787"/>
              <a:gd name="adj2" fmla="val 12293126"/>
            </a:avLst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CEB541FE-9BE4-1246-58E4-1A1C04472414}"/>
              </a:ext>
            </a:extLst>
          </p:cNvPr>
          <p:cNvSpPr/>
          <p:nvPr/>
        </p:nvSpPr>
        <p:spPr>
          <a:xfrm rot="21163053">
            <a:off x="4993216" y="4303732"/>
            <a:ext cx="5089193" cy="773413"/>
          </a:xfrm>
          <a:prstGeom prst="arc">
            <a:avLst>
              <a:gd name="adj1" fmla="val 10797365"/>
              <a:gd name="adj2" fmla="val 21157293"/>
            </a:avLst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8562FCA-541A-B098-43D4-68832A6E202B}"/>
              </a:ext>
            </a:extLst>
          </p:cNvPr>
          <p:cNvSpPr/>
          <p:nvPr/>
        </p:nvSpPr>
        <p:spPr>
          <a:xfrm>
            <a:off x="6417104" y="4649940"/>
            <a:ext cx="9210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/>
              <a:t>280 </a:t>
            </a:r>
            <a:r>
              <a:rPr lang="fr-FR" sz="1200" i="1" err="1"/>
              <a:t>cavities</a:t>
            </a:r>
            <a:endParaRPr lang="fr-FR" sz="1200" i="1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1EE07B-700E-E368-8E74-E6118782280B}"/>
              </a:ext>
            </a:extLst>
          </p:cNvPr>
          <p:cNvSpPr/>
          <p:nvPr/>
        </p:nvSpPr>
        <p:spPr>
          <a:xfrm>
            <a:off x="9388452" y="3494669"/>
            <a:ext cx="9210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/>
              <a:t>800 </a:t>
            </a:r>
            <a:r>
              <a:rPr lang="fr-FR" sz="1200" i="1" err="1"/>
              <a:t>cavities</a:t>
            </a:r>
            <a:endParaRPr lang="fr-FR" sz="1200" i="1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9AAFCDB-A533-02CA-9B30-50D34617B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09" y="619519"/>
            <a:ext cx="11569644" cy="16838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sz="1800" dirty="0"/>
              <a:t>R&amp;D (Single-cells e Multi-cells): identificazione delle «ricette» per ottimizzazione perfomances (cold VT @ 2K)</a:t>
            </a:r>
          </a:p>
          <a:p>
            <a:pPr marL="360363" lvl="1" indent="-84138"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Clean room, High pressure rinsing (HPR), Buffer Chemical Polishing (BCP), Electropolishing (EP), low T baking, N doping, 2-step baking, Mid-T baking, …</a:t>
            </a:r>
          </a:p>
          <a:p>
            <a:pPr marL="360363" lvl="1" indent="-84138">
              <a:lnSpc>
                <a:spcPct val="120000"/>
              </a:lnSpc>
              <a:spcBef>
                <a:spcPts val="0"/>
              </a:spcBef>
            </a:pPr>
            <a:r>
              <a:rPr lang="it-IT" sz="1400" dirty="0"/>
              <a:t>Ottimizzazione della geometria della cavità (RF e geometria)</a:t>
            </a:r>
          </a:p>
          <a:p>
            <a:pPr marL="360363" lvl="1" indent="-84138">
              <a:lnSpc>
                <a:spcPct val="120000"/>
              </a:lnSpc>
              <a:spcBef>
                <a:spcPts val="0"/>
              </a:spcBef>
            </a:pPr>
            <a:r>
              <a:rPr lang="it-IT" sz="1400" dirty="0"/>
              <a:t>Riduzione Field Emission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t-IT" sz="1800" dirty="0"/>
              <a:t>Migrazione su multicelle e industrializzazione per grandi macchine: Yield e riproducibilità risultati</a:t>
            </a:r>
          </a:p>
        </p:txBody>
      </p:sp>
    </p:spTree>
    <p:extLst>
      <p:ext uri="{BB962C8B-B14F-4D97-AF65-F5344CB8AC3E}">
        <p14:creationId xmlns:p14="http://schemas.microsoft.com/office/powerpoint/2010/main" val="4114898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FAEC-5D41-0E95-B2BB-FDB8DF257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85067E4-E0F5-D079-FD12-5422DD532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74" t="16959" r="55231" b="9941"/>
          <a:stretch/>
        </p:blipFill>
        <p:spPr>
          <a:xfrm>
            <a:off x="6256421" y="474416"/>
            <a:ext cx="2839453" cy="617882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F768FC-367A-F4BC-DFA2-BAA70CC3801D}"/>
              </a:ext>
            </a:extLst>
          </p:cNvPr>
          <p:cNvSpPr txBox="1">
            <a:spLocks/>
          </p:cNvSpPr>
          <p:nvPr/>
        </p:nvSpPr>
        <p:spPr>
          <a:xfrm>
            <a:off x="654096" y="602765"/>
            <a:ext cx="8634283" cy="61357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Criostato verticale e suoi ancillari</a:t>
            </a:r>
          </a:p>
          <a:p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Criostato dedicato</a:t>
            </a:r>
          </a:p>
          <a:p>
            <a:pPr lvl="1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L = 3000 mm, OD 610 mm, volume utile 730 litri</a:t>
            </a:r>
          </a:p>
          <a:p>
            <a:pPr lvl="1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Design specifico per cavità 1.3 GHz </a:t>
            </a:r>
          </a:p>
          <a:p>
            <a:pPr lvl="1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Test a freddo fino a 2 mono-celle o una 9-celle.</a:t>
            </a:r>
          </a:p>
          <a:p>
            <a:pPr lvl="1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Ciclo di lavoro complessivo per il test più veloce</a:t>
            </a:r>
          </a:p>
          <a:p>
            <a:pPr lvl="1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¼ dell’inventario complessivo di elio liq. richiesto</a:t>
            </a:r>
          </a:p>
          <a:p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Discendente dedicato</a:t>
            </a:r>
          </a:p>
          <a:p>
            <a:pPr lvl="1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Processo di installazione e rimozione della cavità </a:t>
            </a:r>
            <a:br>
              <a:rPr lang="it-IT" sz="1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di test ottimizzato</a:t>
            </a:r>
          </a:p>
          <a:p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Integrazione nello schermo magnetico</a:t>
            </a:r>
          </a:p>
          <a:p>
            <a:pPr lvl="1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Schermo già disponibile e qualificato</a:t>
            </a:r>
          </a:p>
          <a:p>
            <a:r>
              <a:rPr lang="it-IT" sz="2200" b="1" dirty="0">
                <a:solidFill>
                  <a:schemeClr val="bg2">
                    <a:lumMod val="25000"/>
                  </a:schemeClr>
                </a:solidFill>
              </a:rPr>
              <a:t>Studio e realizzazione bobine di Helmholtz</a:t>
            </a:r>
          </a:p>
          <a:p>
            <a:pPr lvl="1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Esperienza in corso per PIP-II</a:t>
            </a:r>
          </a:p>
          <a:p>
            <a:pPr lvl="1"/>
            <a:r>
              <a:rPr lang="it-IT" sz="1800" dirty="0">
                <a:solidFill>
                  <a:schemeClr val="bg2">
                    <a:lumMod val="25000"/>
                  </a:schemeClr>
                </a:solidFill>
              </a:rPr>
              <a:t>Design e realizzazione avvolgimenti press il LASA</a:t>
            </a:r>
          </a:p>
          <a:p>
            <a:pPr marL="0" indent="0">
              <a:buNone/>
            </a:pPr>
            <a:endParaRPr lang="it-IT" sz="2200" dirty="0">
              <a:solidFill>
                <a:srgbClr val="FF0000"/>
              </a:solidFill>
            </a:endParaRPr>
          </a:p>
          <a:p>
            <a:endParaRPr lang="it-IT" sz="2200" dirty="0">
              <a:solidFill>
                <a:schemeClr val="bg2">
                  <a:lumMod val="25000"/>
                </a:schemeClr>
              </a:solidFill>
            </a:endParaRPr>
          </a:p>
          <a:p>
            <a:endParaRPr lang="it-IT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4DBADB9-8420-5BD7-1A24-8B815C1FA523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883808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Nuovo criostato:</a:t>
            </a:r>
            <a:endParaRPr lang="en-US" sz="3600" b="1" dirty="0"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DDEEAC7-39A0-AF5B-3806-F33900D4A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49" t="15918" r="32001" b="5715"/>
          <a:stretch/>
        </p:blipFill>
        <p:spPr>
          <a:xfrm>
            <a:off x="10725293" y="474589"/>
            <a:ext cx="1436914" cy="60413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1681BD-50A5-79C1-5864-AB38DF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34" t="16138" r="31916" b="5494"/>
          <a:stretch/>
        </p:blipFill>
        <p:spPr>
          <a:xfrm>
            <a:off x="9288379" y="478475"/>
            <a:ext cx="1436914" cy="6041332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0E445BDE-458D-32CC-B077-8B4A03E8EAC9}"/>
              </a:ext>
            </a:extLst>
          </p:cNvPr>
          <p:cNvSpPr txBox="1"/>
          <p:nvPr/>
        </p:nvSpPr>
        <p:spPr>
          <a:xfrm>
            <a:off x="10059299" y="6435152"/>
            <a:ext cx="1478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err="1"/>
              <a:t>Configurazioni</a:t>
            </a:r>
            <a:r>
              <a:rPr lang="en-US" sz="1100"/>
              <a:t> di test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B38820EF-B923-120A-D3BE-74F99E635F43}"/>
              </a:ext>
            </a:extLst>
          </p:cNvPr>
          <p:cNvSpPr txBox="1"/>
          <p:nvPr/>
        </p:nvSpPr>
        <p:spPr>
          <a:xfrm>
            <a:off x="6936844" y="6391630"/>
            <a:ext cx="1478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/>
              <a:t>Vista </a:t>
            </a:r>
            <a:r>
              <a:rPr lang="en-US" sz="1100" err="1"/>
              <a:t>laterale</a:t>
            </a:r>
            <a:r>
              <a:rPr lang="en-US" sz="1100"/>
              <a:t> bunker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CCA3F5C-1BC6-5A2E-B884-FC7C662C97FA}"/>
              </a:ext>
            </a:extLst>
          </p:cNvPr>
          <p:cNvSpPr/>
          <p:nvPr/>
        </p:nvSpPr>
        <p:spPr>
          <a:xfrm>
            <a:off x="8225889" y="2237874"/>
            <a:ext cx="501015" cy="625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936CF57-A050-AB40-6BAF-F3564DE93F9C}"/>
              </a:ext>
            </a:extLst>
          </p:cNvPr>
          <p:cNvSpPr/>
          <p:nvPr/>
        </p:nvSpPr>
        <p:spPr>
          <a:xfrm>
            <a:off x="7717450" y="2374233"/>
            <a:ext cx="561473" cy="16468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B459904-0429-E1C3-D3E2-72B7C98E8B36}"/>
              </a:ext>
            </a:extLst>
          </p:cNvPr>
          <p:cNvSpPr/>
          <p:nvPr/>
        </p:nvSpPr>
        <p:spPr>
          <a:xfrm>
            <a:off x="7709426" y="3507382"/>
            <a:ext cx="569497" cy="3609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464AE578-3DFE-C114-9DBD-AB28FDFD9013}"/>
              </a:ext>
            </a:extLst>
          </p:cNvPr>
          <p:cNvSpPr txBox="1"/>
          <p:nvPr/>
        </p:nvSpPr>
        <p:spPr>
          <a:xfrm>
            <a:off x="6394450" y="1236309"/>
            <a:ext cx="1148071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/>
              <a:t>Nuovo </a:t>
            </a:r>
            <a:r>
              <a:rPr lang="en-US" sz="1100" err="1"/>
              <a:t>criostato</a:t>
            </a:r>
            <a:endParaRPr lang="en-US" sz="1100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00BB0DA9-F4AE-C988-9F0C-EEEC267BCB6F}"/>
              </a:ext>
            </a:extLst>
          </p:cNvPr>
          <p:cNvCxnSpPr>
            <a:cxnSpLocks/>
          </p:cNvCxnSpPr>
          <p:nvPr/>
        </p:nvCxnSpPr>
        <p:spPr>
          <a:xfrm flipH="1" flipV="1">
            <a:off x="8013032" y="1594008"/>
            <a:ext cx="272715" cy="7802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9">
            <a:extLst>
              <a:ext uri="{FF2B5EF4-FFF2-40B4-BE49-F238E27FC236}">
                <a16:creationId xmlns:a16="http://schemas.microsoft.com/office/drawing/2014/main" id="{CCEF9312-3DF6-007C-86AE-72BF766D7389}"/>
              </a:ext>
            </a:extLst>
          </p:cNvPr>
          <p:cNvSpPr txBox="1"/>
          <p:nvPr/>
        </p:nvSpPr>
        <p:spPr>
          <a:xfrm>
            <a:off x="7678892" y="1367114"/>
            <a:ext cx="139135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err="1"/>
              <a:t>Schermo</a:t>
            </a:r>
            <a:r>
              <a:rPr lang="en-US" sz="1100"/>
              <a:t> </a:t>
            </a:r>
            <a:r>
              <a:rPr lang="en-US" sz="1100" err="1"/>
              <a:t>magnetico</a:t>
            </a:r>
            <a:endParaRPr lang="en-US" sz="1100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381A37CD-C3CF-03D4-46B8-B3698D97695F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8278923" y="2905831"/>
            <a:ext cx="544842" cy="7820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9">
            <a:extLst>
              <a:ext uri="{FF2B5EF4-FFF2-40B4-BE49-F238E27FC236}">
                <a16:creationId xmlns:a16="http://schemas.microsoft.com/office/drawing/2014/main" id="{5FB8B662-8EA3-26B6-28CF-8C916E64A595}"/>
              </a:ext>
            </a:extLst>
          </p:cNvPr>
          <p:cNvSpPr txBox="1"/>
          <p:nvPr/>
        </p:nvSpPr>
        <p:spPr>
          <a:xfrm>
            <a:off x="8322801" y="3314186"/>
            <a:ext cx="62183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err="1"/>
              <a:t>Bobine</a:t>
            </a:r>
            <a:endParaRPr lang="en-US" sz="1100"/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C28489D3-CEFF-94FA-6D2D-8BFD323C09EE}"/>
              </a:ext>
            </a:extLst>
          </p:cNvPr>
          <p:cNvCxnSpPr>
            <a:cxnSpLocks/>
          </p:cNvCxnSpPr>
          <p:nvPr/>
        </p:nvCxnSpPr>
        <p:spPr>
          <a:xfrm>
            <a:off x="8013032" y="4122821"/>
            <a:ext cx="431932" cy="88511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9">
            <a:extLst>
              <a:ext uri="{FF2B5EF4-FFF2-40B4-BE49-F238E27FC236}">
                <a16:creationId xmlns:a16="http://schemas.microsoft.com/office/drawing/2014/main" id="{40E8507F-947C-A62B-08FF-2080FC4496A5}"/>
              </a:ext>
            </a:extLst>
          </p:cNvPr>
          <p:cNvSpPr txBox="1"/>
          <p:nvPr/>
        </p:nvSpPr>
        <p:spPr>
          <a:xfrm>
            <a:off x="8110824" y="4781041"/>
            <a:ext cx="866959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err="1"/>
              <a:t>Piattaforma</a:t>
            </a:r>
            <a:r>
              <a:rPr lang="en-US" sz="1100"/>
              <a:t> </a:t>
            </a:r>
            <a:r>
              <a:rPr lang="en-US" sz="1100" err="1"/>
              <a:t>esistente</a:t>
            </a:r>
            <a:endParaRPr lang="en-US" sz="1100"/>
          </a:p>
        </p:txBody>
      </p:sp>
      <p:sp>
        <p:nvSpPr>
          <p:cNvPr id="33" name="TextBox 9">
            <a:extLst>
              <a:ext uri="{FF2B5EF4-FFF2-40B4-BE49-F238E27FC236}">
                <a16:creationId xmlns:a16="http://schemas.microsoft.com/office/drawing/2014/main" id="{2E343FEC-FABC-57AF-7025-357BD5FC6800}"/>
              </a:ext>
            </a:extLst>
          </p:cNvPr>
          <p:cNvSpPr txBox="1"/>
          <p:nvPr/>
        </p:nvSpPr>
        <p:spPr>
          <a:xfrm>
            <a:off x="5879432" y="5174511"/>
            <a:ext cx="1356916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err="1"/>
              <a:t>Criostato</a:t>
            </a:r>
            <a:r>
              <a:rPr lang="en-US" sz="1100"/>
              <a:t> ID700 mm</a:t>
            </a:r>
          </a:p>
        </p:txBody>
      </p:sp>
      <p:sp>
        <p:nvSpPr>
          <p:cNvPr id="2" name="Rettangolo 17">
            <a:extLst>
              <a:ext uri="{FF2B5EF4-FFF2-40B4-BE49-F238E27FC236}">
                <a16:creationId xmlns:a16="http://schemas.microsoft.com/office/drawing/2014/main" id="{59F439D0-B52E-02EF-DCA5-397257FECF88}"/>
              </a:ext>
            </a:extLst>
          </p:cNvPr>
          <p:cNvSpPr/>
          <p:nvPr/>
        </p:nvSpPr>
        <p:spPr>
          <a:xfrm>
            <a:off x="7709426" y="3032453"/>
            <a:ext cx="569497" cy="3609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diritto 23">
            <a:extLst>
              <a:ext uri="{FF2B5EF4-FFF2-40B4-BE49-F238E27FC236}">
                <a16:creationId xmlns:a16="http://schemas.microsoft.com/office/drawing/2014/main" id="{910D127C-8554-C580-1B8D-E1EC40845A94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8278923" y="2430902"/>
            <a:ext cx="544842" cy="7820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39A35377-8521-AD0B-1C87-796A1E73FE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725" t="16374" r="32376" b="6417"/>
          <a:stretch/>
        </p:blipFill>
        <p:spPr>
          <a:xfrm>
            <a:off x="7790414" y="2149641"/>
            <a:ext cx="413066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52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341A928-6177-A5A2-C272-B3DE3A55D146}"/>
              </a:ext>
            </a:extLst>
          </p:cNvPr>
          <p:cNvGrpSpPr/>
          <p:nvPr/>
        </p:nvGrpSpPr>
        <p:grpSpPr>
          <a:xfrm>
            <a:off x="6156232" y="3096936"/>
            <a:ext cx="5826417" cy="3465083"/>
            <a:chOff x="6156232" y="2950108"/>
            <a:chExt cx="5826417" cy="3465083"/>
          </a:xfrm>
        </p:grpSpPr>
        <p:pic>
          <p:nvPicPr>
            <p:cNvPr id="5" name="Immagine 4" descr="Immagine che contiene testo, schermata, diagramma, linea&#10;&#10;Descrizione generata automaticamente">
              <a:extLst>
                <a:ext uri="{FF2B5EF4-FFF2-40B4-BE49-F238E27FC236}">
                  <a16:creationId xmlns:a16="http://schemas.microsoft.com/office/drawing/2014/main" id="{73BECF7C-1F5B-3128-D160-D359DA192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6232" y="2950108"/>
              <a:ext cx="5826417" cy="3465083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7A335F7-A4CD-981E-89CC-C1AA9ADC0EB6}"/>
                </a:ext>
              </a:extLst>
            </p:cNvPr>
            <p:cNvSpPr/>
            <p:nvPr/>
          </p:nvSpPr>
          <p:spPr>
            <a:xfrm>
              <a:off x="8032702" y="3817298"/>
              <a:ext cx="547306" cy="210167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9E7C589B-A887-DFF9-F04B-B11616A058EB}"/>
                </a:ext>
              </a:extLst>
            </p:cNvPr>
            <p:cNvSpPr txBox="1"/>
            <p:nvPr/>
          </p:nvSpPr>
          <p:spPr>
            <a:xfrm>
              <a:off x="7885865" y="3542340"/>
              <a:ext cx="834307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err="1"/>
                <a:t>transiente</a:t>
              </a:r>
              <a:endParaRPr lang="en-US" sz="1100"/>
            </a:p>
          </p:txBody>
        </p:sp>
      </p:grpSp>
      <p:pic>
        <p:nvPicPr>
          <p:cNvPr id="4" name="Immagine 3" descr="Immagine che contiene testo, schermata, diagramma, Rettangolo&#10;&#10;Descrizione generata automaticamente">
            <a:extLst>
              <a:ext uri="{FF2B5EF4-FFF2-40B4-BE49-F238E27FC236}">
                <a16:creationId xmlns:a16="http://schemas.microsoft.com/office/drawing/2014/main" id="{0E756FFB-C989-E487-0D0F-E8DD0DD24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96" y="910050"/>
            <a:ext cx="3218669" cy="1691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29FBD7-1F50-0F9F-E688-4C15F2204F27}"/>
              </a:ext>
            </a:extLst>
          </p:cNvPr>
          <p:cNvSpPr txBox="1"/>
          <p:nvPr/>
        </p:nvSpPr>
        <p:spPr>
          <a:xfrm>
            <a:off x="7627310" y="77933"/>
            <a:ext cx="2359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/>
              <a:t>PIP-II (17 avvolgimenti/coil)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0BF95-3623-F808-EA44-ADB855AD1C16}"/>
              </a:ext>
            </a:extLst>
          </p:cNvPr>
          <p:cNvSpPr txBox="1"/>
          <p:nvPr/>
        </p:nvSpPr>
        <p:spPr>
          <a:xfrm>
            <a:off x="702103" y="571496"/>
            <a:ext cx="3528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/>
              <a:t>Simulazioni CST campo bobine + residuo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F158A-95CC-9E7B-E365-543714CB9861}"/>
              </a:ext>
            </a:extLst>
          </p:cNvPr>
          <p:cNvSpPr txBox="1"/>
          <p:nvPr/>
        </p:nvSpPr>
        <p:spPr>
          <a:xfrm>
            <a:off x="1407662" y="6263657"/>
            <a:ext cx="4836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/>
              <a:t>Caratterizzazione a caldo (300 K) nel criostato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6CCF6B-94DF-4737-4F67-43C58971B87C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Esperienza con monocella PIP-II</a:t>
            </a:r>
            <a:endParaRPr lang="en-US" sz="3600" b="1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84EE12-1F95-D612-CB18-5476470C701E}"/>
              </a:ext>
            </a:extLst>
          </p:cNvPr>
          <p:cNvSpPr txBox="1"/>
          <p:nvPr/>
        </p:nvSpPr>
        <p:spPr>
          <a:xfrm>
            <a:off x="8899433" y="4403900"/>
            <a:ext cx="276379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/>
              <a:t>Accensione bobine a circa 10 K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2D72B44-5701-A936-9BC9-DFE0D102A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21" y="3665776"/>
            <a:ext cx="5058838" cy="26678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2657B3-8F50-C81C-2219-33077B936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1767" y="374365"/>
            <a:ext cx="1916810" cy="2550943"/>
          </a:xfrm>
          <a:prstGeom prst="rect">
            <a:avLst/>
          </a:prstGeom>
        </p:spPr>
      </p:pic>
      <p:pic>
        <p:nvPicPr>
          <p:cNvPr id="15" name="Content Placeholder 3" descr="A machine with wires and wires&#10;&#10;Description automatically generated">
            <a:extLst>
              <a:ext uri="{FF2B5EF4-FFF2-40B4-BE49-F238E27FC236}">
                <a16:creationId xmlns:a16="http://schemas.microsoft.com/office/drawing/2014/main" id="{DB1EE9AF-C84F-938D-7840-48DB1E917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8217" r="3449" b="12462"/>
          <a:stretch/>
        </p:blipFill>
        <p:spPr>
          <a:xfrm>
            <a:off x="10067153" y="66579"/>
            <a:ext cx="1915496" cy="2858729"/>
          </a:xfrm>
        </p:spPr>
      </p:pic>
      <p:pic>
        <p:nvPicPr>
          <p:cNvPr id="17" name="Picture 16" descr="A graph with a red line&#10;&#10;Description automatically generated">
            <a:extLst>
              <a:ext uri="{FF2B5EF4-FFF2-40B4-BE49-F238E27FC236}">
                <a16:creationId xmlns:a16="http://schemas.microsoft.com/office/drawing/2014/main" id="{79BCE8DC-2393-4D6A-4F43-DE4823057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4634" y="567948"/>
            <a:ext cx="1872720" cy="970464"/>
          </a:xfrm>
          <a:prstGeom prst="rect">
            <a:avLst/>
          </a:prstGeom>
        </p:spPr>
      </p:pic>
      <p:pic>
        <p:nvPicPr>
          <p:cNvPr id="18" name="Picture 17" descr="A graph with a line graph&#10;&#10;Description automatically generated">
            <a:extLst>
              <a:ext uri="{FF2B5EF4-FFF2-40B4-BE49-F238E27FC236}">
                <a16:creationId xmlns:a16="http://schemas.microsoft.com/office/drawing/2014/main" id="{3B679A3C-5CCB-037D-7FCA-3211007F23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746" y="1544615"/>
            <a:ext cx="2728680" cy="17457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470823-DC78-4E88-9D44-720E328FD2F4}"/>
              </a:ext>
            </a:extLst>
          </p:cNvPr>
          <p:cNvSpPr txBox="1"/>
          <p:nvPr/>
        </p:nvSpPr>
        <p:spPr>
          <a:xfrm>
            <a:off x="5823839" y="760118"/>
            <a:ext cx="11682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>
                <a:solidFill>
                  <a:srgbClr val="FF0000"/>
                </a:solidFill>
              </a:rPr>
              <a:t>Simulazione </a:t>
            </a:r>
            <a:r>
              <a:rPr lang="it-IT" sz="1200">
                <a:solidFill>
                  <a:srgbClr val="FF0000"/>
                </a:solidFill>
              </a:rPr>
              <a:t>(Maxwell 3D)</a:t>
            </a:r>
            <a:endParaRPr lang="it-IT" sz="140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E35CB3-2DE6-048B-58C8-5459ED8A6D5C}"/>
              </a:ext>
            </a:extLst>
          </p:cNvPr>
          <p:cNvSpPr txBox="1"/>
          <p:nvPr/>
        </p:nvSpPr>
        <p:spPr>
          <a:xfrm>
            <a:off x="5845718" y="2059058"/>
            <a:ext cx="1146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>
                <a:solidFill>
                  <a:srgbClr val="4472C4"/>
                </a:solidFill>
              </a:rPr>
              <a:t>Misura sperimentale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10A3196-6B8D-2552-C876-2E298B17CB2E}"/>
              </a:ext>
            </a:extLst>
          </p:cNvPr>
          <p:cNvCxnSpPr/>
          <p:nvPr/>
        </p:nvCxnSpPr>
        <p:spPr>
          <a:xfrm>
            <a:off x="5177412" y="845266"/>
            <a:ext cx="413816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5C15EB6-8158-A2E9-1833-0E8861983660}"/>
              </a:ext>
            </a:extLst>
          </p:cNvPr>
          <p:cNvSpPr txBox="1"/>
          <p:nvPr/>
        </p:nvSpPr>
        <p:spPr>
          <a:xfrm>
            <a:off x="5143563" y="816099"/>
            <a:ext cx="803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>
                <a:solidFill>
                  <a:srgbClr val="FF0000"/>
                </a:solidFill>
              </a:rPr>
              <a:t>40 cm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46D9C58-A278-A107-DD50-C60C43E3F200}"/>
              </a:ext>
            </a:extLst>
          </p:cNvPr>
          <p:cNvCxnSpPr>
            <a:cxnSpLocks/>
          </p:cNvCxnSpPr>
          <p:nvPr/>
        </p:nvCxnSpPr>
        <p:spPr>
          <a:xfrm>
            <a:off x="5109891" y="1978077"/>
            <a:ext cx="289741" cy="0"/>
          </a:xfrm>
          <a:prstGeom prst="straightConnector1">
            <a:avLst/>
          </a:prstGeom>
          <a:ln>
            <a:solidFill>
              <a:srgbClr val="4472C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143821D-B52E-4BB9-10CE-BA82C937F527}"/>
              </a:ext>
            </a:extLst>
          </p:cNvPr>
          <p:cNvSpPr txBox="1"/>
          <p:nvPr/>
        </p:nvSpPr>
        <p:spPr>
          <a:xfrm>
            <a:off x="5013370" y="1966725"/>
            <a:ext cx="8038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>
                <a:solidFill>
                  <a:srgbClr val="4472C4"/>
                </a:solidFill>
              </a:rPr>
              <a:t>40cm</a:t>
            </a:r>
          </a:p>
        </p:txBody>
      </p:sp>
    </p:spTree>
    <p:extLst>
      <p:ext uri="{BB962C8B-B14F-4D97-AF65-F5344CB8AC3E}">
        <p14:creationId xmlns:p14="http://schemas.microsoft.com/office/powerpoint/2010/main" val="1478705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yellow cylindrical object&#10;&#10;Description automatically generated">
            <a:extLst>
              <a:ext uri="{FF2B5EF4-FFF2-40B4-BE49-F238E27FC236}">
                <a16:creationId xmlns:a16="http://schemas.microsoft.com/office/drawing/2014/main" id="{959EF223-DE25-DC08-A067-AE54C663F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5" r="34267"/>
          <a:stretch/>
        </p:blipFill>
        <p:spPr>
          <a:xfrm>
            <a:off x="3023527" y="1439694"/>
            <a:ext cx="3194062" cy="5418306"/>
          </a:xfrm>
        </p:spPr>
      </p:pic>
      <p:pic>
        <p:nvPicPr>
          <p:cNvPr id="7" name="Picture 6" descr="A tall rectangular object with blue and yellow stripes&#10;&#10;Description automatically generated with medium confidence">
            <a:extLst>
              <a:ext uri="{FF2B5EF4-FFF2-40B4-BE49-F238E27FC236}">
                <a16:creationId xmlns:a16="http://schemas.microsoft.com/office/drawing/2014/main" id="{282B9A46-8948-F407-4EAE-51BD18249D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r="44124"/>
          <a:stretch/>
        </p:blipFill>
        <p:spPr>
          <a:xfrm>
            <a:off x="7081736" y="1511879"/>
            <a:ext cx="5110263" cy="5346121"/>
          </a:xfrm>
          <a:prstGeom prst="rect">
            <a:avLst/>
          </a:prstGeom>
        </p:spPr>
      </p:pic>
      <p:pic>
        <p:nvPicPr>
          <p:cNvPr id="9" name="Picture 8" descr="A close-up of a toy&#10;&#10;Description automatically generated">
            <a:extLst>
              <a:ext uri="{FF2B5EF4-FFF2-40B4-BE49-F238E27FC236}">
                <a16:creationId xmlns:a16="http://schemas.microsoft.com/office/drawing/2014/main" id="{7DD35285-F7D7-D289-1CA9-47E28DB9C8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9" r="7978"/>
          <a:stretch/>
        </p:blipFill>
        <p:spPr>
          <a:xfrm>
            <a:off x="6453571" y="583274"/>
            <a:ext cx="4139848" cy="342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3E1EF8-1EF6-3AB5-DB63-490EDDBEAEE0}"/>
              </a:ext>
            </a:extLst>
          </p:cNvPr>
          <p:cNvSpPr txBox="1"/>
          <p:nvPr/>
        </p:nvSpPr>
        <p:spPr>
          <a:xfrm>
            <a:off x="719635" y="769547"/>
            <a:ext cx="44457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2 telai per le bobine di Helmholtz (SS316L)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Distanziali tra schermo e criostato per fissare la struttura (SS316L)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Distanziali</a:t>
            </a:r>
            <a:r>
              <a:rPr lang="en-US"/>
              <a:t> </a:t>
            </a:r>
            <a:r>
              <a:rPr lang="en-US" err="1"/>
              <a:t>tra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2 </a:t>
            </a:r>
            <a:r>
              <a:rPr lang="en-US" err="1"/>
              <a:t>telai</a:t>
            </a:r>
            <a:r>
              <a:rPr lang="en-US"/>
              <a:t> per </a:t>
            </a:r>
            <a:r>
              <a:rPr lang="en-US" err="1"/>
              <a:t>regolarne</a:t>
            </a:r>
            <a:r>
              <a:rPr lang="en-US"/>
              <a:t> la </a:t>
            </a:r>
            <a:r>
              <a:rPr lang="en-US" err="1"/>
              <a:t>posizione</a:t>
            </a:r>
            <a:r>
              <a:rPr lang="en-US"/>
              <a:t> in Altezza (Al o SS316L)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Struttura</a:t>
            </a:r>
            <a:r>
              <a:rPr lang="en-US"/>
              <a:t> di </a:t>
            </a:r>
            <a:r>
              <a:rPr lang="en-US" err="1"/>
              <a:t>supporto</a:t>
            </a:r>
            <a:r>
              <a:rPr lang="en-US"/>
              <a:t> per il </a:t>
            </a:r>
            <a:r>
              <a:rPr lang="en-US" err="1"/>
              <a:t>posizionamento</a:t>
            </a:r>
            <a:r>
              <a:rPr lang="en-US"/>
              <a:t> e</a:t>
            </a:r>
            <a:br>
              <a:rPr lang="en-US"/>
            </a:br>
            <a:r>
              <a:rPr lang="en-US" err="1"/>
              <a:t>movimentazione</a:t>
            </a:r>
            <a:r>
              <a:rPr lang="en-US"/>
              <a:t> delle </a:t>
            </a:r>
            <a:r>
              <a:rPr lang="en-US" err="1"/>
              <a:t>bobine</a:t>
            </a:r>
            <a:br>
              <a:rPr lang="en-US"/>
            </a:br>
            <a:r>
              <a:rPr lang="en-US"/>
              <a:t>(L 2000mm, (Al o SS316L)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Materiale</a:t>
            </a:r>
            <a:r>
              <a:rPr lang="en-US"/>
              <a:t> per </a:t>
            </a:r>
            <a:r>
              <a:rPr lang="en-US" err="1"/>
              <a:t>gli</a:t>
            </a:r>
            <a:r>
              <a:rPr lang="en-US"/>
              <a:t> </a:t>
            </a:r>
            <a:r>
              <a:rPr lang="en-US" err="1"/>
              <a:t>avvolgimenti</a:t>
            </a:r>
            <a:br>
              <a:rPr lang="en-US"/>
            </a:br>
            <a:r>
              <a:rPr lang="en-US" err="1"/>
              <a:t>della</a:t>
            </a:r>
            <a:r>
              <a:rPr lang="en-US"/>
              <a:t> </a:t>
            </a:r>
            <a:r>
              <a:rPr lang="en-US" err="1"/>
              <a:t>bobina</a:t>
            </a:r>
            <a:r>
              <a:rPr lang="en-US"/>
              <a:t> (</a:t>
            </a:r>
            <a:r>
              <a:rPr lang="en-US" err="1"/>
              <a:t>cavi</a:t>
            </a:r>
            <a:r>
              <a:rPr lang="en-US"/>
              <a:t> flat </a:t>
            </a:r>
            <a:br>
              <a:rPr lang="en-US"/>
            </a:br>
            <a:r>
              <a:rPr lang="en-US"/>
              <a:t>come per PIP-II, da </a:t>
            </a:r>
            <a:r>
              <a:rPr lang="en-US" err="1"/>
              <a:t>definire</a:t>
            </a:r>
            <a:r>
              <a:rPr lang="en-US"/>
              <a:t>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59802C-09F4-D865-BA6B-4E39F5F43B3C}"/>
              </a:ext>
            </a:extLst>
          </p:cNvPr>
          <p:cNvCxnSpPr>
            <a:cxnSpLocks/>
          </p:cNvCxnSpPr>
          <p:nvPr/>
        </p:nvCxnSpPr>
        <p:spPr>
          <a:xfrm flipV="1">
            <a:off x="6455924" y="3363924"/>
            <a:ext cx="645268" cy="721693"/>
          </a:xfrm>
          <a:prstGeom prst="straightConnector1">
            <a:avLst/>
          </a:prstGeom>
          <a:ln>
            <a:solidFill>
              <a:srgbClr val="EAB2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86BD15-5F45-6814-EE09-496D34B1C790}"/>
              </a:ext>
            </a:extLst>
          </p:cNvPr>
          <p:cNvCxnSpPr>
            <a:cxnSpLocks/>
          </p:cNvCxnSpPr>
          <p:nvPr/>
        </p:nvCxnSpPr>
        <p:spPr>
          <a:xfrm flipV="1">
            <a:off x="7904185" y="3619595"/>
            <a:ext cx="0" cy="117964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37D7488-4607-31C9-B57B-4C72618848CA}"/>
              </a:ext>
            </a:extLst>
          </p:cNvPr>
          <p:cNvSpPr txBox="1"/>
          <p:nvPr/>
        </p:nvSpPr>
        <p:spPr>
          <a:xfrm>
            <a:off x="7408074" y="477470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accent6">
                    <a:lumMod val="75000"/>
                  </a:schemeClr>
                </a:solidFill>
              </a:rPr>
              <a:t>cryostat</a:t>
            </a:r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63BFE5-F698-9433-FE41-530580744841}"/>
              </a:ext>
            </a:extLst>
          </p:cNvPr>
          <p:cNvSpPr txBox="1"/>
          <p:nvPr/>
        </p:nvSpPr>
        <p:spPr>
          <a:xfrm>
            <a:off x="5403716" y="4051672"/>
            <a:ext cx="1819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rgbClr val="EAB200"/>
                </a:solidFill>
              </a:rPr>
              <a:t>Cryoperm shield</a:t>
            </a:r>
            <a:endParaRPr lang="en-US">
              <a:solidFill>
                <a:srgbClr val="EAB2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AF9D894-B991-1BFD-DCC8-7FD347D0EDE6}"/>
              </a:ext>
            </a:extLst>
          </p:cNvPr>
          <p:cNvCxnSpPr>
            <a:cxnSpLocks/>
          </p:cNvCxnSpPr>
          <p:nvPr/>
        </p:nvCxnSpPr>
        <p:spPr>
          <a:xfrm flipV="1">
            <a:off x="9918236" y="3871182"/>
            <a:ext cx="1117653" cy="1510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667289-5A3B-0BD8-7490-1B7F9ACFB408}"/>
              </a:ext>
            </a:extLst>
          </p:cNvPr>
          <p:cNvSpPr txBox="1"/>
          <p:nvPr/>
        </p:nvSpPr>
        <p:spPr>
          <a:xfrm>
            <a:off x="9036995" y="5381339"/>
            <a:ext cx="1478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Struttura</a:t>
            </a:r>
            <a:r>
              <a:rPr lang="en-US"/>
              <a:t> di </a:t>
            </a:r>
            <a:r>
              <a:rPr lang="en-US" err="1"/>
              <a:t>supporto</a:t>
            </a: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AF8BAD-2B4D-0EBA-D914-033F44E5BC3C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Helmholtz coil design del frame: stato 2024</a:t>
            </a:r>
            <a:endParaRPr lang="en-US" sz="3600" b="1" dirty="0">
              <a:latin typeface="+mn-lt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4CAF59D-36F8-1DFE-B05C-05437AFA2E03}"/>
              </a:ext>
            </a:extLst>
          </p:cNvPr>
          <p:cNvCxnSpPr>
            <a:cxnSpLocks/>
          </p:cNvCxnSpPr>
          <p:nvPr/>
        </p:nvCxnSpPr>
        <p:spPr>
          <a:xfrm flipH="1" flipV="1">
            <a:off x="5067686" y="4831650"/>
            <a:ext cx="3969309" cy="8728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310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46EC1-5381-E3A2-8B46-ACBB93B1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484" y="1499601"/>
            <a:ext cx="11287354" cy="454877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3500" b="1" dirty="0">
                <a:solidFill>
                  <a:schemeClr val="accent1">
                    <a:lumMod val="75000"/>
                  </a:schemeClr>
                </a:solidFill>
              </a:rPr>
              <a:t>Intro: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Importanza di HighQ e HighG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3500" b="1" dirty="0">
                <a:solidFill>
                  <a:schemeClr val="accent1">
                    <a:lumMod val="75000"/>
                  </a:schemeClr>
                </a:solidFill>
              </a:rPr>
              <a:t>Overview ESPP_A_SRF_HQ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Goal e metodologia R&amp;D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3500" b="1" dirty="0">
                <a:solidFill>
                  <a:schemeClr val="accent1">
                    <a:lumMod val="75000"/>
                  </a:schemeClr>
                </a:solidFill>
              </a:rPr>
              <a:t>Overview proposta prolungamento ESPP_A_SRF_HQ per ESPPU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R&amp;D dedicato per la futura grande macchina (ESPP decision)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R&amp;D volto agli ERL (collider and sustainability)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Upgrade infrastruttura per test in potenza delle cavità SRF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A304D4-395C-B369-2486-AE1C90336542}"/>
              </a:ext>
            </a:extLst>
          </p:cNvPr>
          <p:cNvSpPr txBox="1">
            <a:spLocks/>
          </p:cNvSpPr>
          <p:nvPr/>
        </p:nvSpPr>
        <p:spPr>
          <a:xfrm>
            <a:off x="590550" y="1"/>
            <a:ext cx="10445339" cy="904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OUTLINE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4105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DB4D304D-0FB7-0B64-587A-2C9996769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6" y="1260564"/>
            <a:ext cx="6809362" cy="3816090"/>
          </a:xfrm>
        </p:spPr>
      </p:pic>
      <p:pic>
        <p:nvPicPr>
          <p:cNvPr id="17" name="Content Placeholder 16" descr="A blue and green background with red dots&#10;&#10;Description automatically generated">
            <a:extLst>
              <a:ext uri="{FF2B5EF4-FFF2-40B4-BE49-F238E27FC236}">
                <a16:creationId xmlns:a16="http://schemas.microsoft.com/office/drawing/2014/main" id="{438CE85C-0DCD-7A15-D731-E35FD07B2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177" y="557691"/>
            <a:ext cx="5343886" cy="3681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9E5C9-3B2F-18B6-96D1-34013AB786CE}"/>
              </a:ext>
            </a:extLst>
          </p:cNvPr>
          <p:cNvSpPr txBox="1"/>
          <p:nvPr/>
        </p:nvSpPr>
        <p:spPr>
          <a:xfrm>
            <a:off x="2039254" y="1931144"/>
            <a:ext cx="3015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Schermo aperto (no fondo), raggio 340mm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4CB60-FC54-A5E5-EF3A-20451861F0FD}"/>
              </a:ext>
            </a:extLst>
          </p:cNvPr>
          <p:cNvSpPr txBox="1"/>
          <p:nvPr/>
        </p:nvSpPr>
        <p:spPr>
          <a:xfrm>
            <a:off x="2039254" y="3353749"/>
            <a:ext cx="249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Coil bobina Helmotz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AB60C9-48CA-6B84-2882-3A3662B552B7}"/>
              </a:ext>
            </a:extLst>
          </p:cNvPr>
          <p:cNvCxnSpPr>
            <a:stCxn id="4" idx="1"/>
          </p:cNvCxnSpPr>
          <p:nvPr/>
        </p:nvCxnSpPr>
        <p:spPr>
          <a:xfrm flipH="1" flipV="1">
            <a:off x="1442354" y="3314563"/>
            <a:ext cx="596900" cy="223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4D644E-6F5F-D25D-5983-3D5EEAB83D73}"/>
              </a:ext>
            </a:extLst>
          </p:cNvPr>
          <p:cNvCxnSpPr>
            <a:cxnSpLocks/>
          </p:cNvCxnSpPr>
          <p:nvPr/>
        </p:nvCxnSpPr>
        <p:spPr>
          <a:xfrm flipH="1" flipV="1">
            <a:off x="1442354" y="3495084"/>
            <a:ext cx="596900" cy="825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E2FADF-1CBF-A4B4-3407-E14CFBCADA4D}"/>
              </a:ext>
            </a:extLst>
          </p:cNvPr>
          <p:cNvSpPr txBox="1"/>
          <p:nvPr/>
        </p:nvSpPr>
        <p:spPr>
          <a:xfrm>
            <a:off x="8234183" y="369337"/>
            <a:ext cx="249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Campo bobina Helmhotz (100mA, 1 spira)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33A3D0-E29B-1A4D-2378-C52EFF9DB1F6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Helmholtz coil simulazioni: stato 2024</a:t>
            </a:r>
            <a:endParaRPr lang="en-US" sz="3600" b="1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77E253-3F56-2386-616D-998E6C386CCE}"/>
              </a:ext>
            </a:extLst>
          </p:cNvPr>
          <p:cNvSpPr txBox="1"/>
          <p:nvPr/>
        </p:nvSpPr>
        <p:spPr>
          <a:xfrm>
            <a:off x="1155769" y="645653"/>
            <a:ext cx="4857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Simulazione Poisson:</a:t>
            </a:r>
            <a:br>
              <a:rPr lang="it-IT"/>
            </a:br>
            <a:r>
              <a:rPr lang="it-IT"/>
              <a:t>schermo esterno (aperto) + bobina di Helmholtz</a:t>
            </a:r>
          </a:p>
        </p:txBody>
      </p:sp>
      <p:pic>
        <p:nvPicPr>
          <p:cNvPr id="13" name="Picture 12" descr="A graph with a red line&#10;&#10;Description automatically generated">
            <a:extLst>
              <a:ext uri="{FF2B5EF4-FFF2-40B4-BE49-F238E27FC236}">
                <a16:creationId xmlns:a16="http://schemas.microsoft.com/office/drawing/2014/main" id="{A95E04E4-8ACC-D7B5-3C1A-21B1B82BF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543" y="3745709"/>
            <a:ext cx="5648813" cy="29272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5B523D-BCEF-1F9B-3F6C-D1FAF688F88C}"/>
              </a:ext>
            </a:extLst>
          </p:cNvPr>
          <p:cNvSpPr txBox="1"/>
          <p:nvPr/>
        </p:nvSpPr>
        <p:spPr>
          <a:xfrm>
            <a:off x="7986116" y="5482136"/>
            <a:ext cx="2495550" cy="646331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>
                <a:solidFill>
                  <a:srgbClr val="4472C4"/>
                </a:solidFill>
              </a:rPr>
              <a:t>Campo magnetico lungo l’asse della bobina (y)</a:t>
            </a:r>
          </a:p>
        </p:txBody>
      </p:sp>
      <p:pic>
        <p:nvPicPr>
          <p:cNvPr id="15" name="Picture 14" descr="A drawing of a cube with a circle and a circle&#10;&#10;Description automatically generated">
            <a:extLst>
              <a:ext uri="{FF2B5EF4-FFF2-40B4-BE49-F238E27FC236}">
                <a16:creationId xmlns:a16="http://schemas.microsoft.com/office/drawing/2014/main" id="{2FA150F0-9DC4-E9A2-018C-E455C3C6A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3453" y="4149052"/>
            <a:ext cx="2818754" cy="193357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D7FF06-114D-8756-F4BE-180F2641B1DD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5927885" y="5753378"/>
            <a:ext cx="2058231" cy="519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995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5307"/>
          </a:xfrm>
        </p:spPr>
        <p:txBody>
          <a:bodyPr/>
          <a:lstStyle/>
          <a:p>
            <a:r>
              <a:rPr lang="it-IT"/>
              <a:t>VT </a:t>
            </a:r>
            <a:r>
              <a:rPr lang="it-IT" err="1"/>
              <a:t>cryostat</a:t>
            </a:r>
            <a:r>
              <a:rPr lang="it-IT"/>
              <a:t> </a:t>
            </a:r>
            <a:r>
              <a:rPr lang="it-IT" err="1"/>
              <a:t>improvements</a:t>
            </a:r>
            <a:r>
              <a:rPr lang="it-IT"/>
              <a:t> for high-Q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4787619" y="1735561"/>
                <a:ext cx="2776786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𝐵𝐶𝑆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619" y="1735561"/>
                <a:ext cx="2776786" cy="391582"/>
              </a:xfrm>
              <a:prstGeom prst="rect">
                <a:avLst/>
              </a:prstGeom>
              <a:blipFill>
                <a:blip r:embed="rId2"/>
                <a:stretch>
                  <a:fillRect t="-781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838200" y="2181376"/>
                <a:ext cx="10923375" cy="690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/>
                  <a:t> is the contribution of trapped magnetic flux and can be minimized with dedicated magnetic hygiene protocols.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it-IT"/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81376"/>
                <a:ext cx="10923375" cy="690830"/>
              </a:xfrm>
              <a:prstGeom prst="rect">
                <a:avLst/>
              </a:prstGeom>
              <a:blipFill>
                <a:blip r:embed="rId3"/>
                <a:stretch>
                  <a:fillRect t="-4425" r="-223" b="-4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2 7"/>
          <p:cNvCxnSpPr>
            <a:cxnSpLocks/>
          </p:cNvCxnSpPr>
          <p:nvPr/>
        </p:nvCxnSpPr>
        <p:spPr>
          <a:xfrm flipH="1">
            <a:off x="4186539" y="2762166"/>
            <a:ext cx="2053275" cy="439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786820" y="3041812"/>
                <a:ext cx="367958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/>
                  <a:t>Trapped </a:t>
                </a:r>
                <a:r>
                  <a:rPr lang="it-IT" sz="1600" b="1" err="1"/>
                  <a:t>flux</a:t>
                </a:r>
                <a:r>
                  <a:rPr lang="it-IT" sz="1600" b="1"/>
                  <a:t> </a:t>
                </a:r>
                <a:r>
                  <a:rPr lang="it-IT" sz="1600" b="1" err="1"/>
                  <a:t>efficiency</a:t>
                </a:r>
                <a:r>
                  <a:rPr lang="it-IT" sz="1600" b="1"/>
                  <a:t>: </a:t>
                </a:r>
                <a:r>
                  <a:rPr lang="it-IT" sz="1600" err="1"/>
                  <a:t>depends</a:t>
                </a:r>
                <a:r>
                  <a:rPr lang="it-IT" sz="1600"/>
                  <a:t> </a:t>
                </a:r>
                <a:r>
                  <a:rPr lang="it-IT" sz="1600" err="1"/>
                  <a:t>upon</a:t>
                </a:r>
                <a:r>
                  <a:rPr lang="it-IT" sz="1600"/>
                  <a:t> </a:t>
                </a:r>
                <a:r>
                  <a:rPr lang="it-IT" sz="1600" err="1"/>
                  <a:t>thermal</a:t>
                </a:r>
                <a:r>
                  <a:rPr lang="it-IT" sz="1600"/>
                  <a:t> </a:t>
                </a:r>
                <a:r>
                  <a:rPr lang="it-IT" sz="1600" err="1"/>
                  <a:t>gradient</a:t>
                </a:r>
                <a:r>
                  <a:rPr lang="it-IT" sz="1600"/>
                  <a:t> 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1600"/>
                  <a:t> across cavity length. </a:t>
                </a:r>
                <a:r>
                  <a:rPr lang="en-US" sz="1600" err="1"/>
                  <a:t>Tipically</a:t>
                </a:r>
                <a:r>
                  <a:rPr lang="en-US" sz="1600"/>
                  <a:t> 90% in slow </a:t>
                </a:r>
                <a:r>
                  <a:rPr lang="en-US" sz="1600" err="1"/>
                  <a:t>cooldown</a:t>
                </a:r>
                <a:r>
                  <a:rPr lang="en-US" sz="1600"/>
                  <a:t> regime. Can be reduced with improved design of </a:t>
                </a:r>
                <a:r>
                  <a:rPr lang="en-US" sz="1600" err="1"/>
                  <a:t>LHe</a:t>
                </a:r>
                <a:r>
                  <a:rPr lang="en-US" sz="1600"/>
                  <a:t>-transfer lines, and employing local heaters to offset the temperature level</a:t>
                </a:r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820" y="3041812"/>
                <a:ext cx="3679588" cy="1569660"/>
              </a:xfrm>
              <a:prstGeom prst="rect">
                <a:avLst/>
              </a:prstGeom>
              <a:blipFill>
                <a:blip r:embed="rId4"/>
                <a:stretch>
                  <a:fillRect l="-828" t="-1167" b="-4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ttore 2 13"/>
          <p:cNvCxnSpPr>
            <a:cxnSpLocks/>
          </p:cNvCxnSpPr>
          <p:nvPr/>
        </p:nvCxnSpPr>
        <p:spPr>
          <a:xfrm flipH="1">
            <a:off x="6416299" y="2822237"/>
            <a:ext cx="141640" cy="379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4791376" y="3164923"/>
            <a:ext cx="3395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/>
              <a:t>Trapped </a:t>
            </a:r>
            <a:r>
              <a:rPr lang="it-IT" sz="1600" b="1" err="1"/>
              <a:t>flux</a:t>
            </a:r>
            <a:r>
              <a:rPr lang="it-IT" sz="1600" b="1"/>
              <a:t> </a:t>
            </a:r>
            <a:r>
              <a:rPr lang="it-IT" sz="1600" b="1" err="1"/>
              <a:t>sensitivity</a:t>
            </a:r>
            <a:r>
              <a:rPr lang="it-IT" sz="1600" b="1"/>
              <a:t>: </a:t>
            </a:r>
            <a:r>
              <a:rPr lang="it-IT" sz="1600" err="1"/>
              <a:t>depends</a:t>
            </a:r>
            <a:r>
              <a:rPr lang="it-IT" sz="1600"/>
              <a:t> </a:t>
            </a:r>
            <a:r>
              <a:rPr lang="it-IT" sz="1600" err="1"/>
              <a:t>upon</a:t>
            </a:r>
            <a:r>
              <a:rPr lang="it-IT" sz="1600"/>
              <a:t> </a:t>
            </a:r>
            <a:r>
              <a:rPr lang="it-IT" sz="1600" err="1"/>
              <a:t>material</a:t>
            </a:r>
            <a:r>
              <a:rPr lang="it-IT" sz="1600"/>
              <a:t> </a:t>
            </a:r>
            <a:r>
              <a:rPr lang="it-IT" sz="1600" err="1"/>
              <a:t>characteristics</a:t>
            </a:r>
            <a:r>
              <a:rPr lang="it-IT" sz="1600"/>
              <a:t> and treatment </a:t>
            </a:r>
            <a:r>
              <a:rPr lang="it-IT" sz="1600" err="1"/>
              <a:t>history</a:t>
            </a:r>
            <a:r>
              <a:rPr lang="it-IT" sz="1600"/>
              <a:t>. Can be </a:t>
            </a:r>
            <a:r>
              <a:rPr lang="it-IT" sz="1600" err="1"/>
              <a:t>reduced</a:t>
            </a:r>
            <a:r>
              <a:rPr lang="it-IT" sz="1600"/>
              <a:t> by </a:t>
            </a:r>
            <a:r>
              <a:rPr lang="it-IT" sz="1600" err="1"/>
              <a:t>optimizing</a:t>
            </a:r>
            <a:r>
              <a:rPr lang="it-IT" sz="1600"/>
              <a:t> </a:t>
            </a:r>
            <a:r>
              <a:rPr lang="it-IT" sz="1600" err="1"/>
              <a:t>cavity</a:t>
            </a:r>
            <a:r>
              <a:rPr lang="it-IT" sz="1600"/>
              <a:t> treatment (</a:t>
            </a:r>
            <a:r>
              <a:rPr lang="it-IT" sz="1600" err="1"/>
              <a:t>annealing</a:t>
            </a:r>
            <a:r>
              <a:rPr lang="it-IT" sz="1600"/>
              <a:t> and </a:t>
            </a:r>
            <a:r>
              <a:rPr lang="it-IT" sz="1600" err="1"/>
              <a:t>final</a:t>
            </a:r>
            <a:r>
              <a:rPr lang="it-IT" sz="1600"/>
              <a:t> </a:t>
            </a:r>
            <a:r>
              <a:rPr lang="it-IT" sz="1600" err="1"/>
              <a:t>baking</a:t>
            </a:r>
            <a:r>
              <a:rPr lang="it-IT" sz="1600"/>
              <a:t> </a:t>
            </a:r>
            <a:r>
              <a:rPr lang="it-IT" sz="1600" err="1"/>
              <a:t>temperatures</a:t>
            </a:r>
            <a:r>
              <a:rPr lang="it-IT" sz="1600"/>
              <a:t>)</a:t>
            </a:r>
            <a:endParaRPr lang="en-US" sz="1600"/>
          </a:p>
        </p:txBody>
      </p:sp>
      <p:cxnSp>
        <p:nvCxnSpPr>
          <p:cNvPr id="19" name="Connettore 2 18"/>
          <p:cNvCxnSpPr>
            <a:cxnSpLocks/>
          </p:cNvCxnSpPr>
          <p:nvPr/>
        </p:nvCxnSpPr>
        <p:spPr>
          <a:xfrm>
            <a:off x="7122769" y="2710306"/>
            <a:ext cx="1369579" cy="27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8279454" y="2802586"/>
            <a:ext cx="3723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err="1"/>
              <a:t>External</a:t>
            </a:r>
            <a:r>
              <a:rPr lang="it-IT" sz="1600" b="1"/>
              <a:t> </a:t>
            </a:r>
            <a:r>
              <a:rPr lang="it-IT" sz="1600" b="1" err="1"/>
              <a:t>magnetic</a:t>
            </a:r>
            <a:r>
              <a:rPr lang="it-IT" sz="1600" b="1"/>
              <a:t> </a:t>
            </a:r>
            <a:r>
              <a:rPr lang="it-IT" sz="1600" b="1" err="1"/>
              <a:t>field</a:t>
            </a:r>
            <a:r>
              <a:rPr lang="it-IT" sz="1600" b="1"/>
              <a:t>: </a:t>
            </a:r>
            <a:r>
              <a:rPr lang="it-IT" sz="1600" err="1"/>
              <a:t>depends</a:t>
            </a:r>
            <a:r>
              <a:rPr lang="it-IT" sz="1600"/>
              <a:t> </a:t>
            </a:r>
            <a:r>
              <a:rPr lang="it-IT" sz="1600" err="1"/>
              <a:t>upon</a:t>
            </a:r>
            <a:r>
              <a:rPr lang="it-IT" sz="1600"/>
              <a:t> </a:t>
            </a:r>
            <a:r>
              <a:rPr lang="it-IT" sz="1600" err="1"/>
              <a:t>shielding</a:t>
            </a:r>
            <a:r>
              <a:rPr lang="it-IT" sz="1600"/>
              <a:t> </a:t>
            </a:r>
            <a:r>
              <a:rPr lang="it-IT" sz="1600" err="1"/>
              <a:t>efficiency</a:t>
            </a:r>
            <a:r>
              <a:rPr lang="it-IT" sz="1600"/>
              <a:t>. Can be </a:t>
            </a:r>
            <a:r>
              <a:rPr lang="it-IT" sz="1600" err="1">
                <a:solidFill>
                  <a:srgbClr val="FF0000"/>
                </a:solidFill>
              </a:rPr>
              <a:t>drastically</a:t>
            </a:r>
            <a:r>
              <a:rPr lang="it-IT" sz="1600"/>
              <a:t> </a:t>
            </a:r>
            <a:r>
              <a:rPr lang="it-IT" sz="1600" err="1"/>
              <a:t>reduced</a:t>
            </a:r>
            <a:r>
              <a:rPr lang="it-IT" sz="1600"/>
              <a:t> </a:t>
            </a:r>
            <a:r>
              <a:rPr lang="it-IT" sz="1600" err="1"/>
              <a:t>resorting</a:t>
            </a:r>
            <a:r>
              <a:rPr lang="it-IT" sz="1600"/>
              <a:t> to </a:t>
            </a:r>
            <a:r>
              <a:rPr lang="it-IT" sz="1600" err="1"/>
              <a:t>Helmholtz</a:t>
            </a:r>
            <a:r>
              <a:rPr lang="it-IT" sz="1600"/>
              <a:t> coils for </a:t>
            </a:r>
            <a:r>
              <a:rPr lang="it-IT" sz="1600" err="1"/>
              <a:t>active</a:t>
            </a:r>
            <a:r>
              <a:rPr lang="it-IT" sz="1600"/>
              <a:t> </a:t>
            </a:r>
            <a:r>
              <a:rPr lang="it-IT" sz="1600" err="1"/>
              <a:t>field</a:t>
            </a:r>
            <a:r>
              <a:rPr lang="it-IT" sz="1600"/>
              <a:t> </a:t>
            </a:r>
            <a:r>
              <a:rPr lang="it-IT" sz="1600" err="1"/>
              <a:t>cancellation</a:t>
            </a:r>
            <a:r>
              <a:rPr lang="it-IT" sz="1600"/>
              <a:t>. </a:t>
            </a:r>
            <a:r>
              <a:rPr lang="it-IT" sz="1600" err="1"/>
              <a:t>Virtually</a:t>
            </a:r>
            <a:r>
              <a:rPr lang="it-IT" sz="1600"/>
              <a:t>, a </a:t>
            </a:r>
            <a:r>
              <a:rPr lang="it-IT" sz="1600" err="1"/>
              <a:t>nearly</a:t>
            </a:r>
            <a:r>
              <a:rPr lang="it-IT" sz="1600"/>
              <a:t> 0 </a:t>
            </a:r>
            <a:r>
              <a:rPr lang="it-IT" sz="1600" err="1"/>
              <a:t>field</a:t>
            </a:r>
            <a:r>
              <a:rPr lang="it-IT" sz="1600"/>
              <a:t> </a:t>
            </a:r>
            <a:r>
              <a:rPr lang="it-IT" sz="1600" err="1"/>
              <a:t>at</a:t>
            </a:r>
            <a:r>
              <a:rPr lang="it-IT" sz="1600"/>
              <a:t> </a:t>
            </a:r>
            <a:r>
              <a:rPr lang="it-IT" sz="1600" err="1"/>
              <a:t>equator</a:t>
            </a:r>
            <a:r>
              <a:rPr lang="it-IT" sz="1600"/>
              <a:t> </a:t>
            </a:r>
            <a:r>
              <a:rPr lang="it-IT" sz="1600" err="1"/>
              <a:t>is</a:t>
            </a:r>
            <a:r>
              <a:rPr lang="it-IT" sz="1600"/>
              <a:t> </a:t>
            </a:r>
            <a:r>
              <a:rPr lang="it-IT" sz="1600" err="1"/>
              <a:t>achievable</a:t>
            </a:r>
            <a:r>
              <a:rPr lang="it-IT" sz="1600"/>
              <a:t> for a 1.3 GHz single </a:t>
            </a:r>
            <a:r>
              <a:rPr lang="it-IT" sz="1600" err="1"/>
              <a:t>cell</a:t>
            </a:r>
            <a:r>
              <a:rPr lang="it-IT" sz="1600"/>
              <a:t> </a:t>
            </a:r>
            <a:r>
              <a:rPr lang="it-IT" sz="1600" err="1"/>
              <a:t>cavity</a:t>
            </a:r>
            <a:endParaRPr lang="it-IT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tangolo 23"/>
              <p:cNvSpPr/>
              <p:nvPr/>
            </p:nvSpPr>
            <p:spPr>
              <a:xfrm>
                <a:off x="2578176" y="839393"/>
                <a:ext cx="949279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/>
                  <a:t>G </a:t>
                </a:r>
                <a:r>
                  <a:rPr lang="it-IT" err="1"/>
                  <a:t>is</a:t>
                </a:r>
                <a:r>
                  <a:rPr lang="it-IT"/>
                  <a:t> a </a:t>
                </a:r>
                <a:r>
                  <a:rPr lang="it-IT" err="1"/>
                  <a:t>geometry</a:t>
                </a:r>
                <a:r>
                  <a:rPr lang="it-IT"/>
                  <a:t> </a:t>
                </a:r>
                <a:r>
                  <a:rPr lang="it-IT" err="1"/>
                  <a:t>factor</a:t>
                </a:r>
                <a:r>
                  <a:rPr lang="it-IT"/>
                  <a:t> and </a:t>
                </a:r>
                <a:r>
                  <a:rPr lang="it-IT" err="1"/>
                  <a:t>depends</a:t>
                </a:r>
                <a:r>
                  <a:rPr lang="it-IT"/>
                  <a:t> </a:t>
                </a:r>
                <a:r>
                  <a:rPr lang="it-IT" err="1"/>
                  <a:t>only</a:t>
                </a:r>
                <a:r>
                  <a:rPr lang="it-IT"/>
                  <a:t> </a:t>
                </a:r>
                <a:r>
                  <a:rPr lang="it-IT" err="1"/>
                  <a:t>upon</a:t>
                </a:r>
                <a:r>
                  <a:rPr lang="it-IT"/>
                  <a:t> </a:t>
                </a:r>
                <a:r>
                  <a:rPr lang="it-IT" err="1"/>
                  <a:t>cavity</a:t>
                </a:r>
                <a:r>
                  <a:rPr lang="it-IT"/>
                  <a:t> </a:t>
                </a:r>
                <a:r>
                  <a:rPr lang="it-IT" err="1"/>
                  <a:t>geometry</a:t>
                </a:r>
                <a:endParaRPr lang="it-IT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/>
                  <a:t> </a:t>
                </a:r>
                <a:r>
                  <a:rPr lang="it-IT" err="1"/>
                  <a:t>cavity</a:t>
                </a:r>
                <a:r>
                  <a:rPr lang="it-IT"/>
                  <a:t> </a:t>
                </a:r>
                <a:r>
                  <a:rPr lang="it-IT" err="1"/>
                  <a:t>surface</a:t>
                </a:r>
                <a:r>
                  <a:rPr lang="it-IT"/>
                  <a:t> </a:t>
                </a:r>
                <a:r>
                  <a:rPr lang="it-IT" err="1"/>
                  <a:t>resistance</a:t>
                </a:r>
                <a:r>
                  <a:rPr lang="it-IT"/>
                  <a:t>, </a:t>
                </a:r>
                <a:r>
                  <a:rPr lang="it-IT" err="1"/>
                  <a:t>depending</a:t>
                </a:r>
                <a:r>
                  <a:rPr lang="it-IT"/>
                  <a:t> on </a:t>
                </a:r>
                <a:r>
                  <a:rPr lang="it-IT" err="1"/>
                  <a:t>rf</a:t>
                </a:r>
                <a:r>
                  <a:rPr lang="it-IT"/>
                  <a:t> </a:t>
                </a:r>
                <a:r>
                  <a:rPr lang="it-IT" err="1"/>
                  <a:t>frequency</a:t>
                </a:r>
                <a:r>
                  <a:rPr lang="it-IT"/>
                  <a:t>, temperature and </a:t>
                </a:r>
                <a:r>
                  <a:rPr lang="it-IT" err="1"/>
                  <a:t>material</a:t>
                </a:r>
                <a:r>
                  <a:rPr lang="it-IT"/>
                  <a:t> </a:t>
                </a:r>
                <a:r>
                  <a:rPr lang="it-IT" err="1"/>
                  <a:t>parameters</a:t>
                </a:r>
                <a:r>
                  <a:rPr lang="it-IT"/>
                  <a:t> (</a:t>
                </a:r>
                <a:r>
                  <a:rPr lang="it-IT" err="1"/>
                  <a:t>penetration</a:t>
                </a:r>
                <a:r>
                  <a:rPr lang="it-IT"/>
                  <a:t> </a:t>
                </a:r>
                <a:r>
                  <a:rPr lang="it-IT" err="1"/>
                  <a:t>depth</a:t>
                </a:r>
                <a:r>
                  <a:rPr lang="it-IT"/>
                  <a:t>, electron </a:t>
                </a:r>
                <a:r>
                  <a:rPr lang="it-IT" err="1"/>
                  <a:t>mean</a:t>
                </a:r>
                <a:r>
                  <a:rPr lang="it-IT"/>
                  <a:t> free </a:t>
                </a:r>
                <a:r>
                  <a:rPr lang="it-IT" err="1"/>
                  <a:t>path</a:t>
                </a:r>
                <a:r>
                  <a:rPr lang="it-IT"/>
                  <a:t>, </a:t>
                </a:r>
                <a:r>
                  <a:rPr lang="it-IT" err="1"/>
                  <a:t>coherence</a:t>
                </a:r>
                <a:r>
                  <a:rPr lang="it-IT"/>
                  <a:t> </a:t>
                </a:r>
                <a:r>
                  <a:rPr lang="it-IT" err="1"/>
                  <a:t>length</a:t>
                </a:r>
                <a:r>
                  <a:rPr lang="it-IT"/>
                  <a:t>, </a:t>
                </a:r>
                <a:r>
                  <a:rPr lang="it-IT" err="1"/>
                  <a:t>bandgap</a:t>
                </a:r>
                <a:r>
                  <a:rPr lang="it-IT"/>
                  <a:t>)</a:t>
                </a:r>
              </a:p>
            </p:txBody>
          </p:sp>
        </mc:Choice>
        <mc:Fallback xmlns="">
          <p:sp>
            <p:nvSpPr>
              <p:cNvPr id="24" name="Rettango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176" y="839393"/>
                <a:ext cx="9492792" cy="923330"/>
              </a:xfrm>
              <a:prstGeom prst="rect">
                <a:avLst/>
              </a:prstGeom>
              <a:blipFill>
                <a:blip r:embed="rId5"/>
                <a:stretch>
                  <a:fillRect l="-450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tangolo 24"/>
              <p:cNvSpPr/>
              <p:nvPr/>
            </p:nvSpPr>
            <p:spPr>
              <a:xfrm>
                <a:off x="1367286" y="948906"/>
                <a:ext cx="1339534" cy="522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num>
                      <m:den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25" name="Rettangolo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286" y="948906"/>
                <a:ext cx="1339534" cy="522964"/>
              </a:xfrm>
              <a:prstGeom prst="rect">
                <a:avLst/>
              </a:prstGeom>
              <a:blipFill>
                <a:blip r:embed="rId6"/>
                <a:stretch>
                  <a:fillRect l="-909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magin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3971" y="4290292"/>
            <a:ext cx="1903036" cy="2507531"/>
          </a:xfrm>
          <a:prstGeom prst="rect">
            <a:avLst/>
          </a:prstGeom>
        </p:spPr>
      </p:pic>
      <p:sp>
        <p:nvSpPr>
          <p:cNvPr id="34" name="CasellaDiTesto 33"/>
          <p:cNvSpPr txBox="1"/>
          <p:nvPr/>
        </p:nvSpPr>
        <p:spPr>
          <a:xfrm>
            <a:off x="10627007" y="6381620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@JLAB</a:t>
            </a:r>
            <a:endParaRPr lang="en-US"/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6968" y="4649246"/>
            <a:ext cx="2340137" cy="2055778"/>
          </a:xfrm>
          <a:prstGeom prst="rect">
            <a:avLst/>
          </a:prstGeom>
        </p:spPr>
      </p:pic>
      <p:sp>
        <p:nvSpPr>
          <p:cNvPr id="36" name="CasellaDiTesto 35"/>
          <p:cNvSpPr txBox="1"/>
          <p:nvPr/>
        </p:nvSpPr>
        <p:spPr>
          <a:xfrm>
            <a:off x="7335352" y="6400966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@HZB</a:t>
            </a:r>
            <a:endParaRPr lang="en-US"/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030" y="4649246"/>
            <a:ext cx="3096961" cy="2121052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>
            <a:off x="3895312" y="6400966"/>
            <a:ext cx="85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@DESY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77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46EC1-5381-E3A2-8B46-ACBB93B1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210" y="692503"/>
            <a:ext cx="11287354" cy="592984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sz="3200" b="1" dirty="0">
                <a:solidFill>
                  <a:schemeClr val="accent1">
                    <a:lumMod val="75000"/>
                  </a:schemeClr>
                </a:solidFill>
              </a:rPr>
              <a:t>ESPP: </a:t>
            </a:r>
            <a:r>
              <a:rPr lang="it-IT" sz="2400" dirty="0"/>
              <a:t>Tra i vari requisiti indicati nella strategy per le future grandi macchine, un punto cruciale è legato alla loro «Sustainability» che richiede performance più spinte in modo da permettere:</a:t>
            </a:r>
            <a:endParaRPr lang="it-IT" sz="2000" dirty="0"/>
          </a:p>
          <a:p>
            <a:pPr marL="1365250" lvl="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accent2"/>
                </a:solidFill>
              </a:rPr>
              <a:t>Power saving -&gt; </a:t>
            </a:r>
            <a:r>
              <a:rPr lang="it-IT" sz="2400" b="1" dirty="0">
                <a:solidFill>
                  <a:schemeClr val="accent2"/>
                </a:solidFill>
              </a:rPr>
              <a:t>alto fattore di merito (HighQ)</a:t>
            </a:r>
          </a:p>
          <a:p>
            <a:pPr marL="1365250" lvl="3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it-IT" sz="2400" dirty="0">
                <a:solidFill>
                  <a:schemeClr val="accent2"/>
                </a:solidFill>
              </a:rPr>
              <a:t>Shorter machine -&gt; </a:t>
            </a:r>
            <a:r>
              <a:rPr lang="it-IT" sz="2400" b="1" dirty="0">
                <a:solidFill>
                  <a:schemeClr val="accent2"/>
                </a:solidFill>
              </a:rPr>
              <a:t>alto gradiente (HighG)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587D92-2459-2555-D9EA-A936934F9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937" y="3254639"/>
            <a:ext cx="5053408" cy="3145471"/>
          </a:xfrm>
          <a:prstGeom prst="rect">
            <a:avLst/>
          </a:prstGeom>
        </p:spPr>
      </p:pic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A257D54D-995C-6179-3BEA-7CD42C636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35" y="3257461"/>
            <a:ext cx="4061984" cy="32131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B74172-4473-2EBF-32AA-FE073D80ADD6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HighQ/HighG: ESPP, sustainability &amp; cost reduction</a:t>
            </a:r>
            <a:endParaRPr lang="en-US" sz="3600" b="1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C79F58-5039-9B12-EE68-7AB0A55EC791}"/>
              </a:ext>
            </a:extLst>
          </p:cNvPr>
          <p:cNvSpPr/>
          <p:nvPr/>
        </p:nvSpPr>
        <p:spPr>
          <a:xfrm>
            <a:off x="8153507" y="2693121"/>
            <a:ext cx="320433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err="1">
                <a:solidFill>
                  <a:srgbClr val="0000FF"/>
                </a:solidFill>
              </a:rPr>
              <a:t>Esempio</a:t>
            </a:r>
            <a:r>
              <a:rPr lang="fr-FR" sz="2000" b="1" dirty="0">
                <a:solidFill>
                  <a:srgbClr val="0000FF"/>
                </a:solidFill>
              </a:rPr>
              <a:t> di alto Q</a:t>
            </a:r>
            <a:r>
              <a:rPr lang="fr-FR" sz="2000" b="1" baseline="-25000" dirty="0">
                <a:solidFill>
                  <a:srgbClr val="0000FF"/>
                </a:solidFill>
              </a:rPr>
              <a:t>0</a:t>
            </a:r>
            <a:r>
              <a:rPr lang="fr-FR" sz="2000" b="1" dirty="0">
                <a:solidFill>
                  <a:srgbClr val="0000FF"/>
                </a:solidFill>
              </a:rPr>
              <a:t> e alto </a:t>
            </a:r>
            <a:r>
              <a:rPr lang="fr-FR" sz="2000" b="1" dirty="0" err="1">
                <a:solidFill>
                  <a:srgbClr val="0000FF"/>
                </a:solidFill>
              </a:rPr>
              <a:t>E</a:t>
            </a:r>
            <a:r>
              <a:rPr lang="fr-FR" sz="2000" b="1" baseline="-25000" dirty="0" err="1">
                <a:solidFill>
                  <a:srgbClr val="0000FF"/>
                </a:solidFill>
              </a:rPr>
              <a:t>acc</a:t>
            </a:r>
            <a:br>
              <a:rPr lang="fr-FR" sz="2000" b="1" baseline="-25000" dirty="0">
                <a:solidFill>
                  <a:srgbClr val="0000FF"/>
                </a:solidFill>
              </a:rPr>
            </a:br>
            <a:r>
              <a:rPr lang="fr-FR" sz="1400" b="1" dirty="0">
                <a:solidFill>
                  <a:srgbClr val="0000FF"/>
                </a:solidFill>
              </a:rPr>
              <a:t>(ESS, 704.4 MHz, β=0.67)</a:t>
            </a:r>
            <a:endParaRPr lang="fr-FR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E62632-2B47-76E0-B7F6-DABC0898D954}"/>
              </a:ext>
            </a:extLst>
          </p:cNvPr>
          <p:cNvSpPr txBox="1"/>
          <p:nvPr/>
        </p:nvSpPr>
        <p:spPr>
          <a:xfrm>
            <a:off x="5123900" y="4196433"/>
            <a:ext cx="2033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lvl="1" algn="ctr">
              <a:spcBef>
                <a:spcPts val="0"/>
              </a:spcBef>
              <a:buClr>
                <a:srgbClr val="00B050"/>
              </a:buClr>
            </a:pPr>
            <a:r>
              <a:rPr lang="it-IT" i="1" dirty="0">
                <a:solidFill>
                  <a:srgbClr val="00B050"/>
                </a:solidFill>
              </a:rPr>
              <a:t>Sustainability &amp;</a:t>
            </a:r>
            <a:br>
              <a:rPr lang="it-IT" i="1" dirty="0">
                <a:solidFill>
                  <a:srgbClr val="00B050"/>
                </a:solidFill>
              </a:rPr>
            </a:br>
            <a:r>
              <a:rPr lang="it-IT" i="1" dirty="0">
                <a:solidFill>
                  <a:srgbClr val="00B050"/>
                </a:solidFill>
              </a:rPr>
              <a:t>Cost reduction</a:t>
            </a:r>
            <a:endParaRPr lang="it-IT" sz="1800" i="1" dirty="0">
              <a:solidFill>
                <a:srgbClr val="00B050"/>
              </a:solidFill>
            </a:endParaRPr>
          </a:p>
        </p:txBody>
      </p:sp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775FBDBC-388A-C988-1EFB-489A75E56CC2}"/>
              </a:ext>
            </a:extLst>
          </p:cNvPr>
          <p:cNvSpPr/>
          <p:nvPr/>
        </p:nvSpPr>
        <p:spPr>
          <a:xfrm>
            <a:off x="4927352" y="4488821"/>
            <a:ext cx="679977" cy="338554"/>
          </a:xfrm>
          <a:prstGeom prst="strip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86682-5904-E6D9-EA6A-7E3F30C3A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662" y="1807355"/>
            <a:ext cx="2352195" cy="86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44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3B2A8-23C3-9EFB-AC45-72F74CCD5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255D-4F5A-4698-CA94-8824B622B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84" y="775702"/>
            <a:ext cx="11287354" cy="573304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2600" b="1" dirty="0">
                <a:solidFill>
                  <a:schemeClr val="accent1">
                    <a:lumMod val="75000"/>
                  </a:schemeClr>
                </a:solidFill>
              </a:rPr>
              <a:t>Finalità della ricerca:</a:t>
            </a:r>
            <a:endParaRPr lang="it-IT" sz="2600" dirty="0"/>
          </a:p>
          <a:p>
            <a:pPr>
              <a:lnSpc>
                <a:spcPct val="120000"/>
              </a:lnSpc>
            </a:pPr>
            <a:r>
              <a:rPr lang="it-IT" sz="2000" dirty="0"/>
              <a:t>Attività di R&amp;D per lo sviluppo, studio e ottimizzazione di cavità RF superconduttive (SRF) in Nb bulk per il raggiungimento di alte performance (HighQ &amp; HighG) in vista delle future grandi macchine acceleratrici</a:t>
            </a:r>
          </a:p>
          <a:p>
            <a:pPr>
              <a:lnSpc>
                <a:spcPct val="120000"/>
              </a:lnSpc>
            </a:pPr>
            <a:r>
              <a:rPr lang="it-IT" sz="2000" dirty="0"/>
              <a:t>Migrazione da R&amp;D a industrializzazione (da monocelle a multicelle)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2600" b="1" dirty="0">
                <a:solidFill>
                  <a:schemeClr val="accent1">
                    <a:lumMod val="75000"/>
                  </a:schemeClr>
                </a:solidFill>
              </a:rPr>
              <a:t>Organizzazione R&amp;D e ricadute:</a:t>
            </a:r>
            <a:endParaRPr lang="it-IT" sz="2600" dirty="0"/>
          </a:p>
          <a:p>
            <a:pPr marL="623888"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chemeClr val="accent2"/>
                </a:solidFill>
              </a:rPr>
              <a:t>Strategia R&amp;D</a:t>
            </a:r>
            <a:endParaRPr lang="it-IT" sz="1800" b="1" dirty="0">
              <a:solidFill>
                <a:schemeClr val="bg2">
                  <a:lumMod val="50000"/>
                </a:schemeClr>
              </a:solidFill>
            </a:endParaRPr>
          </a:p>
          <a:p>
            <a:pPr marL="895350" lvl="2" indent="-138113">
              <a:lnSpc>
                <a:spcPct val="120000"/>
              </a:lnSpc>
            </a:pPr>
            <a:r>
              <a:rPr lang="it-IT" sz="1800" dirty="0"/>
              <a:t>2 monocelle in Nb Bulk (1.3 GHz, sviluppo trattamenti per HighQ/HighG)</a:t>
            </a:r>
          </a:p>
          <a:p>
            <a:pPr marL="895350" lvl="2" indent="-138113">
              <a:lnSpc>
                <a:spcPct val="120000"/>
              </a:lnSpc>
            </a:pPr>
            <a:r>
              <a:rPr lang="it-IT" sz="1800" dirty="0"/>
              <a:t>2 multicelle in Nb bulk (1.3 GHz, validazione trattamenti su multicella, verifica fattibilità nell’industria)</a:t>
            </a:r>
          </a:p>
          <a:p>
            <a:pPr marL="623888"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chemeClr val="accent2"/>
                </a:solidFill>
              </a:rPr>
              <a:t>Mantenimento/accrescimento:</a:t>
            </a:r>
          </a:p>
          <a:p>
            <a:pPr marL="895350" lvl="2" indent="-138113">
              <a:lnSpc>
                <a:spcPct val="120000"/>
              </a:lnSpc>
            </a:pPr>
            <a:r>
              <a:rPr lang="it-IT" sz="1800" dirty="0"/>
              <a:t>know-how su SRF</a:t>
            </a:r>
          </a:p>
          <a:p>
            <a:pPr marL="895350" lvl="2" indent="-138113">
              <a:lnSpc>
                <a:spcPct val="120000"/>
              </a:lnSpc>
            </a:pPr>
            <a:r>
              <a:rPr lang="it-IT" sz="1800" dirty="0"/>
              <a:t>Riproducibilità e affidabilità dei risultati </a:t>
            </a:r>
          </a:p>
          <a:p>
            <a:pPr marL="895350" lvl="2" indent="-138113">
              <a:lnSpc>
                <a:spcPct val="120000"/>
              </a:lnSpc>
            </a:pPr>
            <a:r>
              <a:rPr lang="it-IT" sz="1800" dirty="0"/>
              <a:t>Industrializzazione e rapporti con l’industria</a:t>
            </a:r>
          </a:p>
          <a:p>
            <a:pPr marL="623888"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000" b="1" dirty="0">
                <a:solidFill>
                  <a:schemeClr val="accent2"/>
                </a:solidFill>
              </a:rPr>
              <a:t>Ricadute:</a:t>
            </a:r>
          </a:p>
          <a:p>
            <a:pPr marL="895350" lvl="2" indent="-138113">
              <a:lnSpc>
                <a:spcPct val="120000"/>
              </a:lnSpc>
            </a:pPr>
            <a:r>
              <a:rPr lang="it-IT" sz="1800" dirty="0"/>
              <a:t>INFN expertise (riferimento in EU per futuri progetti)</a:t>
            </a:r>
          </a:p>
          <a:p>
            <a:pPr marL="895350" lvl="2" indent="-138113">
              <a:lnSpc>
                <a:spcPct val="120000"/>
              </a:lnSpc>
            </a:pPr>
            <a:r>
              <a:rPr lang="it-IT" sz="1800" dirty="0"/>
              <a:t>Collaborazioni internazionali (EU e extra EU)</a:t>
            </a:r>
          </a:p>
          <a:p>
            <a:pPr marL="895350" lvl="2" indent="-138113">
              <a:lnSpc>
                <a:spcPct val="120000"/>
              </a:lnSpc>
            </a:pPr>
            <a:r>
              <a:rPr lang="it-IT" sz="1800" dirty="0"/>
              <a:t>Pronti per i futuri collisori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8B9584-97B1-0587-9751-DB5A935F0572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ESPP_A_SRF_HG: Overview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54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6F36F-FFC5-6061-B375-1B7697F0F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10050-5F9C-BB29-2392-6E5B4B5E2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523" y="600237"/>
            <a:ext cx="11287354" cy="616549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Come è strutturata:</a:t>
            </a:r>
            <a:endParaRPr lang="it-IT" dirty="0"/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600" b="1" dirty="0">
                <a:solidFill>
                  <a:schemeClr val="accent2"/>
                </a:solidFill>
              </a:rPr>
              <a:t>Utilizzo di cavità monocella e multicella a 1.3 GHz in Nb bulk</a:t>
            </a:r>
            <a:endParaRPr lang="it-IT" sz="2600" b="1" dirty="0">
              <a:solidFill>
                <a:schemeClr val="bg2">
                  <a:lumMod val="50000"/>
                </a:schemeClr>
              </a:solidFill>
            </a:endParaRPr>
          </a:p>
          <a:p>
            <a:pPr marL="450850" lvl="1" algn="just">
              <a:lnSpc>
                <a:spcPct val="120000"/>
              </a:lnSpc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2 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Monocelle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-&gt; studio e sviluppo dei 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trattamenti superficiali e termici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(presso industria, LASA ed evenutalmente altri laboratori)</a:t>
            </a:r>
          </a:p>
          <a:p>
            <a:pPr marL="985838" lvl="2" algn="just">
              <a:lnSpc>
                <a:spcPct val="120000"/>
              </a:lnSpc>
            </a:pPr>
            <a:r>
              <a:rPr lang="it-IT" sz="1800" dirty="0"/>
              <a:t>Produzione meccanica</a:t>
            </a:r>
          </a:p>
          <a:p>
            <a:pPr marL="985838" lvl="2" algn="just">
              <a:lnSpc>
                <a:spcPct val="120000"/>
              </a:lnSpc>
            </a:pPr>
            <a:r>
              <a:rPr lang="it-IT" sz="1800" dirty="0"/>
              <a:t>Trattamento baseline (E-XFEL ottimizzato con EP cold e 900 °C)</a:t>
            </a:r>
          </a:p>
          <a:p>
            <a:pPr marL="985838" lvl="2" algn="just">
              <a:lnSpc>
                <a:spcPct val="120000"/>
              </a:lnSpc>
            </a:pPr>
            <a:r>
              <a:rPr lang="it-IT" sz="1800" dirty="0"/>
              <a:t>Trattamenti innovativi (Two-step baking, Mid-T baking, etc.)</a:t>
            </a:r>
          </a:p>
          <a:p>
            <a:pPr marL="985838" lvl="2" algn="just">
              <a:lnSpc>
                <a:spcPct val="120000"/>
              </a:lnSpc>
            </a:pPr>
            <a:r>
              <a:rPr lang="it-IT" sz="1800" dirty="0"/>
              <a:t>Test a 2 K al LASA; cross-check in altri laboratori internazionali (p.es. CEA)</a:t>
            </a:r>
          </a:p>
          <a:p>
            <a:pPr marL="450850" lvl="1" algn="just">
              <a:lnSpc>
                <a:spcPct val="120000"/>
              </a:lnSpc>
            </a:pP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2 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Multicelle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-&gt; 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migrazione trattamento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identificato 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per industrializzazione</a:t>
            </a:r>
            <a:endParaRPr lang="it-IT" sz="1700" b="1" dirty="0"/>
          </a:p>
          <a:p>
            <a:pPr marL="985838" lvl="2" algn="just">
              <a:lnSpc>
                <a:spcPct val="120000"/>
              </a:lnSpc>
            </a:pPr>
            <a:r>
              <a:rPr lang="it-IT" sz="1800" dirty="0"/>
              <a:t>Riproducibilità trattamenti e verifica robustezza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600" b="1" dirty="0">
                <a:solidFill>
                  <a:schemeClr val="accent2"/>
                </a:solidFill>
              </a:rPr>
              <a:t>Upgrade del sistema SRF per cold VT del LASA:</a:t>
            </a:r>
          </a:p>
          <a:p>
            <a:pPr marL="450850" lvl="1" algn="just">
              <a:lnSpc>
                <a:spcPct val="120000"/>
              </a:lnSpc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nuovo criostato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per cold vertical test (2 K) di single-cell:</a:t>
            </a:r>
          </a:p>
          <a:p>
            <a:pPr marL="985838" lvl="2" algn="just">
              <a:lnSpc>
                <a:spcPct val="120000"/>
              </a:lnSpc>
            </a:pPr>
            <a:r>
              <a:rPr lang="it-IT" sz="1800" dirty="0"/>
              <a:t>Minore consumo di LHe, ridotta durata dei test, transizione veloce a 4.2 K</a:t>
            </a:r>
          </a:p>
          <a:p>
            <a:pPr marL="985838" lvl="2" algn="just">
              <a:lnSpc>
                <a:spcPct val="120000"/>
              </a:lnSpc>
            </a:pPr>
            <a:r>
              <a:rPr lang="it-IT" sz="1800" dirty="0"/>
              <a:t>Implementazione per cancellazione attiva campo magnetico (Bobine di Helmholtz)</a:t>
            </a:r>
          </a:p>
          <a:p>
            <a:pPr marL="985838" lvl="2" algn="just">
              <a:lnSpc>
                <a:spcPct val="120000"/>
              </a:lnSpc>
            </a:pPr>
            <a:r>
              <a:rPr lang="it-IT" sz="1800" dirty="0"/>
              <a:t>Sensoristica per diagnostica</a:t>
            </a:r>
          </a:p>
          <a:p>
            <a:pPr marL="450850" lvl="1" algn="just">
              <a:lnSpc>
                <a:spcPct val="120000"/>
              </a:lnSpc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nuovo sistema di acquisizione 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cold vertical test (2 K):</a:t>
            </a:r>
          </a:p>
          <a:p>
            <a:pPr marL="985838" lvl="2" algn="just">
              <a:lnSpc>
                <a:spcPct val="120000"/>
              </a:lnSpc>
            </a:pPr>
            <a:r>
              <a:rPr lang="it-IT" sz="1800" dirty="0"/>
              <a:t>Amplificatore 1.3 GHz </a:t>
            </a:r>
          </a:p>
          <a:p>
            <a:pPr marL="985838" lvl="2" algn="just">
              <a:lnSpc>
                <a:spcPct val="120000"/>
              </a:lnSpc>
            </a:pPr>
            <a:r>
              <a:rPr lang="it-IT" sz="1800" dirty="0"/>
              <a:t>Da analogico a digitale (progettazione PLL terminata)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7C74A3-16EB-B7DE-8BE1-35E015B7EDD4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ESPP_A_SRF_HG: Overview</a:t>
            </a:r>
            <a:endParaRPr lang="en-US" sz="3600" b="1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DC4114-F9B7-1456-9134-3D688EAE0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512" y="3540822"/>
            <a:ext cx="3331711" cy="33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48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DF4A77B-9F7D-05A7-68C7-EE554B4C4BB6}"/>
              </a:ext>
            </a:extLst>
          </p:cNvPr>
          <p:cNvGrpSpPr/>
          <p:nvPr/>
        </p:nvGrpSpPr>
        <p:grpSpPr>
          <a:xfrm>
            <a:off x="9723971" y="3878651"/>
            <a:ext cx="2420521" cy="1710785"/>
            <a:chOff x="5810037" y="3755498"/>
            <a:chExt cx="2420521" cy="1710785"/>
          </a:xfrm>
        </p:grpSpPr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AAAC964B-FDD3-624B-393D-414207D68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43" r="10650"/>
            <a:stretch/>
          </p:blipFill>
          <p:spPr>
            <a:xfrm>
              <a:off x="5810037" y="3755498"/>
              <a:ext cx="2420521" cy="1710785"/>
            </a:xfrm>
            <a:prstGeom prst="rect">
              <a:avLst/>
            </a:prstGeom>
          </p:spPr>
        </p:pic>
        <p:cxnSp>
          <p:nvCxnSpPr>
            <p:cNvPr id="34" name="Connettore 2 7">
              <a:extLst>
                <a:ext uri="{FF2B5EF4-FFF2-40B4-BE49-F238E27FC236}">
                  <a16:creationId xmlns:a16="http://schemas.microsoft.com/office/drawing/2014/main" id="{6C48AC3B-FC4C-5D04-723A-8C5DBE8491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06685" y="4262578"/>
              <a:ext cx="0" cy="20401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19AFAD3-670A-0782-868D-4BF3ADA21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02" y="0"/>
            <a:ext cx="10515600" cy="689667"/>
          </a:xfrm>
        </p:spPr>
        <p:txBody>
          <a:bodyPr>
            <a:normAutofit/>
          </a:bodyPr>
          <a:lstStyle/>
          <a:p>
            <a:r>
              <a:rPr lang="it-IT" sz="3600" b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R&amp;D ad oggi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46EC1-5381-E3A2-8B46-ACBB93B1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74" y="600149"/>
            <a:ext cx="7072392" cy="3162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chemeClr val="accent2"/>
                </a:solidFill>
              </a:rPr>
              <a:t>Trattamenti tipici (HighQ/HighG)</a:t>
            </a:r>
            <a:r>
              <a:rPr lang="it-IT" sz="2400" dirty="0"/>
              <a:t>:</a:t>
            </a:r>
          </a:p>
          <a:p>
            <a:pPr marL="0" lvl="1" indent="-149225"/>
            <a:r>
              <a:rPr lang="it-IT" sz="2000" dirty="0"/>
              <a:t>EP cold (migliore finitura superficiale)</a:t>
            </a:r>
          </a:p>
          <a:p>
            <a:pPr marL="0" lvl="1" indent="-149225"/>
            <a:r>
              <a:rPr lang="it-IT" sz="2000" dirty="0"/>
              <a:t>High temperature Annealing</a:t>
            </a:r>
          </a:p>
          <a:p>
            <a:pPr marL="457200" lvl="2" indent="-149225"/>
            <a:r>
              <a:rPr lang="it-IT" sz="1600" dirty="0"/>
              <a:t>Da 800 °C a 900 °C</a:t>
            </a:r>
          </a:p>
          <a:p>
            <a:pPr marL="177800" lvl="1" indent="-142875"/>
            <a:r>
              <a:rPr lang="it-IT" sz="2000" dirty="0"/>
              <a:t>Final heat treatment</a:t>
            </a:r>
          </a:p>
          <a:p>
            <a:pPr marL="450850" lvl="2" indent="-142875"/>
            <a:r>
              <a:rPr lang="it-IT" sz="1600" dirty="0"/>
              <a:t>Two-step baking</a:t>
            </a:r>
          </a:p>
          <a:p>
            <a:pPr marL="450850" lvl="2" indent="-142875"/>
            <a:r>
              <a:rPr lang="it-IT" sz="1600" dirty="0"/>
              <a:t>Mid-T baking</a:t>
            </a:r>
          </a:p>
          <a:p>
            <a:pPr marL="450850" lvl="2" indent="-142875"/>
            <a:r>
              <a:rPr lang="it-IT" sz="1600" dirty="0"/>
              <a:t>…ma R&amp;D in corso suggerisce ulteriori ottimizzazioni</a:t>
            </a:r>
            <a:br>
              <a:rPr lang="it-IT" sz="1600" dirty="0"/>
            </a:br>
            <a:r>
              <a:rPr lang="it-IT" sz="1600" dirty="0"/>
              <a:t>(trattamenti a T diverse, ecc.)</a:t>
            </a:r>
            <a:endParaRPr lang="it-IT" sz="2000" dirty="0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375ED702-D42F-AB56-5ED0-791E0DD28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382" y="206458"/>
            <a:ext cx="2223814" cy="1740823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32288EB-AFE6-1FD5-08F9-B835D3855974}"/>
              </a:ext>
            </a:extLst>
          </p:cNvPr>
          <p:cNvSpPr txBox="1"/>
          <p:nvPr/>
        </p:nvSpPr>
        <p:spPr>
          <a:xfrm>
            <a:off x="10297861" y="-66048"/>
            <a:ext cx="1751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>
                <a:solidFill>
                  <a:schemeClr val="accent2"/>
                </a:solidFill>
              </a:rPr>
              <a:t>Mid-T baking</a:t>
            </a:r>
          </a:p>
        </p:txBody>
      </p:sp>
      <p:pic>
        <p:nvPicPr>
          <p:cNvPr id="19" name="内容占位符 11">
            <a:extLst>
              <a:ext uri="{FF2B5EF4-FFF2-40B4-BE49-F238E27FC236}">
                <a16:creationId xmlns:a16="http://schemas.microsoft.com/office/drawing/2014/main" id="{9960BDA7-FC38-E824-70DC-9B0835227C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83" t="8610" r="12722" b="5842"/>
          <a:stretch/>
        </p:blipFill>
        <p:spPr>
          <a:xfrm>
            <a:off x="9706202" y="1922685"/>
            <a:ext cx="2291983" cy="18625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6048F7A-4A79-5E76-5AA9-F42A06F4F2E1}"/>
              </a:ext>
            </a:extLst>
          </p:cNvPr>
          <p:cNvSpPr/>
          <p:nvPr/>
        </p:nvSpPr>
        <p:spPr>
          <a:xfrm>
            <a:off x="9593836" y="3109873"/>
            <a:ext cx="827183" cy="3549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China</a:t>
            </a:r>
          </a:p>
        </p:txBody>
      </p:sp>
      <p:sp>
        <p:nvSpPr>
          <p:cNvPr id="24" name="Rectangle: Rounded Corners 15">
            <a:extLst>
              <a:ext uri="{FF2B5EF4-FFF2-40B4-BE49-F238E27FC236}">
                <a16:creationId xmlns:a16="http://schemas.microsoft.com/office/drawing/2014/main" id="{331DF13F-BE47-46B4-A4E4-50871B902414}"/>
              </a:ext>
            </a:extLst>
          </p:cNvPr>
          <p:cNvSpPr/>
          <p:nvPr/>
        </p:nvSpPr>
        <p:spPr>
          <a:xfrm>
            <a:off x="10379049" y="5018298"/>
            <a:ext cx="745958" cy="296057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PIP-II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D0398DC-FAF6-6844-A290-85255C33FD75}"/>
              </a:ext>
            </a:extLst>
          </p:cNvPr>
          <p:cNvGrpSpPr/>
          <p:nvPr/>
        </p:nvGrpSpPr>
        <p:grpSpPr>
          <a:xfrm>
            <a:off x="5678361" y="-80504"/>
            <a:ext cx="3119793" cy="3995263"/>
            <a:chOff x="5996717" y="94500"/>
            <a:chExt cx="3119793" cy="399526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E8F343-108E-0AC4-7AEF-EC36CEA4F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8380" y="321477"/>
              <a:ext cx="2597627" cy="162867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D1DC85-733C-BB50-7C99-E9D253BC642C}"/>
                </a:ext>
              </a:extLst>
            </p:cNvPr>
            <p:cNvSpPr txBox="1"/>
            <p:nvPr/>
          </p:nvSpPr>
          <p:spPr>
            <a:xfrm>
              <a:off x="6942945" y="94500"/>
              <a:ext cx="17511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i="1">
                  <a:solidFill>
                    <a:schemeClr val="accent2"/>
                  </a:solidFill>
                </a:rPr>
                <a:t>Two step baking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9A54134-4838-5E39-87FB-BC3EAA4CC9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6717" y="2159047"/>
              <a:ext cx="3119793" cy="1930716"/>
              <a:chOff x="7232776" y="2675438"/>
              <a:chExt cx="2794473" cy="181310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90340AB-DCE5-57CD-B1DD-948E7C9A04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24395" y="2675438"/>
                <a:ext cx="2102854" cy="1813101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AC8B9AD-4379-E09F-095A-8DDE2A15F510}"/>
                  </a:ext>
                </a:extLst>
              </p:cNvPr>
              <p:cNvSpPr/>
              <p:nvPr/>
            </p:nvSpPr>
            <p:spPr>
              <a:xfrm>
                <a:off x="7232776" y="2930480"/>
                <a:ext cx="204070" cy="2271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FE799C2-5717-D738-D38D-5D2985000888}"/>
                </a:ext>
              </a:extLst>
            </p:cNvPr>
            <p:cNvSpPr/>
            <p:nvPr/>
          </p:nvSpPr>
          <p:spPr>
            <a:xfrm>
              <a:off x="7133728" y="2028419"/>
              <a:ext cx="1577676" cy="31386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/>
                <a:t>US/EU/Japan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7A0CE15-6A00-17C5-04F0-E5C0C84F2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4225" y="4515097"/>
            <a:ext cx="2379007" cy="214867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82EADDA-8332-5F70-0B83-3A07AF025FED}"/>
              </a:ext>
            </a:extLst>
          </p:cNvPr>
          <p:cNvSpPr txBox="1"/>
          <p:nvPr/>
        </p:nvSpPr>
        <p:spPr>
          <a:xfrm>
            <a:off x="800945" y="3578313"/>
            <a:ext cx="301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>
                <a:solidFill>
                  <a:schemeClr val="accent2"/>
                </a:solidFill>
              </a:rPr>
              <a:t>Possibili trattamenti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0851B03-9C0A-63A7-ABEF-A4B3DB94ECD2}"/>
              </a:ext>
            </a:extLst>
          </p:cNvPr>
          <p:cNvSpPr/>
          <p:nvPr/>
        </p:nvSpPr>
        <p:spPr>
          <a:xfrm>
            <a:off x="10421019" y="5565435"/>
            <a:ext cx="1496684" cy="35494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EU (INFN)/US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31DF13F-BE47-46B4-A4E4-50871B902414}"/>
              </a:ext>
            </a:extLst>
          </p:cNvPr>
          <p:cNvSpPr/>
          <p:nvPr/>
        </p:nvSpPr>
        <p:spPr>
          <a:xfrm>
            <a:off x="8559801" y="406325"/>
            <a:ext cx="1409700" cy="33521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US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AF36630-D905-02A8-7D0C-BD5DE3B8B0A7}"/>
              </a:ext>
            </a:extLst>
          </p:cNvPr>
          <p:cNvSpPr/>
          <p:nvPr/>
        </p:nvSpPr>
        <p:spPr>
          <a:xfrm>
            <a:off x="7460360" y="5680632"/>
            <a:ext cx="810441" cy="31386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Japan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38DA23-DF06-4E63-51FD-B9958B8C438B}"/>
              </a:ext>
            </a:extLst>
          </p:cNvPr>
          <p:cNvSpPr txBox="1"/>
          <p:nvPr/>
        </p:nvSpPr>
        <p:spPr>
          <a:xfrm>
            <a:off x="6148408" y="4060482"/>
            <a:ext cx="2347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>
                <a:solidFill>
                  <a:schemeClr val="accent2"/>
                </a:solidFill>
              </a:rPr>
              <a:t>«New treatments»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241FCC-8D9C-8480-839A-523CE3EE40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1277"/>
          <a:stretch/>
        </p:blipFill>
        <p:spPr>
          <a:xfrm>
            <a:off x="4550221" y="4547241"/>
            <a:ext cx="2472457" cy="214867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EA3AEF-EB01-5114-B5EF-E460D86AAF53}"/>
              </a:ext>
            </a:extLst>
          </p:cNvPr>
          <p:cNvSpPr/>
          <p:nvPr/>
        </p:nvSpPr>
        <p:spPr>
          <a:xfrm>
            <a:off x="5089335" y="4471332"/>
            <a:ext cx="1059073" cy="33521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/>
              <a:t>JLAB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0E76AD-871A-C8E1-AFA7-228C517905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682" y="3901077"/>
            <a:ext cx="3889169" cy="309041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D5C52FE-5E13-2550-A85F-343544D5C6E1}"/>
              </a:ext>
            </a:extLst>
          </p:cNvPr>
          <p:cNvSpPr txBox="1"/>
          <p:nvPr/>
        </p:nvSpPr>
        <p:spPr>
          <a:xfrm>
            <a:off x="7650582" y="6598678"/>
            <a:ext cx="1415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>
                <a:solidFill>
                  <a:schemeClr val="accent2"/>
                </a:solidFill>
              </a:rPr>
              <a:t>200 °C baking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1237A1-1A54-E3F2-ECF8-89B0D9BF678E}"/>
              </a:ext>
            </a:extLst>
          </p:cNvPr>
          <p:cNvSpPr txBox="1"/>
          <p:nvPr/>
        </p:nvSpPr>
        <p:spPr>
          <a:xfrm>
            <a:off x="4965704" y="6598677"/>
            <a:ext cx="2181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>
                <a:solidFill>
                  <a:schemeClr val="accent2"/>
                </a:solidFill>
              </a:rPr>
              <a:t>baking with N</a:t>
            </a:r>
            <a:r>
              <a:rPr lang="it-IT" sz="1400" b="1" baseline="-25000">
                <a:solidFill>
                  <a:schemeClr val="accent2"/>
                </a:solidFill>
              </a:rPr>
              <a:t>2</a:t>
            </a:r>
            <a:r>
              <a:rPr lang="it-IT" sz="1400" b="1">
                <a:solidFill>
                  <a:schemeClr val="accent2"/>
                </a:solidFill>
              </a:rPr>
              <a:t> infusion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7142DD-3DA3-5921-1B62-E046CE0EA5E0}"/>
              </a:ext>
            </a:extLst>
          </p:cNvPr>
          <p:cNvGrpSpPr/>
          <p:nvPr/>
        </p:nvGrpSpPr>
        <p:grpSpPr>
          <a:xfrm>
            <a:off x="3608668" y="1880318"/>
            <a:ext cx="2769305" cy="611418"/>
            <a:chOff x="7372326" y="831964"/>
            <a:chExt cx="3306111" cy="5120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FD8C393-9F01-A939-0924-CD417560CE3A}"/>
                    </a:ext>
                  </a:extLst>
                </p:cNvPr>
                <p:cNvSpPr txBox="1"/>
                <p:nvPr/>
              </p:nvSpPr>
              <p:spPr>
                <a:xfrm>
                  <a:off x="7372326" y="831964"/>
                  <a:ext cx="3306111" cy="493085"/>
                </a:xfrm>
                <a:custGeom>
                  <a:avLst/>
                  <a:gdLst>
                    <a:gd name="connsiteX0" fmla="*/ 0 w 3306111"/>
                    <a:gd name="connsiteY0" fmla="*/ 0 h 493085"/>
                    <a:gd name="connsiteX1" fmla="*/ 617141 w 3306111"/>
                    <a:gd name="connsiteY1" fmla="*/ 0 h 493085"/>
                    <a:gd name="connsiteX2" fmla="*/ 1068976 w 3306111"/>
                    <a:gd name="connsiteY2" fmla="*/ 0 h 493085"/>
                    <a:gd name="connsiteX3" fmla="*/ 1653056 w 3306111"/>
                    <a:gd name="connsiteY3" fmla="*/ 0 h 493085"/>
                    <a:gd name="connsiteX4" fmla="*/ 2270196 w 3306111"/>
                    <a:gd name="connsiteY4" fmla="*/ 0 h 493085"/>
                    <a:gd name="connsiteX5" fmla="*/ 2722031 w 3306111"/>
                    <a:gd name="connsiteY5" fmla="*/ 0 h 493085"/>
                    <a:gd name="connsiteX6" fmla="*/ 3306111 w 3306111"/>
                    <a:gd name="connsiteY6" fmla="*/ 0 h 493085"/>
                    <a:gd name="connsiteX7" fmla="*/ 3306111 w 3306111"/>
                    <a:gd name="connsiteY7" fmla="*/ 493085 h 493085"/>
                    <a:gd name="connsiteX8" fmla="*/ 2788154 w 3306111"/>
                    <a:gd name="connsiteY8" fmla="*/ 493085 h 493085"/>
                    <a:gd name="connsiteX9" fmla="*/ 2237135 w 3306111"/>
                    <a:gd name="connsiteY9" fmla="*/ 493085 h 493085"/>
                    <a:gd name="connsiteX10" fmla="*/ 1752239 w 3306111"/>
                    <a:gd name="connsiteY10" fmla="*/ 493085 h 493085"/>
                    <a:gd name="connsiteX11" fmla="*/ 1267343 w 3306111"/>
                    <a:gd name="connsiteY11" fmla="*/ 493085 h 493085"/>
                    <a:gd name="connsiteX12" fmla="*/ 815507 w 3306111"/>
                    <a:gd name="connsiteY12" fmla="*/ 493085 h 493085"/>
                    <a:gd name="connsiteX13" fmla="*/ 0 w 3306111"/>
                    <a:gd name="connsiteY13" fmla="*/ 493085 h 493085"/>
                    <a:gd name="connsiteX14" fmla="*/ 0 w 3306111"/>
                    <a:gd name="connsiteY14" fmla="*/ 0 h 493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06111" h="493085" extrusionOk="0">
                      <a:moveTo>
                        <a:pt x="0" y="0"/>
                      </a:moveTo>
                      <a:cubicBezTo>
                        <a:pt x="187476" y="-19801"/>
                        <a:pt x="454671" y="31129"/>
                        <a:pt x="617141" y="0"/>
                      </a:cubicBezTo>
                      <a:cubicBezTo>
                        <a:pt x="779611" y="-31129"/>
                        <a:pt x="962504" y="43353"/>
                        <a:pt x="1068976" y="0"/>
                      </a:cubicBezTo>
                      <a:cubicBezTo>
                        <a:pt x="1175449" y="-43353"/>
                        <a:pt x="1523501" y="32704"/>
                        <a:pt x="1653056" y="0"/>
                      </a:cubicBezTo>
                      <a:cubicBezTo>
                        <a:pt x="1782611" y="-32704"/>
                        <a:pt x="2069854" y="13103"/>
                        <a:pt x="2270196" y="0"/>
                      </a:cubicBezTo>
                      <a:cubicBezTo>
                        <a:pt x="2470538" y="-13103"/>
                        <a:pt x="2497090" y="10012"/>
                        <a:pt x="2722031" y="0"/>
                      </a:cubicBezTo>
                      <a:cubicBezTo>
                        <a:pt x="2946972" y="-10012"/>
                        <a:pt x="3030411" y="59757"/>
                        <a:pt x="3306111" y="0"/>
                      </a:cubicBezTo>
                      <a:cubicBezTo>
                        <a:pt x="3341343" y="218791"/>
                        <a:pt x="3288258" y="305978"/>
                        <a:pt x="3306111" y="493085"/>
                      </a:cubicBezTo>
                      <a:cubicBezTo>
                        <a:pt x="3161125" y="501194"/>
                        <a:pt x="3021275" y="443669"/>
                        <a:pt x="2788154" y="493085"/>
                      </a:cubicBezTo>
                      <a:cubicBezTo>
                        <a:pt x="2555033" y="542501"/>
                        <a:pt x="2464943" y="476609"/>
                        <a:pt x="2237135" y="493085"/>
                      </a:cubicBezTo>
                      <a:cubicBezTo>
                        <a:pt x="2009327" y="509561"/>
                        <a:pt x="1911209" y="490950"/>
                        <a:pt x="1752239" y="493085"/>
                      </a:cubicBezTo>
                      <a:cubicBezTo>
                        <a:pt x="1593269" y="495220"/>
                        <a:pt x="1474894" y="450995"/>
                        <a:pt x="1267343" y="493085"/>
                      </a:cubicBezTo>
                      <a:cubicBezTo>
                        <a:pt x="1059792" y="535175"/>
                        <a:pt x="1036437" y="481424"/>
                        <a:pt x="815507" y="493085"/>
                      </a:cubicBezTo>
                      <a:cubicBezTo>
                        <a:pt x="594577" y="504746"/>
                        <a:pt x="286491" y="471974"/>
                        <a:pt x="0" y="493085"/>
                      </a:cubicBezTo>
                      <a:cubicBezTo>
                        <a:pt x="-12789" y="285194"/>
                        <a:pt x="22909" y="118491"/>
                        <a:pt x="0" y="0"/>
                      </a:cubicBezTo>
                      <a:close/>
                    </a:path>
                  </a:pathLst>
                </a:custGeom>
                <a:noFill/>
                <a:ln>
                  <a:solidFill>
                    <a:schemeClr val="accent6">
                      <a:lumMod val="75000"/>
                    </a:schemeClr>
                  </a:solidFill>
                  <a:extLst>
                    <a:ext uri="{C807C97D-BFC1-408E-A445-0C87EB9F89A2}">
                      <ask:lineSketchStyleProps xmlns:ask="http://schemas.microsoft.com/office/drawing/2018/sketchyshapes" sd="1231081863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∝ </m:t>
                        </m:r>
                        <m:f>
                          <m:f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𝐵𝐶𝑆</m:t>
                                </m:r>
                              </m:sub>
                            </m:sSub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𝑟𝑒𝑠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FD8C393-9F01-A939-0924-CD417560CE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2326" y="831964"/>
                  <a:ext cx="3306111" cy="493085"/>
                </a:xfrm>
                <a:custGeom>
                  <a:avLst/>
                  <a:gdLst>
                    <a:gd name="connsiteX0" fmla="*/ 0 w 3306111"/>
                    <a:gd name="connsiteY0" fmla="*/ 0 h 493085"/>
                    <a:gd name="connsiteX1" fmla="*/ 617141 w 3306111"/>
                    <a:gd name="connsiteY1" fmla="*/ 0 h 493085"/>
                    <a:gd name="connsiteX2" fmla="*/ 1068976 w 3306111"/>
                    <a:gd name="connsiteY2" fmla="*/ 0 h 493085"/>
                    <a:gd name="connsiteX3" fmla="*/ 1653056 w 3306111"/>
                    <a:gd name="connsiteY3" fmla="*/ 0 h 493085"/>
                    <a:gd name="connsiteX4" fmla="*/ 2270196 w 3306111"/>
                    <a:gd name="connsiteY4" fmla="*/ 0 h 493085"/>
                    <a:gd name="connsiteX5" fmla="*/ 2722031 w 3306111"/>
                    <a:gd name="connsiteY5" fmla="*/ 0 h 493085"/>
                    <a:gd name="connsiteX6" fmla="*/ 3306111 w 3306111"/>
                    <a:gd name="connsiteY6" fmla="*/ 0 h 493085"/>
                    <a:gd name="connsiteX7" fmla="*/ 3306111 w 3306111"/>
                    <a:gd name="connsiteY7" fmla="*/ 493085 h 493085"/>
                    <a:gd name="connsiteX8" fmla="*/ 2788154 w 3306111"/>
                    <a:gd name="connsiteY8" fmla="*/ 493085 h 493085"/>
                    <a:gd name="connsiteX9" fmla="*/ 2237135 w 3306111"/>
                    <a:gd name="connsiteY9" fmla="*/ 493085 h 493085"/>
                    <a:gd name="connsiteX10" fmla="*/ 1752239 w 3306111"/>
                    <a:gd name="connsiteY10" fmla="*/ 493085 h 493085"/>
                    <a:gd name="connsiteX11" fmla="*/ 1267343 w 3306111"/>
                    <a:gd name="connsiteY11" fmla="*/ 493085 h 493085"/>
                    <a:gd name="connsiteX12" fmla="*/ 815507 w 3306111"/>
                    <a:gd name="connsiteY12" fmla="*/ 493085 h 493085"/>
                    <a:gd name="connsiteX13" fmla="*/ 0 w 3306111"/>
                    <a:gd name="connsiteY13" fmla="*/ 493085 h 493085"/>
                    <a:gd name="connsiteX14" fmla="*/ 0 w 3306111"/>
                    <a:gd name="connsiteY14" fmla="*/ 0 h 493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06111" h="493085" extrusionOk="0">
                      <a:moveTo>
                        <a:pt x="0" y="0"/>
                      </a:moveTo>
                      <a:cubicBezTo>
                        <a:pt x="187476" y="-19801"/>
                        <a:pt x="454671" y="31129"/>
                        <a:pt x="617141" y="0"/>
                      </a:cubicBezTo>
                      <a:cubicBezTo>
                        <a:pt x="779611" y="-31129"/>
                        <a:pt x="962504" y="43353"/>
                        <a:pt x="1068976" y="0"/>
                      </a:cubicBezTo>
                      <a:cubicBezTo>
                        <a:pt x="1175449" y="-43353"/>
                        <a:pt x="1523501" y="32704"/>
                        <a:pt x="1653056" y="0"/>
                      </a:cubicBezTo>
                      <a:cubicBezTo>
                        <a:pt x="1782611" y="-32704"/>
                        <a:pt x="2069854" y="13103"/>
                        <a:pt x="2270196" y="0"/>
                      </a:cubicBezTo>
                      <a:cubicBezTo>
                        <a:pt x="2470538" y="-13103"/>
                        <a:pt x="2497090" y="10012"/>
                        <a:pt x="2722031" y="0"/>
                      </a:cubicBezTo>
                      <a:cubicBezTo>
                        <a:pt x="2946972" y="-10012"/>
                        <a:pt x="3030411" y="59757"/>
                        <a:pt x="3306111" y="0"/>
                      </a:cubicBezTo>
                      <a:cubicBezTo>
                        <a:pt x="3341343" y="218791"/>
                        <a:pt x="3288258" y="305978"/>
                        <a:pt x="3306111" y="493085"/>
                      </a:cubicBezTo>
                      <a:cubicBezTo>
                        <a:pt x="3161125" y="501194"/>
                        <a:pt x="3021275" y="443669"/>
                        <a:pt x="2788154" y="493085"/>
                      </a:cubicBezTo>
                      <a:cubicBezTo>
                        <a:pt x="2555033" y="542501"/>
                        <a:pt x="2464943" y="476609"/>
                        <a:pt x="2237135" y="493085"/>
                      </a:cubicBezTo>
                      <a:cubicBezTo>
                        <a:pt x="2009327" y="509561"/>
                        <a:pt x="1911209" y="490950"/>
                        <a:pt x="1752239" y="493085"/>
                      </a:cubicBezTo>
                      <a:cubicBezTo>
                        <a:pt x="1593269" y="495220"/>
                        <a:pt x="1474894" y="450995"/>
                        <a:pt x="1267343" y="493085"/>
                      </a:cubicBezTo>
                      <a:cubicBezTo>
                        <a:pt x="1059792" y="535175"/>
                        <a:pt x="1036437" y="481424"/>
                        <a:pt x="815507" y="493085"/>
                      </a:cubicBezTo>
                      <a:cubicBezTo>
                        <a:pt x="594577" y="504746"/>
                        <a:pt x="286491" y="471974"/>
                        <a:pt x="0" y="493085"/>
                      </a:cubicBezTo>
                      <a:cubicBezTo>
                        <a:pt x="-12789" y="285194"/>
                        <a:pt x="22909" y="118491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accent6">
                      <a:lumMod val="75000"/>
                    </a:schemeClr>
                  </a:solidFill>
                  <a:extLst>
                    <a:ext uri="{C807C97D-BFC1-408E-A445-0C87EB9F89A2}">
                      <ask:lineSketchStyleProps xmlns:ask="http://schemas.microsoft.com/office/drawing/2018/sketchyshapes" sd="1231081863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CEB6396-5E9B-957F-29F7-8211C5828502}"/>
                </a:ext>
              </a:extLst>
            </p:cNvPr>
            <p:cNvSpPr/>
            <p:nvPr/>
          </p:nvSpPr>
          <p:spPr>
            <a:xfrm>
              <a:off x="9889399" y="1043413"/>
              <a:ext cx="486894" cy="300624"/>
            </a:xfrm>
            <a:custGeom>
              <a:avLst/>
              <a:gdLst>
                <a:gd name="connsiteX0" fmla="*/ 0 w 486894"/>
                <a:gd name="connsiteY0" fmla="*/ 50105 h 300624"/>
                <a:gd name="connsiteX1" fmla="*/ 50105 w 486894"/>
                <a:gd name="connsiteY1" fmla="*/ 0 h 300624"/>
                <a:gd name="connsiteX2" fmla="*/ 436789 w 486894"/>
                <a:gd name="connsiteY2" fmla="*/ 0 h 300624"/>
                <a:gd name="connsiteX3" fmla="*/ 486894 w 486894"/>
                <a:gd name="connsiteY3" fmla="*/ 50105 h 300624"/>
                <a:gd name="connsiteX4" fmla="*/ 486894 w 486894"/>
                <a:gd name="connsiteY4" fmla="*/ 250519 h 300624"/>
                <a:gd name="connsiteX5" fmla="*/ 436789 w 486894"/>
                <a:gd name="connsiteY5" fmla="*/ 300624 h 300624"/>
                <a:gd name="connsiteX6" fmla="*/ 50105 w 486894"/>
                <a:gd name="connsiteY6" fmla="*/ 300624 h 300624"/>
                <a:gd name="connsiteX7" fmla="*/ 0 w 486894"/>
                <a:gd name="connsiteY7" fmla="*/ 250519 h 300624"/>
                <a:gd name="connsiteX8" fmla="*/ 0 w 486894"/>
                <a:gd name="connsiteY8" fmla="*/ 50105 h 300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894" h="300624" fill="none" extrusionOk="0">
                  <a:moveTo>
                    <a:pt x="0" y="50105"/>
                  </a:moveTo>
                  <a:cubicBezTo>
                    <a:pt x="-1251" y="19026"/>
                    <a:pt x="15298" y="1484"/>
                    <a:pt x="50105" y="0"/>
                  </a:cubicBezTo>
                  <a:cubicBezTo>
                    <a:pt x="168068" y="-42696"/>
                    <a:pt x="284191" y="18192"/>
                    <a:pt x="436789" y="0"/>
                  </a:cubicBezTo>
                  <a:cubicBezTo>
                    <a:pt x="466016" y="-1936"/>
                    <a:pt x="485135" y="18679"/>
                    <a:pt x="486894" y="50105"/>
                  </a:cubicBezTo>
                  <a:cubicBezTo>
                    <a:pt x="496208" y="120497"/>
                    <a:pt x="478732" y="171643"/>
                    <a:pt x="486894" y="250519"/>
                  </a:cubicBezTo>
                  <a:cubicBezTo>
                    <a:pt x="487741" y="272772"/>
                    <a:pt x="467415" y="300196"/>
                    <a:pt x="436789" y="300624"/>
                  </a:cubicBezTo>
                  <a:cubicBezTo>
                    <a:pt x="347629" y="326464"/>
                    <a:pt x="146875" y="266371"/>
                    <a:pt x="50105" y="300624"/>
                  </a:cubicBezTo>
                  <a:cubicBezTo>
                    <a:pt x="17728" y="300956"/>
                    <a:pt x="-2999" y="275608"/>
                    <a:pt x="0" y="250519"/>
                  </a:cubicBezTo>
                  <a:cubicBezTo>
                    <a:pt x="-17233" y="197459"/>
                    <a:pt x="7730" y="103681"/>
                    <a:pt x="0" y="50105"/>
                  </a:cubicBezTo>
                  <a:close/>
                </a:path>
                <a:path w="486894" h="300624" stroke="0" extrusionOk="0">
                  <a:moveTo>
                    <a:pt x="0" y="50105"/>
                  </a:moveTo>
                  <a:cubicBezTo>
                    <a:pt x="457" y="26731"/>
                    <a:pt x="25628" y="5896"/>
                    <a:pt x="50105" y="0"/>
                  </a:cubicBezTo>
                  <a:cubicBezTo>
                    <a:pt x="179884" y="-41530"/>
                    <a:pt x="302361" y="44795"/>
                    <a:pt x="436789" y="0"/>
                  </a:cubicBezTo>
                  <a:cubicBezTo>
                    <a:pt x="462731" y="3297"/>
                    <a:pt x="489288" y="22659"/>
                    <a:pt x="486894" y="50105"/>
                  </a:cubicBezTo>
                  <a:cubicBezTo>
                    <a:pt x="491353" y="135699"/>
                    <a:pt x="463615" y="192790"/>
                    <a:pt x="486894" y="250519"/>
                  </a:cubicBezTo>
                  <a:cubicBezTo>
                    <a:pt x="488833" y="271681"/>
                    <a:pt x="472095" y="301001"/>
                    <a:pt x="436789" y="300624"/>
                  </a:cubicBezTo>
                  <a:cubicBezTo>
                    <a:pt x="301995" y="329079"/>
                    <a:pt x="149422" y="276190"/>
                    <a:pt x="50105" y="300624"/>
                  </a:cubicBezTo>
                  <a:cubicBezTo>
                    <a:pt x="15626" y="303574"/>
                    <a:pt x="-4252" y="272113"/>
                    <a:pt x="0" y="250519"/>
                  </a:cubicBezTo>
                  <a:cubicBezTo>
                    <a:pt x="-4395" y="182397"/>
                    <a:pt x="2674" y="133637"/>
                    <a:pt x="0" y="50105"/>
                  </a:cubicBezTo>
                  <a:close/>
                </a:path>
              </a:pathLst>
            </a:custGeom>
            <a:solidFill>
              <a:srgbClr val="4472C4">
                <a:alpha val="30196"/>
              </a:srgbClr>
            </a:solidFill>
            <a:ln>
              <a:solidFill>
                <a:schemeClr val="accent6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198569518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1FAF891-990D-A870-2AC4-E0C20AD16062}"/>
              </a:ext>
            </a:extLst>
          </p:cNvPr>
          <p:cNvSpPr/>
          <p:nvPr/>
        </p:nvSpPr>
        <p:spPr>
          <a:xfrm>
            <a:off x="4337505" y="2170672"/>
            <a:ext cx="486894" cy="300624"/>
          </a:xfrm>
          <a:custGeom>
            <a:avLst/>
            <a:gdLst>
              <a:gd name="connsiteX0" fmla="*/ 0 w 486894"/>
              <a:gd name="connsiteY0" fmla="*/ 50105 h 300624"/>
              <a:gd name="connsiteX1" fmla="*/ 50105 w 486894"/>
              <a:gd name="connsiteY1" fmla="*/ 0 h 300624"/>
              <a:gd name="connsiteX2" fmla="*/ 436789 w 486894"/>
              <a:gd name="connsiteY2" fmla="*/ 0 h 300624"/>
              <a:gd name="connsiteX3" fmla="*/ 486894 w 486894"/>
              <a:gd name="connsiteY3" fmla="*/ 50105 h 300624"/>
              <a:gd name="connsiteX4" fmla="*/ 486894 w 486894"/>
              <a:gd name="connsiteY4" fmla="*/ 250519 h 300624"/>
              <a:gd name="connsiteX5" fmla="*/ 436789 w 486894"/>
              <a:gd name="connsiteY5" fmla="*/ 300624 h 300624"/>
              <a:gd name="connsiteX6" fmla="*/ 50105 w 486894"/>
              <a:gd name="connsiteY6" fmla="*/ 300624 h 300624"/>
              <a:gd name="connsiteX7" fmla="*/ 0 w 486894"/>
              <a:gd name="connsiteY7" fmla="*/ 250519 h 300624"/>
              <a:gd name="connsiteX8" fmla="*/ 0 w 486894"/>
              <a:gd name="connsiteY8" fmla="*/ 50105 h 30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6894" h="300624" fill="none" extrusionOk="0">
                <a:moveTo>
                  <a:pt x="0" y="50105"/>
                </a:moveTo>
                <a:cubicBezTo>
                  <a:pt x="-1251" y="19026"/>
                  <a:pt x="15298" y="1484"/>
                  <a:pt x="50105" y="0"/>
                </a:cubicBezTo>
                <a:cubicBezTo>
                  <a:pt x="168068" y="-42696"/>
                  <a:pt x="284191" y="18192"/>
                  <a:pt x="436789" y="0"/>
                </a:cubicBezTo>
                <a:cubicBezTo>
                  <a:pt x="466016" y="-1936"/>
                  <a:pt x="485135" y="18679"/>
                  <a:pt x="486894" y="50105"/>
                </a:cubicBezTo>
                <a:cubicBezTo>
                  <a:pt x="496208" y="120497"/>
                  <a:pt x="478732" y="171643"/>
                  <a:pt x="486894" y="250519"/>
                </a:cubicBezTo>
                <a:cubicBezTo>
                  <a:pt x="487741" y="272772"/>
                  <a:pt x="467415" y="300196"/>
                  <a:pt x="436789" y="300624"/>
                </a:cubicBezTo>
                <a:cubicBezTo>
                  <a:pt x="347629" y="326464"/>
                  <a:pt x="146875" y="266371"/>
                  <a:pt x="50105" y="300624"/>
                </a:cubicBezTo>
                <a:cubicBezTo>
                  <a:pt x="17728" y="300956"/>
                  <a:pt x="-2999" y="275608"/>
                  <a:pt x="0" y="250519"/>
                </a:cubicBezTo>
                <a:cubicBezTo>
                  <a:pt x="-17233" y="197459"/>
                  <a:pt x="7730" y="103681"/>
                  <a:pt x="0" y="50105"/>
                </a:cubicBezTo>
                <a:close/>
              </a:path>
              <a:path w="486894" h="300624" stroke="0" extrusionOk="0">
                <a:moveTo>
                  <a:pt x="0" y="50105"/>
                </a:moveTo>
                <a:cubicBezTo>
                  <a:pt x="457" y="26731"/>
                  <a:pt x="25628" y="5896"/>
                  <a:pt x="50105" y="0"/>
                </a:cubicBezTo>
                <a:cubicBezTo>
                  <a:pt x="179884" y="-41530"/>
                  <a:pt x="302361" y="44795"/>
                  <a:pt x="436789" y="0"/>
                </a:cubicBezTo>
                <a:cubicBezTo>
                  <a:pt x="462731" y="3297"/>
                  <a:pt x="489288" y="22659"/>
                  <a:pt x="486894" y="50105"/>
                </a:cubicBezTo>
                <a:cubicBezTo>
                  <a:pt x="491353" y="135699"/>
                  <a:pt x="463615" y="192790"/>
                  <a:pt x="486894" y="250519"/>
                </a:cubicBezTo>
                <a:cubicBezTo>
                  <a:pt x="488833" y="271681"/>
                  <a:pt x="472095" y="301001"/>
                  <a:pt x="436789" y="300624"/>
                </a:cubicBezTo>
                <a:cubicBezTo>
                  <a:pt x="301995" y="329079"/>
                  <a:pt x="149422" y="276190"/>
                  <a:pt x="50105" y="300624"/>
                </a:cubicBezTo>
                <a:cubicBezTo>
                  <a:pt x="15626" y="303574"/>
                  <a:pt x="-4252" y="272113"/>
                  <a:pt x="0" y="250519"/>
                </a:cubicBezTo>
                <a:cubicBezTo>
                  <a:pt x="-4395" y="182397"/>
                  <a:pt x="2674" y="133637"/>
                  <a:pt x="0" y="50105"/>
                </a:cubicBezTo>
                <a:close/>
              </a:path>
            </a:pathLst>
          </a:custGeom>
          <a:solidFill>
            <a:srgbClr val="4472C4">
              <a:alpha val="30196"/>
            </a:srgb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19856951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89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46EC1-5381-E3A2-8B46-ACBB93B1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384" y="692503"/>
            <a:ext cx="11287354" cy="573304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2000" dirty="0"/>
              <a:t>I nuovi progetti (sia in costruzione che in fase di discussione/definizione/progettazione) richiedono un grande sforzo di R&amp;D su queste tematiche.</a:t>
            </a:r>
            <a:br>
              <a:rPr lang="it-IT" sz="2000" dirty="0"/>
            </a:br>
            <a:r>
              <a:rPr lang="it-IT" sz="2000" dirty="0"/>
              <a:t>L’interazione tra laboratori è fondamentale (scambio informazioni su nuovi trattamenti, improvement diagnostica test a freddo, etc..)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chemeClr val="accent2"/>
                </a:solidFill>
              </a:rPr>
              <a:t>Esempi di progetti (FCCee, ILC, muon collider, PIP-II, LCLS-II-HE, CEPC, E-XFEL per CW, etc.)</a:t>
            </a:r>
            <a:endParaRPr lang="it-IT" sz="1600" dirty="0">
              <a:solidFill>
                <a:schemeClr val="accent2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5A0548-1B16-8C1D-2EF3-7FC30CEAA300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Il mondo si muove in questa direzione….</a:t>
            </a:r>
            <a:endParaRPr lang="en-US" sz="3600" b="1">
              <a:latin typeface="+mn-lt"/>
            </a:endParaRPr>
          </a:p>
        </p:txBody>
      </p:sp>
      <p:graphicFrame>
        <p:nvGraphicFramePr>
          <p:cNvPr id="2" name="Tableau 5">
            <a:extLst>
              <a:ext uri="{FF2B5EF4-FFF2-40B4-BE49-F238E27FC236}">
                <a16:creationId xmlns:a16="http://schemas.microsoft.com/office/drawing/2014/main" id="{C05BD243-5A05-F989-FE97-AC0429969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394893"/>
              </p:ext>
            </p:extLst>
          </p:nvPr>
        </p:nvGraphicFramePr>
        <p:xfrm>
          <a:off x="878034" y="3147297"/>
          <a:ext cx="7638182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5808">
                  <a:extLst>
                    <a:ext uri="{9D8B030D-6E8A-4147-A177-3AD203B41FA5}">
                      <a16:colId xmlns:a16="http://schemas.microsoft.com/office/drawing/2014/main" val="3430549135"/>
                    </a:ext>
                  </a:extLst>
                </a:gridCol>
                <a:gridCol w="1037230">
                  <a:extLst>
                    <a:ext uri="{9D8B030D-6E8A-4147-A177-3AD203B41FA5}">
                      <a16:colId xmlns:a16="http://schemas.microsoft.com/office/drawing/2014/main" val="418126327"/>
                    </a:ext>
                  </a:extLst>
                </a:gridCol>
                <a:gridCol w="1057701">
                  <a:extLst>
                    <a:ext uri="{9D8B030D-6E8A-4147-A177-3AD203B41FA5}">
                      <a16:colId xmlns:a16="http://schemas.microsoft.com/office/drawing/2014/main" val="2724062502"/>
                    </a:ext>
                  </a:extLst>
                </a:gridCol>
                <a:gridCol w="1187355">
                  <a:extLst>
                    <a:ext uri="{9D8B030D-6E8A-4147-A177-3AD203B41FA5}">
                      <a16:colId xmlns:a16="http://schemas.microsoft.com/office/drawing/2014/main" val="1467960204"/>
                    </a:ext>
                  </a:extLst>
                </a:gridCol>
                <a:gridCol w="1740088">
                  <a:extLst>
                    <a:ext uri="{9D8B030D-6E8A-4147-A177-3AD203B41FA5}">
                      <a16:colId xmlns:a16="http://schemas.microsoft.com/office/drawing/2014/main" val="2530372496"/>
                    </a:ext>
                  </a:extLst>
                </a:gridCol>
              </a:tblGrid>
              <a:tr h="273139">
                <a:tc>
                  <a:txBody>
                    <a:bodyPr/>
                    <a:lstStyle/>
                    <a:p>
                      <a:pPr algn="ctr"/>
                      <a:r>
                        <a:rPr lang="fr-FR" sz="120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err="1"/>
                        <a:t>Frequency</a:t>
                      </a:r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err="1"/>
                        <a:t>Cavity</a:t>
                      </a:r>
                      <a:r>
                        <a:rPr lang="fr-FR" sz="1200"/>
                        <a:t>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err="1"/>
                        <a:t>E</a:t>
                      </a:r>
                      <a:r>
                        <a:rPr lang="fr-FR" sz="1200" baseline="-25000" err="1"/>
                        <a:t>max</a:t>
                      </a:r>
                      <a:r>
                        <a:rPr lang="fr-FR" sz="1200"/>
                        <a:t> (MV/m)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/>
                        <a:t>Q</a:t>
                      </a:r>
                      <a:r>
                        <a:rPr lang="fr-FR" sz="1200" baseline="-2500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209901"/>
                  </a:ext>
                </a:extLst>
              </a:tr>
              <a:tr h="273139">
                <a:tc>
                  <a:txBody>
                    <a:bodyPr/>
                    <a:lstStyle/>
                    <a:p>
                      <a:r>
                        <a:rPr lang="fr-FR" sz="1200" b="1"/>
                        <a:t>FCC-</a:t>
                      </a:r>
                      <a:r>
                        <a:rPr lang="fr-FR" sz="1200" b="1" err="1"/>
                        <a:t>ee</a:t>
                      </a:r>
                      <a:endParaRPr lang="fr-F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800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5-cell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3</a:t>
                      </a:r>
                      <a:r>
                        <a:rPr lang="fr-FR" sz="1200" b="1" baseline="30000"/>
                        <a:t>.</a:t>
                      </a:r>
                      <a:r>
                        <a:rPr lang="fr-FR" sz="1200" b="1"/>
                        <a:t>10</a:t>
                      </a:r>
                      <a:r>
                        <a:rPr lang="fr-FR" sz="1200" b="1" baseline="3000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384273"/>
                  </a:ext>
                </a:extLst>
              </a:tr>
              <a:tr h="273139">
                <a:tc>
                  <a:txBody>
                    <a:bodyPr/>
                    <a:lstStyle/>
                    <a:p>
                      <a:r>
                        <a:rPr lang="fr-FR" sz="1200" b="1"/>
                        <a:t>ILC, </a:t>
                      </a:r>
                      <a:r>
                        <a:rPr lang="fr-FR" sz="1200" b="1" err="1"/>
                        <a:t>pulsed</a:t>
                      </a:r>
                      <a:endParaRPr lang="fr-F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1.3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9-cell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31.5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/>
                        <a:t>1</a:t>
                      </a:r>
                      <a:r>
                        <a:rPr lang="fr-FR" sz="1200" b="1" baseline="30000"/>
                        <a:t>.</a:t>
                      </a:r>
                      <a:r>
                        <a:rPr lang="fr-FR" sz="1200" b="1"/>
                        <a:t>10</a:t>
                      </a:r>
                      <a:r>
                        <a:rPr lang="fr-FR" sz="1200" b="1" baseline="30000"/>
                        <a:t>10</a:t>
                      </a:r>
                      <a:endParaRPr lang="fr-FR" sz="1200" b="0" baseline="30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311201"/>
                  </a:ext>
                </a:extLst>
              </a:tr>
              <a:tr h="273139">
                <a:tc>
                  <a:txBody>
                    <a:bodyPr/>
                    <a:lstStyle/>
                    <a:p>
                      <a:r>
                        <a:rPr lang="fr-FR" sz="1200" b="1"/>
                        <a:t>muon </a:t>
                      </a:r>
                      <a:r>
                        <a:rPr lang="fr-FR" sz="1200" b="1" err="1"/>
                        <a:t>collider</a:t>
                      </a:r>
                      <a:r>
                        <a:rPr lang="fr-FR" sz="1200" b="1"/>
                        <a:t> (base scenario), </a:t>
                      </a:r>
                      <a:r>
                        <a:rPr lang="fr-FR" sz="1200" b="1" err="1"/>
                        <a:t>pulsed</a:t>
                      </a:r>
                      <a:endParaRPr lang="fr-FR" sz="1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1.3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9-cell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1" baseline="30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005376"/>
                  </a:ext>
                </a:extLst>
              </a:tr>
              <a:tr h="273139"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E-XFEL, </a:t>
                      </a:r>
                      <a:r>
                        <a:rPr lang="fr-FR" sz="1200" err="1">
                          <a:solidFill>
                            <a:srgbClr val="0070C0"/>
                          </a:solidFill>
                        </a:rPr>
                        <a:t>pulsed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 / CW E-XFEL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1.3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9-cell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23.6 /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.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10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10 </a:t>
                      </a:r>
                      <a:r>
                        <a:rPr lang="fr-FR" sz="1200" baseline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2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.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10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15890"/>
                  </a:ext>
                </a:extLst>
              </a:tr>
              <a:tr h="273139"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PIP-II (</a:t>
                      </a:r>
                      <a:r>
                        <a:rPr lang="fr-FR" sz="1200" err="1">
                          <a:solidFill>
                            <a:srgbClr val="0070C0"/>
                          </a:solidFill>
                        </a:rPr>
                        <a:t>low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l-GR" sz="1200">
                          <a:solidFill>
                            <a:srgbClr val="0070C0"/>
                          </a:solidFill>
                        </a:rPr>
                        <a:t>β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), </a:t>
                      </a:r>
                      <a:r>
                        <a:rPr lang="fr-FR" sz="1200" err="1">
                          <a:solidFill>
                            <a:srgbClr val="0070C0"/>
                          </a:solidFill>
                        </a:rPr>
                        <a:t>from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 20Hz to 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650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5-cell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2.4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.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</a:t>
                      </a:r>
                      <a:r>
                        <a:rPr lang="fr-FR" sz="120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10</a:t>
                      </a:r>
                      <a:endParaRPr lang="fr-FR" sz="1200" baseline="3000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300480"/>
                  </a:ext>
                </a:extLst>
              </a:tr>
              <a:tr h="273139"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LCLS-II (CW) / LCLS-II-HE (CW)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1.3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9-cell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16 /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2.7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.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</a:t>
                      </a:r>
                      <a:r>
                        <a:rPr lang="fr-FR" sz="120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10</a:t>
                      </a:r>
                      <a:r>
                        <a:rPr lang="fr-FR" sz="1200" baseline="0">
                          <a:solidFill>
                            <a:srgbClr val="0070C0"/>
                          </a:solidFill>
                        </a:rPr>
                        <a:t> / 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2.5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.</a:t>
                      </a:r>
                      <a:r>
                        <a:rPr lang="fr-FR" sz="1200">
                          <a:solidFill>
                            <a:srgbClr val="0070C0"/>
                          </a:solidFill>
                        </a:rPr>
                        <a:t>10</a:t>
                      </a:r>
                      <a:r>
                        <a:rPr lang="fr-FR" sz="1200" baseline="30000">
                          <a:solidFill>
                            <a:srgbClr val="0070C0"/>
                          </a:solidFill>
                        </a:rPr>
                        <a:t>10 </a:t>
                      </a:r>
                      <a:r>
                        <a:rPr lang="fr-FR" sz="1200" baseline="0">
                          <a:solidFill>
                            <a:srgbClr val="0070C0"/>
                          </a:solidFill>
                        </a:rPr>
                        <a:t>(@21)</a:t>
                      </a:r>
                      <a:endParaRPr lang="fr-FR" sz="1200" baseline="3000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17996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6F79E84-E1D7-1974-AC7A-50D752C0689E}"/>
              </a:ext>
            </a:extLst>
          </p:cNvPr>
          <p:cNvSpPr txBox="1"/>
          <p:nvPr/>
        </p:nvSpPr>
        <p:spPr>
          <a:xfrm>
            <a:off x="878034" y="2794674"/>
            <a:ext cx="5370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>
                <a:solidFill>
                  <a:srgbClr val="0000FF"/>
                </a:solidFill>
              </a:rPr>
              <a:t>Specs for cavities in operational condition (cryomodules) </a:t>
            </a:r>
          </a:p>
        </p:txBody>
      </p:sp>
      <p:grpSp>
        <p:nvGrpSpPr>
          <p:cNvPr id="6" name="Groupe 83">
            <a:extLst>
              <a:ext uri="{FF2B5EF4-FFF2-40B4-BE49-F238E27FC236}">
                <a16:creationId xmlns:a16="http://schemas.microsoft.com/office/drawing/2014/main" id="{3B538149-9EB9-FE3C-4F7D-73D56F706E8E}"/>
              </a:ext>
            </a:extLst>
          </p:cNvPr>
          <p:cNvGrpSpPr/>
          <p:nvPr/>
        </p:nvGrpSpPr>
        <p:grpSpPr>
          <a:xfrm>
            <a:off x="2630695" y="5743418"/>
            <a:ext cx="3214297" cy="865479"/>
            <a:chOff x="8806369" y="5512912"/>
            <a:chExt cx="3214297" cy="865479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8203BBA0-FBA3-6EFC-C604-CBBDC82CE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139069" y="4180212"/>
              <a:ext cx="548897" cy="3214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cap="flat" cmpd="sng">
                  <a:solidFill>
                    <a:schemeClr val="folHlink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4B64A53-48F0-A5B3-962F-4ACCFCF43F42}"/>
                </a:ext>
              </a:extLst>
            </p:cNvPr>
            <p:cNvSpPr/>
            <p:nvPr/>
          </p:nvSpPr>
          <p:spPr>
            <a:xfrm>
              <a:off x="9576781" y="6070614"/>
              <a:ext cx="167347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b="1" dirty="0"/>
                <a:t>9-cell 1.3 GHz </a:t>
              </a:r>
              <a:r>
                <a:rPr lang="fr-FR" sz="1400" b="1" dirty="0" err="1"/>
                <a:t>cavity</a:t>
              </a:r>
              <a:endParaRPr lang="fr-FR" sz="1400" b="1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55CC90E-C5AA-C075-3E09-B58B20BBEE4D}"/>
              </a:ext>
            </a:extLst>
          </p:cNvPr>
          <p:cNvSpPr/>
          <p:nvPr/>
        </p:nvSpPr>
        <p:spPr>
          <a:xfrm>
            <a:off x="6319140" y="5686227"/>
            <a:ext cx="5251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err="1">
                <a:solidFill>
                  <a:srgbClr val="0000FF"/>
                </a:solidFill>
              </a:rPr>
              <a:t>Cavity</a:t>
            </a:r>
            <a:r>
              <a:rPr lang="fr-FR" sz="1200">
                <a:solidFill>
                  <a:srgbClr val="0000FF"/>
                </a:solidFill>
              </a:rPr>
              <a:t> qualification goal (vertical test) </a:t>
            </a:r>
            <a:r>
              <a:rPr lang="fr-FR" sz="1200" err="1">
                <a:solidFill>
                  <a:srgbClr val="0000FF"/>
                </a:solidFill>
              </a:rPr>
              <a:t>typically</a:t>
            </a:r>
            <a:r>
              <a:rPr lang="fr-FR" sz="1200">
                <a:solidFill>
                  <a:srgbClr val="0000FF"/>
                </a:solidFill>
              </a:rPr>
              <a:t> 10% </a:t>
            </a:r>
            <a:r>
              <a:rPr lang="fr-FR" sz="1200" err="1">
                <a:solidFill>
                  <a:srgbClr val="0000FF"/>
                </a:solidFill>
              </a:rPr>
              <a:t>higher</a:t>
            </a:r>
            <a:r>
              <a:rPr lang="fr-FR" sz="1200">
                <a:solidFill>
                  <a:srgbClr val="0000FF"/>
                </a:solidFill>
              </a:rPr>
              <a:t> w.r.t </a:t>
            </a:r>
            <a:r>
              <a:rPr lang="fr-FR" sz="1200" err="1">
                <a:solidFill>
                  <a:srgbClr val="0000FF"/>
                </a:solidFill>
              </a:rPr>
              <a:t>operational</a:t>
            </a:r>
            <a:r>
              <a:rPr lang="fr-FR" sz="1200">
                <a:solidFill>
                  <a:srgbClr val="0000FF"/>
                </a:solidFill>
              </a:rPr>
              <a:t> goal</a:t>
            </a:r>
            <a:r>
              <a:rPr lang="fr-FR" sz="1200"/>
              <a:t> </a:t>
            </a:r>
          </a:p>
          <a:p>
            <a:r>
              <a:rPr lang="fr-FR" sz="1200"/>
              <a:t>As an </a:t>
            </a:r>
            <a:r>
              <a:rPr lang="fr-FR" sz="1200" err="1"/>
              <a:t>example</a:t>
            </a:r>
            <a:r>
              <a:rPr lang="fr-FR" sz="1200"/>
              <a:t>, for ILC: </a:t>
            </a:r>
          </a:p>
          <a:p>
            <a:pPr marL="347663" indent="-60325">
              <a:buFont typeface="Arial" panose="020B0604020202020204" pitchFamily="34" charset="0"/>
              <a:buChar char="•"/>
            </a:pPr>
            <a:r>
              <a:rPr lang="fr-FR" sz="1200" err="1"/>
              <a:t>E</a:t>
            </a:r>
            <a:r>
              <a:rPr lang="fr-FR" sz="1200" baseline="-25000" err="1"/>
              <a:t>acc</a:t>
            </a:r>
            <a:r>
              <a:rPr lang="fr-FR" sz="1200"/>
              <a:t> = 35 MV/m @ Q</a:t>
            </a:r>
            <a:r>
              <a:rPr lang="fr-FR" sz="1200" baseline="-25000"/>
              <a:t>0</a:t>
            </a:r>
            <a:r>
              <a:rPr lang="fr-FR" sz="1200"/>
              <a:t> ≥ </a:t>
            </a:r>
            <a:r>
              <a:rPr lang="fr-FR" sz="1200" b="0"/>
              <a:t>0.8</a:t>
            </a:r>
            <a:r>
              <a:rPr lang="fr-FR" sz="1200" b="0" baseline="30000"/>
              <a:t>.</a:t>
            </a:r>
            <a:r>
              <a:rPr lang="fr-FR" sz="1200" b="0"/>
              <a:t>10</a:t>
            </a:r>
            <a:r>
              <a:rPr lang="fr-FR" sz="1200" b="0" baseline="30000"/>
              <a:t>10</a:t>
            </a:r>
            <a:r>
              <a:rPr lang="fr-FR" sz="1200"/>
              <a:t>  (qualification)</a:t>
            </a:r>
          </a:p>
          <a:p>
            <a:pPr marL="347663" indent="-60325">
              <a:buFont typeface="Arial" panose="020B0604020202020204" pitchFamily="34" charset="0"/>
              <a:buChar char="•"/>
            </a:pPr>
            <a:r>
              <a:rPr lang="fr-FR" sz="1200" err="1"/>
              <a:t>E</a:t>
            </a:r>
            <a:r>
              <a:rPr lang="fr-FR" sz="1200" baseline="-25000" err="1"/>
              <a:t>acc</a:t>
            </a:r>
            <a:r>
              <a:rPr lang="fr-FR" sz="1200"/>
              <a:t> = 31.5 MV/m @ Q</a:t>
            </a:r>
            <a:r>
              <a:rPr lang="fr-FR" sz="1200" baseline="-25000"/>
              <a:t>0</a:t>
            </a:r>
            <a:r>
              <a:rPr lang="fr-FR" sz="1200"/>
              <a:t> ≥ </a:t>
            </a:r>
            <a:r>
              <a:rPr lang="fr-FR" sz="1200" b="0"/>
              <a:t>1</a:t>
            </a:r>
            <a:r>
              <a:rPr lang="fr-FR" sz="1200" b="0" baseline="30000"/>
              <a:t>.</a:t>
            </a:r>
            <a:r>
              <a:rPr lang="fr-FR" sz="1200" b="0"/>
              <a:t>10</a:t>
            </a:r>
            <a:r>
              <a:rPr lang="fr-FR" sz="1200" b="0" baseline="30000"/>
              <a:t>10</a:t>
            </a:r>
            <a:r>
              <a:rPr lang="fr-FR" sz="1200" b="0"/>
              <a:t> (in </a:t>
            </a:r>
            <a:r>
              <a:rPr lang="fr-FR" sz="1200" b="0" err="1"/>
              <a:t>operation</a:t>
            </a:r>
            <a:r>
              <a:rPr lang="fr-FR" sz="1200" b="0"/>
              <a:t>)</a:t>
            </a:r>
            <a:endParaRPr lang="fr-FR" sz="1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B9A61E-5CDE-ECC5-2770-34DE82D8DE0A}"/>
              </a:ext>
            </a:extLst>
          </p:cNvPr>
          <p:cNvSpPr txBox="1"/>
          <p:nvPr/>
        </p:nvSpPr>
        <p:spPr>
          <a:xfrm>
            <a:off x="2948094" y="5333604"/>
            <a:ext cx="7638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>
                <a:solidFill>
                  <a:srgbClr val="0000FF"/>
                </a:solidFill>
              </a:rPr>
              <a:t>Differenza tra performance cavità (qualifica) e performance in operazione (cryomodule)</a:t>
            </a:r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2230679D-B1C3-3044-ED67-25A0DBB43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860" y="3107282"/>
            <a:ext cx="2478106" cy="196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50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46EC1-5381-E3A2-8B46-ACBB93B1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737" y="692502"/>
            <a:ext cx="11287354" cy="6165497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it-IT" sz="2400" dirty="0"/>
              <a:t>L’interazione tra laboratori avviene tramite vari canali:</a:t>
            </a:r>
            <a:endParaRPr lang="it-IT" sz="2400" b="1" dirty="0">
              <a:solidFill>
                <a:schemeClr val="accent5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Collaborazioni in-kind </a:t>
            </a:r>
            <a:r>
              <a:rPr lang="it-IT" sz="2400" dirty="0">
                <a:solidFill>
                  <a:schemeClr val="accent1">
                    <a:lumMod val="75000"/>
                  </a:schemeClr>
                </a:solidFill>
              </a:rPr>
              <a:t>per 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produzione su larga scala di cavità (E-XFEL, ESS, PIP-II)</a:t>
            </a:r>
            <a:endParaRPr lang="it-IT" sz="2400" dirty="0"/>
          </a:p>
          <a:p>
            <a:pPr algn="just">
              <a:lnSpc>
                <a:spcPct val="120000"/>
              </a:lnSpc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TESLA collaboration:</a:t>
            </a:r>
          </a:p>
          <a:p>
            <a:pPr lvl="1" algn="just">
              <a:lnSpc>
                <a:spcPct val="120000"/>
              </a:lnSpc>
            </a:pPr>
            <a:r>
              <a:rPr lang="it-IT" sz="1700" dirty="0"/>
              <a:t>DESY, CEA, INFN, etc. (US, Asia)</a:t>
            </a:r>
          </a:p>
          <a:p>
            <a:pPr algn="just">
              <a:lnSpc>
                <a:spcPct val="120000"/>
              </a:lnSpc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Muon collider:</a:t>
            </a:r>
          </a:p>
          <a:p>
            <a:pPr lvl="1" algn="just">
              <a:lnSpc>
                <a:spcPct val="120000"/>
              </a:lnSpc>
            </a:pPr>
            <a:r>
              <a:rPr lang="it-IT" sz="1700" dirty="0"/>
              <a:t>CERN, CEA, INFN, etc.</a:t>
            </a:r>
          </a:p>
          <a:p>
            <a:pPr algn="just">
              <a:lnSpc>
                <a:spcPct val="120000"/>
              </a:lnSpc>
            </a:pP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Workshop/Conference:</a:t>
            </a:r>
          </a:p>
          <a:p>
            <a:pPr lvl="1" algn="just">
              <a:lnSpc>
                <a:spcPct val="120000"/>
              </a:lnSpc>
            </a:pPr>
            <a:r>
              <a:rPr lang="it-IT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SRF Conference</a:t>
            </a:r>
          </a:p>
          <a:p>
            <a:pPr lvl="1" algn="just">
              <a:lnSpc>
                <a:spcPct val="120000"/>
              </a:lnSpc>
            </a:pPr>
            <a:r>
              <a:rPr lang="it-IT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TTC (TESLA Technology Collaboration)</a:t>
            </a:r>
          </a:p>
          <a:p>
            <a:pPr lvl="1" algn="just">
              <a:lnSpc>
                <a:spcPct val="120000"/>
              </a:lnSpc>
            </a:pPr>
            <a:r>
              <a:rPr lang="it-IT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IPAC Conference</a:t>
            </a:r>
          </a:p>
          <a:p>
            <a:pPr lvl="1" algn="just">
              <a:lnSpc>
                <a:spcPct val="120000"/>
              </a:lnSpc>
            </a:pPr>
            <a:r>
              <a:rPr lang="it-IT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ect.</a:t>
            </a:r>
          </a:p>
          <a:p>
            <a:pPr algn="just">
              <a:lnSpc>
                <a:spcPct val="120000"/>
              </a:lnSpc>
            </a:pPr>
            <a:r>
              <a:rPr lang="it-IT" sz="2400" b="1" dirty="0">
                <a:solidFill>
                  <a:schemeClr val="accent5"/>
                </a:solidFill>
              </a:rPr>
              <a:t>ITN (ILC Technology Network):</a:t>
            </a:r>
            <a:endParaRPr lang="it-IT" sz="2400" dirty="0">
              <a:solidFill>
                <a:schemeClr val="accent5"/>
              </a:solidFill>
            </a:endParaRPr>
          </a:p>
          <a:p>
            <a:pPr lvl="1" algn="just">
              <a:lnSpc>
                <a:spcPct val="120000"/>
              </a:lnSpc>
            </a:pPr>
            <a:r>
              <a:rPr lang="it-IT" sz="1700" dirty="0"/>
              <a:t>KEK – Korea – EU (CERN, CEA, IJCLab, INFN, DESY) – US (in attesa del DOE….snowmass) </a:t>
            </a:r>
          </a:p>
          <a:p>
            <a:pPr algn="just">
              <a:lnSpc>
                <a:spcPct val="120000"/>
              </a:lnSpc>
            </a:pPr>
            <a:r>
              <a:rPr lang="it-IT" sz="2400" b="1" dirty="0">
                <a:solidFill>
                  <a:srgbClr val="FF0000"/>
                </a:solidFill>
              </a:rPr>
              <a:t>EAJADE:</a:t>
            </a:r>
            <a:r>
              <a:rPr lang="it-IT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progamma di staff-exchange tra EU e Asia/US</a:t>
            </a:r>
            <a:endParaRPr lang="it-IT" sz="2000" dirty="0"/>
          </a:p>
          <a:p>
            <a:pPr marL="0" indent="0" algn="just">
              <a:lnSpc>
                <a:spcPct val="120000"/>
              </a:lnSpc>
              <a:buNone/>
            </a:pPr>
            <a:endParaRPr lang="it-IT" sz="1600" dirty="0">
              <a:solidFill>
                <a:schemeClr val="accent2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39988BB-9F46-12E4-9A6E-D81EEF73455D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…sistemi di «network» internazionale/collaborazioni</a:t>
            </a:r>
            <a:endParaRPr lang="en-US" sz="36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8523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1E816-5F76-726E-5387-F25A31759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32CA03-0FFC-0363-B03F-693D3803AB2F}"/>
              </a:ext>
            </a:extLst>
          </p:cNvPr>
          <p:cNvSpPr txBox="1"/>
          <p:nvPr/>
        </p:nvSpPr>
        <p:spPr>
          <a:xfrm>
            <a:off x="624601" y="4690527"/>
            <a:ext cx="113769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</a:rPr>
              <a:t>Stato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25000"/>
                  </a:schemeClr>
                </a:solidFill>
              </a:rPr>
              <a:t>attuale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Collaborazioni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EU ad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oggi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CERN, CEA, INFN,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IJCLab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, DESY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FG/MG Nb per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fabbricazione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monocelle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spedito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da KEK al CERN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Pronte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le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specifiche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tecniche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per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fabbricazione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meccanica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single-cell, in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preparazione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quelle per I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trattamenti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(CERN, CEA, INFN)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Completato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QC Nb a DESY (2024)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Under finalization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accordi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tra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KEK e DESY per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disegni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cavità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ITN </a:t>
            </a:r>
            <a:br>
              <a:rPr lang="en-US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(agreement between EU labs and KEK to be done)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KEK: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finanziamenti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nel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FY2023;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nuovi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finanziamenti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in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arrivo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nel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FY2024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9617E4-47FF-1FF0-8914-D33B64BD5B12}"/>
              </a:ext>
            </a:extLst>
          </p:cNvPr>
          <p:cNvSpPr txBox="1"/>
          <p:nvPr/>
        </p:nvSpPr>
        <p:spPr>
          <a:xfrm>
            <a:off x="624890" y="484916"/>
            <a:ext cx="11191643" cy="38890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etwork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che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coinvolge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laboratori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/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istituti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nel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mondo (Asia, EU, US) 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che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prevede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attività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di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R&amp;D in 3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aree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SRF, Sources, Beams</a:t>
            </a:r>
          </a:p>
          <a:p>
            <a:endParaRPr lang="en-US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B050"/>
                </a:solidFill>
              </a:rPr>
              <a:t>March ’23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: budget approved by Japan; KEK-CERN agreement: signed in July 2023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Activities scheduled </a:t>
            </a:r>
            <a:r>
              <a:rPr lang="en-US" sz="1600" b="1" dirty="0">
                <a:solidFill>
                  <a:srgbClr val="00B050"/>
                </a:solidFill>
              </a:rPr>
              <a:t>2023-2026</a:t>
            </a:r>
            <a:endParaRPr lang="en-US" sz="1600" dirty="0">
              <a:solidFill>
                <a:srgbClr val="00B050"/>
              </a:solidFill>
            </a:endParaRPr>
          </a:p>
          <a:p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INFN Milano LASA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è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coinvolto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in: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WP1 (cavity production)</a:t>
            </a:r>
          </a:p>
          <a:p>
            <a:pPr marL="266700" lvl="1" indent="-76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Studio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trattamenti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per ILC goal (single and 9-cell cavities),</a:t>
            </a:r>
            <a:br>
              <a:rPr lang="en-US" sz="1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anche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con Nb Fine Grain e Mid Grain per cost-reduction),</a:t>
            </a:r>
            <a:br>
              <a:rPr lang="en-US" sz="1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VT e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diagnostica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  <a:p>
            <a:pPr marL="266700" lvl="1" indent="-7620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Industrializzazione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con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industrie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qualificate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WP2 (cryomodule design)</a:t>
            </a:r>
          </a:p>
          <a:p>
            <a:pPr marL="266700" lvl="1" indent="-76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Armonizzazione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norme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recipienti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in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pressione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(PED/ASME/HPGS)</a:t>
            </a:r>
          </a:p>
          <a:p>
            <a:pPr marL="177800" lvl="1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Prevista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installazione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di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una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cavità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EU </a:t>
            </a: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nel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modulo</a:t>
            </a:r>
            <a:br>
              <a:rPr lang="en-US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</a:rPr>
              <a:t>dimostratore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 a KEK</a:t>
            </a:r>
            <a:endParaRPr lang="en-US" sz="7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5BA8F3-92BA-0F24-1DC2-F6BF36788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50" y="1652528"/>
            <a:ext cx="6349770" cy="3314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13B7E7-2E77-AEDF-41F6-9DC2E44639ED}"/>
              </a:ext>
            </a:extLst>
          </p:cNvPr>
          <p:cNvSpPr txBox="1">
            <a:spLocks/>
          </p:cNvSpPr>
          <p:nvPr/>
        </p:nvSpPr>
        <p:spPr>
          <a:xfrm>
            <a:off x="654096" y="1"/>
            <a:ext cx="10381793" cy="6925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ITN: ILC Technology Network</a:t>
            </a:r>
            <a:endParaRPr lang="en-US" sz="3600" b="1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3852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2669</Words>
  <Application>Microsoft Office PowerPoint</Application>
  <PresentationFormat>Widescreen</PresentationFormat>
  <Paragraphs>299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Cambria Math</vt:lpstr>
      <vt:lpstr>Symbol</vt:lpstr>
      <vt:lpstr>Wingdings</vt:lpstr>
      <vt:lpstr>Office Theme</vt:lpstr>
      <vt:lpstr>HighQ/HighG SRF R&amp;D per ESPPU proposta prolungamento</vt:lpstr>
      <vt:lpstr>PowerPoint Presentation</vt:lpstr>
      <vt:lpstr>PowerPoint Presentation</vt:lpstr>
      <vt:lpstr>PowerPoint Presentation</vt:lpstr>
      <vt:lpstr>PowerPoint Presentation</vt:lpstr>
      <vt:lpstr>R&amp;D ad oggi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 R&amp;D alla industrializzazione</vt:lpstr>
      <vt:lpstr>PowerPoint Presentation</vt:lpstr>
      <vt:lpstr>PowerPoint Presentation</vt:lpstr>
      <vt:lpstr>PowerPoint Presentation</vt:lpstr>
      <vt:lpstr>PowerPoint Presentation</vt:lpstr>
      <vt:lpstr>VT cryostat improvements for high-Q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Daniele Sertore</dc:creator>
  <cp:lastModifiedBy>Laura Silvia Monaco</cp:lastModifiedBy>
  <cp:revision>10</cp:revision>
  <dcterms:created xsi:type="dcterms:W3CDTF">2022-08-30T09:16:18Z</dcterms:created>
  <dcterms:modified xsi:type="dcterms:W3CDTF">2024-10-29T12:18:33Z</dcterms:modified>
</cp:coreProperties>
</file>