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1011" r:id="rId6"/>
    <p:sldId id="1026" r:id="rId7"/>
    <p:sldId id="1016" r:id="rId8"/>
    <p:sldId id="2549" r:id="rId9"/>
    <p:sldId id="260" r:id="rId10"/>
    <p:sldId id="261" r:id="rId11"/>
    <p:sldId id="2550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1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81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38C02-FEC5-4848-A140-7350775F2741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08C5D-92F8-4E67-B680-E1D771B31E2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35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table</a:t>
            </a:r>
            <a:r>
              <a:rPr lang="it-IT" dirty="0"/>
              <a:t> I </a:t>
            </a:r>
            <a:r>
              <a:rPr lang="it-IT" dirty="0" err="1"/>
              <a:t>summarized</a:t>
            </a:r>
            <a:r>
              <a:rPr lang="it-IT" dirty="0"/>
              <a:t> the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parameters</a:t>
            </a:r>
            <a:r>
              <a:rPr lang="it-IT" dirty="0"/>
              <a:t> of the option. I </a:t>
            </a:r>
            <a:r>
              <a:rPr lang="it-IT" dirty="0" err="1"/>
              <a:t>don’t</a:t>
            </a:r>
            <a:r>
              <a:rPr lang="it-IT" dirty="0"/>
              <a:t> go </a:t>
            </a:r>
            <a:r>
              <a:rPr lang="it-IT" dirty="0" err="1"/>
              <a:t>into</a:t>
            </a:r>
            <a:r>
              <a:rPr lang="it-IT" dirty="0"/>
              <a:t> the </a:t>
            </a:r>
            <a:r>
              <a:rPr lang="it-IT" dirty="0" err="1"/>
              <a:t>details</a:t>
            </a:r>
            <a:r>
              <a:rPr lang="it-IT" dirty="0"/>
              <a:t>. Just </a:t>
            </a:r>
            <a:r>
              <a:rPr lang="it-IT" dirty="0" err="1"/>
              <a:t>notice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interesting</a:t>
            </a:r>
            <a:r>
              <a:rPr lang="it-IT" dirty="0"/>
              <a:t> </a:t>
            </a:r>
            <a:r>
              <a:rPr lang="it-IT" dirty="0" err="1"/>
              <a:t>parameter</a:t>
            </a:r>
            <a:r>
              <a:rPr lang="it-IT" dirty="0"/>
              <a:t> the </a:t>
            </a:r>
            <a:r>
              <a:rPr lang="it-IT" dirty="0" err="1"/>
              <a:t>equivalent</a:t>
            </a:r>
            <a:r>
              <a:rPr lang="it-IT" dirty="0"/>
              <a:t> </a:t>
            </a:r>
            <a:r>
              <a:rPr lang="it-IT" dirty="0" err="1"/>
              <a:t>width</a:t>
            </a:r>
            <a:r>
              <a:rPr lang="it-IT" dirty="0"/>
              <a:t> of the </a:t>
            </a:r>
            <a:r>
              <a:rPr lang="it-IT" dirty="0" err="1"/>
              <a:t>magnet</a:t>
            </a:r>
            <a:r>
              <a:rPr lang="it-IT" dirty="0"/>
              <a:t>, and </a:t>
            </a:r>
            <a:r>
              <a:rPr lang="it-IT" dirty="0" err="1"/>
              <a:t>you</a:t>
            </a:r>
            <a:r>
              <a:rPr lang="it-IT" dirty="0"/>
              <a:t> can </a:t>
            </a:r>
            <a:r>
              <a:rPr lang="it-IT" dirty="0" err="1"/>
              <a:t>see</a:t>
            </a:r>
            <a:r>
              <a:rPr lang="it-IT" dirty="0"/>
              <a:t> the option C </a:t>
            </a:r>
            <a:r>
              <a:rPr lang="it-IT" dirty="0" err="1"/>
              <a:t>has</a:t>
            </a:r>
            <a:r>
              <a:rPr lang="it-IT" dirty="0"/>
              <a:t> the </a:t>
            </a:r>
            <a:r>
              <a:rPr lang="it-IT" dirty="0" err="1"/>
              <a:t>smaller</a:t>
            </a:r>
            <a:r>
              <a:rPr lang="it-IT" dirty="0"/>
              <a:t> one </a:t>
            </a:r>
            <a:r>
              <a:rPr lang="it-IT" dirty="0" err="1"/>
              <a:t>satisfying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the </a:t>
            </a:r>
            <a:r>
              <a:rPr lang="it-IT" dirty="0" err="1"/>
              <a:t>requirements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1F81B-0188-F944-95C5-D896A11FCE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53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So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the option C to make a </a:t>
            </a:r>
            <a:r>
              <a:rPr lang="it-IT" dirty="0" err="1"/>
              <a:t>preliminary</a:t>
            </a:r>
            <a:r>
              <a:rPr lang="it-IT" dirty="0"/>
              <a:t> </a:t>
            </a:r>
            <a:r>
              <a:rPr lang="it-IT" dirty="0" err="1"/>
              <a:t>electromagnetic</a:t>
            </a:r>
            <a:r>
              <a:rPr lang="it-IT" dirty="0"/>
              <a:t> 3 D design.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observe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for </a:t>
            </a:r>
            <a:r>
              <a:rPr lang="it-IT" dirty="0" err="1"/>
              <a:t>configurations</a:t>
            </a:r>
            <a:r>
              <a:rPr lang="it-IT" dirty="0"/>
              <a:t> with 4 </a:t>
            </a:r>
            <a:r>
              <a:rPr lang="it-IT" dirty="0" err="1"/>
              <a:t>blocks</a:t>
            </a:r>
            <a:r>
              <a:rPr lang="it-IT" dirty="0"/>
              <a:t> in the </a:t>
            </a:r>
            <a:r>
              <a:rPr lang="it-IT" dirty="0" err="1"/>
              <a:t>inner</a:t>
            </a:r>
            <a:r>
              <a:rPr lang="it-IT" dirty="0"/>
              <a:t> </a:t>
            </a:r>
            <a:r>
              <a:rPr lang="it-IT" dirty="0" err="1"/>
              <a:t>layer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difficult</a:t>
            </a:r>
            <a:r>
              <a:rPr lang="it-IT" dirty="0"/>
              <a:t> to design the pole turn </a:t>
            </a:r>
            <a:r>
              <a:rPr lang="it-IT" dirty="0" err="1"/>
              <a:t>when</a:t>
            </a:r>
            <a:r>
              <a:rPr lang="it-IT" dirty="0"/>
              <a:t> the positioning angle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too</a:t>
            </a:r>
            <a:r>
              <a:rPr lang="it-IT" dirty="0"/>
              <a:t> high, </a:t>
            </a:r>
            <a:r>
              <a:rPr lang="it-IT" dirty="0" err="1"/>
              <a:t>because</a:t>
            </a:r>
            <a:r>
              <a:rPr lang="it-IT" dirty="0"/>
              <a:t> of the strong </a:t>
            </a:r>
            <a:r>
              <a:rPr lang="it-IT" dirty="0" err="1"/>
              <a:t>hardway</a:t>
            </a:r>
            <a:r>
              <a:rPr lang="it-IT" dirty="0"/>
              <a:t> </a:t>
            </a:r>
            <a:r>
              <a:rPr lang="it-IT" dirty="0" err="1"/>
              <a:t>bend</a:t>
            </a:r>
            <a:r>
              <a:rPr lang="it-IT" dirty="0"/>
              <a:t> and </a:t>
            </a:r>
            <a:r>
              <a:rPr lang="it-IT" dirty="0" err="1"/>
              <a:t>torsion</a:t>
            </a:r>
            <a:r>
              <a:rPr lang="it-IT" dirty="0"/>
              <a:t> of the cable. </a:t>
            </a:r>
            <a:r>
              <a:rPr lang="it-IT" dirty="0" err="1"/>
              <a:t>Therefore</a:t>
            </a:r>
            <a:r>
              <a:rPr lang="it-IT" dirty="0"/>
              <a:t> </a:t>
            </a:r>
            <a:r>
              <a:rPr lang="it-IT" dirty="0" err="1"/>
              <a:t>there</a:t>
            </a:r>
            <a:r>
              <a:rPr lang="it-IT" dirty="0"/>
              <a:t> are limited </a:t>
            </a:r>
            <a:r>
              <a:rPr lang="it-IT" dirty="0" err="1"/>
              <a:t>configurations</a:t>
            </a:r>
            <a:r>
              <a:rPr lang="it-IT" dirty="0"/>
              <a:t> with 4 </a:t>
            </a:r>
            <a:r>
              <a:rPr lang="it-IT" dirty="0" err="1"/>
              <a:t>blocks</a:t>
            </a:r>
            <a:r>
              <a:rPr lang="it-IT" dirty="0"/>
              <a:t> in the </a:t>
            </a:r>
            <a:r>
              <a:rPr lang="it-IT" dirty="0" err="1"/>
              <a:t>inner</a:t>
            </a:r>
            <a:r>
              <a:rPr lang="it-IT" dirty="0"/>
              <a:t> </a:t>
            </a:r>
            <a:r>
              <a:rPr lang="it-IT" dirty="0" err="1"/>
              <a:t>layer</a:t>
            </a:r>
            <a:r>
              <a:rPr lang="it-IT" dirty="0"/>
              <a:t>.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observe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it’s</a:t>
            </a:r>
            <a:r>
              <a:rPr lang="it-IT" dirty="0"/>
              <a:t> easy to </a:t>
            </a:r>
            <a:r>
              <a:rPr lang="it-IT" dirty="0" err="1"/>
              <a:t>have</a:t>
            </a:r>
            <a:r>
              <a:rPr lang="it-IT" dirty="0"/>
              <a:t> the </a:t>
            </a:r>
            <a:r>
              <a:rPr lang="it-IT" dirty="0" err="1"/>
              <a:t>peak</a:t>
            </a:r>
            <a:r>
              <a:rPr lang="it-IT" dirty="0"/>
              <a:t> field on coil </a:t>
            </a:r>
            <a:r>
              <a:rPr lang="it-IT" dirty="0" err="1"/>
              <a:t>ends</a:t>
            </a:r>
            <a:r>
              <a:rPr lang="it-IT" dirty="0"/>
              <a:t> due to the large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blocks</a:t>
            </a:r>
            <a:r>
              <a:rPr lang="it-IT" dirty="0"/>
              <a:t>, </a:t>
            </a:r>
            <a:r>
              <a:rPr lang="it-IT" dirty="0" err="1"/>
              <a:t>therefore</a:t>
            </a:r>
            <a:r>
              <a:rPr lang="it-IT" dirty="0"/>
              <a:t> </a:t>
            </a:r>
            <a:r>
              <a:rPr lang="it-IT" dirty="0" err="1"/>
              <a:t>it’s</a:t>
            </a:r>
            <a:r>
              <a:rPr lang="it-IT" dirty="0"/>
              <a:t> </a:t>
            </a:r>
            <a:r>
              <a:rPr lang="it-IT" dirty="0" err="1"/>
              <a:t>better</a:t>
            </a:r>
            <a:r>
              <a:rPr lang="it-IT" dirty="0"/>
              <a:t> to </a:t>
            </a:r>
            <a:r>
              <a:rPr lang="it-IT" dirty="0" err="1"/>
              <a:t>avoid</a:t>
            </a:r>
            <a:r>
              <a:rPr lang="it-IT" dirty="0"/>
              <a:t> the </a:t>
            </a:r>
            <a:r>
              <a:rPr lang="it-IT" dirty="0" err="1"/>
              <a:t>iron</a:t>
            </a:r>
            <a:r>
              <a:rPr lang="it-IT" dirty="0"/>
              <a:t> </a:t>
            </a:r>
            <a:r>
              <a:rPr lang="it-IT" dirty="0" err="1"/>
              <a:t>yoke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above</a:t>
            </a:r>
            <a:r>
              <a:rPr lang="it-IT" dirty="0"/>
              <a:t> the coil </a:t>
            </a:r>
            <a:r>
              <a:rPr lang="it-IT" dirty="0" err="1"/>
              <a:t>ends</a:t>
            </a:r>
            <a:r>
              <a:rPr lang="it-IT" dirty="0"/>
              <a:t>. The large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blocks</a:t>
            </a:r>
            <a:r>
              <a:rPr lang="it-IT" dirty="0"/>
              <a:t> helps with the </a:t>
            </a:r>
            <a:r>
              <a:rPr lang="it-IT" dirty="0" err="1"/>
              <a:t>optimization</a:t>
            </a:r>
            <a:r>
              <a:rPr lang="it-IT" dirty="0"/>
              <a:t> of the </a:t>
            </a:r>
            <a:r>
              <a:rPr lang="it-IT" dirty="0" err="1"/>
              <a:t>integrated</a:t>
            </a:r>
            <a:r>
              <a:rPr lang="it-IT" dirty="0"/>
              <a:t> </a:t>
            </a:r>
            <a:r>
              <a:rPr lang="it-IT" dirty="0" err="1"/>
              <a:t>harmonics</a:t>
            </a:r>
            <a:r>
              <a:rPr lang="it-IT" dirty="0"/>
              <a:t>, </a:t>
            </a:r>
            <a:r>
              <a:rPr lang="it-IT" dirty="0" err="1"/>
              <a:t>indeed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didn’t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any</a:t>
            </a:r>
            <a:r>
              <a:rPr lang="it-IT" dirty="0"/>
              <a:t> </a:t>
            </a:r>
            <a:r>
              <a:rPr lang="it-IT" dirty="0" err="1"/>
              <a:t>problem</a:t>
            </a:r>
            <a:r>
              <a:rPr lang="it-IT" dirty="0"/>
              <a:t> with field </a:t>
            </a:r>
            <a:r>
              <a:rPr lang="it-IT" dirty="0" err="1"/>
              <a:t>quality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1F81B-0188-F944-95C5-D896A11FCE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41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793E5-EE3A-4FD6-8289-13B21F0CF1F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606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58AA9-2FD1-80B4-3A88-4E4B225DF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F63A78-0B97-A7A2-3480-6D0CC150C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3BA1F-EB98-08CB-3AA0-CB8713B38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29/10/2024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E585F-9C07-D0DC-57F2-212ACE1E9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Riunione sull'update della European Strategy for Particle Physics, Sez. di Milano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F4AC4-20C3-2EFD-D61D-10CDB0F4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F73A-1E29-4899-8213-EC81BE978AE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0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6BE2F-6CAB-A963-343B-A90C7A774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6CD4C-AF27-EA03-771F-D58981579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CA4EA-F06E-4B2A-DBEF-B271DAF9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29/10/2024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BCECF-DFE0-6037-47EA-B2B60A3F2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Riunione sull'update della European Strategy for Particle Physics, Sez. di Milano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0FDE6-3872-A595-CA36-B3D595384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F73A-1E29-4899-8213-EC81BE978AE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4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D967DA-F3B2-54AD-7974-A7BD3EF15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80A97E-224C-2A56-79FE-2914A2BE9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75B88-C318-B2E6-E3DF-A4B5DBB11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29/10/2024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169F2-0B52-9641-B10D-EDC39C829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Riunione sull'update della European Strategy for Particle Physics, Sez. di Milano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DDF1D-764F-A0CB-3CB7-5B31E4DF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F73A-1E29-4899-8213-EC81BE978AE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34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135D087-2E08-4457-A775-5C8A15B18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29/10/2024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AA3BA0C-8E86-41D6-9316-22AC20E30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7143" y="6356349"/>
            <a:ext cx="7844971" cy="365125"/>
          </a:xfrm>
        </p:spPr>
        <p:txBody>
          <a:bodyPr/>
          <a:lstStyle/>
          <a:p>
            <a:pPr algn="ctr"/>
            <a:r>
              <a:rPr lang="it-IT"/>
              <a:t>Riunione sull'update della European Strategy for Particle Physics, Sez. di Milano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521D14F-79C2-4A7F-AE14-F8DDF7765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6511" y="6372606"/>
            <a:ext cx="1530927" cy="365125"/>
          </a:xfrm>
        </p:spPr>
        <p:txBody>
          <a:bodyPr/>
          <a:lstStyle/>
          <a:p>
            <a:fld id="{A6D6D798-1883-974D-96D0-4E82B243DEDE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55D9D69F-2C26-427C-A381-30F7FB42CF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3442" y="1511656"/>
            <a:ext cx="8963025" cy="4191000"/>
          </a:xfrm>
        </p:spPr>
        <p:txBody>
          <a:bodyPr/>
          <a:lstStyle>
            <a:lvl1pPr marL="182880" indent="-182880">
              <a:buClr>
                <a:schemeClr val="accent3">
                  <a:lumMod val="50000"/>
                </a:schemeClr>
              </a:buClr>
              <a:buFont typeface="Wingdings 2" panose="05020102010507070707" pitchFamily="18" charset="2"/>
              <a:buChar char=""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685800" indent="-182880">
              <a:buClr>
                <a:schemeClr val="accent3">
                  <a:lumMod val="50000"/>
                </a:schemeClr>
              </a:buClr>
              <a:buFont typeface="Wingdings 2" panose="05020102010507070707" pitchFamily="18" charset="2"/>
              <a:buChar char=""/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182880">
              <a:buClr>
                <a:schemeClr val="accent3">
                  <a:lumMod val="50000"/>
                </a:schemeClr>
              </a:buClr>
              <a:buFont typeface="Wingdings 2" panose="05020102010507070707" pitchFamily="18" charset="2"/>
              <a:buChar char=""/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182880">
              <a:buClr>
                <a:schemeClr val="accent3">
                  <a:lumMod val="50000"/>
                </a:schemeClr>
              </a:buClr>
              <a:buFont typeface="Wingdings 2" panose="05020102010507070707" pitchFamily="18" charset="2"/>
              <a:buChar char="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182880">
              <a:buClr>
                <a:schemeClr val="accent3">
                  <a:lumMod val="50000"/>
                </a:schemeClr>
              </a:buClr>
              <a:buFont typeface="Wingdings 2" panose="05020102010507070707" pitchFamily="18" charset="2"/>
              <a:buChar char="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469D1377-7106-476E-BE62-9BCD1596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442" y="245256"/>
            <a:ext cx="10108887" cy="728112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5851DBC-8465-4A95-8C49-F8AE8191C6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123" y="245256"/>
            <a:ext cx="1518877" cy="72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2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00F95-9491-80D0-057E-B3C3FDCBD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F67D2-2CFC-E027-0608-AB28B9E31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A8940-B4A1-56AD-AA02-9C67BA9AE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29/10/2024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3F2FF-F2B9-2AC9-0404-B4C3F9E3D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Riunione sull'update della European Strategy for Particle Physics, Sez. di Milano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162D8-68C6-D301-CEE9-22012B1DD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F73A-1E29-4899-8213-EC81BE978AE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6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1B2D-513A-AFBC-C9A6-B3A95385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3DC8A-06DF-CA94-982D-78D1BCB2F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0D61C-D05C-B335-250F-3453DBDE3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29/10/2024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D3506-8B40-47FC-563C-FBCD631E1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Riunione sull'update della European Strategy for Particle Physics, Sez. di Milano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DC0E4-B39C-304C-EBD1-D423CD574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F73A-1E29-4899-8213-EC81BE978AE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3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20DAB-229F-BCF3-E084-BB34C986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C4EDE-F049-0834-BC59-E5F04A024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46144-06EE-0C1D-EAAF-8C50F59BF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67609-61C3-32F7-FC1E-E6BB73F9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29/10/2024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82764-A2DC-168E-B981-9AF636EF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Riunione sull'update della European Strategy for Particle Physics, Sez. di Milano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59CC5-2CA9-2BFE-94B8-96A384D47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F73A-1E29-4899-8213-EC81BE978AE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0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1F71A-CE50-7EDF-CE41-26D20BAD3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A93B1-C2AB-67D9-C824-23B100232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E1AC62-B117-C9DB-69BE-E63E7C1CF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59577C-3BA7-8ED5-D5A0-F7753D691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B4F85C-251D-94B6-1F05-8D7751E87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A8741E-A6BD-7789-1273-85816B881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29/10/2024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9CC72C-12B8-800A-3FE0-B4C222B4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Riunione sull'update della European Strategy for Particle Physics, Sez. di Milano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CEE85E-3A75-F6E0-55B6-DCE6DCAA1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F73A-1E29-4899-8213-EC81BE978AE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4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DF96A-8784-79CE-4AFC-81FE1E628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241526-51EF-E528-FDB4-285D8017B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29/10/2024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3F3E08-DDFC-0321-BBEB-8533D5969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Riunione sull'update della European Strategy for Particle Physics, Sez. di Milano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BD766-7726-E837-F437-D90AF29D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F73A-1E29-4899-8213-EC81BE978AE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21BE4D-4C05-AC01-E3E7-1D35FBA8C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29/10/2024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A94C84-9765-AE5F-AA39-477D81259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Riunione sull'update della European Strategy for Particle Physics, Sez. di Milano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793BE-A617-7E10-89E9-8DBCC6398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F73A-1E29-4899-8213-EC81BE978AE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9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CAF3A-3E28-2295-F06A-446733E9A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D8D78-85BA-5A6F-9D6A-BAD40549E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0D5351-7DC0-F84A-BB6A-4AEC0052D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03BA0-1757-EC66-FFF1-39910BF6C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29/10/2024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15EE8B-1F7F-4465-2663-29085C307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Riunione sull'update della European Strategy for Particle Physics, Sez. di Milano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0E638-9CD8-41C3-CB65-48CFF3B0D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F73A-1E29-4899-8213-EC81BE978AE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5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A9C28-ED52-D4C4-8178-F39119D3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192330-4E13-9DA2-D52C-27B781879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BC581-0B7A-21AB-DB8D-1BB729C5C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014A5-CE55-B74A-32C5-236E0353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29/10/2024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B4D50-93FE-32F5-C07E-74B2A1617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Riunione sull'update della European Strategy for Particle Physics, Sez. di Milano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77D8D-316F-2E55-BAB9-AB4A3EF79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F73A-1E29-4899-8213-EC81BE978AE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9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3C4574-55DD-1D05-D782-57B866FF9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65E27-8A17-1CBA-9CEE-37081115C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1E133-EEF7-891E-1854-C795A9F64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it-IT"/>
              <a:t>29/10/2024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98144-AD25-E064-FB93-065E22AAB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it-IT"/>
              <a:t>Riunione sull'update della European Strategy for Particle Physics, Sez. di Milano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272DB-1E17-5521-D69E-FED356530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BFF73A-1E29-4899-8213-EC81BE978AE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15170-605E-5617-91ED-8D769F478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827" y="1122363"/>
            <a:ext cx="10696353" cy="23876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European Strategy of Particle Physics: update 2025</a:t>
            </a:r>
            <a:br>
              <a:rPr lang="en-US" sz="4400" dirty="0"/>
            </a:br>
            <a:r>
              <a:rPr lang="en-US" sz="4400" dirty="0"/>
              <a:t>INFN programs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High Field Magnets – HFM-Italia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A41F2-7315-86A4-9C66-952A1FE54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76024"/>
          </a:xfrm>
        </p:spPr>
        <p:txBody>
          <a:bodyPr>
            <a:normAutofit/>
          </a:bodyPr>
          <a:lstStyle/>
          <a:p>
            <a:r>
              <a:rPr lang="en-US" dirty="0"/>
              <a:t>Lucio Rossi e Massimo Sorbi</a:t>
            </a:r>
          </a:p>
          <a:p>
            <a:r>
              <a:rPr lang="en-US" dirty="0"/>
              <a:t>Univ di Milano e INFN-Mi-LASA</a:t>
            </a:r>
          </a:p>
          <a:p>
            <a:r>
              <a:rPr lang="en-US" i="1" dirty="0"/>
              <a:t>e </a:t>
            </a:r>
            <a:r>
              <a:rPr lang="en-US" i="1" dirty="0" err="1"/>
              <a:t>collaborazione</a:t>
            </a:r>
            <a:r>
              <a:rPr lang="en-US" i="1" dirty="0"/>
              <a:t>  IRIS</a:t>
            </a:r>
          </a:p>
          <a:p>
            <a:r>
              <a:rPr lang="en-US" dirty="0" err="1"/>
              <a:t>Sezione</a:t>
            </a:r>
            <a:r>
              <a:rPr lang="en-US" dirty="0"/>
              <a:t> Genova: S. </a:t>
            </a:r>
            <a:r>
              <a:rPr lang="en-US" dirty="0" err="1"/>
              <a:t>Farinon</a:t>
            </a:r>
            <a:r>
              <a:rPr lang="en-US" dirty="0"/>
              <a:t> – R. </a:t>
            </a:r>
            <a:r>
              <a:rPr lang="en-US" dirty="0" err="1"/>
              <a:t>Musenich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Sezione</a:t>
            </a:r>
            <a:r>
              <a:rPr lang="en-US" dirty="0"/>
              <a:t> Mi-LASA: M. </a:t>
            </a:r>
            <a:r>
              <a:rPr lang="en-US" dirty="0" err="1"/>
              <a:t>Statera</a:t>
            </a:r>
            <a:r>
              <a:rPr lang="en-US" dirty="0"/>
              <a:t> Mi-LASA </a:t>
            </a:r>
          </a:p>
          <a:p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595F7C8-1820-36E2-844B-BB9B6EB08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Riunione sull'update della </a:t>
            </a:r>
            <a:r>
              <a:rPr lang="it-IT" dirty="0" err="1"/>
              <a:t>European</a:t>
            </a:r>
            <a:r>
              <a:rPr lang="it-IT" dirty="0"/>
              <a:t> Strategy for </a:t>
            </a:r>
            <a:r>
              <a:rPr lang="it-IT" dirty="0" err="1"/>
              <a:t>Particle</a:t>
            </a:r>
            <a:r>
              <a:rPr lang="it-IT" dirty="0"/>
              <a:t> </a:t>
            </a:r>
            <a:r>
              <a:rPr lang="it-IT" dirty="0" err="1"/>
              <a:t>Physics</a:t>
            </a:r>
            <a:r>
              <a:rPr lang="it-IT" dirty="0"/>
              <a:t>, Sez. di Milano</a:t>
            </a:r>
            <a:endParaRPr lang="en-US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0740CF9-4F9A-105F-F35F-FFCBDBAC9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29/10/2024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CACA0C-7A4C-F6DA-761F-630AD1BBB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F73A-1E29-4899-8213-EC81BE978A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94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7C458-A9FE-BECB-132E-762219C51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</a:t>
            </a:r>
            <a:r>
              <a:rPr lang="en-US" dirty="0" err="1"/>
              <a:t>accordo</a:t>
            </a:r>
            <a:r>
              <a:rPr lang="en-US" dirty="0"/>
              <a:t> CERN-INFN WP2 : HTS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2F6D444-8C47-F70E-D17E-697394AF2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703081"/>
              </p:ext>
            </p:extLst>
          </p:nvPr>
        </p:nvGraphicFramePr>
        <p:xfrm>
          <a:off x="2215661" y="2485291"/>
          <a:ext cx="7350368" cy="33645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7592">
                  <a:extLst>
                    <a:ext uri="{9D8B030D-6E8A-4147-A177-3AD203B41FA5}">
                      <a16:colId xmlns:a16="http://schemas.microsoft.com/office/drawing/2014/main" val="3130528053"/>
                    </a:ext>
                  </a:extLst>
                </a:gridCol>
                <a:gridCol w="1837592">
                  <a:extLst>
                    <a:ext uri="{9D8B030D-6E8A-4147-A177-3AD203B41FA5}">
                      <a16:colId xmlns:a16="http://schemas.microsoft.com/office/drawing/2014/main" val="2754316195"/>
                    </a:ext>
                  </a:extLst>
                </a:gridCol>
                <a:gridCol w="1837592">
                  <a:extLst>
                    <a:ext uri="{9D8B030D-6E8A-4147-A177-3AD203B41FA5}">
                      <a16:colId xmlns:a16="http://schemas.microsoft.com/office/drawing/2014/main" val="3111716750"/>
                    </a:ext>
                  </a:extLst>
                </a:gridCol>
                <a:gridCol w="1837592">
                  <a:extLst>
                    <a:ext uri="{9D8B030D-6E8A-4147-A177-3AD203B41FA5}">
                      <a16:colId xmlns:a16="http://schemas.microsoft.com/office/drawing/2014/main" val="4066210647"/>
                    </a:ext>
                  </a:extLst>
                </a:gridCol>
              </a:tblGrid>
              <a:tr h="6726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Contribution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Category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Funded by INFN (CHF)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Funded by CERN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(CHF) 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6046931"/>
                  </a:ext>
                </a:extLst>
              </a:tr>
              <a:tr h="60785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INFN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Personnel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723 000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595 000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1123042"/>
                  </a:ext>
                </a:extLst>
              </a:tr>
              <a:tr h="10188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Equipment, material and infrastructure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860 000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900 000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3106393"/>
                  </a:ext>
                </a:extLst>
              </a:tr>
              <a:tr h="5576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CERN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Personnel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153 930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9681257"/>
                  </a:ext>
                </a:extLst>
              </a:tr>
              <a:tr h="507496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 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1 583 000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1 648 930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7700555"/>
                  </a:ext>
                </a:extLst>
              </a:tr>
            </a:tbl>
          </a:graphicData>
        </a:graphic>
      </p:graphicFrame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43E31C6-0B2D-2A29-D908-15E0077F1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Riunione sull'update della European Strategy for Particle Physics, Sez. di Milano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492D0B6-6E7F-AAF9-4B06-76126CC25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29/10/2024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FA7313-E9FF-9877-26D3-1DAE276AC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F73A-1E29-4899-8213-EC81BE978A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66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92BE1-831F-65A7-C39D-E631AAC2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</a:t>
            </a:r>
            <a:r>
              <a:rPr lang="en-US" dirty="0" err="1"/>
              <a:t>accordo</a:t>
            </a:r>
            <a:r>
              <a:rPr lang="en-US" dirty="0"/>
              <a:t> CERN-INFN Tot: (WP1+WP2)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4F98E3D-9BE0-D935-3068-512D60D37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130486"/>
              </p:ext>
            </p:extLst>
          </p:nvPr>
        </p:nvGraphicFramePr>
        <p:xfrm>
          <a:off x="2438399" y="1690688"/>
          <a:ext cx="7889631" cy="3868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6061">
                  <a:extLst>
                    <a:ext uri="{9D8B030D-6E8A-4147-A177-3AD203B41FA5}">
                      <a16:colId xmlns:a16="http://schemas.microsoft.com/office/drawing/2014/main" val="956313153"/>
                    </a:ext>
                  </a:extLst>
                </a:gridCol>
                <a:gridCol w="2751785">
                  <a:extLst>
                    <a:ext uri="{9D8B030D-6E8A-4147-A177-3AD203B41FA5}">
                      <a16:colId xmlns:a16="http://schemas.microsoft.com/office/drawing/2014/main" val="2820278750"/>
                    </a:ext>
                  </a:extLst>
                </a:gridCol>
                <a:gridCol w="2751785">
                  <a:extLst>
                    <a:ext uri="{9D8B030D-6E8A-4147-A177-3AD203B41FA5}">
                      <a16:colId xmlns:a16="http://schemas.microsoft.com/office/drawing/2014/main" val="1769822902"/>
                    </a:ext>
                  </a:extLst>
                </a:gridCol>
              </a:tblGrid>
              <a:tr h="6114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Institute 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Category  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Amount (CHF)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5474813"/>
                  </a:ext>
                </a:extLst>
              </a:tr>
              <a:tr h="707213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INFN 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Material &amp; </a:t>
                      </a:r>
                      <a:r>
                        <a:rPr lang="en-US" sz="1800" dirty="0" err="1">
                          <a:effectLst/>
                        </a:rPr>
                        <a:t>Toolings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2 010  000 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6309651"/>
                  </a:ext>
                </a:extLst>
              </a:tr>
              <a:tr h="343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Personnel 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4 588 000 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1175403"/>
                  </a:ext>
                </a:extLst>
              </a:tr>
              <a:tr h="343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Total INFN</a:t>
                      </a:r>
                      <a:endParaRPr lang="en-US" sz="1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6 598 000 </a:t>
                      </a:r>
                      <a:endParaRPr lang="en-US" sz="1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0465723"/>
                  </a:ext>
                </a:extLst>
              </a:tr>
              <a:tr h="343197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CERN 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Monetary 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4 195 000 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4532515"/>
                  </a:ext>
                </a:extLst>
              </a:tr>
              <a:tr h="343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In kind  - Material 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1 800 000 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1813676"/>
                  </a:ext>
                </a:extLst>
              </a:tr>
              <a:tr h="343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 kind - Personnel  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416 910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2860380"/>
                  </a:ext>
                </a:extLst>
              </a:tr>
              <a:tr h="343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Total CERN </a:t>
                      </a:r>
                      <a:endParaRPr lang="en-US" sz="1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6 411 910 </a:t>
                      </a:r>
                      <a:endParaRPr lang="en-US" sz="18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8631214"/>
                  </a:ext>
                </a:extLst>
              </a:tr>
              <a:tr h="490819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Grand Total 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13 009 910 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3025799"/>
                  </a:ext>
                </a:extLst>
              </a:tr>
            </a:tbl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4687628-4242-3200-6A8A-C8E81BC3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Riunione sull'update della European Strategy for Particle Physics, Sez. di Milano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D9E37BC-67D6-8307-1D49-F8BFFAB9C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29/10/2024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1A3726-66BD-C488-1BD3-78D2BF775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F73A-1E29-4899-8213-EC81BE978A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82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B49E2-372C-390B-FE6B-D3BD5FD1D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Accordo</a:t>
            </a:r>
            <a:r>
              <a:rPr lang="en-US" dirty="0"/>
              <a:t> CERN-INFN : personnel INFN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53EE9C7-105E-A4C7-1351-D2E7BC0B6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763216"/>
              </p:ext>
            </p:extLst>
          </p:nvPr>
        </p:nvGraphicFramePr>
        <p:xfrm>
          <a:off x="2215661" y="2215662"/>
          <a:ext cx="7655168" cy="3399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804">
                  <a:extLst>
                    <a:ext uri="{9D8B030D-6E8A-4147-A177-3AD203B41FA5}">
                      <a16:colId xmlns:a16="http://schemas.microsoft.com/office/drawing/2014/main" val="171584882"/>
                    </a:ext>
                  </a:extLst>
                </a:gridCol>
                <a:gridCol w="1052886">
                  <a:extLst>
                    <a:ext uri="{9D8B030D-6E8A-4147-A177-3AD203B41FA5}">
                      <a16:colId xmlns:a16="http://schemas.microsoft.com/office/drawing/2014/main" val="4188252732"/>
                    </a:ext>
                  </a:extLst>
                </a:gridCol>
                <a:gridCol w="1503796">
                  <a:extLst>
                    <a:ext uri="{9D8B030D-6E8A-4147-A177-3AD203B41FA5}">
                      <a16:colId xmlns:a16="http://schemas.microsoft.com/office/drawing/2014/main" val="377626857"/>
                    </a:ext>
                  </a:extLst>
                </a:gridCol>
                <a:gridCol w="1329841">
                  <a:extLst>
                    <a:ext uri="{9D8B030D-6E8A-4147-A177-3AD203B41FA5}">
                      <a16:colId xmlns:a16="http://schemas.microsoft.com/office/drawing/2014/main" val="3023791250"/>
                    </a:ext>
                  </a:extLst>
                </a:gridCol>
                <a:gridCol w="1329841">
                  <a:extLst>
                    <a:ext uri="{9D8B030D-6E8A-4147-A177-3AD203B41FA5}">
                      <a16:colId xmlns:a16="http://schemas.microsoft.com/office/drawing/2014/main" val="2578151353"/>
                    </a:ext>
                  </a:extLst>
                </a:gridCol>
              </a:tblGrid>
              <a:tr h="34728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summary FTE-year  INFN (max possible)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079005"/>
                  </a:ext>
                </a:extLst>
              </a:tr>
              <a:tr h="34728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14T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12TDA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HTSD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Tot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9663547"/>
                  </a:ext>
                </a:extLst>
              </a:tr>
              <a:tr h="34728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years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4261344"/>
                  </a:ext>
                </a:extLst>
              </a:tr>
              <a:tr h="6580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Mi (Res.+Technol)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13.8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3.3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16.5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33.6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3068865"/>
                  </a:ext>
                </a:extLst>
              </a:tr>
              <a:tr h="34728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Mi Technician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11.4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5.1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22.5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3738743"/>
                  </a:ext>
                </a:extLst>
              </a:tr>
              <a:tr h="6580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Ge (Res.+Technol)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12.9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2.85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7.35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23.1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098294"/>
                  </a:ext>
                </a:extLst>
              </a:tr>
              <a:tr h="34728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Ge Technician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0.75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3.75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9904131"/>
                  </a:ext>
                </a:extLst>
              </a:tr>
              <a:tr h="34728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GrandTOT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45.6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34.35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82.95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6450420"/>
                  </a:ext>
                </a:extLst>
              </a:tr>
            </a:tbl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AC9565D-A8D7-89CC-ABA4-3C8930E5B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Riunione sull'update della European Strategy for Particle Physics, Sez. di Milano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BA59131-ED60-DEBE-6C6F-A9F599A1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29/10/2024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028A22-0D90-001F-FE2E-98BF3F262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F73A-1E29-4899-8213-EC81BE978A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04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92A3C-2CA4-5A1B-AC8E-7F0D1F6A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63952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Richiesta</a:t>
            </a:r>
            <a:r>
              <a:rPr lang="en-US" dirty="0"/>
              <a:t> a INFN in k€ </a:t>
            </a:r>
            <a:br>
              <a:rPr lang="en-US" dirty="0"/>
            </a:br>
            <a:r>
              <a:rPr lang="en-US" dirty="0"/>
              <a:t>Matching funds per </a:t>
            </a:r>
            <a:r>
              <a:rPr lang="en-US" dirty="0" err="1"/>
              <a:t>accordo</a:t>
            </a:r>
            <a:r>
              <a:rPr lang="en-US" dirty="0"/>
              <a:t> CERN-INFN : M€ 2.010  </a:t>
            </a:r>
            <a:br>
              <a:rPr lang="en-US" dirty="0"/>
            </a:br>
            <a:r>
              <a:rPr lang="en-US" dirty="0"/>
              <a:t>piu </a:t>
            </a:r>
            <a:r>
              <a:rPr lang="en-US" dirty="0" err="1"/>
              <a:t>missioni</a:t>
            </a:r>
            <a:r>
              <a:rPr lang="en-US" dirty="0"/>
              <a:t> (k€ 430)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DD0440-29ED-3772-F0DB-115D50306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224344"/>
              </p:ext>
            </p:extLst>
          </p:nvPr>
        </p:nvGraphicFramePr>
        <p:xfrm>
          <a:off x="2532185" y="2250829"/>
          <a:ext cx="7596555" cy="3903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4910">
                  <a:extLst>
                    <a:ext uri="{9D8B030D-6E8A-4147-A177-3AD203B41FA5}">
                      <a16:colId xmlns:a16="http://schemas.microsoft.com/office/drawing/2014/main" val="244385262"/>
                    </a:ext>
                  </a:extLst>
                </a:gridCol>
                <a:gridCol w="1213292">
                  <a:extLst>
                    <a:ext uri="{9D8B030D-6E8A-4147-A177-3AD203B41FA5}">
                      <a16:colId xmlns:a16="http://schemas.microsoft.com/office/drawing/2014/main" val="1299727543"/>
                    </a:ext>
                  </a:extLst>
                </a:gridCol>
                <a:gridCol w="1213292">
                  <a:extLst>
                    <a:ext uri="{9D8B030D-6E8A-4147-A177-3AD203B41FA5}">
                      <a16:colId xmlns:a16="http://schemas.microsoft.com/office/drawing/2014/main" val="1240539705"/>
                    </a:ext>
                  </a:extLst>
                </a:gridCol>
                <a:gridCol w="1281071">
                  <a:extLst>
                    <a:ext uri="{9D8B030D-6E8A-4147-A177-3AD203B41FA5}">
                      <a16:colId xmlns:a16="http://schemas.microsoft.com/office/drawing/2014/main" val="1479295110"/>
                    </a:ext>
                  </a:extLst>
                </a:gridCol>
                <a:gridCol w="1297174">
                  <a:extLst>
                    <a:ext uri="{9D8B030D-6E8A-4147-A177-3AD203B41FA5}">
                      <a16:colId xmlns:a16="http://schemas.microsoft.com/office/drawing/2014/main" val="1737895486"/>
                    </a:ext>
                  </a:extLst>
                </a:gridCol>
                <a:gridCol w="1306816">
                  <a:extLst>
                    <a:ext uri="{9D8B030D-6E8A-4147-A177-3AD203B41FA5}">
                      <a16:colId xmlns:a16="http://schemas.microsoft.com/office/drawing/2014/main" val="1484743454"/>
                    </a:ext>
                  </a:extLst>
                </a:gridCol>
              </a:tblGrid>
              <a:tr h="8675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year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Missioni Ge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Missioni Mi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Materiali </a:t>
                      </a:r>
                      <a:r>
                        <a:rPr lang="it-IT" sz="1600" dirty="0" err="1">
                          <a:effectLst/>
                        </a:rPr>
                        <a:t>Ge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Materiali MI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TOT (k€)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1007766"/>
                  </a:ext>
                </a:extLst>
              </a:tr>
              <a:tr h="43375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2025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50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75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7381152"/>
                  </a:ext>
                </a:extLst>
              </a:tr>
              <a:tr h="43375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2026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40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450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540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5924425"/>
                  </a:ext>
                </a:extLst>
              </a:tr>
              <a:tr h="43375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2027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50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40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50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550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690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4992410"/>
                  </a:ext>
                </a:extLst>
              </a:tr>
              <a:tr h="43375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2028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50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40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40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350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480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872502"/>
                  </a:ext>
                </a:extLst>
              </a:tr>
              <a:tr h="43375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2029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50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40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250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370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3248953"/>
                  </a:ext>
                </a:extLst>
              </a:tr>
              <a:tr h="43375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2030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60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50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150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285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8502300"/>
                  </a:ext>
                </a:extLst>
              </a:tr>
              <a:tr h="43375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Tot (k€)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240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190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1800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2440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159062"/>
                  </a:ext>
                </a:extLst>
              </a:tr>
            </a:tbl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EBFB75E-138B-09DE-6C67-72487AD66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Riunione sull'update della European Strategy for Particle Physics, Sez. di Milano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BF27A38-4725-B179-AAC0-B9A50D428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29/10/2024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A5B531-3555-4AC1-F706-7555B3E08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F73A-1E29-4899-8213-EC81BE978A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96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FFD0F-04E0-F04A-E583-9B2DFA1B9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0077" cy="1325563"/>
          </a:xfrm>
        </p:spPr>
        <p:txBody>
          <a:bodyPr/>
          <a:lstStyle/>
          <a:p>
            <a:r>
              <a:rPr lang="en-US" dirty="0"/>
              <a:t>Magnets for Next Generation Hadron Collider</a:t>
            </a:r>
          </a:p>
        </p:txBody>
      </p:sp>
      <p:pic>
        <p:nvPicPr>
          <p:cNvPr id="4" name="Picture 3" descr="A graph with numbers and text&#10;&#10;Description automatically generated with medium confidence">
            <a:extLst>
              <a:ext uri="{FF2B5EF4-FFF2-40B4-BE49-F238E27FC236}">
                <a16:creationId xmlns:a16="http://schemas.microsoft.com/office/drawing/2014/main" id="{3D922C7E-BB4C-B67C-6A88-533F92855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6" y="1928176"/>
            <a:ext cx="6455951" cy="32820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461B6E-87B3-E7AC-E950-B7B25903B7B4}"/>
              </a:ext>
            </a:extLst>
          </p:cNvPr>
          <p:cNvSpPr txBox="1"/>
          <p:nvPr/>
        </p:nvSpPr>
        <p:spPr>
          <a:xfrm>
            <a:off x="562555" y="5447679"/>
            <a:ext cx="64559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Fig.4 of : “</a:t>
            </a:r>
            <a:r>
              <a:rPr lang="en-US" sz="1400" i="1" dirty="0"/>
              <a:t>The CERN accelerator complex with its 27km circumference LEP/LHC tunnel: a valuable infrastructure enabling over 50 years of research at the High Energy frontier</a:t>
            </a:r>
            <a:r>
              <a:rPr lang="en-US" sz="1400" dirty="0"/>
              <a:t>”, O. </a:t>
            </a:r>
            <a:r>
              <a:rPr lang="en-US" sz="1400" dirty="0" err="1"/>
              <a:t>Brüning</a:t>
            </a:r>
            <a:r>
              <a:rPr lang="en-US" sz="1400" dirty="0"/>
              <a:t> CERN, M. Klein, S. Myers,  and L. Rossi. Milan. Accepted for publication in </a:t>
            </a:r>
            <a:r>
              <a:rPr lang="en-US" sz="1400" b="1" dirty="0"/>
              <a:t>Nature Review Physics</a:t>
            </a:r>
            <a:r>
              <a:rPr lang="en-US" sz="1400" i="1" dirty="0"/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F0A57FC-E274-59FA-D7B1-F34299853E1D}"/>
              </a:ext>
            </a:extLst>
          </p:cNvPr>
          <p:cNvSpPr/>
          <p:nvPr/>
        </p:nvSpPr>
        <p:spPr>
          <a:xfrm>
            <a:off x="6246891" y="2091349"/>
            <a:ext cx="693735" cy="79670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FCC-</a:t>
            </a:r>
            <a:r>
              <a:rPr lang="en-US" sz="900" b="1" dirty="0" err="1"/>
              <a:t>hh</a:t>
            </a:r>
            <a:r>
              <a:rPr lang="en-US" sz="900" b="1" dirty="0"/>
              <a:t> range</a:t>
            </a: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DA4AC86E-91DC-4C95-8CE9-7D79D2A3BDE1}"/>
              </a:ext>
            </a:extLst>
          </p:cNvPr>
          <p:cNvSpPr/>
          <p:nvPr/>
        </p:nvSpPr>
        <p:spPr>
          <a:xfrm>
            <a:off x="4595446" y="2548085"/>
            <a:ext cx="304800" cy="33996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E4E822-555A-01CE-9E83-2397BBD0C4C0}"/>
              </a:ext>
            </a:extLst>
          </p:cNvPr>
          <p:cNvSpPr txBox="1"/>
          <p:nvPr/>
        </p:nvSpPr>
        <p:spPr>
          <a:xfrm>
            <a:off x="7748954" y="1904729"/>
            <a:ext cx="37865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HFM-Italia è la componente italiana di HFM  del CERN, R&amp;D  per magneti ad alto campo in vista del </a:t>
            </a:r>
            <a:r>
              <a:rPr lang="it-IT" dirty="0" err="1"/>
              <a:t>next</a:t>
            </a:r>
            <a:r>
              <a:rPr lang="it-IT" dirty="0"/>
              <a:t> generation collider</a:t>
            </a:r>
          </a:p>
          <a:p>
            <a:r>
              <a:rPr lang="it-IT" dirty="0"/>
              <a:t>SCOPO:  </a:t>
            </a:r>
            <a:r>
              <a:rPr lang="it-IT" b="1" dirty="0"/>
              <a:t>R&amp;D per 12-20 T per FCC-</a:t>
            </a:r>
            <a:r>
              <a:rPr lang="it-IT" b="1" dirty="0" err="1"/>
              <a:t>hh</a:t>
            </a:r>
            <a:r>
              <a:rPr lang="it-IT" b="1" dirty="0"/>
              <a:t> </a:t>
            </a:r>
            <a:r>
              <a:rPr lang="it-IT" dirty="0"/>
              <a:t> (anche per HE-LHC). Sinergia molto forte con i magneti per il </a:t>
            </a:r>
            <a:r>
              <a:rPr lang="it-IT" dirty="0" err="1"/>
              <a:t>Muon</a:t>
            </a:r>
            <a:r>
              <a:rPr lang="it-IT" dirty="0"/>
              <a:t> Collider, specie la parte HTS.</a:t>
            </a:r>
          </a:p>
          <a:p>
            <a:r>
              <a:rPr lang="it-IT" dirty="0"/>
              <a:t>(</a:t>
            </a:r>
            <a:r>
              <a:rPr lang="it-IT" i="1" dirty="0"/>
              <a:t>Sullo sfondo, anche </a:t>
            </a:r>
            <a:r>
              <a:rPr lang="it-IT" i="1" dirty="0" err="1"/>
              <a:t>SppC</a:t>
            </a:r>
            <a:r>
              <a:rPr lang="it-IT" dirty="0"/>
              <a:t>)</a:t>
            </a:r>
          </a:p>
          <a:p>
            <a:r>
              <a:rPr lang="it-IT" dirty="0"/>
              <a:t>La parte di HTS è pure molto sinergica allo studio nell’ambito di FCC_R&amp;D su magneti in HTS per </a:t>
            </a:r>
            <a:r>
              <a:rPr lang="it-IT" dirty="0" err="1"/>
              <a:t>FCCee</a:t>
            </a:r>
            <a:r>
              <a:rPr lang="it-IT" dirty="0"/>
              <a:t> acceleratore e per </a:t>
            </a:r>
            <a:r>
              <a:rPr lang="it-IT" dirty="0" err="1"/>
              <a:t>FCCee</a:t>
            </a:r>
            <a:r>
              <a:rPr lang="it-IT"/>
              <a:t> detector </a:t>
            </a:r>
            <a:r>
              <a:rPr lang="it-IT" dirty="0"/>
              <a:t>(IDEA).</a:t>
            </a:r>
          </a:p>
        </p:txBody>
      </p:sp>
      <p:pic>
        <p:nvPicPr>
          <p:cNvPr id="11" name="Picture 10" descr=" ">
            <a:extLst>
              <a:ext uri="{FF2B5EF4-FFF2-40B4-BE49-F238E27FC236}">
                <a16:creationId xmlns:a16="http://schemas.microsoft.com/office/drawing/2014/main" id="{8E3943E6-B6CE-C876-CDF8-B4F557AC4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919" y="3149974"/>
            <a:ext cx="967174" cy="122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21C64B9-65F9-ACFF-0A93-72F45AEA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Riunione sull'update della European Strategy for Particle Physics, Sez. di Milano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EDD4874-C603-815C-B668-8D06EC38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29/10/2024</a:t>
            </a:r>
            <a:endParaRPr lang="en-US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40E73392-2010-CEB6-E06E-530928CF3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F73A-1E29-4899-8213-EC81BE978A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0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EAAC7-7510-467A-4B74-BF3C4A657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HFM : n.1 priority of 2020 Update of ESPP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56EEC8-F6F6-E07A-F7DC-6D9EEB118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344" y="1488933"/>
            <a:ext cx="9728994" cy="5165286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C264CA2-806D-19CF-6C28-2C4507982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Riunione sull'update della European Strategy for Particle Physics, Sez. di Milano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6DF969C-B553-F06B-650E-D7C349717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29/10/2024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BDB7C8-C4C6-A117-5B88-03338C3FC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F73A-1E29-4899-8213-EC81BE978A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24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B638A-C53C-5186-BFC6-9A42EC9F8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Accordo</a:t>
            </a:r>
            <a:r>
              <a:rPr lang="en-US" dirty="0"/>
              <a:t> CERN-INFN in </a:t>
            </a:r>
            <a:r>
              <a:rPr lang="en-US" dirty="0" err="1"/>
              <a:t>approvazione</a:t>
            </a:r>
            <a:br>
              <a:rPr lang="en-US" dirty="0"/>
            </a:br>
            <a:r>
              <a:rPr lang="en-US" dirty="0"/>
              <a:t>(P. Campana, L. Rossi – M. Lamont e J.M. Jimenez)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15728E-12B1-3E59-D655-8403FECFAAAE}"/>
              </a:ext>
            </a:extLst>
          </p:cNvPr>
          <p:cNvSpPr txBox="1"/>
          <p:nvPr/>
        </p:nvSpPr>
        <p:spPr>
          <a:xfrm>
            <a:off x="433755" y="1728422"/>
            <a:ext cx="1128932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Mostrare  all’orizzonte 2030 che la tecnologia dei magneti superconduttori basati sul Nb</a:t>
            </a:r>
            <a:r>
              <a:rPr lang="it-IT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 (niobio3stagno) a 14 T, il valore nominale per FCC-</a:t>
            </a:r>
            <a:r>
              <a:rPr lang="it-IT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hh</a:t>
            </a:r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nella nuova configurazione 91 km, 90 TeV, è matura per passare ad uno “scaling up” in lunghezza reale (15 m) e per entrare nella fase di </a:t>
            </a:r>
            <a:r>
              <a:rPr lang="it-IT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</a:t>
            </a:r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-industrializzazione.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Tempi: 2025-2030 (sei anni)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it-IT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Progettando e costruendo un dipolo in Nb</a:t>
            </a:r>
            <a:r>
              <a:rPr lang="it-IT" sz="16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 di tipo “Cosine theta” (Cos</a:t>
            </a:r>
            <a:r>
              <a:rPr lang="it-IT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</a:t>
            </a:r>
            <a:r>
              <a:rPr lang="it-IT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seguito) in scala 1:1 in sezione, di lunghezza ridotta di circa 1.5 m, con il conduttore e i componenti di base che saranno usati per l’acceleratore. Pur progettato per operare a 1.9 K si punta a un design con margine da poter forse operare a 4.2 K (riduzione die consumi).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it-IT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Costruendo il primo dipolo per FCC che sia Two-In-One, cioè che ospita due fasci, come LHC, basandosi sulle bobine in Nb3Sn del progetto Falcon D. Pur limitato a 12 T dal punto di vista meccanico e di integrazione questo è pure uno step chiave vero un magnete che operativo nel collider.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Sviluppare un magnete da acceleratore in HTS in tre anni (per inizio 2028) che possa verificare se gli HTS possono portare il vantaggio di campi più alti e, soprattutto, operando  a 20 K, se con gli HTS si riesce a ridurre di 200 MW i consumi criogenici di FCC-</a:t>
            </a:r>
            <a:r>
              <a:rPr lang="it-IT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hh</a:t>
            </a:r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(da 230 MW a 30 MW) con un guadagno enorme di sostenibilità (risparmio energetico in primis, ma anche riduzione inquinamento termico e affrancamento da quantità enormi di elio liquido, ormai sempre più raro e costoso. TEMPI: 2025-2027 (tre anni)</a:t>
            </a: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it-IT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Studiando diverse configurazioni promettenti e valutandone il merito rispetto alla prestazione ma anche rispetto alla scalabilità industriale e riduzione dei costi.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it-IT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Progettando e costruendo un magnete modello in scala 1:2 in sezione e circa 1 m in lunghezza, come dimostratore di fattibilità : campo 10 T operante a 20 K.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93D7E0F-8887-2111-F8C2-A3AEF8CD4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Riunione sull'update della European Strategy for Particle Physics, Sez. di Milano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71AAF2-E07F-F3A9-D501-240C76E39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29/10/2024</a:t>
            </a:r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2C3545C-F3DD-65F2-2F9D-075B050DE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F73A-1E29-4899-8213-EC81BE978A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83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9F8F85A-A4E6-C53B-4CC8-4ACAC2097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4478" y="6356351"/>
            <a:ext cx="839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Riunione sull'update della European Strategy for Particle Physics, Sez. di Milano</a:t>
            </a:r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8F70017F-1DC4-19DD-B3FA-EC676D261203}"/>
              </a:ext>
            </a:extLst>
          </p:cNvPr>
          <p:cNvSpPr txBox="1">
            <a:spLocks/>
          </p:cNvSpPr>
          <p:nvPr/>
        </p:nvSpPr>
        <p:spPr>
          <a:xfrm>
            <a:off x="622853" y="130497"/>
            <a:ext cx="10959548" cy="122416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4900" dirty="0"/>
              <a:t>First studies on 4-layers magnet configurations </a:t>
            </a:r>
            <a:r>
              <a:rPr lang="en-GB" sz="4000" dirty="0"/>
              <a:t>2D cross-section layouts</a:t>
            </a:r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4E7C331-DDDD-CDE1-3BD4-1D42B28FD99C}"/>
              </a:ext>
            </a:extLst>
          </p:cNvPr>
          <p:cNvSpPr txBox="1"/>
          <p:nvPr/>
        </p:nvSpPr>
        <p:spPr>
          <a:xfrm>
            <a:off x="6749333" y="886801"/>
            <a:ext cx="4833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Field in Ø50 mm bore </a:t>
            </a:r>
            <a:r>
              <a:rPr lang="en-US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14 T @ 1.9 K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419EB85F-9C14-FC0B-2BD4-A9B379BBA6D9}"/>
              </a:ext>
            </a:extLst>
          </p:cNvPr>
          <p:cNvGraphicFramePr>
            <a:graphicFrameLocks noGrp="1"/>
          </p:cNvGraphicFramePr>
          <p:nvPr/>
        </p:nvGraphicFramePr>
        <p:xfrm>
          <a:off x="622852" y="3429000"/>
          <a:ext cx="10837677" cy="272499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963047">
                  <a:extLst>
                    <a:ext uri="{9D8B030D-6E8A-4147-A177-3AD203B41FA5}">
                      <a16:colId xmlns:a16="http://schemas.microsoft.com/office/drawing/2014/main" val="294784713"/>
                    </a:ext>
                  </a:extLst>
                </a:gridCol>
                <a:gridCol w="1479105">
                  <a:extLst>
                    <a:ext uri="{9D8B030D-6E8A-4147-A177-3AD203B41FA5}">
                      <a16:colId xmlns:a16="http://schemas.microsoft.com/office/drawing/2014/main" val="2193371149"/>
                    </a:ext>
                  </a:extLst>
                </a:gridCol>
                <a:gridCol w="1479105">
                  <a:extLst>
                    <a:ext uri="{9D8B030D-6E8A-4147-A177-3AD203B41FA5}">
                      <a16:colId xmlns:a16="http://schemas.microsoft.com/office/drawing/2014/main" val="2855531380"/>
                    </a:ext>
                  </a:extLst>
                </a:gridCol>
                <a:gridCol w="1479105">
                  <a:extLst>
                    <a:ext uri="{9D8B030D-6E8A-4147-A177-3AD203B41FA5}">
                      <a16:colId xmlns:a16="http://schemas.microsoft.com/office/drawing/2014/main" val="746693901"/>
                    </a:ext>
                  </a:extLst>
                </a:gridCol>
                <a:gridCol w="1479105">
                  <a:extLst>
                    <a:ext uri="{9D8B030D-6E8A-4147-A177-3AD203B41FA5}">
                      <a16:colId xmlns:a16="http://schemas.microsoft.com/office/drawing/2014/main" val="2600305348"/>
                    </a:ext>
                  </a:extLst>
                </a:gridCol>
                <a:gridCol w="1479105">
                  <a:extLst>
                    <a:ext uri="{9D8B030D-6E8A-4147-A177-3AD203B41FA5}">
                      <a16:colId xmlns:a16="http://schemas.microsoft.com/office/drawing/2014/main" val="1815955131"/>
                    </a:ext>
                  </a:extLst>
                </a:gridCol>
                <a:gridCol w="1479105">
                  <a:extLst>
                    <a:ext uri="{9D8B030D-6E8A-4147-A177-3AD203B41FA5}">
                      <a16:colId xmlns:a16="http://schemas.microsoft.com/office/drawing/2014/main" val="1937841287"/>
                    </a:ext>
                  </a:extLst>
                </a:gridCol>
              </a:tblGrid>
              <a:tr h="20358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Case</a:t>
                      </a: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it-IT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it-IT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320125"/>
                  </a:ext>
                </a:extLst>
              </a:tr>
              <a:tr h="20358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Cable </a:t>
                      </a:r>
                      <a:r>
                        <a:rPr lang="it-IT" sz="12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HF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LF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HF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LF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HF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LF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252217"/>
                  </a:ext>
                </a:extLst>
              </a:tr>
              <a:tr h="20358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 field [T]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14.35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12.05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14.33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12.17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14.38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11.48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298580"/>
                  </a:ext>
                </a:extLst>
              </a:tr>
              <a:tr h="20358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Operating </a:t>
                      </a:r>
                      <a:r>
                        <a:rPr lang="it-IT" sz="120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</a:t>
                      </a:r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[A]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10060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10060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9990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9990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10330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10330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26975"/>
                  </a:ext>
                </a:extLst>
              </a:tr>
              <a:tr h="203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 overall [A/mm^2]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642026"/>
                  </a:ext>
                </a:extLst>
              </a:tr>
              <a:tr h="20358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Loadline</a:t>
                      </a:r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20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fraction</a:t>
                      </a:r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[%]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381402"/>
                  </a:ext>
                </a:extLst>
              </a:tr>
              <a:tr h="20358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Temperature </a:t>
                      </a:r>
                      <a:r>
                        <a:rPr lang="it-IT" sz="120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margin</a:t>
                      </a:r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[K]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4.99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5.13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5.02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5.05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4.51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5.34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86100"/>
                  </a:ext>
                </a:extLst>
              </a:tr>
              <a:tr h="20358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Equivalent</a:t>
                      </a:r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20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width</a:t>
                      </a:r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[mm]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54.4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55.3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49.4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356630"/>
                  </a:ext>
                </a:extLst>
              </a:tr>
              <a:tr h="20358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 of turn (per </a:t>
                      </a:r>
                      <a:r>
                        <a:rPr lang="it-IT" sz="120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quadrant</a:t>
                      </a:r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 (5 </a:t>
                      </a:r>
                      <a:r>
                        <a:rPr lang="it-IT" sz="120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blocks</a:t>
                      </a:r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 (4 </a:t>
                      </a:r>
                      <a:r>
                        <a:rPr lang="it-IT" sz="120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blocks</a:t>
                      </a:r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 (6 </a:t>
                      </a:r>
                      <a:r>
                        <a:rPr lang="it-IT" sz="120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blocks</a:t>
                      </a:r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 (4 </a:t>
                      </a:r>
                      <a:r>
                        <a:rPr lang="it-IT" sz="120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blocks</a:t>
                      </a:r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 (7 </a:t>
                      </a:r>
                      <a:r>
                        <a:rPr lang="it-IT" sz="12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blocks</a:t>
                      </a:r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 (5 </a:t>
                      </a:r>
                      <a:r>
                        <a:rPr lang="it-IT" sz="1200" b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blocks</a:t>
                      </a:r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3079436"/>
                  </a:ext>
                </a:extLst>
              </a:tr>
              <a:tr h="20358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 of </a:t>
                      </a:r>
                      <a:r>
                        <a:rPr lang="it-IT" sz="120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strands</a:t>
                      </a:r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cable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75625"/>
                  </a:ext>
                </a:extLst>
              </a:tr>
              <a:tr h="20358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Strands diameter [mm]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525757"/>
                  </a:ext>
                </a:extLst>
              </a:tr>
              <a:tr h="20358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Cu/Sc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154057"/>
                  </a:ext>
                </a:extLst>
              </a:tr>
              <a:tr h="20358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Bare cable </a:t>
                      </a:r>
                      <a:r>
                        <a:rPr lang="it-IT" sz="120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width</a:t>
                      </a:r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[mm]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15.862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15.141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15.862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15.141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13.332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14.140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882633"/>
                  </a:ext>
                </a:extLst>
              </a:tr>
            </a:tbl>
          </a:graphicData>
        </a:graphic>
      </p:graphicFrame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BFC81CBB-73A5-6E89-E8D3-F1F0112CA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7232" y="1491833"/>
            <a:ext cx="2500885" cy="1800000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FB902602-DC58-FA85-ABB5-8C26FBF1CE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19161" y="1478058"/>
            <a:ext cx="2470510" cy="1800000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A98E66F7-2EC4-2228-82F7-A59DF69B83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92426" y="1491833"/>
            <a:ext cx="2474502" cy="1800000"/>
          </a:xfrm>
          <a:prstGeom prst="rect">
            <a:avLst/>
          </a:prstGeom>
        </p:spPr>
      </p:pic>
      <p:sp>
        <p:nvSpPr>
          <p:cNvPr id="10" name="Segnaposto data 9">
            <a:extLst>
              <a:ext uri="{FF2B5EF4-FFF2-40B4-BE49-F238E27FC236}">
                <a16:creationId xmlns:a16="http://schemas.microsoft.com/office/drawing/2014/main" id="{38BC5D06-FC43-5903-D090-653A8B3F1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29/10/2024</a:t>
            </a:r>
            <a:endParaRPr lang="en-US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D5CD74B4-7122-85A1-D1FD-6A275586B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F73A-1E29-4899-8213-EC81BE978A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75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27DA038-3D9E-1EE3-5894-6273220C8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4478" y="6356351"/>
            <a:ext cx="839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Riunione sull'update della European Strategy for Particle Physics, Sez. di Milano</a:t>
            </a:r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8389C594-B104-B50B-8122-6E7381F6B2D8}"/>
              </a:ext>
            </a:extLst>
          </p:cNvPr>
          <p:cNvSpPr txBox="1">
            <a:spLocks/>
          </p:cNvSpPr>
          <p:nvPr/>
        </p:nvSpPr>
        <p:spPr>
          <a:xfrm>
            <a:off x="622853" y="130497"/>
            <a:ext cx="10959548" cy="122416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4900" dirty="0"/>
              <a:t>First studies on 4-layers magnet configurations </a:t>
            </a:r>
            <a:r>
              <a:rPr lang="en-GB" sz="4000" dirty="0"/>
              <a:t>Case B (4 blocks inner layer)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a 6">
                <a:extLst>
                  <a:ext uri="{FF2B5EF4-FFF2-40B4-BE49-F238E27FC236}">
                    <a16:creationId xmlns:a16="http://schemas.microsoft.com/office/drawing/2014/main" id="{8FB2F328-439A-20E8-A8D5-0E5E3818480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952127" y="1659267"/>
              <a:ext cx="4387612" cy="33375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2581593">
                      <a:extLst>
                        <a:ext uri="{9D8B030D-6E8A-4147-A177-3AD203B41FA5}">
                          <a16:colId xmlns:a16="http://schemas.microsoft.com/office/drawing/2014/main" val="3415394486"/>
                        </a:ext>
                      </a:extLst>
                    </a:gridCol>
                    <a:gridCol w="860743">
                      <a:extLst>
                        <a:ext uri="{9D8B030D-6E8A-4147-A177-3AD203B41FA5}">
                          <a16:colId xmlns:a16="http://schemas.microsoft.com/office/drawing/2014/main" val="461722637"/>
                        </a:ext>
                      </a:extLst>
                    </a:gridCol>
                    <a:gridCol w="945276">
                      <a:extLst>
                        <a:ext uri="{9D8B030D-6E8A-4147-A177-3AD203B41FA5}">
                          <a16:colId xmlns:a16="http://schemas.microsoft.com/office/drawing/2014/main" val="135303624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Bore field </a:t>
                          </a: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14 T</a:t>
                          </a:r>
                          <a:endParaRPr lang="it-IT" sz="1800" b="1" i="0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HF</a:t>
                          </a:r>
                          <a:endParaRPr lang="it-IT" sz="1800" b="1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LF</a:t>
                          </a:r>
                          <a:endParaRPr lang="it-IT" sz="1800" b="1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183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Peak field [T]</a:t>
                          </a:r>
                          <a:endParaRPr lang="it-IT" sz="18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14.33</a:t>
                          </a:r>
                          <a:endParaRPr lang="it-IT" sz="18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12.17</a:t>
                          </a:r>
                          <a:endParaRPr lang="it-IT" sz="18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804392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Temperature [K]</a:t>
                          </a:r>
                          <a:endParaRPr lang="it-IT" sz="18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dirty="0">
                              <a:highlight>
                                <a:srgbClr val="00FFFF"/>
                              </a:highlight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1.9</a:t>
                          </a:r>
                          <a:endParaRPr lang="it-IT" sz="1800" b="1" i="0" dirty="0">
                            <a:highlight>
                              <a:srgbClr val="00FFFF"/>
                            </a:highlight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600" b="0" i="0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65212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j overall [A/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800" b="0" smtClean="0">
                                      <a:latin typeface="Cambria Math" panose="02040503050406030204" pitchFamily="18" charset="0"/>
                                    </a:rPr>
                                    <m:t>mm</m:t>
                                  </m:r>
                                </m:e>
                                <m:sup>
                                  <m:r>
                                    <a:rPr lang="it-IT" sz="1800" b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it-IT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]</a:t>
                          </a:r>
                          <a:endParaRPr lang="it-IT" sz="18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348</a:t>
                          </a:r>
                          <a:endParaRPr lang="it-IT" sz="18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409</a:t>
                          </a:r>
                          <a:endParaRPr lang="it-IT" sz="18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903037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j sc [A/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800" b="0" smtClean="0">
                                      <a:latin typeface="Cambria Math" panose="02040503050406030204" pitchFamily="18" charset="0"/>
                                    </a:rPr>
                                    <m:t>mm</m:t>
                                  </m:r>
                                </m:e>
                                <m:sup>
                                  <m:r>
                                    <a:rPr lang="it-IT" sz="1800" b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it-IT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]</a:t>
                          </a:r>
                          <a:endParaRPr lang="it-IT" sz="18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768</a:t>
                          </a:r>
                          <a:endParaRPr lang="it-IT" sz="18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1395</a:t>
                          </a:r>
                          <a:endParaRPr lang="it-IT" sz="18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128753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800" b="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Loadline</a:t>
                          </a:r>
                          <a:r>
                            <a:rPr lang="it-IT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it-IT" sz="1800" b="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fraction</a:t>
                          </a:r>
                          <a:r>
                            <a:rPr lang="it-IT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[%]</a:t>
                          </a:r>
                          <a:endParaRPr lang="it-IT" sz="18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77</a:t>
                          </a:r>
                          <a:endParaRPr lang="it-IT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70" marR="6170" marT="617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77</a:t>
                          </a:r>
                          <a:endParaRPr lang="it-IT" sz="18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70" marR="6170" marT="6170" marB="0" anchor="ctr"/>
                    </a:tc>
                    <a:extLst>
                      <a:ext uri="{0D108BD9-81ED-4DB2-BD59-A6C34878D82A}">
                        <a16:rowId xmlns:a16="http://schemas.microsoft.com/office/drawing/2014/main" val="18552450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Temperature </a:t>
                          </a:r>
                          <a:r>
                            <a:rPr lang="it-IT" sz="1800" b="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margin</a:t>
                          </a:r>
                          <a:r>
                            <a:rPr lang="it-IT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[K]</a:t>
                          </a:r>
                          <a:endParaRPr lang="it-IT" sz="18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5.02</a:t>
                          </a:r>
                          <a:endParaRPr lang="it-IT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70" marR="6170" marT="617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5.05</a:t>
                          </a:r>
                          <a:endParaRPr lang="it-IT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70" marR="6170" marT="6170" marB="0" anchor="ctr"/>
                    </a:tc>
                    <a:extLst>
                      <a:ext uri="{0D108BD9-81ED-4DB2-BD59-A6C34878D82A}">
                        <a16:rowId xmlns:a16="http://schemas.microsoft.com/office/drawing/2014/main" val="2512820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800" b="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Equivalent</a:t>
                          </a:r>
                          <a:r>
                            <a:rPr lang="it-IT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it-IT" sz="1800" b="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width</a:t>
                          </a:r>
                          <a:r>
                            <a:rPr lang="it-IT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[mm]</a:t>
                          </a:r>
                          <a:endParaRPr lang="it-IT" sz="18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55.3</a:t>
                          </a:r>
                          <a:endParaRPr lang="it-IT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70" marR="6170" marT="6170" marB="0" anchor="ctr"/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10900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N° of turn </a:t>
                          </a:r>
                          <a:r>
                            <a:rPr kumimoji="0" lang="it-IT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(per </a:t>
                          </a:r>
                          <a:r>
                            <a:rPr kumimoji="0" lang="it-IT" sz="1800" b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quadrant</a:t>
                          </a:r>
                          <a:r>
                            <a:rPr kumimoji="0" lang="it-IT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  <a:endParaRPr lang="it-IT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78905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a 6">
                <a:extLst>
                  <a:ext uri="{FF2B5EF4-FFF2-40B4-BE49-F238E27FC236}">
                    <a16:creationId xmlns:a16="http://schemas.microsoft.com/office/drawing/2014/main" id="{8FB2F328-439A-20E8-A8D5-0E5E381848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2149589"/>
                  </p:ext>
                </p:extLst>
              </p:nvPr>
            </p:nvGraphicFramePr>
            <p:xfrm>
              <a:off x="5952127" y="1659267"/>
              <a:ext cx="4387612" cy="333972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2581593">
                      <a:extLst>
                        <a:ext uri="{9D8B030D-6E8A-4147-A177-3AD203B41FA5}">
                          <a16:colId xmlns:a16="http://schemas.microsoft.com/office/drawing/2014/main" val="3415394486"/>
                        </a:ext>
                      </a:extLst>
                    </a:gridCol>
                    <a:gridCol w="860743">
                      <a:extLst>
                        <a:ext uri="{9D8B030D-6E8A-4147-A177-3AD203B41FA5}">
                          <a16:colId xmlns:a16="http://schemas.microsoft.com/office/drawing/2014/main" val="461722637"/>
                        </a:ext>
                      </a:extLst>
                    </a:gridCol>
                    <a:gridCol w="945276">
                      <a:extLst>
                        <a:ext uri="{9D8B030D-6E8A-4147-A177-3AD203B41FA5}">
                          <a16:colId xmlns:a16="http://schemas.microsoft.com/office/drawing/2014/main" val="135303624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Bore field </a:t>
                          </a: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14 T</a:t>
                          </a:r>
                          <a:endParaRPr lang="it-IT" sz="1800" b="1" i="0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HF</a:t>
                          </a:r>
                          <a:endParaRPr lang="it-IT" sz="1800" b="1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LF</a:t>
                          </a:r>
                          <a:endParaRPr lang="it-IT" sz="1800" b="1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183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Peak field [T]</a:t>
                          </a:r>
                          <a:endParaRPr lang="it-IT" sz="18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14.33</a:t>
                          </a:r>
                          <a:endParaRPr lang="it-IT" sz="18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12.17</a:t>
                          </a:r>
                          <a:endParaRPr lang="it-IT" sz="18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804392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Temperature [K]</a:t>
                          </a:r>
                          <a:endParaRPr lang="it-IT" sz="18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dirty="0">
                              <a:highlight>
                                <a:srgbClr val="00FFFF"/>
                              </a:highlight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1.9</a:t>
                          </a:r>
                          <a:endParaRPr lang="it-IT" sz="1800" b="1" i="0" dirty="0">
                            <a:highlight>
                              <a:srgbClr val="00FFFF"/>
                            </a:highlight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600" b="0" i="0" dirty="0">
                            <a:latin typeface="+mn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6521211"/>
                      </a:ext>
                    </a:extLst>
                  </a:tr>
                  <a:tr h="37192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6" t="-308197" r="-70519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348</a:t>
                          </a:r>
                          <a:endParaRPr lang="it-IT" sz="18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409</a:t>
                          </a:r>
                          <a:endParaRPr lang="it-IT" sz="18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90303731"/>
                      </a:ext>
                    </a:extLst>
                  </a:tr>
                  <a:tr h="37192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6" t="-408197" r="-70519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768</a:t>
                          </a:r>
                          <a:endParaRPr lang="it-IT" sz="18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1395</a:t>
                          </a:r>
                          <a:endParaRPr lang="it-IT" sz="18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128753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800" b="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Loadline</a:t>
                          </a:r>
                          <a:r>
                            <a:rPr lang="it-IT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it-IT" sz="1800" b="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fraction</a:t>
                          </a:r>
                          <a:r>
                            <a:rPr lang="it-IT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[%]</a:t>
                          </a:r>
                          <a:endParaRPr lang="it-IT" sz="18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77</a:t>
                          </a:r>
                          <a:endParaRPr lang="it-IT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70" marR="6170" marT="617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77</a:t>
                          </a:r>
                          <a:endParaRPr lang="it-IT" sz="1800" b="0" i="0" u="none" strike="noStrike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70" marR="6170" marT="6170" marB="0" anchor="ctr"/>
                    </a:tc>
                    <a:extLst>
                      <a:ext uri="{0D108BD9-81ED-4DB2-BD59-A6C34878D82A}">
                        <a16:rowId xmlns:a16="http://schemas.microsoft.com/office/drawing/2014/main" val="18552450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Temperature </a:t>
                          </a:r>
                          <a:r>
                            <a:rPr lang="it-IT" sz="1800" b="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margin</a:t>
                          </a:r>
                          <a:r>
                            <a:rPr lang="it-IT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[K]</a:t>
                          </a:r>
                          <a:endParaRPr lang="it-IT" sz="18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5.02</a:t>
                          </a:r>
                          <a:endParaRPr lang="it-IT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70" marR="6170" marT="617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5.05</a:t>
                          </a:r>
                          <a:endParaRPr lang="it-IT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70" marR="6170" marT="6170" marB="0" anchor="ctr"/>
                    </a:tc>
                    <a:extLst>
                      <a:ext uri="{0D108BD9-81ED-4DB2-BD59-A6C34878D82A}">
                        <a16:rowId xmlns:a16="http://schemas.microsoft.com/office/drawing/2014/main" val="25128203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800" b="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Equivalent</a:t>
                          </a:r>
                          <a:r>
                            <a:rPr lang="it-IT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it-IT" sz="1800" b="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width</a:t>
                          </a:r>
                          <a:r>
                            <a:rPr lang="it-IT" sz="18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[mm]</a:t>
                          </a:r>
                          <a:endParaRPr lang="it-IT" sz="18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55.3</a:t>
                          </a:r>
                          <a:endParaRPr lang="it-IT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170" marR="6170" marT="6170" marB="0" anchor="ctr"/>
                    </a:tc>
                    <a:tc hMerge="1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10900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N° of turn </a:t>
                          </a:r>
                          <a:r>
                            <a:rPr kumimoji="0" lang="it-IT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(per </a:t>
                          </a:r>
                          <a:r>
                            <a:rPr kumimoji="0" lang="it-IT" sz="1800" b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quadrant</a:t>
                          </a:r>
                          <a:r>
                            <a:rPr kumimoji="0" lang="it-IT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  <a:endParaRPr lang="it-IT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77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789059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" name="Gruppo 7">
            <a:extLst>
              <a:ext uri="{FF2B5EF4-FFF2-40B4-BE49-F238E27FC236}">
                <a16:creationId xmlns:a16="http://schemas.microsoft.com/office/drawing/2014/main" id="{67B363C3-9E8D-2881-552B-44832C3E36CF}"/>
              </a:ext>
            </a:extLst>
          </p:cNvPr>
          <p:cNvGrpSpPr/>
          <p:nvPr/>
        </p:nvGrpSpPr>
        <p:grpSpPr>
          <a:xfrm>
            <a:off x="1917249" y="1458000"/>
            <a:ext cx="3805506" cy="3631138"/>
            <a:chOff x="393249" y="1458000"/>
            <a:chExt cx="3805506" cy="3631138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8B044B6C-E969-716D-6900-5DFDAAD8D9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20" t="24642" r="76644" b="34321"/>
            <a:stretch/>
          </p:blipFill>
          <p:spPr>
            <a:xfrm>
              <a:off x="393249" y="1458000"/>
              <a:ext cx="1209015" cy="3631138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774FF0AB-C81A-69DC-12BE-942461B8DD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708" t="36074" r="24823" b="42476"/>
            <a:stretch/>
          </p:blipFill>
          <p:spPr>
            <a:xfrm>
              <a:off x="1306801" y="2188980"/>
              <a:ext cx="2891954" cy="2169177"/>
            </a:xfrm>
            <a:prstGeom prst="rect">
              <a:avLst/>
            </a:prstGeom>
          </p:spPr>
        </p:pic>
      </p:grp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5FD6ED7E-7D3E-F4FB-9F16-0082E28C53B1}"/>
              </a:ext>
            </a:extLst>
          </p:cNvPr>
          <p:cNvSpPr txBox="1">
            <a:spLocks/>
          </p:cNvSpPr>
          <p:nvPr/>
        </p:nvSpPr>
        <p:spPr>
          <a:xfrm>
            <a:off x="622853" y="5073538"/>
            <a:ext cx="10959547" cy="1103503"/>
          </a:xfrm>
          <a:prstGeom prst="rect">
            <a:avLst/>
          </a:prstGeom>
        </p:spPr>
        <p:txBody>
          <a:bodyPr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The cables are not fully exploited  strand number could be reduced from 26 to 24 (discarded to keep margins)</a:t>
            </a:r>
            <a:endParaRPr lang="en-US" sz="2400" b="1" dirty="0"/>
          </a:p>
          <a:p>
            <a:pPr marL="36576" indent="0">
              <a:buFont typeface="Arial"/>
              <a:buNone/>
            </a:pPr>
            <a:endParaRPr lang="it-IT" sz="240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0B90E183-4A10-B004-42B3-318EC1CC2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29/10/2024</a:t>
            </a:r>
            <a:endParaRPr lang="en-US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F1EBFE20-C800-FC0E-92D9-EDE3E1F70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F73A-1E29-4899-8213-EC81BE978A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37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08AE71E-4DA2-0646-D6B6-18DE73F6F9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4478" y="6356351"/>
            <a:ext cx="839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Riunione sull'update della European Strategy for Particle Physics, Sez. di Milano</a:t>
            </a:r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6309079-6A9E-B227-AC7D-6D4C77993C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06"/>
          <a:stretch/>
        </p:blipFill>
        <p:spPr>
          <a:xfrm>
            <a:off x="6329682" y="3036309"/>
            <a:ext cx="5543908" cy="2821099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E545E64E-6A31-B62B-D0CD-860DE4831493}"/>
              </a:ext>
            </a:extLst>
          </p:cNvPr>
          <p:cNvSpPr txBox="1">
            <a:spLocks/>
          </p:cNvSpPr>
          <p:nvPr/>
        </p:nvSpPr>
        <p:spPr>
          <a:xfrm>
            <a:off x="622853" y="130497"/>
            <a:ext cx="10959548" cy="122416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sz="4900" dirty="0"/>
              <a:t>First studies on 4-layers magnet configurations </a:t>
            </a:r>
            <a:r>
              <a:rPr lang="en-GB" sz="4000" dirty="0"/>
              <a:t>3D preliminary design</a:t>
            </a:r>
            <a:endParaRPr lang="it-IT" dirty="0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52A6F8A9-2E69-225C-4111-6E361C6C0B78}"/>
              </a:ext>
            </a:extLst>
          </p:cNvPr>
          <p:cNvSpPr txBox="1">
            <a:spLocks/>
          </p:cNvSpPr>
          <p:nvPr/>
        </p:nvSpPr>
        <p:spPr>
          <a:xfrm>
            <a:off x="622853" y="1710689"/>
            <a:ext cx="5706829" cy="3436622"/>
          </a:xfrm>
          <a:prstGeom prst="rect">
            <a:avLst/>
          </a:prstGeom>
        </p:spPr>
        <p:txBody>
          <a:bodyPr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>
                <a:solidFill>
                  <a:srgbClr val="000000"/>
                </a:solidFill>
              </a:rPr>
              <a:t>The </a:t>
            </a:r>
            <a:r>
              <a:rPr lang="it-IT" sz="2400" dirty="0" err="1">
                <a:solidFill>
                  <a:srgbClr val="000000"/>
                </a:solidFill>
              </a:rPr>
              <a:t>inner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layer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b="1" dirty="0">
                <a:solidFill>
                  <a:srgbClr val="000000"/>
                </a:solidFill>
              </a:rPr>
              <a:t>pole turn </a:t>
            </a:r>
            <a:r>
              <a:rPr lang="it-IT" sz="2400" dirty="0">
                <a:solidFill>
                  <a:srgbClr val="000000"/>
                </a:solidFill>
              </a:rPr>
              <a:t>positioning angle </a:t>
            </a:r>
            <a:r>
              <a:rPr lang="el-GR" sz="2400" dirty="0">
                <a:solidFill>
                  <a:srgbClr val="000000"/>
                </a:solidFill>
              </a:rPr>
              <a:t>φ</a:t>
            </a:r>
            <a:r>
              <a:rPr lang="it-IT" sz="2400" dirty="0">
                <a:solidFill>
                  <a:srgbClr val="000000"/>
                </a:solidFill>
              </a:rPr>
              <a:t> must </a:t>
            </a:r>
            <a:r>
              <a:rPr lang="it-IT" sz="2400" dirty="0" err="1">
                <a:solidFill>
                  <a:srgbClr val="000000"/>
                </a:solidFill>
              </a:rPr>
              <a:t>not</a:t>
            </a:r>
            <a:r>
              <a:rPr lang="it-IT" sz="2400" dirty="0">
                <a:solidFill>
                  <a:srgbClr val="000000"/>
                </a:solidFill>
              </a:rPr>
              <a:t> be </a:t>
            </a:r>
            <a:r>
              <a:rPr lang="it-IT" sz="2400" dirty="0" err="1">
                <a:solidFill>
                  <a:srgbClr val="000000"/>
                </a:solidFill>
              </a:rPr>
              <a:t>too</a:t>
            </a:r>
            <a:r>
              <a:rPr lang="it-IT" sz="2400" dirty="0">
                <a:solidFill>
                  <a:srgbClr val="000000"/>
                </a:solidFill>
              </a:rPr>
              <a:t> high to </a:t>
            </a:r>
            <a:r>
              <a:rPr lang="it-IT" sz="2400" dirty="0" err="1">
                <a:solidFill>
                  <a:srgbClr val="000000"/>
                </a:solidFill>
              </a:rPr>
              <a:t>have</a:t>
            </a:r>
            <a:r>
              <a:rPr lang="it-IT" sz="2400" dirty="0">
                <a:solidFill>
                  <a:srgbClr val="000000"/>
                </a:solidFill>
              </a:rPr>
              <a:t> good </a:t>
            </a:r>
            <a:r>
              <a:rPr lang="it-IT" sz="2400" dirty="0" err="1">
                <a:solidFill>
                  <a:srgbClr val="000000"/>
                </a:solidFill>
              </a:rPr>
              <a:t>geometry</a:t>
            </a:r>
            <a:br>
              <a:rPr lang="it-IT" sz="2400" dirty="0">
                <a:solidFill>
                  <a:srgbClr val="000000"/>
                </a:solidFill>
              </a:rPr>
            </a:br>
            <a:r>
              <a:rPr lang="it-IT" sz="1800" dirty="0"/>
              <a:t>limited </a:t>
            </a:r>
            <a:r>
              <a:rPr lang="it-IT" sz="1800" dirty="0" err="1"/>
              <a:t>configurations</a:t>
            </a:r>
            <a:r>
              <a:rPr lang="it-IT" sz="1800" dirty="0"/>
              <a:t> with 4 </a:t>
            </a:r>
            <a:r>
              <a:rPr lang="it-IT" sz="1800" dirty="0" err="1"/>
              <a:t>blocks</a:t>
            </a:r>
            <a:r>
              <a:rPr lang="it-IT" sz="1800" dirty="0"/>
              <a:t> </a:t>
            </a:r>
            <a:r>
              <a:rPr lang="it-IT" sz="1800" dirty="0" err="1"/>
              <a:t>inner</a:t>
            </a:r>
            <a:r>
              <a:rPr lang="it-IT" sz="1800" dirty="0"/>
              <a:t> </a:t>
            </a:r>
            <a:r>
              <a:rPr lang="it-IT" sz="1800" dirty="0" err="1"/>
              <a:t>layer</a:t>
            </a:r>
            <a:endParaRPr lang="it-IT" sz="1800" dirty="0"/>
          </a:p>
          <a:p>
            <a:r>
              <a:rPr lang="it-IT" sz="2400" dirty="0">
                <a:solidFill>
                  <a:srgbClr val="000000"/>
                </a:solidFill>
              </a:rPr>
              <a:t>Easy to </a:t>
            </a:r>
            <a:r>
              <a:rPr lang="it-IT" sz="2400" dirty="0" err="1">
                <a:solidFill>
                  <a:srgbClr val="000000"/>
                </a:solidFill>
              </a:rPr>
              <a:t>have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b="1" dirty="0" err="1">
                <a:solidFill>
                  <a:srgbClr val="000000"/>
                </a:solidFill>
              </a:rPr>
              <a:t>peak</a:t>
            </a:r>
            <a:r>
              <a:rPr lang="it-IT" sz="2400" b="1" dirty="0">
                <a:solidFill>
                  <a:srgbClr val="000000"/>
                </a:solidFill>
              </a:rPr>
              <a:t> field </a:t>
            </a:r>
            <a:r>
              <a:rPr lang="it-IT" sz="2400" dirty="0">
                <a:solidFill>
                  <a:srgbClr val="000000"/>
                </a:solidFill>
              </a:rPr>
              <a:t>on coil </a:t>
            </a:r>
            <a:r>
              <a:rPr lang="it-IT" sz="2400" dirty="0" err="1">
                <a:solidFill>
                  <a:srgbClr val="000000"/>
                </a:solidFill>
              </a:rPr>
              <a:t>ends</a:t>
            </a:r>
            <a:r>
              <a:rPr lang="it-IT" sz="2400" dirty="0">
                <a:solidFill>
                  <a:srgbClr val="000000"/>
                </a:solidFill>
              </a:rPr>
              <a:t> (large </a:t>
            </a:r>
            <a:r>
              <a:rPr lang="it-IT" sz="2400" dirty="0" err="1">
                <a:solidFill>
                  <a:srgbClr val="000000"/>
                </a:solidFill>
              </a:rPr>
              <a:t>number</a:t>
            </a:r>
            <a:r>
              <a:rPr lang="it-IT" sz="2400" dirty="0">
                <a:solidFill>
                  <a:srgbClr val="000000"/>
                </a:solidFill>
              </a:rPr>
              <a:t> of </a:t>
            </a:r>
            <a:r>
              <a:rPr lang="it-IT" sz="2400" dirty="0" err="1">
                <a:solidFill>
                  <a:srgbClr val="000000"/>
                </a:solidFill>
              </a:rPr>
              <a:t>blocks</a:t>
            </a:r>
            <a:r>
              <a:rPr lang="it-IT" sz="2400" dirty="0">
                <a:solidFill>
                  <a:srgbClr val="000000"/>
                </a:solidFill>
              </a:rPr>
              <a:t>)</a:t>
            </a:r>
            <a:br>
              <a:rPr lang="it-IT" sz="2400" dirty="0">
                <a:solidFill>
                  <a:srgbClr val="000000"/>
                </a:solidFill>
              </a:rPr>
            </a:br>
            <a:r>
              <a:rPr lang="it-IT" sz="1800" dirty="0">
                <a:sym typeface="Wingdings" panose="05000000000000000000" pitchFamily="2" charset="2"/>
              </a:rPr>
              <a:t>no </a:t>
            </a:r>
            <a:r>
              <a:rPr lang="it-IT" sz="1800" dirty="0" err="1">
                <a:sym typeface="Wingdings" panose="05000000000000000000" pitchFamily="2" charset="2"/>
              </a:rPr>
              <a:t>iron</a:t>
            </a:r>
            <a:r>
              <a:rPr lang="it-IT" sz="1800" dirty="0">
                <a:sym typeface="Wingdings" panose="05000000000000000000" pitchFamily="2" charset="2"/>
              </a:rPr>
              <a:t> on coil </a:t>
            </a:r>
            <a:r>
              <a:rPr lang="it-IT" sz="1800" dirty="0" err="1">
                <a:sym typeface="Wingdings" panose="05000000000000000000" pitchFamily="2" charset="2"/>
              </a:rPr>
              <a:t>ends</a:t>
            </a:r>
            <a:endParaRPr lang="it-IT" sz="1800" dirty="0"/>
          </a:p>
          <a:p>
            <a:r>
              <a:rPr lang="it-IT" sz="2400" dirty="0">
                <a:solidFill>
                  <a:srgbClr val="000000"/>
                </a:solidFill>
                <a:sym typeface="Wingdings" panose="05000000000000000000" pitchFamily="2" charset="2"/>
              </a:rPr>
              <a:t>No </a:t>
            </a:r>
            <a:r>
              <a:rPr lang="it-IT" sz="2400" dirty="0" err="1">
                <a:solidFill>
                  <a:srgbClr val="000000"/>
                </a:solidFill>
                <a:sym typeface="Wingdings" panose="05000000000000000000" pitchFamily="2" charset="2"/>
              </a:rPr>
              <a:t>problems</a:t>
            </a:r>
            <a:r>
              <a:rPr lang="it-IT" sz="2400" dirty="0">
                <a:solidFill>
                  <a:srgbClr val="000000"/>
                </a:solidFill>
                <a:sym typeface="Wingdings" panose="05000000000000000000" pitchFamily="2" charset="2"/>
              </a:rPr>
              <a:t> with </a:t>
            </a:r>
            <a:r>
              <a:rPr lang="it-IT" sz="2400" b="1" dirty="0" err="1">
                <a:solidFill>
                  <a:srgbClr val="000000"/>
                </a:solidFill>
                <a:sym typeface="Wingdings" panose="05000000000000000000" pitchFamily="2" charset="2"/>
              </a:rPr>
              <a:t>integrated</a:t>
            </a:r>
            <a:r>
              <a:rPr lang="it-IT" sz="2400" b="1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it-IT" sz="2400" b="1" dirty="0" err="1">
                <a:solidFill>
                  <a:srgbClr val="000000"/>
                </a:solidFill>
                <a:sym typeface="Wingdings" panose="05000000000000000000" pitchFamily="2" charset="2"/>
              </a:rPr>
              <a:t>harmonics</a:t>
            </a:r>
            <a:r>
              <a:rPr lang="it-IT" sz="24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it-IT" sz="2400" dirty="0" err="1">
                <a:solidFill>
                  <a:srgbClr val="000000"/>
                </a:solidFill>
                <a:sym typeface="Wingdings" panose="05000000000000000000" pitchFamily="2" charset="2"/>
              </a:rPr>
              <a:t>optimization</a:t>
            </a:r>
            <a:endParaRPr lang="it-IT" sz="18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8DCF102-9A4C-6042-45DF-9D7CF941B7E7}"/>
              </a:ext>
            </a:extLst>
          </p:cNvPr>
          <p:cNvSpPr txBox="1"/>
          <p:nvPr/>
        </p:nvSpPr>
        <p:spPr>
          <a:xfrm>
            <a:off x="10610509" y="5431600"/>
            <a:ext cx="1532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G. Attanasio</a:t>
            </a:r>
          </a:p>
        </p:txBody>
      </p:sp>
      <p:pic>
        <p:nvPicPr>
          <p:cNvPr id="12" name="Immagine 11" descr="Immagine che contiene Ambra, giallo, Policromia, arancione&#10;&#10;Descrizione generata automaticamente">
            <a:extLst>
              <a:ext uri="{FF2B5EF4-FFF2-40B4-BE49-F238E27FC236}">
                <a16:creationId xmlns:a16="http://schemas.microsoft.com/office/drawing/2014/main" id="{2888A7B0-C878-85BA-ADF0-F68D82905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675" y="1000592"/>
            <a:ext cx="3362367" cy="1872365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9EF480C1-6DB1-65D1-5DA1-EEAC206857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35008" y="1272511"/>
            <a:ext cx="2351003" cy="1692124"/>
          </a:xfrm>
          <a:prstGeom prst="rect">
            <a:avLst/>
          </a:prstGeom>
        </p:spPr>
      </p:pic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AD5EAA3D-A839-1DEA-0341-C2CDB5B14872}"/>
              </a:ext>
            </a:extLst>
          </p:cNvPr>
          <p:cNvCxnSpPr>
            <a:cxnSpLocks/>
          </p:cNvCxnSpPr>
          <p:nvPr/>
        </p:nvCxnSpPr>
        <p:spPr>
          <a:xfrm flipH="1" flipV="1">
            <a:off x="8839200" y="1936774"/>
            <a:ext cx="1072055" cy="181799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Ovale 16">
            <a:extLst>
              <a:ext uri="{FF2B5EF4-FFF2-40B4-BE49-F238E27FC236}">
                <a16:creationId xmlns:a16="http://schemas.microsoft.com/office/drawing/2014/main" id="{E249FC15-0134-FADF-C6D0-CE34D906C7A0}"/>
              </a:ext>
            </a:extLst>
          </p:cNvPr>
          <p:cNvSpPr/>
          <p:nvPr/>
        </p:nvSpPr>
        <p:spPr>
          <a:xfrm rot="1234615">
            <a:off x="9914948" y="1937095"/>
            <a:ext cx="260831" cy="529730"/>
          </a:xfrm>
          <a:prstGeom prst="ellipse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A86F65D1-AEBA-2E0A-0B4C-1A0FE3EA7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29/10/2024</a:t>
            </a:r>
            <a:endParaRPr lang="en-US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CF822850-0482-DC51-E64D-0F73AD1EC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F73A-1E29-4899-8213-EC81BE978A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3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E82A475-6D36-83C2-6C38-F2A12F49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Riunione sull'update della European Strategy for Particle Physics, Sez. di Milano</a:t>
            </a:r>
            <a:endParaRPr lang="it-IT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E03558CC-CDE6-652A-147F-AED8B0707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Magnetic</a:t>
            </a:r>
            <a:r>
              <a:rPr lang="it-IT" dirty="0"/>
              <a:t> </a:t>
            </a:r>
            <a:r>
              <a:rPr lang="it-IT" dirty="0" err="1"/>
              <a:t>configurations</a:t>
            </a:r>
            <a:endParaRPr lang="it-IT" dirty="0"/>
          </a:p>
        </p:txBody>
      </p:sp>
      <p:pic>
        <p:nvPicPr>
          <p:cNvPr id="9" name="Picture 23" descr="A close-up of a device&#10;&#10;Description automatically generated">
            <a:extLst>
              <a:ext uri="{FF2B5EF4-FFF2-40B4-BE49-F238E27FC236}">
                <a16:creationId xmlns:a16="http://schemas.microsoft.com/office/drawing/2014/main" id="{A28783E8-713A-DF58-8CE7-7FBFE5ABC7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5" b="42221"/>
          <a:stretch/>
        </p:blipFill>
        <p:spPr>
          <a:xfrm>
            <a:off x="241730" y="1843479"/>
            <a:ext cx="5160970" cy="1736402"/>
          </a:xfrm>
          <a:prstGeom prst="roundRect">
            <a:avLst/>
          </a:prstGeom>
        </p:spPr>
      </p:pic>
      <p:sp>
        <p:nvSpPr>
          <p:cNvPr id="11" name="TextBox 30">
            <a:extLst>
              <a:ext uri="{FF2B5EF4-FFF2-40B4-BE49-F238E27FC236}">
                <a16:creationId xmlns:a16="http://schemas.microsoft.com/office/drawing/2014/main" id="{F50B538A-874A-2B2B-558C-137742FB58C8}"/>
              </a:ext>
            </a:extLst>
          </p:cNvPr>
          <p:cNvSpPr txBox="1"/>
          <p:nvPr/>
        </p:nvSpPr>
        <p:spPr>
          <a:xfrm>
            <a:off x="276112" y="3598278"/>
            <a:ext cx="4784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/>
              <a:t>Courtesy</a:t>
            </a:r>
            <a:r>
              <a:rPr lang="it-IT" sz="1600" b="1" dirty="0"/>
              <a:t> of S.  Hahn  - 77 K, 77 A, 100 </a:t>
            </a:r>
            <a:r>
              <a:rPr lang="it-IT" sz="1600" b="1" dirty="0" err="1"/>
              <a:t>mT</a:t>
            </a:r>
            <a:endParaRPr lang="en-GB" sz="1600" b="1" dirty="0"/>
          </a:p>
        </p:txBody>
      </p:sp>
      <p:pic>
        <p:nvPicPr>
          <p:cNvPr id="16" name="Immagine 15" descr="Immagine che contiene schermata, testo, design&#10;&#10;Descrizione generata automaticamente">
            <a:extLst>
              <a:ext uri="{FF2B5EF4-FFF2-40B4-BE49-F238E27FC236}">
                <a16:creationId xmlns:a16="http://schemas.microsoft.com/office/drawing/2014/main" id="{D3616B05-26C8-7053-FE77-B6861DB8C1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117" t="17046" r="19589" b="9576"/>
          <a:stretch/>
        </p:blipFill>
        <p:spPr>
          <a:xfrm>
            <a:off x="7581053" y="4246322"/>
            <a:ext cx="4486385" cy="2110027"/>
          </a:xfrm>
          <a:prstGeom prst="roundRect">
            <a:avLst/>
          </a:prstGeom>
        </p:spPr>
      </p:pic>
      <p:pic>
        <p:nvPicPr>
          <p:cNvPr id="7" name="Picture 5" descr="A blue and purple spiral object&#10;&#10;Description automatically generated">
            <a:extLst>
              <a:ext uri="{FF2B5EF4-FFF2-40B4-BE49-F238E27FC236}">
                <a16:creationId xmlns:a16="http://schemas.microsoft.com/office/drawing/2014/main" id="{C3AF782D-58E8-605D-E5C3-44DE3B2655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26" t="5063" b="4039"/>
          <a:stretch/>
        </p:blipFill>
        <p:spPr>
          <a:xfrm>
            <a:off x="11628416" y="4212775"/>
            <a:ext cx="563014" cy="2110027"/>
          </a:xfrm>
          <a:prstGeom prst="rect">
            <a:avLst/>
          </a:prstGeom>
        </p:spPr>
      </p:pic>
      <p:sp>
        <p:nvSpPr>
          <p:cNvPr id="17" name="Segnaposto testo 3">
            <a:extLst>
              <a:ext uri="{FF2B5EF4-FFF2-40B4-BE49-F238E27FC236}">
                <a16:creationId xmlns:a16="http://schemas.microsoft.com/office/drawing/2014/main" id="{FAA754D4-509F-95CF-0A9D-BC33695BAE16}"/>
              </a:ext>
            </a:extLst>
          </p:cNvPr>
          <p:cNvSpPr txBox="1">
            <a:spLocks/>
          </p:cNvSpPr>
          <p:nvPr/>
        </p:nvSpPr>
        <p:spPr>
          <a:xfrm>
            <a:off x="94050" y="860415"/>
            <a:ext cx="5438845" cy="907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3">
                  <a:lumMod val="50000"/>
                </a:schemeClr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3">
                  <a:lumMod val="50000"/>
                </a:schemeClr>
              </a:buClr>
              <a:buFont typeface="Wingdings 2" panose="05020102010507070707" pitchFamily="18" charset="2"/>
              <a:buChar char="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3">
                  <a:lumMod val="50000"/>
                </a:schemeClr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3">
                  <a:lumMod val="50000"/>
                </a:schemeClr>
              </a:buClr>
              <a:buFont typeface="Wingdings 2" panose="05020102010507070707" pitchFamily="18" charset="2"/>
              <a:buChar char="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3">
                  <a:lumMod val="50000"/>
                </a:schemeClr>
              </a:buClr>
              <a:buFont typeface="Wingdings 2" panose="05020102010507070707" pitchFamily="18" charset="2"/>
              <a:buChar char=""/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it-IT" sz="2800" dirty="0" err="1"/>
              <a:t>Cosin</a:t>
            </a:r>
            <a:r>
              <a:rPr lang="it-IT" sz="2800" dirty="0"/>
              <a:t> Theta with tape in  h-</a:t>
            </a:r>
            <a:r>
              <a:rPr lang="it-IT" sz="2800" dirty="0" err="1"/>
              <a:t>plane</a:t>
            </a:r>
            <a:endParaRPr lang="it-IT" sz="2800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it-IT" sz="2800" dirty="0"/>
              <a:t>High </a:t>
            </a:r>
            <a:r>
              <a:rPr lang="it-IT" sz="2800" dirty="0" err="1"/>
              <a:t>current</a:t>
            </a:r>
            <a:r>
              <a:rPr lang="it-IT" sz="2800" dirty="0"/>
              <a:t> </a:t>
            </a:r>
            <a:r>
              <a:rPr lang="it-IT" sz="2800" dirty="0" err="1"/>
              <a:t>density</a:t>
            </a:r>
            <a:r>
              <a:rPr lang="it-IT" sz="2800" dirty="0"/>
              <a:t> on </a:t>
            </a:r>
            <a:r>
              <a:rPr lang="it-IT" sz="2800" dirty="0" err="1"/>
              <a:t>mid-plane</a:t>
            </a:r>
            <a:r>
              <a:rPr lang="it-IT" sz="2800" dirty="0"/>
              <a:t> 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5E0C6DD-8C2A-5F67-4F68-523517272244}"/>
              </a:ext>
            </a:extLst>
          </p:cNvPr>
          <p:cNvSpPr txBox="1"/>
          <p:nvPr/>
        </p:nvSpPr>
        <p:spPr>
          <a:xfrm>
            <a:off x="6263895" y="805440"/>
            <a:ext cx="5646598" cy="13261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it-IT" sz="2800" dirty="0">
                <a:solidFill>
                  <a:schemeClr val="tx2"/>
                </a:solidFill>
                <a:cs typeface="Arial" panose="020B0604020202020204" pitchFamily="34" charset="0"/>
              </a:rPr>
              <a:t>CCT </a:t>
            </a:r>
            <a:r>
              <a:rPr lang="it-IT" sz="2800" dirty="0" err="1">
                <a:solidFill>
                  <a:schemeClr val="tx2"/>
                </a:solidFill>
                <a:cs typeface="Arial" panose="020B0604020202020204" pitchFamily="34" charset="0"/>
              </a:rPr>
              <a:t>based</a:t>
            </a:r>
            <a:r>
              <a:rPr lang="it-IT" sz="2800" dirty="0">
                <a:solidFill>
                  <a:schemeClr val="tx2"/>
                </a:solidFill>
                <a:cs typeface="Arial" panose="020B0604020202020204" pitchFamily="34" charset="0"/>
              </a:rPr>
              <a:t> 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800" kern="1200" dirty="0" err="1">
                <a:solidFill>
                  <a:schemeClr val="tx2"/>
                </a:solidFill>
                <a:ea typeface="+mn-ea"/>
                <a:cs typeface="Arial" panose="020B0604020202020204" pitchFamily="34" charset="0"/>
              </a:rPr>
              <a:t>Traditional</a:t>
            </a:r>
            <a:r>
              <a:rPr lang="it-IT" sz="2800" kern="1200" dirty="0">
                <a:solidFill>
                  <a:schemeClr val="tx2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it-IT" sz="2800" kern="1200" dirty="0" err="1">
                <a:solidFill>
                  <a:schemeClr val="tx2"/>
                </a:solidFill>
                <a:ea typeface="+mn-ea"/>
                <a:cs typeface="Arial" panose="020B0604020202020204" pitchFamily="34" charset="0"/>
              </a:rPr>
              <a:t>machined</a:t>
            </a:r>
            <a:r>
              <a:rPr lang="it-IT" sz="2800" kern="1200" dirty="0">
                <a:solidFill>
                  <a:schemeClr val="tx2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it-IT" sz="2800" kern="1200" dirty="0" err="1">
                <a:solidFill>
                  <a:schemeClr val="tx2"/>
                </a:solidFill>
                <a:ea typeface="+mn-ea"/>
                <a:cs typeface="Arial" panose="020B0604020202020204" pitchFamily="34" charset="0"/>
              </a:rPr>
              <a:t>former</a:t>
            </a:r>
            <a:endParaRPr lang="it-IT" sz="2800" kern="1200" dirty="0">
              <a:solidFill>
                <a:schemeClr val="tx2"/>
              </a:solidFill>
              <a:ea typeface="+mn-ea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800" dirty="0" err="1">
                <a:solidFill>
                  <a:schemeClr val="tx2"/>
                </a:solidFill>
                <a:cs typeface="Arial" panose="020B0604020202020204" pitchFamily="34" charset="0"/>
              </a:rPr>
              <a:t>Tilted</a:t>
            </a:r>
            <a:r>
              <a:rPr lang="it-IT" sz="2800" dirty="0">
                <a:solidFill>
                  <a:schemeClr val="tx2"/>
                </a:solidFill>
                <a:cs typeface="Arial" panose="020B0604020202020204" pitchFamily="34" charset="0"/>
              </a:rPr>
              <a:t> coils </a:t>
            </a:r>
            <a:endParaRPr lang="it-IT" sz="2800" kern="1200" dirty="0">
              <a:solidFill>
                <a:schemeClr val="tx2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5F1A448-5678-B1A2-F755-FE9F7CCABB26}"/>
              </a:ext>
            </a:extLst>
          </p:cNvPr>
          <p:cNvSpPr txBox="1"/>
          <p:nvPr/>
        </p:nvSpPr>
        <p:spPr>
          <a:xfrm>
            <a:off x="9899569" y="2409325"/>
            <a:ext cx="22979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/>
                </a:solidFill>
                <a:cs typeface="Arial" panose="020B0604020202020204" pitchFamily="34" charset="0"/>
              </a:rPr>
              <a:t>Machining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 err="1">
                <a:solidFill>
                  <a:schemeClr val="tx2"/>
                </a:solidFill>
                <a:cs typeface="Arial" panose="020B0604020202020204" pitchFamily="34" charset="0"/>
              </a:rPr>
              <a:t>Winding</a:t>
            </a:r>
            <a:endParaRPr lang="it-IT" sz="28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 err="1">
                <a:solidFill>
                  <a:schemeClr val="tx2"/>
                </a:solidFill>
                <a:cs typeface="Arial" panose="020B0604020202020204" pitchFamily="34" charset="0"/>
              </a:rPr>
              <a:t>Curved</a:t>
            </a:r>
            <a:endParaRPr lang="it-IT" sz="28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22" name="Picture 28" descr="A diagram of a sun&#10;&#10;Description automatically generated">
            <a:extLst>
              <a:ext uri="{FF2B5EF4-FFF2-40B4-BE49-F238E27FC236}">
                <a16:creationId xmlns:a16="http://schemas.microsoft.com/office/drawing/2014/main" id="{5059C67E-41FB-F43A-9A48-A0BC3EC540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1" t="10357"/>
          <a:stretch/>
        </p:blipFill>
        <p:spPr>
          <a:xfrm>
            <a:off x="142956" y="4137097"/>
            <a:ext cx="2267702" cy="1905168"/>
          </a:xfrm>
          <a:prstGeom prst="rect">
            <a:avLst/>
          </a:prstGeom>
        </p:spPr>
      </p:pic>
      <p:pic>
        <p:nvPicPr>
          <p:cNvPr id="24" name="Immagine 23" descr="Immagine che contiene Macchina utensile, Metallurgia, tubo, acciaio&#10;&#10;Descrizione generata automaticamente">
            <a:extLst>
              <a:ext uri="{FF2B5EF4-FFF2-40B4-BE49-F238E27FC236}">
                <a16:creationId xmlns:a16="http://schemas.microsoft.com/office/drawing/2014/main" id="{D245EF34-EA2D-0AE0-CEA1-9BF6B428D28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7636" r="9875"/>
          <a:stretch/>
        </p:blipFill>
        <p:spPr>
          <a:xfrm>
            <a:off x="5592633" y="2131594"/>
            <a:ext cx="4355060" cy="2238794"/>
          </a:xfrm>
          <a:prstGeom prst="round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0B71A8D-F7DD-6F30-9B1F-18A1B39E9AF7}"/>
              </a:ext>
            </a:extLst>
          </p:cNvPr>
          <p:cNvSpPr txBox="1"/>
          <p:nvPr/>
        </p:nvSpPr>
        <p:spPr>
          <a:xfrm>
            <a:off x="2479535" y="4246322"/>
            <a:ext cx="28917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 err="1">
                <a:solidFill>
                  <a:schemeClr val="tx2"/>
                </a:solidFill>
                <a:cs typeface="Arial" panose="020B0604020202020204" pitchFamily="34" charset="0"/>
              </a:rPr>
              <a:t>Winding</a:t>
            </a:r>
            <a:endParaRPr lang="it-IT" sz="28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 err="1">
                <a:solidFill>
                  <a:schemeClr val="tx2"/>
                </a:solidFill>
                <a:cs typeface="Arial" panose="020B0604020202020204" pitchFamily="34" charset="0"/>
              </a:rPr>
              <a:t>Magnetization</a:t>
            </a:r>
            <a:endParaRPr lang="it-IT" sz="28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/>
                </a:solidFill>
                <a:cs typeface="Arial" panose="020B0604020202020204" pitchFamily="34" charset="0"/>
              </a:rPr>
              <a:t>AC </a:t>
            </a:r>
            <a:r>
              <a:rPr lang="it-IT" sz="2800" dirty="0" err="1">
                <a:solidFill>
                  <a:schemeClr val="tx2"/>
                </a:solidFill>
                <a:cs typeface="Arial" panose="020B0604020202020204" pitchFamily="34" charset="0"/>
              </a:rPr>
              <a:t>losses</a:t>
            </a:r>
            <a:r>
              <a:rPr lang="it-IT" sz="2800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/>
                </a:solidFill>
                <a:cs typeface="Arial" panose="020B0604020202020204" pitchFamily="34" charset="0"/>
              </a:rPr>
              <a:t>Field </a:t>
            </a:r>
            <a:r>
              <a:rPr lang="it-IT" sz="2800" dirty="0" err="1">
                <a:solidFill>
                  <a:schemeClr val="tx2"/>
                </a:solidFill>
                <a:cs typeface="Arial" panose="020B0604020202020204" pitchFamily="34" charset="0"/>
              </a:rPr>
              <a:t>quality</a:t>
            </a:r>
            <a:endParaRPr lang="it-IT" sz="28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DFEBF1F-DCB5-5064-ADC2-C1571139A3C4}"/>
              </a:ext>
            </a:extLst>
          </p:cNvPr>
          <p:cNvSpPr txBox="1"/>
          <p:nvPr/>
        </p:nvSpPr>
        <p:spPr>
          <a:xfrm>
            <a:off x="5495305" y="4854722"/>
            <a:ext cx="2183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/>
                </a:solidFill>
                <a:cs typeface="Arial" panose="020B0604020202020204" pitchFamily="34" charset="0"/>
              </a:rPr>
              <a:t>Splicing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/>
                </a:solidFill>
                <a:cs typeface="Arial" panose="020B0604020202020204" pitchFamily="34" charset="0"/>
              </a:rPr>
              <a:t>Assembly</a:t>
            </a:r>
          </a:p>
        </p:txBody>
      </p:sp>
      <p:pic>
        <p:nvPicPr>
          <p:cNvPr id="3" name="Picture 2" descr=" ">
            <a:extLst>
              <a:ext uri="{FF2B5EF4-FFF2-40B4-BE49-F238E27FC236}">
                <a16:creationId xmlns:a16="http://schemas.microsoft.com/office/drawing/2014/main" id="{2C7AC4D2-193B-0684-9051-06358D092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41383"/>
            <a:ext cx="967174" cy="122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15DA40-976D-D6E1-DF2F-64A0CCAFF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29/10/2024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555D81-D8C0-3E17-0D28-832D2C7A9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798-1883-974D-96D0-4E82B243DEDE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1824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4237A-C8D3-33DC-E78B-BD46B4095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0"/>
            <a:ext cx="10515600" cy="1325563"/>
          </a:xfrm>
        </p:spPr>
        <p:txBody>
          <a:bodyPr/>
          <a:lstStyle/>
          <a:p>
            <a:r>
              <a:rPr lang="en-US" dirty="0"/>
              <a:t>Budget </a:t>
            </a:r>
            <a:r>
              <a:rPr lang="en-US" dirty="0" err="1"/>
              <a:t>accordo</a:t>
            </a:r>
            <a:r>
              <a:rPr lang="en-US" dirty="0"/>
              <a:t> CERN-INFN WP1 : Nb3Sn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550DF5-21C4-CC17-267B-2CA5A7128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964647"/>
              </p:ext>
            </p:extLst>
          </p:nvPr>
        </p:nvGraphicFramePr>
        <p:xfrm>
          <a:off x="2006600" y="1032730"/>
          <a:ext cx="7550865" cy="5182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6773">
                  <a:extLst>
                    <a:ext uri="{9D8B030D-6E8A-4147-A177-3AD203B41FA5}">
                      <a16:colId xmlns:a16="http://schemas.microsoft.com/office/drawing/2014/main" val="3805020392"/>
                    </a:ext>
                  </a:extLst>
                </a:gridCol>
                <a:gridCol w="1566773">
                  <a:extLst>
                    <a:ext uri="{9D8B030D-6E8A-4147-A177-3AD203B41FA5}">
                      <a16:colId xmlns:a16="http://schemas.microsoft.com/office/drawing/2014/main" val="2392971465"/>
                    </a:ext>
                  </a:extLst>
                </a:gridCol>
                <a:gridCol w="1566773">
                  <a:extLst>
                    <a:ext uri="{9D8B030D-6E8A-4147-A177-3AD203B41FA5}">
                      <a16:colId xmlns:a16="http://schemas.microsoft.com/office/drawing/2014/main" val="612628421"/>
                    </a:ext>
                  </a:extLst>
                </a:gridCol>
                <a:gridCol w="1425273">
                  <a:extLst>
                    <a:ext uri="{9D8B030D-6E8A-4147-A177-3AD203B41FA5}">
                      <a16:colId xmlns:a16="http://schemas.microsoft.com/office/drawing/2014/main" val="1599012573"/>
                    </a:ext>
                  </a:extLst>
                </a:gridCol>
                <a:gridCol w="1425273">
                  <a:extLst>
                    <a:ext uri="{9D8B030D-6E8A-4147-A177-3AD203B41FA5}">
                      <a16:colId xmlns:a16="http://schemas.microsoft.com/office/drawing/2014/main" val="3182204251"/>
                    </a:ext>
                  </a:extLst>
                </a:gridCol>
              </a:tblGrid>
              <a:tr h="6718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Contribution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Task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Category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Funded by INFN (CHF)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Funded by CERN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(CHF)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extLst>
                  <a:ext uri="{0D108BD9-81ED-4DB2-BD59-A6C34878D82A}">
                    <a16:rowId xmlns:a16="http://schemas.microsoft.com/office/drawing/2014/main" val="1820776359"/>
                  </a:ext>
                </a:extLst>
              </a:tr>
              <a:tr h="349946">
                <a:tc rowSpan="4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INFN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Tasks 1 14 T dipole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Personnel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3 080 000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1 000 000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extLst>
                  <a:ext uri="{0D108BD9-81ED-4DB2-BD59-A6C34878D82A}">
                    <a16:rowId xmlns:a16="http://schemas.microsoft.com/office/drawing/2014/main" val="902363707"/>
                  </a:ext>
                </a:extLst>
              </a:tr>
              <a:tr h="6718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Equipment, material and infrastructure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850 000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1 200 000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extLst>
                  <a:ext uri="{0D108BD9-81ED-4DB2-BD59-A6C34878D82A}">
                    <a16:rowId xmlns:a16="http://schemas.microsoft.com/office/drawing/2014/main" val="2028268556"/>
                  </a:ext>
                </a:extLst>
              </a:tr>
              <a:tr h="355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Task 2: 12 T douple aperture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Personnel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785 000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150 000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extLst>
                  <a:ext uri="{0D108BD9-81ED-4DB2-BD59-A6C34878D82A}">
                    <a16:rowId xmlns:a16="http://schemas.microsoft.com/office/drawing/2014/main" val="1023511097"/>
                  </a:ext>
                </a:extLst>
              </a:tr>
              <a:tr h="6718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Equipment, material and infrastructure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300 000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350 000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extLst>
                  <a:ext uri="{0D108BD9-81ED-4DB2-BD59-A6C34878D82A}">
                    <a16:rowId xmlns:a16="http://schemas.microsoft.com/office/drawing/2014/main" val="1834391125"/>
                  </a:ext>
                </a:extLst>
              </a:tr>
              <a:tr h="381179">
                <a:tc rowSpan="4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CERN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Tasks 1: 14 T dipole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Personnel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175 320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extLst>
                  <a:ext uri="{0D108BD9-81ED-4DB2-BD59-A6C34878D82A}">
                    <a16:rowId xmlns:a16="http://schemas.microsoft.com/office/drawing/2014/main" val="2913043314"/>
                  </a:ext>
                </a:extLst>
              </a:tr>
              <a:tr h="6718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Equipment, material and infrastructure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1 650 000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extLst>
                  <a:ext uri="{0D108BD9-81ED-4DB2-BD59-A6C34878D82A}">
                    <a16:rowId xmlns:a16="http://schemas.microsoft.com/office/drawing/2014/main" val="2045054568"/>
                  </a:ext>
                </a:extLst>
              </a:tr>
              <a:tr h="3740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Task 2: 12 T douple aperture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Personnel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87660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extLst>
                  <a:ext uri="{0D108BD9-81ED-4DB2-BD59-A6C34878D82A}">
                    <a16:rowId xmlns:a16="http://schemas.microsoft.com/office/drawing/2014/main" val="2644925573"/>
                  </a:ext>
                </a:extLst>
              </a:tr>
              <a:tr h="6718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Equipment, material and infrastructure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150 000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extLst>
                  <a:ext uri="{0D108BD9-81ED-4DB2-BD59-A6C34878D82A}">
                    <a16:rowId xmlns:a16="http://schemas.microsoft.com/office/drawing/2014/main" val="4066895746"/>
                  </a:ext>
                </a:extLst>
              </a:tr>
              <a:tr h="3627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5 015 000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4 762 980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17" marR="68217" marT="0" marB="0" anchor="ctr"/>
                </a:tc>
                <a:extLst>
                  <a:ext uri="{0D108BD9-81ED-4DB2-BD59-A6C34878D82A}">
                    <a16:rowId xmlns:a16="http://schemas.microsoft.com/office/drawing/2014/main" val="1498461164"/>
                  </a:ext>
                </a:extLst>
              </a:tr>
            </a:tbl>
          </a:graphicData>
        </a:graphic>
      </p:graphicFrame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A67AB5-3877-8C08-1941-AF9B377BD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Riunione sull'update della European Strategy for Particle Physics, Sez. di Milano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A96F179-0219-B697-B41D-D7DDF47B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29/10/2024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0FE80D-F61D-99FA-3E09-88D70F083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F73A-1E29-4899-8213-EC81BE978A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6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1717</Words>
  <Application>Microsoft Office PowerPoint</Application>
  <PresentationFormat>Widescreen</PresentationFormat>
  <Paragraphs>370</Paragraphs>
  <Slides>13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Cambria</vt:lpstr>
      <vt:lpstr>Cambria Math</vt:lpstr>
      <vt:lpstr>Times New Roman</vt:lpstr>
      <vt:lpstr>Wingdings</vt:lpstr>
      <vt:lpstr>Wingdings 2</vt:lpstr>
      <vt:lpstr>Office Theme</vt:lpstr>
      <vt:lpstr>European Strategy of Particle Physics: update 2025 INFN programs High Field Magnets – HFM-Italia</vt:lpstr>
      <vt:lpstr>Magnets for Next Generation Hadron Collider</vt:lpstr>
      <vt:lpstr>HFM : n.1 priority of 2020 Update of ESPP</vt:lpstr>
      <vt:lpstr>Accordo CERN-INFN in approvazione (P. Campana, L. Rossi – M. Lamont e J.M. Jimenez)</vt:lpstr>
      <vt:lpstr>Presentazione standard di PowerPoint</vt:lpstr>
      <vt:lpstr>Presentazione standard di PowerPoint</vt:lpstr>
      <vt:lpstr>Presentazione standard di PowerPoint</vt:lpstr>
      <vt:lpstr>Magnetic configurations</vt:lpstr>
      <vt:lpstr>Budget accordo CERN-INFN WP1 : Nb3Sn </vt:lpstr>
      <vt:lpstr>Budget accordo CERN-INFN WP2 : HTS </vt:lpstr>
      <vt:lpstr>Budget accordo CERN-INFN Tot: (WP1+WP2)</vt:lpstr>
      <vt:lpstr>Accordo CERN-INFN : personnel INFN</vt:lpstr>
      <vt:lpstr>Richiesta a INFN in k€  Matching funds per accordo CERN-INFN : M€ 2.010   piu missioni (k€ 430)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Lucio Rossi</dc:creator>
  <cp:lastModifiedBy>Massimo Sorbi</cp:lastModifiedBy>
  <cp:revision>5</cp:revision>
  <dcterms:created xsi:type="dcterms:W3CDTF">2024-09-17T08:33:53Z</dcterms:created>
  <dcterms:modified xsi:type="dcterms:W3CDTF">2024-10-28T14:36:28Z</dcterms:modified>
</cp:coreProperties>
</file>