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81" r:id="rId3"/>
    <p:sldId id="282" r:id="rId4"/>
    <p:sldId id="320" r:id="rId5"/>
    <p:sldId id="318" r:id="rId6"/>
    <p:sldId id="319" r:id="rId7"/>
    <p:sldId id="283" r:id="rId8"/>
    <p:sldId id="749" r:id="rId9"/>
    <p:sldId id="264" r:id="rId10"/>
    <p:sldId id="258" r:id="rId11"/>
    <p:sldId id="259" r:id="rId12"/>
    <p:sldId id="260" r:id="rId13"/>
    <p:sldId id="261" r:id="rId14"/>
    <p:sldId id="751" r:id="rId15"/>
    <p:sldId id="752" r:id="rId16"/>
    <p:sldId id="754" r:id="rId17"/>
    <p:sldId id="256" r:id="rId18"/>
    <p:sldId id="276" r:id="rId19"/>
    <p:sldId id="270" r:id="rId20"/>
    <p:sldId id="269" r:id="rId21"/>
    <p:sldId id="274" r:id="rId22"/>
    <p:sldId id="273" r:id="rId23"/>
    <p:sldId id="275" r:id="rId24"/>
    <p:sldId id="277" r:id="rId25"/>
    <p:sldId id="753" r:id="rId26"/>
    <p:sldId id="750" r:id="rId27"/>
    <p:sldId id="280" r:id="rId28"/>
    <p:sldId id="279" r:id="rId29"/>
    <p:sldId id="75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55"/>
  </p:normalViewPr>
  <p:slideViewPr>
    <p:cSldViewPr snapToGrid="0">
      <p:cViewPr varScale="1">
        <p:scale>
          <a:sx n="93" d="100"/>
          <a:sy n="93" d="100"/>
        </p:scale>
        <p:origin x="216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C5857-F145-59FF-F02C-B12860FB09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25212C-D559-BF86-2073-A82A897797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4DEBF-C056-B29E-BE27-E3F69D9D8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E8366-B7BC-474F-9B4D-5A35AF3D01BE}" type="datetimeFigureOut">
              <a:rPr lang="en-US" smtClean="0"/>
              <a:t>2/18/25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1C615-258D-D0E1-FF87-D4A8E5B6A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606DD-1ECF-EE4B-B91D-D365D5C85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929F-0561-0143-8C29-F327C990E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02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B4870-6909-D8E5-2F7D-42F58482E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4EDC6F-B191-6B42-EB53-86E47D717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7DD17-4777-1A73-78C1-543CC66BA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E8366-B7BC-474F-9B4D-5A35AF3D01BE}" type="datetimeFigureOut">
              <a:rPr lang="en-US" smtClean="0"/>
              <a:t>2/18/25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54BCD-0034-8D6F-81B5-42E58E98C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6D9AB-BCCC-BDA2-F685-005280BE8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929F-0561-0143-8C29-F327C990E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11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52EEF8-32A1-0B08-617A-115B4C1EFD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AC7DAB-533F-221E-C9BE-3B4510B8CF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99B54-9FFF-D9D3-B595-FDB239911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E8366-B7BC-474F-9B4D-5A35AF3D01BE}" type="datetimeFigureOut">
              <a:rPr lang="en-US" smtClean="0"/>
              <a:t>2/18/25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5D241-C750-1959-E3A0-42DEB53AF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90594-89A5-97DE-02D7-EA402E9AE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929F-0561-0143-8C29-F327C990E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36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BC340-B60E-A4F3-89B1-82BB79DAE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2585F-2788-05E9-187B-78C8A3E4C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0A41A-2463-1043-7F37-DF6306763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E8366-B7BC-474F-9B4D-5A35AF3D01BE}" type="datetimeFigureOut">
              <a:rPr lang="en-US" smtClean="0"/>
              <a:t>2/18/25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7E8C7-E43B-15C7-2B8C-0FA669105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660F9-BB9B-D6EC-5ED4-86D0912B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929F-0561-0143-8C29-F327C990E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79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569DD-8949-6339-666D-5E4AD4521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15589-6DEA-3EAC-B45E-4798CF5A2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0E5BE-7C39-F3E8-48B6-429D0BF59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E8366-B7BC-474F-9B4D-5A35AF3D01BE}" type="datetimeFigureOut">
              <a:rPr lang="en-US" smtClean="0"/>
              <a:t>2/18/25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8E0DA-6FBA-CAC6-7E70-26C4F8857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73F33-65A8-0F4B-138D-6A7B4DDCB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929F-0561-0143-8C29-F327C990E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90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E1F0-62CD-3F56-D6BA-21D552725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4E4B9-0DDE-9F6C-2DF6-BADB5E45D2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35C10A-9FF8-2EB6-76FB-7EEB2E5357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FFFC56-C4CF-448D-E27F-A3D47B7F1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E8366-B7BC-474F-9B4D-5A35AF3D01BE}" type="datetimeFigureOut">
              <a:rPr lang="en-US" smtClean="0"/>
              <a:t>2/18/25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50FA2-07F5-6D6D-5AA4-EEC445052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2BEA72-1C21-42DF-6E58-D2BD30ECF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929F-0561-0143-8C29-F327C990E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814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1157E-7AC0-846F-25D8-F8AE62941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B7A959-AE2F-4E15-4609-7244F9C8A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320E22-E6CD-65FC-B9E7-EE5A62F5D1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96F800-C552-7823-BCB1-E37CF3E5BB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F87916-42BE-99B9-F308-9AFF249FC5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3F2695-542B-D0AA-FCE8-6DA01D569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E8366-B7BC-474F-9B4D-5A35AF3D01BE}" type="datetimeFigureOut">
              <a:rPr lang="en-US" smtClean="0"/>
              <a:t>2/18/25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AF8D85-4806-92CB-CCD0-88A3C5508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45D869-5C7A-D423-3673-F3FD0A8FB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929F-0561-0143-8C29-F327C990E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02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11210-50AE-0CDC-F013-772EEDE78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43ED57-46D0-EC51-3671-A30D94CAF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E8366-B7BC-474F-9B4D-5A35AF3D01BE}" type="datetimeFigureOut">
              <a:rPr lang="en-US" smtClean="0"/>
              <a:t>2/18/25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B356D0-328A-E750-6C75-131D8B6C6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6229DF-BC97-DB82-AB48-2FE462964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929F-0561-0143-8C29-F327C990E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84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15EFE9-2BBE-E73D-8D43-3EE750E02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E8366-B7BC-474F-9B4D-5A35AF3D01BE}" type="datetimeFigureOut">
              <a:rPr lang="en-US" smtClean="0"/>
              <a:t>2/18/25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10AA8D-10D6-320D-4393-5CD6120B4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5AA76-C9B8-783A-9CFB-A92C339CB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929F-0561-0143-8C29-F327C990E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687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665-3D27-FC98-EA7D-FC0B3DA06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25A06-1A9C-8F1A-997F-3885D0716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86B818-B934-ABC3-AD46-F82A891A2D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2C70A8-E9BC-822C-BE24-2CEA165B0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E8366-B7BC-474F-9B4D-5A35AF3D01BE}" type="datetimeFigureOut">
              <a:rPr lang="en-US" smtClean="0"/>
              <a:t>2/18/25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C6AEC3-4B0B-A368-0AB9-DD3F80367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2071D3-79C8-3A28-2F3C-28647A7CD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929F-0561-0143-8C29-F327C990E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15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243FC-AC06-DBE4-2382-17C2B739F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19A8B1-07EF-2F86-5DFC-AA68F82091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F4732B-137B-3C09-1F9A-EA7F61A2FD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06CC69-E797-7704-7E61-B3DC287E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E8366-B7BC-474F-9B4D-5A35AF3D01BE}" type="datetimeFigureOut">
              <a:rPr lang="en-US" smtClean="0"/>
              <a:t>2/18/25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22F9E1-EA04-16EB-99DF-A4BFBC06D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5B24D-850F-36E6-4FC4-F70F1E7A7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929F-0561-0143-8C29-F327C990E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86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7A07B7-31C1-CB32-9E71-D89FF3FA4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5DDCC7-AD4E-DA35-5D6B-BE0384F87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DDC6C-B9E6-B24C-6FE1-E9BBAA3D95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EE8366-B7BC-474F-9B4D-5A35AF3D01BE}" type="datetimeFigureOut">
              <a:rPr lang="en-US" smtClean="0"/>
              <a:t>2/18/25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8B237-7978-1C4C-597C-8CCBD470CF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67B45-A08E-2E95-E6A6-6DEE86066E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22929F-0561-0143-8C29-F327C990E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7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3" Type="http://schemas.openxmlformats.org/officeDocument/2006/relationships/image" Target="../media/image35.tiff"/><Relationship Id="rId7" Type="http://schemas.openxmlformats.org/officeDocument/2006/relationships/image" Target="../media/image38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9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10" Type="http://schemas.openxmlformats.org/officeDocument/2006/relationships/image" Target="../media/image23.png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8E43F85-B5E4-EE65-BFAB-A2242EE001EB}"/>
              </a:ext>
            </a:extLst>
          </p:cNvPr>
          <p:cNvSpPr/>
          <p:nvPr/>
        </p:nvSpPr>
        <p:spPr>
          <a:xfrm>
            <a:off x="0" y="-31542"/>
            <a:ext cx="12192000" cy="14047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149AA-AF3B-A830-ACFF-A30F7372467A}"/>
              </a:ext>
            </a:extLst>
          </p:cNvPr>
          <p:cNvSpPr txBox="1"/>
          <p:nvPr/>
        </p:nvSpPr>
        <p:spPr>
          <a:xfrm>
            <a:off x="4537677" y="5075257"/>
            <a:ext cx="5983048" cy="16312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endParaRPr lang="en-US" sz="2000" dirty="0">
              <a:cs typeface="Times New Roman" panose="02020603050405020304" pitchFamily="18" charset="0"/>
            </a:endParaRPr>
          </a:p>
          <a:p>
            <a:pPr algn="ctr"/>
            <a:r>
              <a:rPr lang="en-US" sz="4400" i="1" dirty="0">
                <a:cs typeface="Times New Roman" panose="02020603050405020304" pitchFamily="18" charset="0"/>
              </a:rPr>
              <a:t>Roberto </a:t>
            </a:r>
            <a:r>
              <a:rPr lang="en-US" sz="4400" i="1" dirty="0" err="1">
                <a:cs typeface="Times New Roman" panose="02020603050405020304" pitchFamily="18" charset="0"/>
              </a:rPr>
              <a:t>Ragazzoni</a:t>
            </a:r>
            <a:r>
              <a:rPr lang="en-US" sz="4400" i="1" dirty="0">
                <a:cs typeface="Times New Roman" panose="02020603050405020304" pitchFamily="18" charset="0"/>
              </a:rPr>
              <a:t>     </a:t>
            </a:r>
            <a:r>
              <a:rPr lang="en-US" sz="3600" dirty="0">
                <a:cs typeface="Times New Roman" panose="02020603050405020304" pitchFamily="18" charset="0"/>
              </a:rPr>
              <a:t>INAF</a:t>
            </a:r>
          </a:p>
          <a:p>
            <a:pPr algn="ctr"/>
            <a:r>
              <a:rPr lang="en-US" sz="3600" dirty="0">
                <a:cs typeface="Times New Roman" panose="02020603050405020304" pitchFamily="18" charset="0"/>
              </a:rPr>
              <a:t>				  </a:t>
            </a:r>
            <a:r>
              <a:rPr lang="en-US" sz="3600" dirty="0" err="1">
                <a:cs typeface="Times New Roman" panose="02020603050405020304" pitchFamily="18" charset="0"/>
              </a:rPr>
              <a:t>UniPD</a:t>
            </a:r>
            <a:endParaRPr lang="en-US" sz="3600" dirty="0">
              <a:cs typeface="Times New Roman" panose="02020603050405020304" pitchFamily="18" charset="0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21ED8285-D19D-207D-B212-159F5B7EE1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7359" b="27119"/>
          <a:stretch/>
        </p:blipFill>
        <p:spPr>
          <a:xfrm>
            <a:off x="10321865" y="5042436"/>
            <a:ext cx="1160628" cy="976345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9C50D53-7EA5-3B28-AA7F-7D2AEE04B9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576" r="26426"/>
          <a:stretch/>
        </p:blipFill>
        <p:spPr>
          <a:xfrm>
            <a:off x="10065096" y="5890865"/>
            <a:ext cx="1412902" cy="9717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0EF435-4BD3-B2E3-03B6-33AE96DBA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531" y="3246500"/>
            <a:ext cx="3312108" cy="1698517"/>
          </a:xfrm>
          <a:prstGeom prst="parallelogram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ED965F-46E5-B3ED-F17A-37FF7CA0D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1233" y="3269913"/>
            <a:ext cx="2771753" cy="1689483"/>
          </a:xfrm>
          <a:prstGeom prst="parallelogram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9FD43E-3198-718A-76DB-84E5CC727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0048" y="3256801"/>
            <a:ext cx="1987969" cy="1706487"/>
          </a:xfrm>
          <a:prstGeom prst="parallelogram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90756D-8080-45EA-53D4-271684F6956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127" y="3238530"/>
            <a:ext cx="6278074" cy="1706487"/>
          </a:xfrm>
          <a:prstGeom prst="parallelogram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3D20D6-41E8-DF50-7148-7CBF73CFD361}"/>
              </a:ext>
            </a:extLst>
          </p:cNvPr>
          <p:cNvCxnSpPr/>
          <p:nvPr/>
        </p:nvCxnSpPr>
        <p:spPr>
          <a:xfrm>
            <a:off x="-410048" y="3263427"/>
            <a:ext cx="1264158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52B68E7-A29A-E3DF-47FF-34657FA87366}"/>
              </a:ext>
            </a:extLst>
          </p:cNvPr>
          <p:cNvCxnSpPr/>
          <p:nvPr/>
        </p:nvCxnSpPr>
        <p:spPr>
          <a:xfrm>
            <a:off x="-410048" y="4926574"/>
            <a:ext cx="1264158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04E7F71-E670-86BD-BA05-1B2C6A148564}"/>
              </a:ext>
            </a:extLst>
          </p:cNvPr>
          <p:cNvSpPr txBox="1"/>
          <p:nvPr/>
        </p:nvSpPr>
        <p:spPr>
          <a:xfrm>
            <a:off x="2855919" y="-407709"/>
            <a:ext cx="933608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4400" dirty="0">
                <a:solidFill>
                  <a:schemeClr val="bg1"/>
                </a:solidFill>
                <a:cs typeface="Times New Roman" panose="02020603050405020304" pitchFamily="18" charset="0"/>
              </a:rPr>
              <a:t>Conceiving, developing and exploiting</a:t>
            </a:r>
          </a:p>
          <a:p>
            <a:pPr algn="r"/>
            <a:r>
              <a:rPr lang="en-US" sz="4400" dirty="0">
                <a:solidFill>
                  <a:schemeClr val="bg1"/>
                </a:solidFill>
                <a:cs typeface="Times New Roman" panose="02020603050405020304" pitchFamily="18" charset="0"/>
              </a:rPr>
              <a:t>new technologies for astronomy</a:t>
            </a:r>
          </a:p>
        </p:txBody>
      </p:sp>
      <p:pic>
        <p:nvPicPr>
          <p:cNvPr id="18" name="Picture 17" descr="A sunset over a mountain&#10;&#10;Description automatically generated">
            <a:extLst>
              <a:ext uri="{FF2B5EF4-FFF2-40B4-BE49-F238E27FC236}">
                <a16:creationId xmlns:a16="http://schemas.microsoft.com/office/drawing/2014/main" id="{FB633366-E8C0-E7EE-957F-07C7F927E7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92894" y="1609693"/>
            <a:ext cx="4813557" cy="1572337"/>
          </a:xfrm>
          <a:prstGeom prst="parallelogram">
            <a:avLst/>
          </a:prstGeom>
        </p:spPr>
      </p:pic>
      <p:pic>
        <p:nvPicPr>
          <p:cNvPr id="23" name="Picture 22" descr="A mountain with a blue sky&#10;&#10;Description automatically generated with medium confidence">
            <a:extLst>
              <a:ext uri="{FF2B5EF4-FFF2-40B4-BE49-F238E27FC236}">
                <a16:creationId xmlns:a16="http://schemas.microsoft.com/office/drawing/2014/main" id="{43701FDA-ABA7-140F-6891-690B3AD49E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3376" y="1620297"/>
            <a:ext cx="5651531" cy="1589261"/>
          </a:xfrm>
          <a:prstGeom prst="parallelogram">
            <a:avLst/>
          </a:prstGeom>
        </p:spPr>
      </p:pic>
      <p:pic>
        <p:nvPicPr>
          <p:cNvPr id="25" name="Picture 24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3AF4E434-0002-14C3-E0A2-65DBC00544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8625" y="1637033"/>
            <a:ext cx="4391640" cy="1544997"/>
          </a:xfrm>
          <a:prstGeom prst="parallelogram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A7A8419-D0A2-F0F0-6C37-7AF44DD737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5369" y="5009638"/>
            <a:ext cx="1848361" cy="1848361"/>
          </a:xfrm>
          <a:prstGeom prst="parallelogram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848E2E4-9439-18EB-61B6-9022C6D8411D}"/>
              </a:ext>
            </a:extLst>
          </p:cNvPr>
          <p:cNvSpPr txBox="1"/>
          <p:nvPr/>
        </p:nvSpPr>
        <p:spPr>
          <a:xfrm>
            <a:off x="134643" y="5933818"/>
            <a:ext cx="28352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L’Aquila</a:t>
            </a:r>
          </a:p>
          <a:p>
            <a:pPr algn="r"/>
            <a:r>
              <a:rPr lang="en-US" sz="2400" dirty="0"/>
              <a:t>February 19</a:t>
            </a:r>
            <a:r>
              <a:rPr lang="en-US" sz="2400" baseline="30000" dirty="0"/>
              <a:t>th</a:t>
            </a:r>
            <a:r>
              <a:rPr lang="en-US" sz="2400" dirty="0"/>
              <a:t>, 2025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F552F6-537D-69FC-B4D5-338DD05C0B24}"/>
              </a:ext>
            </a:extLst>
          </p:cNvPr>
          <p:cNvSpPr txBox="1"/>
          <p:nvPr/>
        </p:nvSpPr>
        <p:spPr>
          <a:xfrm>
            <a:off x="0" y="689350"/>
            <a:ext cx="40086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Gran Sasso National </a:t>
            </a:r>
            <a:r>
              <a:rPr lang="en-US" dirty="0" err="1">
                <a:solidFill>
                  <a:schemeClr val="bg1"/>
                </a:solidFill>
              </a:rPr>
              <a:t>Laboratoy</a:t>
            </a:r>
            <a:r>
              <a:rPr lang="en-US" dirty="0">
                <a:solidFill>
                  <a:schemeClr val="bg1"/>
                </a:solidFill>
              </a:rPr>
              <a:t> (LNGS)</a:t>
            </a:r>
          </a:p>
          <a:p>
            <a:r>
              <a:rPr lang="en-US" sz="2400" dirty="0">
                <a:solidFill>
                  <a:schemeClr val="bg1"/>
                </a:solidFill>
              </a:rPr>
              <a:t>TECH-FPA PhD Retreat 2025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365F68-727B-BE76-0AE8-D2F3E071DB8E}"/>
              </a:ext>
            </a:extLst>
          </p:cNvPr>
          <p:cNvCxnSpPr/>
          <p:nvPr/>
        </p:nvCxnSpPr>
        <p:spPr>
          <a:xfrm>
            <a:off x="21772" y="1015009"/>
            <a:ext cx="3844865" cy="816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891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14019-E2EA-F287-2ABF-D77922BAB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Conceiving new technologies for astronomy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47EAE-D3F9-9519-225A-A83D5008A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Starting from a new challenge</a:t>
            </a:r>
          </a:p>
          <a:p>
            <a:pPr lvl="1"/>
            <a:r>
              <a:rPr lang="en-US" dirty="0"/>
              <a:t>I want to look for chlorophyll in an exoplanet…</a:t>
            </a:r>
          </a:p>
          <a:p>
            <a:pPr lvl="1"/>
            <a:r>
              <a:rPr lang="en-US" dirty="0"/>
              <a:t>I want to look a SN while it explodes…</a:t>
            </a:r>
          </a:p>
          <a:p>
            <a:pPr lvl="1"/>
            <a:r>
              <a:rPr lang="en-US" dirty="0"/>
              <a:t>I want to measure the expansion of the Universe directly…</a:t>
            </a:r>
          </a:p>
          <a:p>
            <a:r>
              <a:rPr lang="en-US" dirty="0"/>
              <a:t>Expanding current technical (or fundamental) limits</a:t>
            </a:r>
          </a:p>
          <a:p>
            <a:pPr lvl="1"/>
            <a:r>
              <a:rPr lang="en-US" dirty="0"/>
              <a:t>Better astrometry…</a:t>
            </a:r>
          </a:p>
          <a:p>
            <a:pPr lvl="1"/>
            <a:r>
              <a:rPr lang="en-US" dirty="0"/>
              <a:t>Better angular resolution…</a:t>
            </a:r>
          </a:p>
          <a:p>
            <a:pPr lvl="1"/>
            <a:r>
              <a:rPr lang="en-US" dirty="0"/>
              <a:t>Better field of view coverage…</a:t>
            </a:r>
          </a:p>
          <a:p>
            <a:r>
              <a:rPr lang="en-US" dirty="0"/>
              <a:t>Exploiting novel technologies conceived elsewhere</a:t>
            </a:r>
          </a:p>
          <a:p>
            <a:pPr lvl="1"/>
            <a:r>
              <a:rPr lang="en-US" dirty="0"/>
              <a:t>Radio astronomy, CCDs, computing…</a:t>
            </a:r>
          </a:p>
          <a:p>
            <a:pPr lvl="1"/>
            <a:r>
              <a:rPr lang="en-US" dirty="0"/>
              <a:t>Synthetic aperture…</a:t>
            </a:r>
          </a:p>
          <a:p>
            <a:pPr lvl="1"/>
            <a:r>
              <a:rPr lang="en-US" dirty="0"/>
              <a:t>Quantum technologies…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EA1795-E007-A8A3-00AA-2C5B8350A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9012" y="563417"/>
            <a:ext cx="1976005" cy="333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211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FF4B4-14AE-CB69-096F-AB10337B9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The factor 2 (or 20% improvement)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F9A6F-F34E-DF41-25DD-61B06DA0B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2114"/>
            <a:ext cx="10515600" cy="572588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Some new ideas looks like they improve the existing situation by a certain amount…</a:t>
            </a:r>
          </a:p>
          <a:p>
            <a:r>
              <a:rPr lang="en-US" dirty="0"/>
              <a:t>Such an improvement depends upon the assumptions and the science case…</a:t>
            </a:r>
          </a:p>
          <a:p>
            <a:r>
              <a:rPr lang="en-US" dirty="0"/>
              <a:t>Usually the assumptions reveals later to be a simplification of the reality or simply based on badly estimated figures…</a:t>
            </a:r>
          </a:p>
          <a:p>
            <a:r>
              <a:rPr lang="en-US" dirty="0"/>
              <a:t>The actual science case is usually a bit more complex than the way it has been described…</a:t>
            </a:r>
          </a:p>
          <a:p>
            <a:r>
              <a:rPr lang="en-US" dirty="0"/>
              <a:t>Complexity is usually not seriously considered (also because doing that is… uh… a complex issue…!!)</a:t>
            </a:r>
          </a:p>
          <a:p>
            <a:r>
              <a:rPr lang="en-US" dirty="0"/>
              <a:t>Quality of the components is assumed to be better than what can finally be afforded…</a:t>
            </a:r>
          </a:p>
          <a:p>
            <a:r>
              <a:rPr lang="en-US" dirty="0"/>
              <a:t>The final outcome is that often the 20% or factor 2 vanish or gives just a marginal gain…!!!</a:t>
            </a:r>
          </a:p>
        </p:txBody>
      </p:sp>
    </p:spTree>
    <p:extLst>
      <p:ext uri="{BB962C8B-B14F-4D97-AF65-F5344CB8AC3E}">
        <p14:creationId xmlns:p14="http://schemas.microsoft.com/office/powerpoint/2010/main" val="3632703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EF5DF-2CE2-BA58-4F7F-0773C46CE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the science case can makes the difference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67152-6122-6F47-2046-7BE8C8B7E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4528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There has been eras in which what was to be measured or discovered was unknown…</a:t>
            </a:r>
          </a:p>
          <a:p>
            <a:pPr lvl="1"/>
            <a:r>
              <a:rPr lang="en-US" dirty="0"/>
              <a:t>The perturbation on the CMBR</a:t>
            </a:r>
          </a:p>
          <a:p>
            <a:pPr lvl="1"/>
            <a:r>
              <a:rPr lang="en-US" dirty="0"/>
              <a:t>Hot </a:t>
            </a:r>
            <a:r>
              <a:rPr lang="en-US" dirty="0" err="1"/>
              <a:t>jovians</a:t>
            </a:r>
            <a:r>
              <a:rPr lang="en-US" dirty="0"/>
              <a:t> (or even just exoplanets)</a:t>
            </a:r>
          </a:p>
          <a:p>
            <a:pPr lvl="1"/>
            <a:r>
              <a:rPr lang="en-US" dirty="0"/>
              <a:t>Dark something (if any)</a:t>
            </a:r>
          </a:p>
          <a:p>
            <a:r>
              <a:rPr lang="en-US" dirty="0"/>
              <a:t>In some cases the threshold to open a new era of measurements is very well known</a:t>
            </a:r>
          </a:p>
          <a:p>
            <a:pPr lvl="1"/>
            <a:r>
              <a:rPr lang="en-US" dirty="0"/>
              <a:t>Astrometric detection of exoplanets</a:t>
            </a:r>
          </a:p>
          <a:p>
            <a:pPr lvl="1"/>
            <a:r>
              <a:rPr lang="en-US" dirty="0"/>
              <a:t>Spectral signature in </a:t>
            </a:r>
            <a:r>
              <a:rPr lang="en-US" dirty="0" err="1"/>
              <a:t>exoatmosphere</a:t>
            </a:r>
            <a:r>
              <a:rPr lang="en-US" dirty="0"/>
              <a:t> during transits</a:t>
            </a:r>
          </a:p>
          <a:p>
            <a:pPr lvl="1"/>
            <a:r>
              <a:rPr lang="en-US" dirty="0"/>
              <a:t>The angular size of Schwarzschild radii of BH candidates</a:t>
            </a:r>
          </a:p>
          <a:p>
            <a:r>
              <a:rPr lang="en-US" dirty="0"/>
              <a:t>In the first case improvements can lead to nothing or </a:t>
            </a:r>
            <a:r>
              <a:rPr lang="en-US" dirty="0" err="1"/>
              <a:t>Stocholm’s</a:t>
            </a:r>
            <a:r>
              <a:rPr lang="en-US" dirty="0"/>
              <a:t> trips</a:t>
            </a:r>
          </a:p>
          <a:p>
            <a:r>
              <a:rPr lang="en-US" dirty="0"/>
              <a:t>In the second case improving with a certain margin at least will produce finding papers…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253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84983-81FE-0E1E-4BB9-ADB443E37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Ideas promising to expand by orders of magnitude are the best (but must be scrutinized carefully)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C6330-BC78-5FB5-E372-29CEF042C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809514" cy="5032375"/>
          </a:xfrm>
        </p:spPr>
        <p:txBody>
          <a:bodyPr>
            <a:normAutofit/>
          </a:bodyPr>
          <a:lstStyle/>
          <a:p>
            <a:r>
              <a:rPr lang="en-US" dirty="0"/>
              <a:t>Yes, I know, I am a genius, but why the hell no one had such idea before…??</a:t>
            </a:r>
          </a:p>
          <a:p>
            <a:r>
              <a:rPr lang="en-US" dirty="0"/>
              <a:t>Maybe someone had such an idea… is my search in the literature complete…??</a:t>
            </a:r>
          </a:p>
          <a:p>
            <a:r>
              <a:rPr lang="en-US" dirty="0"/>
              <a:t>Does this idea depends upon the availability or the cost of components today…??</a:t>
            </a:r>
          </a:p>
          <a:p>
            <a:r>
              <a:rPr lang="en-US" dirty="0"/>
              <a:t>Is this idea taking advantage from some other new findings…??</a:t>
            </a:r>
          </a:p>
          <a:p>
            <a:r>
              <a:rPr lang="en-US" dirty="0"/>
              <a:t>Is this violating some fundamental rules…?? And if so how much solid is this rule, and there is an explanation on how is “violated”..??</a:t>
            </a:r>
          </a:p>
          <a:p>
            <a:r>
              <a:rPr lang="en-US" dirty="0"/>
              <a:t>If all above fails, yes, I am a genius…!!!</a:t>
            </a:r>
          </a:p>
        </p:txBody>
      </p:sp>
    </p:spTree>
    <p:extLst>
      <p:ext uri="{BB962C8B-B14F-4D97-AF65-F5344CB8AC3E}">
        <p14:creationId xmlns:p14="http://schemas.microsoft.com/office/powerpoint/2010/main" val="1932223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26D62-36C1-C44C-7B31-111AABC75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Telescopes that do not look as telescopes…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DE773A-6780-0DE8-67C7-03E6BB84DE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628"/>
          <a:stretch/>
        </p:blipFill>
        <p:spPr>
          <a:xfrm>
            <a:off x="554181" y="1518557"/>
            <a:ext cx="5345502" cy="5181600"/>
          </a:xfrm>
          <a:prstGeom prst="rect">
            <a:avLst/>
          </a:prstGeom>
        </p:spPr>
      </p:pic>
      <p:pic>
        <p:nvPicPr>
          <p:cNvPr id="7" name="Picture 6" descr="A picture containing indoor, table, sitting, computer&#10;&#10;Description automatically generated">
            <a:extLst>
              <a:ext uri="{FF2B5EF4-FFF2-40B4-BE49-F238E27FC236}">
                <a16:creationId xmlns:a16="http://schemas.microsoft.com/office/drawing/2014/main" id="{34CF635A-FA80-7C0C-6B99-A9C9D1DAAA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628" r="16913"/>
          <a:stretch/>
        </p:blipFill>
        <p:spPr>
          <a:xfrm>
            <a:off x="6252720" y="1518557"/>
            <a:ext cx="538509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39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4F557-470C-B381-5874-5B8C5FA81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327"/>
            <a:ext cx="10515600" cy="1325563"/>
          </a:xfrm>
        </p:spPr>
        <p:txBody>
          <a:bodyPr/>
          <a:lstStyle/>
          <a:p>
            <a:r>
              <a:rPr lang="en-US" dirty="0"/>
              <a:t>Telescopes that fire multiple lasers in the sky</a:t>
            </a:r>
          </a:p>
        </p:txBody>
      </p:sp>
      <p:pic>
        <p:nvPicPr>
          <p:cNvPr id="4" name="Image 4" descr="ann14012a.jpg">
            <a:extLst>
              <a:ext uri="{FF2B5EF4-FFF2-40B4-BE49-F238E27FC236}">
                <a16:creationId xmlns:a16="http://schemas.microsoft.com/office/drawing/2014/main" id="{BE14A7D6-0991-56E2-1C52-9B2488B77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317047"/>
            <a:ext cx="8610600" cy="538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2864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o-final.jpg">
            <a:extLst>
              <a:ext uri="{FF2B5EF4-FFF2-40B4-BE49-F238E27FC236}">
                <a16:creationId xmlns:a16="http://schemas.microsoft.com/office/drawing/2014/main" id="{240AAA9E-F8AE-C835-EA98-244D2E026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618" y="0"/>
            <a:ext cx="10404764" cy="689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2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3EC91-6CEC-F848-84AF-F06C5D188E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9518" y="826527"/>
            <a:ext cx="10672482" cy="2387600"/>
          </a:xfrm>
        </p:spPr>
        <p:txBody>
          <a:bodyPr>
            <a:noAutofit/>
          </a:bodyPr>
          <a:lstStyle/>
          <a:p>
            <a:pPr algn="r"/>
            <a:r>
              <a:rPr lang="en-US" sz="6600" dirty="0"/>
              <a:t>(Un)Conventional </a:t>
            </a:r>
            <a:r>
              <a:rPr lang="en-US" sz="6600" dirty="0" err="1"/>
              <a:t>WaveFront</a:t>
            </a:r>
            <a:r>
              <a:rPr lang="en-US" sz="6600" dirty="0"/>
              <a:t> Sensing in Astronomy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7B545E-F371-E44E-B17F-0EE09436C2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5457732"/>
            <a:ext cx="9144000" cy="1655762"/>
          </a:xfrm>
        </p:spPr>
        <p:txBody>
          <a:bodyPr/>
          <a:lstStyle/>
          <a:p>
            <a:pPr algn="r"/>
            <a:r>
              <a:rPr lang="en-US" sz="2800" i="1" dirty="0"/>
              <a:t>Roberto </a:t>
            </a:r>
            <a:r>
              <a:rPr lang="en-US" sz="2800" i="1" dirty="0" err="1"/>
              <a:t>Ragazzoni</a:t>
            </a:r>
            <a:endParaRPr lang="en-US" sz="2800" i="1" dirty="0"/>
          </a:p>
          <a:p>
            <a:pPr algn="r"/>
            <a:r>
              <a:rPr lang="en-US" dirty="0"/>
              <a:t>INAF – Astronomical Observatory of Padova (Italy)</a:t>
            </a:r>
          </a:p>
          <a:p>
            <a:pPr algn="r"/>
            <a:r>
              <a:rPr lang="en-US" dirty="0"/>
              <a:t>Proudly former Humboldtian at MPIA Heidelberg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1C2D59-EBFE-E746-8410-39B04E085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2152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C08BA15-FB23-4440-BF97-0E8776BD0F47}"/>
              </a:ext>
            </a:extLst>
          </p:cNvPr>
          <p:cNvGrpSpPr/>
          <p:nvPr/>
        </p:nvGrpSpPr>
        <p:grpSpPr>
          <a:xfrm>
            <a:off x="0" y="3415832"/>
            <a:ext cx="12192000" cy="2030225"/>
            <a:chOff x="0" y="3415832"/>
            <a:chExt cx="12192000" cy="2030225"/>
          </a:xfrm>
        </p:grpSpPr>
        <p:pic>
          <p:nvPicPr>
            <p:cNvPr id="6" name="Picture 8">
              <a:extLst>
                <a:ext uri="{FF2B5EF4-FFF2-40B4-BE49-F238E27FC236}">
                  <a16:creationId xmlns:a16="http://schemas.microsoft.com/office/drawing/2014/main" id="{64EA5789-4ACC-1E4A-940A-93C426D6C4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8233" y="3415832"/>
              <a:ext cx="3203767" cy="203022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7" name="Picture 6" descr="Screen Shot 2017-01-22 at 12.16.41 PM.png">
              <a:extLst>
                <a:ext uri="{FF2B5EF4-FFF2-40B4-BE49-F238E27FC236}">
                  <a16:creationId xmlns:a16="http://schemas.microsoft.com/office/drawing/2014/main" id="{DED4DEE7-C4BA-8E49-AB28-DC203E3010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48" r="12798"/>
            <a:stretch/>
          </p:blipFill>
          <p:spPr>
            <a:xfrm>
              <a:off x="6037286" y="3415832"/>
              <a:ext cx="2766532" cy="203022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8E4DF360-30C6-8B44-A661-E0637FF0C6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6338" y="3415832"/>
              <a:ext cx="2766532" cy="203022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9" name="Picture 2" descr="C:\Users\Jacopo\Desktop\Valentina\Shared_AO-Pd\Ingot\Immagini\lingotto2.0.png">
              <a:extLst>
                <a:ext uri="{FF2B5EF4-FFF2-40B4-BE49-F238E27FC236}">
                  <a16:creationId xmlns:a16="http://schemas.microsoft.com/office/drawing/2014/main" id="{318BBBAC-A885-0243-B7E9-E0013510CD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54" t="19686" r="23747" b="12309"/>
            <a:stretch/>
          </p:blipFill>
          <p:spPr bwMode="auto">
            <a:xfrm flipH="1">
              <a:off x="0" y="3415832"/>
              <a:ext cx="2901922" cy="203022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4991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38866-2A21-C14C-A506-4B1DF85BE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Knowing history in order to write new chapter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76DA0-9D9B-B241-9874-C6E7C5653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48639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So, you should know how existing WFS works....</a:t>
            </a:r>
          </a:p>
          <a:p>
            <a:pPr lvl="1"/>
            <a:r>
              <a:rPr lang="en-US" dirty="0"/>
              <a:t>Shack-Hartmann</a:t>
            </a:r>
          </a:p>
          <a:p>
            <a:pPr lvl="1"/>
            <a:r>
              <a:rPr lang="en-US" dirty="0"/>
              <a:t>Pyramid (a former unconventional WFS)</a:t>
            </a:r>
          </a:p>
          <a:p>
            <a:pPr lvl="1"/>
            <a:r>
              <a:rPr lang="en-US" dirty="0"/>
              <a:t>Shearing (in the very early days of AO)</a:t>
            </a:r>
          </a:p>
          <a:p>
            <a:pPr lvl="1"/>
            <a:r>
              <a:rPr lang="en-US" dirty="0"/>
              <a:t>Smartt (or point diffraction)</a:t>
            </a:r>
          </a:p>
          <a:p>
            <a:pPr lvl="1"/>
            <a:r>
              <a:rPr lang="en-US" dirty="0"/>
              <a:t>Curvature (a la </a:t>
            </a:r>
            <a:r>
              <a:rPr lang="en-US" dirty="0" err="1"/>
              <a:t>Roddier</a:t>
            </a:r>
            <a:r>
              <a:rPr lang="en-US" dirty="0"/>
              <a:t>)</a:t>
            </a:r>
          </a:p>
          <a:p>
            <a:r>
              <a:rPr lang="en-US" dirty="0"/>
              <a:t>And how </a:t>
            </a:r>
            <a:r>
              <a:rPr lang="en-US" dirty="0" err="1"/>
              <a:t>currentyly</a:t>
            </a:r>
            <a:r>
              <a:rPr lang="en-US" dirty="0"/>
              <a:t> (un)conventional WFS works</a:t>
            </a:r>
          </a:p>
          <a:p>
            <a:pPr lvl="1"/>
            <a:r>
              <a:rPr lang="en-US" dirty="0"/>
              <a:t>Bin Hole WFS</a:t>
            </a:r>
          </a:p>
          <a:p>
            <a:pPr lvl="1"/>
            <a:r>
              <a:rPr lang="en-US" dirty="0"/>
              <a:t>Yet Another WFS (a first derivative WFS based on polarimetry)</a:t>
            </a:r>
          </a:p>
          <a:p>
            <a:pPr lvl="1"/>
            <a:r>
              <a:rPr lang="en-US" dirty="0"/>
              <a:t>3-side pyramid</a:t>
            </a:r>
          </a:p>
          <a:p>
            <a:pPr lvl="1"/>
            <a:r>
              <a:rPr lang="en-US" dirty="0"/>
              <a:t>Conical WFS</a:t>
            </a:r>
          </a:p>
          <a:p>
            <a:pPr lvl="1"/>
            <a:r>
              <a:rPr lang="en-US" dirty="0"/>
              <a:t>Z-invariant</a:t>
            </a:r>
          </a:p>
          <a:p>
            <a:pPr lvl="1"/>
            <a:r>
              <a:rPr lang="en-US" dirty="0"/>
              <a:t>Ingot</a:t>
            </a:r>
          </a:p>
          <a:p>
            <a:pPr lvl="1"/>
            <a:r>
              <a:rPr lang="en-US" dirty="0"/>
              <a:t>Dark WFS</a:t>
            </a:r>
          </a:p>
          <a:p>
            <a:pPr lvl="1"/>
            <a:r>
              <a:rPr lang="en-US" dirty="0"/>
              <a:t>Multiple Spatial WFS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612F2E7-0CF0-3145-8884-F5E3995C2E18}"/>
              </a:ext>
            </a:extLst>
          </p:cNvPr>
          <p:cNvGrpSpPr/>
          <p:nvPr/>
        </p:nvGrpSpPr>
        <p:grpSpPr>
          <a:xfrm>
            <a:off x="-48788" y="2"/>
            <a:ext cx="735897" cy="6858002"/>
            <a:chOff x="-48788" y="2"/>
            <a:chExt cx="735897" cy="685800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0BE5CEB-E446-1C46-BD7A-8776CE63B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-3085446" y="3085448"/>
              <a:ext cx="6858002" cy="68710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87B5D3F-31C1-2A4E-8A0F-D74D25303840}"/>
                </a:ext>
              </a:extLst>
            </p:cNvPr>
            <p:cNvSpPr txBox="1"/>
            <p:nvPr/>
          </p:nvSpPr>
          <p:spPr>
            <a:xfrm rot="16200000">
              <a:off x="-1983709" y="2842602"/>
              <a:ext cx="41776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(Un)Conventional </a:t>
              </a:r>
              <a:r>
                <a:rPr lang="en-US" sz="1400" dirty="0" err="1">
                  <a:solidFill>
                    <a:schemeClr val="bg1"/>
                  </a:solidFill>
                </a:rPr>
                <a:t>WaveFront</a:t>
              </a:r>
              <a:r>
                <a:rPr lang="en-US" sz="1400" dirty="0">
                  <a:solidFill>
                    <a:schemeClr val="bg1"/>
                  </a:solidFill>
                </a:rPr>
                <a:t> Sensing – </a:t>
              </a:r>
              <a:r>
                <a:rPr lang="en-US" sz="1400" dirty="0" err="1">
                  <a:solidFill>
                    <a:schemeClr val="bg1"/>
                  </a:solidFill>
                </a:rPr>
                <a:t>Ragazzoni</a:t>
              </a:r>
              <a:r>
                <a:rPr lang="en-US" sz="1400" dirty="0">
                  <a:solidFill>
                    <a:schemeClr val="bg1"/>
                  </a:solidFill>
                </a:rPr>
                <a:t> 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3516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BA945-B373-EB4D-BDD8-7B3E047BC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advantage of new tech/regimes...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553CD-B73D-D244-9EB1-8723C9221B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Detector whose RON is zero (or very close to...) – like with L3CCD</a:t>
            </a:r>
          </a:p>
          <a:p>
            <a:r>
              <a:rPr lang="en-US" dirty="0"/>
              <a:t>Regime of </a:t>
            </a:r>
            <a:r>
              <a:rPr lang="en-US" dirty="0" err="1"/>
              <a:t>Strehl</a:t>
            </a:r>
            <a:r>
              <a:rPr lang="en-US" dirty="0"/>
              <a:t> close to 1 – In today state of the art XAO</a:t>
            </a:r>
          </a:p>
          <a:p>
            <a:r>
              <a:rPr lang="en-US" dirty="0" err="1"/>
              <a:t>Monocromaticity</a:t>
            </a:r>
            <a:r>
              <a:rPr lang="en-US" dirty="0"/>
              <a:t> of the reference – With LGSs</a:t>
            </a:r>
          </a:p>
          <a:p>
            <a:r>
              <a:rPr lang="en-US" dirty="0"/>
              <a:t>With ELTs halos of low </a:t>
            </a:r>
            <a:r>
              <a:rPr lang="en-US" dirty="0" err="1"/>
              <a:t>Strehl</a:t>
            </a:r>
            <a:r>
              <a:rPr lang="en-US" dirty="0"/>
              <a:t>  PSF’s are really very faint</a:t>
            </a:r>
          </a:p>
          <a:p>
            <a:r>
              <a:rPr lang="en-US" dirty="0"/>
              <a:t>Computing power follow Moore’s law (so, why one need anymore a linear WFS?)</a:t>
            </a:r>
          </a:p>
          <a:p>
            <a:r>
              <a:rPr lang="en-US" dirty="0"/>
              <a:t>New scientific problems, like exoplanets detection or characterization (leading to a grown interest in bright end single reference XAO)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44AB4B1-9962-F04E-90AF-73565651CB81}"/>
              </a:ext>
            </a:extLst>
          </p:cNvPr>
          <p:cNvGrpSpPr/>
          <p:nvPr/>
        </p:nvGrpSpPr>
        <p:grpSpPr>
          <a:xfrm>
            <a:off x="-48788" y="2"/>
            <a:ext cx="735897" cy="6858002"/>
            <a:chOff x="-48788" y="2"/>
            <a:chExt cx="735897" cy="685800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AB8990C-FBA0-5447-937F-40C6E8E13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-3085446" y="3085448"/>
              <a:ext cx="6858002" cy="68710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656572B-5B52-A54C-B154-69DA2C6A762F}"/>
                </a:ext>
              </a:extLst>
            </p:cNvPr>
            <p:cNvSpPr txBox="1"/>
            <p:nvPr/>
          </p:nvSpPr>
          <p:spPr>
            <a:xfrm rot="16200000">
              <a:off x="-1983709" y="2842602"/>
              <a:ext cx="41776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(Un)Conventional </a:t>
              </a:r>
              <a:r>
                <a:rPr lang="en-US" sz="1400" dirty="0" err="1">
                  <a:solidFill>
                    <a:schemeClr val="bg1"/>
                  </a:solidFill>
                </a:rPr>
                <a:t>WaveFront</a:t>
              </a:r>
              <a:r>
                <a:rPr lang="en-US" sz="1400" dirty="0">
                  <a:solidFill>
                    <a:schemeClr val="bg1"/>
                  </a:solidFill>
                </a:rPr>
                <a:t> Sensing – </a:t>
              </a:r>
              <a:r>
                <a:rPr lang="en-US" sz="1400" dirty="0" err="1">
                  <a:solidFill>
                    <a:schemeClr val="bg1"/>
                  </a:solidFill>
                </a:rPr>
                <a:t>Ragazzoni</a:t>
              </a:r>
              <a:r>
                <a:rPr lang="en-US" sz="1400" dirty="0">
                  <a:solidFill>
                    <a:schemeClr val="bg1"/>
                  </a:solidFill>
                </a:rPr>
                <a:t> 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1636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05CFA-08AF-973E-7966-AA405026D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68275"/>
            <a:ext cx="10515600" cy="1325563"/>
          </a:xfrm>
        </p:spPr>
        <p:txBody>
          <a:bodyPr/>
          <a:lstStyle/>
          <a:p>
            <a:r>
              <a:rPr lang="en-US" dirty="0"/>
              <a:t>Scratching the unknown through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777D5-E117-C539-5F43-84246E0A7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6540"/>
            <a:ext cx="10515600" cy="4351338"/>
          </a:xfrm>
        </p:spPr>
        <p:txBody>
          <a:bodyPr/>
          <a:lstStyle/>
          <a:p>
            <a:r>
              <a:rPr lang="en-US" dirty="0"/>
              <a:t>From the times of Galileo Galilei new technological development brought to breakthrough into astronomical research…</a:t>
            </a:r>
          </a:p>
          <a:p>
            <a:r>
              <a:rPr lang="en-US" dirty="0"/>
              <a:t>As in scientific research, technological development can be wildly unpredictable and follow unexpected paths…</a:t>
            </a:r>
          </a:p>
          <a:p>
            <a:r>
              <a:rPr lang="en-US" dirty="0"/>
              <a:t>It ranges from simple ideas (let’s make it longer, not… really, better larger…) to completely different such to appears incomprehensible on a century timescale…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12ABDC-E75C-591A-D821-9BF7A0E1F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16" y="4325865"/>
            <a:ext cx="2699947" cy="231765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38CD24C-3047-0452-B174-96B5D9356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480" y="4325865"/>
            <a:ext cx="3069862" cy="2302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C3879D-7278-431B-A960-9EC5E801B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2559" y="4325865"/>
            <a:ext cx="4528458" cy="236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98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8363D-08B3-5F4E-948C-E81525E4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Taxonomy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E338E79-7F70-A74A-B582-3403C88FE9C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59934" y="1507066"/>
          <a:ext cx="10515600" cy="53509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44196390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75806593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483968942"/>
                    </a:ext>
                  </a:extLst>
                </a:gridCol>
              </a:tblGrid>
              <a:tr h="1337733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Wheel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Propeller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05941"/>
                  </a:ext>
                </a:extLst>
              </a:tr>
              <a:tr h="133773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Water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023571"/>
                  </a:ext>
                </a:extLst>
              </a:tr>
              <a:tr h="133773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Ground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7336411"/>
                  </a:ext>
                </a:extLst>
              </a:tr>
              <a:tr h="133773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556061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6F191D3C-C7F5-5245-980A-ADD28ED5DE7D}"/>
              </a:ext>
            </a:extLst>
          </p:cNvPr>
          <p:cNvGrpSpPr/>
          <p:nvPr/>
        </p:nvGrpSpPr>
        <p:grpSpPr>
          <a:xfrm>
            <a:off x="-48788" y="2"/>
            <a:ext cx="735897" cy="6858002"/>
            <a:chOff x="-48788" y="2"/>
            <a:chExt cx="735897" cy="685800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C76136C-8920-814F-8BBB-91D3C4C5F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-3085446" y="3085448"/>
              <a:ext cx="6858002" cy="68710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9455B52-9F7E-D643-A9D0-8E0FDE579AC2}"/>
                </a:ext>
              </a:extLst>
            </p:cNvPr>
            <p:cNvSpPr txBox="1"/>
            <p:nvPr/>
          </p:nvSpPr>
          <p:spPr>
            <a:xfrm rot="16200000">
              <a:off x="-1983709" y="2842602"/>
              <a:ext cx="41776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(Un)Conventional </a:t>
              </a:r>
              <a:r>
                <a:rPr lang="en-US" sz="1400" dirty="0" err="1">
                  <a:solidFill>
                    <a:schemeClr val="bg1"/>
                  </a:solidFill>
                </a:rPr>
                <a:t>WaveFront</a:t>
              </a:r>
              <a:r>
                <a:rPr lang="en-US" sz="1400" dirty="0">
                  <a:solidFill>
                    <a:schemeClr val="bg1"/>
                  </a:solidFill>
                </a:rPr>
                <a:t> Sensing – </a:t>
              </a:r>
              <a:r>
                <a:rPr lang="en-US" sz="1400" dirty="0" err="1">
                  <a:solidFill>
                    <a:schemeClr val="bg1"/>
                  </a:solidFill>
                </a:rPr>
                <a:t>Ragazzoni</a:t>
              </a:r>
              <a:r>
                <a:rPr lang="en-US" sz="1400" dirty="0">
                  <a:solidFill>
                    <a:schemeClr val="bg1"/>
                  </a:solidFill>
                </a:rPr>
                <a:t> 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0619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8363D-08B3-5F4E-948C-E81525E4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Taxonomy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E338E79-7F70-A74A-B582-3403C88FE9C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59934" y="1507066"/>
          <a:ext cx="10515600" cy="53509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44196390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75806593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483968942"/>
                    </a:ext>
                  </a:extLst>
                </a:gridCol>
              </a:tblGrid>
              <a:tr h="1337733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Wheel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Propeller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05941"/>
                  </a:ext>
                </a:extLst>
              </a:tr>
              <a:tr h="133773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Water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023571"/>
                  </a:ext>
                </a:extLst>
              </a:tr>
              <a:tr h="133773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Ground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  <a:p>
                      <a:pPr algn="ctr"/>
                      <a:r>
                        <a:rPr lang="en-US" sz="3200" dirty="0"/>
                        <a:t>???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7336411"/>
                  </a:ext>
                </a:extLst>
              </a:tr>
              <a:tr h="133773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  <a:p>
                      <a:pPr algn="ctr"/>
                      <a:r>
                        <a:rPr lang="en-US" sz="3200" dirty="0"/>
                        <a:t>???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556061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6F191D3C-C7F5-5245-980A-ADD28ED5DE7D}"/>
              </a:ext>
            </a:extLst>
          </p:cNvPr>
          <p:cNvGrpSpPr/>
          <p:nvPr/>
        </p:nvGrpSpPr>
        <p:grpSpPr>
          <a:xfrm>
            <a:off x="-48788" y="2"/>
            <a:ext cx="735897" cy="6858002"/>
            <a:chOff x="-48788" y="2"/>
            <a:chExt cx="735897" cy="685800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C76136C-8920-814F-8BBB-91D3C4C5F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-3085446" y="3085448"/>
              <a:ext cx="6858002" cy="68710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9455B52-9F7E-D643-A9D0-8E0FDE579AC2}"/>
                </a:ext>
              </a:extLst>
            </p:cNvPr>
            <p:cNvSpPr txBox="1"/>
            <p:nvPr/>
          </p:nvSpPr>
          <p:spPr>
            <a:xfrm rot="16200000">
              <a:off x="-1983709" y="2842602"/>
              <a:ext cx="41776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(Un)Conventional </a:t>
              </a:r>
              <a:r>
                <a:rPr lang="en-US" sz="1400" dirty="0" err="1">
                  <a:solidFill>
                    <a:schemeClr val="bg1"/>
                  </a:solidFill>
                </a:rPr>
                <a:t>WaveFront</a:t>
              </a:r>
              <a:r>
                <a:rPr lang="en-US" sz="1400" dirty="0">
                  <a:solidFill>
                    <a:schemeClr val="bg1"/>
                  </a:solidFill>
                </a:rPr>
                <a:t> Sensing – </a:t>
              </a:r>
              <a:r>
                <a:rPr lang="en-US" sz="1400" dirty="0" err="1">
                  <a:solidFill>
                    <a:schemeClr val="bg1"/>
                  </a:solidFill>
                </a:rPr>
                <a:t>Ragazzoni</a:t>
              </a:r>
              <a:r>
                <a:rPr lang="en-US" sz="1400" dirty="0">
                  <a:solidFill>
                    <a:schemeClr val="bg1"/>
                  </a:solidFill>
                </a:rPr>
                <a:t> 2019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958F190-067C-9D45-91B9-3FEB90CA2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975" y="2909889"/>
            <a:ext cx="2233495" cy="12049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2EADAC-5576-1C44-9FEF-934A62796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3494" y="5589497"/>
            <a:ext cx="1529039" cy="11408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6BF465-E6AF-D849-8FE6-BA3F5B17B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3335" y="4284133"/>
            <a:ext cx="1727200" cy="1168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9F48D3-C188-C142-87E8-A6B85B526A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9404" y="2896395"/>
            <a:ext cx="16383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9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8363D-08B3-5F4E-948C-E81525E4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Taxonomy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E338E79-7F70-A74A-B582-3403C88FE9C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59934" y="1507066"/>
          <a:ext cx="10515600" cy="53509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44196390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75806593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483968942"/>
                    </a:ext>
                  </a:extLst>
                </a:gridCol>
              </a:tblGrid>
              <a:tr h="1337733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Wheel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Propeller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05941"/>
                  </a:ext>
                </a:extLst>
              </a:tr>
              <a:tr h="133773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Water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023571"/>
                  </a:ext>
                </a:extLst>
              </a:tr>
              <a:tr h="133773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Ground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7336411"/>
                  </a:ext>
                </a:extLst>
              </a:tr>
              <a:tr h="133773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556061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6F191D3C-C7F5-5245-980A-ADD28ED5DE7D}"/>
              </a:ext>
            </a:extLst>
          </p:cNvPr>
          <p:cNvGrpSpPr/>
          <p:nvPr/>
        </p:nvGrpSpPr>
        <p:grpSpPr>
          <a:xfrm>
            <a:off x="-48788" y="2"/>
            <a:ext cx="735897" cy="6858002"/>
            <a:chOff x="-48788" y="2"/>
            <a:chExt cx="735897" cy="685800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C76136C-8920-814F-8BBB-91D3C4C5F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-3085446" y="3085448"/>
              <a:ext cx="6858002" cy="68710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9455B52-9F7E-D643-A9D0-8E0FDE579AC2}"/>
                </a:ext>
              </a:extLst>
            </p:cNvPr>
            <p:cNvSpPr txBox="1"/>
            <p:nvPr/>
          </p:nvSpPr>
          <p:spPr>
            <a:xfrm rot="16200000">
              <a:off x="-1983709" y="2842602"/>
              <a:ext cx="41776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(Un)Conventional </a:t>
              </a:r>
              <a:r>
                <a:rPr lang="en-US" sz="1400" dirty="0" err="1">
                  <a:solidFill>
                    <a:schemeClr val="bg1"/>
                  </a:solidFill>
                </a:rPr>
                <a:t>WaveFront</a:t>
              </a:r>
              <a:r>
                <a:rPr lang="en-US" sz="1400" dirty="0">
                  <a:solidFill>
                    <a:schemeClr val="bg1"/>
                  </a:solidFill>
                </a:rPr>
                <a:t> Sensing – </a:t>
              </a:r>
              <a:r>
                <a:rPr lang="en-US" sz="1400" dirty="0" err="1">
                  <a:solidFill>
                    <a:schemeClr val="bg1"/>
                  </a:solidFill>
                </a:rPr>
                <a:t>Ragazzoni</a:t>
              </a:r>
              <a:r>
                <a:rPr lang="en-US" sz="1400" dirty="0">
                  <a:solidFill>
                    <a:schemeClr val="bg1"/>
                  </a:solidFill>
                </a:rPr>
                <a:t> 2019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958F190-067C-9D45-91B9-3FEB90CA2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975" y="2909889"/>
            <a:ext cx="2233495" cy="12049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DF3448-86A0-B64C-B439-71759BCBB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6876" y="4187834"/>
            <a:ext cx="2244236" cy="12567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2EADAC-5576-1C44-9FEF-934A62796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3494" y="5589497"/>
            <a:ext cx="1529039" cy="11408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6BF465-E6AF-D849-8FE6-BA3F5B17B2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3335" y="4284133"/>
            <a:ext cx="1727200" cy="1168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9F48D3-C188-C142-87E8-A6B85B526A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9404" y="2896395"/>
            <a:ext cx="1638300" cy="1231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FD8715-41EE-3640-82CE-D374F21CAB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3335" y="5604932"/>
            <a:ext cx="17399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899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5EBCB-1F2E-DD45-B5F3-687F361E2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Taxonomy</a:t>
            </a:r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5BC46487-B8ED-2A41-A6A1-54B3A17C2F56}"/>
              </a:ext>
            </a:extLst>
          </p:cNvPr>
          <p:cNvGraphicFramePr>
            <a:graphicFrameLocks/>
          </p:cNvGraphicFramePr>
          <p:nvPr/>
        </p:nvGraphicFramePr>
        <p:xfrm>
          <a:off x="964404" y="1427700"/>
          <a:ext cx="10389396" cy="4973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73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73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73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73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0293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The </a:t>
                      </a:r>
                      <a:r>
                        <a:rPr lang="en-US" sz="2400" dirty="0" err="1"/>
                        <a:t>Wavefront</a:t>
                      </a:r>
                      <a:r>
                        <a:rPr lang="en-US" sz="2400" dirty="0"/>
                        <a:t> itself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The first derivative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The </a:t>
                      </a:r>
                      <a:r>
                        <a:rPr lang="en-US" sz="2400" dirty="0" err="1"/>
                        <a:t>laplacian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3275">
                <a:tc>
                  <a:txBody>
                    <a:bodyPr/>
                    <a:lstStyle/>
                    <a:p>
                      <a:r>
                        <a:rPr lang="en-US" sz="2400" dirty="0"/>
                        <a:t>With the detector in the</a:t>
                      </a:r>
                      <a:r>
                        <a:rPr lang="en-US" sz="2400" baseline="0" dirty="0"/>
                        <a:t> focal plane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Phase Diversity/</a:t>
                      </a:r>
                      <a:r>
                        <a:rPr lang="en-US" sz="2400" dirty="0" err="1"/>
                        <a:t>Fienup</a:t>
                      </a:r>
                      <a:r>
                        <a:rPr lang="en-US" sz="24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Shack-Hartmann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Scintillation</a:t>
                      </a:r>
                      <a:r>
                        <a:rPr lang="en-US" sz="2400" baseline="0" dirty="0"/>
                        <a:t> from an extended source..???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3275">
                <a:tc>
                  <a:txBody>
                    <a:bodyPr/>
                    <a:lstStyle/>
                    <a:p>
                      <a:r>
                        <a:rPr lang="en-US" sz="2400" dirty="0"/>
                        <a:t>With the detector in the pupil plane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Smartt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Pyramid</a:t>
                      </a:r>
                    </a:p>
                    <a:p>
                      <a:r>
                        <a:rPr lang="en-US" sz="2400" dirty="0"/>
                        <a:t>G.O.D.</a:t>
                      </a:r>
                    </a:p>
                    <a:p>
                      <a:r>
                        <a:rPr lang="en-US" sz="2400" dirty="0"/>
                        <a:t>Y.A.W.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Curvature (</a:t>
                      </a:r>
                      <a:r>
                        <a:rPr lang="en-US" sz="2400" dirty="0" err="1"/>
                        <a:t>Roddier</a:t>
                      </a:r>
                      <a:r>
                        <a:rPr lang="en-US" sz="24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6258">
                <a:tc>
                  <a:txBody>
                    <a:bodyPr/>
                    <a:lstStyle/>
                    <a:p>
                      <a:r>
                        <a:rPr lang="en-US" sz="2400" dirty="0"/>
                        <a:t>With the detector “in between”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Well… actually</a:t>
                      </a:r>
                      <a:r>
                        <a:rPr lang="en-US" sz="2400" baseline="0" dirty="0"/>
                        <a:t> the AO for LBC works in this way</a:t>
                      </a:r>
                    </a:p>
                    <a:p>
                      <a:r>
                        <a:rPr lang="en-US" sz="2400" baseline="0" dirty="0"/>
                        <a:t>(Wilson…)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???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Fractional Fourier </a:t>
                      </a:r>
                      <a:r>
                        <a:rPr lang="en-US" sz="2400" dirty="0" err="1"/>
                        <a:t>Trasnform</a:t>
                      </a:r>
                      <a:r>
                        <a:rPr lang="en-US" sz="2400" dirty="0"/>
                        <a:t>,…???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7EC9B399-9555-9A42-B885-ADE5AE004F3A}"/>
              </a:ext>
            </a:extLst>
          </p:cNvPr>
          <p:cNvGrpSpPr/>
          <p:nvPr/>
        </p:nvGrpSpPr>
        <p:grpSpPr>
          <a:xfrm>
            <a:off x="-48788" y="2"/>
            <a:ext cx="735897" cy="6858002"/>
            <a:chOff x="-48788" y="2"/>
            <a:chExt cx="735897" cy="685800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AD85068-4CE6-9643-8F12-C8C2A7342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-3085446" y="3085448"/>
              <a:ext cx="6858002" cy="68710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7C3F36C-0153-A143-8571-D5BD44645E77}"/>
                </a:ext>
              </a:extLst>
            </p:cNvPr>
            <p:cNvSpPr txBox="1"/>
            <p:nvPr/>
          </p:nvSpPr>
          <p:spPr>
            <a:xfrm rot="16200000">
              <a:off x="-1983709" y="2842602"/>
              <a:ext cx="41776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(Un)Conventional </a:t>
              </a:r>
              <a:r>
                <a:rPr lang="en-US" sz="1400" dirty="0" err="1">
                  <a:solidFill>
                    <a:schemeClr val="bg1"/>
                  </a:solidFill>
                </a:rPr>
                <a:t>WaveFront</a:t>
              </a:r>
              <a:r>
                <a:rPr lang="en-US" sz="1400" dirty="0">
                  <a:solidFill>
                    <a:schemeClr val="bg1"/>
                  </a:solidFill>
                </a:rPr>
                <a:t> Sensing – </a:t>
              </a:r>
              <a:r>
                <a:rPr lang="en-US" sz="1400" dirty="0" err="1">
                  <a:solidFill>
                    <a:schemeClr val="bg1"/>
                  </a:solidFill>
                </a:rPr>
                <a:t>Ragazzoni</a:t>
              </a:r>
              <a:r>
                <a:rPr lang="en-US" sz="1400" dirty="0">
                  <a:solidFill>
                    <a:schemeClr val="bg1"/>
                  </a:solidFill>
                </a:rPr>
                <a:t> 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3135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15CF3-6120-7B40-9582-C55ACBBA6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However, remember that...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43638-0DF3-EA4B-8FCA-307CFF9E3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</a:t>
            </a:r>
            <a:r>
              <a:rPr lang="en-US" dirty="0" err="1"/>
              <a:t>WaveFront</a:t>
            </a:r>
            <a:r>
              <a:rPr lang="en-US" dirty="0"/>
              <a:t> Sensor invented for a certain application could become better/worse under other conditions;</a:t>
            </a:r>
          </a:p>
          <a:p>
            <a:r>
              <a:rPr lang="en-US" dirty="0"/>
              <a:t>You will probably would like to validate through:</a:t>
            </a:r>
          </a:p>
          <a:p>
            <a:pPr lvl="1"/>
            <a:r>
              <a:rPr lang="en-US" dirty="0"/>
              <a:t>Simulations</a:t>
            </a:r>
          </a:p>
          <a:p>
            <a:pPr lvl="1"/>
            <a:r>
              <a:rPr lang="en-US" dirty="0"/>
              <a:t>Laboratory Experiments</a:t>
            </a:r>
          </a:p>
          <a:p>
            <a:pPr lvl="1"/>
            <a:r>
              <a:rPr lang="en-US" dirty="0"/>
              <a:t>On sky operations (and a lot of people will consider this only at this stage)</a:t>
            </a:r>
          </a:p>
          <a:p>
            <a:r>
              <a:rPr lang="en-US" dirty="0"/>
              <a:t>You will still need to promote it in order to get it widespread</a:t>
            </a:r>
          </a:p>
          <a:p>
            <a:r>
              <a:rPr lang="en-US" dirty="0"/>
              <a:t>A </a:t>
            </a:r>
            <a:r>
              <a:rPr lang="en-US" dirty="0" err="1"/>
              <a:t>WaveFront</a:t>
            </a:r>
            <a:r>
              <a:rPr lang="en-US" dirty="0"/>
              <a:t> Sensor invented with a certain range of intended applications or using a certain classes of devices could become much more appealing under new kind of these...</a:t>
            </a:r>
          </a:p>
          <a:p>
            <a:r>
              <a:rPr lang="en-US" dirty="0"/>
              <a:t>And this mean that old (and maybe forgotten) </a:t>
            </a:r>
            <a:r>
              <a:rPr lang="en-US" dirty="0" err="1"/>
              <a:t>WaveFront</a:t>
            </a:r>
            <a:r>
              <a:rPr lang="en-US" dirty="0"/>
              <a:t> Sensors could become interesting today or tomorrow...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2267D60-9030-654B-AA15-FF27CEF97003}"/>
              </a:ext>
            </a:extLst>
          </p:cNvPr>
          <p:cNvGrpSpPr/>
          <p:nvPr/>
        </p:nvGrpSpPr>
        <p:grpSpPr>
          <a:xfrm>
            <a:off x="-48788" y="2"/>
            <a:ext cx="735897" cy="6858002"/>
            <a:chOff x="-48788" y="2"/>
            <a:chExt cx="735897" cy="685800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1513D86-72AC-EF48-981A-73A3F20AB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-3085446" y="3085448"/>
              <a:ext cx="6858002" cy="68710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569041-A637-364C-A8DE-86DCDCB9AE96}"/>
                </a:ext>
              </a:extLst>
            </p:cNvPr>
            <p:cNvSpPr txBox="1"/>
            <p:nvPr/>
          </p:nvSpPr>
          <p:spPr>
            <a:xfrm rot="16200000">
              <a:off x="-1983709" y="2842602"/>
              <a:ext cx="41776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(Un)Conventional </a:t>
              </a:r>
              <a:r>
                <a:rPr lang="en-US" sz="1400" dirty="0" err="1">
                  <a:solidFill>
                    <a:schemeClr val="bg1"/>
                  </a:solidFill>
                </a:rPr>
                <a:t>WaveFront</a:t>
              </a:r>
              <a:r>
                <a:rPr lang="en-US" sz="1400" dirty="0">
                  <a:solidFill>
                    <a:schemeClr val="bg1"/>
                  </a:solidFill>
                </a:rPr>
                <a:t> Sensing – </a:t>
              </a:r>
              <a:r>
                <a:rPr lang="en-US" sz="1400" dirty="0" err="1">
                  <a:solidFill>
                    <a:schemeClr val="bg1"/>
                  </a:solidFill>
                </a:rPr>
                <a:t>Ragazzoni</a:t>
              </a:r>
              <a:r>
                <a:rPr lang="en-US" sz="1400" dirty="0">
                  <a:solidFill>
                    <a:schemeClr val="bg1"/>
                  </a:solidFill>
                </a:rPr>
                <a:t> 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4872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5A5D1-0F23-8492-F916-4BBCEBAA9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02B7F-1C3E-6992-83E8-A7FDA9D61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However, remember that...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93EFD-6AC7-0B3C-0732-59A15A94D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</a:t>
            </a:r>
            <a:r>
              <a:rPr lang="en-US" dirty="0" err="1"/>
              <a:t>WaveFront</a:t>
            </a:r>
            <a:r>
              <a:rPr lang="en-US" dirty="0"/>
              <a:t> Sensor invented for a certain application could become better/worse under other conditions;</a:t>
            </a:r>
          </a:p>
          <a:p>
            <a:r>
              <a:rPr lang="en-US" dirty="0"/>
              <a:t>You will probably would like to validate through:</a:t>
            </a:r>
          </a:p>
          <a:p>
            <a:pPr lvl="1"/>
            <a:r>
              <a:rPr lang="en-US" dirty="0"/>
              <a:t>Simulations</a:t>
            </a:r>
          </a:p>
          <a:p>
            <a:pPr lvl="1"/>
            <a:r>
              <a:rPr lang="en-US" dirty="0"/>
              <a:t>Laboratory Experiments</a:t>
            </a:r>
          </a:p>
          <a:p>
            <a:pPr lvl="1"/>
            <a:r>
              <a:rPr lang="en-US" dirty="0"/>
              <a:t>On sky operations (and a lot of people will consider this only at this stage)</a:t>
            </a:r>
          </a:p>
          <a:p>
            <a:r>
              <a:rPr lang="en-US" dirty="0"/>
              <a:t>You will still need to promote it in order to get it widespread</a:t>
            </a:r>
          </a:p>
          <a:p>
            <a:r>
              <a:rPr lang="en-US" dirty="0"/>
              <a:t>A </a:t>
            </a:r>
            <a:r>
              <a:rPr lang="en-US" dirty="0" err="1"/>
              <a:t>WaveFront</a:t>
            </a:r>
            <a:r>
              <a:rPr lang="en-US" dirty="0"/>
              <a:t> Sensor invented with a certain range of intended applications or using a certain classes of devices could become much more appealing under new kind of these...</a:t>
            </a:r>
          </a:p>
          <a:p>
            <a:r>
              <a:rPr lang="en-US" dirty="0"/>
              <a:t>And this mean that old (and maybe forgotten) </a:t>
            </a:r>
            <a:r>
              <a:rPr lang="en-US" dirty="0" err="1"/>
              <a:t>WaveFront</a:t>
            </a:r>
            <a:r>
              <a:rPr lang="en-US" dirty="0"/>
              <a:t> Sensors could become interesting today or tomorrow...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62A7B5E-D288-BEA5-6F26-6C7724E01A39}"/>
              </a:ext>
            </a:extLst>
          </p:cNvPr>
          <p:cNvGrpSpPr/>
          <p:nvPr/>
        </p:nvGrpSpPr>
        <p:grpSpPr>
          <a:xfrm>
            <a:off x="-48788" y="2"/>
            <a:ext cx="735897" cy="6858002"/>
            <a:chOff x="-48788" y="2"/>
            <a:chExt cx="735897" cy="685800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801115-8DCE-6B35-D23B-73FABCBB3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-3085446" y="3085448"/>
              <a:ext cx="6858002" cy="68710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AF79FC5-F664-4EA3-4633-83B55E550637}"/>
                </a:ext>
              </a:extLst>
            </p:cNvPr>
            <p:cNvSpPr txBox="1"/>
            <p:nvPr/>
          </p:nvSpPr>
          <p:spPr>
            <a:xfrm rot="16200000">
              <a:off x="-1983709" y="2842602"/>
              <a:ext cx="41776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(Un)Conventional </a:t>
              </a:r>
              <a:r>
                <a:rPr lang="en-US" sz="1400" dirty="0" err="1">
                  <a:solidFill>
                    <a:schemeClr val="bg1"/>
                  </a:solidFill>
                </a:rPr>
                <a:t>WaveFront</a:t>
              </a:r>
              <a:r>
                <a:rPr lang="en-US" sz="1400" dirty="0">
                  <a:solidFill>
                    <a:schemeClr val="bg1"/>
                  </a:solidFill>
                </a:rPr>
                <a:t> Sensing – </a:t>
              </a:r>
              <a:r>
                <a:rPr lang="en-US" sz="1400" dirty="0" err="1">
                  <a:solidFill>
                    <a:schemeClr val="bg1"/>
                  </a:solidFill>
                </a:rPr>
                <a:t>Ragazzoni</a:t>
              </a:r>
              <a:r>
                <a:rPr lang="en-US" sz="1400" dirty="0">
                  <a:solidFill>
                    <a:schemeClr val="bg1"/>
                  </a:solidFill>
                </a:rPr>
                <a:t> 2019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2EB22EF-D9B9-7D43-FB77-84C001846B84}"/>
              </a:ext>
            </a:extLst>
          </p:cNvPr>
          <p:cNvSpPr txBox="1"/>
          <p:nvPr/>
        </p:nvSpPr>
        <p:spPr>
          <a:xfrm>
            <a:off x="1399310" y="1690688"/>
            <a:ext cx="2750048" cy="5232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Whatever device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62D3C0-F627-95D3-517C-387BEB22D10C}"/>
              </a:ext>
            </a:extLst>
          </p:cNvPr>
          <p:cNvSpPr txBox="1"/>
          <p:nvPr/>
        </p:nvSpPr>
        <p:spPr>
          <a:xfrm>
            <a:off x="1399310" y="4562080"/>
            <a:ext cx="2750048" cy="5232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Whatever device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EA18E9-F585-B84C-F0B0-3D711D8C62A0}"/>
              </a:ext>
            </a:extLst>
          </p:cNvPr>
          <p:cNvSpPr txBox="1"/>
          <p:nvPr/>
        </p:nvSpPr>
        <p:spPr>
          <a:xfrm>
            <a:off x="8146474" y="5701654"/>
            <a:ext cx="2750048" cy="5232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Whatever device</a:t>
            </a:r>
          </a:p>
        </p:txBody>
      </p:sp>
    </p:spTree>
    <p:extLst>
      <p:ext uri="{BB962C8B-B14F-4D97-AF65-F5344CB8AC3E}">
        <p14:creationId xmlns:p14="http://schemas.microsoft.com/office/powerpoint/2010/main" val="2738208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C0C72-99AE-BEFD-580F-921AEE8D1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12192000" cy="1325563"/>
          </a:xfrm>
        </p:spPr>
        <p:txBody>
          <a:bodyPr/>
          <a:lstStyle/>
          <a:p>
            <a:r>
              <a:rPr lang="en-US" dirty="0"/>
              <a:t>And have a lot of fun together with all your </a:t>
            </a:r>
            <a:r>
              <a:rPr lang="en-US" dirty="0" err="1"/>
              <a:t>collegues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5962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FS Fashionists">
            <a:hlinkClick r:id="" action="ppaction://media"/>
            <a:extLst>
              <a:ext uri="{FF2B5EF4-FFF2-40B4-BE49-F238E27FC236}">
                <a16:creationId xmlns:a16="http://schemas.microsoft.com/office/drawing/2014/main" id="{10CEFE16-FE45-9948-AFD9-434418AE89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4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8FDC82-3AF6-144F-B938-541BE9A2C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147" y="0"/>
            <a:ext cx="446385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68E64A-BDCD-8140-9603-72793F8A9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665" y="0"/>
            <a:ext cx="5020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124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F88C8-BF05-3C9C-9C10-8DD35886C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900" dirty="0"/>
              <a:t>Thanks for your attention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And my best wishes for your next new invention…</a:t>
            </a:r>
          </a:p>
        </p:txBody>
      </p:sp>
    </p:spTree>
    <p:extLst>
      <p:ext uri="{BB962C8B-B14F-4D97-AF65-F5344CB8AC3E}">
        <p14:creationId xmlns:p14="http://schemas.microsoft.com/office/powerpoint/2010/main" val="1364229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29045-8E1B-11E7-41C2-1DF6157D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 simple ideas requires a lot of tech dev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0720A-A340-6217-EACB-DD40B034B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Making a larger telescope…</a:t>
            </a:r>
          </a:p>
          <a:p>
            <a:pPr lvl="1"/>
            <a:r>
              <a:rPr lang="en-US" dirty="0"/>
              <a:t>Larger single dish mirrors that maintain their shape</a:t>
            </a:r>
          </a:p>
          <a:p>
            <a:pPr lvl="1"/>
            <a:r>
              <a:rPr lang="en-US" dirty="0"/>
              <a:t>Larger single thin dish that are actively kept in shape</a:t>
            </a:r>
          </a:p>
          <a:p>
            <a:pPr lvl="1"/>
            <a:r>
              <a:rPr lang="en-US" dirty="0"/>
              <a:t>Larger apertures through to assembly of various actively </a:t>
            </a:r>
            <a:r>
              <a:rPr lang="en-US" dirty="0" err="1"/>
              <a:t>cophased</a:t>
            </a:r>
            <a:r>
              <a:rPr lang="en-US" dirty="0"/>
              <a:t> tiles</a:t>
            </a:r>
          </a:p>
          <a:p>
            <a:pPr lvl="1"/>
            <a:r>
              <a:rPr lang="en-US" dirty="0"/>
              <a:t>Making flexible apertures in space kept in shape by centrifugal forces or laser pressure…!!</a:t>
            </a:r>
          </a:p>
          <a:p>
            <a:r>
              <a:rPr lang="en-US" dirty="0"/>
              <a:t>Let’s detect the photons arriving on the focal plane</a:t>
            </a:r>
          </a:p>
          <a:p>
            <a:pPr lvl="1"/>
            <a:r>
              <a:rPr lang="en-US" dirty="0"/>
              <a:t>Through chemical reactions</a:t>
            </a:r>
          </a:p>
          <a:p>
            <a:pPr lvl="1"/>
            <a:r>
              <a:rPr lang="en-US" dirty="0"/>
              <a:t>Through the photoelectric effect</a:t>
            </a:r>
          </a:p>
          <a:p>
            <a:pPr lvl="1"/>
            <a:r>
              <a:rPr lang="en-US" dirty="0"/>
              <a:t>Through electron jumps in silicon</a:t>
            </a:r>
          </a:p>
          <a:p>
            <a:pPr lvl="1"/>
            <a:r>
              <a:rPr lang="en-US" dirty="0"/>
              <a:t>Exciting superconducting loops</a:t>
            </a:r>
          </a:p>
          <a:p>
            <a:r>
              <a:rPr lang="en-US" dirty="0"/>
              <a:t>Let’s make a picture of the unseen face of the Moon just going there</a:t>
            </a:r>
          </a:p>
        </p:txBody>
      </p:sp>
    </p:spTree>
    <p:extLst>
      <p:ext uri="{BB962C8B-B14F-4D97-AF65-F5344CB8AC3E}">
        <p14:creationId xmlns:p14="http://schemas.microsoft.com/office/powerpoint/2010/main" val="2579782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38100"/>
            <a:ext cx="8890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68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17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0-06 at 6.43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1108"/>
            <a:ext cx="9144000" cy="652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15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DA7F0-2BCB-1620-C0FA-1021014D5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650" y="120636"/>
            <a:ext cx="10515600" cy="1325563"/>
          </a:xfrm>
        </p:spPr>
        <p:txBody>
          <a:bodyPr/>
          <a:lstStyle/>
          <a:p>
            <a:r>
              <a:rPr lang="en-US" dirty="0"/>
              <a:t>Size of telescopes vs. time…</a:t>
            </a:r>
          </a:p>
        </p:txBody>
      </p:sp>
      <p:pic>
        <p:nvPicPr>
          <p:cNvPr id="10" name="Picture 9" descr="A graph showing the number of light&#10;&#10;Description automatically generated">
            <a:extLst>
              <a:ext uri="{FF2B5EF4-FFF2-40B4-BE49-F238E27FC236}">
                <a16:creationId xmlns:a16="http://schemas.microsoft.com/office/drawing/2014/main" id="{82FF9B5C-2C14-1A6A-F251-FBAE6A1FF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399" y="1255733"/>
            <a:ext cx="10945105" cy="544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64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42CCE5-EF89-CD44-1007-8D1E34AD0B53}"/>
              </a:ext>
            </a:extLst>
          </p:cNvPr>
          <p:cNvSpPr/>
          <p:nvPr/>
        </p:nvSpPr>
        <p:spPr>
          <a:xfrm>
            <a:off x="1037510" y="2772604"/>
            <a:ext cx="855133" cy="677333"/>
          </a:xfrm>
          <a:prstGeom prst="rect">
            <a:avLst/>
          </a:prstGeom>
          <a:solidFill>
            <a:srgbClr val="C0504D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33" name="Straight Connector 32"/>
          <p:cNvCxnSpPr>
            <a:cxnSpLocks/>
          </p:cNvCxnSpPr>
          <p:nvPr/>
        </p:nvCxnSpPr>
        <p:spPr>
          <a:xfrm>
            <a:off x="1591848" y="84439"/>
            <a:ext cx="26723" cy="6178788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100inchHook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096" y="84440"/>
            <a:ext cx="1435525" cy="234244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572608" y="5574485"/>
            <a:ext cx="1184940" cy="7159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/>
              <a:t>1917</a:t>
            </a:r>
          </a:p>
          <a:p>
            <a:r>
              <a:rPr lang="en-US" sz="1351" dirty="0"/>
              <a:t>Mount Wilson</a:t>
            </a:r>
          </a:p>
          <a:p>
            <a:r>
              <a:rPr lang="en-US" sz="1351" dirty="0"/>
              <a:t>2.5m mirror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2744079" y="3477579"/>
            <a:ext cx="14111" cy="2287759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40" descr="UTR-2_-_P3094042_(wiki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170" y="4607521"/>
            <a:ext cx="1487311" cy="111548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744733" y="3961191"/>
            <a:ext cx="1263423" cy="508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/>
              <a:t>1930</a:t>
            </a:r>
          </a:p>
          <a:p>
            <a:r>
              <a:rPr lang="en-US" sz="1351" dirty="0" err="1"/>
              <a:t>Radiotelescope</a:t>
            </a:r>
            <a:endParaRPr lang="en-US" sz="1351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711" y="3487660"/>
            <a:ext cx="21167" cy="3201009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379386" y="5937027"/>
            <a:ext cx="1673087" cy="7159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/>
              <a:t>1949</a:t>
            </a:r>
          </a:p>
          <a:p>
            <a:r>
              <a:rPr lang="en-US" sz="1351" dirty="0" err="1"/>
              <a:t>Telescopio</a:t>
            </a:r>
            <a:r>
              <a:rPr lang="en-US" sz="1351" dirty="0"/>
              <a:t> Hale 5.2m</a:t>
            </a:r>
          </a:p>
          <a:p>
            <a:r>
              <a:rPr lang="en-US" sz="1351" dirty="0"/>
              <a:t>on Mount Palomar</a:t>
            </a:r>
          </a:p>
        </p:txBody>
      </p:sp>
      <p:pic>
        <p:nvPicPr>
          <p:cNvPr id="49" name="Picture 48" descr="Palomar_Observatory_(15441612942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072" y="4180234"/>
            <a:ext cx="1317595" cy="1756793"/>
          </a:xfrm>
          <a:prstGeom prst="rect">
            <a:avLst/>
          </a:prstGeom>
        </p:spPr>
      </p:pic>
      <p:cxnSp>
        <p:nvCxnSpPr>
          <p:cNvPr id="50" name="Straight Connector 49"/>
          <p:cNvCxnSpPr/>
          <p:nvPr/>
        </p:nvCxnSpPr>
        <p:spPr>
          <a:xfrm>
            <a:off x="5605812" y="1294197"/>
            <a:ext cx="0" cy="1502828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4919228" y="1227799"/>
            <a:ext cx="727379" cy="508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51" dirty="0"/>
              <a:t>1963</a:t>
            </a:r>
          </a:p>
          <a:p>
            <a:pPr algn="r"/>
            <a:r>
              <a:rPr lang="en-US" sz="1351" dirty="0"/>
              <a:t>Arecibo</a:t>
            </a:r>
          </a:p>
        </p:txBody>
      </p:sp>
      <p:pic>
        <p:nvPicPr>
          <p:cNvPr id="53" name="Picture 52" descr="The_Arecibo_Observatory_20151101114231-0_8e7cc_c7a44aca_orig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4" t="2813" r="16413" b="8153"/>
          <a:stretch/>
        </p:blipFill>
        <p:spPr>
          <a:xfrm>
            <a:off x="5699305" y="1294197"/>
            <a:ext cx="1482439" cy="1177281"/>
          </a:xfrm>
          <a:prstGeom prst="rect">
            <a:avLst/>
          </a:prstGeom>
        </p:spPr>
      </p:pic>
      <p:pic>
        <p:nvPicPr>
          <p:cNvPr id="55" name="Picture 54" descr="800px-Paranal_Platform_After_Sunset_(ESO)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27564" r="13735" b="43612"/>
          <a:stretch/>
        </p:blipFill>
        <p:spPr>
          <a:xfrm>
            <a:off x="5648146" y="36471"/>
            <a:ext cx="2954661" cy="774075"/>
          </a:xfrm>
          <a:prstGeom prst="rect">
            <a:avLst/>
          </a:prstGeom>
        </p:spPr>
      </p:pic>
      <p:cxnSp>
        <p:nvCxnSpPr>
          <p:cNvPr id="57" name="Straight Connector 56"/>
          <p:cNvCxnSpPr/>
          <p:nvPr/>
        </p:nvCxnSpPr>
        <p:spPr>
          <a:xfrm>
            <a:off x="8659456" y="36471"/>
            <a:ext cx="0" cy="2736364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7956262" y="784554"/>
            <a:ext cx="705642" cy="7159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51" dirty="0"/>
              <a:t>1999</a:t>
            </a:r>
          </a:p>
          <a:p>
            <a:pPr algn="r"/>
            <a:r>
              <a:rPr lang="en-US" sz="1351" dirty="0"/>
              <a:t>VLT</a:t>
            </a:r>
          </a:p>
          <a:p>
            <a:pPr algn="r"/>
            <a:r>
              <a:rPr lang="en-US" sz="1351" dirty="0"/>
              <a:t>4x8.2m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7886162" y="3485897"/>
            <a:ext cx="24629" cy="2620769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876232" y="5262689"/>
            <a:ext cx="876394" cy="9238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/>
              <a:t>1990</a:t>
            </a:r>
          </a:p>
          <a:p>
            <a:r>
              <a:rPr lang="en-US" sz="1351" dirty="0"/>
              <a:t>Hubble</a:t>
            </a:r>
          </a:p>
          <a:p>
            <a:r>
              <a:rPr lang="en-US" sz="1351" dirty="0"/>
              <a:t>Space</a:t>
            </a:r>
          </a:p>
          <a:p>
            <a:r>
              <a:rPr lang="en-US" sz="1351" dirty="0"/>
              <a:t>Telescope</a:t>
            </a:r>
          </a:p>
        </p:txBody>
      </p:sp>
      <p:pic>
        <p:nvPicPr>
          <p:cNvPr id="62" name="Picture 61" descr="800px-HST-SM4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8642" r="12627" b="8847"/>
          <a:stretch/>
        </p:blipFill>
        <p:spPr>
          <a:xfrm>
            <a:off x="6134299" y="4769557"/>
            <a:ext cx="1683748" cy="1337108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C2BFC93D-0BC4-E942-B304-C3A18F1A0B84}"/>
              </a:ext>
            </a:extLst>
          </p:cNvPr>
          <p:cNvSpPr/>
          <p:nvPr/>
        </p:nvSpPr>
        <p:spPr>
          <a:xfrm>
            <a:off x="1897036" y="2772835"/>
            <a:ext cx="855133" cy="677333"/>
          </a:xfrm>
          <a:prstGeom prst="rect">
            <a:avLst/>
          </a:prstGeom>
          <a:solidFill>
            <a:srgbClr val="C0504D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4ADC1B1-FB03-7B49-A4D3-D773B255C7EC}"/>
              </a:ext>
            </a:extLst>
          </p:cNvPr>
          <p:cNvSpPr/>
          <p:nvPr/>
        </p:nvSpPr>
        <p:spPr>
          <a:xfrm>
            <a:off x="2752170" y="2772835"/>
            <a:ext cx="855133" cy="677333"/>
          </a:xfrm>
          <a:prstGeom prst="rect">
            <a:avLst/>
          </a:prstGeom>
          <a:solidFill>
            <a:srgbClr val="C0504D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1D84236-B4E3-1E4A-BAAD-F32C38FF8DC2}"/>
              </a:ext>
            </a:extLst>
          </p:cNvPr>
          <p:cNvSpPr/>
          <p:nvPr/>
        </p:nvSpPr>
        <p:spPr>
          <a:xfrm>
            <a:off x="3607303" y="2772835"/>
            <a:ext cx="855133" cy="677333"/>
          </a:xfrm>
          <a:prstGeom prst="rect">
            <a:avLst/>
          </a:prstGeom>
          <a:solidFill>
            <a:srgbClr val="C0504D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7DB9540-6C5D-0F46-8D0C-45BAEE881B58}"/>
              </a:ext>
            </a:extLst>
          </p:cNvPr>
          <p:cNvSpPr/>
          <p:nvPr/>
        </p:nvSpPr>
        <p:spPr>
          <a:xfrm>
            <a:off x="4462436" y="2772835"/>
            <a:ext cx="855133" cy="677333"/>
          </a:xfrm>
          <a:prstGeom prst="rect">
            <a:avLst/>
          </a:prstGeom>
          <a:solidFill>
            <a:srgbClr val="C0504D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00E0B8F-C1B7-A643-A069-342473FC4ABC}"/>
              </a:ext>
            </a:extLst>
          </p:cNvPr>
          <p:cNvSpPr/>
          <p:nvPr/>
        </p:nvSpPr>
        <p:spPr>
          <a:xfrm>
            <a:off x="5317568" y="2772835"/>
            <a:ext cx="855133" cy="677333"/>
          </a:xfrm>
          <a:prstGeom prst="rect">
            <a:avLst/>
          </a:prstGeom>
          <a:solidFill>
            <a:srgbClr val="C0504D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AB89E3D-192A-3042-85EF-6953554D0B89}"/>
              </a:ext>
            </a:extLst>
          </p:cNvPr>
          <p:cNvSpPr/>
          <p:nvPr/>
        </p:nvSpPr>
        <p:spPr>
          <a:xfrm>
            <a:off x="6172702" y="2772835"/>
            <a:ext cx="855133" cy="677333"/>
          </a:xfrm>
          <a:prstGeom prst="rect">
            <a:avLst/>
          </a:prstGeom>
          <a:solidFill>
            <a:srgbClr val="C0504D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0230CBA-9C8A-F642-92BA-A8EF9655D056}"/>
              </a:ext>
            </a:extLst>
          </p:cNvPr>
          <p:cNvSpPr/>
          <p:nvPr/>
        </p:nvSpPr>
        <p:spPr>
          <a:xfrm>
            <a:off x="7027835" y="2772835"/>
            <a:ext cx="855133" cy="677333"/>
          </a:xfrm>
          <a:prstGeom prst="rect">
            <a:avLst/>
          </a:prstGeom>
          <a:solidFill>
            <a:srgbClr val="C0504D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90ACEE4-CF77-7E4D-B331-8380926D56E6}"/>
              </a:ext>
            </a:extLst>
          </p:cNvPr>
          <p:cNvSpPr/>
          <p:nvPr/>
        </p:nvSpPr>
        <p:spPr>
          <a:xfrm>
            <a:off x="7882968" y="2772835"/>
            <a:ext cx="855133" cy="677333"/>
          </a:xfrm>
          <a:prstGeom prst="rect">
            <a:avLst/>
          </a:prstGeom>
          <a:solidFill>
            <a:srgbClr val="C0504D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65A4CAF-9250-DD4B-990A-D053610CB87D}"/>
              </a:ext>
            </a:extLst>
          </p:cNvPr>
          <p:cNvSpPr txBox="1"/>
          <p:nvPr/>
        </p:nvSpPr>
        <p:spPr>
          <a:xfrm rot="16200000">
            <a:off x="1464005" y="2958819"/>
            <a:ext cx="537327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/>
              <a:t>1920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2D68E11-D8E3-DC46-8607-1380E2EFDB0F}"/>
              </a:ext>
            </a:extLst>
          </p:cNvPr>
          <p:cNvSpPr txBox="1"/>
          <p:nvPr/>
        </p:nvSpPr>
        <p:spPr>
          <a:xfrm rot="16200000">
            <a:off x="2304863" y="2958819"/>
            <a:ext cx="537327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/>
              <a:t>1930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620CF9C-0137-D349-8360-5011F7868A89}"/>
              </a:ext>
            </a:extLst>
          </p:cNvPr>
          <p:cNvSpPr txBox="1"/>
          <p:nvPr/>
        </p:nvSpPr>
        <p:spPr>
          <a:xfrm rot="16200000">
            <a:off x="3145719" y="2958819"/>
            <a:ext cx="537327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/>
              <a:t>1940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6E79EC8-8672-2D45-9071-CF30BC9F97A3}"/>
              </a:ext>
            </a:extLst>
          </p:cNvPr>
          <p:cNvSpPr txBox="1"/>
          <p:nvPr/>
        </p:nvSpPr>
        <p:spPr>
          <a:xfrm rot="16200000">
            <a:off x="4015883" y="2958819"/>
            <a:ext cx="537327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/>
              <a:t>1950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F4BCBA6-D2E0-5A40-B928-EA50CFBEF039}"/>
              </a:ext>
            </a:extLst>
          </p:cNvPr>
          <p:cNvSpPr txBox="1"/>
          <p:nvPr/>
        </p:nvSpPr>
        <p:spPr>
          <a:xfrm rot="16200000">
            <a:off x="4876279" y="2958819"/>
            <a:ext cx="537327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/>
              <a:t>1960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84A949C-CA76-B04C-8A59-A0355567A717}"/>
              </a:ext>
            </a:extLst>
          </p:cNvPr>
          <p:cNvSpPr txBox="1"/>
          <p:nvPr/>
        </p:nvSpPr>
        <p:spPr>
          <a:xfrm rot="16200000">
            <a:off x="5736673" y="2958819"/>
            <a:ext cx="537327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/>
              <a:t>1970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5F8B04E-BB36-F344-9B70-CDE511509EE5}"/>
              </a:ext>
            </a:extLst>
          </p:cNvPr>
          <p:cNvSpPr txBox="1"/>
          <p:nvPr/>
        </p:nvSpPr>
        <p:spPr>
          <a:xfrm rot="16200000">
            <a:off x="6597068" y="2958819"/>
            <a:ext cx="537327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/>
              <a:t>1980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FCE7CD5-328A-7F4B-A16B-F73D44783CBE}"/>
              </a:ext>
            </a:extLst>
          </p:cNvPr>
          <p:cNvSpPr txBox="1"/>
          <p:nvPr/>
        </p:nvSpPr>
        <p:spPr>
          <a:xfrm rot="16200000">
            <a:off x="7457463" y="2958819"/>
            <a:ext cx="537327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/>
              <a:t>1990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690D16D-0994-7C45-89D2-6014588C517C}"/>
              </a:ext>
            </a:extLst>
          </p:cNvPr>
          <p:cNvSpPr txBox="1"/>
          <p:nvPr/>
        </p:nvSpPr>
        <p:spPr>
          <a:xfrm rot="16200000">
            <a:off x="8317859" y="2958819"/>
            <a:ext cx="537327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/>
              <a:t>2000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63F22F9-FB22-B64F-8B1D-463157F92B00}"/>
              </a:ext>
            </a:extLst>
          </p:cNvPr>
          <p:cNvSpPr/>
          <p:nvPr/>
        </p:nvSpPr>
        <p:spPr>
          <a:xfrm>
            <a:off x="8738102" y="2772948"/>
            <a:ext cx="855133" cy="677333"/>
          </a:xfrm>
          <a:prstGeom prst="rect">
            <a:avLst/>
          </a:prstGeom>
          <a:solidFill>
            <a:srgbClr val="C0504D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74A277A-741D-BF40-A450-29657A3B0E9D}"/>
              </a:ext>
            </a:extLst>
          </p:cNvPr>
          <p:cNvSpPr txBox="1"/>
          <p:nvPr/>
        </p:nvSpPr>
        <p:spPr>
          <a:xfrm rot="16200000">
            <a:off x="9172992" y="2958932"/>
            <a:ext cx="537327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/>
              <a:t>2010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C06B224-9D23-7543-A112-86F5CE89E951}"/>
              </a:ext>
            </a:extLst>
          </p:cNvPr>
          <p:cNvSpPr/>
          <p:nvPr/>
        </p:nvSpPr>
        <p:spPr>
          <a:xfrm>
            <a:off x="9593236" y="2773060"/>
            <a:ext cx="855133" cy="677333"/>
          </a:xfrm>
          <a:prstGeom prst="rect">
            <a:avLst/>
          </a:prstGeom>
          <a:solidFill>
            <a:srgbClr val="C0504D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5C8416B-5265-5043-94FD-55E2D27550C0}"/>
              </a:ext>
            </a:extLst>
          </p:cNvPr>
          <p:cNvSpPr txBox="1"/>
          <p:nvPr/>
        </p:nvSpPr>
        <p:spPr>
          <a:xfrm rot="16200000">
            <a:off x="10028127" y="2959044"/>
            <a:ext cx="537327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/>
              <a:t>2020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946B2346-C70F-6445-A89F-7D8FA38ACD24}"/>
              </a:ext>
            </a:extLst>
          </p:cNvPr>
          <p:cNvCxnSpPr>
            <a:cxnSpLocks/>
          </p:cNvCxnSpPr>
          <p:nvPr/>
        </p:nvCxnSpPr>
        <p:spPr>
          <a:xfrm>
            <a:off x="10514495" y="3447589"/>
            <a:ext cx="0" cy="3410411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C60FC515-19C9-B74C-95AB-297517ACA305}"/>
              </a:ext>
            </a:extLst>
          </p:cNvPr>
          <p:cNvSpPr txBox="1"/>
          <p:nvPr/>
        </p:nvSpPr>
        <p:spPr>
          <a:xfrm>
            <a:off x="10482932" y="6349912"/>
            <a:ext cx="556178" cy="508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/>
              <a:t>2021</a:t>
            </a:r>
          </a:p>
          <a:p>
            <a:r>
              <a:rPr lang="en-US" sz="1351" dirty="0"/>
              <a:t>JWST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D10D42-7A97-B051-F36D-F719B393F862}"/>
              </a:ext>
            </a:extLst>
          </p:cNvPr>
          <p:cNvSpPr/>
          <p:nvPr/>
        </p:nvSpPr>
        <p:spPr>
          <a:xfrm>
            <a:off x="10442779" y="2770256"/>
            <a:ext cx="855133" cy="677333"/>
          </a:xfrm>
          <a:prstGeom prst="rect">
            <a:avLst/>
          </a:prstGeom>
          <a:solidFill>
            <a:srgbClr val="C0504D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DB8C0A-85B1-3AD6-A475-E9E4117A48CB}"/>
              </a:ext>
            </a:extLst>
          </p:cNvPr>
          <p:cNvSpPr txBox="1"/>
          <p:nvPr/>
        </p:nvSpPr>
        <p:spPr>
          <a:xfrm rot="16200000">
            <a:off x="10894397" y="2935314"/>
            <a:ext cx="537327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/>
              <a:t>2030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4D9415D-E5B3-C561-A41C-20730F7F5AFE}"/>
              </a:ext>
            </a:extLst>
          </p:cNvPr>
          <p:cNvCxnSpPr>
            <a:cxnSpLocks/>
            <a:endCxn id="3" idx="3"/>
          </p:cNvCxnSpPr>
          <p:nvPr/>
        </p:nvCxnSpPr>
        <p:spPr>
          <a:xfrm>
            <a:off x="11163061" y="99353"/>
            <a:ext cx="0" cy="2717403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2F5877D-2BF5-DAF3-6E4F-06FADC2156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44128" y="99018"/>
            <a:ext cx="2266235" cy="13813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3131EE-8FB9-18F3-70AB-44577CC5B675}"/>
              </a:ext>
            </a:extLst>
          </p:cNvPr>
          <p:cNvSpPr txBox="1"/>
          <p:nvPr/>
        </p:nvSpPr>
        <p:spPr>
          <a:xfrm>
            <a:off x="9722273" y="1477388"/>
            <a:ext cx="1488164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33" dirty="0"/>
              <a:t>2028(?)</a:t>
            </a:r>
          </a:p>
          <a:p>
            <a:pPr algn="r"/>
            <a:r>
              <a:rPr lang="en-US" sz="1333" dirty="0"/>
              <a:t>First light of ELT (?)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695170-7E33-F766-DBD0-1F83F3E20A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48921" y="5536790"/>
            <a:ext cx="1685413" cy="12640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5341D0-308D-ABF4-9E49-D93C63835BA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363" t="18342" r="20607" b="19037"/>
          <a:stretch/>
        </p:blipFill>
        <p:spPr>
          <a:xfrm>
            <a:off x="9182471" y="4006545"/>
            <a:ext cx="1730363" cy="114830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029CA9-0A64-D326-86A7-E294382F6BC7}"/>
              </a:ext>
            </a:extLst>
          </p:cNvPr>
          <p:cNvCxnSpPr>
            <a:cxnSpLocks/>
          </p:cNvCxnSpPr>
          <p:nvPr/>
        </p:nvCxnSpPr>
        <p:spPr>
          <a:xfrm>
            <a:off x="9107584" y="3485897"/>
            <a:ext cx="0" cy="1679365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56995D0-87E1-35B1-0224-8A8AF44C006A}"/>
              </a:ext>
            </a:extLst>
          </p:cNvPr>
          <p:cNvSpPr txBox="1"/>
          <p:nvPr/>
        </p:nvSpPr>
        <p:spPr>
          <a:xfrm>
            <a:off x="8586213" y="4692790"/>
            <a:ext cx="556178" cy="508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51" dirty="0"/>
              <a:t>2004</a:t>
            </a:r>
          </a:p>
          <a:p>
            <a:pPr algn="r"/>
            <a:r>
              <a:rPr lang="en-US" sz="1351" dirty="0"/>
              <a:t>LBT</a:t>
            </a:r>
          </a:p>
        </p:txBody>
      </p:sp>
    </p:spTree>
    <p:extLst>
      <p:ext uri="{BB962C8B-B14F-4D97-AF65-F5344CB8AC3E}">
        <p14:creationId xmlns:p14="http://schemas.microsoft.com/office/powerpoint/2010/main" val="3530444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DA7F0-2BCB-1620-C0FA-1021014D5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649" y="-108254"/>
            <a:ext cx="11261351" cy="1325563"/>
          </a:xfrm>
        </p:spPr>
        <p:txBody>
          <a:bodyPr/>
          <a:lstStyle/>
          <a:p>
            <a:r>
              <a:rPr lang="en-US" dirty="0"/>
              <a:t>So, today which is the largest telescope on Earth?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D0DCFB-A7C1-1972-B731-DB38322269EC}"/>
              </a:ext>
            </a:extLst>
          </p:cNvPr>
          <p:cNvSpPr txBox="1"/>
          <p:nvPr/>
        </p:nvSpPr>
        <p:spPr>
          <a:xfrm>
            <a:off x="4759773" y="2640736"/>
            <a:ext cx="75684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LBT: </a:t>
            </a:r>
            <a:r>
              <a:rPr lang="en-US" sz="2000" b="1" dirty="0"/>
              <a:t>2</a:t>
            </a:r>
            <a:r>
              <a:rPr lang="en-US" dirty="0"/>
              <a:t> monolithic </a:t>
            </a:r>
            <a:r>
              <a:rPr lang="en-US" dirty="0" err="1"/>
              <a:t>mirros</a:t>
            </a:r>
            <a:r>
              <a:rPr lang="en-US" dirty="0"/>
              <a:t>, each </a:t>
            </a:r>
            <a:r>
              <a:rPr lang="en-US" sz="2000" b="1" dirty="0"/>
              <a:t>8.4m</a:t>
            </a:r>
            <a:r>
              <a:rPr lang="en-US" dirty="0"/>
              <a:t> (surface </a:t>
            </a:r>
            <a:r>
              <a:rPr lang="en-US" dirty="0" err="1"/>
              <a:t>quivalent</a:t>
            </a:r>
            <a:r>
              <a:rPr lang="en-US" dirty="0"/>
              <a:t> to a </a:t>
            </a:r>
            <a:r>
              <a:rPr lang="en-US" sz="2000" b="1" dirty="0"/>
              <a:t>11.9m </a:t>
            </a:r>
            <a:r>
              <a:rPr lang="en-US" sz="2000" dirty="0"/>
              <a:t>diameter</a:t>
            </a:r>
            <a:r>
              <a:rPr lang="en-US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59C204-ED43-35A6-AF43-195B13B0B244}"/>
              </a:ext>
            </a:extLst>
          </p:cNvPr>
          <p:cNvSpPr txBox="1"/>
          <p:nvPr/>
        </p:nvSpPr>
        <p:spPr>
          <a:xfrm>
            <a:off x="4661240" y="4405824"/>
            <a:ext cx="7692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VLT: </a:t>
            </a:r>
            <a:r>
              <a:rPr lang="en-US" sz="2000" b="1" dirty="0"/>
              <a:t>4</a:t>
            </a:r>
            <a:r>
              <a:rPr lang="en-US" dirty="0"/>
              <a:t> monolithic mirrors, each </a:t>
            </a:r>
            <a:r>
              <a:rPr lang="en-US" sz="2000" b="1" dirty="0"/>
              <a:t>8.2m</a:t>
            </a:r>
            <a:r>
              <a:rPr lang="en-US" dirty="0"/>
              <a:t> (</a:t>
            </a:r>
            <a:r>
              <a:rPr lang="en-US" dirty="0" err="1"/>
              <a:t>surfa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</a:t>
            </a:r>
            <a:r>
              <a:rPr lang="en-US" dirty="0" err="1"/>
              <a:t>quivalent</a:t>
            </a:r>
            <a:r>
              <a:rPr lang="en-US" dirty="0"/>
              <a:t> to a </a:t>
            </a:r>
            <a:r>
              <a:rPr lang="en-US" sz="2000" b="1" dirty="0"/>
              <a:t>16.4m </a:t>
            </a:r>
            <a:r>
              <a:rPr lang="en-US" sz="2000" dirty="0"/>
              <a:t>diameter</a:t>
            </a:r>
            <a:r>
              <a:rPr lang="en-US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4FD85F-1EC6-1C4E-25D5-04F99BAF52CA}"/>
              </a:ext>
            </a:extLst>
          </p:cNvPr>
          <p:cNvSpPr txBox="1"/>
          <p:nvPr/>
        </p:nvSpPr>
        <p:spPr>
          <a:xfrm>
            <a:off x="4597056" y="6481341"/>
            <a:ext cx="7424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Keck: </a:t>
            </a:r>
            <a:r>
              <a:rPr lang="en-US" b="1" dirty="0"/>
              <a:t>2</a:t>
            </a:r>
            <a:r>
              <a:rPr lang="en-US" dirty="0"/>
              <a:t> segmented mirrors each </a:t>
            </a:r>
            <a:r>
              <a:rPr lang="en-US" sz="2000" b="1" dirty="0"/>
              <a:t>~10m</a:t>
            </a:r>
            <a:r>
              <a:rPr lang="en-US" dirty="0"/>
              <a:t> (surface equivalent </a:t>
            </a:r>
            <a:r>
              <a:rPr lang="en-US" sz="2000" b="1" dirty="0"/>
              <a:t>~14m </a:t>
            </a:r>
            <a:r>
              <a:rPr lang="en-US" sz="2000" dirty="0"/>
              <a:t>diameter</a:t>
            </a:r>
            <a:r>
              <a:rPr lang="en-US" dirty="0"/>
              <a:t>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EF46C5-5185-D1DD-1AE4-39613388CE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00" y="4774854"/>
            <a:ext cx="6278074" cy="1706487"/>
          </a:xfrm>
          <a:prstGeom prst="parallelogram">
            <a:avLst>
              <a:gd name="adj" fmla="val 0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124623-53B0-5C3E-D971-187624ED8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822" b="19038"/>
          <a:stretch/>
        </p:blipFill>
        <p:spPr>
          <a:xfrm>
            <a:off x="962400" y="1103617"/>
            <a:ext cx="5469464" cy="16126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D9A364-EEE6-C9D6-C1B6-491E2D09CE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3920"/>
          <a:stretch/>
        </p:blipFill>
        <p:spPr>
          <a:xfrm>
            <a:off x="1031264" y="3085554"/>
            <a:ext cx="7772400" cy="135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1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</TotalTime>
  <Words>1388</Words>
  <Application>Microsoft Macintosh PowerPoint</Application>
  <PresentationFormat>Widescreen</PresentationFormat>
  <Paragraphs>209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Aptos</vt:lpstr>
      <vt:lpstr>Aptos Display</vt:lpstr>
      <vt:lpstr>Arial</vt:lpstr>
      <vt:lpstr>Times New Roman</vt:lpstr>
      <vt:lpstr>Office Theme</vt:lpstr>
      <vt:lpstr>PowerPoint Presentation</vt:lpstr>
      <vt:lpstr>Scratching the unknown through technology</vt:lpstr>
      <vt:lpstr>Even simple ideas requires a lot of tech dev</vt:lpstr>
      <vt:lpstr>PowerPoint Presentation</vt:lpstr>
      <vt:lpstr>PowerPoint Presentation</vt:lpstr>
      <vt:lpstr>PowerPoint Presentation</vt:lpstr>
      <vt:lpstr>Size of telescopes vs. time…</vt:lpstr>
      <vt:lpstr>PowerPoint Presentation</vt:lpstr>
      <vt:lpstr>So, today which is the largest telescope on Earth?</vt:lpstr>
      <vt:lpstr>Conceiving new technologies for astronomy</vt:lpstr>
      <vt:lpstr>The factor 2 (or 20% improvement) syndrome</vt:lpstr>
      <vt:lpstr>Understanding the science case can makes the difference</vt:lpstr>
      <vt:lpstr>Ideas promising to expand by orders of magnitude are the best (but must be scrutinized carefully)</vt:lpstr>
      <vt:lpstr>Telescopes that do not look as telescopes…</vt:lpstr>
      <vt:lpstr>Telescopes that fire multiple lasers in the sky</vt:lpstr>
      <vt:lpstr>PowerPoint Presentation</vt:lpstr>
      <vt:lpstr>(Un)Conventional WaveFront Sensing in Astronomy</vt:lpstr>
      <vt:lpstr>Knowing history in order to write new chapter</vt:lpstr>
      <vt:lpstr>Taking advantage of new tech/regimes...</vt:lpstr>
      <vt:lpstr>Taxonomy</vt:lpstr>
      <vt:lpstr>Taxonomy</vt:lpstr>
      <vt:lpstr>Taxonomy</vt:lpstr>
      <vt:lpstr>Taxonomy</vt:lpstr>
      <vt:lpstr>However, remember that...</vt:lpstr>
      <vt:lpstr>However, remember that...</vt:lpstr>
      <vt:lpstr>And have a lot of fun together with all your collegues</vt:lpstr>
      <vt:lpstr>PowerPoint Presentation</vt:lpstr>
      <vt:lpstr>PowerPoint Presentation</vt:lpstr>
      <vt:lpstr>Thanks for your attention  And my best wishes for your next new invention…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Roberto Ragazzoni</dc:creator>
  <cp:lastModifiedBy>Roberto Ragazzoni</cp:lastModifiedBy>
  <cp:revision>5</cp:revision>
  <dcterms:created xsi:type="dcterms:W3CDTF">2025-02-17T18:18:40Z</dcterms:created>
  <dcterms:modified xsi:type="dcterms:W3CDTF">2025-02-19T10:48:16Z</dcterms:modified>
</cp:coreProperties>
</file>