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60" r:id="rId4"/>
    <p:sldId id="263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8400"/>
    <a:srgbClr val="3B8585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8D68A-5039-0577-3BC3-6394A7983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F2679-0ACE-BFC8-40C3-7F00BCC481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DDFCF-DA5A-F8B8-AE37-E133BC921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0770-4503-441E-A084-74E07C5CF96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B0A4D-C83C-84A7-9682-D8D5D4EFD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B3FB4-B18C-72A9-97BD-AB43A03E1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9570-D00F-42E8-AC79-D3B00AD78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57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4F72E-E565-9945-6326-3B21E65A4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7B3FD-A9C1-2A33-B9A9-D3FB3CC31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D1A56-58B1-AC5B-DEF3-F8012A7AA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0770-4503-441E-A084-74E07C5CF96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6C13B-305B-AED1-4AE7-E645766E2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00FEB-C3D9-42A0-955D-8E1E149CA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9570-D00F-42E8-AC79-D3B00AD78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6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4FFEE0-5051-948B-0A23-1D914FCFB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F38FB-1683-DF75-3753-47A86A480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50D50-F269-1731-D89E-A5F8286D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0770-4503-441E-A084-74E07C5CF96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932A9-0649-B7ED-7D47-3EF233CCD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23703-E6A6-CEDC-CBE0-0F8439EB4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9570-D00F-42E8-AC79-D3B00AD78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7D2C8-C0B7-E328-E9E9-E5CCC99F4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5D4BA-D88A-E3A0-0C02-75767253F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1AAC7-F010-E951-9842-131A75420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0770-4503-441E-A084-74E07C5CF96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32998-5C87-0C05-2071-CE4BAB81F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E384C-9507-97F9-5CBB-9F2706EEF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9570-D00F-42E8-AC79-D3B00AD78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7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BCA82-BA08-DBC2-4C07-CB1FBF015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C5B60-0927-C719-ECA1-AE99EAF6E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70BC1-32A0-3496-6ED8-0BC2AAA40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0770-4503-441E-A084-74E07C5CF96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28722-91D1-E86D-5E24-9B8967D93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E11FE-D4D6-F52F-C652-775A1AF4C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9570-D00F-42E8-AC79-D3B00AD78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47ABF-A1CC-44A1-FCB8-6C9AAC047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411F8-70FB-7673-6C19-220E5D484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E41659-97E4-36ED-C6EE-B3F5F29AC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9344E-3FC9-5EA2-7B24-CE2C98112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0770-4503-441E-A084-74E07C5CF96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770497-75B0-30F3-CB89-B8F2B2A25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DAA99-6B4B-DF65-1235-30B79BA9E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9570-D00F-42E8-AC79-D3B00AD78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9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B2291-2AA9-8E08-7D11-B86093EBC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B9523-1254-425C-D052-4BFFA8B5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A5543-76C2-3C13-A3F4-4FC111906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CB0F21-CBBE-E49F-0B3A-8DD96976F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D89C91-6696-6404-B7E4-CEEBE93A86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F5D28A-19FD-29B6-EC6D-CE526E282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0770-4503-441E-A084-74E07C5CF96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89F6F0-3BD8-A770-E576-D742A14D6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F91551-1124-4D20-9CCA-9B920BA57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9570-D00F-42E8-AC79-D3B00AD78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46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8DFDF-0961-2625-07A9-CDA30F7BD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955A2E-E80D-261E-E40A-6B250DAA6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0770-4503-441E-A084-74E07C5CF96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117D9-023B-B16E-2A9C-EEABB1920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D608D6-106F-04C4-589A-225E99FFA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9570-D00F-42E8-AC79-D3B00AD78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1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2A49EB-CA69-2B14-9C57-EAAC9A10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0770-4503-441E-A084-74E07C5CF96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8DD727-A6BE-3E53-93F1-3AE278392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61DA1-8C07-A6E0-9459-DA5E12EC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9570-D00F-42E8-AC79-D3B00AD78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3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AEB3E-9679-A6BF-45F3-BD9E9F272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AEF3C-91B0-0E3C-4456-C1B9C4F7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E4FE6-B545-9684-5A31-08617CB53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8F932-BEDD-8C90-E857-EA9E867F5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0770-4503-441E-A084-74E07C5CF96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6043F-EA74-0F90-A8FC-16F3781C9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DA9038-12EE-C59E-3EE3-40567F3AF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9570-D00F-42E8-AC79-D3B00AD78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7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6D3DC-9153-C349-72EE-C1E363C8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2C8532-C45B-6B70-BBA6-B1FB2A663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2C6BD-F87B-8E4B-7CEF-E75A72954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F2B73-F51E-8457-4336-B033DB846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0770-4503-441E-A084-74E07C5CF96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5694F-5E55-4640-5FEC-F2B40060D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20628-1A7D-3B74-4728-5F056E36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9570-D00F-42E8-AC79-D3B00AD78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5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C2F012-8C94-6419-904C-ED134E2CE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76C98-AF3E-493A-A2D3-18DDA9A9E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14B49-E11D-D9F9-113F-4132F810E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100770-4503-441E-A084-74E07C5CF96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4EDB4-FBC6-5965-9993-0668058E67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31312-D44C-4B3B-E8DD-A2F1CCB97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159570-D00F-42E8-AC79-D3B00AD78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3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5E58DDE7-8B52-224B-896E-284DC7103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4D2299-F21B-D969-5D44-D84589675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F7CE37-5849-A429-B799-F246EAABF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DD6050-A257-16CF-B0B4-ADE3C8F14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0BC5DD-BE91-4765-6149-561E7913D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5C6C57F-AC31-D55A-1F5C-CA4BFC9E2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62F7885-1F33-6223-258D-C37B799EE740}"/>
              </a:ext>
            </a:extLst>
          </p:cNvPr>
          <p:cNvSpPr txBox="1">
            <a:spLocks/>
          </p:cNvSpPr>
          <p:nvPr/>
        </p:nvSpPr>
        <p:spPr>
          <a:xfrm>
            <a:off x="455520" y="1435030"/>
            <a:ext cx="11163027" cy="1458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Optical and RF Over Fiber Technologies for New Generation Radio Telescopes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00181E-1881-CEB0-7BE6-40397549E7ED}"/>
              </a:ext>
            </a:extLst>
          </p:cNvPr>
          <p:cNvSpPr txBox="1"/>
          <p:nvPr/>
        </p:nvSpPr>
        <p:spPr>
          <a:xfrm>
            <a:off x="6570136" y="4819888"/>
            <a:ext cx="56218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Student: Maida Anwar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Supervisor: Federico Perini INAF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Co-supervisor: Jacopo Nanni  UNIBO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BAA4FF-2DE8-60CE-C3AD-64AD320722C7}"/>
              </a:ext>
            </a:extLst>
          </p:cNvPr>
          <p:cNvSpPr txBox="1"/>
          <p:nvPr/>
        </p:nvSpPr>
        <p:spPr>
          <a:xfrm>
            <a:off x="176120" y="4598954"/>
            <a:ext cx="6690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PhD TFPA - Technologies for Fundamental Physics and Astronomy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Scholarship No#23</a:t>
            </a:r>
          </a:p>
        </p:txBody>
      </p:sp>
    </p:spTree>
    <p:extLst>
      <p:ext uri="{BB962C8B-B14F-4D97-AF65-F5344CB8AC3E}">
        <p14:creationId xmlns:p14="http://schemas.microsoft.com/office/powerpoint/2010/main" val="270830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0E56D-0C19-6A5E-B7C8-DBD15EF65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</a:t>
            </a:r>
          </a:p>
        </p:txBody>
      </p:sp>
      <p:grpSp>
        <p:nvGrpSpPr>
          <p:cNvPr id="28" name="Google Shape;89;p1">
            <a:extLst>
              <a:ext uri="{FF2B5EF4-FFF2-40B4-BE49-F238E27FC236}">
                <a16:creationId xmlns:a16="http://schemas.microsoft.com/office/drawing/2014/main" id="{C1D25DB1-04C8-76AA-C367-FB9BE3241FB5}"/>
              </a:ext>
            </a:extLst>
          </p:cNvPr>
          <p:cNvGrpSpPr/>
          <p:nvPr/>
        </p:nvGrpSpPr>
        <p:grpSpPr>
          <a:xfrm>
            <a:off x="643994" y="1596539"/>
            <a:ext cx="10935905" cy="4549202"/>
            <a:chOff x="0" y="230792"/>
            <a:chExt cx="10894506" cy="4450838"/>
          </a:xfrm>
        </p:grpSpPr>
        <p:sp>
          <p:nvSpPr>
            <p:cNvPr id="29" name="Google Shape;90;p1">
              <a:extLst>
                <a:ext uri="{FF2B5EF4-FFF2-40B4-BE49-F238E27FC236}">
                  <a16:creationId xmlns:a16="http://schemas.microsoft.com/office/drawing/2014/main" id="{8A2A6B81-0EB1-E96F-24E6-AE91AE56254D}"/>
                </a:ext>
              </a:extLst>
            </p:cNvPr>
            <p:cNvSpPr/>
            <p:nvPr/>
          </p:nvSpPr>
          <p:spPr>
            <a:xfrm>
              <a:off x="15887" y="230792"/>
              <a:ext cx="10862733" cy="651543"/>
            </a:xfrm>
            <a:prstGeom prst="roundRect">
              <a:avLst>
                <a:gd name="adj" fmla="val 16667"/>
              </a:avLst>
            </a:prstGeom>
            <a:solidFill>
              <a:srgbClr val="126082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1;p1">
              <a:extLst>
                <a:ext uri="{FF2B5EF4-FFF2-40B4-BE49-F238E27FC236}">
                  <a16:creationId xmlns:a16="http://schemas.microsoft.com/office/drawing/2014/main" id="{8DC5A856-DA88-3F40-3CAF-97F939999F7E}"/>
                </a:ext>
              </a:extLst>
            </p:cNvPr>
            <p:cNvSpPr txBox="1"/>
            <p:nvPr/>
          </p:nvSpPr>
          <p:spPr>
            <a:xfrm>
              <a:off x="100690" y="322904"/>
              <a:ext cx="10730237" cy="349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00"/>
                <a:buFont typeface="Times New Roman"/>
                <a:buNone/>
                <a:tabLst/>
                <a:defRPr/>
              </a:pPr>
              <a:r>
                <a:rPr kumimoji="0" lang="en-US" sz="2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Education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2;p1">
              <a:extLst>
                <a:ext uri="{FF2B5EF4-FFF2-40B4-BE49-F238E27FC236}">
                  <a16:creationId xmlns:a16="http://schemas.microsoft.com/office/drawing/2014/main" id="{366924C6-2866-515D-B3C4-49BB9420A9E1}"/>
                </a:ext>
              </a:extLst>
            </p:cNvPr>
            <p:cNvSpPr/>
            <p:nvPr/>
          </p:nvSpPr>
          <p:spPr>
            <a:xfrm>
              <a:off x="0" y="704632"/>
              <a:ext cx="10862733" cy="1956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3;p1">
              <a:extLst>
                <a:ext uri="{FF2B5EF4-FFF2-40B4-BE49-F238E27FC236}">
                  <a16:creationId xmlns:a16="http://schemas.microsoft.com/office/drawing/2014/main" id="{935D130C-0D71-C82E-6B61-B921CB8F952E}"/>
                </a:ext>
              </a:extLst>
            </p:cNvPr>
            <p:cNvSpPr txBox="1"/>
            <p:nvPr/>
          </p:nvSpPr>
          <p:spPr>
            <a:xfrm>
              <a:off x="100690" y="1218412"/>
              <a:ext cx="10793816" cy="3315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4875" tIns="34275" rIns="192000" bIns="34275" anchor="t" anchorCtr="0">
              <a:noAutofit/>
            </a:bodyPr>
            <a:lstStyle/>
            <a:p>
              <a:pPr marL="228600" marR="0" lvl="1" indent="-22860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Times New Roman"/>
                <a:buChar char="•"/>
                <a:tabLst/>
                <a:defRPr/>
              </a:pPr>
              <a:r>
                <a:rPr kumimoji="0" 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Bachelor of Science in Physics</a:t>
              </a:r>
              <a:r>
                <a:rPr kumimoji="0" lang="en-US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, University of Gujrat, Pakistan (2015-2019)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457200" marR="0" lvl="2" indent="-228600" defTabSz="914400" eaLnBrk="1" fontAlgn="auto" latinLnBrk="0" hangingPunct="1">
                <a:lnSpc>
                  <a:spcPct val="90000"/>
                </a:lnSpc>
                <a:spcBef>
                  <a:spcPts val="420"/>
                </a:spcBef>
                <a:spcAft>
                  <a:spcPts val="600"/>
                </a:spcAft>
                <a:buClr>
                  <a:srgbClr val="000000"/>
                </a:buClr>
                <a:buSzPts val="2100"/>
                <a:buFont typeface="Times New Roman"/>
                <a:buChar char="•"/>
                <a:tabLst/>
                <a:defRPr/>
              </a:pPr>
              <a:r>
                <a:rPr kumimoji="0" 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Thesis Title</a:t>
              </a:r>
              <a:r>
                <a:rPr kumimoji="0" lang="en-US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: “First Principles Study of Electronic and Optical Properties of Mg- Doped SrtiO</a:t>
              </a:r>
              <a:r>
                <a:rPr kumimoji="0" lang="en-US" sz="21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3 </a:t>
              </a:r>
              <a:r>
                <a:rPr kumimoji="0" lang="en-US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”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228600" marR="0" lvl="1" indent="-22860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Times New Roman"/>
                <a:buChar char="•"/>
                <a:tabLst/>
                <a:defRPr/>
              </a:pPr>
              <a:r>
                <a:rPr kumimoji="0" 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Master of Philosophy in Physics</a:t>
              </a:r>
              <a:r>
                <a:rPr kumimoji="0" lang="en-US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, University of Gujrat, Pakistan (2019-2021)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457200" marR="0" lvl="2" indent="-228600" defTabSz="914400" eaLnBrk="1" fontAlgn="auto" latinLnBrk="0" hangingPunct="1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Times New Roman"/>
                <a:buChar char="•"/>
                <a:tabLst/>
                <a:defRPr/>
              </a:pPr>
              <a:r>
                <a:rPr kumimoji="0" 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Thesis Title</a:t>
              </a:r>
              <a:r>
                <a:rPr kumimoji="0" lang="en-US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: “A DFT Study of Lithium Metal Adsorption on S-</a:t>
              </a:r>
              <a:r>
                <a:rPr kumimoji="0" lang="en-US" sz="2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borophene</a:t>
              </a:r>
              <a:r>
                <a:rPr kumimoji="0" lang="en-US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 for the Application of Anode Material”</a:t>
              </a:r>
            </a:p>
            <a:p>
              <a:pPr marL="457200" marR="0" lvl="2" indent="-228600" defTabSz="914400" eaLnBrk="1" fontAlgn="auto" latinLnBrk="0" hangingPunct="1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Times New Roman"/>
                <a:buChar char="•"/>
                <a:tabLst/>
                <a:defRPr/>
              </a:pPr>
              <a:endParaRPr lang="en-US" sz="21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571500" lvl="2" indent="-342900">
                <a:lnSpc>
                  <a:spcPct val="90000"/>
                </a:lnSpc>
                <a:spcBef>
                  <a:spcPts val="420"/>
                </a:spcBef>
                <a:buClr>
                  <a:srgbClr val="000000"/>
                </a:buClr>
                <a:buSzPts val="2100"/>
                <a:buFont typeface="Arial" panose="020B0604020202020204" pitchFamily="34" charset="0"/>
                <a:buChar char="•"/>
              </a:pPr>
              <a:r>
                <a:rPr lang="en-US" sz="2400" b="1" i="0" dirty="0">
                  <a:solidFill>
                    <a:srgbClr val="202124"/>
                  </a:solidFill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PhD TFPA </a:t>
              </a:r>
              <a:r>
                <a:rPr lang="en-US" sz="2400" b="0" i="0" dirty="0">
                  <a:solidFill>
                    <a:srgbClr val="202124"/>
                  </a:solidFill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- Technologies for Fundamental Physics and Astronomy</a:t>
              </a:r>
            </a:p>
            <a:p>
              <a:pPr marL="571500" lvl="2" indent="-342900">
                <a:lnSpc>
                  <a:spcPct val="90000"/>
                </a:lnSpc>
                <a:spcBef>
                  <a:spcPts val="420"/>
                </a:spcBef>
                <a:buClr>
                  <a:srgbClr val="000000"/>
                </a:buClr>
                <a:buSzPts val="2100"/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Hosting Institution</a:t>
              </a:r>
              <a:r>
                <a:rPr lang="en-US" sz="2400" dirty="0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 INAF/IRA</a:t>
              </a:r>
              <a:endParaRPr lang="en-US" sz="3600" dirty="0"/>
            </a:p>
            <a:p>
              <a:pPr marL="571500" lvl="2" indent="-342900">
                <a:lnSpc>
                  <a:spcPct val="90000"/>
                </a:lnSpc>
                <a:spcBef>
                  <a:spcPts val="420"/>
                </a:spcBef>
                <a:buClr>
                  <a:srgbClr val="000000"/>
                </a:buClr>
                <a:buSzPts val="2100"/>
                <a:buFont typeface="Arial" panose="020B0604020202020204" pitchFamily="34" charset="0"/>
                <a:buChar char="•"/>
              </a:pP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0" marR="0" lvl="2" indent="-342900" defTabSz="914400" eaLnBrk="1" fontAlgn="auto" latinLnBrk="0" hangingPunct="1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457200" marR="0" lvl="2" indent="-228600" defTabSz="914400" eaLnBrk="1" fontAlgn="auto" latinLnBrk="0" hangingPunct="1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Times New Roman"/>
                <a:buChar char="•"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6;p1">
              <a:extLst>
                <a:ext uri="{FF2B5EF4-FFF2-40B4-BE49-F238E27FC236}">
                  <a16:creationId xmlns:a16="http://schemas.microsoft.com/office/drawing/2014/main" id="{26CFF456-4B9F-6A30-B0D6-95494A3D6849}"/>
                </a:ext>
              </a:extLst>
            </p:cNvPr>
            <p:cNvSpPr/>
            <p:nvPr/>
          </p:nvSpPr>
          <p:spPr>
            <a:xfrm>
              <a:off x="0" y="3312325"/>
              <a:ext cx="10862733" cy="1369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7AFE14D-8257-9277-C699-5D241A52284C}"/>
              </a:ext>
            </a:extLst>
          </p:cNvPr>
          <p:cNvCxnSpPr/>
          <p:nvPr/>
        </p:nvCxnSpPr>
        <p:spPr>
          <a:xfrm>
            <a:off x="1524000" y="4746174"/>
            <a:ext cx="86275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789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F380F16-7821-00B5-BC65-7CDC0228F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723" y="18965"/>
            <a:ext cx="4731303" cy="46525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40930A-F14F-E213-4492-DF0C0DFBA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Topic and Objectives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F4B95-25C9-890D-0121-610245112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34" y="1388533"/>
            <a:ext cx="6400800" cy="3283012"/>
          </a:xfrm>
        </p:spPr>
        <p:txBody>
          <a:bodyPr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00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 and Realization of wide band (1-18GHz) radio over fiber systems for the IF downlinks of INAF VLBI antennas (Medicina and Noto)</a:t>
            </a:r>
            <a:endParaRPr lang="en-US" sz="2400" b="1" dirty="0"/>
          </a:p>
          <a:p>
            <a:pPr lvl="1">
              <a:spcBef>
                <a:spcPts val="1800"/>
              </a:spcBef>
              <a:buClr>
                <a:schemeClr val="dk2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Starting point</a:t>
            </a:r>
            <a:r>
              <a:rPr lang="en-US" sz="18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</a:p>
          <a:p>
            <a:pPr lvl="1">
              <a:spcBef>
                <a:spcPts val="1800"/>
              </a:spcBef>
              <a:buClr>
                <a:schemeClr val="dk2"/>
              </a:buClr>
              <a:buSzPts val="2400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and deep measurement characterization of the RF signal received by VLBI antenna in Medicina with the new Three Band Receiver.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current optical link purchased for SRT (Sardinia Radio Telescope)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Direction of research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Improvement of the dynamic range from architectural and component perspective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CEB788-026A-7C54-9DE3-57E0A3FCA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237" y="4856211"/>
            <a:ext cx="6759526" cy="17298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67C454-0BEC-E8C3-3610-5581D54B56C1}"/>
              </a:ext>
            </a:extLst>
          </p:cNvPr>
          <p:cNvSpPr/>
          <p:nvPr/>
        </p:nvSpPr>
        <p:spPr>
          <a:xfrm>
            <a:off x="2593276" y="4790730"/>
            <a:ext cx="2954867" cy="147636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6E079C-7675-6C9E-E582-4F53633BE875}"/>
              </a:ext>
            </a:extLst>
          </p:cNvPr>
          <p:cNvSpPr/>
          <p:nvPr/>
        </p:nvSpPr>
        <p:spPr>
          <a:xfrm>
            <a:off x="6795673" y="4795632"/>
            <a:ext cx="2116666" cy="122926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C32E6E-3E47-E416-1E73-1A1CEEF901C1}"/>
              </a:ext>
            </a:extLst>
          </p:cNvPr>
          <p:cNvSpPr txBox="1"/>
          <p:nvPr/>
        </p:nvSpPr>
        <p:spPr>
          <a:xfrm>
            <a:off x="2827867" y="5549471"/>
            <a:ext cx="85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21C4FA-41C4-5B6C-8B00-E76E1033AA78}"/>
              </a:ext>
            </a:extLst>
          </p:cNvPr>
          <p:cNvSpPr txBox="1"/>
          <p:nvPr/>
        </p:nvSpPr>
        <p:spPr>
          <a:xfrm>
            <a:off x="6921888" y="5410262"/>
            <a:ext cx="97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7718A4-7EAE-FAAA-9293-9585827C6058}"/>
              </a:ext>
            </a:extLst>
          </p:cNvPr>
          <p:cNvSpPr txBox="1"/>
          <p:nvPr/>
        </p:nvSpPr>
        <p:spPr>
          <a:xfrm>
            <a:off x="5257800" y="621676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RoF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block diagram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7066035-64BA-DDC9-D057-26C344D2C9BB}"/>
              </a:ext>
            </a:extLst>
          </p:cNvPr>
          <p:cNvCxnSpPr>
            <a:cxnSpLocks/>
          </p:cNvCxnSpPr>
          <p:nvPr/>
        </p:nvCxnSpPr>
        <p:spPr>
          <a:xfrm flipV="1">
            <a:off x="8912339" y="4109647"/>
            <a:ext cx="1550309" cy="15697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a gomito 21542">
            <a:extLst>
              <a:ext uri="{FF2B5EF4-FFF2-40B4-BE49-F238E27FC236}">
                <a16:creationId xmlns:a16="http://schemas.microsoft.com/office/drawing/2014/main" id="{6E6DF516-B32A-62A7-359A-A4B804B971F8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33549" y="2581117"/>
            <a:ext cx="1780191" cy="1173022"/>
          </a:xfrm>
          <a:prstGeom prst="bentConnector3">
            <a:avLst>
              <a:gd name="adj1" fmla="val 101365"/>
            </a:avLst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3E057FA-6867-A49E-45A6-7D2C91593E80}"/>
              </a:ext>
            </a:extLst>
          </p:cNvPr>
          <p:cNvCxnSpPr>
            <a:cxnSpLocks/>
          </p:cNvCxnSpPr>
          <p:nvPr/>
        </p:nvCxnSpPr>
        <p:spPr>
          <a:xfrm flipV="1">
            <a:off x="5602328" y="2303277"/>
            <a:ext cx="3612790" cy="25479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28926EC-1B81-7835-4F50-71D8D5F1CE69}"/>
              </a:ext>
            </a:extLst>
          </p:cNvPr>
          <p:cNvSpPr txBox="1"/>
          <p:nvPr/>
        </p:nvSpPr>
        <p:spPr>
          <a:xfrm>
            <a:off x="9313333" y="3235911"/>
            <a:ext cx="1286934" cy="369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RoF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link</a:t>
            </a:r>
          </a:p>
        </p:txBody>
      </p:sp>
    </p:spTree>
    <p:extLst>
      <p:ext uri="{BB962C8B-B14F-4D97-AF65-F5344CB8AC3E}">
        <p14:creationId xmlns:p14="http://schemas.microsoft.com/office/powerpoint/2010/main" val="4075823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B30DB8-0719-51D3-7388-F5AEFD02EA33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Band Receiver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BC1D9D-5B1F-83CB-36E2-966DC31E3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399" y="731520"/>
            <a:ext cx="2454249" cy="5577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6F7EBF-B85D-473A-0415-3B0F1BF055C7}"/>
              </a:ext>
            </a:extLst>
          </p:cNvPr>
          <p:cNvSpPr txBox="1"/>
          <p:nvPr/>
        </p:nvSpPr>
        <p:spPr>
          <a:xfrm>
            <a:off x="630936" y="3794760"/>
            <a:ext cx="6243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band frequencies 18-26 GHz, 34-50 GHz and 80-116 GHz and The IF are 8 (2xK receiver, 2xQ receiver and 4xW receiver) with 2-18GHz band.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8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2D3F-E21A-B73E-D965-474A760D3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92" y="247743"/>
            <a:ext cx="10515600" cy="1325563"/>
          </a:xfrm>
        </p:spPr>
        <p:txBody>
          <a:bodyPr>
            <a:noAutofit/>
          </a:bodyPr>
          <a:lstStyle/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of Analogue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RoF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Link based on MZM and Comparison with Numerical Simulation  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170E20-4727-72F2-A8D7-DAEFE866008C}"/>
              </a:ext>
            </a:extLst>
          </p:cNvPr>
          <p:cNvSpPr txBox="1"/>
          <p:nvPr/>
        </p:nvSpPr>
        <p:spPr>
          <a:xfrm>
            <a:off x="827933" y="3671219"/>
            <a:ext cx="3920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diagram of analogue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RoF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link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8AEB3E-E259-B5AF-8781-06AE5F5FF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27" y="1196094"/>
            <a:ext cx="3524011" cy="24014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EAA50D-A2C2-EBA9-A241-4161B77CF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81" y="4109101"/>
            <a:ext cx="3524011" cy="222612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10414F2-BD3F-561C-14D3-D5A24B8F032E}"/>
              </a:ext>
            </a:extLst>
          </p:cNvPr>
          <p:cNvSpPr txBox="1"/>
          <p:nvPr/>
        </p:nvSpPr>
        <p:spPr>
          <a:xfrm>
            <a:off x="1321838" y="6345223"/>
            <a:ext cx="22281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setup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03FD82-B53B-3CF3-63C8-853F4B2DA5E1}"/>
              </a:ext>
            </a:extLst>
          </p:cNvPr>
          <p:cNvSpPr txBox="1"/>
          <p:nvPr/>
        </p:nvSpPr>
        <p:spPr>
          <a:xfrm>
            <a:off x="8022803" y="3203193"/>
            <a:ext cx="37386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results for different Specifications 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AD0B036-23EB-A2A6-76A6-0628BE5FF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885" y="3890246"/>
            <a:ext cx="4049615" cy="235381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7B0C79B-DE94-9D38-8F99-047942C58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9259" y="6310445"/>
            <a:ext cx="3421155" cy="505509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C3BEAA14-9038-62F1-78E3-C32D41C18E62}"/>
              </a:ext>
            </a:extLst>
          </p:cNvPr>
          <p:cNvSpPr/>
          <p:nvPr/>
        </p:nvSpPr>
        <p:spPr>
          <a:xfrm>
            <a:off x="4843024" y="4512733"/>
            <a:ext cx="2087676" cy="1952596"/>
          </a:xfrm>
          <a:prstGeom prst="ellipse">
            <a:avLst/>
          </a:prstGeom>
          <a:solidFill>
            <a:srgbClr val="358400">
              <a:alpha val="54118"/>
            </a:srgb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CB4A1CF-62AB-7571-ABC7-711E3C6AEBBA}"/>
              </a:ext>
            </a:extLst>
          </p:cNvPr>
          <p:cNvSpPr txBox="1"/>
          <p:nvPr/>
        </p:nvSpPr>
        <p:spPr>
          <a:xfrm>
            <a:off x="5003697" y="4760539"/>
            <a:ext cx="1581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 seems to be fit with experimental values of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50AD8A4-5A8F-09AF-CA40-5E80AEB24F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0484" y="5766822"/>
            <a:ext cx="475626" cy="24483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F22C673-6F9A-9CF0-8C32-1265F9EBA1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656" y="1712420"/>
            <a:ext cx="3583474" cy="185257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25655934-84DE-D16B-55F3-B66774BEC14F}"/>
              </a:ext>
            </a:extLst>
          </p:cNvPr>
          <p:cNvSpPr txBox="1"/>
          <p:nvPr/>
        </p:nvSpPr>
        <p:spPr>
          <a:xfrm>
            <a:off x="4714640" y="3505026"/>
            <a:ext cx="22690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 behavior of MZM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0285AF-132D-8C84-2D17-9F852B86160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6791" t="3759" r="8376" b="1689"/>
          <a:stretch/>
        </p:blipFill>
        <p:spPr>
          <a:xfrm>
            <a:off x="7824248" y="986624"/>
            <a:ext cx="3857872" cy="221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67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3403</TotalTime>
  <Words>285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Times New Roman</vt:lpstr>
      <vt:lpstr>Wingdings</vt:lpstr>
      <vt:lpstr>Office Theme</vt:lpstr>
      <vt:lpstr>PowerPoint Presentation</vt:lpstr>
      <vt:lpstr>Background </vt:lpstr>
      <vt:lpstr>Research Topic and Objectives</vt:lpstr>
      <vt:lpstr>PowerPoint Presentation</vt:lpstr>
      <vt:lpstr>Characterization of Analogue RoF Link based on MZM and Comparison with Numerical Simulation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Maida Anwar</dc:creator>
  <cp:lastModifiedBy>Maida Anwar</cp:lastModifiedBy>
  <cp:revision>8</cp:revision>
  <dcterms:created xsi:type="dcterms:W3CDTF">2025-02-11T13:57:41Z</dcterms:created>
  <dcterms:modified xsi:type="dcterms:W3CDTF">2025-02-16T20:20:09Z</dcterms:modified>
</cp:coreProperties>
</file>