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3" r:id="rId6"/>
    <p:sldId id="262" r:id="rId7"/>
    <p:sldId id="268" r:id="rId8"/>
    <p:sldId id="266" r:id="rId9"/>
    <p:sldId id="267" r:id="rId10"/>
  </p:sldIdLst>
  <p:sldSz cx="18288000" cy="10287000"/>
  <p:notesSz cx="6858000" cy="9144000"/>
  <p:embeddedFontLst>
    <p:embeddedFont>
      <p:font typeface="Cormorant Garamond Bold Italics" panose="020B0604020202020204" charset="0"/>
      <p:regular r:id="rId12"/>
    </p:embeddedFont>
    <p:embeddedFont>
      <p:font typeface="Quicksand" panose="020B0604020202020204" charset="0"/>
      <p:regular r:id="rId13"/>
    </p:embeddedFont>
    <p:embeddedFont>
      <p:font typeface="Quicksand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5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CAF4B-A0DD-4C1D-86DC-D63565A7E91C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F3FE9653-783E-487E-8BF5-3A65A871EF43}">
      <dgm:prSet phldrT="[Text]" custT="1"/>
      <dgm:spPr/>
      <dgm:t>
        <a:bodyPr/>
        <a:lstStyle/>
        <a:p>
          <a:pPr algn="ctr"/>
          <a:endParaRPr lang="en-US" sz="4400" b="1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1-Literature review</a:t>
          </a:r>
        </a:p>
        <a:p>
          <a:pPr algn="just"/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2-Start with FPGA Programming</a:t>
          </a:r>
        </a:p>
        <a:p>
          <a:pPr algn="just"/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3-Implement ADC Deserializer </a:t>
          </a:r>
        </a:p>
        <a:p>
          <a:pPr algn="just"/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4-Implement 1G Ethernet Interface</a:t>
          </a:r>
        </a:p>
        <a:p>
          <a:pPr algn="ctr"/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B71F2-95D2-44FD-B62E-9F84A6172C98}" type="parTrans" cxnId="{9307F6CF-B46D-41C1-8BAF-75946870AB47}">
      <dgm:prSet/>
      <dgm:spPr/>
      <dgm:t>
        <a:bodyPr/>
        <a:lstStyle/>
        <a:p>
          <a:endParaRPr lang="en-US"/>
        </a:p>
      </dgm:t>
    </dgm:pt>
    <dgm:pt modelId="{40AE10A1-8958-41AE-8322-512361F7EC96}" type="sibTrans" cxnId="{9307F6CF-B46D-41C1-8BAF-75946870AB47}">
      <dgm:prSet/>
      <dgm:spPr/>
      <dgm:t>
        <a:bodyPr/>
        <a:lstStyle/>
        <a:p>
          <a:endParaRPr lang="en-US"/>
        </a:p>
      </dgm:t>
    </dgm:pt>
    <dgm:pt modelId="{B9E453A7-A7FD-45BF-AB2C-172A9E208ABE}">
      <dgm:prSet phldrT="[Text]" custT="1"/>
      <dgm:spPr/>
      <dgm:t>
        <a:bodyPr/>
        <a:lstStyle/>
        <a:p>
          <a:pPr algn="just"/>
          <a:endParaRPr lang="en-US" sz="40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en-US" sz="40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4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1-Utilize Ethernet instead of VME.</a:t>
          </a:r>
        </a:p>
        <a:p>
          <a:pPr algn="just"/>
          <a:r>
            <a:rPr lang="en-US" sz="4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2-Set up simulation test bench for it.</a:t>
          </a:r>
        </a:p>
        <a:p>
          <a:pPr algn="just"/>
          <a:r>
            <a:rPr lang="en-US" sz="4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3-Start testing when the MPD board will be ready, then go to JLab to test it.</a:t>
          </a:r>
        </a:p>
        <a:p>
          <a:pPr algn="just"/>
          <a:r>
            <a:rPr lang="en-US" sz="4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4-Publish the work done.</a:t>
          </a:r>
        </a:p>
        <a:p>
          <a:pPr algn="ctr"/>
          <a:endParaRPr lang="en-US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6491D-A7C1-4089-8096-9CE5F7546257}" type="parTrans" cxnId="{399D13CB-FE8F-46FF-99CC-999B094F01B7}">
      <dgm:prSet/>
      <dgm:spPr/>
      <dgm:t>
        <a:bodyPr/>
        <a:lstStyle/>
        <a:p>
          <a:endParaRPr lang="en-US"/>
        </a:p>
      </dgm:t>
    </dgm:pt>
    <dgm:pt modelId="{C8F91D29-DDE6-4384-99E9-3ABD46CB4D4B}" type="sibTrans" cxnId="{399D13CB-FE8F-46FF-99CC-999B094F01B7}">
      <dgm:prSet/>
      <dgm:spPr/>
      <dgm:t>
        <a:bodyPr/>
        <a:lstStyle/>
        <a:p>
          <a:endParaRPr lang="en-US"/>
        </a:p>
      </dgm:t>
    </dgm:pt>
    <dgm:pt modelId="{C6E1ECA5-1E69-4687-ACE6-010986CEFF05}">
      <dgm:prSet phldrT="[Text]" custT="1"/>
      <dgm:spPr/>
      <dgm:t>
        <a:bodyPr/>
        <a:lstStyle/>
        <a:p>
          <a:pPr algn="ctr"/>
          <a:endParaRPr lang="en-US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en-US" sz="40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en-US" sz="40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4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1-Continue testing to get better performance connected to a real installation.</a:t>
          </a:r>
        </a:p>
        <a:p>
          <a:pPr algn="just"/>
          <a:r>
            <a:rPr lang="en-US" sz="4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2-Publish the results</a:t>
          </a:r>
        </a:p>
        <a:p>
          <a:pPr algn="just"/>
          <a:r>
            <a:rPr lang="en-US" sz="40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3-Thesis Writing</a:t>
          </a:r>
        </a:p>
        <a:p>
          <a:pPr algn="ctr"/>
          <a:endParaRPr lang="en-US" sz="44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44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7B505-BE7C-4841-93E6-197A047586C1}" type="parTrans" cxnId="{AAA2662B-33DD-46C1-A992-4EA71BECAD39}">
      <dgm:prSet/>
      <dgm:spPr/>
      <dgm:t>
        <a:bodyPr/>
        <a:lstStyle/>
        <a:p>
          <a:endParaRPr lang="en-US"/>
        </a:p>
      </dgm:t>
    </dgm:pt>
    <dgm:pt modelId="{D03E4AE7-AB05-4713-A778-83116087AEEA}" type="sibTrans" cxnId="{AAA2662B-33DD-46C1-A992-4EA71BECAD39}">
      <dgm:prSet/>
      <dgm:spPr/>
      <dgm:t>
        <a:bodyPr/>
        <a:lstStyle/>
        <a:p>
          <a:endParaRPr lang="en-US"/>
        </a:p>
      </dgm:t>
    </dgm:pt>
    <dgm:pt modelId="{93059260-6258-496C-92C7-E77ECC7B62B8}" type="pres">
      <dgm:prSet presAssocID="{C20CAF4B-A0DD-4C1D-86DC-D63565A7E91C}" presName="CompostProcess" presStyleCnt="0">
        <dgm:presLayoutVars>
          <dgm:dir/>
          <dgm:resizeHandles val="exact"/>
        </dgm:presLayoutVars>
      </dgm:prSet>
      <dgm:spPr/>
    </dgm:pt>
    <dgm:pt modelId="{3232B4E4-1A28-4BF8-BED8-A052AF257371}" type="pres">
      <dgm:prSet presAssocID="{C20CAF4B-A0DD-4C1D-86DC-D63565A7E91C}" presName="arrow" presStyleLbl="bgShp" presStyleIdx="0" presStyleCnt="1" custScaleX="111620"/>
      <dgm:spPr/>
    </dgm:pt>
    <dgm:pt modelId="{DABEB1D4-D741-4990-9354-079620B1286F}" type="pres">
      <dgm:prSet presAssocID="{C20CAF4B-A0DD-4C1D-86DC-D63565A7E91C}" presName="linearProcess" presStyleCnt="0"/>
      <dgm:spPr/>
    </dgm:pt>
    <dgm:pt modelId="{37EABF62-D167-4331-832F-63394CD29657}" type="pres">
      <dgm:prSet presAssocID="{F3FE9653-783E-487E-8BF5-3A65A871EF43}" presName="textNode" presStyleLbl="node1" presStyleIdx="0" presStyleCnt="3" custScaleX="125182" custScaleY="96050" custLinFactNeighborY="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22A3F-648E-4FCB-9A5D-B99B3A387847}" type="pres">
      <dgm:prSet presAssocID="{40AE10A1-8958-41AE-8322-512361F7EC96}" presName="sibTrans" presStyleCnt="0"/>
      <dgm:spPr/>
    </dgm:pt>
    <dgm:pt modelId="{2790E17E-B938-495B-90D6-8F95F45E6D1B}" type="pres">
      <dgm:prSet presAssocID="{B9E453A7-A7FD-45BF-AB2C-172A9E208ABE}" presName="textNode" presStyleLbl="node1" presStyleIdx="1" presStyleCnt="3" custScaleX="118614" custScaleY="103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9770-AB3B-4ADD-B703-DE021CBB54E7}" type="pres">
      <dgm:prSet presAssocID="{C8F91D29-DDE6-4384-99E9-3ABD46CB4D4B}" presName="sibTrans" presStyleCnt="0"/>
      <dgm:spPr/>
    </dgm:pt>
    <dgm:pt modelId="{18165D6F-C1C7-4EB5-9BA5-A5FAA4FB5520}" type="pres">
      <dgm:prSet presAssocID="{C6E1ECA5-1E69-4687-ACE6-010986CEFF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7F6CF-B46D-41C1-8BAF-75946870AB47}" srcId="{C20CAF4B-A0DD-4C1D-86DC-D63565A7E91C}" destId="{F3FE9653-783E-487E-8BF5-3A65A871EF43}" srcOrd="0" destOrd="0" parTransId="{51DB71F2-95D2-44FD-B62E-9F84A6172C98}" sibTransId="{40AE10A1-8958-41AE-8322-512361F7EC96}"/>
    <dgm:cxn modelId="{063E74C0-5760-416B-B407-DE83EC13B368}" type="presOf" srcId="{B9E453A7-A7FD-45BF-AB2C-172A9E208ABE}" destId="{2790E17E-B938-495B-90D6-8F95F45E6D1B}" srcOrd="0" destOrd="0" presId="urn:microsoft.com/office/officeart/2005/8/layout/hProcess9"/>
    <dgm:cxn modelId="{399D13CB-FE8F-46FF-99CC-999B094F01B7}" srcId="{C20CAF4B-A0DD-4C1D-86DC-D63565A7E91C}" destId="{B9E453A7-A7FD-45BF-AB2C-172A9E208ABE}" srcOrd="1" destOrd="0" parTransId="{2A56491D-A7C1-4089-8096-9CE5F7546257}" sibTransId="{C8F91D29-DDE6-4384-99E9-3ABD46CB4D4B}"/>
    <dgm:cxn modelId="{929E8ABE-0F10-4CA6-AC4A-0B6C39317E13}" type="presOf" srcId="{F3FE9653-783E-487E-8BF5-3A65A871EF43}" destId="{37EABF62-D167-4331-832F-63394CD29657}" srcOrd="0" destOrd="0" presId="urn:microsoft.com/office/officeart/2005/8/layout/hProcess9"/>
    <dgm:cxn modelId="{3D640E34-CC3F-48C9-A236-3CD3B5314972}" type="presOf" srcId="{C6E1ECA5-1E69-4687-ACE6-010986CEFF05}" destId="{18165D6F-C1C7-4EB5-9BA5-A5FAA4FB5520}" srcOrd="0" destOrd="0" presId="urn:microsoft.com/office/officeart/2005/8/layout/hProcess9"/>
    <dgm:cxn modelId="{E07A5FA0-FDD8-497E-9BD0-877E784BD994}" type="presOf" srcId="{C20CAF4B-A0DD-4C1D-86DC-D63565A7E91C}" destId="{93059260-6258-496C-92C7-E77ECC7B62B8}" srcOrd="0" destOrd="0" presId="urn:microsoft.com/office/officeart/2005/8/layout/hProcess9"/>
    <dgm:cxn modelId="{AAA2662B-33DD-46C1-A992-4EA71BECAD39}" srcId="{C20CAF4B-A0DD-4C1D-86DC-D63565A7E91C}" destId="{C6E1ECA5-1E69-4687-ACE6-010986CEFF05}" srcOrd="2" destOrd="0" parTransId="{5A47B505-BE7C-4841-93E6-197A047586C1}" sibTransId="{D03E4AE7-AB05-4713-A778-83116087AEEA}"/>
    <dgm:cxn modelId="{57515CCE-8F47-4BA9-B8F0-3BE91591CA74}" type="presParOf" srcId="{93059260-6258-496C-92C7-E77ECC7B62B8}" destId="{3232B4E4-1A28-4BF8-BED8-A052AF257371}" srcOrd="0" destOrd="0" presId="urn:microsoft.com/office/officeart/2005/8/layout/hProcess9"/>
    <dgm:cxn modelId="{BB132A21-5902-4B55-8803-EF2525D07790}" type="presParOf" srcId="{93059260-6258-496C-92C7-E77ECC7B62B8}" destId="{DABEB1D4-D741-4990-9354-079620B1286F}" srcOrd="1" destOrd="0" presId="urn:microsoft.com/office/officeart/2005/8/layout/hProcess9"/>
    <dgm:cxn modelId="{4B59B157-4595-4AA7-9732-E870AED73497}" type="presParOf" srcId="{DABEB1D4-D741-4990-9354-079620B1286F}" destId="{37EABF62-D167-4331-832F-63394CD29657}" srcOrd="0" destOrd="0" presId="urn:microsoft.com/office/officeart/2005/8/layout/hProcess9"/>
    <dgm:cxn modelId="{535F1694-C9CD-4023-BBF2-3F8D8B0798A8}" type="presParOf" srcId="{DABEB1D4-D741-4990-9354-079620B1286F}" destId="{B6022A3F-648E-4FCB-9A5D-B99B3A387847}" srcOrd="1" destOrd="0" presId="urn:microsoft.com/office/officeart/2005/8/layout/hProcess9"/>
    <dgm:cxn modelId="{E2DCA320-36C0-4774-9BB2-66EB951AA1D8}" type="presParOf" srcId="{DABEB1D4-D741-4990-9354-079620B1286F}" destId="{2790E17E-B938-495B-90D6-8F95F45E6D1B}" srcOrd="2" destOrd="0" presId="urn:microsoft.com/office/officeart/2005/8/layout/hProcess9"/>
    <dgm:cxn modelId="{139A8951-56A9-4990-A0AE-FCE6A8FC252F}" type="presParOf" srcId="{DABEB1D4-D741-4990-9354-079620B1286F}" destId="{C0819770-AB3B-4ADD-B703-DE021CBB54E7}" srcOrd="3" destOrd="0" presId="urn:microsoft.com/office/officeart/2005/8/layout/hProcess9"/>
    <dgm:cxn modelId="{10EBA78E-F026-4605-AE3E-B0805C3BE684}" type="presParOf" srcId="{DABEB1D4-D741-4990-9354-079620B1286F}" destId="{18165D6F-C1C7-4EB5-9BA5-A5FAA4FB55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CAF4B-A0DD-4C1D-86DC-D63565A7E9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3FE9653-783E-487E-8BF5-3A65A871EF43}">
      <dgm:prSet phldrT="[Text]" custT="1"/>
      <dgm:spPr>
        <a:solidFill>
          <a:schemeClr val="accent4">
            <a:lumMod val="25000"/>
            <a:lumOff val="75000"/>
          </a:schemeClr>
        </a:solidFill>
      </dgm:spPr>
      <dgm:t>
        <a:bodyPr/>
        <a:lstStyle/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8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Year</a:t>
          </a:r>
        </a:p>
        <a:p>
          <a:pPr algn="just"/>
          <a:endParaRPr lang="en-US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1-Literature review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2-Study necessary knowledge like C    Language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with FPGA Programming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4-Implement ADC Deserializer </a:t>
          </a:r>
        </a:p>
        <a:p>
          <a:pPr algn="just"/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5-Implement 1G Ethernet Interface</a:t>
          </a:r>
        </a:p>
        <a:p>
          <a:pPr algn="ctr"/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B71F2-95D2-44FD-B62E-9F84A6172C98}" type="parTrans" cxnId="{9307F6CF-B46D-41C1-8BAF-75946870AB47}">
      <dgm:prSet/>
      <dgm:spPr/>
      <dgm:t>
        <a:bodyPr/>
        <a:lstStyle/>
        <a:p>
          <a:endParaRPr lang="en-US"/>
        </a:p>
      </dgm:t>
    </dgm:pt>
    <dgm:pt modelId="{40AE10A1-8958-41AE-8322-512361F7EC96}" type="sibTrans" cxnId="{9307F6CF-B46D-41C1-8BAF-75946870AB47}">
      <dgm:prSet/>
      <dgm:spPr/>
      <dgm:t>
        <a:bodyPr/>
        <a:lstStyle/>
        <a:p>
          <a:endParaRPr lang="en-US"/>
        </a:p>
      </dgm:t>
    </dgm:pt>
    <dgm:pt modelId="{B9E453A7-A7FD-45BF-AB2C-172A9E208ABE}">
      <dgm:prSet phldrT="[Text]" custT="1"/>
      <dgm:spPr>
        <a:solidFill>
          <a:schemeClr val="accent4">
            <a:lumMod val="25000"/>
            <a:lumOff val="75000"/>
          </a:schemeClr>
        </a:solidFill>
      </dgm:spPr>
      <dgm:t>
        <a:bodyPr/>
        <a:lstStyle/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8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 Year</a:t>
          </a:r>
          <a:endParaRPr lang="en-US" sz="16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1-Utilize Ethernet instead of VME.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2-Set up simulation test bench for it.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testing when the MPD board will done, then go to Jlab to test it.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5-Attend a summer school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6-Publish the work done in journals and conferences</a:t>
          </a:r>
        </a:p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6491D-A7C1-4089-8096-9CE5F7546257}" type="parTrans" cxnId="{399D13CB-FE8F-46FF-99CC-999B094F01B7}">
      <dgm:prSet/>
      <dgm:spPr/>
      <dgm:t>
        <a:bodyPr/>
        <a:lstStyle/>
        <a:p>
          <a:endParaRPr lang="en-US"/>
        </a:p>
      </dgm:t>
    </dgm:pt>
    <dgm:pt modelId="{C8F91D29-DDE6-4384-99E9-3ABD46CB4D4B}" type="sibTrans" cxnId="{399D13CB-FE8F-46FF-99CC-999B094F01B7}">
      <dgm:prSet/>
      <dgm:spPr/>
      <dgm:t>
        <a:bodyPr/>
        <a:lstStyle/>
        <a:p>
          <a:endParaRPr lang="en-US"/>
        </a:p>
      </dgm:t>
    </dgm:pt>
    <dgm:pt modelId="{C6E1ECA5-1E69-4687-ACE6-010986CEFF05}">
      <dgm:prSet phldrT="[Text]" custT="1"/>
      <dgm:spPr>
        <a:solidFill>
          <a:schemeClr val="accent4">
            <a:lumMod val="25000"/>
            <a:lumOff val="75000"/>
          </a:schemeClr>
        </a:solidFill>
      </dgm:spPr>
      <dgm:t>
        <a:bodyPr/>
        <a:lstStyle/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8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Third Year</a:t>
          </a:r>
          <a:endParaRPr lang="en-US" sz="16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1-Continue testing to get better performance connected to a real installation.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2-Publish the results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3-Thesis Writing</a:t>
          </a:r>
        </a:p>
        <a:p>
          <a:pPr algn="just"/>
          <a:r>
            <a:rPr lang="en-US" sz="16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 Stay abroad</a:t>
          </a:r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0" u="none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1800" b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7B505-BE7C-4841-93E6-197A047586C1}" type="parTrans" cxnId="{AAA2662B-33DD-46C1-A992-4EA71BECAD39}">
      <dgm:prSet/>
      <dgm:spPr/>
      <dgm:t>
        <a:bodyPr/>
        <a:lstStyle/>
        <a:p>
          <a:endParaRPr lang="en-US"/>
        </a:p>
      </dgm:t>
    </dgm:pt>
    <dgm:pt modelId="{D03E4AE7-AB05-4713-A778-83116087AEEA}" type="sibTrans" cxnId="{AAA2662B-33DD-46C1-A992-4EA71BECAD39}">
      <dgm:prSet/>
      <dgm:spPr/>
      <dgm:t>
        <a:bodyPr/>
        <a:lstStyle/>
        <a:p>
          <a:endParaRPr lang="en-US"/>
        </a:p>
      </dgm:t>
    </dgm:pt>
    <dgm:pt modelId="{93059260-6258-496C-92C7-E77ECC7B62B8}" type="pres">
      <dgm:prSet presAssocID="{C20CAF4B-A0DD-4C1D-86DC-D63565A7E91C}" presName="CompostProcess" presStyleCnt="0">
        <dgm:presLayoutVars>
          <dgm:dir/>
          <dgm:resizeHandles val="exact"/>
        </dgm:presLayoutVars>
      </dgm:prSet>
      <dgm:spPr/>
    </dgm:pt>
    <dgm:pt modelId="{3232B4E4-1A28-4BF8-BED8-A052AF257371}" type="pres">
      <dgm:prSet presAssocID="{C20CAF4B-A0DD-4C1D-86DC-D63565A7E91C}" presName="arrow" presStyleLbl="bgShp" presStyleIdx="0" presStyleCnt="1" custScaleX="111620"/>
      <dgm:spPr/>
    </dgm:pt>
    <dgm:pt modelId="{DABEB1D4-D741-4990-9354-079620B1286F}" type="pres">
      <dgm:prSet presAssocID="{C20CAF4B-A0DD-4C1D-86DC-D63565A7E91C}" presName="linearProcess" presStyleCnt="0"/>
      <dgm:spPr/>
    </dgm:pt>
    <dgm:pt modelId="{37EABF62-D167-4331-832F-63394CD29657}" type="pres">
      <dgm:prSet presAssocID="{F3FE9653-783E-487E-8BF5-3A65A871EF43}" presName="textNode" presStyleLbl="node1" presStyleIdx="0" presStyleCnt="3" custScaleX="125182" custScaleY="101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22A3F-648E-4FCB-9A5D-B99B3A387847}" type="pres">
      <dgm:prSet presAssocID="{40AE10A1-8958-41AE-8322-512361F7EC96}" presName="sibTrans" presStyleCnt="0"/>
      <dgm:spPr/>
    </dgm:pt>
    <dgm:pt modelId="{2790E17E-B938-495B-90D6-8F95F45E6D1B}" type="pres">
      <dgm:prSet presAssocID="{B9E453A7-A7FD-45BF-AB2C-172A9E208ABE}" presName="textNode" presStyleLbl="node1" presStyleIdx="1" presStyleCnt="3" custScaleX="118614" custScaleY="103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9770-AB3B-4ADD-B703-DE021CBB54E7}" type="pres">
      <dgm:prSet presAssocID="{C8F91D29-DDE6-4384-99E9-3ABD46CB4D4B}" presName="sibTrans" presStyleCnt="0"/>
      <dgm:spPr/>
    </dgm:pt>
    <dgm:pt modelId="{18165D6F-C1C7-4EB5-9BA5-A5FAA4FB5520}" type="pres">
      <dgm:prSet presAssocID="{C6E1ECA5-1E69-4687-ACE6-010986CEFF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7F6CF-B46D-41C1-8BAF-75946870AB47}" srcId="{C20CAF4B-A0DD-4C1D-86DC-D63565A7E91C}" destId="{F3FE9653-783E-487E-8BF5-3A65A871EF43}" srcOrd="0" destOrd="0" parTransId="{51DB71F2-95D2-44FD-B62E-9F84A6172C98}" sibTransId="{40AE10A1-8958-41AE-8322-512361F7EC96}"/>
    <dgm:cxn modelId="{063E74C0-5760-416B-B407-DE83EC13B368}" type="presOf" srcId="{B9E453A7-A7FD-45BF-AB2C-172A9E208ABE}" destId="{2790E17E-B938-495B-90D6-8F95F45E6D1B}" srcOrd="0" destOrd="0" presId="urn:microsoft.com/office/officeart/2005/8/layout/hProcess9"/>
    <dgm:cxn modelId="{399D13CB-FE8F-46FF-99CC-999B094F01B7}" srcId="{C20CAF4B-A0DD-4C1D-86DC-D63565A7E91C}" destId="{B9E453A7-A7FD-45BF-AB2C-172A9E208ABE}" srcOrd="1" destOrd="0" parTransId="{2A56491D-A7C1-4089-8096-9CE5F7546257}" sibTransId="{C8F91D29-DDE6-4384-99E9-3ABD46CB4D4B}"/>
    <dgm:cxn modelId="{929E8ABE-0F10-4CA6-AC4A-0B6C39317E13}" type="presOf" srcId="{F3FE9653-783E-487E-8BF5-3A65A871EF43}" destId="{37EABF62-D167-4331-832F-63394CD29657}" srcOrd="0" destOrd="0" presId="urn:microsoft.com/office/officeart/2005/8/layout/hProcess9"/>
    <dgm:cxn modelId="{3D640E34-CC3F-48C9-A236-3CD3B5314972}" type="presOf" srcId="{C6E1ECA5-1E69-4687-ACE6-010986CEFF05}" destId="{18165D6F-C1C7-4EB5-9BA5-A5FAA4FB5520}" srcOrd="0" destOrd="0" presId="urn:microsoft.com/office/officeart/2005/8/layout/hProcess9"/>
    <dgm:cxn modelId="{AAA2662B-33DD-46C1-A992-4EA71BECAD39}" srcId="{C20CAF4B-A0DD-4C1D-86DC-D63565A7E91C}" destId="{C6E1ECA5-1E69-4687-ACE6-010986CEFF05}" srcOrd="2" destOrd="0" parTransId="{5A47B505-BE7C-4841-93E6-197A047586C1}" sibTransId="{D03E4AE7-AB05-4713-A778-83116087AEEA}"/>
    <dgm:cxn modelId="{E07A5FA0-FDD8-497E-9BD0-877E784BD994}" type="presOf" srcId="{C20CAF4B-A0DD-4C1D-86DC-D63565A7E91C}" destId="{93059260-6258-496C-92C7-E77ECC7B62B8}" srcOrd="0" destOrd="0" presId="urn:microsoft.com/office/officeart/2005/8/layout/hProcess9"/>
    <dgm:cxn modelId="{57515CCE-8F47-4BA9-B8F0-3BE91591CA74}" type="presParOf" srcId="{93059260-6258-496C-92C7-E77ECC7B62B8}" destId="{3232B4E4-1A28-4BF8-BED8-A052AF257371}" srcOrd="0" destOrd="0" presId="urn:microsoft.com/office/officeart/2005/8/layout/hProcess9"/>
    <dgm:cxn modelId="{BB132A21-5902-4B55-8803-EF2525D07790}" type="presParOf" srcId="{93059260-6258-496C-92C7-E77ECC7B62B8}" destId="{DABEB1D4-D741-4990-9354-079620B1286F}" srcOrd="1" destOrd="0" presId="urn:microsoft.com/office/officeart/2005/8/layout/hProcess9"/>
    <dgm:cxn modelId="{4B59B157-4595-4AA7-9732-E870AED73497}" type="presParOf" srcId="{DABEB1D4-D741-4990-9354-079620B1286F}" destId="{37EABF62-D167-4331-832F-63394CD29657}" srcOrd="0" destOrd="0" presId="urn:microsoft.com/office/officeart/2005/8/layout/hProcess9"/>
    <dgm:cxn modelId="{535F1694-C9CD-4023-BBF2-3F8D8B0798A8}" type="presParOf" srcId="{DABEB1D4-D741-4990-9354-079620B1286F}" destId="{B6022A3F-648E-4FCB-9A5D-B99B3A387847}" srcOrd="1" destOrd="0" presId="urn:microsoft.com/office/officeart/2005/8/layout/hProcess9"/>
    <dgm:cxn modelId="{E2DCA320-36C0-4774-9BB2-66EB951AA1D8}" type="presParOf" srcId="{DABEB1D4-D741-4990-9354-079620B1286F}" destId="{2790E17E-B938-495B-90D6-8F95F45E6D1B}" srcOrd="2" destOrd="0" presId="urn:microsoft.com/office/officeart/2005/8/layout/hProcess9"/>
    <dgm:cxn modelId="{139A8951-56A9-4990-A0AE-FCE6A8FC252F}" type="presParOf" srcId="{DABEB1D4-D741-4990-9354-079620B1286F}" destId="{C0819770-AB3B-4ADD-B703-DE021CBB54E7}" srcOrd="3" destOrd="0" presId="urn:microsoft.com/office/officeart/2005/8/layout/hProcess9"/>
    <dgm:cxn modelId="{10EBA78E-F026-4605-AE3E-B0805C3BE684}" type="presParOf" srcId="{DABEB1D4-D741-4990-9354-079620B1286F}" destId="{18165D6F-C1C7-4EB5-9BA5-A5FAA4FB55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B4E4-1A28-4BF8-BED8-A052AF257371}">
      <dsp:nvSpPr>
        <dsp:cNvPr id="0" name=""/>
        <dsp:cNvSpPr/>
      </dsp:nvSpPr>
      <dsp:spPr>
        <a:xfrm>
          <a:off x="790504" y="0"/>
          <a:ext cx="29279990" cy="841198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ABF62-D167-4331-832F-63394CD29657}">
      <dsp:nvSpPr>
        <dsp:cNvPr id="0" name=""/>
        <dsp:cNvSpPr/>
      </dsp:nvSpPr>
      <dsp:spPr>
        <a:xfrm>
          <a:off x="23902" y="2630629"/>
          <a:ext cx="10646786" cy="32318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1-Literature review</a:t>
          </a: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2-Start with FPGA Programming</a:t>
          </a: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3-Implement ADC Deserializer </a:t>
          </a: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4-Implement 1G Ethernet Interface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670" y="2788397"/>
        <a:ext cx="10331250" cy="2916348"/>
      </dsp:txXfrm>
    </dsp:sp>
    <dsp:sp modelId="{2790E17E-B938-495B-90D6-8F95F45E6D1B}">
      <dsp:nvSpPr>
        <dsp:cNvPr id="0" name=""/>
        <dsp:cNvSpPr/>
      </dsp:nvSpPr>
      <dsp:spPr>
        <a:xfrm>
          <a:off x="11457282" y="2471171"/>
          <a:ext cx="10088175" cy="3469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1-Utilize Ethernet instead of VME.</a:t>
          </a:r>
        </a:p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2-Set up simulation test bench for it.</a:t>
          </a:r>
        </a:p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3-Start testing when the MPD board will be ready, then go to JLab to test it.</a:t>
          </a:r>
        </a:p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4-Publish the work done.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26656" y="2640545"/>
        <a:ext cx="9749427" cy="3130892"/>
      </dsp:txXfrm>
    </dsp:sp>
    <dsp:sp modelId="{18165D6F-C1C7-4EB5-9BA5-A5FAA4FB5520}">
      <dsp:nvSpPr>
        <dsp:cNvPr id="0" name=""/>
        <dsp:cNvSpPr/>
      </dsp:nvSpPr>
      <dsp:spPr>
        <a:xfrm>
          <a:off x="22332051" y="2523595"/>
          <a:ext cx="8505045" cy="33647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1-Continue testing to get better performance connected to a real installation.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2-Publish the results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3-Thesis Writing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96307" y="2687851"/>
        <a:ext cx="8176533" cy="3036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B4E4-1A28-4BF8-BED8-A052AF257371}">
      <dsp:nvSpPr>
        <dsp:cNvPr id="0" name=""/>
        <dsp:cNvSpPr/>
      </dsp:nvSpPr>
      <dsp:spPr>
        <a:xfrm>
          <a:off x="289317" y="0"/>
          <a:ext cx="10716202" cy="4970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ABF62-D167-4331-832F-63394CD29657}">
      <dsp:nvSpPr>
        <dsp:cNvPr id="0" name=""/>
        <dsp:cNvSpPr/>
      </dsp:nvSpPr>
      <dsp:spPr>
        <a:xfrm>
          <a:off x="2761" y="1474839"/>
          <a:ext cx="3916647" cy="2020527"/>
        </a:xfrm>
        <a:prstGeom prst="roundRect">
          <a:avLst/>
        </a:prstGeom>
        <a:solidFill>
          <a:schemeClr val="accent4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Year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1-Literature review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2-Study necessary knowledge like C    Language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with FPGA Programming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4-Implement ADC Deserializer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5-Implement 1G Ethernet Interface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95" y="1573473"/>
        <a:ext cx="3719379" cy="1823259"/>
      </dsp:txXfrm>
    </dsp:sp>
    <dsp:sp modelId="{2790E17E-B938-495B-90D6-8F95F45E6D1B}">
      <dsp:nvSpPr>
        <dsp:cNvPr id="0" name=""/>
        <dsp:cNvSpPr/>
      </dsp:nvSpPr>
      <dsp:spPr>
        <a:xfrm>
          <a:off x="4185785" y="1460087"/>
          <a:ext cx="3711149" cy="2050031"/>
        </a:xfrm>
        <a:prstGeom prst="roundRect">
          <a:avLst/>
        </a:prstGeom>
        <a:solidFill>
          <a:schemeClr val="accent4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Second Year</a:t>
          </a:r>
          <a:endParaRPr lang="en-US" sz="16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1-Utilize Ethernet instead of VME.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2-Set up simulation test bench for it.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3-Start testing when the MPD board will done, then go to Jlab to test it.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5-Attend a summer school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6-Publish the work done in journals and conferences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5859" y="1560161"/>
        <a:ext cx="3511001" cy="1849883"/>
      </dsp:txXfrm>
    </dsp:sp>
    <dsp:sp modelId="{18165D6F-C1C7-4EB5-9BA5-A5FAA4FB5520}">
      <dsp:nvSpPr>
        <dsp:cNvPr id="0" name=""/>
        <dsp:cNvSpPr/>
      </dsp:nvSpPr>
      <dsp:spPr>
        <a:xfrm>
          <a:off x="8163313" y="1491061"/>
          <a:ext cx="3128762" cy="1988082"/>
        </a:xfrm>
        <a:prstGeom prst="roundRect">
          <a:avLst/>
        </a:prstGeom>
        <a:solidFill>
          <a:schemeClr val="accent4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Third Year</a:t>
          </a:r>
          <a:endParaRPr lang="en-US" sz="16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1-Continue testing to get better performance connected to a real installation.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2-Publish the results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3-Thesis Writing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4- Stay abroad</a:t>
          </a: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u="none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0363" y="1588111"/>
        <a:ext cx="2934662" cy="179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4630-1FE2-4A7B-AFEC-9A70F2F3F2E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FB04-43ED-4722-9E31-C189F1622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B04-43ED-4722-9E31-C189F16220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B04-43ED-4722-9E31-C189F16220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1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9158735" y="3055791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075591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8816683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335000" y="8319624"/>
            <a:ext cx="6988496" cy="49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2000" dirty="0" smtClean="0"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18 </a:t>
            </a:r>
            <a:r>
              <a:rPr lang="en-US" sz="2000" dirty="0"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February, </a:t>
            </a:r>
            <a:r>
              <a:rPr lang="en-US" sz="2000" dirty="0" smtClean="0"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2025</a:t>
            </a:r>
            <a:endParaRPr lang="en-US" sz="2000" dirty="0"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646742" y="2873083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1033984" y="4697262"/>
            <a:ext cx="1661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Characterization of a Data Acquisition System for High-Energy Physics with Ethernet-based Communication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460" y="199771"/>
            <a:ext cx="3243353" cy="242032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19200" y="7861284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Fatima Bzeih 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Prof. Paolo Musico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Genoa and Padua / INFN Genoa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484" y="295761"/>
            <a:ext cx="19431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761"/>
            <a:ext cx="201258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19400" y="755971"/>
            <a:ext cx="9914964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GB" sz="6399" b="1" i="1" dirty="0" smtClean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PhD Student</a:t>
            </a:r>
            <a:endParaRPr lang="en-US" sz="6399" b="1" i="1" dirty="0">
              <a:latin typeface="Times New Roman" panose="02020603050405020304" pitchFamily="18" charset="0"/>
              <a:ea typeface="Cormorant Garamond Bold Italics"/>
              <a:cs typeface="Times New Roman" panose="02020603050405020304" pitchFamily="18" charset="0"/>
              <a:sym typeface="Cormorant Garamond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14560" y="5870165"/>
            <a:ext cx="5017320" cy="46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Prof</a:t>
            </a:r>
            <a:r>
              <a:rPr lang="en-US" sz="2799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 Paolo Musico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1260764" y="5866003"/>
            <a:ext cx="12909960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GB" sz="2799" b="1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Fatima Bzeih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000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Master </a:t>
            </a:r>
            <a:r>
              <a:rPr lang="en-US" sz="2000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of Science in </a:t>
            </a:r>
            <a:r>
              <a:rPr lang="en-US" sz="2000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Electronics Engineering</a:t>
            </a:r>
            <a:r>
              <a:rPr lang="en-US" sz="2000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.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000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Lebanese </a:t>
            </a:r>
            <a:r>
              <a:rPr lang="en-US" sz="2000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International </a:t>
            </a:r>
            <a:r>
              <a:rPr lang="en-US" sz="2000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University. </a:t>
            </a:r>
            <a:r>
              <a:rPr lang="en-US" sz="2000" b="1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Graduated</a:t>
            </a:r>
            <a:r>
              <a:rPr lang="en-US" sz="2000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: September </a:t>
            </a:r>
            <a:r>
              <a:rPr lang="en-US" sz="2000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2023.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en-US" sz="2000" dirty="0" smtClean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000" b="1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                     Master’s Thesis: </a:t>
            </a:r>
            <a:r>
              <a:rPr lang="en-US" sz="2000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Low Power Design for Adder and Coordinate Rotation Digital Computer.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000" b="1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                     </a:t>
            </a:r>
            <a:r>
              <a:rPr lang="en-GB" sz="2000" b="1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Partner </a:t>
            </a:r>
            <a:r>
              <a:rPr lang="en-GB" sz="2000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Institution</a:t>
            </a:r>
            <a:r>
              <a:rPr lang="en-GB" sz="2000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: University of Genoa, Physics Department and INFN sezione di </a:t>
            </a:r>
            <a:r>
              <a:rPr lang="en-GB" sz="2000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Genova.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GB" sz="2000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                    </a:t>
            </a:r>
            <a:endParaRPr lang="en-GB" sz="2000" dirty="0" smtClean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14016" r="12499" b="32197"/>
          <a:stretch/>
        </p:blipFill>
        <p:spPr>
          <a:xfrm>
            <a:off x="3154040" y="1904366"/>
            <a:ext cx="3662241" cy="3561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11"/>
          <p:cNvSpPr txBox="1"/>
          <p:nvPr/>
        </p:nvSpPr>
        <p:spPr>
          <a:xfrm>
            <a:off x="12254060" y="755971"/>
            <a:ext cx="9914964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GB" sz="6399" b="1" i="1" dirty="0" smtClean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Supervisor</a:t>
            </a:r>
            <a:endParaRPr lang="en-US" sz="6399" b="1" i="1" dirty="0">
              <a:latin typeface="Times New Roman" panose="02020603050405020304" pitchFamily="18" charset="0"/>
              <a:ea typeface="Cormorant Garamond Bold Italics"/>
              <a:cs typeface="Times New Roman" panose="02020603050405020304" pitchFamily="18" charset="0"/>
              <a:sym typeface="Cormorant Garamond Bold Itali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060" y="1856560"/>
            <a:ext cx="3634344" cy="3657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897880" y="2355717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8464682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12573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Introduction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8304001" y="93132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4571999" y="3467100"/>
            <a:ext cx="9144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focuses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developing a new data acquisition (DAQ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for collecting and managing data in high-energy physics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upgrades the back-end readout electronics for Gas Electron Multiplier (GEM) detectors used in high-luminosity nuclear and particle physics experiments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track charged particles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traditional readout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(VME),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has served well in the past, is now facing severe limitations in handling the increasing data rates required by modern experiments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buses, with their maximum data rate of 320 MB/s, struggle to meet the high bandwidth demands of current and future high-luminosity experiments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5"/>
            <a:ext cx="5385764" cy="6426664"/>
            <a:chOff x="0" y="0"/>
            <a:chExt cx="1418473" cy="1692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118" y="2456695"/>
            <a:ext cx="5385764" cy="6426664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15475" y="2456695"/>
            <a:ext cx="5385764" cy="6426664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599709"/>
            <a:ext cx="81153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Project Objectives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0638" y="3282686"/>
            <a:ext cx="5101887" cy="46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n-US" sz="2799" b="1" dirty="0">
              <a:solidFill>
                <a:srgbClr val="0F4662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Rectangle 22"/>
          <p:cNvSpPr/>
          <p:nvPr/>
        </p:nvSpPr>
        <p:spPr>
          <a:xfrm>
            <a:off x="1061357" y="4502482"/>
            <a:ext cx="4958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scalable, high-performance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DAQ board that integrates an FPGA (Kintex-7) with an ADC deserializer, optimized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handling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rates up to 10Gbps using modern protocols while preserving the existing front-end hardware setup, including the widely-used APV25 chip.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69754" y="4468441"/>
            <a:ext cx="4597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Modernize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GEM detector readout system by replacing the outdated VME architecture, which has limited data bandwidth, with a more scalable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 approach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6275" y="3282686"/>
            <a:ext cx="469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Legacy VME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204503" y="4502482"/>
            <a:ext cx="4837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greater throughput by using FPGA-based digitization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protocols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handle high-speed data acquisition and minimize latency.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82732" y="3282686"/>
            <a:ext cx="4368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Data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Throughput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0651" y="0"/>
            <a:ext cx="4627349" cy="10287000"/>
            <a:chOff x="0" y="0"/>
            <a:chExt cx="121872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8726" cy="2709333"/>
            </a:xfrm>
            <a:custGeom>
              <a:avLst/>
              <a:gdLst/>
              <a:ahLst/>
              <a:cxnLst/>
              <a:rect l="l" t="t" r="r" b="b"/>
              <a:pathLst>
                <a:path w="1218726" h="2709333">
                  <a:moveTo>
                    <a:pt x="0" y="0"/>
                  </a:moveTo>
                  <a:lnTo>
                    <a:pt x="1218726" y="0"/>
                  </a:lnTo>
                  <a:lnTo>
                    <a:pt x="12187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218726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698" y="237993"/>
            <a:ext cx="570284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GB" sz="6399" b="1" i="1" dirty="0" smtClean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System Overview</a:t>
            </a:r>
            <a:endParaRPr lang="en-US" sz="6399" b="1" i="1" dirty="0">
              <a:latin typeface="Times New Roman" panose="02020603050405020304" pitchFamily="18" charset="0"/>
              <a:ea typeface="Cormorant Garamond Bold Italics"/>
              <a:cs typeface="Times New Roman" panose="02020603050405020304" pitchFamily="18" charset="0"/>
              <a:sym typeface="Cormorant Garamond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698" y="1512647"/>
            <a:ext cx="10527757" cy="46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Overview of the Solution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698" y="4700156"/>
            <a:ext cx="10527757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759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endParaRPr lang="en-US" sz="2799" b="1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698" y="7288389"/>
            <a:ext cx="10527757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759"/>
              </a:lnSpc>
            </a:pPr>
            <a:r>
              <a:rPr lang="en-US" sz="2799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Key Benefits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93949" y="1237322"/>
            <a:ext cx="4776901" cy="3447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08224" y="5966147"/>
            <a:ext cx="4539529" cy="3505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28698" y="2057105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next-generation DAQ system based on FPGA technology and Ethernet communication is proposed to replace the VME-based interface without requiring changes to the APV25 front-end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698" y="3053694"/>
            <a:ext cx="9144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system enables real-time digitization, data packaging, and transfer, offering data rates up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10Gbps.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of the system is an FPGA (Field-Programmable Gate Array), a type of hardware that can process data in real time, allowing for fast data collection and transfer.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28698" y="5202179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data are handled by the existing frontend, digitized on board and sent to the FPGA.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FPGA collects digitized data, performs online processing, packs data and sends them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an Ethernet connection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storage and 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data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transferred using the TCP/IP protocol, a widely used method for sending data across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hardware-based TCP implementation ensures deterministic data flow, critical for high-speed, real-time applications in particle physics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8698" y="793763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Throughput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rates up to 10Gbps, far exceeding the limitations of VME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Efficiency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Ethernet-based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are more affordable and scalable, reducing reliance on bulky legacy hardware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Maintenance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commercial off-the-shelf (COTS) components, the system is easier to integrate and maintain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449761" y="0"/>
            <a:ext cx="9838239" cy="10287000"/>
            <a:chOff x="0" y="0"/>
            <a:chExt cx="25911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599709"/>
            <a:ext cx="948074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Expected Outcomes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2617" y="1561099"/>
            <a:ext cx="8606683" cy="5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5"/>
              </a:lnSpc>
            </a:pPr>
            <a:r>
              <a:rPr lang="en-US" sz="2638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Results Obtained So Far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Rectangle 15"/>
          <p:cNvSpPr/>
          <p:nvPr/>
        </p:nvSpPr>
        <p:spPr>
          <a:xfrm>
            <a:off x="8652617" y="2613657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boards have been delivered by 10 December 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Ethernet-based Communication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Successfully implemented FPGA-based TCP/IP protocol for 1G Ethernet communication.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utility to read/write single word and block of words via TCP has been implemented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8679831" y="5454096"/>
            <a:ext cx="8606683" cy="5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5"/>
              </a:lnSpc>
            </a:pPr>
            <a:r>
              <a:rPr lang="en-US" sz="2638" b="1" dirty="0"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Next Steps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96880" y="6279086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appears functional, but extensive testing is still required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 code is being developed in parallel with simulation testing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is undergoing testing, closely integrated with FPGA code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for optimization to enhance trigger rate performance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10G IP blocks have been procured and are pending testing.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856" t="9136" r="9914" b="37318"/>
          <a:stretch/>
        </p:blipFill>
        <p:spPr>
          <a:xfrm>
            <a:off x="838200" y="1948497"/>
            <a:ext cx="6096000" cy="289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9" y="5171235"/>
            <a:ext cx="4308915" cy="15424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86" y="6804938"/>
            <a:ext cx="4906315" cy="1259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8" y="8155306"/>
            <a:ext cx="4906315" cy="1294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3600" y="2476500"/>
            <a:ext cx="14287500" cy="6330250"/>
            <a:chOff x="0" y="0"/>
            <a:chExt cx="1979031" cy="166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031" cy="1667227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599709"/>
            <a:ext cx="10326591" cy="10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399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Overall</a:t>
            </a:r>
            <a:r>
              <a:rPr kumimoji="0" lang="en-GB" sz="6399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 Planning</a:t>
            </a:r>
            <a:endParaRPr kumimoji="0" lang="en-US" sz="6399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ormorant Garamond Bold Italics"/>
              <a:cs typeface="Times New Roman" panose="02020603050405020304" pitchFamily="18" charset="0"/>
              <a:sym typeface="Cormorant Garamond Bold Itali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78998337"/>
              </p:ext>
            </p:extLst>
          </p:nvPr>
        </p:nvGraphicFramePr>
        <p:xfrm>
          <a:off x="1232483" y="35318700"/>
          <a:ext cx="30861000" cy="841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62936279"/>
              </p:ext>
            </p:extLst>
          </p:nvPr>
        </p:nvGraphicFramePr>
        <p:xfrm>
          <a:off x="3629931" y="3156524"/>
          <a:ext cx="11294837" cy="497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4166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99709"/>
            <a:ext cx="11534821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Conclusion</a:t>
            </a:r>
          </a:p>
        </p:txBody>
      </p:sp>
      <p:sp>
        <p:nvSpPr>
          <p:cNvPr id="4" name="AutoShape 4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4571999" y="4637014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the FPGA-based Ethernet DAQ system offers a transformative solution that addresses the critical needs of modern nuclear and particle physics experiments, enhancing data throughput, reducing system costs, and simplifying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05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830</Words>
  <Application>Microsoft Office PowerPoint</Application>
  <PresentationFormat>Custom</PresentationFormat>
  <Paragraphs>112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Wingdings</vt:lpstr>
      <vt:lpstr>Arial</vt:lpstr>
      <vt:lpstr>Times New Roman</vt:lpstr>
      <vt:lpstr>Cormorant Garamond Bold Italics</vt:lpstr>
      <vt:lpstr>Quicksand</vt:lpstr>
      <vt:lpstr>Quicksand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Enhancing Sales Strategy Presentation</dc:title>
  <cp:lastModifiedBy>Fatima Bzeih</cp:lastModifiedBy>
  <cp:revision>32</cp:revision>
  <dcterms:created xsi:type="dcterms:W3CDTF">2006-08-16T00:00:00Z</dcterms:created>
  <dcterms:modified xsi:type="dcterms:W3CDTF">2025-02-13T15:05:04Z</dcterms:modified>
  <dc:identifier>DAGe-UeODSw</dc:identifier>
</cp:coreProperties>
</file>