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media1.mov" ContentType="video/unknown"/>
  <Override PartName="/ppt/notesSlides/notesSlide1.xml" ContentType="application/vnd.openxmlformats-officedocument.presentationml.notesSlide+xml"/>
  <Override PartName="/ppt/media/image7.jpeg" ContentType="image/jpeg"/>
  <Override PartName="/ppt/media/image8.jpeg" ContentType="image/jpeg"/>
  <Override PartName="/ppt/media/image9.jpeg" ContentType="image/jpeg"/>
  <Override PartName="/ppt/notesSlides/notesSlide2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828433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600" u="none" kumimoji="0" normalizeH="0">
        <a:ln>
          <a:noFill/>
        </a:ln>
        <a:solidFill>
          <a:srgbClr val="5E5E5E"/>
        </a:solidFill>
        <a:effectLst/>
        <a:uFillTx/>
        <a:latin typeface="Montserrat Regular"/>
        <a:ea typeface="Montserrat Regular"/>
        <a:cs typeface="Montserrat Regular"/>
        <a:sym typeface="Montserrat Regular"/>
      </a:defRPr>
    </a:lvl1pPr>
    <a:lvl2pPr marL="0" marR="0" indent="914216" algn="l" defTabSz="1828433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600" u="none" kumimoji="0" normalizeH="0">
        <a:ln>
          <a:noFill/>
        </a:ln>
        <a:solidFill>
          <a:srgbClr val="5E5E5E"/>
        </a:solidFill>
        <a:effectLst/>
        <a:uFillTx/>
        <a:latin typeface="Montserrat Regular"/>
        <a:ea typeface="Montserrat Regular"/>
        <a:cs typeface="Montserrat Regular"/>
        <a:sym typeface="Montserrat Regular"/>
      </a:defRPr>
    </a:lvl2pPr>
    <a:lvl3pPr marL="0" marR="0" indent="1828433" algn="l" defTabSz="1828433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600" u="none" kumimoji="0" normalizeH="0">
        <a:ln>
          <a:noFill/>
        </a:ln>
        <a:solidFill>
          <a:srgbClr val="5E5E5E"/>
        </a:solidFill>
        <a:effectLst/>
        <a:uFillTx/>
        <a:latin typeface="Montserrat Regular"/>
        <a:ea typeface="Montserrat Regular"/>
        <a:cs typeface="Montserrat Regular"/>
        <a:sym typeface="Montserrat Regular"/>
      </a:defRPr>
    </a:lvl3pPr>
    <a:lvl4pPr marL="0" marR="0" indent="2742651" algn="l" defTabSz="1828433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600" u="none" kumimoji="0" normalizeH="0">
        <a:ln>
          <a:noFill/>
        </a:ln>
        <a:solidFill>
          <a:srgbClr val="5E5E5E"/>
        </a:solidFill>
        <a:effectLst/>
        <a:uFillTx/>
        <a:latin typeface="Montserrat Regular"/>
        <a:ea typeface="Montserrat Regular"/>
        <a:cs typeface="Montserrat Regular"/>
        <a:sym typeface="Montserrat Regular"/>
      </a:defRPr>
    </a:lvl4pPr>
    <a:lvl5pPr marL="0" marR="0" indent="3656867" algn="l" defTabSz="1828433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600" u="none" kumimoji="0" normalizeH="0">
        <a:ln>
          <a:noFill/>
        </a:ln>
        <a:solidFill>
          <a:srgbClr val="5E5E5E"/>
        </a:solidFill>
        <a:effectLst/>
        <a:uFillTx/>
        <a:latin typeface="Montserrat Regular"/>
        <a:ea typeface="Montserrat Regular"/>
        <a:cs typeface="Montserrat Regular"/>
        <a:sym typeface="Montserrat Regular"/>
      </a:defRPr>
    </a:lvl5pPr>
    <a:lvl6pPr marL="0" marR="0" indent="4571086" algn="l" defTabSz="1828433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600" u="none" kumimoji="0" normalizeH="0">
        <a:ln>
          <a:noFill/>
        </a:ln>
        <a:solidFill>
          <a:srgbClr val="5E5E5E"/>
        </a:solidFill>
        <a:effectLst/>
        <a:uFillTx/>
        <a:latin typeface="Montserrat Regular"/>
        <a:ea typeface="Montserrat Regular"/>
        <a:cs typeface="Montserrat Regular"/>
        <a:sym typeface="Montserrat Regular"/>
      </a:defRPr>
    </a:lvl6pPr>
    <a:lvl7pPr marL="0" marR="0" indent="5485303" algn="l" defTabSz="1828433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600" u="none" kumimoji="0" normalizeH="0">
        <a:ln>
          <a:noFill/>
        </a:ln>
        <a:solidFill>
          <a:srgbClr val="5E5E5E"/>
        </a:solidFill>
        <a:effectLst/>
        <a:uFillTx/>
        <a:latin typeface="Montserrat Regular"/>
        <a:ea typeface="Montserrat Regular"/>
        <a:cs typeface="Montserrat Regular"/>
        <a:sym typeface="Montserrat Regular"/>
      </a:defRPr>
    </a:lvl7pPr>
    <a:lvl8pPr marL="0" marR="0" indent="6399519" algn="l" defTabSz="1828433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600" u="none" kumimoji="0" normalizeH="0">
        <a:ln>
          <a:noFill/>
        </a:ln>
        <a:solidFill>
          <a:srgbClr val="5E5E5E"/>
        </a:solidFill>
        <a:effectLst/>
        <a:uFillTx/>
        <a:latin typeface="Montserrat Regular"/>
        <a:ea typeface="Montserrat Regular"/>
        <a:cs typeface="Montserrat Regular"/>
        <a:sym typeface="Montserrat Regular"/>
      </a:defRPr>
    </a:lvl8pPr>
    <a:lvl9pPr marL="0" marR="0" indent="7313737" algn="l" defTabSz="1828433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600" u="none" kumimoji="0" normalizeH="0">
        <a:ln>
          <a:noFill/>
        </a:ln>
        <a:solidFill>
          <a:srgbClr val="5E5E5E"/>
        </a:solidFill>
        <a:effectLst/>
        <a:uFillTx/>
        <a:latin typeface="Montserrat Regular"/>
        <a:ea typeface="Montserrat Regular"/>
        <a:cs typeface="Montserrat Regular"/>
        <a:sym typeface="Montserrat Regula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7" name="Shape 16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0" name="Shape 35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cosh(x) = 0.5*(e^x+e^(-x))</a:t>
            </a:r>
          </a:p>
          <a:p>
            <a:pPr>
              <a:defRPr sz="1200"/>
            </a:pPr>
          </a:p>
          <a:p>
            <a:pPr>
              <a:defRPr sz="1200"/>
            </a:pPr>
            <a:r>
              <a:t>Tau_g0=generation lifetime = O(70 us)</a:t>
            </a:r>
          </a:p>
          <a:p>
            <a:pPr>
              <a:defRPr sz="1200"/>
            </a:pPr>
          </a:p>
          <a:p>
            <a:pPr>
              <a:defRPr sz="1200"/>
            </a:pPr>
            <a:r>
              <a:t>n_i = O(10^10 cm_3) @300K</a:t>
            </a:r>
          </a:p>
          <a:p>
            <a:pPr>
              <a:defRPr sz="1200"/>
            </a:pPr>
          </a:p>
          <a:p>
            <a:pPr>
              <a:defRPr sz="1200"/>
            </a:pPr>
            <a:r>
              <a:t>When a high electric field is applied to silicon, SRH statistics changes because the rate at which electrons are captured and emitted by a trap is increased significantly by tunneling.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Shape 68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84" name="Shape 68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216">
              <a:lnSpc>
                <a:spcPct val="100000"/>
              </a:lnSpc>
              <a:defRPr sz="24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To change the image behind the Mock up.</a:t>
            </a:r>
          </a:p>
          <a:p>
            <a:pPr defTabSz="914216">
              <a:lnSpc>
                <a:spcPct val="100000"/>
              </a:lnSpc>
              <a:defRPr sz="24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Select the layer - &gt; Right Click -&gt; Send to Back -&gt; Delete the image -&gt; Drag &amp; Drop your Own Picture -&gt; Send to Back (again)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21"/>
          </p:nvPr>
        </p:nvSpPr>
        <p:spPr>
          <a:xfrm>
            <a:off x="0" y="0"/>
            <a:ext cx="24384000" cy="162644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Oval 4"/>
          <p:cNvSpPr/>
          <p:nvPr/>
        </p:nvSpPr>
        <p:spPr>
          <a:xfrm rot="16200000">
            <a:off x="22524567" y="728383"/>
            <a:ext cx="521209" cy="5239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100000"/>
              </a:lnSpc>
              <a:defRPr sz="36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</a:p>
        </p:txBody>
      </p:sp>
      <p:sp>
        <p:nvSpPr>
          <p:cNvPr id="118" name="Slide Number"/>
          <p:cNvSpPr txBox="1"/>
          <p:nvPr>
            <p:ph type="sldNum" sz="quarter" idx="2"/>
          </p:nvPr>
        </p:nvSpPr>
        <p:spPr>
          <a:xfrm>
            <a:off x="22646926" y="779655"/>
            <a:ext cx="416525" cy="411445"/>
          </a:xfrm>
          <a:prstGeom prst="rect">
            <a:avLst/>
          </a:prstGeom>
        </p:spPr>
        <p:txBody>
          <a:bodyPr lIns="91421" tIns="91421" rIns="91421" bIns="91421"/>
          <a:lstStyle>
            <a:lvl1pPr algn="l" defTabSz="1828433">
              <a:defRPr sz="15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19" name="RP_LogoIdea_scala_di_grigio.png" descr="RP_LogoIdea_scala_di_grigi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130796" y="12616688"/>
            <a:ext cx="1738853" cy="7198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Oval 4"/>
          <p:cNvSpPr/>
          <p:nvPr/>
        </p:nvSpPr>
        <p:spPr>
          <a:xfrm rot="16200000">
            <a:off x="21991167" y="728383"/>
            <a:ext cx="521209" cy="5239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100000"/>
              </a:lnSpc>
              <a:defRPr sz="36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xfrm>
            <a:off x="22265926" y="728855"/>
            <a:ext cx="401793" cy="398745"/>
          </a:xfrm>
          <a:prstGeom prst="rect">
            <a:avLst/>
          </a:prstGeom>
        </p:spPr>
        <p:txBody>
          <a:bodyPr lIns="91421" tIns="91421" rIns="91421" bIns="91421"/>
          <a:lstStyle>
            <a:lvl1pPr algn="l" defTabSz="1828433">
              <a:defRPr sz="14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extfeld 4"/>
          <p:cNvSpPr txBox="1"/>
          <p:nvPr/>
        </p:nvSpPr>
        <p:spPr>
          <a:xfrm>
            <a:off x="945114" y="480957"/>
            <a:ext cx="7971471" cy="8026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defTabSz="1828800">
              <a:lnSpc>
                <a:spcPct val="100000"/>
              </a:lnSpc>
              <a:defRPr sz="3600">
                <a:solidFill>
                  <a:srgbClr val="907E6F"/>
                </a:solidFill>
              </a:defRPr>
            </a:pPr>
            <a:r>
              <a:t>FALLING WALLS </a:t>
            </a:r>
            <a:r>
              <a:rPr>
                <a:solidFill>
                  <a:srgbClr val="E2000C"/>
                </a:solidFill>
              </a:rPr>
              <a:t>VENTURE</a:t>
            </a:r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1828800">
              <a:defRPr sz="32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26_Custom Layou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icture Placeholder 8"/>
          <p:cNvSpPr/>
          <p:nvPr>
            <p:ph type="pic" sz="half" idx="21"/>
          </p:nvPr>
        </p:nvSpPr>
        <p:spPr>
          <a:xfrm>
            <a:off x="1819348" y="4017795"/>
            <a:ext cx="20671031" cy="496291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43" name="Slide Number"/>
          <p:cNvSpPr txBox="1"/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888888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Oval 4"/>
          <p:cNvSpPr/>
          <p:nvPr/>
        </p:nvSpPr>
        <p:spPr>
          <a:xfrm rot="16200000">
            <a:off x="22481694" y="753817"/>
            <a:ext cx="519046" cy="52174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530" tIns="45530" rIns="45530" bIns="45530" anchor="ctr"/>
          <a:lstStyle/>
          <a:p>
            <a:pPr algn="ctr">
              <a:lnSpc>
                <a:spcPct val="100000"/>
              </a:lnSpc>
              <a:defRPr sz="32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</a:p>
        </p:txBody>
      </p:sp>
      <p:sp>
        <p:nvSpPr>
          <p:cNvPr id="151" name="Slide Number"/>
          <p:cNvSpPr txBox="1"/>
          <p:nvPr>
            <p:ph type="sldNum" sz="quarter" idx="2"/>
          </p:nvPr>
        </p:nvSpPr>
        <p:spPr>
          <a:xfrm>
            <a:off x="22603544" y="804876"/>
            <a:ext cx="371570" cy="372587"/>
          </a:xfrm>
          <a:prstGeom prst="rect">
            <a:avLst/>
          </a:prstGeom>
          <a:ln w="3175"/>
        </p:spPr>
        <p:txBody>
          <a:bodyPr lIns="91042" tIns="91042" rIns="91042" bIns="91042"/>
          <a:lstStyle>
            <a:lvl1pPr algn="l" defTabSz="1828433">
              <a:defRPr sz="12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52" name="RP_LogoIdea_scala_di_grigio.png" descr="RP_LogoIdea_scala_di_grigi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089557" y="12592793"/>
            <a:ext cx="1731638" cy="7168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Oval 4"/>
          <p:cNvSpPr/>
          <p:nvPr/>
        </p:nvSpPr>
        <p:spPr>
          <a:xfrm rot="16200000">
            <a:off x="21950508" y="753817"/>
            <a:ext cx="519046" cy="52174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530" tIns="45530" rIns="45530" bIns="45530" anchor="ctr"/>
          <a:lstStyle/>
          <a:p>
            <a:pPr algn="ctr">
              <a:lnSpc>
                <a:spcPct val="100000"/>
              </a:lnSpc>
              <a:defRPr sz="32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</a:p>
        </p:txBody>
      </p:sp>
      <p:sp>
        <p:nvSpPr>
          <p:cNvPr id="160" name="Slide Number"/>
          <p:cNvSpPr txBox="1"/>
          <p:nvPr>
            <p:ph type="sldNum" sz="quarter" idx="2"/>
          </p:nvPr>
        </p:nvSpPr>
        <p:spPr>
          <a:xfrm>
            <a:off x="22224125" y="754287"/>
            <a:ext cx="371570" cy="372586"/>
          </a:xfrm>
          <a:prstGeom prst="rect">
            <a:avLst/>
          </a:prstGeom>
        </p:spPr>
        <p:txBody>
          <a:bodyPr lIns="91042" tIns="91042" rIns="91042" bIns="91042"/>
          <a:lstStyle>
            <a:lvl1pPr algn="l" defTabSz="1828433">
              <a:defRPr sz="12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21"/>
          </p:nvPr>
        </p:nvSpPr>
        <p:spPr>
          <a:xfrm>
            <a:off x="3124200" y="-38100"/>
            <a:ext cx="18135600" cy="120966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21"/>
          </p:nvPr>
        </p:nvSpPr>
        <p:spPr>
          <a:xfrm>
            <a:off x="7950200" y="1104900"/>
            <a:ext cx="17259302" cy="11506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21"/>
          </p:nvPr>
        </p:nvSpPr>
        <p:spPr>
          <a:xfrm>
            <a:off x="15681340" y="7035800"/>
            <a:ext cx="8396678" cy="5600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22"/>
          </p:nvPr>
        </p:nvSpPr>
        <p:spPr>
          <a:xfrm>
            <a:off x="15290800" y="1130300"/>
            <a:ext cx="8331200" cy="55541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23"/>
          </p:nvPr>
        </p:nvSpPr>
        <p:spPr>
          <a:xfrm>
            <a:off x="-3048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 defTabSz="825500">
              <a:lnSpc>
                <a:spcPct val="100000"/>
              </a:lnSpc>
              <a:defRPr sz="2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6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Relationship Id="rId3" Type="http://schemas.openxmlformats.org/officeDocument/2006/relationships/image" Target="../media/image34.png"/><Relationship Id="rId4" Type="http://schemas.openxmlformats.org/officeDocument/2006/relationships/image" Target="../media/image36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Relationship Id="rId3" Type="http://schemas.openxmlformats.org/officeDocument/2006/relationships/image" Target="../media/image34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Relationship Id="rId3" Type="http://schemas.openxmlformats.org/officeDocument/2006/relationships/image" Target="../media/image7.jpeg"/><Relationship Id="rId4" Type="http://schemas.openxmlformats.org/officeDocument/2006/relationships/image" Target="../media/image41.png"/><Relationship Id="rId5" Type="http://schemas.openxmlformats.org/officeDocument/2006/relationships/image" Target="../media/image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Relationship Id="rId3" Type="http://schemas.openxmlformats.org/officeDocument/2006/relationships/image" Target="../media/image7.jpe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5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Relationship Id="rId3" Type="http://schemas.openxmlformats.org/officeDocument/2006/relationships/image" Target="../media/image46.png"/><Relationship Id="rId4" Type="http://schemas.openxmlformats.org/officeDocument/2006/relationships/image" Target="../media/image41.png"/><Relationship Id="rId5" Type="http://schemas.openxmlformats.org/officeDocument/2006/relationships/image" Target="../media/image5.png"/><Relationship Id="rId6" Type="http://schemas.openxmlformats.org/officeDocument/2006/relationships/image" Target="../media/image43.png"/><Relationship Id="rId7" Type="http://schemas.openxmlformats.org/officeDocument/2006/relationships/image" Target="../media/image47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eg"/><Relationship Id="rId3" Type="http://schemas.openxmlformats.org/officeDocument/2006/relationships/image" Target="../media/image8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Relationship Id="rId4" Type="http://schemas.openxmlformats.org/officeDocument/2006/relationships/image" Target="../media/image55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Relationship Id="rId3" Type="http://schemas.openxmlformats.org/officeDocument/2006/relationships/image" Target="../media/image56.png"/><Relationship Id="rId4" Type="http://schemas.openxmlformats.org/officeDocument/2006/relationships/image" Target="../media/image43.png"/><Relationship Id="rId5" Type="http://schemas.openxmlformats.org/officeDocument/2006/relationships/image" Target="../media/image57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Relationship Id="rId3" Type="http://schemas.openxmlformats.org/officeDocument/2006/relationships/image" Target="../media/image57.png"/><Relationship Id="rId4" Type="http://schemas.openxmlformats.org/officeDocument/2006/relationships/image" Target="../media/image8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.png"/><Relationship Id="rId3" Type="http://schemas.openxmlformats.org/officeDocument/2006/relationships/image" Target="../media/image60.png"/><Relationship Id="rId4" Type="http://schemas.openxmlformats.org/officeDocument/2006/relationships/hyperlink" Target="https://arxiv.org/abs/2409.05543" TargetMode="External"/><Relationship Id="rId5" Type="http://schemas.openxmlformats.org/officeDocument/2006/relationships/image" Target="../media/image61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8" Type="http://schemas.openxmlformats.org/officeDocument/2006/relationships/image" Target="../media/image67.png"/><Relationship Id="rId9" Type="http://schemas.openxmlformats.org/officeDocument/2006/relationships/image" Target="../media/image68.png"/><Relationship Id="rId10" Type="http://schemas.openxmlformats.org/officeDocument/2006/relationships/image" Target="../media/image69.png"/><Relationship Id="rId11" Type="http://schemas.openxmlformats.org/officeDocument/2006/relationships/image" Target="../media/image70.png"/><Relationship Id="rId12" Type="http://schemas.openxmlformats.org/officeDocument/2006/relationships/image" Target="../media/image2.jpeg"/><Relationship Id="rId13" Type="http://schemas.openxmlformats.org/officeDocument/2006/relationships/image" Target="../media/image5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Relationship Id="rId3" Type="http://schemas.openxmlformats.org/officeDocument/2006/relationships/image" Target="../media/image9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Relationship Id="rId4" Type="http://schemas.openxmlformats.org/officeDocument/2006/relationships/hyperlink" Target="http://www.randompower.eu" TargetMode="External"/><Relationship Id="rId5" Type="http://schemas.openxmlformats.org/officeDocument/2006/relationships/image" Target="../media/image3.png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8" Type="http://schemas.openxmlformats.org/officeDocument/2006/relationships/image" Target="../media/image73.png"/><Relationship Id="rId9" Type="http://schemas.openxmlformats.org/officeDocument/2006/relationships/image" Target="../media/image74.png"/><Relationship Id="rId10" Type="http://schemas.openxmlformats.org/officeDocument/2006/relationships/image" Target="../media/image75.png"/><Relationship Id="rId11" Type="http://schemas.openxmlformats.org/officeDocument/2006/relationships/hyperlink" Target="https://youtu.be/KWCSUcyMAzE" TargetMode="External"/><Relationship Id="rId12" Type="http://schemas.openxmlformats.org/officeDocument/2006/relationships/hyperlink" Target="https://youtu.be/d_zDP7NDLnI" TargetMode="External"/><Relationship Id="rId13" Type="http://schemas.openxmlformats.org/officeDocument/2006/relationships/image" Target="../media/image76.png"/><Relationship Id="rId14" Type="http://schemas.openxmlformats.org/officeDocument/2006/relationships/image" Target="../media/image77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.jpeg"/><Relationship Id="rId3" Type="http://schemas.openxmlformats.org/officeDocument/2006/relationships/hyperlink" Target="https://www.harpercollins.com/author/100919/edward-dolnick" TargetMode="External"/><Relationship Id="rId4" Type="http://schemas.openxmlformats.org/officeDocument/2006/relationships/image" Target="../media/image5.png"/><Relationship Id="rId5" Type="http://schemas.openxmlformats.org/officeDocument/2006/relationships/hyperlink" Target="https://www.bbc.com/future/article/20240704-the-search-for-the-random-numbers-that-run-our-lives" TargetMode="External"/><Relationship Id="rId6" Type="http://schemas.openxmlformats.org/officeDocument/2006/relationships/image" Target="../media/image7.png"/><Relationship Id="rId7" Type="http://schemas.openxmlformats.org/officeDocument/2006/relationships/image" Target="../media/image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Relationship Id="rId3" Type="http://schemas.openxmlformats.org/officeDocument/2006/relationships/image" Target="../media/image16.png"/><Relationship Id="rId4" Type="http://schemas.openxmlformats.org/officeDocument/2006/relationships/image" Target="../media/image8.png"/><Relationship Id="rId5" Type="http://schemas.openxmlformats.org/officeDocument/2006/relationships/image" Target="../media/image6.png"/><Relationship Id="rId6" Type="http://schemas.openxmlformats.org/officeDocument/2006/relationships/image" Target="../media/image17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eg"/><Relationship Id="rId3" Type="http://schemas.openxmlformats.org/officeDocument/2006/relationships/image" Target="../media/image8.pn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5.png"/><Relationship Id="rId7" Type="http://schemas.openxmlformats.org/officeDocument/2006/relationships/video" Target="../media/media1.mov"/><Relationship Id="rId8" Type="http://schemas.microsoft.com/office/2007/relationships/media" Target="../media/media1.mov"/><Relationship Id="rId9" Type="http://schemas.openxmlformats.org/officeDocument/2006/relationships/image" Target="../media/image18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eg"/><Relationship Id="rId3" Type="http://schemas.openxmlformats.org/officeDocument/2006/relationships/image" Target="../media/image8.pn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19.png"/><Relationship Id="rId7" Type="http://schemas.openxmlformats.org/officeDocument/2006/relationships/image" Target="../media/image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png"/><Relationship Id="rId3" Type="http://schemas.openxmlformats.org/officeDocument/2006/relationships/image" Target="../media/image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extBox 16"/>
          <p:cNvSpPr txBox="1"/>
          <p:nvPr/>
        </p:nvSpPr>
        <p:spPr>
          <a:xfrm>
            <a:off x="12595379" y="7999524"/>
            <a:ext cx="9112764" cy="197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150000"/>
              </a:lnSpc>
              <a:defRPr sz="3000"/>
            </a:pPr>
            <a:r>
              <a:t>Massimo Caccia</a:t>
            </a:r>
          </a:p>
          <a:p>
            <a:pPr algn="ctr">
              <a:lnSpc>
                <a:spcPct val="150000"/>
              </a:lnSpc>
              <a:defRPr sz="3000"/>
            </a:pPr>
            <a:r>
              <a:t>Università dell’Insubria &amp; Random Power s.r.l.</a:t>
            </a:r>
          </a:p>
          <a:p>
            <a:pPr algn="ctr">
              <a:lnSpc>
                <a:spcPct val="150000"/>
              </a:lnSpc>
              <a:defRPr sz="3000"/>
            </a:pPr>
            <a:r>
              <a:t>massimo.caccia@randompower.eu</a:t>
            </a:r>
          </a:p>
        </p:txBody>
      </p:sp>
      <p:sp>
        <p:nvSpPr>
          <p:cNvPr id="170" name="TextBox 20"/>
          <p:cNvSpPr txBox="1"/>
          <p:nvPr/>
        </p:nvSpPr>
        <p:spPr>
          <a:xfrm>
            <a:off x="12265470" y="5779209"/>
            <a:ext cx="10281025" cy="185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lnSpc>
                <a:spcPct val="100000"/>
              </a:lnSpc>
              <a:defRPr spc="600" sz="6600">
                <a:solidFill>
                  <a:srgbClr val="000000"/>
                </a:solidFill>
              </a:defRPr>
            </a:pPr>
          </a:p>
          <a:p>
            <a:pPr>
              <a:lnSpc>
                <a:spcPct val="100000"/>
              </a:lnSpc>
              <a:defRPr spc="436" sz="4800">
                <a:solidFill>
                  <a:srgbClr val="000000"/>
                </a:solidFill>
              </a:defRPr>
            </a:pPr>
            <a:r>
              <a:t>the value of unpredictability</a:t>
            </a:r>
          </a:p>
        </p:txBody>
      </p:sp>
      <p:grpSp>
        <p:nvGrpSpPr>
          <p:cNvPr id="173" name="Group 1"/>
          <p:cNvGrpSpPr/>
          <p:nvPr/>
        </p:nvGrpSpPr>
        <p:grpSpPr>
          <a:xfrm>
            <a:off x="3128818" y="3517034"/>
            <a:ext cx="5111753" cy="5111751"/>
            <a:chOff x="0" y="0"/>
            <a:chExt cx="5111751" cy="5111750"/>
          </a:xfrm>
        </p:grpSpPr>
        <p:sp>
          <p:nvSpPr>
            <p:cNvPr id="171" name="Oval 3"/>
            <p:cNvSpPr/>
            <p:nvPr/>
          </p:nvSpPr>
          <p:spPr>
            <a:xfrm>
              <a:off x="0" y="0"/>
              <a:ext cx="5111752" cy="5111750"/>
            </a:xfrm>
            <a:prstGeom prst="ellipse">
              <a:avLst/>
            </a:prstGeom>
            <a:noFill/>
            <a:ln w="1016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600">
                  <a:solidFill>
                    <a:srgbClr val="FFFFFF"/>
                  </a:solidFill>
                  <a:latin typeface="Lato Light"/>
                  <a:ea typeface="Lato Light"/>
                  <a:cs typeface="Lato Light"/>
                  <a:sym typeface="Lato Light"/>
                </a:defRPr>
              </a:pPr>
            </a:p>
          </p:txBody>
        </p:sp>
        <p:sp>
          <p:nvSpPr>
            <p:cNvPr id="172" name="TextBox 23"/>
            <p:cNvSpPr txBox="1"/>
            <p:nvPr/>
          </p:nvSpPr>
          <p:spPr>
            <a:xfrm>
              <a:off x="1383508" y="2171153"/>
              <a:ext cx="2379372" cy="777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lnSpc>
                  <a:spcPct val="100000"/>
                </a:lnSpc>
                <a:defRPr spc="1200" sz="4400">
                  <a:solidFill>
                    <a:srgbClr val="FFFFFF"/>
                  </a:solidFill>
                </a:defRPr>
              </a:lvl1pPr>
            </a:lstStyle>
            <a:p>
              <a:pPr/>
              <a:r>
                <a:t>TITLE</a:t>
              </a:r>
            </a:p>
          </p:txBody>
        </p:sp>
      </p:grpSp>
      <p:sp>
        <p:nvSpPr>
          <p:cNvPr id="174" name="TextBox 9"/>
          <p:cNvSpPr txBox="1"/>
          <p:nvPr>
            <p:ph type="sldNum" sz="quarter" idx="2"/>
          </p:nvPr>
        </p:nvSpPr>
        <p:spPr>
          <a:xfrm>
            <a:off x="22647052" y="759218"/>
            <a:ext cx="276240" cy="4622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ctr">
              <a:defRPr sz="18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177" name="Group"/>
          <p:cNvGrpSpPr/>
          <p:nvPr/>
        </p:nvGrpSpPr>
        <p:grpSpPr>
          <a:xfrm>
            <a:off x="-6351" y="0"/>
            <a:ext cx="9867991" cy="10613549"/>
            <a:chOff x="0" y="0"/>
            <a:chExt cx="9867989" cy="10613548"/>
          </a:xfrm>
        </p:grpSpPr>
        <p:pic>
          <p:nvPicPr>
            <p:cNvPr id="175" name="Picture Placeholder 4" descr="Picture Placeholder 4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3851" t="0" r="23851" b="0"/>
            <a:stretch>
              <a:fillRect/>
            </a:stretch>
          </p:blipFill>
          <p:spPr>
            <a:xfrm>
              <a:off x="0" y="0"/>
              <a:ext cx="9867990" cy="106135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6" name="francois_morellet_random_distribution_40000_squares_odd_even_numbers_telephone_directory__960_0.jpg" descr="francois_morellet_random_distribution_40000_squares_odd_even_numbers_telephone_directory__960_0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77577" y="1145027"/>
              <a:ext cx="8112742" cy="82371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78" name="RP_LogoIdea.jpg" descr="RP_LogoIdea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126540" y="3937200"/>
            <a:ext cx="5634659" cy="2332749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TextBox 16"/>
          <p:cNvSpPr txBox="1"/>
          <p:nvPr/>
        </p:nvSpPr>
        <p:spPr>
          <a:xfrm>
            <a:off x="43752" y="10827909"/>
            <a:ext cx="9867990" cy="119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lnSpc>
                <a:spcPct val="100000"/>
              </a:lnSpc>
              <a:defRPr sz="2400">
                <a:solidFill>
                  <a:srgbClr val="444444"/>
                </a:solidFill>
              </a:defRPr>
            </a:pPr>
            <a:r>
              <a:t>François Morellet</a:t>
            </a:r>
          </a:p>
          <a:p>
            <a:pPr defTabSz="457200">
              <a:lnSpc>
                <a:spcPct val="100000"/>
              </a:lnSpc>
              <a:defRPr i="1" sz="2400">
                <a:solidFill>
                  <a:srgbClr val="444444"/>
                </a:solidFill>
              </a:defRPr>
            </a:pPr>
            <a:r>
              <a:t>Random Distribution of 40,000 Squares using the Odd and Even Numbers of a Telephone Directory </a:t>
            </a:r>
            <a:r>
              <a:rPr i="0"/>
              <a:t>1960</a:t>
            </a:r>
          </a:p>
        </p:txBody>
      </p:sp>
      <p:sp>
        <p:nvSpPr>
          <p:cNvPr id="180" name="I"/>
          <p:cNvSpPr txBox="1"/>
          <p:nvPr/>
        </p:nvSpPr>
        <p:spPr>
          <a:xfrm>
            <a:off x="16142110" y="10232538"/>
            <a:ext cx="2019301" cy="2027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lnSpc>
                <a:spcPct val="100000"/>
              </a:lnSpc>
              <a:defRPr sz="15000">
                <a:solidFill>
                  <a:srgbClr val="000000"/>
                </a:solidFill>
                <a:latin typeface="NIFont"/>
                <a:ea typeface="NIFont"/>
                <a:cs typeface="NIFont"/>
                <a:sym typeface="NIFont"/>
              </a:defRPr>
            </a:lvl1pPr>
          </a:lstStyle>
          <a:p>
            <a:pPr/>
            <a:r>
              <a:t>I</a:t>
            </a:r>
          </a:p>
        </p:txBody>
      </p:sp>
      <p:sp>
        <p:nvSpPr>
          <p:cNvPr id="181" name="In-Silico quantum generation of random bit streams"/>
          <p:cNvSpPr txBox="1"/>
          <p:nvPr/>
        </p:nvSpPr>
        <p:spPr>
          <a:xfrm>
            <a:off x="10120685" y="2631349"/>
            <a:ext cx="14062152" cy="751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lnSpc>
                <a:spcPct val="100000"/>
              </a:lnSpc>
              <a:defRPr sz="42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In-Silico quantum generation of random bit streams</a:t>
            </a:r>
          </a:p>
        </p:txBody>
      </p:sp>
      <p:pic>
        <p:nvPicPr>
          <p:cNvPr id="18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578273" y="264401"/>
            <a:ext cx="5352146" cy="2275643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Winter retreat of the Graduate School…"/>
          <p:cNvSpPr txBox="1"/>
          <p:nvPr/>
        </p:nvSpPr>
        <p:spPr>
          <a:xfrm>
            <a:off x="13821668" y="12164214"/>
            <a:ext cx="6660186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825500">
              <a:lnSpc>
                <a:spcPct val="100000"/>
              </a:lnSpc>
              <a:defRPr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Winter retreat of the Graduate School</a:t>
            </a:r>
          </a:p>
          <a:p>
            <a:pPr algn="ctr" defTabSz="825500">
              <a:lnSpc>
                <a:spcPct val="100000"/>
              </a:lnSpc>
              <a:defRPr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LNGS, February 17</a:t>
            </a:r>
            <a:r>
              <a:rPr baseline="31999"/>
              <a:t>th</a:t>
            </a:r>
            <a:r>
              <a:t>, </a:t>
            </a:r>
            <a:r>
              <a:rPr baseline="31999"/>
              <a:t> </a:t>
            </a:r>
            <a:r>
              <a:t>2025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09" name="TextBox 21"/>
          <p:cNvSpPr txBox="1"/>
          <p:nvPr/>
        </p:nvSpPr>
        <p:spPr>
          <a:xfrm>
            <a:off x="686876" y="988279"/>
            <a:ext cx="6860297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228600" indent="-228600">
              <a:lnSpc>
                <a:spcPct val="100000"/>
              </a:lnSpc>
              <a:buSzPct val="80000"/>
              <a:buBlip>
                <a:blip r:embed="rId2"/>
              </a:buBlip>
              <a:defRPr spc="2325" sz="31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 a few notes:</a:t>
            </a:r>
          </a:p>
        </p:txBody>
      </p:sp>
      <p:pic>
        <p:nvPicPr>
          <p:cNvPr id="31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098101" y="2924515"/>
            <a:ext cx="11460570" cy="18341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0" t="0" r="0" b="0"/>
          <a:stretch>
            <a:fillRect/>
          </a:stretch>
        </p:blipFill>
        <p:spPr>
          <a:xfrm>
            <a:off x="12477288" y="5752582"/>
            <a:ext cx="11917940" cy="46240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22303" y="6581475"/>
            <a:ext cx="7349801" cy="4219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064282" y="10015671"/>
            <a:ext cx="12743772" cy="23305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772899" y="7196037"/>
            <a:ext cx="6441821" cy="34632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7" name="Group"/>
          <p:cNvGrpSpPr/>
          <p:nvPr/>
        </p:nvGrpSpPr>
        <p:grpSpPr>
          <a:xfrm>
            <a:off x="13404237" y="4097784"/>
            <a:ext cx="676078" cy="562789"/>
            <a:chOff x="0" y="0"/>
            <a:chExt cx="676076" cy="562787"/>
          </a:xfrm>
        </p:grpSpPr>
        <p:sp>
          <p:nvSpPr>
            <p:cNvPr id="315" name="1"/>
            <p:cNvSpPr txBox="1"/>
            <p:nvPr/>
          </p:nvSpPr>
          <p:spPr>
            <a:xfrm>
              <a:off x="226367" y="32473"/>
              <a:ext cx="223343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1</a:t>
              </a:r>
            </a:p>
          </p:txBody>
        </p:sp>
        <p:sp>
          <p:nvSpPr>
            <p:cNvPr id="316" name="Oval"/>
            <p:cNvSpPr/>
            <p:nvPr/>
          </p:nvSpPr>
          <p:spPr>
            <a:xfrm>
              <a:off x="0" y="0"/>
              <a:ext cx="676077" cy="562788"/>
            </a:xfrm>
            <a:prstGeom prst="ellipse">
              <a:avLst/>
            </a:prstGeom>
            <a:noFill/>
            <a:ln w="381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grpSp>
        <p:nvGrpSpPr>
          <p:cNvPr id="320" name="Group"/>
          <p:cNvGrpSpPr/>
          <p:nvPr/>
        </p:nvGrpSpPr>
        <p:grpSpPr>
          <a:xfrm>
            <a:off x="13404237" y="6576606"/>
            <a:ext cx="676078" cy="1017995"/>
            <a:chOff x="0" y="0"/>
            <a:chExt cx="676076" cy="1017993"/>
          </a:xfrm>
        </p:grpSpPr>
        <p:sp>
          <p:nvSpPr>
            <p:cNvPr id="318" name="2"/>
            <p:cNvSpPr txBox="1"/>
            <p:nvPr/>
          </p:nvSpPr>
          <p:spPr>
            <a:xfrm>
              <a:off x="226367" y="32473"/>
              <a:ext cx="439044" cy="9855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2</a:t>
              </a:r>
            </a:p>
          </p:txBody>
        </p:sp>
        <p:sp>
          <p:nvSpPr>
            <p:cNvPr id="319" name="Oval"/>
            <p:cNvSpPr/>
            <p:nvPr/>
          </p:nvSpPr>
          <p:spPr>
            <a:xfrm>
              <a:off x="0" y="0"/>
              <a:ext cx="676077" cy="562788"/>
            </a:xfrm>
            <a:prstGeom prst="ellipse">
              <a:avLst/>
            </a:prstGeom>
            <a:noFill/>
            <a:ln w="381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grpSp>
        <p:nvGrpSpPr>
          <p:cNvPr id="323" name="Group"/>
          <p:cNvGrpSpPr/>
          <p:nvPr/>
        </p:nvGrpSpPr>
        <p:grpSpPr>
          <a:xfrm>
            <a:off x="13315312" y="11468583"/>
            <a:ext cx="853928" cy="562789"/>
            <a:chOff x="0" y="0"/>
            <a:chExt cx="853926" cy="562787"/>
          </a:xfrm>
        </p:grpSpPr>
        <p:sp>
          <p:nvSpPr>
            <p:cNvPr id="321" name="3"/>
            <p:cNvSpPr txBox="1"/>
            <p:nvPr/>
          </p:nvSpPr>
          <p:spPr>
            <a:xfrm>
              <a:off x="226367" y="32473"/>
              <a:ext cx="627560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3</a:t>
              </a:r>
            </a:p>
          </p:txBody>
        </p:sp>
        <p:sp>
          <p:nvSpPr>
            <p:cNvPr id="322" name="Oval"/>
            <p:cNvSpPr/>
            <p:nvPr/>
          </p:nvSpPr>
          <p:spPr>
            <a:xfrm>
              <a:off x="0" y="0"/>
              <a:ext cx="676077" cy="562788"/>
            </a:xfrm>
            <a:prstGeom prst="ellipse">
              <a:avLst/>
            </a:prstGeom>
            <a:noFill/>
            <a:ln w="381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grpSp>
        <p:nvGrpSpPr>
          <p:cNvPr id="326" name="Group"/>
          <p:cNvGrpSpPr/>
          <p:nvPr/>
        </p:nvGrpSpPr>
        <p:grpSpPr>
          <a:xfrm>
            <a:off x="2787037" y="11197259"/>
            <a:ext cx="676078" cy="1017995"/>
            <a:chOff x="0" y="0"/>
            <a:chExt cx="676076" cy="1017993"/>
          </a:xfrm>
        </p:grpSpPr>
        <p:sp>
          <p:nvSpPr>
            <p:cNvPr id="324" name="2"/>
            <p:cNvSpPr txBox="1"/>
            <p:nvPr/>
          </p:nvSpPr>
          <p:spPr>
            <a:xfrm>
              <a:off x="226367" y="32473"/>
              <a:ext cx="439044" cy="9855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2</a:t>
              </a:r>
            </a:p>
          </p:txBody>
        </p:sp>
        <p:sp>
          <p:nvSpPr>
            <p:cNvPr id="325" name="Oval"/>
            <p:cNvSpPr/>
            <p:nvPr/>
          </p:nvSpPr>
          <p:spPr>
            <a:xfrm>
              <a:off x="0" y="0"/>
              <a:ext cx="676077" cy="562788"/>
            </a:xfrm>
            <a:prstGeom prst="ellipse">
              <a:avLst/>
            </a:prstGeom>
            <a:noFill/>
            <a:ln w="381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grpSp>
        <p:nvGrpSpPr>
          <p:cNvPr id="329" name="Group"/>
          <p:cNvGrpSpPr/>
          <p:nvPr/>
        </p:nvGrpSpPr>
        <p:grpSpPr>
          <a:xfrm>
            <a:off x="9276712" y="11170863"/>
            <a:ext cx="853928" cy="562788"/>
            <a:chOff x="0" y="0"/>
            <a:chExt cx="853926" cy="562787"/>
          </a:xfrm>
        </p:grpSpPr>
        <p:sp>
          <p:nvSpPr>
            <p:cNvPr id="327" name="3"/>
            <p:cNvSpPr txBox="1"/>
            <p:nvPr/>
          </p:nvSpPr>
          <p:spPr>
            <a:xfrm>
              <a:off x="226367" y="32473"/>
              <a:ext cx="627560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3</a:t>
              </a:r>
            </a:p>
          </p:txBody>
        </p:sp>
        <p:sp>
          <p:nvSpPr>
            <p:cNvPr id="328" name="Oval"/>
            <p:cNvSpPr/>
            <p:nvPr/>
          </p:nvSpPr>
          <p:spPr>
            <a:xfrm>
              <a:off x="0" y="0"/>
              <a:ext cx="676077" cy="562788"/>
            </a:xfrm>
            <a:prstGeom prst="ellipse">
              <a:avLst/>
            </a:prstGeom>
            <a:noFill/>
            <a:ln w="381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sp>
        <p:nvSpPr>
          <p:cNvPr id="330" name="from paper"/>
          <p:cNvSpPr txBox="1"/>
          <p:nvPr/>
        </p:nvSpPr>
        <p:spPr>
          <a:xfrm>
            <a:off x="549605" y="11203337"/>
            <a:ext cx="2074444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from paper </a:t>
            </a:r>
          </a:p>
        </p:txBody>
      </p:sp>
      <p:sp>
        <p:nvSpPr>
          <p:cNvPr id="331" name="from paper"/>
          <p:cNvSpPr txBox="1"/>
          <p:nvPr/>
        </p:nvSpPr>
        <p:spPr>
          <a:xfrm>
            <a:off x="6980477" y="11203337"/>
            <a:ext cx="2074444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from paper </a:t>
            </a:r>
          </a:p>
        </p:txBody>
      </p:sp>
      <p:sp>
        <p:nvSpPr>
          <p:cNvPr id="332" name="Rounded Rectangle"/>
          <p:cNvSpPr/>
          <p:nvPr/>
        </p:nvSpPr>
        <p:spPr>
          <a:xfrm>
            <a:off x="1397000" y="9842500"/>
            <a:ext cx="4705350" cy="321628"/>
          </a:xfrm>
          <a:prstGeom prst="roundRect">
            <a:avLst>
              <a:gd name="adj" fmla="val 50000"/>
            </a:avLst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33" name="a. Our principle is actually a lesson from the past. This effect was known since the early days  of the Silicon technology development:"/>
          <p:cNvSpPr txBox="1"/>
          <p:nvPr/>
        </p:nvSpPr>
        <p:spPr>
          <a:xfrm>
            <a:off x="866874" y="3534628"/>
            <a:ext cx="9355383" cy="168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0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a. Our principle is actually a lesson from the past. This effect was known since the early days  of the Silicon technology development: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36" name="The phenomenology is by now quite well known [even if large uncertainties are still there, requiring somehow a “cook &amp; look” approach]"/>
          <p:cNvSpPr txBox="1"/>
          <p:nvPr/>
        </p:nvSpPr>
        <p:spPr>
          <a:xfrm>
            <a:off x="691986" y="623521"/>
            <a:ext cx="21606520" cy="1125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599" indent="-228599">
              <a:buSzPct val="80000"/>
              <a:buBlip>
                <a:blip r:embed="rId3"/>
              </a:buBlip>
              <a:defRPr sz="3000"/>
            </a:pPr>
            <a:r>
              <a:t>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 phenomenology is by now quite well known </a:t>
            </a:r>
            <a:r>
              <a:rPr>
                <a:solidFill>
                  <a:schemeClr val="accent1"/>
                </a:solidFill>
              </a:rPr>
              <a:t>[even if large uncertainties are still there, requiring somehow a “cook &amp; look” approach]</a:t>
            </a:r>
          </a:p>
        </p:txBody>
      </p:sp>
      <p:pic>
        <p:nvPicPr>
          <p:cNvPr id="337" name="Screenshot 2022-04-08 at 10.19.17.png" descr="Screenshot 2022-04-08 at 10.19.1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9758" y="2238710"/>
            <a:ext cx="12879968" cy="6313710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after A. Gola, C. Piemonte, NIM A926 (2019) 2-15"/>
          <p:cNvSpPr txBox="1"/>
          <p:nvPr/>
        </p:nvSpPr>
        <p:spPr>
          <a:xfrm>
            <a:off x="1070434" y="8924489"/>
            <a:ext cx="7761809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after A. Gola, C. Piemonte, NIM A926 (2019) 2-15</a:t>
            </a:r>
          </a:p>
        </p:txBody>
      </p:sp>
      <p:sp>
        <p:nvSpPr>
          <p:cNvPr id="339" name="Thermal generation of carriers by states in the bang-gap (Shockley-Read-Hall statistics), where trapping and de-trapping is increased by the high electric field in the junction. The Generation rate can be written as:"/>
          <p:cNvSpPr txBox="1"/>
          <p:nvPr/>
        </p:nvSpPr>
        <p:spPr>
          <a:xfrm>
            <a:off x="13261668" y="1867207"/>
            <a:ext cx="10929319" cy="1960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Thermal generation of carriers by states in the bang-gap </a:t>
            </a:r>
            <a:r>
              <a:t>(Shockley-Read-Hall statistics), where trapping and de-trapping is increased by the high electric field in the junction. The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Generation rate </a:t>
            </a:r>
            <a:r>
              <a:t>can be written as:</a:t>
            </a:r>
          </a:p>
        </p:txBody>
      </p:sp>
      <p:pic>
        <p:nvPicPr>
          <p:cNvPr id="340" name="Screenshot 2022-04-08 at 10.25.12.png" descr="Screenshot 2022-04-08 at 10.25.1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168442" y="7128615"/>
            <a:ext cx="3375108" cy="135338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Screenshot 2022-04-08 at 10.20.40.png" descr="Screenshot 2022-04-08 at 10.20.40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042824" y="4629190"/>
            <a:ext cx="6278379" cy="1532750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E0 = Fermi level…"/>
          <p:cNvSpPr txBox="1"/>
          <p:nvPr/>
        </p:nvSpPr>
        <p:spPr>
          <a:xfrm>
            <a:off x="19168870" y="4160511"/>
            <a:ext cx="5052607" cy="25880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300"/>
            </a:pPr>
            <a:r>
              <a:t>E</a:t>
            </a:r>
            <a:r>
              <a:rPr baseline="-5999"/>
              <a:t>0</a:t>
            </a:r>
            <a:r>
              <a:t> = Fermi level</a:t>
            </a:r>
          </a:p>
          <a:p>
            <a:pPr>
              <a:defRPr sz="2300"/>
            </a:pPr>
            <a:r>
              <a:t>E</a:t>
            </a:r>
            <a:r>
              <a:rPr baseline="-5999"/>
              <a:t>t</a:t>
            </a:r>
            <a:r>
              <a:t> = trapping level</a:t>
            </a:r>
          </a:p>
          <a:p>
            <a:pPr>
              <a:defRPr sz="2300"/>
            </a:pPr>
            <a:r>
              <a:t>n</a:t>
            </a:r>
            <a:r>
              <a:rPr baseline="-5999"/>
              <a:t>i </a:t>
            </a:r>
            <a:r>
              <a:t>= intrinsic  carrier concentration</a:t>
            </a:r>
          </a:p>
          <a:p>
            <a:pPr>
              <a:defRPr sz="2300"/>
            </a:pPr>
            <a:r>
              <a:t>N</a:t>
            </a:r>
            <a:r>
              <a:rPr baseline="-5999"/>
              <a:t>t </a:t>
            </a:r>
            <a:r>
              <a:t>= trapping concentration</a:t>
            </a:r>
          </a:p>
          <a:p>
            <a:pPr>
              <a:defRPr sz="2300"/>
            </a:pPr>
            <a:r>
              <a:t>σ  = trapping cross section</a:t>
            </a:r>
          </a:p>
          <a:p>
            <a:pPr>
              <a:defRPr sz="2300"/>
            </a:pPr>
            <a:r>
              <a:t>v</a:t>
            </a:r>
            <a:r>
              <a:rPr baseline="-5999"/>
              <a:t>th</a:t>
            </a:r>
            <a:r>
              <a:t> = thermal velocity</a:t>
            </a:r>
          </a:p>
        </p:txBody>
      </p:sp>
      <p:sp>
        <p:nvSpPr>
          <p:cNvPr id="343" name="Γ “boost” by the field"/>
          <p:cNvSpPr txBox="1"/>
          <p:nvPr/>
        </p:nvSpPr>
        <p:spPr>
          <a:xfrm>
            <a:off x="16582837" y="7623154"/>
            <a:ext cx="2879133" cy="985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Γ “boost” by the field</a:t>
            </a:r>
          </a:p>
        </p:txBody>
      </p:sp>
      <p:sp>
        <p:nvSpPr>
          <p:cNvPr id="344" name="Key issues:…"/>
          <p:cNvSpPr txBox="1"/>
          <p:nvPr/>
        </p:nvSpPr>
        <p:spPr>
          <a:xfrm>
            <a:off x="751654" y="10050202"/>
            <a:ext cx="11156667" cy="391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Key issues:</a:t>
            </a:r>
          </a:p>
          <a:p>
            <a:pPr marL="228600" indent="-228600">
              <a:buSzPct val="100000"/>
              <a:buChar char="✴"/>
              <a:def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 the Pulse Rate is O(1 KHz)/cell, 50 μm pitch (it may be higher for SPAD arrays in CMOS technology)</a:t>
            </a:r>
          </a:p>
          <a:p>
            <a:pPr marL="228600" indent="-228600">
              <a:buSzPct val="100000"/>
              <a:buChar char="✴"/>
              <a:def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 provided the nature of the “Dark Pulses”, we have a significant dependence on Temperature </a:t>
            </a:r>
          </a:p>
          <a:p>
            <a:pPr marL="228600" indent="-228600">
              <a:buSzPct val="100000"/>
              <a:buChar char="✴"/>
              <a:def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 forget-me-not:  the Over-voltage is affecting the triggering probability</a:t>
            </a:r>
          </a:p>
        </p:txBody>
      </p:sp>
      <p:sp>
        <p:nvSpPr>
          <p:cNvPr id="345" name="F. Acerbi, et al., IEEE Trans. Electron Devices 64 (2) (2017) 521–526."/>
          <p:cNvSpPr txBox="1"/>
          <p:nvPr/>
        </p:nvSpPr>
        <p:spPr>
          <a:xfrm rot="16200000">
            <a:off x="17868281" y="10862641"/>
            <a:ext cx="3617504" cy="105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457200" indent="-317500" defTabSz="457200">
              <a:lnSpc>
                <a:spcPct val="100000"/>
              </a:lnSpc>
              <a:spcBef>
                <a:spcPts val="1200"/>
              </a:spcBef>
              <a:buClr>
                <a:srgbClr val="000000"/>
              </a:buClr>
              <a:buSzPct val="125000"/>
              <a:buFont typeface="Times Roman"/>
              <a:buChar char="•"/>
              <a:defRPr sz="1600">
                <a:solidFill>
                  <a:srgbClr val="0080AC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>
                <a:solidFill>
                  <a:srgbClr val="000000"/>
                </a:solidFill>
              </a:rPr>
              <a:t> </a:t>
            </a:r>
            <a:r>
              <a:t>F. Acerbi, et al., IEEE Trans. Electron Devices 64 (2) (2017) 521–526. </a:t>
            </a:r>
            <a:br>
              <a:rPr>
                <a:solidFill>
                  <a:srgbClr val="000000"/>
                </a:solidFill>
              </a:rPr>
            </a:br>
          </a:p>
        </p:txBody>
      </p:sp>
      <p:pic>
        <p:nvPicPr>
          <p:cNvPr id="346" name="Screenshot 2022-04-08 at 10.38.50.png" descr="Screenshot 2022-04-08 at 10.38.5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3132989" y="9042389"/>
            <a:ext cx="6098049" cy="4697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Screenshot 2022-05-19 at 00.04.58.png" descr="Screenshot 2022-05-19 at 00.04.58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9462943" y="6941284"/>
            <a:ext cx="4464459" cy="28427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104768384-ghost-phantom-or-apparition-haunting-halloween-line-art-vector-icon-for-holiday-apps-and-websites.jpg" descr="104768384-ghost-phantom-or-apparition-haunting-halloween-line-art-vector-icon-for-holiday-apps-and-websites.jp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660085" y="3281536"/>
            <a:ext cx="1125221" cy="11252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lide Number"/>
          <p:cNvSpPr txBox="1"/>
          <p:nvPr>
            <p:ph type="sldNum" sz="quarter" idx="2"/>
          </p:nvPr>
        </p:nvSpPr>
        <p:spPr>
          <a:xfrm>
            <a:off x="22608826" y="779655"/>
            <a:ext cx="416525" cy="4114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53" name="TextBox 21"/>
          <p:cNvSpPr txBox="1"/>
          <p:nvPr/>
        </p:nvSpPr>
        <p:spPr>
          <a:xfrm>
            <a:off x="686876" y="988279"/>
            <a:ext cx="6860297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228600" indent="-228600">
              <a:lnSpc>
                <a:spcPct val="100000"/>
              </a:lnSpc>
              <a:buSzPct val="80000"/>
              <a:buBlip>
                <a:blip r:embed="rId2"/>
              </a:buBlip>
              <a:defRPr spc="2325" sz="31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 a few notes:</a:t>
            </a:r>
          </a:p>
        </p:txBody>
      </p:sp>
      <p:sp>
        <p:nvSpPr>
          <p:cNvPr id="354" name="b. The idea flashed as a genuine act of serendipity, while studying the properties of Dark Counts in Silicon Photomultipliers (SiPM)"/>
          <p:cNvSpPr txBox="1"/>
          <p:nvPr/>
        </p:nvSpPr>
        <p:spPr>
          <a:xfrm>
            <a:off x="687873" y="2126499"/>
            <a:ext cx="11491282" cy="168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0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b. The idea flashed as a genuine act of serendipity, while studying the properties of Dark Counts in Silicon Photomultipliers (SiPM)</a:t>
            </a:r>
          </a:p>
        </p:txBody>
      </p:sp>
      <p:pic>
        <p:nvPicPr>
          <p:cNvPr id="35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01232" y="825251"/>
            <a:ext cx="8750372" cy="1238690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62828" y="4379779"/>
            <a:ext cx="7775113" cy="5528970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SiPM may be seen as a collection of binary cells, p-n junctions operated beyond the breakdown voltage [SPAD], fired when a photon in absorbed…"/>
          <p:cNvSpPr txBox="1"/>
          <p:nvPr/>
        </p:nvSpPr>
        <p:spPr>
          <a:xfrm>
            <a:off x="1938042" y="10472928"/>
            <a:ext cx="8062244" cy="2707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600" indent="-228600" defTabSz="457200">
              <a:lnSpc>
                <a:spcPct val="100000"/>
              </a:lnSpc>
              <a:buSzPct val="80000"/>
              <a:buBlip>
                <a:blip r:embed="rId2"/>
              </a:buBlip>
            </a:pPr>
            <a:r>
              <a:t> SiPM may be seen as a collection of binary cells, p-n junctions operated beyond the breakdown voltage [SPAD], fired when a photon in absorbed</a:t>
            </a:r>
          </a:p>
          <a:p>
            <a:pPr defTabSz="457200">
              <a:lnSpc>
                <a:spcPct val="100000"/>
              </a:lnSpc>
              <a:defRPr>
                <a:solidFill>
                  <a:srgbClr val="000000"/>
                </a:solidFill>
              </a:defRPr>
            </a:pPr>
          </a:p>
          <a:p>
            <a:pPr defTabSz="457200">
              <a:lnSpc>
                <a:spcPct val="100000"/>
              </a:lnSpc>
              <a:def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[in principle, a NATIVE DIGITAL DEVICE]</a:t>
            </a:r>
            <a:endParaRPr b="1" sz="1200">
              <a:solidFill>
                <a:srgbClr val="000000"/>
              </a:solidFill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lide Number"/>
          <p:cNvSpPr txBox="1"/>
          <p:nvPr>
            <p:ph type="sldNum" sz="quarter" idx="2"/>
          </p:nvPr>
        </p:nvSpPr>
        <p:spPr>
          <a:xfrm>
            <a:off x="22608826" y="779655"/>
            <a:ext cx="416525" cy="4114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60" name="TextBox 21"/>
          <p:cNvSpPr txBox="1"/>
          <p:nvPr/>
        </p:nvSpPr>
        <p:spPr>
          <a:xfrm>
            <a:off x="686876" y="988279"/>
            <a:ext cx="6860297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228600" indent="-228600">
              <a:lnSpc>
                <a:spcPct val="100000"/>
              </a:lnSpc>
              <a:buSzPct val="80000"/>
              <a:buBlip>
                <a:blip r:embed="rId2"/>
              </a:buBlip>
              <a:defRPr spc="2325" sz="31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 a few notes:</a:t>
            </a:r>
          </a:p>
        </p:txBody>
      </p:sp>
      <p:sp>
        <p:nvSpPr>
          <p:cNvPr id="361" name="b. The idea flashed as a genuine act of serendipity, while studying the properties of Dark Counts in Silicon Photomultipliers (SiPM)"/>
          <p:cNvSpPr txBox="1"/>
          <p:nvPr/>
        </p:nvSpPr>
        <p:spPr>
          <a:xfrm>
            <a:off x="687873" y="2126499"/>
            <a:ext cx="11491282" cy="168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0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b. The idea flashed as a genuine act of serendipity, while studying the properties of Dark Counts in Silicon Photomultipliers (SiPM)</a:t>
            </a:r>
          </a:p>
        </p:txBody>
      </p:sp>
      <p:pic>
        <p:nvPicPr>
          <p:cNvPr id="36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01232" y="825251"/>
            <a:ext cx="8750372" cy="12386908"/>
          </a:xfrm>
          <a:prstGeom prst="rect">
            <a:avLst/>
          </a:prstGeom>
          <a:ln w="12700">
            <a:miter lim="400000"/>
          </a:ln>
        </p:spPr>
      </p:pic>
      <p:sp>
        <p:nvSpPr>
          <p:cNvPr id="363" name="histogram of the response to a  high statistics of low intensity light pulses"/>
          <p:cNvSpPr txBox="1"/>
          <p:nvPr/>
        </p:nvSpPr>
        <p:spPr>
          <a:xfrm>
            <a:off x="2852654" y="11633933"/>
            <a:ext cx="8911651" cy="1082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600" indent="-228600" defTabSz="457200">
              <a:lnSpc>
                <a:spcPct val="100000"/>
              </a:lnSpc>
              <a:buSzPct val="80000"/>
              <a:buBlip>
                <a:blip r:embed="rId2"/>
              </a:buBlip>
              <a:defRPr>
                <a:solidFill>
                  <a:srgbClr val="404040"/>
                </a:solidFill>
              </a:defRPr>
            </a:pPr>
            <a:r>
              <a:rPr>
                <a:solidFill>
                  <a:srgbClr val="000000"/>
                </a:solidFill>
              </a:rPr>
              <a:t> </a:t>
            </a:r>
            <a:r>
              <a:t>histogram of the response to a  high statistics of low intensity light pulses</a:t>
            </a:r>
            <a:endParaRPr sz="1200">
              <a:solidFill>
                <a:srgbClr val="000000"/>
              </a:solidFill>
              <a:latin typeface="Times Roman"/>
              <a:ea typeface="Times Roman"/>
              <a:cs typeface="Times Roman"/>
              <a:sym typeface="Times Roman"/>
            </a:endParaRPr>
          </a:p>
        </p:txBody>
      </p:sp>
      <p:grpSp>
        <p:nvGrpSpPr>
          <p:cNvPr id="371" name="Group"/>
          <p:cNvGrpSpPr/>
          <p:nvPr/>
        </p:nvGrpSpPr>
        <p:grpSpPr>
          <a:xfrm>
            <a:off x="1102722" y="4536999"/>
            <a:ext cx="9143198" cy="6819551"/>
            <a:chOff x="0" y="0"/>
            <a:chExt cx="9143197" cy="6819549"/>
          </a:xfrm>
        </p:grpSpPr>
        <p:pic>
          <p:nvPicPr>
            <p:cNvPr id="364" name="multi_sovrapp.png" descr="multi_sovrapp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4003" r="6120" b="0"/>
            <a:stretch>
              <a:fillRect/>
            </a:stretch>
          </p:blipFill>
          <p:spPr>
            <a:xfrm>
              <a:off x="679134" y="328368"/>
              <a:ext cx="8464064" cy="64911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5" name="Vover = 2.5V"/>
            <p:cNvSpPr txBox="1"/>
            <p:nvPr/>
          </p:nvSpPr>
          <p:spPr>
            <a:xfrm>
              <a:off x="6034408" y="2923266"/>
              <a:ext cx="2248917" cy="561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sz="30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V</a:t>
              </a:r>
              <a:r>
                <a:rPr baseline="-5999"/>
                <a:t>over</a:t>
              </a:r>
              <a:r>
                <a:t> = 2.5V</a:t>
              </a:r>
            </a:p>
          </p:txBody>
        </p:sp>
        <p:sp>
          <p:nvSpPr>
            <p:cNvPr id="366" name="Single fired cell"/>
            <p:cNvSpPr txBox="1"/>
            <p:nvPr/>
          </p:nvSpPr>
          <p:spPr>
            <a:xfrm rot="16200000">
              <a:off x="984054" y="1074419"/>
              <a:ext cx="2646681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</a:defRPr>
              </a:lvl1pPr>
            </a:lstStyle>
            <a:p>
              <a:pPr/>
              <a:r>
                <a:t>Single fired cell</a:t>
              </a:r>
            </a:p>
          </p:txBody>
        </p:sp>
        <p:sp>
          <p:nvSpPr>
            <p:cNvPr id="367" name="Two fired cells"/>
            <p:cNvSpPr txBox="1"/>
            <p:nvPr/>
          </p:nvSpPr>
          <p:spPr>
            <a:xfrm>
              <a:off x="4004428" y="785979"/>
              <a:ext cx="2447901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</a:defRPr>
              </a:lvl1pPr>
            </a:lstStyle>
            <a:p>
              <a:pPr/>
              <a:r>
                <a:t>Two fired cells</a:t>
              </a:r>
            </a:p>
          </p:txBody>
        </p:sp>
        <p:sp>
          <p:nvSpPr>
            <p:cNvPr id="368" name="Three fired cells"/>
            <p:cNvSpPr txBox="1"/>
            <p:nvPr/>
          </p:nvSpPr>
          <p:spPr>
            <a:xfrm>
              <a:off x="4974085" y="1565537"/>
              <a:ext cx="2717344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</a:defRPr>
              </a:lvl1pPr>
            </a:lstStyle>
            <a:p>
              <a:pPr/>
              <a:r>
                <a:t>Three fired cells</a:t>
              </a:r>
            </a:p>
          </p:txBody>
        </p:sp>
        <p:sp>
          <p:nvSpPr>
            <p:cNvPr id="369" name="No fired cell"/>
            <p:cNvSpPr txBox="1"/>
            <p:nvPr/>
          </p:nvSpPr>
          <p:spPr>
            <a:xfrm rot="16200000">
              <a:off x="-1074421" y="4614689"/>
              <a:ext cx="2646681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</a:defRPr>
              </a:lvl1pPr>
            </a:lstStyle>
            <a:p>
              <a:pPr/>
              <a:r>
                <a:t>No fired cell</a:t>
              </a:r>
            </a:p>
          </p:txBody>
        </p:sp>
        <p:sp>
          <p:nvSpPr>
            <p:cNvPr id="370" name="Line"/>
            <p:cNvSpPr/>
            <p:nvPr/>
          </p:nvSpPr>
          <p:spPr>
            <a:xfrm>
              <a:off x="679134" y="4624562"/>
              <a:ext cx="1428862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lide Number"/>
          <p:cNvSpPr txBox="1"/>
          <p:nvPr>
            <p:ph type="sldNum" sz="quarter" idx="2"/>
          </p:nvPr>
        </p:nvSpPr>
        <p:spPr>
          <a:xfrm>
            <a:off x="22608826" y="779655"/>
            <a:ext cx="416525" cy="4114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74" name="TextBox 21"/>
          <p:cNvSpPr txBox="1"/>
          <p:nvPr/>
        </p:nvSpPr>
        <p:spPr>
          <a:xfrm>
            <a:off x="686876" y="988279"/>
            <a:ext cx="6860297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228600" indent="-228600">
              <a:lnSpc>
                <a:spcPct val="100000"/>
              </a:lnSpc>
              <a:buSzPct val="80000"/>
              <a:buBlip>
                <a:blip r:embed="rId2"/>
              </a:buBlip>
              <a:defRPr spc="2325" sz="31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 a few notes:</a:t>
            </a:r>
          </a:p>
        </p:txBody>
      </p:sp>
      <p:sp>
        <p:nvSpPr>
          <p:cNvPr id="375" name="b. The idea flashed as a genuine act of serendipity, while studying the properties of Dark Counts in Silicon Photomultipliers (SiPM)"/>
          <p:cNvSpPr txBox="1"/>
          <p:nvPr/>
        </p:nvSpPr>
        <p:spPr>
          <a:xfrm>
            <a:off x="687873" y="2126499"/>
            <a:ext cx="11491282" cy="168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0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b. The idea flashed as a genuine act of serendipity, while studying the properties of Dark Counts in Silicon Photomultipliers (SiPM)</a:t>
            </a:r>
          </a:p>
        </p:txBody>
      </p:sp>
      <p:pic>
        <p:nvPicPr>
          <p:cNvPr id="37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01232" y="825251"/>
            <a:ext cx="8750372" cy="12386908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Dependence of the  Dark Count Rate on the Overvoltage (wrt Breakdown) in different HAMAMATSU SiPM"/>
          <p:cNvSpPr txBox="1"/>
          <p:nvPr/>
        </p:nvSpPr>
        <p:spPr>
          <a:xfrm>
            <a:off x="1977688" y="11474820"/>
            <a:ext cx="8911652" cy="148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600" indent="-228600" defTabSz="457200">
              <a:lnSpc>
                <a:spcPct val="100000"/>
              </a:lnSpc>
              <a:buSzPct val="80000"/>
              <a:buBlip>
                <a:blip r:embed="rId2"/>
              </a:buBlip>
              <a:defRPr>
                <a:solidFill>
                  <a:srgbClr val="404040"/>
                </a:solidFill>
              </a:defRPr>
            </a:pPr>
            <a:r>
              <a:t> </a:t>
            </a:r>
            <a:r>
              <a:rPr>
                <a:solidFill>
                  <a:srgbClr val="000000"/>
                </a:solidFill>
              </a:rPr>
              <a:t>Dependence of the  Dark Count Rate on the Overvoltage (wrt Breakdown) in different HAMAMATSU SiPM</a:t>
            </a:r>
            <a:endParaRPr sz="1200">
              <a:solidFill>
                <a:srgbClr val="000000"/>
              </a:solidFill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378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4465" y="4379779"/>
            <a:ext cx="9986714" cy="71891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pasted-movie.png" descr="pasted-movi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36058" y="8453683"/>
            <a:ext cx="2164081" cy="10820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pasted-movie.png" descr="pasted-movi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033645" y="7770417"/>
            <a:ext cx="1609865" cy="10820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pasted-movie.png" descr="pasted-movi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763667" y="5562731"/>
            <a:ext cx="1738853" cy="11687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84" name="TextBox 21"/>
          <p:cNvSpPr txBox="1"/>
          <p:nvPr/>
        </p:nvSpPr>
        <p:spPr>
          <a:xfrm>
            <a:off x="209539" y="484541"/>
            <a:ext cx="7688247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228600" indent="-228600">
              <a:lnSpc>
                <a:spcPct val="100000"/>
              </a:lnSpc>
              <a:buSzPct val="80000"/>
              <a:buBlip>
                <a:blip r:embed="rId2"/>
              </a:buBlip>
              <a:defRPr spc="2325" sz="31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 state-of-play:</a:t>
            </a:r>
          </a:p>
        </p:txBody>
      </p:sp>
      <p:sp>
        <p:nvSpPr>
          <p:cNvPr id="385" name="Three elements of the platform have been developed and will be ready for the market by Q1 2025:"/>
          <p:cNvSpPr txBox="1"/>
          <p:nvPr/>
        </p:nvSpPr>
        <p:spPr>
          <a:xfrm>
            <a:off x="286033" y="1475022"/>
            <a:ext cx="20832827" cy="59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3300">
                <a:solidFill>
                  <a:schemeClr val="accent1"/>
                </a:solidFill>
              </a:defRPr>
            </a:pPr>
            <a:r>
              <a:t>Three elements of the platform have been developed and will be </a:t>
            </a: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ready for the market by Q1 2025:</a:t>
            </a:r>
          </a:p>
        </p:txBody>
      </p:sp>
      <p:grpSp>
        <p:nvGrpSpPr>
          <p:cNvPr id="391" name="Group"/>
          <p:cNvGrpSpPr/>
          <p:nvPr/>
        </p:nvGrpSpPr>
        <p:grpSpPr>
          <a:xfrm>
            <a:off x="526705" y="2490904"/>
            <a:ext cx="5823896" cy="8734192"/>
            <a:chOff x="0" y="0"/>
            <a:chExt cx="5823895" cy="8734191"/>
          </a:xfrm>
        </p:grpSpPr>
        <p:pic>
          <p:nvPicPr>
            <p:cNvPr id="386" name="NewBoard.jpg" descr="NewBoard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5671" t="11643" r="15671" b="29263"/>
            <a:stretch>
              <a:fillRect/>
            </a:stretch>
          </p:blipFill>
          <p:spPr>
            <a:xfrm>
              <a:off x="502161" y="0"/>
              <a:ext cx="5321735" cy="81428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7" name="8 cm"/>
            <p:cNvSpPr txBox="1"/>
            <p:nvPr/>
          </p:nvSpPr>
          <p:spPr>
            <a:xfrm rot="16200000">
              <a:off x="-220806" y="3821477"/>
              <a:ext cx="941587" cy="4999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  <a:r>
                <a:t>8 cm</a:t>
              </a:r>
            </a:p>
          </p:txBody>
        </p:sp>
        <p:sp>
          <p:nvSpPr>
            <p:cNvPr id="388" name="Line"/>
            <p:cNvSpPr/>
            <p:nvPr/>
          </p:nvSpPr>
          <p:spPr>
            <a:xfrm flipV="1">
              <a:off x="1183086" y="314945"/>
              <a:ext cx="1" cy="7423759"/>
            </a:xfrm>
            <a:prstGeom prst="line">
              <a:avLst/>
            </a:prstGeom>
            <a:noFill/>
            <a:ln w="50800" cap="flat">
              <a:solidFill>
                <a:srgbClr val="D5D5D5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389" name="Line"/>
            <p:cNvSpPr/>
            <p:nvPr/>
          </p:nvSpPr>
          <p:spPr>
            <a:xfrm>
              <a:off x="1656026" y="7880540"/>
              <a:ext cx="3371344" cy="1"/>
            </a:xfrm>
            <a:prstGeom prst="line">
              <a:avLst/>
            </a:prstGeom>
            <a:noFill/>
            <a:ln w="50800" cap="flat">
              <a:solidFill>
                <a:srgbClr val="D5D5D5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390" name="3.5 cm"/>
            <p:cNvSpPr txBox="1"/>
            <p:nvPr/>
          </p:nvSpPr>
          <p:spPr>
            <a:xfrm>
              <a:off x="2575539" y="8234215"/>
              <a:ext cx="1175045" cy="4999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  <a:r>
                <a:t>3.5 cm</a:t>
              </a:r>
            </a:p>
          </p:txBody>
        </p:sp>
      </p:grpSp>
      <p:sp>
        <p:nvSpPr>
          <p:cNvPr id="392" name="A single generator board, for qualification and the educational market"/>
          <p:cNvSpPr txBox="1"/>
          <p:nvPr/>
        </p:nvSpPr>
        <p:spPr>
          <a:xfrm>
            <a:off x="558853" y="11857639"/>
            <a:ext cx="6989619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A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single generator board</a:t>
            </a:r>
            <a:r>
              <a:t>, for </a:t>
            </a: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qualification and the educational market</a:t>
            </a:r>
          </a:p>
        </p:txBody>
      </p:sp>
      <p:sp>
        <p:nvSpPr>
          <p:cNvPr id="393" name="Line"/>
          <p:cNvSpPr/>
          <p:nvPr/>
        </p:nvSpPr>
        <p:spPr>
          <a:xfrm flipV="1">
            <a:off x="7753217" y="2836081"/>
            <a:ext cx="1" cy="8742110"/>
          </a:xfrm>
          <a:prstGeom prst="line">
            <a:avLst/>
          </a:prstGeom>
          <a:ln w="25400" cap="rnd">
            <a:solidFill>
              <a:srgbClr val="000000"/>
            </a:solidFill>
            <a:custDash>
              <a:ds d="100000" sp="200000"/>
            </a:custDash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grpSp>
        <p:nvGrpSpPr>
          <p:cNvPr id="399" name="Group"/>
          <p:cNvGrpSpPr/>
          <p:nvPr/>
        </p:nvGrpSpPr>
        <p:grpSpPr>
          <a:xfrm>
            <a:off x="8070234" y="2339609"/>
            <a:ext cx="5451235" cy="9460864"/>
            <a:chOff x="0" y="424082"/>
            <a:chExt cx="5451233" cy="9460862"/>
          </a:xfrm>
        </p:grpSpPr>
        <p:pic>
          <p:nvPicPr>
            <p:cNvPr id="394" name="64xPic.png" descr="64xPic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5090" t="0" r="1224" b="4528"/>
            <a:stretch>
              <a:fillRect/>
            </a:stretch>
          </p:blipFill>
          <p:spPr>
            <a:xfrm>
              <a:off x="1032672" y="424082"/>
              <a:ext cx="4408301" cy="89407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5" name="Line"/>
            <p:cNvSpPr/>
            <p:nvPr/>
          </p:nvSpPr>
          <p:spPr>
            <a:xfrm flipV="1">
              <a:off x="765256" y="424259"/>
              <a:ext cx="1" cy="89408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396" name="Line"/>
            <p:cNvSpPr/>
            <p:nvPr/>
          </p:nvSpPr>
          <p:spPr>
            <a:xfrm>
              <a:off x="1022598" y="9884945"/>
              <a:ext cx="4428637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397" name="11 cm"/>
            <p:cNvSpPr txBox="1"/>
            <p:nvPr/>
          </p:nvSpPr>
          <p:spPr>
            <a:xfrm>
              <a:off x="2553903" y="9384565"/>
              <a:ext cx="965303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11 cm</a:t>
              </a:r>
            </a:p>
          </p:txBody>
        </p:sp>
        <p:sp>
          <p:nvSpPr>
            <p:cNvPr id="398" name="31 cm"/>
            <p:cNvSpPr txBox="1"/>
            <p:nvPr/>
          </p:nvSpPr>
          <p:spPr>
            <a:xfrm rot="16200000">
              <a:off x="-267247" y="5324009"/>
              <a:ext cx="1032334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31 cm</a:t>
              </a:r>
            </a:p>
          </p:txBody>
        </p:sp>
      </p:grpSp>
      <p:sp>
        <p:nvSpPr>
          <p:cNvPr id="400" name="A 64 generator computer on a board, for Data Centers  (e.g. simulations &amp; AI training)"/>
          <p:cNvSpPr txBox="1"/>
          <p:nvPr/>
        </p:nvSpPr>
        <p:spPr>
          <a:xfrm>
            <a:off x="8283478" y="11972647"/>
            <a:ext cx="6653912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A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64 generator computer on a board, </a:t>
            </a:r>
            <a:r>
              <a:t>for </a:t>
            </a: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Data Centers  </a:t>
            </a:r>
            <a:r>
              <a:t>(e.g. simulations &amp; AI training)</a:t>
            </a:r>
          </a:p>
        </p:txBody>
      </p:sp>
      <p:sp>
        <p:nvSpPr>
          <p:cNvPr id="401" name="Line"/>
          <p:cNvSpPr/>
          <p:nvPr/>
        </p:nvSpPr>
        <p:spPr>
          <a:xfrm flipV="1">
            <a:off x="15259063" y="2836081"/>
            <a:ext cx="1" cy="8742110"/>
          </a:xfrm>
          <a:prstGeom prst="line">
            <a:avLst/>
          </a:prstGeom>
          <a:ln w="25400" cap="rnd">
            <a:solidFill>
              <a:srgbClr val="000000"/>
            </a:solidFill>
            <a:custDash>
              <a:ds d="100000" sp="200000"/>
            </a:custDash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402" name="IMG_6062.HEIC" descr="IMG_6062.HEIC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176643" y="2490904"/>
            <a:ext cx="6361936" cy="8482581"/>
          </a:xfrm>
          <a:prstGeom prst="rect">
            <a:avLst/>
          </a:prstGeom>
          <a:ln w="12700">
            <a:miter lim="400000"/>
          </a:ln>
        </p:spPr>
      </p:pic>
      <p:sp>
        <p:nvSpPr>
          <p:cNvPr id="403" name="A full custom ASIC (a chip!) for IoT, Authentication, gaming&amp;gambling"/>
          <p:cNvSpPr txBox="1"/>
          <p:nvPr/>
        </p:nvSpPr>
        <p:spPr>
          <a:xfrm>
            <a:off x="16445662" y="11857639"/>
            <a:ext cx="5823897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A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full custom ASIC (a chip!)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rPr>
              <a:t> </a:t>
            </a:r>
            <a:r>
              <a:t>for IoT, Authentication, gaming&amp;gambling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lide Number"/>
          <p:cNvSpPr/>
          <p:nvPr>
            <p:ph type="sldNum" sz="quarter" idx="2"/>
          </p:nvPr>
        </p:nvSpPr>
        <p:spPr>
          <a:xfrm>
            <a:off x="22621526" y="779655"/>
            <a:ext cx="416525" cy="4114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0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27245" y="11971097"/>
            <a:ext cx="3787410" cy="161034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2" name="Group"/>
          <p:cNvGrpSpPr/>
          <p:nvPr/>
        </p:nvGrpSpPr>
        <p:grpSpPr>
          <a:xfrm>
            <a:off x="5161930" y="2801802"/>
            <a:ext cx="6514321" cy="9769631"/>
            <a:chOff x="0" y="0"/>
            <a:chExt cx="6514319" cy="9769630"/>
          </a:xfrm>
        </p:grpSpPr>
        <p:pic>
          <p:nvPicPr>
            <p:cNvPr id="407" name="NewBoard.jpg" descr="NewBoard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5671" t="11643" r="15671" b="29263"/>
            <a:stretch>
              <a:fillRect/>
            </a:stretch>
          </p:blipFill>
          <p:spPr>
            <a:xfrm>
              <a:off x="561692" y="0"/>
              <a:ext cx="5952628" cy="91081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08" name="8 cm"/>
            <p:cNvSpPr txBox="1"/>
            <p:nvPr/>
          </p:nvSpPr>
          <p:spPr>
            <a:xfrm rot="16200000">
              <a:off x="-246982" y="4274514"/>
              <a:ext cx="1053212" cy="5592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  <a:r>
                <a:t>8 cm</a:t>
              </a:r>
            </a:p>
          </p:txBody>
        </p:sp>
        <p:sp>
          <p:nvSpPr>
            <p:cNvPr id="409" name="Line"/>
            <p:cNvSpPr/>
            <p:nvPr/>
          </p:nvSpPr>
          <p:spPr>
            <a:xfrm flipV="1">
              <a:off x="1323341" y="352282"/>
              <a:ext cx="1" cy="8303848"/>
            </a:xfrm>
            <a:prstGeom prst="line">
              <a:avLst/>
            </a:prstGeom>
            <a:noFill/>
            <a:ln w="50800" cap="flat">
              <a:solidFill>
                <a:srgbClr val="D5D5D5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410" name="Line"/>
            <p:cNvSpPr/>
            <p:nvPr/>
          </p:nvSpPr>
          <p:spPr>
            <a:xfrm>
              <a:off x="1852349" y="8814779"/>
              <a:ext cx="3771017" cy="1"/>
            </a:xfrm>
            <a:prstGeom prst="line">
              <a:avLst/>
            </a:prstGeom>
            <a:noFill/>
            <a:ln w="50800" cap="flat">
              <a:solidFill>
                <a:srgbClr val="D5D5D5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411" name="3.5 cm"/>
            <p:cNvSpPr txBox="1"/>
            <p:nvPr/>
          </p:nvSpPr>
          <p:spPr>
            <a:xfrm>
              <a:off x="2880870" y="9210383"/>
              <a:ext cx="1314347" cy="5592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  <a:r>
                <a:t>3.5 cm</a:t>
              </a:r>
            </a:p>
          </p:txBody>
        </p:sp>
      </p:grpSp>
      <p:sp>
        <p:nvSpPr>
          <p:cNvPr id="413" name="TextBox 20"/>
          <p:cNvSpPr txBox="1"/>
          <p:nvPr/>
        </p:nvSpPr>
        <p:spPr>
          <a:xfrm>
            <a:off x="537797" y="1406907"/>
            <a:ext cx="22709692" cy="95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00000"/>
              </a:lnSpc>
              <a:defRPr spc="509" sz="5600">
                <a:solidFill>
                  <a:srgbClr val="000000"/>
                </a:solidFill>
              </a:defRPr>
            </a:pPr>
            <a:r>
              <a:rPr spc="409" sz="4500">
                <a:solidFill>
                  <a:schemeClr val="accent1"/>
                </a:solidFill>
              </a:rPr>
              <a:t>THE SINGLE GENERATOR BOARD</a:t>
            </a:r>
            <a:r>
              <a:rPr>
                <a:solidFill>
                  <a:schemeClr val="accent1">
                    <a:lumOff val="-13575"/>
                  </a:schemeClr>
                </a:solidFill>
              </a:rPr>
              <a:t> </a:t>
            </a:r>
          </a:p>
        </p:txBody>
      </p:sp>
      <p:pic>
        <p:nvPicPr>
          <p:cNvPr id="414" name="SingleGenerator Board.png" descr="SingleGenerator Board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0800000">
            <a:off x="496498" y="2850762"/>
            <a:ext cx="4243707" cy="9057386"/>
          </a:xfrm>
          <a:prstGeom prst="rect">
            <a:avLst/>
          </a:prstGeom>
          <a:ln w="12700">
            <a:miter lim="400000"/>
          </a:ln>
        </p:spPr>
      </p:pic>
      <p:sp>
        <p:nvSpPr>
          <p:cNvPr id="415" name="Main output of the                                              Phase 1 project (May 2019-Oct.2020)"/>
          <p:cNvSpPr txBox="1"/>
          <p:nvPr/>
        </p:nvSpPr>
        <p:spPr>
          <a:xfrm>
            <a:off x="601594" y="12727710"/>
            <a:ext cx="13168504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Main output of the                                              Phase 1 project (May 2019-Oct.2020) </a:t>
            </a:r>
          </a:p>
        </p:txBody>
      </p:sp>
      <p:pic>
        <p:nvPicPr>
          <p:cNvPr id="416" name="Screenshot 2024-01-18 at 00.36.27.png" descr="Screenshot 2024-01-18 at 00.36.2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244821" y="2811613"/>
            <a:ext cx="10241076" cy="9243144"/>
          </a:xfrm>
          <a:prstGeom prst="rect">
            <a:avLst/>
          </a:prstGeom>
          <a:ln w="12700">
            <a:miter lim="400000"/>
          </a:ln>
        </p:spPr>
      </p:pic>
      <p:sp>
        <p:nvSpPr>
          <p:cNvPr id="417" name="TextBox 21"/>
          <p:cNvSpPr txBox="1"/>
          <p:nvPr/>
        </p:nvSpPr>
        <p:spPr>
          <a:xfrm>
            <a:off x="209539" y="484541"/>
            <a:ext cx="7688247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228600" indent="-228600">
              <a:lnSpc>
                <a:spcPct val="100000"/>
              </a:lnSpc>
              <a:buSzPct val="80000"/>
              <a:buBlip>
                <a:blip r:embed="rId6"/>
              </a:buBlip>
              <a:defRPr spc="2325" sz="31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 state-of-play:</a:t>
            </a:r>
          </a:p>
        </p:txBody>
      </p:sp>
      <p:sp>
        <p:nvSpPr>
          <p:cNvPr id="418" name="FPGA TDC inside with 30 ps granularity"/>
          <p:cNvSpPr txBox="1"/>
          <p:nvPr/>
        </p:nvSpPr>
        <p:spPr>
          <a:xfrm>
            <a:off x="7631828" y="6156545"/>
            <a:ext cx="2721369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FPGA TDC inside with 30 ps granularity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lide Number"/>
          <p:cNvSpPr txBox="1"/>
          <p:nvPr>
            <p:ph type="sldNum" sz="quarter" idx="2"/>
          </p:nvPr>
        </p:nvSpPr>
        <p:spPr>
          <a:xfrm>
            <a:off x="22621526" y="779655"/>
            <a:ext cx="416525" cy="4114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21" name="A proto-randomness farm based on 10 boards have been collecting about 1.5 Tb, qualified through the NIST and TESTU01 suites.…"/>
          <p:cNvSpPr txBox="1"/>
          <p:nvPr/>
        </p:nvSpPr>
        <p:spPr>
          <a:xfrm>
            <a:off x="9703700" y="1426901"/>
            <a:ext cx="14021162" cy="338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599" indent="-228599">
              <a:buSzPct val="80000"/>
              <a:buBlip>
                <a:blip r:embed="rId2"/>
              </a:buBlip>
              <a:defRPr sz="3000"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 </a:t>
            </a:r>
            <a:r>
              <a:rPr>
                <a:solidFill>
                  <a:schemeClr val="accent1"/>
                </a:solidFill>
              </a:rPr>
              <a:t>A proto-randomness farm based on 10 boards have been collecting about 1.5 Tb, qualified through the NIST and TESTU01 suites.</a:t>
            </a:r>
            <a:endParaRPr>
              <a:solidFill>
                <a:schemeClr val="accent1"/>
              </a:solidFill>
            </a:endParaRPr>
          </a:p>
          <a:p>
            <a:pPr>
              <a:defRPr sz="3000">
                <a:latin typeface="Montserrat Bold"/>
                <a:ea typeface="Montserrat Bold"/>
                <a:cs typeface="Montserrat Bold"/>
                <a:sym typeface="Montserrat Bold"/>
              </a:defRPr>
            </a:pPr>
          </a:p>
          <a:p>
            <a:pPr>
              <a:defRPr sz="30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Results show that the stream looks extremely “white”, essentially with no failures on the raw data beside what can be statistically expected.</a:t>
            </a:r>
          </a:p>
        </p:txBody>
      </p:sp>
      <p:pic>
        <p:nvPicPr>
          <p:cNvPr id="422" name="Screenshot 2020-04-10 at 10.31.36.png" descr="Screenshot 2020-04-10 at 10.31.3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9588" y="6184673"/>
            <a:ext cx="8025430" cy="6994098"/>
          </a:xfrm>
          <a:prstGeom prst="rect">
            <a:avLst/>
          </a:prstGeom>
          <a:ln w="12700">
            <a:miter lim="400000"/>
          </a:ln>
        </p:spPr>
      </p:pic>
      <p:pic>
        <p:nvPicPr>
          <p:cNvPr id="423" name="Screenshot 2020-04-10 at 10.31.16.png" descr="Screenshot 2020-04-10 at 10.31.1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9588" y="843316"/>
            <a:ext cx="8025430" cy="4753617"/>
          </a:xfrm>
          <a:prstGeom prst="rect">
            <a:avLst/>
          </a:prstGeom>
          <a:ln w="12700">
            <a:miter lim="400000"/>
          </a:ln>
        </p:spPr>
      </p:pic>
      <p:sp>
        <p:nvSpPr>
          <p:cNvPr id="424" name="Line"/>
          <p:cNvSpPr/>
          <p:nvPr/>
        </p:nvSpPr>
        <p:spPr>
          <a:xfrm>
            <a:off x="8916941" y="4060887"/>
            <a:ext cx="1" cy="161070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25" name="Line"/>
          <p:cNvSpPr/>
          <p:nvPr/>
        </p:nvSpPr>
        <p:spPr>
          <a:xfrm flipV="1">
            <a:off x="8916941" y="6309701"/>
            <a:ext cx="1" cy="161070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26" name="series of tests on non-overlapping templates"/>
          <p:cNvSpPr txBox="1"/>
          <p:nvPr/>
        </p:nvSpPr>
        <p:spPr>
          <a:xfrm>
            <a:off x="2906456" y="5667137"/>
            <a:ext cx="7641071" cy="960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pPr/>
            <a:r>
              <a:t>series of tests on non-overlapping templates</a:t>
            </a:r>
          </a:p>
        </p:txBody>
      </p:sp>
      <p:sp>
        <p:nvSpPr>
          <p:cNvPr id="427" name="Two tests have been implemented in firmware to guarantee real-time sanity checks:…"/>
          <p:cNvSpPr txBox="1"/>
          <p:nvPr/>
        </p:nvSpPr>
        <p:spPr>
          <a:xfrm>
            <a:off x="9703700" y="5981577"/>
            <a:ext cx="14021162" cy="6200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599" indent="-228599">
              <a:buSzPct val="80000"/>
              <a:buBlip>
                <a:blip r:embed="rId2"/>
              </a:buBlip>
              <a:defRPr sz="3000"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 </a:t>
            </a:r>
            <a:r>
              <a:rPr>
                <a:solidFill>
                  <a:schemeClr val="accent1"/>
                </a:solidFill>
              </a:rPr>
              <a:t>Two tests have been implemented in firmware to guarantee real-time sanity checks:</a:t>
            </a:r>
            <a:endParaRPr>
              <a:solidFill>
                <a:schemeClr val="accent1"/>
              </a:solidFill>
            </a:endParaRPr>
          </a:p>
          <a:p>
            <a:pPr>
              <a:defRPr sz="3000">
                <a:latin typeface="Montserrat Bold"/>
                <a:ea typeface="Montserrat Bold"/>
                <a:cs typeface="Montserrat Bold"/>
                <a:sym typeface="Montserrat Bold"/>
              </a:defRPr>
            </a:pPr>
          </a:p>
          <a:p>
            <a:pPr marL="228600" indent="-228600">
              <a:buSzPct val="100000"/>
              <a:buChar char="✴"/>
              <a:defRPr sz="3000"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rPr>
              <a:t>MONOBIT</a:t>
            </a:r>
            <a:r>
              <a:t>: essentially testing the asymmetries between 0’s and 1’s in a bit string:</a:t>
            </a:r>
          </a:p>
          <a:p>
            <a:pPr lvl="1">
              <a:defRPr sz="3000"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1     1     1     1     1     0     1     0     0     1     1     1     0     0     0     1</a:t>
            </a:r>
          </a:p>
          <a:p>
            <a:pPr lvl="1">
              <a:defRPr sz="3000">
                <a:latin typeface="Montserrat Bold"/>
                <a:ea typeface="Montserrat Bold"/>
                <a:cs typeface="Montserrat Bold"/>
                <a:sym typeface="Montserrat Bold"/>
              </a:defRPr>
            </a:pPr>
          </a:p>
          <a:p>
            <a:pPr marL="228600" indent="-228600">
              <a:buSzPct val="100000"/>
              <a:buChar char="✴"/>
              <a:defRPr sz="3000"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rPr>
              <a:t>RUNS</a:t>
            </a:r>
            <a:r>
              <a:t>: testing the statistics of the number of sequences of identical bits in a string</a:t>
            </a:r>
          </a:p>
          <a:p>
            <a:pPr>
              <a:defRPr sz="3000">
                <a:latin typeface="Montserrat Bold"/>
                <a:ea typeface="Montserrat Bold"/>
                <a:cs typeface="Montserrat Bold"/>
                <a:sym typeface="Montserrat Bold"/>
              </a:defRPr>
            </a:pPr>
          </a:p>
        </p:txBody>
      </p:sp>
      <p:grpSp>
        <p:nvGrpSpPr>
          <p:cNvPr id="442" name="Group"/>
          <p:cNvGrpSpPr/>
          <p:nvPr/>
        </p:nvGrpSpPr>
        <p:grpSpPr>
          <a:xfrm>
            <a:off x="10562684" y="11212297"/>
            <a:ext cx="11576054" cy="1874134"/>
            <a:chOff x="0" y="0"/>
            <a:chExt cx="11576053" cy="1874133"/>
          </a:xfrm>
        </p:grpSpPr>
        <p:sp>
          <p:nvSpPr>
            <p:cNvPr id="428" name="1     1     1     1     1     0     1     0     0     1     1     1     0     0     0     1"/>
            <p:cNvSpPr txBox="1"/>
            <p:nvPr/>
          </p:nvSpPr>
          <p:spPr>
            <a:xfrm>
              <a:off x="88509" y="0"/>
              <a:ext cx="11236580" cy="5613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3000"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pPr/>
              <a:r>
                <a:t>1     1     1     1     1     0     1     0     0     1     1     1     0     0     0     1</a:t>
              </a:r>
            </a:p>
          </p:txBody>
        </p:sp>
        <p:sp>
          <p:nvSpPr>
            <p:cNvPr id="429" name="Line"/>
            <p:cNvSpPr/>
            <p:nvPr/>
          </p:nvSpPr>
          <p:spPr>
            <a:xfrm>
              <a:off x="0" y="793766"/>
              <a:ext cx="3041433" cy="1"/>
            </a:xfrm>
            <a:prstGeom prst="line">
              <a:avLst/>
            </a:prstGeom>
            <a:noFill/>
            <a:ln w="38100" cap="flat">
              <a:solidFill>
                <a:schemeClr val="accent1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430" name="Line"/>
            <p:cNvSpPr/>
            <p:nvPr/>
          </p:nvSpPr>
          <p:spPr>
            <a:xfrm>
              <a:off x="4915398" y="793766"/>
              <a:ext cx="1202109" cy="1"/>
            </a:xfrm>
            <a:prstGeom prst="line">
              <a:avLst/>
            </a:prstGeom>
            <a:noFill/>
            <a:ln w="38100" cap="flat">
              <a:solidFill>
                <a:schemeClr val="accent1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431" name="Line"/>
            <p:cNvSpPr/>
            <p:nvPr/>
          </p:nvSpPr>
          <p:spPr>
            <a:xfrm>
              <a:off x="6661115" y="793766"/>
              <a:ext cx="1555979" cy="1"/>
            </a:xfrm>
            <a:prstGeom prst="line">
              <a:avLst/>
            </a:prstGeom>
            <a:noFill/>
            <a:ln w="38100" cap="flat">
              <a:solidFill>
                <a:schemeClr val="accent1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432" name="Line"/>
            <p:cNvSpPr/>
            <p:nvPr/>
          </p:nvSpPr>
          <p:spPr>
            <a:xfrm>
              <a:off x="8580695" y="793766"/>
              <a:ext cx="2023932" cy="1"/>
            </a:xfrm>
            <a:prstGeom prst="line">
              <a:avLst/>
            </a:prstGeom>
            <a:noFill/>
            <a:ln w="38100" cap="flat">
              <a:solidFill>
                <a:schemeClr val="accent1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433" name="Line"/>
            <p:cNvSpPr/>
            <p:nvPr/>
          </p:nvSpPr>
          <p:spPr>
            <a:xfrm flipV="1">
              <a:off x="3680463" y="597319"/>
              <a:ext cx="1" cy="56134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434" name="Line"/>
            <p:cNvSpPr/>
            <p:nvPr/>
          </p:nvSpPr>
          <p:spPr>
            <a:xfrm flipV="1">
              <a:off x="4469353" y="597319"/>
              <a:ext cx="1" cy="56134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435" name="Line"/>
            <p:cNvSpPr/>
            <p:nvPr/>
          </p:nvSpPr>
          <p:spPr>
            <a:xfrm flipV="1">
              <a:off x="11197746" y="597319"/>
              <a:ext cx="1" cy="71988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436" name="5 bits"/>
            <p:cNvSpPr txBox="1"/>
            <p:nvPr/>
          </p:nvSpPr>
          <p:spPr>
            <a:xfrm>
              <a:off x="714223" y="1376293"/>
              <a:ext cx="985775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5 bits</a:t>
              </a:r>
            </a:p>
          </p:txBody>
        </p:sp>
        <p:sp>
          <p:nvSpPr>
            <p:cNvPr id="437" name="1 bit"/>
            <p:cNvSpPr txBox="1"/>
            <p:nvPr/>
          </p:nvSpPr>
          <p:spPr>
            <a:xfrm>
              <a:off x="3640595" y="1376293"/>
              <a:ext cx="756616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1 bit</a:t>
              </a:r>
            </a:p>
          </p:txBody>
        </p:sp>
        <p:sp>
          <p:nvSpPr>
            <p:cNvPr id="438" name="2 bits"/>
            <p:cNvSpPr txBox="1"/>
            <p:nvPr/>
          </p:nvSpPr>
          <p:spPr>
            <a:xfrm>
              <a:off x="5138145" y="1376293"/>
              <a:ext cx="986435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2 bits</a:t>
              </a:r>
            </a:p>
          </p:txBody>
        </p:sp>
        <p:sp>
          <p:nvSpPr>
            <p:cNvPr id="439" name="3 bits"/>
            <p:cNvSpPr txBox="1"/>
            <p:nvPr/>
          </p:nvSpPr>
          <p:spPr>
            <a:xfrm>
              <a:off x="6945887" y="1376293"/>
              <a:ext cx="985115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3 bits</a:t>
              </a:r>
            </a:p>
          </p:txBody>
        </p:sp>
        <p:sp>
          <p:nvSpPr>
            <p:cNvPr id="440" name="3 bits"/>
            <p:cNvSpPr txBox="1"/>
            <p:nvPr/>
          </p:nvSpPr>
          <p:spPr>
            <a:xfrm>
              <a:off x="9381141" y="1376293"/>
              <a:ext cx="985114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3 bits</a:t>
              </a:r>
            </a:p>
          </p:txBody>
        </p:sp>
        <p:sp>
          <p:nvSpPr>
            <p:cNvPr id="441" name="1 bit"/>
            <p:cNvSpPr txBox="1"/>
            <p:nvPr/>
          </p:nvSpPr>
          <p:spPr>
            <a:xfrm>
              <a:off x="10819438" y="1376293"/>
              <a:ext cx="756616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1 bit</a:t>
              </a:r>
            </a:p>
          </p:txBody>
        </p:sp>
      </p:grpSp>
      <p:sp>
        <p:nvSpPr>
          <p:cNvPr id="443" name="A SHA256 vetted conditioning function firmware implemented"/>
          <p:cNvSpPr txBox="1"/>
          <p:nvPr/>
        </p:nvSpPr>
        <p:spPr>
          <a:xfrm>
            <a:off x="9673668" y="5113939"/>
            <a:ext cx="13075541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228599" indent="-228599">
              <a:buSzPct val="80000"/>
              <a:buBlip>
                <a:blip r:embed="rId2"/>
              </a:buBlip>
              <a:defRPr sz="30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 A SHA256 vetted conditioning function firmware implemented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lide Number"/>
          <p:cNvSpPr/>
          <p:nvPr>
            <p:ph type="sldNum" sz="quarter" idx="2"/>
          </p:nvPr>
        </p:nvSpPr>
        <p:spPr>
          <a:xfrm>
            <a:off x="22621526" y="779655"/>
            <a:ext cx="416525" cy="4114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4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04317" y="11991133"/>
            <a:ext cx="3787410" cy="1610344"/>
          </a:xfrm>
          <a:prstGeom prst="rect">
            <a:avLst/>
          </a:prstGeom>
          <a:ln w="12700">
            <a:miter lim="400000"/>
          </a:ln>
        </p:spPr>
      </p:pic>
      <p:sp>
        <p:nvSpPr>
          <p:cNvPr id="447" name="TextBox 20"/>
          <p:cNvSpPr txBox="1"/>
          <p:nvPr/>
        </p:nvSpPr>
        <p:spPr>
          <a:xfrm>
            <a:off x="537797" y="1406907"/>
            <a:ext cx="22709692" cy="95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00000"/>
              </a:lnSpc>
              <a:defRPr spc="509" sz="5600">
                <a:solidFill>
                  <a:srgbClr val="000000"/>
                </a:solidFill>
              </a:defRPr>
            </a:pPr>
            <a:r>
              <a:rPr spc="409" sz="4500">
                <a:solidFill>
                  <a:schemeClr val="accent1"/>
                </a:solidFill>
              </a:rPr>
              <a:t>THE 64 GENERATORS BOARD</a:t>
            </a:r>
            <a:r>
              <a:rPr>
                <a:solidFill>
                  <a:schemeClr val="accent1">
                    <a:lumOff val="-13575"/>
                  </a:schemeClr>
                </a:solidFill>
              </a:rPr>
              <a:t> </a:t>
            </a:r>
          </a:p>
        </p:txBody>
      </p:sp>
      <p:sp>
        <p:nvSpPr>
          <p:cNvPr id="448" name="Goal of the                                              Phase 2 project (May 2022-Fall.2023)"/>
          <p:cNvSpPr txBox="1"/>
          <p:nvPr/>
        </p:nvSpPr>
        <p:spPr>
          <a:xfrm>
            <a:off x="601594" y="12727710"/>
            <a:ext cx="11917377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Goal of the                                              Phase 2 project (May 2022-Fall.2023) </a:t>
            </a:r>
          </a:p>
        </p:txBody>
      </p:sp>
      <p:pic>
        <p:nvPicPr>
          <p:cNvPr id="449" name="64xLayout_01.png" descr="64xLayout_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-1820803" y="4947097"/>
            <a:ext cx="9047140" cy="4458887"/>
          </a:xfrm>
          <a:prstGeom prst="rect">
            <a:avLst/>
          </a:prstGeom>
          <a:ln w="12700">
            <a:miter lim="400000"/>
          </a:ln>
        </p:spPr>
      </p:pic>
      <p:sp>
        <p:nvSpPr>
          <p:cNvPr id="450" name="11 cm"/>
          <p:cNvSpPr txBox="1"/>
          <p:nvPr/>
        </p:nvSpPr>
        <p:spPr>
          <a:xfrm>
            <a:off x="7738652" y="11797858"/>
            <a:ext cx="965303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11 cm</a:t>
            </a:r>
          </a:p>
        </p:txBody>
      </p:sp>
      <p:grpSp>
        <p:nvGrpSpPr>
          <p:cNvPr id="455" name="Group"/>
          <p:cNvGrpSpPr/>
          <p:nvPr/>
        </p:nvGrpSpPr>
        <p:grpSpPr>
          <a:xfrm>
            <a:off x="5184748" y="2800788"/>
            <a:ext cx="5451235" cy="9497451"/>
            <a:chOff x="0" y="424082"/>
            <a:chExt cx="5451233" cy="9497449"/>
          </a:xfrm>
        </p:grpSpPr>
        <p:pic>
          <p:nvPicPr>
            <p:cNvPr id="451" name="64xPic.png" descr="64xPic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5090" t="0" r="1224" b="4528"/>
            <a:stretch>
              <a:fillRect/>
            </a:stretch>
          </p:blipFill>
          <p:spPr>
            <a:xfrm>
              <a:off x="1032672" y="424082"/>
              <a:ext cx="4408301" cy="89407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2" name="Line"/>
            <p:cNvSpPr/>
            <p:nvPr/>
          </p:nvSpPr>
          <p:spPr>
            <a:xfrm flipV="1">
              <a:off x="765256" y="460846"/>
              <a:ext cx="1" cy="89408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453" name="Line"/>
            <p:cNvSpPr/>
            <p:nvPr/>
          </p:nvSpPr>
          <p:spPr>
            <a:xfrm>
              <a:off x="1022598" y="9921532"/>
              <a:ext cx="4428637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454" name="31 cm"/>
            <p:cNvSpPr txBox="1"/>
            <p:nvPr/>
          </p:nvSpPr>
          <p:spPr>
            <a:xfrm rot="16200000">
              <a:off x="-267247" y="5360596"/>
              <a:ext cx="1032334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31 cm</a:t>
              </a:r>
            </a:p>
          </p:txBody>
        </p:sp>
      </p:grpSp>
      <p:sp>
        <p:nvSpPr>
          <p:cNvPr id="456" name="v1.0 delivered in July 2023, qualified…"/>
          <p:cNvSpPr txBox="1"/>
          <p:nvPr/>
        </p:nvSpPr>
        <p:spPr>
          <a:xfrm>
            <a:off x="16587861" y="9734427"/>
            <a:ext cx="7009547" cy="2227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buSzPct val="80000"/>
              <a:buBlip>
                <a:blip r:embed="rId5"/>
              </a:buBlip>
              <a:defRPr sz="24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 v1.0 delivered in July 2023, qualified</a:t>
            </a:r>
          </a:p>
          <a:p>
            <a:pPr marL="228600" indent="-228600">
              <a:buSzPct val="80000"/>
              <a:buBlip>
                <a:blip r:embed="rId5"/>
              </a:buBlip>
              <a:defRPr sz="24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 v2.0, product grade, delivered in September 2024, being qualified</a:t>
            </a:r>
          </a:p>
          <a:p>
            <a:pPr marL="228600" indent="-228600">
              <a:buSzPct val="80000"/>
              <a:buBlip>
                <a:blip r:embed="rId5"/>
              </a:buBlip>
              <a:defRPr sz="24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 software architecture under development</a:t>
            </a:r>
          </a:p>
        </p:txBody>
      </p:sp>
      <p:sp>
        <p:nvSpPr>
          <p:cNvPr id="457" name="TextBox 21"/>
          <p:cNvSpPr txBox="1"/>
          <p:nvPr/>
        </p:nvSpPr>
        <p:spPr>
          <a:xfrm>
            <a:off x="209539" y="484541"/>
            <a:ext cx="7688247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228600" indent="-228600">
              <a:lnSpc>
                <a:spcPct val="100000"/>
              </a:lnSpc>
              <a:buSzPct val="80000"/>
              <a:buBlip>
                <a:blip r:embed="rId5"/>
              </a:buBlip>
              <a:defRPr spc="2325" sz="31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 state-of-play:</a:t>
            </a:r>
          </a:p>
        </p:txBody>
      </p:sp>
      <p:grpSp>
        <p:nvGrpSpPr>
          <p:cNvPr id="462" name="Group"/>
          <p:cNvGrpSpPr/>
          <p:nvPr/>
        </p:nvGrpSpPr>
        <p:grpSpPr>
          <a:xfrm>
            <a:off x="12683808" y="2649755"/>
            <a:ext cx="10567877" cy="9243144"/>
            <a:chOff x="0" y="0"/>
            <a:chExt cx="10567875" cy="9243142"/>
          </a:xfrm>
        </p:grpSpPr>
        <p:pic>
          <p:nvPicPr>
            <p:cNvPr id="458" name="Screenshot 2024-01-18 at 00.36.27.png" descr="Screenshot 2024-01-18 at 00.36.27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0" r="64222" b="0"/>
            <a:stretch>
              <a:fillRect/>
            </a:stretch>
          </p:blipFill>
          <p:spPr>
            <a:xfrm>
              <a:off x="0" y="0"/>
              <a:ext cx="3663974" cy="92431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9" name="Screenshot 2024-01-18 at 00.42.28.png" descr="Screenshot 2024-01-18 at 00.42.28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0" r="0" b="17647"/>
            <a:stretch>
              <a:fillRect/>
            </a:stretch>
          </p:blipFill>
          <p:spPr>
            <a:xfrm>
              <a:off x="3798113" y="71400"/>
              <a:ext cx="6769763" cy="69384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0" name="Rectangle"/>
            <p:cNvSpPr/>
            <p:nvPr/>
          </p:nvSpPr>
          <p:spPr>
            <a:xfrm>
              <a:off x="4124997" y="2960553"/>
              <a:ext cx="1270001" cy="272998"/>
            </a:xfrm>
            <a:prstGeom prst="rect">
              <a:avLst/>
            </a:prstGeom>
            <a:solidFill>
              <a:schemeClr val="accent1">
                <a:lumOff val="16847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chemeClr val="accent1">
                      <a:lumOff val="16847"/>
                    </a:schemeClr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461" name="20W"/>
            <p:cNvSpPr txBox="1"/>
            <p:nvPr/>
          </p:nvSpPr>
          <p:spPr>
            <a:xfrm>
              <a:off x="4326216" y="2848131"/>
              <a:ext cx="779476" cy="447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300">
                  <a:solidFill>
                    <a:srgbClr val="000000"/>
                  </a:solidFill>
                </a:defRPr>
              </a:lvl1pPr>
            </a:lstStyle>
            <a:p>
              <a:pPr/>
              <a:r>
                <a:t>20W</a:t>
              </a:r>
            </a:p>
          </p:txBody>
        </p:sp>
      </p:grpSp>
      <p:sp>
        <p:nvSpPr>
          <p:cNvPr id="463" name="64 FPGA TDC inside with 30 ps granularity"/>
          <p:cNvSpPr txBox="1"/>
          <p:nvPr/>
        </p:nvSpPr>
        <p:spPr>
          <a:xfrm>
            <a:off x="7228545" y="7150999"/>
            <a:ext cx="2721369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64 FPGA TDC inside with 30 ps granularity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lide Number"/>
          <p:cNvSpPr txBox="1"/>
          <p:nvPr>
            <p:ph type="sldNum" sz="quarter" idx="2"/>
          </p:nvPr>
        </p:nvSpPr>
        <p:spPr>
          <a:xfrm>
            <a:off x="22608826" y="779655"/>
            <a:ext cx="416525" cy="4114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66" name="BEYOND A PURE TRUE RANDOM NUMBER GENERATOR (TRNG)"/>
          <p:cNvSpPr txBox="1"/>
          <p:nvPr/>
        </p:nvSpPr>
        <p:spPr>
          <a:xfrm>
            <a:off x="530979" y="1228290"/>
            <a:ext cx="23322041" cy="181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00000"/>
              </a:lnSpc>
              <a:defRPr spc="509" sz="56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BEYOND A PURE TRUE RANDOM NUMBER GENERATOR (TRNG)</a:t>
            </a:r>
          </a:p>
        </p:txBody>
      </p:sp>
      <p:pic>
        <p:nvPicPr>
          <p:cNvPr id="46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2410" y="3797135"/>
            <a:ext cx="9224989" cy="3078039"/>
          </a:xfrm>
          <a:prstGeom prst="rect">
            <a:avLst/>
          </a:prstGeom>
          <a:ln w="12700">
            <a:miter lim="400000"/>
          </a:ln>
        </p:spPr>
      </p:pic>
      <p:sp>
        <p:nvSpPr>
          <p:cNvPr id="468" name="How to design and test entropy sources to be used to feed Deterministc Random Bit Generators (DRBG)"/>
          <p:cNvSpPr txBox="1"/>
          <p:nvPr/>
        </p:nvSpPr>
        <p:spPr>
          <a:xfrm>
            <a:off x="969895" y="7444054"/>
            <a:ext cx="8427794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How to design and test entropy sources to be used to feed Deterministc Random Bit Generators (DRBG)</a:t>
            </a:r>
          </a:p>
        </p:txBody>
      </p:sp>
      <p:pic>
        <p:nvPicPr>
          <p:cNvPr id="46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96625" y="3645263"/>
            <a:ext cx="7412106" cy="3381784"/>
          </a:xfrm>
          <a:prstGeom prst="rect">
            <a:avLst/>
          </a:prstGeom>
          <a:ln w="12700">
            <a:miter lim="400000"/>
          </a:ln>
        </p:spPr>
      </p:pic>
      <p:sp>
        <p:nvSpPr>
          <p:cNvPr id="470" name="Approved DRBG mechanisms"/>
          <p:cNvSpPr txBox="1"/>
          <p:nvPr/>
        </p:nvSpPr>
        <p:spPr>
          <a:xfrm>
            <a:off x="10240895" y="7444054"/>
            <a:ext cx="6751280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Approved DRBG mechanisms</a:t>
            </a:r>
          </a:p>
        </p:txBody>
      </p:sp>
      <p:pic>
        <p:nvPicPr>
          <p:cNvPr id="47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187958" y="4400633"/>
            <a:ext cx="6751280" cy="2382927"/>
          </a:xfrm>
          <a:prstGeom prst="rect">
            <a:avLst/>
          </a:prstGeom>
          <a:ln w="12700">
            <a:miter lim="400000"/>
          </a:ln>
        </p:spPr>
      </p:pic>
      <p:sp>
        <p:nvSpPr>
          <p:cNvPr id="472" name="Construction of RBG from A+B"/>
          <p:cNvSpPr txBox="1"/>
          <p:nvPr/>
        </p:nvSpPr>
        <p:spPr>
          <a:xfrm>
            <a:off x="17835382" y="7403086"/>
            <a:ext cx="6751280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Construction of RBG from A+B</a:t>
            </a:r>
          </a:p>
        </p:txBody>
      </p:sp>
      <p:sp>
        <p:nvSpPr>
          <p:cNvPr id="473" name="pre-requisites for entering the programs eventually leading to the FIPS-140-3 certification…"/>
          <p:cNvSpPr txBox="1"/>
          <p:nvPr/>
        </p:nvSpPr>
        <p:spPr>
          <a:xfrm>
            <a:off x="735579" y="9697510"/>
            <a:ext cx="23535846" cy="985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buSzPct val="100000"/>
              <a:buChar char="✴"/>
              <a:defRPr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 pre-requisites for entering the programs eventually leading to the FIPS-140-3 certification</a:t>
            </a:r>
          </a:p>
          <a:p>
            <a:pPr marL="228600" indent="-228600">
              <a:buSzPct val="100000"/>
              <a:buChar char="✴"/>
              <a:defRPr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 impacting on the design of both the ASIC, the multiple generator board and its embodiment in a “system”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281735_1342370254-coin-flip.gif" descr="281735_1342370254-coin-flip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6146" y="91589"/>
            <a:ext cx="10598644" cy="770810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9" name="Group"/>
          <p:cNvGrpSpPr/>
          <p:nvPr/>
        </p:nvGrpSpPr>
        <p:grpSpPr>
          <a:xfrm>
            <a:off x="9637321" y="5307205"/>
            <a:ext cx="1874065" cy="5719439"/>
            <a:chOff x="0" y="0"/>
            <a:chExt cx="1874064" cy="5719438"/>
          </a:xfrm>
        </p:grpSpPr>
        <p:pic>
          <p:nvPicPr>
            <p:cNvPr id="186" name="Head&amp;Tail2.png" descr="Head&amp;Tail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50554" b="0"/>
            <a:stretch>
              <a:fillRect/>
            </a:stretch>
          </p:blipFill>
          <p:spPr>
            <a:xfrm>
              <a:off x="0" y="0"/>
              <a:ext cx="1874065" cy="19778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7" name="Arrow 11"/>
            <p:cNvSpPr/>
            <p:nvPr/>
          </p:nvSpPr>
          <p:spPr>
            <a:xfrm flipH="1" rot="16200000">
              <a:off x="360203" y="2639449"/>
              <a:ext cx="1153902" cy="868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69" y="0"/>
                  </a:moveTo>
                  <a:cubicBezTo>
                    <a:pt x="13010" y="0"/>
                    <a:pt x="12551" y="232"/>
                    <a:pt x="12200" y="697"/>
                  </a:cubicBezTo>
                  <a:cubicBezTo>
                    <a:pt x="11500" y="1626"/>
                    <a:pt x="11500" y="3135"/>
                    <a:pt x="12200" y="4065"/>
                  </a:cubicBezTo>
                  <a:lnTo>
                    <a:pt x="15479" y="8419"/>
                  </a:lnTo>
                  <a:lnTo>
                    <a:pt x="1793" y="8419"/>
                  </a:lnTo>
                  <a:cubicBezTo>
                    <a:pt x="802" y="8419"/>
                    <a:pt x="0" y="9485"/>
                    <a:pt x="0" y="10800"/>
                  </a:cubicBezTo>
                  <a:cubicBezTo>
                    <a:pt x="0" y="12115"/>
                    <a:pt x="802" y="13181"/>
                    <a:pt x="1793" y="13181"/>
                  </a:cubicBezTo>
                  <a:lnTo>
                    <a:pt x="15479" y="13181"/>
                  </a:lnTo>
                  <a:lnTo>
                    <a:pt x="12200" y="17535"/>
                  </a:lnTo>
                  <a:cubicBezTo>
                    <a:pt x="11500" y="18465"/>
                    <a:pt x="11500" y="19974"/>
                    <a:pt x="12200" y="20903"/>
                  </a:cubicBezTo>
                  <a:cubicBezTo>
                    <a:pt x="12551" y="21368"/>
                    <a:pt x="13010" y="21600"/>
                    <a:pt x="13469" y="21600"/>
                  </a:cubicBezTo>
                  <a:cubicBezTo>
                    <a:pt x="13927" y="21600"/>
                    <a:pt x="14387" y="21368"/>
                    <a:pt x="14737" y="20903"/>
                  </a:cubicBezTo>
                  <a:lnTo>
                    <a:pt x="21074" y="12484"/>
                  </a:lnTo>
                  <a:cubicBezTo>
                    <a:pt x="21424" y="12019"/>
                    <a:pt x="21600" y="11409"/>
                    <a:pt x="21600" y="10800"/>
                  </a:cubicBezTo>
                  <a:cubicBezTo>
                    <a:pt x="21600" y="10191"/>
                    <a:pt x="21424" y="9581"/>
                    <a:pt x="21074" y="9116"/>
                  </a:cubicBezTo>
                  <a:lnTo>
                    <a:pt x="14737" y="697"/>
                  </a:lnTo>
                  <a:cubicBezTo>
                    <a:pt x="14387" y="232"/>
                    <a:pt x="13927" y="0"/>
                    <a:pt x="13469" y="0"/>
                  </a:cubicBezTo>
                  <a:close/>
                </a:path>
              </a:pathLst>
            </a:custGeom>
            <a:noFill/>
            <a:ln w="63500" cap="flat">
              <a:solidFill>
                <a:srgbClr val="E20F3C"/>
              </a:solidFill>
              <a:prstDash val="solid"/>
              <a:miter lim="400000"/>
            </a:ln>
            <a:effectLst/>
          </p:spPr>
          <p:txBody>
            <a:bodyPr wrap="square" lIns="135466" tIns="135466" rIns="135466" bIns="135466" numCol="1" anchor="ctr">
              <a:noAutofit/>
            </a:bodyPr>
            <a:lstStyle/>
            <a:p>
              <a:pPr algn="ctr" defTabSz="3014133">
                <a:lnSpc>
                  <a:spcPct val="100000"/>
                </a:lnSpc>
                <a:defRPr sz="76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sp>
          <p:nvSpPr>
            <p:cNvPr id="188" name="1"/>
            <p:cNvSpPr txBox="1"/>
            <p:nvPr/>
          </p:nvSpPr>
          <p:spPr>
            <a:xfrm>
              <a:off x="366839" y="3913498"/>
              <a:ext cx="1114071" cy="18059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defTabSz="1828800">
                <a:lnSpc>
                  <a:spcPct val="100000"/>
                </a:lnSpc>
                <a:defRPr sz="10600">
                  <a:solidFill>
                    <a:srgbClr val="000000"/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lvl1pPr>
            </a:lstStyle>
            <a:p>
              <a:pPr/>
              <a:r>
                <a:t>1</a:t>
              </a:r>
            </a:p>
          </p:txBody>
        </p:sp>
      </p:grpSp>
      <p:pic>
        <p:nvPicPr>
          <p:cNvPr id="190" name="281735_1342370254-coin-flip.gif" descr="281735_1342370254-coin-flip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35222" y="782379"/>
            <a:ext cx="5554763" cy="40398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4" name="Group"/>
          <p:cNvGrpSpPr/>
          <p:nvPr/>
        </p:nvGrpSpPr>
        <p:grpSpPr>
          <a:xfrm>
            <a:off x="12051450" y="5307205"/>
            <a:ext cx="1874065" cy="5719439"/>
            <a:chOff x="0" y="0"/>
            <a:chExt cx="1874064" cy="5719438"/>
          </a:xfrm>
        </p:grpSpPr>
        <p:pic>
          <p:nvPicPr>
            <p:cNvPr id="191" name="Head&amp;Tail2.png" descr="Head&amp;Tail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50554" b="0"/>
            <a:stretch>
              <a:fillRect/>
            </a:stretch>
          </p:blipFill>
          <p:spPr>
            <a:xfrm>
              <a:off x="0" y="0"/>
              <a:ext cx="1874065" cy="19778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2" name="Arrow 11"/>
            <p:cNvSpPr/>
            <p:nvPr/>
          </p:nvSpPr>
          <p:spPr>
            <a:xfrm flipH="1" rot="16200000">
              <a:off x="360203" y="2639449"/>
              <a:ext cx="1153902" cy="868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69" y="0"/>
                  </a:moveTo>
                  <a:cubicBezTo>
                    <a:pt x="13010" y="0"/>
                    <a:pt x="12551" y="232"/>
                    <a:pt x="12200" y="697"/>
                  </a:cubicBezTo>
                  <a:cubicBezTo>
                    <a:pt x="11500" y="1626"/>
                    <a:pt x="11500" y="3135"/>
                    <a:pt x="12200" y="4065"/>
                  </a:cubicBezTo>
                  <a:lnTo>
                    <a:pt x="15479" y="8419"/>
                  </a:lnTo>
                  <a:lnTo>
                    <a:pt x="1793" y="8419"/>
                  </a:lnTo>
                  <a:cubicBezTo>
                    <a:pt x="802" y="8419"/>
                    <a:pt x="0" y="9485"/>
                    <a:pt x="0" y="10800"/>
                  </a:cubicBezTo>
                  <a:cubicBezTo>
                    <a:pt x="0" y="12115"/>
                    <a:pt x="802" y="13181"/>
                    <a:pt x="1793" y="13181"/>
                  </a:cubicBezTo>
                  <a:lnTo>
                    <a:pt x="15479" y="13181"/>
                  </a:lnTo>
                  <a:lnTo>
                    <a:pt x="12200" y="17535"/>
                  </a:lnTo>
                  <a:cubicBezTo>
                    <a:pt x="11500" y="18465"/>
                    <a:pt x="11500" y="19974"/>
                    <a:pt x="12200" y="20903"/>
                  </a:cubicBezTo>
                  <a:cubicBezTo>
                    <a:pt x="12551" y="21368"/>
                    <a:pt x="13010" y="21600"/>
                    <a:pt x="13469" y="21600"/>
                  </a:cubicBezTo>
                  <a:cubicBezTo>
                    <a:pt x="13927" y="21600"/>
                    <a:pt x="14387" y="21368"/>
                    <a:pt x="14737" y="20903"/>
                  </a:cubicBezTo>
                  <a:lnTo>
                    <a:pt x="21074" y="12484"/>
                  </a:lnTo>
                  <a:cubicBezTo>
                    <a:pt x="21424" y="12019"/>
                    <a:pt x="21600" y="11409"/>
                    <a:pt x="21600" y="10800"/>
                  </a:cubicBezTo>
                  <a:cubicBezTo>
                    <a:pt x="21600" y="10191"/>
                    <a:pt x="21424" y="9581"/>
                    <a:pt x="21074" y="9116"/>
                  </a:cubicBezTo>
                  <a:lnTo>
                    <a:pt x="14737" y="697"/>
                  </a:lnTo>
                  <a:cubicBezTo>
                    <a:pt x="14387" y="232"/>
                    <a:pt x="13927" y="0"/>
                    <a:pt x="13469" y="0"/>
                  </a:cubicBezTo>
                  <a:close/>
                </a:path>
              </a:pathLst>
            </a:custGeom>
            <a:noFill/>
            <a:ln w="63500" cap="flat">
              <a:solidFill>
                <a:srgbClr val="E20F3C"/>
              </a:solidFill>
              <a:prstDash val="solid"/>
              <a:miter lim="400000"/>
            </a:ln>
            <a:effectLst/>
          </p:spPr>
          <p:txBody>
            <a:bodyPr wrap="square" lIns="135466" tIns="135466" rIns="135466" bIns="135466" numCol="1" anchor="ctr">
              <a:noAutofit/>
            </a:bodyPr>
            <a:lstStyle/>
            <a:p>
              <a:pPr algn="ctr" defTabSz="3014133">
                <a:lnSpc>
                  <a:spcPct val="100000"/>
                </a:lnSpc>
                <a:defRPr sz="76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sp>
          <p:nvSpPr>
            <p:cNvPr id="193" name="1"/>
            <p:cNvSpPr txBox="1"/>
            <p:nvPr/>
          </p:nvSpPr>
          <p:spPr>
            <a:xfrm>
              <a:off x="366839" y="3913498"/>
              <a:ext cx="1114071" cy="18059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defTabSz="1828800">
                <a:lnSpc>
                  <a:spcPct val="100000"/>
                </a:lnSpc>
                <a:defRPr sz="10600">
                  <a:solidFill>
                    <a:srgbClr val="000000"/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lvl1pPr>
            </a:lstStyle>
            <a:p>
              <a:pPr/>
              <a:r>
                <a:t>1</a:t>
              </a:r>
            </a:p>
          </p:txBody>
        </p:sp>
      </p:grpSp>
      <p:pic>
        <p:nvPicPr>
          <p:cNvPr id="195" name="281735_1342370254-coin-flip.gif" descr="281735_1342370254-coin-flip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14499" y="782379"/>
            <a:ext cx="5554764" cy="40398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9" name="Group"/>
          <p:cNvGrpSpPr/>
          <p:nvPr/>
        </p:nvGrpSpPr>
        <p:grpSpPr>
          <a:xfrm>
            <a:off x="14465579" y="5307205"/>
            <a:ext cx="1887313" cy="5719439"/>
            <a:chOff x="0" y="0"/>
            <a:chExt cx="1887312" cy="5719438"/>
          </a:xfrm>
        </p:grpSpPr>
        <p:pic>
          <p:nvPicPr>
            <p:cNvPr id="196" name="Head&amp;Tail2.png" descr="Head&amp;Tail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50204" t="0" r="0" b="0"/>
            <a:stretch>
              <a:fillRect/>
            </a:stretch>
          </p:blipFill>
          <p:spPr>
            <a:xfrm>
              <a:off x="0" y="0"/>
              <a:ext cx="1887313" cy="19778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7" name="Arrow 11"/>
            <p:cNvSpPr/>
            <p:nvPr/>
          </p:nvSpPr>
          <p:spPr>
            <a:xfrm flipH="1" rot="16200000">
              <a:off x="366553" y="2639449"/>
              <a:ext cx="1153902" cy="868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69" y="0"/>
                  </a:moveTo>
                  <a:cubicBezTo>
                    <a:pt x="13010" y="0"/>
                    <a:pt x="12551" y="232"/>
                    <a:pt x="12200" y="697"/>
                  </a:cubicBezTo>
                  <a:cubicBezTo>
                    <a:pt x="11500" y="1626"/>
                    <a:pt x="11500" y="3135"/>
                    <a:pt x="12200" y="4065"/>
                  </a:cubicBezTo>
                  <a:lnTo>
                    <a:pt x="15479" y="8419"/>
                  </a:lnTo>
                  <a:lnTo>
                    <a:pt x="1793" y="8419"/>
                  </a:lnTo>
                  <a:cubicBezTo>
                    <a:pt x="802" y="8419"/>
                    <a:pt x="0" y="9485"/>
                    <a:pt x="0" y="10800"/>
                  </a:cubicBezTo>
                  <a:cubicBezTo>
                    <a:pt x="0" y="12115"/>
                    <a:pt x="802" y="13181"/>
                    <a:pt x="1793" y="13181"/>
                  </a:cubicBezTo>
                  <a:lnTo>
                    <a:pt x="15479" y="13181"/>
                  </a:lnTo>
                  <a:lnTo>
                    <a:pt x="12200" y="17535"/>
                  </a:lnTo>
                  <a:cubicBezTo>
                    <a:pt x="11500" y="18465"/>
                    <a:pt x="11500" y="19974"/>
                    <a:pt x="12200" y="20903"/>
                  </a:cubicBezTo>
                  <a:cubicBezTo>
                    <a:pt x="12551" y="21368"/>
                    <a:pt x="13010" y="21600"/>
                    <a:pt x="13469" y="21600"/>
                  </a:cubicBezTo>
                  <a:cubicBezTo>
                    <a:pt x="13927" y="21600"/>
                    <a:pt x="14387" y="21368"/>
                    <a:pt x="14737" y="20903"/>
                  </a:cubicBezTo>
                  <a:lnTo>
                    <a:pt x="21074" y="12484"/>
                  </a:lnTo>
                  <a:cubicBezTo>
                    <a:pt x="21424" y="12019"/>
                    <a:pt x="21600" y="11409"/>
                    <a:pt x="21600" y="10800"/>
                  </a:cubicBezTo>
                  <a:cubicBezTo>
                    <a:pt x="21600" y="10191"/>
                    <a:pt x="21424" y="9581"/>
                    <a:pt x="21074" y="9116"/>
                  </a:cubicBezTo>
                  <a:lnTo>
                    <a:pt x="14737" y="697"/>
                  </a:lnTo>
                  <a:cubicBezTo>
                    <a:pt x="14387" y="232"/>
                    <a:pt x="13927" y="0"/>
                    <a:pt x="13469" y="0"/>
                  </a:cubicBezTo>
                  <a:close/>
                </a:path>
              </a:pathLst>
            </a:custGeom>
            <a:noFill/>
            <a:ln w="63500" cap="flat">
              <a:solidFill>
                <a:srgbClr val="E20F3C"/>
              </a:solidFill>
              <a:prstDash val="solid"/>
              <a:miter lim="400000"/>
            </a:ln>
            <a:effectLst/>
          </p:spPr>
          <p:txBody>
            <a:bodyPr wrap="square" lIns="135466" tIns="135466" rIns="135466" bIns="135466" numCol="1" anchor="ctr">
              <a:noAutofit/>
            </a:bodyPr>
            <a:lstStyle/>
            <a:p>
              <a:pPr algn="ctr" defTabSz="3014133">
                <a:lnSpc>
                  <a:spcPct val="100000"/>
                </a:lnSpc>
                <a:defRPr sz="76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sp>
          <p:nvSpPr>
            <p:cNvPr id="198" name="0"/>
            <p:cNvSpPr txBox="1"/>
            <p:nvPr/>
          </p:nvSpPr>
          <p:spPr>
            <a:xfrm>
              <a:off x="373190" y="3913498"/>
              <a:ext cx="1114070" cy="18059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defTabSz="1828800">
                <a:lnSpc>
                  <a:spcPct val="100000"/>
                </a:lnSpc>
                <a:defRPr sz="10600">
                  <a:solidFill>
                    <a:srgbClr val="000000"/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lvl1pPr>
            </a:lstStyle>
            <a:p>
              <a:pPr/>
              <a:r>
                <a:t>0</a:t>
              </a:r>
            </a:p>
          </p:txBody>
        </p:sp>
      </p:grpSp>
      <p:pic>
        <p:nvPicPr>
          <p:cNvPr id="200" name="281735_1342370254-coin-flip.gif" descr="281735_1342370254-coin-flip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887583" y="782379"/>
            <a:ext cx="5554763" cy="40398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4" name="Group"/>
          <p:cNvGrpSpPr/>
          <p:nvPr/>
        </p:nvGrpSpPr>
        <p:grpSpPr>
          <a:xfrm>
            <a:off x="16892533" y="5307205"/>
            <a:ext cx="1874065" cy="5719439"/>
            <a:chOff x="0" y="0"/>
            <a:chExt cx="1874064" cy="5719438"/>
          </a:xfrm>
        </p:grpSpPr>
        <p:pic>
          <p:nvPicPr>
            <p:cNvPr id="201" name="Head&amp;Tail2.png" descr="Head&amp;Tail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50554" b="0"/>
            <a:stretch>
              <a:fillRect/>
            </a:stretch>
          </p:blipFill>
          <p:spPr>
            <a:xfrm>
              <a:off x="0" y="0"/>
              <a:ext cx="1874065" cy="19778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2" name="Arrow 11"/>
            <p:cNvSpPr/>
            <p:nvPr/>
          </p:nvSpPr>
          <p:spPr>
            <a:xfrm flipH="1" rot="16200000">
              <a:off x="360203" y="2639449"/>
              <a:ext cx="1153902" cy="868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69" y="0"/>
                  </a:moveTo>
                  <a:cubicBezTo>
                    <a:pt x="13010" y="0"/>
                    <a:pt x="12551" y="232"/>
                    <a:pt x="12200" y="697"/>
                  </a:cubicBezTo>
                  <a:cubicBezTo>
                    <a:pt x="11500" y="1626"/>
                    <a:pt x="11500" y="3135"/>
                    <a:pt x="12200" y="4065"/>
                  </a:cubicBezTo>
                  <a:lnTo>
                    <a:pt x="15479" y="8419"/>
                  </a:lnTo>
                  <a:lnTo>
                    <a:pt x="1793" y="8419"/>
                  </a:lnTo>
                  <a:cubicBezTo>
                    <a:pt x="802" y="8419"/>
                    <a:pt x="0" y="9485"/>
                    <a:pt x="0" y="10800"/>
                  </a:cubicBezTo>
                  <a:cubicBezTo>
                    <a:pt x="0" y="12115"/>
                    <a:pt x="802" y="13181"/>
                    <a:pt x="1793" y="13181"/>
                  </a:cubicBezTo>
                  <a:lnTo>
                    <a:pt x="15479" y="13181"/>
                  </a:lnTo>
                  <a:lnTo>
                    <a:pt x="12200" y="17535"/>
                  </a:lnTo>
                  <a:cubicBezTo>
                    <a:pt x="11500" y="18465"/>
                    <a:pt x="11500" y="19974"/>
                    <a:pt x="12200" y="20903"/>
                  </a:cubicBezTo>
                  <a:cubicBezTo>
                    <a:pt x="12551" y="21368"/>
                    <a:pt x="13010" y="21600"/>
                    <a:pt x="13469" y="21600"/>
                  </a:cubicBezTo>
                  <a:cubicBezTo>
                    <a:pt x="13927" y="21600"/>
                    <a:pt x="14387" y="21368"/>
                    <a:pt x="14737" y="20903"/>
                  </a:cubicBezTo>
                  <a:lnTo>
                    <a:pt x="21074" y="12484"/>
                  </a:lnTo>
                  <a:cubicBezTo>
                    <a:pt x="21424" y="12019"/>
                    <a:pt x="21600" y="11409"/>
                    <a:pt x="21600" y="10800"/>
                  </a:cubicBezTo>
                  <a:cubicBezTo>
                    <a:pt x="21600" y="10191"/>
                    <a:pt x="21424" y="9581"/>
                    <a:pt x="21074" y="9116"/>
                  </a:cubicBezTo>
                  <a:lnTo>
                    <a:pt x="14737" y="697"/>
                  </a:lnTo>
                  <a:cubicBezTo>
                    <a:pt x="14387" y="232"/>
                    <a:pt x="13927" y="0"/>
                    <a:pt x="13469" y="0"/>
                  </a:cubicBezTo>
                  <a:close/>
                </a:path>
              </a:pathLst>
            </a:custGeom>
            <a:noFill/>
            <a:ln w="63500" cap="flat">
              <a:solidFill>
                <a:srgbClr val="E20F3C"/>
              </a:solidFill>
              <a:prstDash val="solid"/>
              <a:miter lim="400000"/>
            </a:ln>
            <a:effectLst/>
          </p:spPr>
          <p:txBody>
            <a:bodyPr wrap="square" lIns="135466" tIns="135466" rIns="135466" bIns="135466" numCol="1" anchor="ctr">
              <a:noAutofit/>
            </a:bodyPr>
            <a:lstStyle/>
            <a:p>
              <a:pPr algn="ctr" defTabSz="3014133">
                <a:lnSpc>
                  <a:spcPct val="100000"/>
                </a:lnSpc>
                <a:defRPr sz="76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sp>
          <p:nvSpPr>
            <p:cNvPr id="203" name="1"/>
            <p:cNvSpPr txBox="1"/>
            <p:nvPr/>
          </p:nvSpPr>
          <p:spPr>
            <a:xfrm>
              <a:off x="366839" y="3913498"/>
              <a:ext cx="1114071" cy="18059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defTabSz="1828800">
                <a:lnSpc>
                  <a:spcPct val="100000"/>
                </a:lnSpc>
                <a:defRPr sz="10600">
                  <a:solidFill>
                    <a:srgbClr val="000000"/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lvl1pPr>
            </a:lstStyle>
            <a:p>
              <a:pPr/>
              <a:r>
                <a:t>1</a:t>
              </a:r>
            </a:p>
          </p:txBody>
        </p:sp>
      </p:grpSp>
      <p:pic>
        <p:nvPicPr>
          <p:cNvPr id="205" name="281735_1342370254-coin-flip.gif" descr="281735_1342370254-coin-flip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38159" y="782379"/>
            <a:ext cx="5554763" cy="40398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9" name="Group"/>
          <p:cNvGrpSpPr/>
          <p:nvPr/>
        </p:nvGrpSpPr>
        <p:grpSpPr>
          <a:xfrm>
            <a:off x="19306480" y="5307205"/>
            <a:ext cx="1887313" cy="5719439"/>
            <a:chOff x="0" y="0"/>
            <a:chExt cx="1887312" cy="5719438"/>
          </a:xfrm>
        </p:grpSpPr>
        <p:pic>
          <p:nvPicPr>
            <p:cNvPr id="206" name="Head&amp;Tail2.png" descr="Head&amp;Tail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50204" t="0" r="0" b="0"/>
            <a:stretch>
              <a:fillRect/>
            </a:stretch>
          </p:blipFill>
          <p:spPr>
            <a:xfrm>
              <a:off x="0" y="0"/>
              <a:ext cx="1887313" cy="19778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7" name="Arrow 11"/>
            <p:cNvSpPr/>
            <p:nvPr/>
          </p:nvSpPr>
          <p:spPr>
            <a:xfrm flipH="1" rot="16200000">
              <a:off x="366553" y="2639449"/>
              <a:ext cx="1153902" cy="868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69" y="0"/>
                  </a:moveTo>
                  <a:cubicBezTo>
                    <a:pt x="13010" y="0"/>
                    <a:pt x="12551" y="232"/>
                    <a:pt x="12200" y="697"/>
                  </a:cubicBezTo>
                  <a:cubicBezTo>
                    <a:pt x="11500" y="1626"/>
                    <a:pt x="11500" y="3135"/>
                    <a:pt x="12200" y="4065"/>
                  </a:cubicBezTo>
                  <a:lnTo>
                    <a:pt x="15479" y="8419"/>
                  </a:lnTo>
                  <a:lnTo>
                    <a:pt x="1793" y="8419"/>
                  </a:lnTo>
                  <a:cubicBezTo>
                    <a:pt x="802" y="8419"/>
                    <a:pt x="0" y="9485"/>
                    <a:pt x="0" y="10800"/>
                  </a:cubicBezTo>
                  <a:cubicBezTo>
                    <a:pt x="0" y="12115"/>
                    <a:pt x="802" y="13181"/>
                    <a:pt x="1793" y="13181"/>
                  </a:cubicBezTo>
                  <a:lnTo>
                    <a:pt x="15479" y="13181"/>
                  </a:lnTo>
                  <a:lnTo>
                    <a:pt x="12200" y="17535"/>
                  </a:lnTo>
                  <a:cubicBezTo>
                    <a:pt x="11500" y="18465"/>
                    <a:pt x="11500" y="19974"/>
                    <a:pt x="12200" y="20903"/>
                  </a:cubicBezTo>
                  <a:cubicBezTo>
                    <a:pt x="12551" y="21368"/>
                    <a:pt x="13010" y="21600"/>
                    <a:pt x="13469" y="21600"/>
                  </a:cubicBezTo>
                  <a:cubicBezTo>
                    <a:pt x="13927" y="21600"/>
                    <a:pt x="14387" y="21368"/>
                    <a:pt x="14737" y="20903"/>
                  </a:cubicBezTo>
                  <a:lnTo>
                    <a:pt x="21074" y="12484"/>
                  </a:lnTo>
                  <a:cubicBezTo>
                    <a:pt x="21424" y="12019"/>
                    <a:pt x="21600" y="11409"/>
                    <a:pt x="21600" y="10800"/>
                  </a:cubicBezTo>
                  <a:cubicBezTo>
                    <a:pt x="21600" y="10191"/>
                    <a:pt x="21424" y="9581"/>
                    <a:pt x="21074" y="9116"/>
                  </a:cubicBezTo>
                  <a:lnTo>
                    <a:pt x="14737" y="697"/>
                  </a:lnTo>
                  <a:cubicBezTo>
                    <a:pt x="14387" y="232"/>
                    <a:pt x="13927" y="0"/>
                    <a:pt x="13469" y="0"/>
                  </a:cubicBezTo>
                  <a:close/>
                </a:path>
              </a:pathLst>
            </a:custGeom>
            <a:noFill/>
            <a:ln w="63500" cap="flat">
              <a:solidFill>
                <a:srgbClr val="E20F3C"/>
              </a:solidFill>
              <a:prstDash val="solid"/>
              <a:miter lim="400000"/>
            </a:ln>
            <a:effectLst/>
          </p:spPr>
          <p:txBody>
            <a:bodyPr wrap="square" lIns="135466" tIns="135466" rIns="135466" bIns="135466" numCol="1" anchor="ctr">
              <a:noAutofit/>
            </a:bodyPr>
            <a:lstStyle/>
            <a:p>
              <a:pPr algn="ctr" defTabSz="3014133">
                <a:lnSpc>
                  <a:spcPct val="100000"/>
                </a:lnSpc>
                <a:defRPr sz="76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sp>
          <p:nvSpPr>
            <p:cNvPr id="208" name="0"/>
            <p:cNvSpPr txBox="1"/>
            <p:nvPr/>
          </p:nvSpPr>
          <p:spPr>
            <a:xfrm>
              <a:off x="373190" y="3913498"/>
              <a:ext cx="1114070" cy="18059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defTabSz="1828800">
                <a:lnSpc>
                  <a:spcPct val="100000"/>
                </a:lnSpc>
                <a:defRPr sz="10600">
                  <a:solidFill>
                    <a:srgbClr val="000000"/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lvl1pPr>
            </a:lstStyle>
            <a:p>
              <a:pPr/>
              <a:r>
                <a:t>0</a:t>
              </a:r>
            </a:p>
          </p:txBody>
        </p:sp>
      </p:grpSp>
      <p:pic>
        <p:nvPicPr>
          <p:cNvPr id="210" name="281735_1342370254-coin-flip.gif" descr="281735_1342370254-coin-flip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847040" y="782379"/>
            <a:ext cx="5554763" cy="40398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4" name="Group"/>
          <p:cNvGrpSpPr/>
          <p:nvPr/>
        </p:nvGrpSpPr>
        <p:grpSpPr>
          <a:xfrm>
            <a:off x="21733616" y="5307205"/>
            <a:ext cx="1887313" cy="5719439"/>
            <a:chOff x="0" y="0"/>
            <a:chExt cx="1887312" cy="5719438"/>
          </a:xfrm>
        </p:grpSpPr>
        <p:pic>
          <p:nvPicPr>
            <p:cNvPr id="211" name="Head&amp;Tail2.png" descr="Head&amp;Tail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50204" t="0" r="0" b="0"/>
            <a:stretch>
              <a:fillRect/>
            </a:stretch>
          </p:blipFill>
          <p:spPr>
            <a:xfrm>
              <a:off x="0" y="0"/>
              <a:ext cx="1887313" cy="19778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2" name="Arrow 11"/>
            <p:cNvSpPr/>
            <p:nvPr/>
          </p:nvSpPr>
          <p:spPr>
            <a:xfrm flipH="1" rot="16200000">
              <a:off x="366553" y="2639449"/>
              <a:ext cx="1153902" cy="868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69" y="0"/>
                  </a:moveTo>
                  <a:cubicBezTo>
                    <a:pt x="13010" y="0"/>
                    <a:pt x="12551" y="232"/>
                    <a:pt x="12200" y="697"/>
                  </a:cubicBezTo>
                  <a:cubicBezTo>
                    <a:pt x="11500" y="1626"/>
                    <a:pt x="11500" y="3135"/>
                    <a:pt x="12200" y="4065"/>
                  </a:cubicBezTo>
                  <a:lnTo>
                    <a:pt x="15479" y="8419"/>
                  </a:lnTo>
                  <a:lnTo>
                    <a:pt x="1793" y="8419"/>
                  </a:lnTo>
                  <a:cubicBezTo>
                    <a:pt x="802" y="8419"/>
                    <a:pt x="0" y="9485"/>
                    <a:pt x="0" y="10800"/>
                  </a:cubicBezTo>
                  <a:cubicBezTo>
                    <a:pt x="0" y="12115"/>
                    <a:pt x="802" y="13181"/>
                    <a:pt x="1793" y="13181"/>
                  </a:cubicBezTo>
                  <a:lnTo>
                    <a:pt x="15479" y="13181"/>
                  </a:lnTo>
                  <a:lnTo>
                    <a:pt x="12200" y="17535"/>
                  </a:lnTo>
                  <a:cubicBezTo>
                    <a:pt x="11500" y="18465"/>
                    <a:pt x="11500" y="19974"/>
                    <a:pt x="12200" y="20903"/>
                  </a:cubicBezTo>
                  <a:cubicBezTo>
                    <a:pt x="12551" y="21368"/>
                    <a:pt x="13010" y="21600"/>
                    <a:pt x="13469" y="21600"/>
                  </a:cubicBezTo>
                  <a:cubicBezTo>
                    <a:pt x="13927" y="21600"/>
                    <a:pt x="14387" y="21368"/>
                    <a:pt x="14737" y="20903"/>
                  </a:cubicBezTo>
                  <a:lnTo>
                    <a:pt x="21074" y="12484"/>
                  </a:lnTo>
                  <a:cubicBezTo>
                    <a:pt x="21424" y="12019"/>
                    <a:pt x="21600" y="11409"/>
                    <a:pt x="21600" y="10800"/>
                  </a:cubicBezTo>
                  <a:cubicBezTo>
                    <a:pt x="21600" y="10191"/>
                    <a:pt x="21424" y="9581"/>
                    <a:pt x="21074" y="9116"/>
                  </a:cubicBezTo>
                  <a:lnTo>
                    <a:pt x="14737" y="697"/>
                  </a:lnTo>
                  <a:cubicBezTo>
                    <a:pt x="14387" y="232"/>
                    <a:pt x="13927" y="0"/>
                    <a:pt x="13469" y="0"/>
                  </a:cubicBezTo>
                  <a:close/>
                </a:path>
              </a:pathLst>
            </a:custGeom>
            <a:noFill/>
            <a:ln w="63500" cap="flat">
              <a:solidFill>
                <a:srgbClr val="E20F3C"/>
              </a:solidFill>
              <a:prstDash val="solid"/>
              <a:miter lim="400000"/>
            </a:ln>
            <a:effectLst/>
          </p:spPr>
          <p:txBody>
            <a:bodyPr wrap="square" lIns="135466" tIns="135466" rIns="135466" bIns="135466" numCol="1" anchor="ctr">
              <a:noAutofit/>
            </a:bodyPr>
            <a:lstStyle/>
            <a:p>
              <a:pPr algn="ctr" defTabSz="3014133">
                <a:lnSpc>
                  <a:spcPct val="100000"/>
                </a:lnSpc>
                <a:defRPr sz="76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sp>
          <p:nvSpPr>
            <p:cNvPr id="213" name="0"/>
            <p:cNvSpPr txBox="1"/>
            <p:nvPr/>
          </p:nvSpPr>
          <p:spPr>
            <a:xfrm>
              <a:off x="373190" y="3913498"/>
              <a:ext cx="1114070" cy="18059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defTabSz="1828800">
                <a:lnSpc>
                  <a:spcPct val="100000"/>
                </a:lnSpc>
                <a:defRPr sz="10600">
                  <a:solidFill>
                    <a:srgbClr val="000000"/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lvl1pPr>
            </a:lstStyle>
            <a:p>
              <a:pPr/>
              <a:r>
                <a:t>0</a:t>
              </a:r>
            </a:p>
          </p:txBody>
        </p:sp>
      </p:grpSp>
      <p:pic>
        <p:nvPicPr>
          <p:cNvPr id="215" name="281735_1342370254-coin-flip.gif" descr="281735_1342370254-coin-flip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00485" y="782379"/>
            <a:ext cx="5554764" cy="4039829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TextBox 21"/>
          <p:cNvSpPr txBox="1"/>
          <p:nvPr/>
        </p:nvSpPr>
        <p:spPr>
          <a:xfrm>
            <a:off x="9965378" y="525407"/>
            <a:ext cx="8488005" cy="713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228600" indent="-228600">
              <a:lnSpc>
                <a:spcPct val="100000"/>
              </a:lnSpc>
              <a:buSzPct val="80000"/>
              <a:buBlip>
                <a:blip r:embed="rId4"/>
              </a:buBlip>
              <a:defRPr spc="3000" sz="40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 what we do:</a:t>
            </a:r>
          </a:p>
        </p:txBody>
      </p:sp>
      <p:grpSp>
        <p:nvGrpSpPr>
          <p:cNvPr id="219" name="Group"/>
          <p:cNvGrpSpPr/>
          <p:nvPr/>
        </p:nvGrpSpPr>
        <p:grpSpPr>
          <a:xfrm>
            <a:off x="1047377" y="11353395"/>
            <a:ext cx="22776788" cy="1661360"/>
            <a:chOff x="0" y="0"/>
            <a:chExt cx="22776787" cy="1661359"/>
          </a:xfrm>
        </p:grpSpPr>
        <p:pic>
          <p:nvPicPr>
            <p:cNvPr id="217" name="RP_LogoIdea.png" descr="RP_LogoIdea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3927898" cy="16261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8" name="Random Power is developing a platform of Silicon based, patent protected, “QUANTUM coin flippers”, generating virtually endless streams of random bits"/>
            <p:cNvSpPr txBox="1"/>
            <p:nvPr/>
          </p:nvSpPr>
          <p:spPr>
            <a:xfrm>
              <a:off x="4729040" y="536139"/>
              <a:ext cx="18047748" cy="11252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just">
                <a:defRPr>
                  <a:solidFill>
                    <a:schemeClr val="accent1"/>
                  </a:solidFill>
                </a:defRPr>
              </a:pPr>
              <a:r>
                <a:rPr sz="3000">
                  <a:latin typeface="Montserrat Bold"/>
                  <a:ea typeface="Montserrat Bold"/>
                  <a:cs typeface="Montserrat Bold"/>
                  <a:sym typeface="Montserrat Bold"/>
                </a:rPr>
                <a:t>Random Power is developing a platform of Silicon based, </a:t>
              </a:r>
              <a:r>
                <a:rPr sz="30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patent protected,</a:t>
              </a:r>
              <a:r>
                <a:rPr sz="3000">
                  <a:latin typeface="Montserrat Bold"/>
                  <a:ea typeface="Montserrat Bold"/>
                  <a:cs typeface="Montserrat Bold"/>
                  <a:sym typeface="Montserrat Bold"/>
                </a:rPr>
                <a:t> “QUANTUM coin flippers”, generating virtually endless streams of random bits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2" dur="500" fill="hold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Class="entr" nodeType="after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Class="entr" nodeType="afterEffect" presetSubtype="16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16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Class="entr" nodeType="afterEffect" presetSubtype="16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16" presetID="2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Class="entr" nodeType="afterEffect" presetSubtype="16" presetID="23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ntr" nodeType="clickEffect" presetSubtype="16" presetID="23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"/>
                            </p:stCondLst>
                            <p:childTnLst>
                              <p:par>
                                <p:cTn id="65" presetClass="entr" nodeType="afterEffect" presetSubtype="16" presetID="23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Class="entr" nodeType="clickEffect" presetSubtype="16" presetID="23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"/>
                            </p:stCondLst>
                            <p:childTnLst>
                              <p:par>
                                <p:cTn id="76" presetClass="entr" nodeType="afterEffect" presetSubtype="16" presetID="23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Class="entr" nodeType="clickEffect" presetSubtype="0" presetID="1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4" grpId="6"/>
      <p:bldP build="whole" bldLvl="1" animBg="1" rev="0" advAuto="0" spid="200" grpId="7"/>
      <p:bldP build="whole" bldLvl="1" animBg="1" rev="0" advAuto="0" spid="190" grpId="3"/>
      <p:bldP build="whole" bldLvl="1" animBg="1" rev="0" advAuto="0" spid="205" grpId="9"/>
      <p:bldP build="whole" bldLvl="1" animBg="1" rev="0" advAuto="0" spid="199" grpId="8"/>
      <p:bldP build="whole" bldLvl="1" animBg="1" rev="0" advAuto="0" spid="209" grpId="12"/>
      <p:bldP build="whole" bldLvl="1" animBg="1" rev="0" advAuto="0" spid="189" grpId="4"/>
      <p:bldP build="whole" bldLvl="1" animBg="1" rev="0" advAuto="0" spid="195" grpId="5"/>
      <p:bldP build="whole" bldLvl="1" animBg="1" rev="0" advAuto="0" spid="204" grpId="10"/>
      <p:bldP build="whole" bldLvl="1" animBg="1" rev="0" advAuto="0" spid="215" grpId="13"/>
      <p:bldP build="whole" bldLvl="1" animBg="1" rev="0" advAuto="0" spid="214" grpId="14"/>
      <p:bldP build="whole" bldLvl="1" animBg="1" rev="0" advAuto="0" spid="185" grpId="1"/>
      <p:bldP build="whole" bldLvl="1" animBg="1" rev="0" advAuto="0" spid="210" grpId="11"/>
      <p:bldP build="whole" bldLvl="1" animBg="1" rev="0" advAuto="0" spid="185" grpId="2"/>
      <p:bldP build="whole" bldLvl="1" animBg="1" rev="0" advAuto="0" spid="219" grpId="15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lide Number"/>
          <p:cNvSpPr txBox="1"/>
          <p:nvPr>
            <p:ph type="sldNum" sz="quarter" idx="2"/>
          </p:nvPr>
        </p:nvSpPr>
        <p:spPr>
          <a:xfrm>
            <a:off x="22596126" y="779655"/>
            <a:ext cx="416525" cy="4114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76" name="GO BEYOND A PURE TRUE RANDOM NUMBER GENERATOR (TRNG)"/>
          <p:cNvSpPr txBox="1"/>
          <p:nvPr/>
        </p:nvSpPr>
        <p:spPr>
          <a:xfrm>
            <a:off x="570757" y="662208"/>
            <a:ext cx="19425118" cy="181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00000"/>
              </a:lnSpc>
              <a:defRPr spc="509" sz="56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GO BEYOND A PURE TRUE RANDOM NUMBER GENERATOR (TRNG)</a:t>
            </a:r>
          </a:p>
        </p:txBody>
      </p:sp>
      <p:grpSp>
        <p:nvGrpSpPr>
          <p:cNvPr id="499" name="Group"/>
          <p:cNvGrpSpPr/>
          <p:nvPr/>
        </p:nvGrpSpPr>
        <p:grpSpPr>
          <a:xfrm>
            <a:off x="735766" y="3109771"/>
            <a:ext cx="14661319" cy="9262588"/>
            <a:chOff x="0" y="0"/>
            <a:chExt cx="14661317" cy="9262586"/>
          </a:xfrm>
        </p:grpSpPr>
        <p:grpSp>
          <p:nvGrpSpPr>
            <p:cNvPr id="496" name="Group"/>
            <p:cNvGrpSpPr/>
            <p:nvPr/>
          </p:nvGrpSpPr>
          <p:grpSpPr>
            <a:xfrm>
              <a:off x="0" y="0"/>
              <a:ext cx="14661318" cy="9262587"/>
              <a:chOff x="0" y="0"/>
              <a:chExt cx="14661317" cy="9262586"/>
            </a:xfrm>
          </p:grpSpPr>
          <p:sp>
            <p:nvSpPr>
              <p:cNvPr id="477" name="Rounded Rectangle"/>
              <p:cNvSpPr/>
              <p:nvPr/>
            </p:nvSpPr>
            <p:spPr>
              <a:xfrm>
                <a:off x="4524278" y="1307802"/>
                <a:ext cx="4074137" cy="6616868"/>
              </a:xfrm>
              <a:prstGeom prst="roundRect">
                <a:avLst>
                  <a:gd name="adj" fmla="val 15000"/>
                </a:avLst>
              </a:prstGeom>
              <a:noFill/>
              <a:ln w="63500" cap="flat">
                <a:solidFill>
                  <a:srgbClr val="FF8B25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1130300">
                  <a:lnSpc>
                    <a:spcPct val="100000"/>
                  </a:lnSpc>
                  <a:defRPr sz="3200">
                    <a:solidFill>
                      <a:srgbClr val="FFFFFF"/>
                    </a:solidFill>
                    <a:latin typeface="Graphik"/>
                    <a:ea typeface="Graphik"/>
                    <a:cs typeface="Graphik"/>
                    <a:sym typeface="Graphik"/>
                  </a:defRPr>
                </a:pPr>
              </a:p>
            </p:txBody>
          </p:sp>
          <p:sp>
            <p:nvSpPr>
              <p:cNvPr id="478" name="Rounded Rectangle"/>
              <p:cNvSpPr/>
              <p:nvPr/>
            </p:nvSpPr>
            <p:spPr>
              <a:xfrm>
                <a:off x="10587182" y="1307802"/>
                <a:ext cx="4074136" cy="6616868"/>
              </a:xfrm>
              <a:prstGeom prst="roundRect">
                <a:avLst>
                  <a:gd name="adj" fmla="val 15000"/>
                </a:avLst>
              </a:prstGeom>
              <a:noFill/>
              <a:ln w="63500" cap="flat">
                <a:solidFill>
                  <a:srgbClr val="2657A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1130300">
                  <a:lnSpc>
                    <a:spcPct val="100000"/>
                  </a:lnSpc>
                  <a:defRPr sz="3200">
                    <a:solidFill>
                      <a:srgbClr val="FFFFFF"/>
                    </a:solidFill>
                    <a:latin typeface="Graphik"/>
                    <a:ea typeface="Graphik"/>
                    <a:cs typeface="Graphik"/>
                    <a:sym typeface="Graphik"/>
                  </a:defRPr>
                </a:pPr>
              </a:p>
            </p:txBody>
          </p:sp>
          <p:sp>
            <p:nvSpPr>
              <p:cNvPr id="479" name="Entropy producer"/>
              <p:cNvSpPr txBox="1"/>
              <p:nvPr/>
            </p:nvSpPr>
            <p:spPr>
              <a:xfrm>
                <a:off x="4820748" y="4084182"/>
                <a:ext cx="3481198" cy="5715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ctr" defTabSz="2438400">
                  <a:lnSpc>
                    <a:spcPct val="90000"/>
                  </a:lnSpc>
                  <a:defRPr sz="3000"/>
                </a:lvl1pPr>
              </a:lstStyle>
              <a:p>
                <a:pPr/>
                <a:r>
                  <a:t>Entropy producer</a:t>
                </a:r>
              </a:p>
            </p:txBody>
          </p:sp>
          <p:sp>
            <p:nvSpPr>
              <p:cNvPr id="480" name="Entropy consumer"/>
              <p:cNvSpPr txBox="1"/>
              <p:nvPr/>
            </p:nvSpPr>
            <p:spPr>
              <a:xfrm>
                <a:off x="10791259" y="4084182"/>
                <a:ext cx="3665983" cy="5715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ctr" defTabSz="2438400">
                  <a:lnSpc>
                    <a:spcPct val="90000"/>
                  </a:lnSpc>
                  <a:defRPr sz="3000"/>
                </a:lvl1pPr>
              </a:lstStyle>
              <a:p>
                <a:pPr/>
                <a:r>
                  <a:t>Entropy consumer</a:t>
                </a:r>
              </a:p>
            </p:txBody>
          </p:sp>
          <p:grpSp>
            <p:nvGrpSpPr>
              <p:cNvPr id="483" name="Group"/>
              <p:cNvGrpSpPr/>
              <p:nvPr/>
            </p:nvGrpSpPr>
            <p:grpSpPr>
              <a:xfrm>
                <a:off x="0" y="1459433"/>
                <a:ext cx="4074136" cy="1023010"/>
                <a:chOff x="0" y="0"/>
                <a:chExt cx="4074135" cy="1023009"/>
              </a:xfrm>
            </p:grpSpPr>
            <p:sp>
              <p:nvSpPr>
                <p:cNvPr id="481" name="Bootstrap"/>
                <p:cNvSpPr txBox="1"/>
                <p:nvPr/>
              </p:nvSpPr>
              <p:spPr>
                <a:xfrm>
                  <a:off x="1033322" y="225754"/>
                  <a:ext cx="2007490" cy="5715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lvl1pPr algn="ctr" defTabSz="2438400">
                    <a:lnSpc>
                      <a:spcPct val="90000"/>
                    </a:lnSpc>
                    <a:defRPr sz="3000"/>
                  </a:lvl1pPr>
                </a:lstStyle>
                <a:p>
                  <a:pPr/>
                  <a:r>
                    <a:t>Bootstrap</a:t>
                  </a:r>
                </a:p>
              </p:txBody>
            </p:sp>
            <p:sp>
              <p:nvSpPr>
                <p:cNvPr id="482" name="Rounded Rectangle"/>
                <p:cNvSpPr/>
                <p:nvPr/>
              </p:nvSpPr>
              <p:spPr>
                <a:xfrm>
                  <a:off x="0" y="0"/>
                  <a:ext cx="4074136" cy="1023010"/>
                </a:xfrm>
                <a:prstGeom prst="roundRect">
                  <a:avLst>
                    <a:gd name="adj" fmla="val 50000"/>
                  </a:avLst>
                </a:prstGeom>
                <a:noFill/>
                <a:ln w="63500" cap="flat">
                  <a:solidFill>
                    <a:srgbClr val="008E1B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1130300">
                    <a:lnSpc>
                      <a:spcPct val="100000"/>
                    </a:lnSpc>
                    <a:defRPr sz="3200">
                      <a:solidFill>
                        <a:srgbClr val="FFFFFF"/>
                      </a:solidFill>
                      <a:latin typeface="Graphik"/>
                      <a:ea typeface="Graphik"/>
                      <a:cs typeface="Graphik"/>
                      <a:sym typeface="Graphik"/>
                    </a:defRPr>
                  </a:pPr>
                </a:p>
              </p:txBody>
            </p:sp>
          </p:grpSp>
          <p:grpSp>
            <p:nvGrpSpPr>
              <p:cNvPr id="488" name="Group"/>
              <p:cNvGrpSpPr/>
              <p:nvPr/>
            </p:nvGrpSpPr>
            <p:grpSpPr>
              <a:xfrm>
                <a:off x="6145163" y="0"/>
                <a:ext cx="6310995" cy="1054760"/>
                <a:chOff x="0" y="0"/>
                <a:chExt cx="6310994" cy="1054759"/>
              </a:xfrm>
            </p:grpSpPr>
            <p:sp>
              <p:nvSpPr>
                <p:cNvPr id="484" name="Rounded Rectangle"/>
                <p:cNvSpPr/>
                <p:nvPr/>
              </p:nvSpPr>
              <p:spPr>
                <a:xfrm>
                  <a:off x="1092297" y="0"/>
                  <a:ext cx="4074136" cy="1023010"/>
                </a:xfrm>
                <a:prstGeom prst="roundRect">
                  <a:avLst>
                    <a:gd name="adj" fmla="val 50000"/>
                  </a:avLst>
                </a:prstGeom>
                <a:noFill/>
                <a:ln w="63500" cap="flat">
                  <a:solidFill>
                    <a:srgbClr val="008E1B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1130300">
                    <a:lnSpc>
                      <a:spcPct val="100000"/>
                    </a:lnSpc>
                    <a:defRPr sz="3200">
                      <a:solidFill>
                        <a:srgbClr val="FFFFFF"/>
                      </a:solidFill>
                      <a:latin typeface="Graphik"/>
                      <a:ea typeface="Graphik"/>
                      <a:cs typeface="Graphik"/>
                      <a:sym typeface="Graphik"/>
                    </a:defRPr>
                  </a:pPr>
                </a:p>
              </p:txBody>
            </p:sp>
            <p:sp>
              <p:nvSpPr>
                <p:cNvPr id="485" name="Queries"/>
                <p:cNvSpPr txBox="1"/>
                <p:nvPr/>
              </p:nvSpPr>
              <p:spPr>
                <a:xfrm>
                  <a:off x="2529843" y="225754"/>
                  <a:ext cx="1589152" cy="5715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lvl1pPr algn="ctr" defTabSz="2438400">
                    <a:lnSpc>
                      <a:spcPct val="90000"/>
                    </a:lnSpc>
                    <a:defRPr sz="3000"/>
                  </a:lvl1pPr>
                </a:lstStyle>
                <a:p>
                  <a:pPr/>
                  <a:r>
                    <a:t>Queries</a:t>
                  </a:r>
                </a:p>
              </p:txBody>
            </p:sp>
            <p:sp>
              <p:nvSpPr>
                <p:cNvPr id="502" name="Connection Line"/>
                <p:cNvSpPr/>
                <p:nvPr/>
              </p:nvSpPr>
              <p:spPr>
                <a:xfrm>
                  <a:off x="5405727" y="280563"/>
                  <a:ext cx="905268" cy="7637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69" h="17019" fill="norm" stroke="1" extrusionOk="0">
                      <a:moveTo>
                        <a:pt x="0" y="5361"/>
                      </a:moveTo>
                      <a:cubicBezTo>
                        <a:pt x="14872" y="-4581"/>
                        <a:pt x="21600" y="-695"/>
                        <a:pt x="20184" y="17019"/>
                      </a:cubicBezTo>
                    </a:path>
                  </a:pathLst>
                </a:cu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/>
                <a:lstStyle/>
                <a:p>
                  <a:pPr/>
                </a:p>
              </p:txBody>
            </p:sp>
            <p:sp>
              <p:nvSpPr>
                <p:cNvPr id="503" name="Connection Line"/>
                <p:cNvSpPr/>
                <p:nvPr/>
              </p:nvSpPr>
              <p:spPr>
                <a:xfrm>
                  <a:off x="-1" y="290967"/>
                  <a:ext cx="905268" cy="7637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69" h="17019" fill="norm" stroke="1" extrusionOk="0">
                      <a:moveTo>
                        <a:pt x="20369" y="5361"/>
                      </a:moveTo>
                      <a:cubicBezTo>
                        <a:pt x="5497" y="-4581"/>
                        <a:pt x="-1231" y="-695"/>
                        <a:pt x="185" y="17019"/>
                      </a:cubicBezTo>
                    </a:path>
                  </a:pathLst>
                </a:cu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/>
                <a:lstStyle/>
                <a:p>
                  <a:pPr/>
                </a:p>
              </p:txBody>
            </p:sp>
          </p:grpSp>
          <p:grpSp>
            <p:nvGrpSpPr>
              <p:cNvPr id="493" name="Group"/>
              <p:cNvGrpSpPr/>
              <p:nvPr/>
            </p:nvGrpSpPr>
            <p:grpSpPr>
              <a:xfrm>
                <a:off x="6075674" y="8171330"/>
                <a:ext cx="6701117" cy="1091257"/>
                <a:chOff x="0" y="0"/>
                <a:chExt cx="6701116" cy="1091255"/>
              </a:xfrm>
            </p:grpSpPr>
            <p:sp>
              <p:nvSpPr>
                <p:cNvPr id="489" name="Output"/>
                <p:cNvSpPr txBox="1"/>
                <p:nvPr/>
              </p:nvSpPr>
              <p:spPr>
                <a:xfrm>
                  <a:off x="2636670" y="294001"/>
                  <a:ext cx="1514476" cy="5715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lvl1pPr algn="ctr" defTabSz="2438400">
                    <a:lnSpc>
                      <a:spcPct val="90000"/>
                    </a:lnSpc>
                    <a:defRPr sz="3000"/>
                  </a:lvl1pPr>
                </a:lstStyle>
                <a:p>
                  <a:pPr/>
                  <a:r>
                    <a:t>Output</a:t>
                  </a:r>
                </a:p>
              </p:txBody>
            </p:sp>
            <p:sp>
              <p:nvSpPr>
                <p:cNvPr id="490" name="Rounded Rectangle"/>
                <p:cNvSpPr/>
                <p:nvPr/>
              </p:nvSpPr>
              <p:spPr>
                <a:xfrm>
                  <a:off x="1161786" y="68246"/>
                  <a:ext cx="4074136" cy="1023010"/>
                </a:xfrm>
                <a:prstGeom prst="roundRect">
                  <a:avLst>
                    <a:gd name="adj" fmla="val 50000"/>
                  </a:avLst>
                </a:prstGeom>
                <a:noFill/>
                <a:ln w="63500" cap="flat">
                  <a:solidFill>
                    <a:srgbClr val="008E1B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1130300">
                    <a:lnSpc>
                      <a:spcPct val="100000"/>
                    </a:lnSpc>
                    <a:defRPr sz="3200">
                      <a:solidFill>
                        <a:srgbClr val="FFFFFF"/>
                      </a:solidFill>
                      <a:latin typeface="Graphik"/>
                      <a:ea typeface="Graphik"/>
                      <a:cs typeface="Graphik"/>
                      <a:sym typeface="Graphik"/>
                    </a:defRPr>
                  </a:pPr>
                </a:p>
              </p:txBody>
            </p:sp>
            <p:sp>
              <p:nvSpPr>
                <p:cNvPr id="504" name="Connection Line"/>
                <p:cNvSpPr/>
                <p:nvPr/>
              </p:nvSpPr>
              <p:spPr>
                <a:xfrm>
                  <a:off x="0" y="10893"/>
                  <a:ext cx="990397" cy="9950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7" h="18979" fill="norm" stroke="1" extrusionOk="0">
                      <a:moveTo>
                        <a:pt x="1119" y="0"/>
                      </a:moveTo>
                      <a:cubicBezTo>
                        <a:pt x="-2693" y="15622"/>
                        <a:pt x="3236" y="21600"/>
                        <a:pt x="18907" y="17933"/>
                      </a:cubicBezTo>
                    </a:path>
                  </a:pathLst>
                </a:cu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/>
                <a:lstStyle/>
                <a:p>
                  <a:pPr/>
                </a:p>
              </p:txBody>
            </p:sp>
            <p:sp>
              <p:nvSpPr>
                <p:cNvPr id="505" name="Connection Line"/>
                <p:cNvSpPr/>
                <p:nvPr/>
              </p:nvSpPr>
              <p:spPr>
                <a:xfrm>
                  <a:off x="5631988" y="0"/>
                  <a:ext cx="1069129" cy="10201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8" h="18884" fill="norm" stroke="1" extrusionOk="0">
                      <a:moveTo>
                        <a:pt x="19016" y="0"/>
                      </a:moveTo>
                      <a:cubicBezTo>
                        <a:pt x="21600" y="15686"/>
                        <a:pt x="15261" y="21600"/>
                        <a:pt x="0" y="17742"/>
                      </a:cubicBezTo>
                    </a:path>
                  </a:pathLst>
                </a:cu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/>
                <a:lstStyle/>
                <a:p>
                  <a:pPr/>
                </a:p>
              </p:txBody>
            </p:sp>
          </p:grpSp>
          <p:sp>
            <p:nvSpPr>
              <p:cNvPr id="494" name="Line"/>
              <p:cNvSpPr/>
              <p:nvPr/>
            </p:nvSpPr>
            <p:spPr>
              <a:xfrm>
                <a:off x="9048558" y="4369932"/>
                <a:ext cx="1158164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2438400">
                  <a:lnSpc>
                    <a:spcPct val="90000"/>
                  </a:lnSpc>
                  <a:defRPr sz="2400">
                    <a:solidFill>
                      <a:srgbClr val="000000"/>
                    </a:solidFill>
                    <a:latin typeface="Canela Text Regular"/>
                    <a:ea typeface="Canela Text Regular"/>
                    <a:cs typeface="Canela Text Regular"/>
                    <a:sym typeface="Canela Text Regular"/>
                  </a:defRPr>
                </a:pPr>
              </a:p>
            </p:txBody>
          </p:sp>
          <p:sp>
            <p:nvSpPr>
              <p:cNvPr id="495" name="Line"/>
              <p:cNvSpPr/>
              <p:nvPr/>
            </p:nvSpPr>
            <p:spPr>
              <a:xfrm flipH="1">
                <a:off x="9048558" y="4616236"/>
                <a:ext cx="1158163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2438400">
                  <a:lnSpc>
                    <a:spcPct val="90000"/>
                  </a:lnSpc>
                  <a:defRPr sz="2400">
                    <a:solidFill>
                      <a:srgbClr val="000000"/>
                    </a:solidFill>
                    <a:latin typeface="Canela Text Regular"/>
                    <a:ea typeface="Canela Text Regular"/>
                    <a:cs typeface="Canela Text Regular"/>
                    <a:sym typeface="Canela Text Regular"/>
                  </a:defRPr>
                </a:pPr>
              </a:p>
            </p:txBody>
          </p:sp>
        </p:grpSp>
        <p:pic>
          <p:nvPicPr>
            <p:cNvPr id="497" name="RP_LogoIdea.jpg" descr="RP_LogoIdea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301369" y="5073712"/>
              <a:ext cx="2516986" cy="10420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98" name="A Deterministic Random Bit Generator (DRBG), as of the NIST recipe"/>
            <p:cNvSpPr txBox="1"/>
            <p:nvPr/>
          </p:nvSpPr>
          <p:spPr>
            <a:xfrm>
              <a:off x="10875762" y="5082844"/>
              <a:ext cx="3630792" cy="19608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>
                  <a:solidFill>
                    <a:schemeClr val="accent1">
                      <a:hueOff val="114395"/>
                      <a:lumOff val="-24975"/>
                    </a:schemeClr>
                  </a:solidFill>
                </a:defRPr>
              </a:pPr>
              <a:r>
                <a:t>A Deterministic Random Bit Generator (</a:t>
              </a:r>
              <a:r>
                <a:rPr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DRBG</a:t>
              </a:r>
              <a:r>
                <a:t>), as of the NIST recipe</a:t>
              </a:r>
            </a:p>
          </p:txBody>
        </p:sp>
      </p:grpSp>
      <p:sp>
        <p:nvSpPr>
          <p:cNvPr id="500" name="Essentially, the True Random Bits generated by Random Power are used to seed a NIST approved Pseudo Random Bit Generator…"/>
          <p:cNvSpPr txBox="1"/>
          <p:nvPr/>
        </p:nvSpPr>
        <p:spPr>
          <a:xfrm>
            <a:off x="16468233" y="4780752"/>
            <a:ext cx="7129585" cy="4399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buSzPct val="80000"/>
              <a:buBlip>
                <a:blip r:embed="rId3"/>
              </a:buBlip>
            </a:pPr>
            <a:r>
              <a:t> Essentially, the True Random Bits generated by Random Power are used to seed a NIST approved Pseudo Random Bit Generator </a:t>
            </a:r>
          </a:p>
          <a:p>
            <a:pPr marL="228600" indent="-228600">
              <a:buSzPct val="80000"/>
              <a:buBlip>
                <a:blip r:embed="rId3"/>
              </a:buBlip>
            </a:pPr>
          </a:p>
          <a:p>
            <a:pPr marL="228600" indent="-228600">
              <a:buSzPct val="80000"/>
              <a:buBlip>
                <a:blip r:embed="rId3"/>
              </a:buBlip>
            </a:pPr>
            <a:r>
              <a:t> when reseeding occurs after EVERY iteration of the Deterministic machine, you obtain the highest level of security, namely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Prediction Resistance*</a:t>
            </a:r>
          </a:p>
        </p:txBody>
      </p:sp>
      <p:sp>
        <p:nvSpPr>
          <p:cNvPr id="501" name="* QUOTING NIST: Prediction resistance means that a compromise of the DRBG internal state has no effect on the security of future DRBG outputs."/>
          <p:cNvSpPr txBox="1"/>
          <p:nvPr/>
        </p:nvSpPr>
        <p:spPr>
          <a:xfrm>
            <a:off x="16800898" y="10982710"/>
            <a:ext cx="6897811" cy="189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 defTabSz="457200">
              <a:lnSpc>
                <a:spcPct val="100000"/>
              </a:lnSpc>
              <a:spcBef>
                <a:spcPts val="1200"/>
              </a:spcBef>
              <a:defRPr sz="24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* QUOTING NIST: </a:t>
            </a:r>
            <a:r>
              <a:rPr>
                <a:solidFill>
                  <a:schemeClr val="accent1"/>
                </a:solidFill>
              </a:rPr>
              <a:t>Prediction resistance means that a compromise of the DRBG internal state has no effect on the security of future DRBG outputs. </a:t>
            </a:r>
            <a:endParaRPr sz="1200">
              <a:solidFill>
                <a:schemeClr val="accent1"/>
              </a:solidFill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lide Number"/>
          <p:cNvSpPr txBox="1"/>
          <p:nvPr>
            <p:ph type="sldNum" sz="quarter" idx="2"/>
          </p:nvPr>
        </p:nvSpPr>
        <p:spPr>
          <a:xfrm>
            <a:off x="22558026" y="779655"/>
            <a:ext cx="416525" cy="4114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08" name="BEYOND A PURE TRUE RANDOM NUMBER GENERATOR (TRNG)"/>
          <p:cNvSpPr txBox="1"/>
          <p:nvPr/>
        </p:nvSpPr>
        <p:spPr>
          <a:xfrm>
            <a:off x="530979" y="1159435"/>
            <a:ext cx="23322041" cy="181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00000"/>
              </a:lnSpc>
              <a:defRPr spc="509" sz="56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BEYOND A PURE TRUE RANDOM NUMBER GENERATOR (TRNG)</a:t>
            </a:r>
          </a:p>
        </p:txBody>
      </p:sp>
      <p:sp>
        <p:nvSpPr>
          <p:cNvPr id="509" name="Why this is done? in principle, the majority of the randomness tests qualify the stream against modelled pitfalls but you cannot exclude a priori unknown deviations.…"/>
          <p:cNvSpPr txBox="1"/>
          <p:nvPr/>
        </p:nvSpPr>
        <p:spPr>
          <a:xfrm>
            <a:off x="709251" y="3243131"/>
            <a:ext cx="23237139" cy="2733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30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Why this is done? </a:t>
            </a:r>
            <a:r>
              <a:rPr>
                <a:solidFill>
                  <a:srgbClr val="5E5E5E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i</a:t>
            </a:r>
            <a:r>
              <a:rPr>
                <a:solidFill>
                  <a:schemeClr val="accent1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n principle, the majority of the randomness tests qualify the stream against modelled pitfalls but you cannot exclude a priori unknown deviations.</a:t>
            </a:r>
            <a:endParaRPr>
              <a:solidFill>
                <a:schemeClr val="accent1"/>
              </a:solidFill>
              <a:latin typeface="Montserrat Regular"/>
              <a:ea typeface="Montserrat Regular"/>
              <a:cs typeface="Montserrat Regular"/>
              <a:sym typeface="Montserrat Regular"/>
            </a:endParaRPr>
          </a:p>
          <a:p>
            <a:pPr>
              <a:defRPr sz="30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endParaRPr>
              <a:solidFill>
                <a:srgbClr val="5E5E5E"/>
              </a:solidFill>
              <a:latin typeface="Montserrat Regular"/>
              <a:ea typeface="Montserrat Regular"/>
              <a:cs typeface="Montserrat Regular"/>
              <a:sym typeface="Montserrat Regular"/>
            </a:endParaRPr>
          </a:p>
          <a:p>
            <a:pPr>
              <a:defRPr sz="28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>
                <a:solidFill>
                  <a:srgbClr val="5E5E5E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“Universal tests” have been proposed, connected to “compression” algorithms but even Maurer’s test, the most widely known, in its practical implementation can possibly have a reduced diagnostics power:</a:t>
            </a:r>
          </a:p>
        </p:txBody>
      </p:sp>
      <p:pic>
        <p:nvPicPr>
          <p:cNvPr id="51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73719" y="6241227"/>
            <a:ext cx="8142859" cy="681389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92383" y="6379214"/>
            <a:ext cx="7713879" cy="70010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lide Number"/>
          <p:cNvSpPr txBox="1"/>
          <p:nvPr>
            <p:ph type="sldNum" sz="quarter" idx="2"/>
          </p:nvPr>
        </p:nvSpPr>
        <p:spPr>
          <a:xfrm>
            <a:off x="22558026" y="779655"/>
            <a:ext cx="416525" cy="4114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14" name="BEYOND A PURE TRUE RANDOM NUMBER GENERATOR (TRNG)"/>
          <p:cNvSpPr txBox="1"/>
          <p:nvPr/>
        </p:nvSpPr>
        <p:spPr>
          <a:xfrm>
            <a:off x="530979" y="1139546"/>
            <a:ext cx="23322041" cy="181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00000"/>
              </a:lnSpc>
              <a:defRPr spc="509" sz="56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BEYOND A PURE TRUE RANDOM NUMBER GENERATOR (TRNG)</a:t>
            </a:r>
          </a:p>
        </p:txBody>
      </p:sp>
      <p:sp>
        <p:nvSpPr>
          <p:cNvPr id="515" name="Why this is done? in principle, the majority of the randomness tests qualify the stream against modelled pitfalls but you cannot exclude a priori unknown deviations.…"/>
          <p:cNvSpPr txBox="1"/>
          <p:nvPr/>
        </p:nvSpPr>
        <p:spPr>
          <a:xfrm>
            <a:off x="709251" y="3243131"/>
            <a:ext cx="23237139" cy="221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30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Why this is done? </a:t>
            </a:r>
            <a:r>
              <a:rPr>
                <a:solidFill>
                  <a:srgbClr val="5E5E5E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i</a:t>
            </a:r>
            <a:r>
              <a:rPr>
                <a:solidFill>
                  <a:schemeClr val="accent1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n principle, the majority of the randomness tests qualify the stream against modelled pitfalls but you cannot exclude a priori unknown deviations.</a:t>
            </a:r>
            <a:endParaRPr>
              <a:solidFill>
                <a:schemeClr val="accent1"/>
              </a:solidFill>
              <a:latin typeface="Montserrat Regular"/>
              <a:ea typeface="Montserrat Regular"/>
              <a:cs typeface="Montserrat Regular"/>
              <a:sym typeface="Montserrat Regular"/>
            </a:endParaRPr>
          </a:p>
          <a:p>
            <a:pPr>
              <a:defRPr sz="30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endParaRPr>
              <a:solidFill>
                <a:srgbClr val="5E5E5E"/>
              </a:solidFill>
              <a:latin typeface="Montserrat Regular"/>
              <a:ea typeface="Montserrat Regular"/>
              <a:cs typeface="Montserrat Regular"/>
              <a:sym typeface="Montserrat Regular"/>
            </a:endParaRPr>
          </a:p>
          <a:p>
            <a:pPr>
              <a:defRPr sz="28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>
                <a:solidFill>
                  <a:srgbClr val="5E5E5E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On the other hand, if you can mathematically prove the strength of an algorithm, you can feel relieved. </a:t>
            </a:r>
            <a:r>
              <a:t>Maybe</a:t>
            </a:r>
            <a:r>
              <a:rPr>
                <a:solidFill>
                  <a:srgbClr val="5E5E5E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:</a:t>
            </a:r>
          </a:p>
        </p:txBody>
      </p:sp>
      <p:pic>
        <p:nvPicPr>
          <p:cNvPr id="51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922" y="6214121"/>
            <a:ext cx="9498318" cy="5718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41474" y="6129161"/>
            <a:ext cx="8142860" cy="5888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743371" y="6515879"/>
            <a:ext cx="6338991" cy="5388918"/>
          </a:xfrm>
          <a:prstGeom prst="rect">
            <a:avLst/>
          </a:prstGeom>
          <a:ln w="12700">
            <a:miter lim="400000"/>
          </a:ln>
        </p:spPr>
      </p:pic>
      <p:sp>
        <p:nvSpPr>
          <p:cNvPr id="519" name="Line"/>
          <p:cNvSpPr/>
          <p:nvPr/>
        </p:nvSpPr>
        <p:spPr>
          <a:xfrm>
            <a:off x="13792200" y="9946640"/>
            <a:ext cx="1738852" cy="1"/>
          </a:xfrm>
          <a:prstGeom prst="line">
            <a:avLst/>
          </a:prstGeom>
          <a:ln w="25400">
            <a:solidFill>
              <a:schemeClr val="accent4">
                <a:hueOff val="-1081314"/>
                <a:satOff val="4338"/>
                <a:lumOff val="-8931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20" name="Line"/>
          <p:cNvSpPr/>
          <p:nvPr/>
        </p:nvSpPr>
        <p:spPr>
          <a:xfrm>
            <a:off x="10647680" y="10347959"/>
            <a:ext cx="1738853" cy="1"/>
          </a:xfrm>
          <a:prstGeom prst="line">
            <a:avLst/>
          </a:prstGeom>
          <a:ln w="25400">
            <a:solidFill>
              <a:schemeClr val="accent4">
                <a:hueOff val="-1081314"/>
                <a:satOff val="4338"/>
                <a:lumOff val="-8931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21" name="Line"/>
          <p:cNvSpPr/>
          <p:nvPr/>
        </p:nvSpPr>
        <p:spPr>
          <a:xfrm>
            <a:off x="14737080" y="10952479"/>
            <a:ext cx="2010357" cy="1"/>
          </a:xfrm>
          <a:prstGeom prst="line">
            <a:avLst/>
          </a:prstGeom>
          <a:ln w="25400">
            <a:solidFill>
              <a:schemeClr val="accent4">
                <a:hueOff val="-1081314"/>
                <a:satOff val="4338"/>
                <a:lumOff val="-8931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22" name="Line"/>
          <p:cNvSpPr/>
          <p:nvPr/>
        </p:nvSpPr>
        <p:spPr>
          <a:xfrm>
            <a:off x="10027920" y="11130279"/>
            <a:ext cx="6675386" cy="1"/>
          </a:xfrm>
          <a:prstGeom prst="line">
            <a:avLst/>
          </a:prstGeom>
          <a:ln w="25400">
            <a:solidFill>
              <a:schemeClr val="accent4">
                <a:hueOff val="-1081314"/>
                <a:satOff val="4338"/>
                <a:lumOff val="-8931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23" name="Line"/>
          <p:cNvSpPr/>
          <p:nvPr/>
        </p:nvSpPr>
        <p:spPr>
          <a:xfrm>
            <a:off x="9936480" y="11346179"/>
            <a:ext cx="2010357" cy="1"/>
          </a:xfrm>
          <a:prstGeom prst="line">
            <a:avLst/>
          </a:prstGeom>
          <a:ln w="25400">
            <a:solidFill>
              <a:schemeClr val="accent4">
                <a:hueOff val="-1081314"/>
                <a:satOff val="4338"/>
                <a:lumOff val="-8931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24" name="Rounded Rectangle"/>
          <p:cNvSpPr/>
          <p:nvPr/>
        </p:nvSpPr>
        <p:spPr>
          <a:xfrm>
            <a:off x="17581281" y="6245871"/>
            <a:ext cx="6558132" cy="5974679"/>
          </a:xfrm>
          <a:prstGeom prst="roundRect">
            <a:avLst>
              <a:gd name="adj" fmla="val 3188"/>
            </a:avLst>
          </a:prstGeom>
          <a:ln w="63500">
            <a:solidFill>
              <a:schemeClr val="accent1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27" name="TextBox 21"/>
          <p:cNvSpPr txBox="1"/>
          <p:nvPr/>
        </p:nvSpPr>
        <p:spPr>
          <a:xfrm>
            <a:off x="209539" y="484541"/>
            <a:ext cx="7688247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228600" indent="-228600">
              <a:lnSpc>
                <a:spcPct val="100000"/>
              </a:lnSpc>
              <a:buSzPct val="80000"/>
              <a:buBlip>
                <a:blip r:embed="rId2"/>
              </a:buBlip>
              <a:defRPr spc="2325" sz="31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 state-of-play:</a:t>
            </a:r>
          </a:p>
        </p:txBody>
      </p:sp>
      <p:grpSp>
        <p:nvGrpSpPr>
          <p:cNvPr id="530" name="Group"/>
          <p:cNvGrpSpPr/>
          <p:nvPr/>
        </p:nvGrpSpPr>
        <p:grpSpPr>
          <a:xfrm>
            <a:off x="431470" y="8599264"/>
            <a:ext cx="10500295" cy="3942190"/>
            <a:chOff x="0" y="119334"/>
            <a:chExt cx="10500294" cy="3942189"/>
          </a:xfrm>
        </p:grpSpPr>
        <p:pic>
          <p:nvPicPr>
            <p:cNvPr id="528" name="Screenshot 2024-01-18 at 00.45.46.png" descr="Screenshot 2024-01-18 at 00.45.4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53934"/>
            <a:stretch>
              <a:fillRect/>
            </a:stretch>
          </p:blipFill>
          <p:spPr>
            <a:xfrm>
              <a:off x="3663878" y="142107"/>
              <a:ext cx="6836417" cy="39194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9" name="Screenshot 2024-01-18 at 00.36.27.png" descr="Screenshot 2024-01-18 at 00.36.27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94" t="0" r="64028" b="57521"/>
            <a:stretch>
              <a:fillRect/>
            </a:stretch>
          </p:blipFill>
          <p:spPr>
            <a:xfrm>
              <a:off x="0" y="119334"/>
              <a:ext cx="3663974" cy="39263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33" name="Group"/>
          <p:cNvGrpSpPr/>
          <p:nvPr/>
        </p:nvGrpSpPr>
        <p:grpSpPr>
          <a:xfrm>
            <a:off x="11378125" y="8645529"/>
            <a:ext cx="10500295" cy="3054097"/>
            <a:chOff x="0" y="0"/>
            <a:chExt cx="10500294" cy="3054095"/>
          </a:xfrm>
        </p:grpSpPr>
        <p:pic>
          <p:nvPicPr>
            <p:cNvPr id="531" name="Screenshot 2024-01-18 at 00.45.46.png" descr="Screenshot 2024-01-18 at 00.45.4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46381" r="0" b="17782"/>
            <a:stretch>
              <a:fillRect/>
            </a:stretch>
          </p:blipFill>
          <p:spPr>
            <a:xfrm>
              <a:off x="3663878" y="5059"/>
              <a:ext cx="6836417" cy="30490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2" name="Screenshot 2024-01-18 at 00.36.27.png" descr="Screenshot 2024-01-18 at 00.36.27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94" t="42885" r="64028" b="24882"/>
            <a:stretch>
              <a:fillRect/>
            </a:stretch>
          </p:blipFill>
          <p:spPr>
            <a:xfrm>
              <a:off x="0" y="0"/>
              <a:ext cx="3663974" cy="29792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34" name="Out-of-the fab in June 2024, result of an engineering run…"/>
          <p:cNvSpPr txBox="1"/>
          <p:nvPr/>
        </p:nvSpPr>
        <p:spPr>
          <a:xfrm>
            <a:off x="11436799" y="11924450"/>
            <a:ext cx="12005147" cy="1183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15900" indent="-215900">
              <a:buSzPct val="80000"/>
              <a:buBlip>
                <a:blip r:embed="rId2"/>
              </a:buBlip>
              <a:defRPr sz="3300">
                <a:solidFill>
                  <a:schemeClr val="accent1"/>
                </a:solidFill>
              </a:defRPr>
            </a:pPr>
            <a:r>
              <a:t> </a:t>
            </a:r>
            <a:r>
              <a:rPr sz="3100"/>
              <a:t>Out-of-the fab in June 2024, result of an engineering run</a:t>
            </a:r>
            <a:endParaRPr sz="3100"/>
          </a:p>
          <a:p>
            <a:pPr marL="202815" indent="-202815">
              <a:buSzPct val="80000"/>
              <a:buBlip>
                <a:blip r:embed="rId2"/>
              </a:buBlip>
              <a:defRPr sz="3300">
                <a:solidFill>
                  <a:schemeClr val="accent1"/>
                </a:solidFill>
              </a:defRPr>
            </a:pPr>
            <a:r>
              <a:rPr sz="3100"/>
              <a:t> Full qualification close to completion</a:t>
            </a:r>
          </a:p>
        </p:txBody>
      </p:sp>
      <p:sp>
        <p:nvSpPr>
          <p:cNvPr id="535" name="TextBox 20"/>
          <p:cNvSpPr txBox="1"/>
          <p:nvPr/>
        </p:nvSpPr>
        <p:spPr>
          <a:xfrm>
            <a:off x="537797" y="1406907"/>
            <a:ext cx="22709692" cy="95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00000"/>
              </a:lnSpc>
              <a:defRPr spc="509" sz="5600">
                <a:solidFill>
                  <a:srgbClr val="000000"/>
                </a:solidFill>
              </a:defRPr>
            </a:pPr>
            <a:r>
              <a:rPr spc="409" sz="4500">
                <a:solidFill>
                  <a:schemeClr val="accent1"/>
                </a:solidFill>
              </a:rPr>
              <a:t>THE ASIC:</a:t>
            </a:r>
            <a:r>
              <a:rPr>
                <a:solidFill>
                  <a:schemeClr val="accent1">
                    <a:lumOff val="-13575"/>
                  </a:schemeClr>
                </a:solidFill>
              </a:rPr>
              <a:t> </a:t>
            </a:r>
          </a:p>
        </p:txBody>
      </p:sp>
      <p:sp>
        <p:nvSpPr>
          <p:cNvPr id="536" name="32x"/>
          <p:cNvSpPr txBox="1"/>
          <p:nvPr/>
        </p:nvSpPr>
        <p:spPr>
          <a:xfrm>
            <a:off x="15126377" y="289006"/>
            <a:ext cx="649962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32x</a:t>
            </a:r>
          </a:p>
        </p:txBody>
      </p:sp>
      <p:grpSp>
        <p:nvGrpSpPr>
          <p:cNvPr id="539" name="Group"/>
          <p:cNvGrpSpPr/>
          <p:nvPr/>
        </p:nvGrpSpPr>
        <p:grpSpPr>
          <a:xfrm>
            <a:off x="6887258" y="-385663"/>
            <a:ext cx="16531628" cy="8229585"/>
            <a:chOff x="0" y="0"/>
            <a:chExt cx="16531626" cy="8229584"/>
          </a:xfrm>
        </p:grpSpPr>
        <p:pic>
          <p:nvPicPr>
            <p:cNvPr id="537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472582"/>
              <a:ext cx="15824698" cy="77570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38" name="Rounded Rectangle"/>
            <p:cNvSpPr/>
            <p:nvPr/>
          </p:nvSpPr>
          <p:spPr>
            <a:xfrm>
              <a:off x="13983613" y="0"/>
              <a:ext cx="2548014" cy="2341123"/>
            </a:xfrm>
            <a:prstGeom prst="roundRect">
              <a:avLst>
                <a:gd name="adj" fmla="val 15000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sp>
        <p:nvSpPr>
          <p:cNvPr id="540" name="Key generation at 3 levels, starting by a Silicon embedded primary key and a Key Derivation Function"/>
          <p:cNvSpPr txBox="1"/>
          <p:nvPr/>
        </p:nvSpPr>
        <p:spPr>
          <a:xfrm>
            <a:off x="1796126" y="2710272"/>
            <a:ext cx="9783005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Key generation at 3 levels, starting by a Silicon embedded primary key and a Key Derivation Function</a:t>
            </a:r>
          </a:p>
        </p:txBody>
      </p:sp>
      <p:sp>
        <p:nvSpPr>
          <p:cNvPr id="541" name="AES-256 encryption and authentication of the bit stream"/>
          <p:cNvSpPr txBox="1"/>
          <p:nvPr/>
        </p:nvSpPr>
        <p:spPr>
          <a:xfrm>
            <a:off x="18969087" y="7257246"/>
            <a:ext cx="5585383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AES-256 encryption and authentication of the bit stream</a:t>
            </a:r>
          </a:p>
        </p:txBody>
      </p:sp>
      <p:sp>
        <p:nvSpPr>
          <p:cNvPr id="542" name="Rectangle"/>
          <p:cNvSpPr/>
          <p:nvPr/>
        </p:nvSpPr>
        <p:spPr>
          <a:xfrm>
            <a:off x="4179246" y="9528455"/>
            <a:ext cx="1270001" cy="272999"/>
          </a:xfrm>
          <a:prstGeom prst="rect">
            <a:avLst/>
          </a:prstGeom>
          <a:solidFill>
            <a:schemeClr val="accent1">
              <a:lumOff val="16847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chemeClr val="accent1">
                    <a:lumOff val="16847"/>
                  </a:schemeClr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43" name="2-8 Mbps"/>
          <p:cNvSpPr txBox="1"/>
          <p:nvPr/>
        </p:nvSpPr>
        <p:spPr>
          <a:xfrm>
            <a:off x="4400354" y="9441434"/>
            <a:ext cx="1460069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300">
                <a:solidFill>
                  <a:srgbClr val="000000"/>
                </a:solidFill>
              </a:defRPr>
            </a:lvl1pPr>
          </a:lstStyle>
          <a:p>
            <a:pPr/>
            <a:r>
              <a:t>2-8 Mbps</a:t>
            </a:r>
          </a:p>
        </p:txBody>
      </p:sp>
      <p:sp>
        <p:nvSpPr>
          <p:cNvPr id="544" name="Rectangle"/>
          <p:cNvSpPr/>
          <p:nvPr/>
        </p:nvSpPr>
        <p:spPr>
          <a:xfrm>
            <a:off x="16785516" y="11405693"/>
            <a:ext cx="1460069" cy="27299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chemeClr val="accent1">
                    <a:lumOff val="16847"/>
                  </a:schemeClr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45" name="granted"/>
          <p:cNvSpPr txBox="1"/>
          <p:nvPr/>
        </p:nvSpPr>
        <p:spPr>
          <a:xfrm>
            <a:off x="16902724" y="11299622"/>
            <a:ext cx="1225653" cy="434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200">
                <a:solidFill>
                  <a:srgbClr val="000000"/>
                </a:solidFill>
              </a:defRPr>
            </a:lvl1pPr>
          </a:lstStyle>
          <a:p>
            <a:pPr/>
            <a:r>
              <a:t>granted</a:t>
            </a:r>
          </a:p>
        </p:txBody>
      </p:sp>
      <p:sp>
        <p:nvSpPr>
          <p:cNvPr id="546" name="Access though a “crypto-officer” password"/>
          <p:cNvSpPr txBox="1"/>
          <p:nvPr/>
        </p:nvSpPr>
        <p:spPr>
          <a:xfrm>
            <a:off x="3687064" y="7305197"/>
            <a:ext cx="7553453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Access though a “crypto-officer” password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49" name="TextBox 21"/>
          <p:cNvSpPr txBox="1"/>
          <p:nvPr/>
        </p:nvSpPr>
        <p:spPr>
          <a:xfrm>
            <a:off x="209539" y="484541"/>
            <a:ext cx="7688247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228600" indent="-228600">
              <a:lnSpc>
                <a:spcPct val="100000"/>
              </a:lnSpc>
              <a:buSzPct val="80000"/>
              <a:buBlip>
                <a:blip r:embed="rId2"/>
              </a:buBlip>
              <a:defRPr spc="2325" sz="31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 state-of-play:</a:t>
            </a:r>
          </a:p>
        </p:txBody>
      </p:sp>
      <p:sp>
        <p:nvSpPr>
          <p:cNvPr id="550" name="TextBox 20"/>
          <p:cNvSpPr txBox="1"/>
          <p:nvPr/>
        </p:nvSpPr>
        <p:spPr>
          <a:xfrm>
            <a:off x="537797" y="1406907"/>
            <a:ext cx="22709692" cy="95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00000"/>
              </a:lnSpc>
              <a:defRPr spc="509" sz="5600">
                <a:solidFill>
                  <a:srgbClr val="000000"/>
                </a:solidFill>
              </a:defRPr>
            </a:pPr>
            <a:r>
              <a:rPr spc="409" sz="4500">
                <a:solidFill>
                  <a:schemeClr val="accent1"/>
                </a:solidFill>
              </a:rPr>
              <a:t>THE ASIC:</a:t>
            </a:r>
            <a:r>
              <a:rPr>
                <a:solidFill>
                  <a:schemeClr val="accent1">
                    <a:lumOff val="-13575"/>
                  </a:schemeClr>
                </a:solidFill>
              </a:rPr>
              <a:t> </a:t>
            </a:r>
          </a:p>
        </p:txBody>
      </p:sp>
      <p:sp>
        <p:nvSpPr>
          <p:cNvPr id="551" name="32x"/>
          <p:cNvSpPr txBox="1"/>
          <p:nvPr/>
        </p:nvSpPr>
        <p:spPr>
          <a:xfrm>
            <a:off x="16160608" y="90116"/>
            <a:ext cx="649962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32x</a:t>
            </a:r>
          </a:p>
        </p:txBody>
      </p:sp>
      <p:grpSp>
        <p:nvGrpSpPr>
          <p:cNvPr id="554" name="Group"/>
          <p:cNvGrpSpPr/>
          <p:nvPr/>
        </p:nvGrpSpPr>
        <p:grpSpPr>
          <a:xfrm>
            <a:off x="7981107" y="-624332"/>
            <a:ext cx="16531627" cy="8229585"/>
            <a:chOff x="0" y="0"/>
            <a:chExt cx="16531626" cy="8229584"/>
          </a:xfrm>
        </p:grpSpPr>
        <p:pic>
          <p:nvPicPr>
            <p:cNvPr id="552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472582"/>
              <a:ext cx="15824698" cy="77570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53" name="Rounded Rectangle"/>
            <p:cNvSpPr/>
            <p:nvPr/>
          </p:nvSpPr>
          <p:spPr>
            <a:xfrm>
              <a:off x="13983613" y="0"/>
              <a:ext cx="2548014" cy="2341123"/>
            </a:xfrm>
            <a:prstGeom prst="roundRect">
              <a:avLst>
                <a:gd name="adj" fmla="val 15000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sp>
        <p:nvSpPr>
          <p:cNvPr id="555" name="Rectangle"/>
          <p:cNvSpPr/>
          <p:nvPr/>
        </p:nvSpPr>
        <p:spPr>
          <a:xfrm>
            <a:off x="16785516" y="11405693"/>
            <a:ext cx="1460069" cy="27299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chemeClr val="accent1">
                    <a:lumOff val="16847"/>
                  </a:schemeClr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56" name="Arrow 11"/>
          <p:cNvSpPr/>
          <p:nvPr/>
        </p:nvSpPr>
        <p:spPr>
          <a:xfrm>
            <a:off x="9174473" y="6144136"/>
            <a:ext cx="1420790" cy="10697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469" y="0"/>
                </a:moveTo>
                <a:cubicBezTo>
                  <a:pt x="13010" y="0"/>
                  <a:pt x="12551" y="232"/>
                  <a:pt x="12200" y="697"/>
                </a:cubicBezTo>
                <a:cubicBezTo>
                  <a:pt x="11500" y="1626"/>
                  <a:pt x="11500" y="3135"/>
                  <a:pt x="12200" y="4065"/>
                </a:cubicBezTo>
                <a:lnTo>
                  <a:pt x="15479" y="8419"/>
                </a:lnTo>
                <a:lnTo>
                  <a:pt x="1793" y="8419"/>
                </a:lnTo>
                <a:cubicBezTo>
                  <a:pt x="802" y="8419"/>
                  <a:pt x="0" y="9485"/>
                  <a:pt x="0" y="10800"/>
                </a:cubicBezTo>
                <a:cubicBezTo>
                  <a:pt x="0" y="12115"/>
                  <a:pt x="802" y="13181"/>
                  <a:pt x="1793" y="13181"/>
                </a:cubicBezTo>
                <a:lnTo>
                  <a:pt x="15479" y="13181"/>
                </a:lnTo>
                <a:lnTo>
                  <a:pt x="12200" y="17535"/>
                </a:lnTo>
                <a:cubicBezTo>
                  <a:pt x="11500" y="18465"/>
                  <a:pt x="11500" y="19974"/>
                  <a:pt x="12200" y="20903"/>
                </a:cubicBezTo>
                <a:cubicBezTo>
                  <a:pt x="12551" y="21368"/>
                  <a:pt x="13010" y="21600"/>
                  <a:pt x="13469" y="21600"/>
                </a:cubicBezTo>
                <a:cubicBezTo>
                  <a:pt x="13927" y="21600"/>
                  <a:pt x="14387" y="21368"/>
                  <a:pt x="14737" y="20903"/>
                </a:cubicBezTo>
                <a:lnTo>
                  <a:pt x="21074" y="12484"/>
                </a:lnTo>
                <a:cubicBezTo>
                  <a:pt x="21424" y="12019"/>
                  <a:pt x="21600" y="11409"/>
                  <a:pt x="21600" y="10800"/>
                </a:cubicBezTo>
                <a:cubicBezTo>
                  <a:pt x="21600" y="10191"/>
                  <a:pt x="21424" y="9581"/>
                  <a:pt x="21074" y="9116"/>
                </a:cubicBezTo>
                <a:lnTo>
                  <a:pt x="14737" y="697"/>
                </a:lnTo>
                <a:cubicBezTo>
                  <a:pt x="14387" y="232"/>
                  <a:pt x="13927" y="0"/>
                  <a:pt x="13469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57" name="It embodies also:…"/>
          <p:cNvSpPr txBox="1"/>
          <p:nvPr/>
        </p:nvSpPr>
        <p:spPr>
          <a:xfrm>
            <a:off x="445146" y="2904984"/>
            <a:ext cx="7688247" cy="4886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It embodies also:</a:t>
            </a:r>
          </a:p>
          <a:p>
            <a:pPr marL="228600" indent="-228600">
              <a:buClr>
                <a:srgbClr val="5E5E5E"/>
              </a:buClr>
              <a:buSzPct val="80000"/>
              <a:buBlip>
                <a:blip r:embed="rId4"/>
              </a:buBlip>
            </a:pPr>
            <a:r>
              <a:t> two different TDC architectures</a:t>
            </a:r>
          </a:p>
          <a:p>
            <a:pPr marL="228600" indent="-228600">
              <a:buSzPct val="80000"/>
              <a:buBlip>
                <a:blip r:embed="rId4"/>
              </a:buBlip>
            </a:pPr>
            <a:r>
              <a:t> a two stage mechanism to implement “screamers identification” and a procedure for the rate stabilisation</a:t>
            </a:r>
          </a:p>
          <a:p>
            <a:pPr marL="228600" indent="-228600">
              <a:buSzPct val="80000"/>
              <a:buBlip>
                <a:blip r:embed="rId4"/>
              </a:buBlip>
            </a:pPr>
            <a:r>
              <a:t> two NIST validated real-time tests</a:t>
            </a:r>
          </a:p>
          <a:p>
            <a:pPr marL="228600" indent="-228600">
              <a:buSzPct val="80000"/>
              <a:buBlip>
                <a:blip r:embed="rId4"/>
              </a:buBlip>
            </a:pPr>
            <a:r>
              <a:t> a DC-DC converter providing the Excess Bias Voltage</a:t>
            </a:r>
          </a:p>
          <a:p>
            <a:pPr marL="228600" indent="-228600">
              <a:buSzPct val="80000"/>
              <a:buBlip>
                <a:blip r:embed="rId4"/>
              </a:buBlip>
            </a:pPr>
            <a:r>
              <a:t> circuitry for an automated identification of the breakdown voltage</a:t>
            </a:r>
          </a:p>
        </p:txBody>
      </p:sp>
      <p:pic>
        <p:nvPicPr>
          <p:cNvPr id="558" name="Cumulative.png" descr="Cumulative.png"/>
          <p:cNvPicPr>
            <a:picLocks noChangeAspect="1"/>
          </p:cNvPicPr>
          <p:nvPr/>
        </p:nvPicPr>
        <p:blipFill>
          <a:blip r:embed="rId5">
            <a:extLst/>
          </a:blip>
          <a:srcRect l="6975" t="0" r="6975" b="0"/>
          <a:stretch>
            <a:fillRect/>
          </a:stretch>
        </p:blipFill>
        <p:spPr>
          <a:xfrm>
            <a:off x="477658" y="7978616"/>
            <a:ext cx="10948302" cy="55526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59" name="Map.png" descr="Map.png"/>
          <p:cNvPicPr>
            <a:picLocks noChangeAspect="1"/>
          </p:cNvPicPr>
          <p:nvPr/>
        </p:nvPicPr>
        <p:blipFill>
          <a:blip r:embed="rId6">
            <a:extLst/>
          </a:blip>
          <a:srcRect l="14473" t="0" r="14473" b="4562"/>
          <a:stretch>
            <a:fillRect/>
          </a:stretch>
        </p:blipFill>
        <p:spPr>
          <a:xfrm>
            <a:off x="12503562" y="7563088"/>
            <a:ext cx="6267291" cy="5898593"/>
          </a:xfrm>
          <a:prstGeom prst="rect">
            <a:avLst/>
          </a:prstGeom>
          <a:ln w="12700">
            <a:miter lim="400000"/>
          </a:ln>
        </p:spPr>
      </p:pic>
      <p:sp>
        <p:nvSpPr>
          <p:cNvPr id="560" name="Rectangle"/>
          <p:cNvSpPr/>
          <p:nvPr/>
        </p:nvSpPr>
        <p:spPr>
          <a:xfrm>
            <a:off x="13645353" y="4611985"/>
            <a:ext cx="1731679" cy="2277273"/>
          </a:xfrm>
          <a:prstGeom prst="rect">
            <a:avLst/>
          </a:prstGeom>
          <a:ln w="63500">
            <a:solidFill>
              <a:schemeClr val="accent1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63" name="TextBox 21"/>
          <p:cNvSpPr txBox="1"/>
          <p:nvPr/>
        </p:nvSpPr>
        <p:spPr>
          <a:xfrm>
            <a:off x="209539" y="484541"/>
            <a:ext cx="7688247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228600" indent="-228600">
              <a:lnSpc>
                <a:spcPct val="100000"/>
              </a:lnSpc>
              <a:buSzPct val="80000"/>
              <a:buBlip>
                <a:blip r:embed="rId2"/>
              </a:buBlip>
              <a:defRPr spc="2325" sz="31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 state-of-play:</a:t>
            </a:r>
          </a:p>
        </p:txBody>
      </p:sp>
      <p:pic>
        <p:nvPicPr>
          <p:cNvPr id="564" name="089_award_certificate.png" descr="089_award_certificat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5468" y="2360087"/>
            <a:ext cx="12166257" cy="8598045"/>
          </a:xfrm>
          <a:prstGeom prst="rect">
            <a:avLst/>
          </a:prstGeom>
          <a:ln w="12700">
            <a:miter lim="400000"/>
          </a:ln>
        </p:spPr>
      </p:pic>
      <p:sp>
        <p:nvSpPr>
          <p:cNvPr id="565" name="Beside hardware:"/>
          <p:cNvSpPr txBox="1"/>
          <p:nvPr/>
        </p:nvSpPr>
        <p:spPr>
          <a:xfrm>
            <a:off x="504813" y="1676590"/>
            <a:ext cx="2960371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Beside hardware:</a:t>
            </a:r>
          </a:p>
        </p:txBody>
      </p:sp>
      <p:sp>
        <p:nvSpPr>
          <p:cNvPr id="566" name="available on ArXiv at https://arxiv.org/abs/2409.05543"/>
          <p:cNvSpPr txBox="1"/>
          <p:nvPr/>
        </p:nvSpPr>
        <p:spPr>
          <a:xfrm>
            <a:off x="452811" y="11422235"/>
            <a:ext cx="8658963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available on ArXiv at </a:t>
            </a:r>
            <a:r>
              <a:rPr u="sng">
                <a:hlinkClick r:id="rId4" invalidUrl="" action="" tgtFrame="" tooltip="" history="1" highlightClick="0" endSnd="0"/>
              </a:rPr>
              <a:t>https://arxiv.org/abs/2409.05543</a:t>
            </a:r>
          </a:p>
        </p:txBody>
      </p:sp>
      <p:pic>
        <p:nvPicPr>
          <p:cNvPr id="567" name="CAVP.png" descr="CAVP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766751" y="2399706"/>
            <a:ext cx="11351595" cy="7153955"/>
          </a:xfrm>
          <a:prstGeom prst="rect">
            <a:avLst/>
          </a:prstGeom>
          <a:ln w="12700">
            <a:miter lim="400000"/>
          </a:ln>
        </p:spPr>
      </p:pic>
      <p:sp>
        <p:nvSpPr>
          <p:cNvPr id="568" name="CAVP obtained by NAGRA-Kudelski for Random Power, integrated in the chip and the 64x"/>
          <p:cNvSpPr txBox="1"/>
          <p:nvPr/>
        </p:nvSpPr>
        <p:spPr>
          <a:xfrm>
            <a:off x="13143252" y="9679662"/>
            <a:ext cx="10598594" cy="985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CAVP obtained by NAGRA-Kudelski for Random Power, integrated in the chip and the 64x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Slide Number"/>
          <p:cNvSpPr txBox="1"/>
          <p:nvPr>
            <p:ph type="sldNum" sz="quarter" idx="2"/>
          </p:nvPr>
        </p:nvSpPr>
        <p:spPr>
          <a:xfrm>
            <a:off x="22583426" y="779655"/>
            <a:ext cx="416525" cy="4114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7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88285" y="2236861"/>
            <a:ext cx="7380234" cy="3137952"/>
          </a:xfrm>
          <a:prstGeom prst="rect">
            <a:avLst/>
          </a:prstGeom>
          <a:ln w="12700">
            <a:miter lim="400000"/>
          </a:ln>
        </p:spPr>
      </p:pic>
      <p:sp>
        <p:nvSpPr>
          <p:cNvPr id="572" name="Our consortium:"/>
          <p:cNvSpPr txBox="1"/>
          <p:nvPr/>
        </p:nvSpPr>
        <p:spPr>
          <a:xfrm>
            <a:off x="841320" y="5451455"/>
            <a:ext cx="3358262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0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Our consortium:</a:t>
            </a:r>
          </a:p>
        </p:txBody>
      </p:sp>
      <p:grpSp>
        <p:nvGrpSpPr>
          <p:cNvPr id="575" name="Group"/>
          <p:cNvGrpSpPr/>
          <p:nvPr/>
        </p:nvGrpSpPr>
        <p:grpSpPr>
          <a:xfrm>
            <a:off x="12583465" y="2165914"/>
            <a:ext cx="11320200" cy="9535805"/>
            <a:chOff x="0" y="0"/>
            <a:chExt cx="11320198" cy="9535803"/>
          </a:xfrm>
        </p:grpSpPr>
        <p:pic>
          <p:nvPicPr>
            <p:cNvPr id="573" name="Screenshot 2022-01-11 at 18.33.27.png" descr="Screenshot 2022-01-11 at 18.33.27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1320199" cy="95358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74" name="Rounded Rectangle"/>
            <p:cNvSpPr/>
            <p:nvPr/>
          </p:nvSpPr>
          <p:spPr>
            <a:xfrm>
              <a:off x="5792554" y="3294334"/>
              <a:ext cx="407947" cy="514478"/>
            </a:xfrm>
            <a:prstGeom prst="roundRect">
              <a:avLst>
                <a:gd name="adj" fmla="val 25907"/>
              </a:avLst>
            </a:prstGeom>
            <a:noFill/>
            <a:ln w="63500" cap="flat">
              <a:solidFill>
                <a:schemeClr val="accent4">
                  <a:hueOff val="-1081314"/>
                  <a:satOff val="4338"/>
                  <a:lumOff val="-8931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pic>
        <p:nvPicPr>
          <p:cNvPr id="576" name="Screenshot 2021-09-12 at 20.11.25.png" descr="Screenshot 2021-09-12 at 20.11.2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35906" y="8669138"/>
            <a:ext cx="2292155" cy="22205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77" name="Screenshot 2021-09-12 at 20.11.08.png" descr="Screenshot 2021-09-12 at 20.11.08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689208" y="11422181"/>
            <a:ext cx="1814594" cy="1720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578" name="Screenshot 2021-09-12 at 20.12.16.png" descr="Screenshot 2021-09-12 at 20.12.16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572133" y="9336682"/>
            <a:ext cx="2867261" cy="15099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79" name="Kudelski_Group_CMYK_a.pdf" descr="Kudelski_Group_CMYK_a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62434" y="9369006"/>
            <a:ext cx="3993898" cy="1445330"/>
          </a:xfrm>
          <a:prstGeom prst="rect">
            <a:avLst/>
          </a:prstGeom>
          <a:ln w="12700">
            <a:miter lim="400000"/>
          </a:ln>
        </p:spPr>
      </p:pic>
      <p:pic>
        <p:nvPicPr>
          <p:cNvPr id="580" name="Screenshot 2021-09-12 at 20.22.02.png" descr="Screenshot 2021-09-12 at 20.22.02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82124" y="6930606"/>
            <a:ext cx="3284146" cy="1720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581" name="InsubriaTrasparente.png" descr="InsubriaTrasparente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195174" y="5153085"/>
            <a:ext cx="2124231" cy="212423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2" name="Logo AGH.png" descr="Logo AGH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551465" y="6565019"/>
            <a:ext cx="2451910" cy="2451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583" name="Screenshot 2022-02-04 at 13.00.58.png" descr="Screenshot 2022-02-04 at 13.00.58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874343" y="12096712"/>
            <a:ext cx="3292216" cy="859972"/>
          </a:xfrm>
          <a:prstGeom prst="rect">
            <a:avLst/>
          </a:prstGeom>
          <a:ln w="12700">
            <a:miter lim="400000"/>
          </a:ln>
        </p:spPr>
      </p:pic>
      <p:sp>
        <p:nvSpPr>
          <p:cNvPr id="584" name="leading party"/>
          <p:cNvSpPr txBox="1"/>
          <p:nvPr/>
        </p:nvSpPr>
        <p:spPr>
          <a:xfrm>
            <a:off x="8723017" y="5747425"/>
            <a:ext cx="2408937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leading party</a:t>
            </a:r>
          </a:p>
        </p:txBody>
      </p:sp>
      <p:pic>
        <p:nvPicPr>
          <p:cNvPr id="585" name="RP_LogoIdea.jpg" descr="RP_LogoIdea.jp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9026452" y="11559885"/>
            <a:ext cx="3491133" cy="1445329"/>
          </a:xfrm>
          <a:prstGeom prst="rect">
            <a:avLst/>
          </a:prstGeom>
          <a:ln w="12700">
            <a:miter lim="400000"/>
          </a:ln>
        </p:spPr>
      </p:pic>
      <p:sp>
        <p:nvSpPr>
          <p:cNvPr id="586" name="18 man-years dedicated to the project"/>
          <p:cNvSpPr txBox="1"/>
          <p:nvPr/>
        </p:nvSpPr>
        <p:spPr>
          <a:xfrm>
            <a:off x="13498315" y="12433324"/>
            <a:ext cx="7651751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0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18 man-years dedicated to the project</a:t>
            </a:r>
          </a:p>
        </p:txBody>
      </p:sp>
      <p:sp>
        <p:nvSpPr>
          <p:cNvPr id="587" name="TextBox 20"/>
          <p:cNvSpPr txBox="1"/>
          <p:nvPr/>
        </p:nvSpPr>
        <p:spPr>
          <a:xfrm>
            <a:off x="262140" y="1269057"/>
            <a:ext cx="19330690" cy="89116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530" tIns="45530" rIns="45530" bIns="45530">
            <a:spAutoFit/>
          </a:bodyPr>
          <a:lstStyle>
            <a:lvl1pPr>
              <a:lnSpc>
                <a:spcPct val="100000"/>
              </a:lnSpc>
              <a:defRPr spc="472" sz="52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Essentially, Thanks to the EC</a:t>
            </a:r>
          </a:p>
        </p:txBody>
      </p:sp>
      <p:sp>
        <p:nvSpPr>
          <p:cNvPr id="588" name="TextBox 21"/>
          <p:cNvSpPr txBox="1"/>
          <p:nvPr/>
        </p:nvSpPr>
        <p:spPr>
          <a:xfrm>
            <a:off x="209539" y="484541"/>
            <a:ext cx="9512653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228600" indent="-228600">
              <a:lnSpc>
                <a:spcPct val="100000"/>
              </a:lnSpc>
              <a:buSzPct val="80000"/>
              <a:buBlip>
                <a:blip r:embed="rId13"/>
              </a:buBlip>
              <a:defRPr spc="2325" sz="31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 how did we do it?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Slide Number"/>
          <p:cNvSpPr txBox="1"/>
          <p:nvPr>
            <p:ph type="sldNum" sz="quarter" idx="2"/>
          </p:nvPr>
        </p:nvSpPr>
        <p:spPr>
          <a:xfrm>
            <a:off x="22596126" y="779655"/>
            <a:ext cx="416525" cy="4114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91" name="TextBox 20"/>
          <p:cNvSpPr txBox="1"/>
          <p:nvPr/>
        </p:nvSpPr>
        <p:spPr>
          <a:xfrm>
            <a:off x="457410" y="1780121"/>
            <a:ext cx="19330689" cy="89116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530" tIns="45530" rIns="45530" bIns="45530">
            <a:spAutoFit/>
          </a:bodyPr>
          <a:lstStyle/>
          <a:p>
            <a:pPr>
              <a:lnSpc>
                <a:spcPct val="100000"/>
              </a:lnSpc>
              <a:defRPr spc="472" sz="5200">
                <a:solidFill>
                  <a:schemeClr val="accent1">
                    <a:lumOff val="-13575"/>
                  </a:schemeClr>
                </a:solidFill>
              </a:defRPr>
            </a:pPr>
            <a:r>
              <a:t>HISTORY &amp; TEAM: </a:t>
            </a:r>
            <a:r>
              <a:rPr spc="318" sz="3500"/>
              <a:t>pre-incorporation</a:t>
            </a:r>
          </a:p>
        </p:txBody>
      </p:sp>
      <p:grpSp>
        <p:nvGrpSpPr>
          <p:cNvPr id="623" name="Group"/>
          <p:cNvGrpSpPr/>
          <p:nvPr/>
        </p:nvGrpSpPr>
        <p:grpSpPr>
          <a:xfrm>
            <a:off x="2261457" y="2779516"/>
            <a:ext cx="20396851" cy="10324090"/>
            <a:chOff x="0" y="0"/>
            <a:chExt cx="20396849" cy="10324089"/>
          </a:xfrm>
        </p:grpSpPr>
        <p:sp>
          <p:nvSpPr>
            <p:cNvPr id="592" name="Freeform: Shape 4388"/>
            <p:cNvSpPr/>
            <p:nvPr/>
          </p:nvSpPr>
          <p:spPr>
            <a:xfrm>
              <a:off x="13552276" y="3705631"/>
              <a:ext cx="33988" cy="53088"/>
            </a:xfrm>
            <a:prstGeom prst="rect">
              <a:avLst/>
            </a:pr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7F7F7F"/>
                  </a:solidFill>
                </a:defRPr>
              </a:pPr>
            </a:p>
          </p:txBody>
        </p:sp>
        <p:sp>
          <p:nvSpPr>
            <p:cNvPr id="593" name="Freeform: Shape 4389"/>
            <p:cNvSpPr/>
            <p:nvPr/>
          </p:nvSpPr>
          <p:spPr>
            <a:xfrm>
              <a:off x="12418729" y="3081860"/>
              <a:ext cx="33988" cy="1300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947"/>
                  </a:moveTo>
                  <a:lnTo>
                    <a:pt x="0" y="1947"/>
                  </a:lnTo>
                  <a:lnTo>
                    <a:pt x="0" y="0"/>
                  </a:lnTo>
                  <a:lnTo>
                    <a:pt x="21600" y="0"/>
                  </a:lnTo>
                  <a:close/>
                  <a:moveTo>
                    <a:pt x="21600" y="5902"/>
                  </a:moveTo>
                  <a:lnTo>
                    <a:pt x="0" y="5902"/>
                  </a:lnTo>
                  <a:lnTo>
                    <a:pt x="0" y="3893"/>
                  </a:lnTo>
                  <a:lnTo>
                    <a:pt x="21600" y="3893"/>
                  </a:lnTo>
                  <a:close/>
                  <a:moveTo>
                    <a:pt x="21600" y="9795"/>
                  </a:moveTo>
                  <a:lnTo>
                    <a:pt x="0" y="9795"/>
                  </a:lnTo>
                  <a:lnTo>
                    <a:pt x="0" y="7849"/>
                  </a:lnTo>
                  <a:lnTo>
                    <a:pt x="21600" y="7849"/>
                  </a:lnTo>
                  <a:close/>
                  <a:moveTo>
                    <a:pt x="21600" y="13751"/>
                  </a:moveTo>
                  <a:lnTo>
                    <a:pt x="0" y="13751"/>
                  </a:lnTo>
                  <a:lnTo>
                    <a:pt x="0" y="11742"/>
                  </a:lnTo>
                  <a:lnTo>
                    <a:pt x="21600" y="11742"/>
                  </a:lnTo>
                  <a:close/>
                  <a:moveTo>
                    <a:pt x="21600" y="17644"/>
                  </a:moveTo>
                  <a:lnTo>
                    <a:pt x="0" y="17644"/>
                  </a:lnTo>
                  <a:lnTo>
                    <a:pt x="0" y="15698"/>
                  </a:lnTo>
                  <a:lnTo>
                    <a:pt x="21600" y="15698"/>
                  </a:lnTo>
                  <a:close/>
                  <a:moveTo>
                    <a:pt x="21600" y="21600"/>
                  </a:moveTo>
                  <a:lnTo>
                    <a:pt x="0" y="21600"/>
                  </a:lnTo>
                  <a:lnTo>
                    <a:pt x="0" y="19591"/>
                  </a:lnTo>
                  <a:lnTo>
                    <a:pt x="21600" y="19591"/>
                  </a:ln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7F7F7F"/>
                  </a:solidFill>
                </a:defRPr>
              </a:pPr>
            </a:p>
          </p:txBody>
        </p:sp>
        <p:sp>
          <p:nvSpPr>
            <p:cNvPr id="594" name="Freeform: Shape 4390"/>
            <p:cNvSpPr/>
            <p:nvPr/>
          </p:nvSpPr>
          <p:spPr>
            <a:xfrm>
              <a:off x="13552276" y="5302031"/>
              <a:ext cx="33988" cy="53087"/>
            </a:xfrm>
            <a:prstGeom prst="rect">
              <a:avLst/>
            </a:prstGeom>
            <a:solidFill>
              <a:srgbClr val="2D2B3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7F7F7F"/>
                  </a:solidFill>
                </a:defRPr>
              </a:pPr>
            </a:p>
          </p:txBody>
        </p:sp>
        <p:sp>
          <p:nvSpPr>
            <p:cNvPr id="595" name="Freeform: Shape 4391"/>
            <p:cNvSpPr/>
            <p:nvPr/>
          </p:nvSpPr>
          <p:spPr>
            <a:xfrm>
              <a:off x="9915624" y="5419580"/>
              <a:ext cx="38237" cy="49296"/>
            </a:xfrm>
            <a:prstGeom prst="rect">
              <a:avLst/>
            </a:prstGeom>
            <a:solidFill>
              <a:srgbClr val="2D2B3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7F7F7F"/>
                  </a:solidFill>
                </a:defRPr>
              </a:pPr>
            </a:p>
          </p:txBody>
        </p:sp>
        <p:sp>
          <p:nvSpPr>
            <p:cNvPr id="596" name="Freeform: Shape 4394"/>
            <p:cNvSpPr/>
            <p:nvPr/>
          </p:nvSpPr>
          <p:spPr>
            <a:xfrm>
              <a:off x="6308710" y="3705631"/>
              <a:ext cx="38237" cy="53088"/>
            </a:xfrm>
            <a:prstGeom prst="rect">
              <a:avLst/>
            </a:pr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7F7F7F"/>
                  </a:solidFill>
                </a:defRPr>
              </a:pPr>
            </a:p>
          </p:txBody>
        </p:sp>
        <p:sp>
          <p:nvSpPr>
            <p:cNvPr id="597" name="Freeform: Shape 4396"/>
            <p:cNvSpPr/>
            <p:nvPr/>
          </p:nvSpPr>
          <p:spPr>
            <a:xfrm>
              <a:off x="6308710" y="5302031"/>
              <a:ext cx="38237" cy="53087"/>
            </a:xfrm>
            <a:prstGeom prst="rect">
              <a:avLst/>
            </a:pr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7F7F7F"/>
                  </a:solidFill>
                </a:defRPr>
              </a:pPr>
            </a:p>
          </p:txBody>
        </p:sp>
        <p:sp>
          <p:nvSpPr>
            <p:cNvPr id="598" name="Freeform: Shape 4397"/>
            <p:cNvSpPr/>
            <p:nvPr/>
          </p:nvSpPr>
          <p:spPr>
            <a:xfrm>
              <a:off x="2676306" y="5419580"/>
              <a:ext cx="38237" cy="49296"/>
            </a:xfrm>
            <a:prstGeom prst="rect">
              <a:avLst/>
            </a:pr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7F7F7F"/>
                  </a:solidFill>
                </a:defRPr>
              </a:pPr>
            </a:p>
          </p:txBody>
        </p:sp>
        <p:sp>
          <p:nvSpPr>
            <p:cNvPr id="599" name="Freeform: Shape 4401"/>
            <p:cNvSpPr/>
            <p:nvPr/>
          </p:nvSpPr>
          <p:spPr>
            <a:xfrm>
              <a:off x="16019829" y="4793912"/>
              <a:ext cx="38238" cy="1300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009"/>
                  </a:moveTo>
                  <a:lnTo>
                    <a:pt x="0" y="2009"/>
                  </a:lnTo>
                  <a:lnTo>
                    <a:pt x="0" y="0"/>
                  </a:lnTo>
                  <a:lnTo>
                    <a:pt x="21600" y="0"/>
                  </a:lnTo>
                  <a:close/>
                  <a:moveTo>
                    <a:pt x="21600" y="5902"/>
                  </a:moveTo>
                  <a:lnTo>
                    <a:pt x="0" y="5902"/>
                  </a:lnTo>
                  <a:lnTo>
                    <a:pt x="0" y="3956"/>
                  </a:lnTo>
                  <a:lnTo>
                    <a:pt x="21600" y="3956"/>
                  </a:lnTo>
                  <a:close/>
                  <a:moveTo>
                    <a:pt x="21600" y="9858"/>
                  </a:moveTo>
                  <a:lnTo>
                    <a:pt x="0" y="9858"/>
                  </a:lnTo>
                  <a:lnTo>
                    <a:pt x="0" y="7912"/>
                  </a:lnTo>
                  <a:lnTo>
                    <a:pt x="21600" y="7912"/>
                  </a:lnTo>
                  <a:close/>
                  <a:moveTo>
                    <a:pt x="21600" y="13751"/>
                  </a:moveTo>
                  <a:lnTo>
                    <a:pt x="0" y="13751"/>
                  </a:lnTo>
                  <a:lnTo>
                    <a:pt x="0" y="11805"/>
                  </a:lnTo>
                  <a:lnTo>
                    <a:pt x="21600" y="11805"/>
                  </a:lnTo>
                  <a:close/>
                  <a:moveTo>
                    <a:pt x="21600" y="17707"/>
                  </a:moveTo>
                  <a:lnTo>
                    <a:pt x="0" y="17707"/>
                  </a:lnTo>
                  <a:lnTo>
                    <a:pt x="0" y="15760"/>
                  </a:lnTo>
                  <a:lnTo>
                    <a:pt x="21600" y="15760"/>
                  </a:lnTo>
                  <a:close/>
                  <a:moveTo>
                    <a:pt x="21600" y="21600"/>
                  </a:moveTo>
                  <a:lnTo>
                    <a:pt x="0" y="21600"/>
                  </a:lnTo>
                  <a:lnTo>
                    <a:pt x="0" y="19653"/>
                  </a:lnTo>
                  <a:lnTo>
                    <a:pt x="21600" y="19653"/>
                  </a:ln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7F7F7F"/>
                  </a:solidFill>
                </a:defRPr>
              </a:pPr>
            </a:p>
          </p:txBody>
        </p:sp>
        <p:sp>
          <p:nvSpPr>
            <p:cNvPr id="600" name="Rectangle 348"/>
            <p:cNvSpPr txBox="1"/>
            <p:nvPr/>
          </p:nvSpPr>
          <p:spPr>
            <a:xfrm>
              <a:off x="11779058" y="5485604"/>
              <a:ext cx="1662186" cy="843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lnSpc>
                  <a:spcPct val="100000"/>
                </a:lnSpc>
                <a:defRPr spc="-150" sz="6000">
                  <a:solidFill>
                    <a:srgbClr val="00000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pPr/>
              <a:r>
                <a:t>2019</a:t>
              </a:r>
            </a:p>
          </p:txBody>
        </p:sp>
        <p:grpSp>
          <p:nvGrpSpPr>
            <p:cNvPr id="617" name="Group"/>
            <p:cNvGrpSpPr/>
            <p:nvPr/>
          </p:nvGrpSpPr>
          <p:grpSpPr>
            <a:xfrm>
              <a:off x="678022" y="3039768"/>
              <a:ext cx="16300043" cy="3283436"/>
              <a:chOff x="0" y="0"/>
              <a:chExt cx="16300042" cy="3283435"/>
            </a:xfrm>
          </p:grpSpPr>
          <p:sp>
            <p:nvSpPr>
              <p:cNvPr id="601" name="Freeform: Shape 4392"/>
              <p:cNvSpPr/>
              <p:nvPr/>
            </p:nvSpPr>
            <p:spPr>
              <a:xfrm>
                <a:off x="8074124" y="1723249"/>
                <a:ext cx="38237" cy="13006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009"/>
                    </a:moveTo>
                    <a:lnTo>
                      <a:pt x="0" y="2009"/>
                    </a:lnTo>
                    <a:lnTo>
                      <a:pt x="0" y="0"/>
                    </a:lnTo>
                    <a:lnTo>
                      <a:pt x="21600" y="0"/>
                    </a:lnTo>
                    <a:close/>
                    <a:moveTo>
                      <a:pt x="21600" y="5902"/>
                    </a:moveTo>
                    <a:lnTo>
                      <a:pt x="0" y="5902"/>
                    </a:lnTo>
                    <a:lnTo>
                      <a:pt x="0" y="3956"/>
                    </a:lnTo>
                    <a:lnTo>
                      <a:pt x="21600" y="3956"/>
                    </a:lnTo>
                    <a:close/>
                    <a:moveTo>
                      <a:pt x="21600" y="9858"/>
                    </a:moveTo>
                    <a:lnTo>
                      <a:pt x="0" y="9858"/>
                    </a:lnTo>
                    <a:lnTo>
                      <a:pt x="0" y="7912"/>
                    </a:lnTo>
                    <a:lnTo>
                      <a:pt x="21600" y="7912"/>
                    </a:lnTo>
                    <a:close/>
                    <a:moveTo>
                      <a:pt x="21600" y="13751"/>
                    </a:moveTo>
                    <a:lnTo>
                      <a:pt x="0" y="13751"/>
                    </a:lnTo>
                    <a:lnTo>
                      <a:pt x="0" y="11805"/>
                    </a:lnTo>
                    <a:lnTo>
                      <a:pt x="21600" y="11805"/>
                    </a:lnTo>
                    <a:close/>
                    <a:moveTo>
                      <a:pt x="21600" y="17707"/>
                    </a:moveTo>
                    <a:lnTo>
                      <a:pt x="0" y="17707"/>
                    </a:lnTo>
                    <a:lnTo>
                      <a:pt x="0" y="15760"/>
                    </a:lnTo>
                    <a:lnTo>
                      <a:pt x="21600" y="15760"/>
                    </a:lnTo>
                    <a:close/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19653"/>
                    </a:lnTo>
                    <a:lnTo>
                      <a:pt x="21600" y="19653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defRPr sz="1800">
                    <a:solidFill>
                      <a:srgbClr val="7F7F7F"/>
                    </a:solidFill>
                  </a:defRPr>
                </a:pPr>
              </a:p>
            </p:txBody>
          </p:sp>
          <p:sp>
            <p:nvSpPr>
              <p:cNvPr id="602" name="Freeform: Shape 4395"/>
              <p:cNvSpPr/>
              <p:nvPr/>
            </p:nvSpPr>
            <p:spPr>
              <a:xfrm>
                <a:off x="4467209" y="13092"/>
                <a:ext cx="38237" cy="13006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947"/>
                    </a:moveTo>
                    <a:lnTo>
                      <a:pt x="0" y="1947"/>
                    </a:lnTo>
                    <a:lnTo>
                      <a:pt x="0" y="0"/>
                    </a:lnTo>
                    <a:lnTo>
                      <a:pt x="21600" y="0"/>
                    </a:lnTo>
                    <a:close/>
                    <a:moveTo>
                      <a:pt x="21600" y="5902"/>
                    </a:moveTo>
                    <a:lnTo>
                      <a:pt x="0" y="5902"/>
                    </a:lnTo>
                    <a:lnTo>
                      <a:pt x="0" y="3893"/>
                    </a:lnTo>
                    <a:lnTo>
                      <a:pt x="21600" y="3893"/>
                    </a:lnTo>
                    <a:close/>
                    <a:moveTo>
                      <a:pt x="21600" y="9795"/>
                    </a:moveTo>
                    <a:lnTo>
                      <a:pt x="0" y="9795"/>
                    </a:lnTo>
                    <a:lnTo>
                      <a:pt x="0" y="7849"/>
                    </a:lnTo>
                    <a:lnTo>
                      <a:pt x="21600" y="7849"/>
                    </a:lnTo>
                    <a:close/>
                    <a:moveTo>
                      <a:pt x="21600" y="13751"/>
                    </a:moveTo>
                    <a:lnTo>
                      <a:pt x="0" y="13751"/>
                    </a:lnTo>
                    <a:lnTo>
                      <a:pt x="0" y="11742"/>
                    </a:lnTo>
                    <a:lnTo>
                      <a:pt x="21600" y="11742"/>
                    </a:lnTo>
                    <a:close/>
                    <a:moveTo>
                      <a:pt x="21600" y="17644"/>
                    </a:moveTo>
                    <a:lnTo>
                      <a:pt x="0" y="17644"/>
                    </a:lnTo>
                    <a:lnTo>
                      <a:pt x="0" y="15698"/>
                    </a:lnTo>
                    <a:lnTo>
                      <a:pt x="21600" y="15698"/>
                    </a:lnTo>
                    <a:close/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19591"/>
                    </a:lnTo>
                    <a:lnTo>
                      <a:pt x="21600" y="19591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defRPr sz="1800">
                    <a:solidFill>
                      <a:srgbClr val="7F7F7F"/>
                    </a:solidFill>
                  </a:defRPr>
                </a:pPr>
              </a:p>
            </p:txBody>
          </p:sp>
          <p:sp>
            <p:nvSpPr>
              <p:cNvPr id="603" name="Freeform: Shape 4398"/>
              <p:cNvSpPr/>
              <p:nvPr/>
            </p:nvSpPr>
            <p:spPr>
              <a:xfrm>
                <a:off x="834805" y="1723249"/>
                <a:ext cx="38237" cy="13006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009"/>
                    </a:moveTo>
                    <a:lnTo>
                      <a:pt x="0" y="2009"/>
                    </a:lnTo>
                    <a:lnTo>
                      <a:pt x="0" y="0"/>
                    </a:lnTo>
                    <a:lnTo>
                      <a:pt x="21600" y="0"/>
                    </a:lnTo>
                    <a:close/>
                    <a:moveTo>
                      <a:pt x="21600" y="5902"/>
                    </a:moveTo>
                    <a:lnTo>
                      <a:pt x="0" y="5902"/>
                    </a:lnTo>
                    <a:lnTo>
                      <a:pt x="0" y="3956"/>
                    </a:lnTo>
                    <a:lnTo>
                      <a:pt x="21600" y="3956"/>
                    </a:lnTo>
                    <a:close/>
                    <a:moveTo>
                      <a:pt x="21600" y="9858"/>
                    </a:moveTo>
                    <a:lnTo>
                      <a:pt x="0" y="9858"/>
                    </a:lnTo>
                    <a:lnTo>
                      <a:pt x="0" y="7912"/>
                    </a:lnTo>
                    <a:lnTo>
                      <a:pt x="21600" y="7912"/>
                    </a:lnTo>
                    <a:close/>
                    <a:moveTo>
                      <a:pt x="21600" y="13751"/>
                    </a:moveTo>
                    <a:lnTo>
                      <a:pt x="0" y="13751"/>
                    </a:lnTo>
                    <a:lnTo>
                      <a:pt x="0" y="11805"/>
                    </a:lnTo>
                    <a:lnTo>
                      <a:pt x="21600" y="11805"/>
                    </a:lnTo>
                    <a:close/>
                    <a:moveTo>
                      <a:pt x="21600" y="17707"/>
                    </a:moveTo>
                    <a:lnTo>
                      <a:pt x="0" y="17707"/>
                    </a:lnTo>
                    <a:lnTo>
                      <a:pt x="0" y="15760"/>
                    </a:lnTo>
                    <a:lnTo>
                      <a:pt x="21600" y="15760"/>
                    </a:lnTo>
                    <a:close/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19653"/>
                    </a:lnTo>
                    <a:lnTo>
                      <a:pt x="21600" y="19653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defRPr sz="1800">
                    <a:solidFill>
                      <a:srgbClr val="7F7F7F"/>
                    </a:solidFill>
                  </a:defRPr>
                </a:pPr>
              </a:p>
            </p:txBody>
          </p:sp>
          <p:sp>
            <p:nvSpPr>
              <p:cNvPr id="604" name="Freeform: Shape 4403"/>
              <p:cNvSpPr/>
              <p:nvPr/>
            </p:nvSpPr>
            <p:spPr>
              <a:xfrm>
                <a:off x="684965" y="1361994"/>
                <a:ext cx="337918" cy="3016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0"/>
                    </a:moveTo>
                    <a:cubicBezTo>
                      <a:pt x="21600" y="16754"/>
                      <a:pt x="16754" y="21600"/>
                      <a:pt x="10800" y="21600"/>
                    </a:cubicBezTo>
                    <a:cubicBezTo>
                      <a:pt x="4708" y="21600"/>
                      <a:pt x="0" y="16754"/>
                      <a:pt x="0" y="10800"/>
                    </a:cubicBezTo>
                    <a:cubicBezTo>
                      <a:pt x="0" y="4846"/>
                      <a:pt x="4708" y="0"/>
                      <a:pt x="10800" y="0"/>
                    </a:cubicBezTo>
                    <a:cubicBezTo>
                      <a:pt x="16754" y="0"/>
                      <a:pt x="21600" y="4846"/>
                      <a:pt x="21600" y="108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defRPr sz="1800">
                    <a:solidFill>
                      <a:srgbClr val="7F7F7F"/>
                    </a:solidFill>
                  </a:defRPr>
                </a:pPr>
              </a:p>
            </p:txBody>
          </p:sp>
          <p:sp>
            <p:nvSpPr>
              <p:cNvPr id="605" name="Freeform: Shape 4404"/>
              <p:cNvSpPr/>
              <p:nvPr/>
            </p:nvSpPr>
            <p:spPr>
              <a:xfrm>
                <a:off x="856048" y="1476764"/>
                <a:ext cx="3606915" cy="72047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defRPr sz="1800">
                    <a:solidFill>
                      <a:srgbClr val="7F7F7F"/>
                    </a:solidFill>
                  </a:defRPr>
                </a:pPr>
              </a:p>
            </p:txBody>
          </p:sp>
          <p:sp>
            <p:nvSpPr>
              <p:cNvPr id="606" name="Freeform: Shape 4405"/>
              <p:cNvSpPr/>
              <p:nvPr/>
            </p:nvSpPr>
            <p:spPr>
              <a:xfrm>
                <a:off x="4317358" y="1361994"/>
                <a:ext cx="337917" cy="3016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0"/>
                    </a:moveTo>
                    <a:cubicBezTo>
                      <a:pt x="21600" y="16754"/>
                      <a:pt x="16754" y="21600"/>
                      <a:pt x="10800" y="21600"/>
                    </a:cubicBezTo>
                    <a:cubicBezTo>
                      <a:pt x="4846" y="21600"/>
                      <a:pt x="0" y="16754"/>
                      <a:pt x="0" y="10800"/>
                    </a:cubicBezTo>
                    <a:cubicBezTo>
                      <a:pt x="0" y="4846"/>
                      <a:pt x="4846" y="0"/>
                      <a:pt x="10800" y="0"/>
                    </a:cubicBezTo>
                    <a:cubicBezTo>
                      <a:pt x="16754" y="0"/>
                      <a:pt x="21600" y="4846"/>
                      <a:pt x="21600" y="10800"/>
                    </a:cubicBezTo>
                    <a:close/>
                  </a:path>
                </a:pathLst>
              </a:custGeom>
              <a:solidFill>
                <a:srgbClr val="D4E3E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defRPr sz="1800">
                    <a:solidFill>
                      <a:srgbClr val="7F7F7F"/>
                    </a:solidFill>
                  </a:defRPr>
                </a:pPr>
              </a:p>
            </p:txBody>
          </p:sp>
          <p:sp>
            <p:nvSpPr>
              <p:cNvPr id="607" name="Freeform: Shape 4406"/>
              <p:cNvSpPr/>
              <p:nvPr/>
            </p:nvSpPr>
            <p:spPr>
              <a:xfrm>
                <a:off x="4488451" y="1476764"/>
                <a:ext cx="3606915" cy="72047"/>
              </a:xfrm>
              <a:prstGeom prst="rect">
                <a:avLst/>
              </a:prstGeom>
              <a:solidFill>
                <a:srgbClr val="D4E3E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defRPr sz="1800">
                    <a:solidFill>
                      <a:srgbClr val="7F7F7F"/>
                    </a:solidFill>
                  </a:defRPr>
                </a:pPr>
              </a:p>
            </p:txBody>
          </p:sp>
          <p:sp>
            <p:nvSpPr>
              <p:cNvPr id="608" name="Freeform: Shape 4407"/>
              <p:cNvSpPr/>
              <p:nvPr/>
            </p:nvSpPr>
            <p:spPr>
              <a:xfrm>
                <a:off x="7915787" y="1361994"/>
                <a:ext cx="337917" cy="3016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0"/>
                    </a:moveTo>
                    <a:cubicBezTo>
                      <a:pt x="21600" y="16754"/>
                      <a:pt x="16754" y="21600"/>
                      <a:pt x="10800" y="21600"/>
                    </a:cubicBezTo>
                    <a:cubicBezTo>
                      <a:pt x="4846" y="21600"/>
                      <a:pt x="0" y="16754"/>
                      <a:pt x="0" y="10800"/>
                    </a:cubicBezTo>
                    <a:cubicBezTo>
                      <a:pt x="0" y="4846"/>
                      <a:pt x="4846" y="0"/>
                      <a:pt x="10800" y="0"/>
                    </a:cubicBezTo>
                    <a:cubicBezTo>
                      <a:pt x="16754" y="0"/>
                      <a:pt x="21600" y="4846"/>
                      <a:pt x="21600" y="108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defRPr sz="1800">
                    <a:solidFill>
                      <a:srgbClr val="7F7F7F"/>
                    </a:solidFill>
                  </a:defRPr>
                </a:pPr>
              </a:p>
            </p:txBody>
          </p:sp>
          <p:sp>
            <p:nvSpPr>
              <p:cNvPr id="609" name="Freeform: Shape 4408"/>
              <p:cNvSpPr/>
              <p:nvPr/>
            </p:nvSpPr>
            <p:spPr>
              <a:xfrm>
                <a:off x="8086868" y="1476764"/>
                <a:ext cx="3606915" cy="72047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defRPr sz="1800">
                    <a:solidFill>
                      <a:srgbClr val="7F7F7F"/>
                    </a:solidFill>
                  </a:defRPr>
                </a:pPr>
              </a:p>
            </p:txBody>
          </p:sp>
          <p:sp>
            <p:nvSpPr>
              <p:cNvPr id="610" name="Freeform: Shape 4409"/>
              <p:cNvSpPr/>
              <p:nvPr/>
            </p:nvSpPr>
            <p:spPr>
              <a:xfrm>
                <a:off x="11585392" y="1361994"/>
                <a:ext cx="335739" cy="3016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0"/>
                    </a:moveTo>
                    <a:cubicBezTo>
                      <a:pt x="21600" y="16754"/>
                      <a:pt x="16723" y="21600"/>
                      <a:pt x="10730" y="21600"/>
                    </a:cubicBezTo>
                    <a:cubicBezTo>
                      <a:pt x="4738" y="21600"/>
                      <a:pt x="0" y="16754"/>
                      <a:pt x="0" y="10800"/>
                    </a:cubicBezTo>
                    <a:cubicBezTo>
                      <a:pt x="0" y="4846"/>
                      <a:pt x="4738" y="0"/>
                      <a:pt x="10730" y="0"/>
                    </a:cubicBezTo>
                    <a:cubicBezTo>
                      <a:pt x="16723" y="0"/>
                      <a:pt x="21600" y="4846"/>
                      <a:pt x="21600" y="10800"/>
                    </a:cubicBezTo>
                    <a:close/>
                  </a:path>
                </a:pathLst>
              </a:custGeom>
              <a:solidFill>
                <a:srgbClr val="91969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defRPr sz="1800">
                    <a:solidFill>
                      <a:srgbClr val="7F7F7F"/>
                    </a:solidFill>
                  </a:defRPr>
                </a:pPr>
              </a:p>
            </p:txBody>
          </p:sp>
          <p:sp>
            <p:nvSpPr>
              <p:cNvPr id="611" name="Freeform: Shape 4410"/>
              <p:cNvSpPr/>
              <p:nvPr/>
            </p:nvSpPr>
            <p:spPr>
              <a:xfrm>
                <a:off x="11753260" y="1476764"/>
                <a:ext cx="3606915" cy="72047"/>
              </a:xfrm>
              <a:prstGeom prst="rect">
                <a:avLst/>
              </a:prstGeom>
              <a:solidFill>
                <a:srgbClr val="91969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defRPr sz="1800">
                    <a:solidFill>
                      <a:srgbClr val="7F7F7F"/>
                    </a:solidFill>
                  </a:defRPr>
                </a:pPr>
              </a:p>
            </p:txBody>
          </p:sp>
          <p:sp>
            <p:nvSpPr>
              <p:cNvPr id="612" name="Freeform: Shape 4411"/>
              <p:cNvSpPr/>
              <p:nvPr/>
            </p:nvSpPr>
            <p:spPr>
              <a:xfrm>
                <a:off x="15193328" y="1361994"/>
                <a:ext cx="337917" cy="3016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0"/>
                    </a:moveTo>
                    <a:cubicBezTo>
                      <a:pt x="21600" y="16754"/>
                      <a:pt x="16754" y="21600"/>
                      <a:pt x="10800" y="21600"/>
                    </a:cubicBezTo>
                    <a:cubicBezTo>
                      <a:pt x="4846" y="21600"/>
                      <a:pt x="0" y="16754"/>
                      <a:pt x="0" y="10800"/>
                    </a:cubicBezTo>
                    <a:cubicBezTo>
                      <a:pt x="0" y="4846"/>
                      <a:pt x="4846" y="0"/>
                      <a:pt x="10800" y="0"/>
                    </a:cubicBezTo>
                    <a:cubicBezTo>
                      <a:pt x="16754" y="0"/>
                      <a:pt x="21600" y="4846"/>
                      <a:pt x="21600" y="10800"/>
                    </a:cubicBezTo>
                    <a:close/>
                  </a:path>
                </a:pathLst>
              </a:custGeom>
              <a:solidFill>
                <a:srgbClr val="4B505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defRPr sz="1800">
                    <a:solidFill>
                      <a:srgbClr val="7F7F7F"/>
                    </a:solidFill>
                  </a:defRPr>
                </a:pPr>
              </a:p>
            </p:txBody>
          </p:sp>
          <p:sp>
            <p:nvSpPr>
              <p:cNvPr id="613" name="Rectangle 345"/>
              <p:cNvSpPr txBox="1"/>
              <p:nvPr/>
            </p:nvSpPr>
            <p:spPr>
              <a:xfrm>
                <a:off x="-1" y="0"/>
                <a:ext cx="1662186" cy="84399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algn="ctr">
                  <a:lnSpc>
                    <a:spcPct val="100000"/>
                  </a:lnSpc>
                  <a:defRPr spc="-150" sz="6000">
                    <a:solidFill>
                      <a:srgbClr val="000000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defRPr>
                </a:lvl1pPr>
              </a:lstStyle>
              <a:p>
                <a:pPr/>
                <a:r>
                  <a:t>2016</a:t>
                </a:r>
              </a:p>
            </p:txBody>
          </p:sp>
          <p:sp>
            <p:nvSpPr>
              <p:cNvPr id="614" name="Rectangle 346"/>
              <p:cNvSpPr txBox="1"/>
              <p:nvPr/>
            </p:nvSpPr>
            <p:spPr>
              <a:xfrm>
                <a:off x="3659096" y="2439441"/>
                <a:ext cx="1647419" cy="8439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algn="ctr">
                  <a:lnSpc>
                    <a:spcPct val="100000"/>
                  </a:lnSpc>
                  <a:defRPr spc="-150" sz="6000">
                    <a:solidFill>
                      <a:srgbClr val="000000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defRPr>
                </a:lvl1pPr>
              </a:lstStyle>
              <a:p>
                <a:pPr/>
                <a:r>
                  <a:t>2017</a:t>
                </a:r>
              </a:p>
            </p:txBody>
          </p:sp>
          <p:sp>
            <p:nvSpPr>
              <p:cNvPr id="615" name="Rectangle 347"/>
              <p:cNvSpPr txBox="1"/>
              <p:nvPr/>
            </p:nvSpPr>
            <p:spPr>
              <a:xfrm>
                <a:off x="7255666" y="0"/>
                <a:ext cx="1683170" cy="84399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algn="ctr">
                  <a:lnSpc>
                    <a:spcPct val="100000"/>
                  </a:lnSpc>
                  <a:defRPr spc="-150" sz="6000">
                    <a:solidFill>
                      <a:srgbClr val="000000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defRPr>
                </a:lvl1pPr>
              </a:lstStyle>
              <a:p>
                <a:pPr/>
                <a:r>
                  <a:t>2018</a:t>
                </a:r>
              </a:p>
            </p:txBody>
          </p:sp>
          <p:sp>
            <p:nvSpPr>
              <p:cNvPr id="616" name="Rectangle 349"/>
              <p:cNvSpPr txBox="1"/>
              <p:nvPr/>
            </p:nvSpPr>
            <p:spPr>
              <a:xfrm>
                <a:off x="14442778" y="0"/>
                <a:ext cx="1857265" cy="84399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algn="ctr">
                  <a:lnSpc>
                    <a:spcPct val="100000"/>
                  </a:lnSpc>
                  <a:defRPr spc="-150" sz="6000">
                    <a:solidFill>
                      <a:srgbClr val="000000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defRPr>
                </a:lvl1pPr>
              </a:lstStyle>
              <a:p>
                <a:pPr/>
                <a:r>
                  <a:t>2020</a:t>
                </a:r>
              </a:p>
            </p:txBody>
          </p:sp>
        </p:grpSp>
        <p:sp>
          <p:nvSpPr>
            <p:cNvPr id="618" name="TextBox 351"/>
            <p:cNvSpPr txBox="1"/>
            <p:nvPr/>
          </p:nvSpPr>
          <p:spPr>
            <a:xfrm>
              <a:off x="3632404" y="1227089"/>
              <a:ext cx="3758716" cy="1519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sz="2200">
                  <a:solidFill>
                    <a:schemeClr val="accent1">
                      <a:lumOff val="-13575"/>
                    </a:schemeClr>
                  </a:solidFill>
                </a:defRPr>
              </a:lvl1pPr>
            </a:lstStyle>
            <a:p>
              <a:pPr/>
              <a:r>
                <a:t>Unpredictability of the generated random bit sequence is assessed using the NIST standards</a:t>
              </a:r>
            </a:p>
          </p:txBody>
        </p:sp>
        <p:sp>
          <p:nvSpPr>
            <p:cNvPr id="619" name="TextBox 353"/>
            <p:cNvSpPr txBox="1"/>
            <p:nvPr/>
          </p:nvSpPr>
          <p:spPr>
            <a:xfrm>
              <a:off x="10432232" y="0"/>
              <a:ext cx="4355839" cy="31424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ct val="110000"/>
                </a:lnSpc>
                <a:defRPr sz="22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</a:defRPr>
              </a:pPr>
            </a:p>
            <a:p>
              <a:pPr marL="228599" indent="-228599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</a:defRPr>
              </a:pPr>
              <a:r>
                <a:t> </a:t>
              </a:r>
              <a:r>
                <a:rPr>
                  <a:latin typeface="Montserrat Bold"/>
                  <a:ea typeface="Montserrat Bold"/>
                  <a:cs typeface="Montserrat Bold"/>
                  <a:sym typeface="Montserrat Bold"/>
                </a:rPr>
                <a:t>Approval</a:t>
              </a:r>
              <a:r>
                <a:t> &amp; </a:t>
              </a:r>
              <a:r>
                <a:rPr>
                  <a:latin typeface="Montserrat Bold"/>
                  <a:ea typeface="Montserrat Bold"/>
                  <a:cs typeface="Montserrat Bold"/>
                  <a:sym typeface="Montserrat Bold"/>
                </a:rPr>
                <a:t>kick-off </a:t>
              </a:r>
              <a:r>
                <a:t>of the </a:t>
              </a:r>
              <a:r>
                <a:rPr>
                  <a:latin typeface="Montserrat Bold"/>
                  <a:ea typeface="Montserrat Bold"/>
                  <a:cs typeface="Montserrat Bold"/>
                  <a:sym typeface="Montserrat Bold"/>
                </a:rPr>
                <a:t>ATTRACT Phase 1</a:t>
              </a:r>
              <a:r>
                <a:t> proposal (May)</a:t>
              </a:r>
            </a:p>
            <a:p>
              <a:pPr marL="228599" indent="-228599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</a:defRPr>
              </a:pPr>
            </a:p>
            <a:p>
              <a:pPr marL="228599" indent="-228599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</a:defRPr>
              </a:pPr>
              <a:r>
                <a:t> design, commissioning and production of the single generator board;</a:t>
              </a:r>
            </a:p>
          </p:txBody>
        </p:sp>
        <p:sp>
          <p:nvSpPr>
            <p:cNvPr id="620" name="TextBox 354"/>
            <p:cNvSpPr txBox="1"/>
            <p:nvPr/>
          </p:nvSpPr>
          <p:spPr>
            <a:xfrm>
              <a:off x="6795302" y="6128139"/>
              <a:ext cx="4579196" cy="41725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marL="228599" indent="-228599" algn="just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</a:defRPr>
              </a:pPr>
              <a:r>
                <a:t> A </a:t>
              </a:r>
              <a:r>
                <a:rPr>
                  <a:latin typeface="Montserrat Bold"/>
                  <a:ea typeface="Montserrat Bold"/>
                  <a:cs typeface="Montserrat Bold"/>
                  <a:sym typeface="Montserrat Bold"/>
                </a:rPr>
                <a:t>demo board</a:t>
              </a:r>
              <a:r>
                <a:t> is designed, commissioned and qualified;</a:t>
              </a:r>
            </a:p>
            <a:p>
              <a:pPr marL="228599" indent="-228599" algn="just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</a:defRPr>
              </a:pPr>
            </a:p>
            <a:p>
              <a:pPr marL="228599" indent="-228599" algn="just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</a:defRPr>
              </a:pPr>
              <a:r>
                <a:t> Italian patent filing completed (October)</a:t>
              </a:r>
            </a:p>
            <a:p>
              <a:pPr marL="228599" indent="-228599" algn="just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</a:defRPr>
              </a:pPr>
            </a:p>
            <a:p>
              <a:pPr marL="228599" indent="-228599" algn="just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defRPr>
              </a:pPr>
              <a:r>
                <a:rPr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</a:rPr>
                <a:t> launch at the  CyberSecurity week in Le Hague (October)</a:t>
              </a:r>
              <a:endPara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endParaRPr>
            </a:p>
            <a:p>
              <a:pPr marL="228599" indent="-228599" algn="just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defRPr>
              </a:pPr>
              <a:endPara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endParaRPr>
            </a:p>
            <a:p>
              <a:pPr marL="228599" indent="-228599" algn="just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defRPr>
              </a:pPr>
              <a:r>
                <a:rPr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</a:rPr>
                <a:t> </a:t>
              </a:r>
              <a:r>
                <a:rPr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submission</a:t>
              </a:r>
              <a:r>
                <a:rPr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</a:rPr>
                <a:t> of the </a:t>
              </a:r>
              <a:r>
                <a:rPr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ATTRACT</a:t>
              </a:r>
              <a:r>
                <a:rPr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</a:rPr>
                <a:t> </a:t>
              </a:r>
              <a:r>
                <a:rPr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Phase 1</a:t>
              </a:r>
              <a:r>
                <a:rPr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</a:rPr>
                <a:t> proposal (October)</a:t>
              </a:r>
              <a:r>
                <a:t> (100 kEUR)</a:t>
              </a:r>
            </a:p>
          </p:txBody>
        </p:sp>
        <p:sp>
          <p:nvSpPr>
            <p:cNvPr id="621" name="TextBox 355"/>
            <p:cNvSpPr txBox="1"/>
            <p:nvPr/>
          </p:nvSpPr>
          <p:spPr>
            <a:xfrm>
              <a:off x="14411083" y="6151522"/>
              <a:ext cx="5985767" cy="41725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marL="228599" indent="-228599">
                <a:lnSpc>
                  <a:spcPct val="110000"/>
                </a:lnSpc>
                <a:buSzPct val="80000"/>
                <a:buBlip>
                  <a:blip r:embed="rId2"/>
                </a:buBlip>
                <a:defRPr sz="2200"/>
              </a:pPr>
              <a:r>
                <a:t> </a:t>
              </a:r>
              <a:r>
                <a:rPr>
                  <a:latin typeface="Montserrat Bold"/>
                  <a:ea typeface="Montserrat Bold"/>
                  <a:cs typeface="Montserrat Bold"/>
                  <a:sym typeface="Montserrat Bold"/>
                </a:rPr>
                <a:t>End </a:t>
              </a:r>
              <a:r>
                <a:t>of the </a:t>
              </a:r>
              <a:r>
                <a:rPr>
                  <a:latin typeface="Montserrat Bold"/>
                  <a:ea typeface="Montserrat Bold"/>
                  <a:cs typeface="Montserrat Bold"/>
                  <a:sym typeface="Montserrat Bold"/>
                </a:rPr>
                <a:t>ATTRACT Phase 1 </a:t>
              </a:r>
              <a:r>
                <a:t>project (October)</a:t>
              </a:r>
            </a:p>
            <a:p>
              <a:pPr marL="228599" indent="-228599">
                <a:lnSpc>
                  <a:spcPct val="110000"/>
                </a:lnSpc>
                <a:buSzPct val="80000"/>
                <a:buBlip>
                  <a:blip r:embed="rId2"/>
                </a:buBlip>
                <a:defRPr sz="2200"/>
              </a:pPr>
            </a:p>
            <a:p>
              <a:pPr marL="228599" indent="-228599">
                <a:lnSpc>
                  <a:spcPct val="110000"/>
                </a:lnSpc>
                <a:buSzPct val="80000"/>
                <a:buBlip>
                  <a:blip r:embed="rId2"/>
                </a:buBlip>
                <a:defRPr sz="2200"/>
              </a:pPr>
              <a:r>
                <a:t> </a:t>
              </a:r>
              <a:r>
                <a:rPr>
                  <a:latin typeface="Montserrat Bold"/>
                  <a:ea typeface="Montserrat Bold"/>
                  <a:cs typeface="Montserrat Bold"/>
                  <a:sym typeface="Montserrat Bold"/>
                </a:rPr>
                <a:t>Full characterisation </a:t>
              </a:r>
              <a:r>
                <a:t>of the single generator board</a:t>
              </a:r>
            </a:p>
            <a:p>
              <a:pPr marL="228599" indent="-228599">
                <a:lnSpc>
                  <a:spcPct val="110000"/>
                </a:lnSpc>
                <a:buSzPct val="80000"/>
                <a:buBlip>
                  <a:blip r:embed="rId2"/>
                </a:buBlip>
                <a:defRPr sz="2200"/>
              </a:pPr>
            </a:p>
            <a:p>
              <a:pPr marL="228599" indent="-228599">
                <a:lnSpc>
                  <a:spcPct val="110000"/>
                </a:lnSpc>
                <a:buSzPct val="80000"/>
                <a:buBlip>
                  <a:blip r:embed="rId2"/>
                </a:buBlip>
                <a:defRPr sz="2200"/>
              </a:pPr>
              <a:r>
                <a:t> </a:t>
              </a:r>
              <a:r>
                <a:rPr>
                  <a:latin typeface="Montserrat Bold"/>
                  <a:ea typeface="Montserrat Bold"/>
                  <a:cs typeface="Montserrat Bold"/>
                  <a:sym typeface="Montserrat Bold"/>
                </a:rPr>
                <a:t>winner</a:t>
              </a:r>
              <a:r>
                <a:t> of the </a:t>
              </a:r>
              <a:r>
                <a:rPr>
                  <a:latin typeface="Montserrat Bold"/>
                  <a:ea typeface="Montserrat Bold"/>
                  <a:cs typeface="Montserrat Bold"/>
                  <a:sym typeface="Montserrat Bold"/>
                </a:rPr>
                <a:t>Start-Cup</a:t>
              </a:r>
              <a:r>
                <a:t> </a:t>
              </a:r>
              <a:r>
                <a:rPr>
                  <a:latin typeface="Montserrat Bold"/>
                  <a:ea typeface="Montserrat Bold"/>
                  <a:cs typeface="Montserrat Bold"/>
                  <a:sym typeface="Montserrat Bold"/>
                </a:rPr>
                <a:t>competition</a:t>
              </a:r>
              <a:r>
                <a:t> (regional level; 20 kEUR)</a:t>
              </a:r>
            </a:p>
            <a:p>
              <a:pPr marL="228599" indent="-228599">
                <a:lnSpc>
                  <a:spcPct val="110000"/>
                </a:lnSpc>
                <a:buSzPct val="80000"/>
                <a:buBlip>
                  <a:blip r:embed="rId2"/>
                </a:buBlip>
                <a:defRPr sz="2200"/>
              </a:pPr>
              <a:r>
                <a:t> </a:t>
              </a:r>
              <a:r>
                <a:rPr>
                  <a:latin typeface="Montserrat Bold"/>
                  <a:ea typeface="Montserrat Bold"/>
                  <a:cs typeface="Montserrat Bold"/>
                  <a:sym typeface="Montserrat Bold"/>
                </a:rPr>
                <a:t>winner</a:t>
              </a:r>
              <a:r>
                <a:t> of two special prizes by investors at PNI, start-up competition at </a:t>
              </a:r>
              <a:r>
                <a:rPr>
                  <a:latin typeface="Montserrat Bold"/>
                  <a:ea typeface="Montserrat Bold"/>
                  <a:cs typeface="Montserrat Bold"/>
                  <a:sym typeface="Montserrat Bold"/>
                </a:rPr>
                <a:t>national level</a:t>
              </a:r>
              <a:endParaRPr>
                <a:latin typeface="Montserrat Bold"/>
                <a:ea typeface="Montserrat Bold"/>
                <a:cs typeface="Montserrat Bold"/>
                <a:sym typeface="Montserrat Bold"/>
              </a:endParaRPr>
            </a:p>
            <a:p>
              <a:pPr marL="228599" indent="-228599">
                <a:lnSpc>
                  <a:spcPct val="110000"/>
                </a:lnSpc>
                <a:buSzPct val="80000"/>
                <a:buBlip>
                  <a:blip r:embed="rId2"/>
                </a:buBlip>
                <a:defRPr sz="2200"/>
              </a:pPr>
              <a:r>
                <a:rPr>
                  <a:latin typeface="Montserrat Bold"/>
                  <a:ea typeface="Montserrat Bold"/>
                  <a:cs typeface="Montserrat Bold"/>
                  <a:sym typeface="Montserrat Bold"/>
                </a:rPr>
                <a:t> Italian patent granted</a:t>
              </a:r>
            </a:p>
          </p:txBody>
        </p:sp>
        <p:sp>
          <p:nvSpPr>
            <p:cNvPr id="622" name="TextBox 37"/>
            <p:cNvSpPr txBox="1"/>
            <p:nvPr/>
          </p:nvSpPr>
          <p:spPr>
            <a:xfrm>
              <a:off x="0" y="6255820"/>
              <a:ext cx="3758716" cy="26429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sz="22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</a:defRPr>
              </a:lvl1pPr>
            </a:lstStyle>
            <a:p>
              <a:pPr/>
              <a:r>
                <a:t>The principle at the base of RandomPower emerges, as result of a genuine serendipity event. Initial tests performed with lab equipment</a:t>
              </a:r>
            </a:p>
          </p:txBody>
        </p:sp>
      </p:grpSp>
      <p:sp>
        <p:nvSpPr>
          <p:cNvPr id="624" name="TextBox 21"/>
          <p:cNvSpPr txBox="1"/>
          <p:nvPr/>
        </p:nvSpPr>
        <p:spPr>
          <a:xfrm>
            <a:off x="209539" y="484541"/>
            <a:ext cx="15422090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228600" indent="-228600">
              <a:lnSpc>
                <a:spcPct val="100000"/>
              </a:lnSpc>
              <a:buSzPct val="80000"/>
              <a:buBlip>
                <a:blip r:embed="rId2"/>
              </a:buBlip>
              <a:defRPr spc="2325" sz="31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 how did we get where we are?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Slide Number"/>
          <p:cNvSpPr txBox="1"/>
          <p:nvPr>
            <p:ph type="sldNum" sz="quarter" idx="2"/>
          </p:nvPr>
        </p:nvSpPr>
        <p:spPr>
          <a:xfrm>
            <a:off x="22596126" y="779655"/>
            <a:ext cx="416525" cy="4114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27" name="TextBox 21"/>
          <p:cNvSpPr txBox="1"/>
          <p:nvPr/>
        </p:nvSpPr>
        <p:spPr>
          <a:xfrm>
            <a:off x="209539" y="484541"/>
            <a:ext cx="15422090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228600" indent="-228600">
              <a:lnSpc>
                <a:spcPct val="100000"/>
              </a:lnSpc>
              <a:buSzPct val="80000"/>
              <a:buBlip>
                <a:blip r:embed="rId2"/>
              </a:buBlip>
              <a:defRPr spc="2325" sz="31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 how did we get where we are?</a:t>
            </a:r>
          </a:p>
        </p:txBody>
      </p:sp>
      <p:grpSp>
        <p:nvGrpSpPr>
          <p:cNvPr id="658" name="Group"/>
          <p:cNvGrpSpPr/>
          <p:nvPr/>
        </p:nvGrpSpPr>
        <p:grpSpPr>
          <a:xfrm>
            <a:off x="477299" y="1448199"/>
            <a:ext cx="23225176" cy="12127999"/>
            <a:chOff x="0" y="0"/>
            <a:chExt cx="23225174" cy="12127998"/>
          </a:xfrm>
        </p:grpSpPr>
        <p:sp>
          <p:nvSpPr>
            <p:cNvPr id="628" name="TextBox 20"/>
            <p:cNvSpPr txBox="1"/>
            <p:nvPr/>
          </p:nvSpPr>
          <p:spPr>
            <a:xfrm>
              <a:off x="0" y="0"/>
              <a:ext cx="19330689" cy="89116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530" tIns="45530" rIns="45530" bIns="45530" numCol="1" anchor="t">
              <a:spAutoFit/>
            </a:bodyPr>
            <a:lstStyle/>
            <a:p>
              <a:pPr>
                <a:lnSpc>
                  <a:spcPct val="100000"/>
                </a:lnSpc>
                <a:defRPr spc="472" sz="5200">
                  <a:solidFill>
                    <a:schemeClr val="accent1">
                      <a:lumOff val="-13575"/>
                    </a:schemeClr>
                  </a:solidFill>
                </a:defRPr>
              </a:pPr>
              <a:r>
                <a:t>HISTORY &amp; TEAM: </a:t>
              </a:r>
              <a:r>
                <a:rPr spc="327" sz="3600"/>
                <a:t>post</a:t>
              </a:r>
              <a:r>
                <a:rPr spc="318" sz="3500"/>
                <a:t>-incorporation (2021)</a:t>
              </a:r>
            </a:p>
          </p:txBody>
        </p:sp>
        <p:sp>
          <p:nvSpPr>
            <p:cNvPr id="629" name="Freeform: Shape 4388"/>
            <p:cNvSpPr/>
            <p:nvPr/>
          </p:nvSpPr>
          <p:spPr>
            <a:xfrm>
              <a:off x="15016455" y="5337221"/>
              <a:ext cx="34909" cy="48851"/>
            </a:xfrm>
            <a:prstGeom prst="rect">
              <a:avLst/>
            </a:pr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7F7F7F"/>
                  </a:solidFill>
                </a:defRPr>
              </a:pPr>
            </a:p>
          </p:txBody>
        </p:sp>
        <p:sp>
          <p:nvSpPr>
            <p:cNvPr id="630" name="Freeform: Shape 4390"/>
            <p:cNvSpPr/>
            <p:nvPr/>
          </p:nvSpPr>
          <p:spPr>
            <a:xfrm>
              <a:off x="15016455" y="6806215"/>
              <a:ext cx="34909" cy="48851"/>
            </a:xfrm>
            <a:prstGeom prst="rect">
              <a:avLst/>
            </a:prstGeom>
            <a:solidFill>
              <a:srgbClr val="2D2B3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7F7F7F"/>
                  </a:solidFill>
                </a:defRPr>
              </a:pPr>
            </a:p>
          </p:txBody>
        </p:sp>
        <p:sp>
          <p:nvSpPr>
            <p:cNvPr id="631" name="Freeform: Shape 4391"/>
            <p:cNvSpPr/>
            <p:nvPr/>
          </p:nvSpPr>
          <p:spPr>
            <a:xfrm>
              <a:off x="11281227" y="6914382"/>
              <a:ext cx="39274" cy="45362"/>
            </a:xfrm>
            <a:prstGeom prst="rect">
              <a:avLst/>
            </a:prstGeom>
            <a:solidFill>
              <a:srgbClr val="2D2B3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7F7F7F"/>
                  </a:solidFill>
                </a:defRPr>
              </a:pPr>
            </a:p>
          </p:txBody>
        </p:sp>
        <p:sp>
          <p:nvSpPr>
            <p:cNvPr id="632" name="Freeform: Shape 4394"/>
            <p:cNvSpPr/>
            <p:nvPr/>
          </p:nvSpPr>
          <p:spPr>
            <a:xfrm>
              <a:off x="7576545" y="5337221"/>
              <a:ext cx="39273" cy="48851"/>
            </a:xfrm>
            <a:prstGeom prst="rect">
              <a:avLst/>
            </a:pr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7F7F7F"/>
                  </a:solidFill>
                </a:defRPr>
              </a:pPr>
            </a:p>
          </p:txBody>
        </p:sp>
        <p:sp>
          <p:nvSpPr>
            <p:cNvPr id="633" name="Freeform: Shape 4396"/>
            <p:cNvSpPr/>
            <p:nvPr/>
          </p:nvSpPr>
          <p:spPr>
            <a:xfrm>
              <a:off x="7576545" y="6806215"/>
              <a:ext cx="39273" cy="48851"/>
            </a:xfrm>
            <a:prstGeom prst="rect">
              <a:avLst/>
            </a:pr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7F7F7F"/>
                  </a:solidFill>
                </a:defRPr>
              </a:pPr>
            </a:p>
          </p:txBody>
        </p:sp>
        <p:sp>
          <p:nvSpPr>
            <p:cNvPr id="634" name="Freeform: Shape 4397"/>
            <p:cNvSpPr/>
            <p:nvPr/>
          </p:nvSpPr>
          <p:spPr>
            <a:xfrm>
              <a:off x="3845681" y="6914382"/>
              <a:ext cx="39274" cy="45362"/>
            </a:xfrm>
            <a:prstGeom prst="rect">
              <a:avLst/>
            </a:pr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7F7F7F"/>
                  </a:solidFill>
                </a:defRPr>
              </a:pPr>
            </a:p>
          </p:txBody>
        </p:sp>
        <p:sp>
          <p:nvSpPr>
            <p:cNvPr id="635" name="Freeform: Shape 4400"/>
            <p:cNvSpPr/>
            <p:nvPr/>
          </p:nvSpPr>
          <p:spPr>
            <a:xfrm>
              <a:off x="18747320" y="6914382"/>
              <a:ext cx="39274" cy="45362"/>
            </a:xfrm>
            <a:prstGeom prst="rect">
              <a:avLst/>
            </a:prstGeom>
            <a:solidFill>
              <a:srgbClr val="2D2B3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7F7F7F"/>
                  </a:solidFill>
                </a:defRPr>
              </a:pPr>
            </a:p>
          </p:txBody>
        </p:sp>
        <p:sp>
          <p:nvSpPr>
            <p:cNvPr id="636" name="TextBox 353"/>
            <p:cNvSpPr txBox="1"/>
            <p:nvPr/>
          </p:nvSpPr>
          <p:spPr>
            <a:xfrm>
              <a:off x="15016455" y="869911"/>
              <a:ext cx="8208720" cy="51034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ct val="110000"/>
                </a:lnSpc>
                <a:defRPr sz="22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</a:defRPr>
              </a:pPr>
            </a:p>
            <a:p>
              <a:pPr marL="228599" indent="-228599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</a:defRPr>
              </a:pPr>
              <a:r>
                <a:t> </a:t>
              </a:r>
              <a:r>
                <a:rPr>
                  <a:latin typeface="Montserrat Bold"/>
                  <a:ea typeface="Montserrat Bold"/>
                  <a:cs typeface="Montserrat Bold"/>
                  <a:sym typeface="Montserrat Bold"/>
                </a:rPr>
                <a:t>Chip delivery (Q2)</a:t>
              </a:r>
              <a:endParaRPr>
                <a:latin typeface="Montserrat Bold"/>
                <a:ea typeface="Montserrat Bold"/>
                <a:cs typeface="Montserrat Bold"/>
                <a:sym typeface="Montserrat Bold"/>
              </a:endParaRPr>
            </a:p>
            <a:p>
              <a:pPr marL="228599" indent="-228599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</a:defRPr>
              </a:pPr>
              <a:endParaRPr>
                <a:latin typeface="Montserrat Bold"/>
                <a:ea typeface="Montserrat Bold"/>
                <a:cs typeface="Montserrat Bold"/>
                <a:sym typeface="Montserrat Bold"/>
              </a:endParaRPr>
            </a:p>
            <a:p>
              <a:pPr marL="228599" indent="-228599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</a:defRPr>
              </a:pPr>
              <a:r>
                <a:rPr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  <a:r>
                <a:t>Chip qualification (Q4)</a:t>
              </a:r>
            </a:p>
            <a:p>
              <a:pPr marL="228599" indent="-228599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</a:defRPr>
              </a:pPr>
              <a:r>
                <a:t> 64x board product grade qualification (Q3)</a:t>
              </a:r>
            </a:p>
            <a:p>
              <a:pPr marL="228599" indent="-228599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</a:defRPr>
              </a:pPr>
            </a:p>
            <a:p>
              <a:pPr marL="228599" indent="-228599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</a:defRPr>
              </a:pPr>
              <a:r>
                <a:t> v1.0 of the FIPS compliant sw architecture for the multi-age board</a:t>
              </a:r>
            </a:p>
            <a:p>
              <a:pPr marL="228599" indent="-228599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</a:defRPr>
              </a:pPr>
              <a:r>
                <a:t> </a:t>
              </a:r>
              <a:r>
                <a:rPr>
                  <a:latin typeface="Montserrat Bold"/>
                  <a:ea typeface="Montserrat Bold"/>
                  <a:cs typeface="Montserrat Bold"/>
                  <a:sym typeface="Montserrat Bold"/>
                </a:rPr>
                <a:t>FIPS 140-3 certification started</a:t>
              </a:r>
              <a:endParaRPr>
                <a:latin typeface="Montserrat Bold"/>
                <a:ea typeface="Montserrat Bold"/>
                <a:cs typeface="Montserrat Bold"/>
                <a:sym typeface="Montserrat Bold"/>
              </a:endParaRPr>
            </a:p>
            <a:p>
              <a:pPr marL="228599" indent="-228599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</a:defRPr>
              </a:pPr>
            </a:p>
            <a:p>
              <a:pPr marL="228599" indent="-228599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</a:defRPr>
              </a:pPr>
              <a:r>
                <a:t> </a:t>
              </a:r>
              <a:r>
                <a:rPr>
                  <a:latin typeface="Montserrat Bold"/>
                  <a:ea typeface="Montserrat Bold"/>
                  <a:cs typeface="Montserrat Bold"/>
                  <a:sym typeface="Montserrat Bold"/>
                </a:rPr>
                <a:t>Business plan v2.0</a:t>
              </a:r>
              <a:endParaRPr>
                <a:latin typeface="Montserrat Bold"/>
                <a:ea typeface="Montserrat Bold"/>
                <a:cs typeface="Montserrat Bold"/>
                <a:sym typeface="Montserrat Bold"/>
              </a:endParaRPr>
            </a:p>
            <a:p>
              <a:pPr marL="228599" indent="-228599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</a:defRPr>
              </a:pPr>
              <a:r>
                <a:rPr>
                  <a:latin typeface="Montserrat Bold"/>
                  <a:ea typeface="Montserrat Bold"/>
                  <a:cs typeface="Montserrat Bold"/>
                  <a:sym typeface="Montserrat Bold"/>
                </a:rPr>
                <a:t> End of the ATTRACT Phase 2 (fall; Extended by now!</a:t>
              </a:r>
              <a:endParaRPr>
                <a:latin typeface="Montserrat Bold"/>
                <a:ea typeface="Montserrat Bold"/>
                <a:cs typeface="Montserrat Bold"/>
                <a:sym typeface="Montserrat Bold"/>
              </a:endParaRPr>
            </a:p>
            <a:p>
              <a:pPr marL="228599" indent="-228599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</a:defRPr>
              </a:pPr>
              <a:r>
                <a:t> </a:t>
              </a:r>
              <a:r>
                <a:rPr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Execution of the next investment round</a:t>
              </a:r>
              <a:endPara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  <a:p>
              <a:pPr marL="228599" indent="-228599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</a:defRPr>
              </a:pPr>
              <a:r>
                <a:rPr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Engineer co-development of applications</a:t>
              </a:r>
              <a:endParaRPr>
                <a:latin typeface="Montserrat Bold"/>
                <a:ea typeface="Montserrat Bold"/>
                <a:cs typeface="Montserrat Bold"/>
                <a:sym typeface="Montserrat Bold"/>
              </a:endParaRPr>
            </a:p>
            <a:p>
              <a:pPr marL="228599" indent="-228599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</a:defRPr>
              </a:pPr>
              <a:r>
                <a:t> </a:t>
              </a:r>
              <a:r>
                <a:rPr>
                  <a:latin typeface="Montserrat Bold"/>
                  <a:ea typeface="Montserrat Bold"/>
                  <a:cs typeface="Montserrat Bold"/>
                  <a:sym typeface="Montserrat Bold"/>
                </a:rPr>
                <a:t>GO TO MARKET!</a:t>
              </a:r>
              <a:endParaRPr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  <p:sp>
          <p:nvSpPr>
            <p:cNvPr id="637" name="TextBox 354"/>
            <p:cNvSpPr txBox="1"/>
            <p:nvPr/>
          </p:nvSpPr>
          <p:spPr>
            <a:xfrm>
              <a:off x="8740380" y="7496350"/>
              <a:ext cx="7499597" cy="38395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marL="228599" indent="-228599" algn="just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</a:defRPr>
              </a:pPr>
              <a:r>
                <a:t> real-time sanity check implemented</a:t>
              </a:r>
            </a:p>
            <a:p>
              <a:pPr marL="228599" indent="-228599" algn="just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</a:defRPr>
              </a:pPr>
            </a:p>
            <a:p>
              <a:pPr marL="228599" indent="-228599" algn="just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</a:defRPr>
              </a:pPr>
              <a:r>
                <a:t> design of the multi-gen board completed (April) v1.0</a:t>
              </a:r>
            </a:p>
            <a:p>
              <a:pPr marL="228599" indent="-228599" algn="just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</a:defRPr>
              </a:pPr>
            </a:p>
            <a:p>
              <a:pPr marL="228599" indent="-228599" algn="just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defRPr>
              </a:pPr>
              <a:r>
                <a:rPr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</a:rPr>
                <a:t> commissioning of v1.0 started (July) ; qualification completed in December</a:t>
              </a:r>
              <a:endPara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endParaRPr>
            </a:p>
            <a:p>
              <a:pPr marL="228599" indent="-228599" algn="just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defRPr>
              </a:pPr>
              <a:endPara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endParaRPr>
            </a:p>
            <a:p>
              <a:pPr marL="228599" indent="-228599" algn="just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defRPr>
              </a:pPr>
              <a:r>
                <a:rPr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</a:rPr>
                <a:t> </a:t>
              </a:r>
              <a:r>
                <a:rPr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chip submission in mid-September</a:t>
              </a:r>
              <a:endPara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  <a:p>
              <a:pPr marL="228599" indent="-228599" algn="just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defRPr>
              </a:pPr>
              <a:endPara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  <a:p>
              <a:pPr marL="228599" indent="-228599" algn="just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defRPr>
              </a:pPr>
              <a:r>
                <a:rPr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Engineering of the next investment round (including Exploitation agreements)</a:t>
              </a:r>
            </a:p>
          </p:txBody>
        </p:sp>
        <p:sp>
          <p:nvSpPr>
            <p:cNvPr id="638" name="Freeform: Shape 4403"/>
            <p:cNvSpPr/>
            <p:nvPr/>
          </p:nvSpPr>
          <p:spPr>
            <a:xfrm>
              <a:off x="2160926" y="6691872"/>
              <a:ext cx="347077" cy="277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6754"/>
                    <a:pt x="16754" y="21600"/>
                    <a:pt x="10800" y="21600"/>
                  </a:cubicBezTo>
                  <a:cubicBezTo>
                    <a:pt x="4708" y="21600"/>
                    <a:pt x="0" y="16754"/>
                    <a:pt x="0" y="10800"/>
                  </a:cubicBezTo>
                  <a:cubicBezTo>
                    <a:pt x="0" y="4846"/>
                    <a:pt x="4708" y="0"/>
                    <a:pt x="10800" y="0"/>
                  </a:cubicBezTo>
                  <a:cubicBezTo>
                    <a:pt x="16754" y="0"/>
                    <a:pt x="21600" y="4846"/>
                    <a:pt x="21600" y="108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7F7F7F"/>
                  </a:solidFill>
                </a:defRPr>
              </a:pPr>
            </a:p>
          </p:txBody>
        </p:sp>
        <p:sp>
          <p:nvSpPr>
            <p:cNvPr id="639" name="Freeform: Shape 4405"/>
            <p:cNvSpPr/>
            <p:nvPr/>
          </p:nvSpPr>
          <p:spPr>
            <a:xfrm>
              <a:off x="6644368" y="6691872"/>
              <a:ext cx="347077" cy="277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6754"/>
                    <a:pt x="16754" y="21600"/>
                    <a:pt x="10800" y="21600"/>
                  </a:cubicBezTo>
                  <a:cubicBezTo>
                    <a:pt x="4846" y="21600"/>
                    <a:pt x="0" y="16754"/>
                    <a:pt x="0" y="10800"/>
                  </a:cubicBezTo>
                  <a:cubicBezTo>
                    <a:pt x="0" y="4846"/>
                    <a:pt x="4846" y="0"/>
                    <a:pt x="10800" y="0"/>
                  </a:cubicBezTo>
                  <a:cubicBezTo>
                    <a:pt x="16754" y="0"/>
                    <a:pt x="21600" y="4846"/>
                    <a:pt x="21600" y="10800"/>
                  </a:cubicBezTo>
                  <a:close/>
                </a:path>
              </a:pathLst>
            </a:custGeom>
            <a:solidFill>
              <a:srgbClr val="D4E3E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7F7F7F"/>
                  </a:solidFill>
                </a:defRPr>
              </a:pPr>
            </a:p>
          </p:txBody>
        </p:sp>
        <p:sp>
          <p:nvSpPr>
            <p:cNvPr id="640" name="Freeform: Shape 4389"/>
            <p:cNvSpPr/>
            <p:nvPr/>
          </p:nvSpPr>
          <p:spPr>
            <a:xfrm>
              <a:off x="17471187" y="5426746"/>
              <a:ext cx="34910" cy="1196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947"/>
                  </a:moveTo>
                  <a:lnTo>
                    <a:pt x="0" y="1947"/>
                  </a:lnTo>
                  <a:lnTo>
                    <a:pt x="0" y="0"/>
                  </a:lnTo>
                  <a:lnTo>
                    <a:pt x="21600" y="0"/>
                  </a:lnTo>
                  <a:close/>
                  <a:moveTo>
                    <a:pt x="21600" y="5902"/>
                  </a:moveTo>
                  <a:lnTo>
                    <a:pt x="0" y="5902"/>
                  </a:lnTo>
                  <a:lnTo>
                    <a:pt x="0" y="3893"/>
                  </a:lnTo>
                  <a:lnTo>
                    <a:pt x="21600" y="3893"/>
                  </a:lnTo>
                  <a:close/>
                  <a:moveTo>
                    <a:pt x="21600" y="9795"/>
                  </a:moveTo>
                  <a:lnTo>
                    <a:pt x="0" y="9795"/>
                  </a:lnTo>
                  <a:lnTo>
                    <a:pt x="0" y="7849"/>
                  </a:lnTo>
                  <a:lnTo>
                    <a:pt x="21600" y="7849"/>
                  </a:lnTo>
                  <a:close/>
                  <a:moveTo>
                    <a:pt x="21600" y="13751"/>
                  </a:moveTo>
                  <a:lnTo>
                    <a:pt x="0" y="13751"/>
                  </a:lnTo>
                  <a:lnTo>
                    <a:pt x="0" y="11742"/>
                  </a:lnTo>
                  <a:lnTo>
                    <a:pt x="21600" y="11742"/>
                  </a:lnTo>
                  <a:close/>
                  <a:moveTo>
                    <a:pt x="21600" y="17644"/>
                  </a:moveTo>
                  <a:lnTo>
                    <a:pt x="0" y="17644"/>
                  </a:lnTo>
                  <a:lnTo>
                    <a:pt x="0" y="15698"/>
                  </a:lnTo>
                  <a:lnTo>
                    <a:pt x="21600" y="15698"/>
                  </a:lnTo>
                  <a:close/>
                  <a:moveTo>
                    <a:pt x="21600" y="21600"/>
                  </a:moveTo>
                  <a:lnTo>
                    <a:pt x="0" y="21600"/>
                  </a:lnTo>
                  <a:lnTo>
                    <a:pt x="0" y="19591"/>
                  </a:lnTo>
                  <a:lnTo>
                    <a:pt x="21600" y="19591"/>
                  </a:ln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7F7F7F"/>
                  </a:solidFill>
                </a:defRPr>
              </a:pPr>
            </a:p>
          </p:txBody>
        </p:sp>
        <p:sp>
          <p:nvSpPr>
            <p:cNvPr id="641" name="Rectangle 348"/>
            <p:cNvSpPr txBox="1"/>
            <p:nvPr/>
          </p:nvSpPr>
          <p:spPr>
            <a:xfrm>
              <a:off x="16540426" y="7376138"/>
              <a:ext cx="1896431" cy="776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lnSpc>
                  <a:spcPct val="100000"/>
                </a:lnSpc>
                <a:defRPr spc="-150" sz="6000">
                  <a:solidFill>
                    <a:srgbClr val="00000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pPr/>
              <a:r>
                <a:t>2024</a:t>
              </a:r>
            </a:p>
          </p:txBody>
        </p:sp>
        <p:sp>
          <p:nvSpPr>
            <p:cNvPr id="642" name="Freeform: Shape 4392"/>
            <p:cNvSpPr/>
            <p:nvPr/>
          </p:nvSpPr>
          <p:spPr>
            <a:xfrm>
              <a:off x="12068236" y="7037703"/>
              <a:ext cx="39273" cy="1196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009"/>
                  </a:moveTo>
                  <a:lnTo>
                    <a:pt x="0" y="2009"/>
                  </a:lnTo>
                  <a:lnTo>
                    <a:pt x="0" y="0"/>
                  </a:lnTo>
                  <a:lnTo>
                    <a:pt x="21600" y="0"/>
                  </a:lnTo>
                  <a:close/>
                  <a:moveTo>
                    <a:pt x="21600" y="5902"/>
                  </a:moveTo>
                  <a:lnTo>
                    <a:pt x="0" y="5902"/>
                  </a:lnTo>
                  <a:lnTo>
                    <a:pt x="0" y="3956"/>
                  </a:lnTo>
                  <a:lnTo>
                    <a:pt x="21600" y="3956"/>
                  </a:lnTo>
                  <a:close/>
                  <a:moveTo>
                    <a:pt x="21600" y="9858"/>
                  </a:moveTo>
                  <a:lnTo>
                    <a:pt x="0" y="9858"/>
                  </a:lnTo>
                  <a:lnTo>
                    <a:pt x="0" y="7912"/>
                  </a:lnTo>
                  <a:lnTo>
                    <a:pt x="21600" y="7912"/>
                  </a:lnTo>
                  <a:close/>
                  <a:moveTo>
                    <a:pt x="21600" y="13751"/>
                  </a:moveTo>
                  <a:lnTo>
                    <a:pt x="0" y="13751"/>
                  </a:lnTo>
                  <a:lnTo>
                    <a:pt x="0" y="11805"/>
                  </a:lnTo>
                  <a:lnTo>
                    <a:pt x="21600" y="11805"/>
                  </a:lnTo>
                  <a:close/>
                  <a:moveTo>
                    <a:pt x="21600" y="17707"/>
                  </a:moveTo>
                  <a:lnTo>
                    <a:pt x="0" y="17707"/>
                  </a:lnTo>
                  <a:lnTo>
                    <a:pt x="0" y="15760"/>
                  </a:lnTo>
                  <a:lnTo>
                    <a:pt x="21600" y="15760"/>
                  </a:lnTo>
                  <a:close/>
                  <a:moveTo>
                    <a:pt x="21600" y="21600"/>
                  </a:moveTo>
                  <a:lnTo>
                    <a:pt x="0" y="21600"/>
                  </a:lnTo>
                  <a:lnTo>
                    <a:pt x="0" y="19653"/>
                  </a:lnTo>
                  <a:lnTo>
                    <a:pt x="21600" y="19653"/>
                  </a:ln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7F7F7F"/>
                  </a:solidFill>
                </a:defRPr>
              </a:pPr>
            </a:p>
          </p:txBody>
        </p:sp>
        <p:sp>
          <p:nvSpPr>
            <p:cNvPr id="643" name="Freeform: Shape 4395"/>
            <p:cNvSpPr/>
            <p:nvPr/>
          </p:nvSpPr>
          <p:spPr>
            <a:xfrm>
              <a:off x="6924209" y="5451983"/>
              <a:ext cx="39273" cy="119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947"/>
                  </a:moveTo>
                  <a:lnTo>
                    <a:pt x="0" y="1947"/>
                  </a:lnTo>
                  <a:lnTo>
                    <a:pt x="0" y="0"/>
                  </a:lnTo>
                  <a:lnTo>
                    <a:pt x="21600" y="0"/>
                  </a:lnTo>
                  <a:close/>
                  <a:moveTo>
                    <a:pt x="21600" y="5902"/>
                  </a:moveTo>
                  <a:lnTo>
                    <a:pt x="0" y="5902"/>
                  </a:lnTo>
                  <a:lnTo>
                    <a:pt x="0" y="3893"/>
                  </a:lnTo>
                  <a:lnTo>
                    <a:pt x="21600" y="3893"/>
                  </a:lnTo>
                  <a:close/>
                  <a:moveTo>
                    <a:pt x="21600" y="9795"/>
                  </a:moveTo>
                  <a:lnTo>
                    <a:pt x="0" y="9795"/>
                  </a:lnTo>
                  <a:lnTo>
                    <a:pt x="0" y="7849"/>
                  </a:lnTo>
                  <a:lnTo>
                    <a:pt x="21600" y="7849"/>
                  </a:lnTo>
                  <a:close/>
                  <a:moveTo>
                    <a:pt x="21600" y="13751"/>
                  </a:moveTo>
                  <a:lnTo>
                    <a:pt x="0" y="13751"/>
                  </a:lnTo>
                  <a:lnTo>
                    <a:pt x="0" y="11742"/>
                  </a:lnTo>
                  <a:lnTo>
                    <a:pt x="21600" y="11742"/>
                  </a:lnTo>
                  <a:close/>
                  <a:moveTo>
                    <a:pt x="21600" y="17644"/>
                  </a:moveTo>
                  <a:lnTo>
                    <a:pt x="0" y="17644"/>
                  </a:lnTo>
                  <a:lnTo>
                    <a:pt x="0" y="15698"/>
                  </a:lnTo>
                  <a:lnTo>
                    <a:pt x="21600" y="15698"/>
                  </a:lnTo>
                  <a:close/>
                  <a:moveTo>
                    <a:pt x="21600" y="21600"/>
                  </a:moveTo>
                  <a:lnTo>
                    <a:pt x="0" y="21600"/>
                  </a:lnTo>
                  <a:lnTo>
                    <a:pt x="0" y="19591"/>
                  </a:lnTo>
                  <a:lnTo>
                    <a:pt x="21600" y="19591"/>
                  </a:ln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7F7F7F"/>
                  </a:solidFill>
                </a:defRPr>
              </a:pPr>
            </a:p>
          </p:txBody>
        </p:sp>
        <p:sp>
          <p:nvSpPr>
            <p:cNvPr id="644" name="Freeform: Shape 4398"/>
            <p:cNvSpPr/>
            <p:nvPr/>
          </p:nvSpPr>
          <p:spPr>
            <a:xfrm>
              <a:off x="2440767" y="7037703"/>
              <a:ext cx="39273" cy="1196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009"/>
                  </a:moveTo>
                  <a:lnTo>
                    <a:pt x="0" y="2009"/>
                  </a:lnTo>
                  <a:lnTo>
                    <a:pt x="0" y="0"/>
                  </a:lnTo>
                  <a:lnTo>
                    <a:pt x="21600" y="0"/>
                  </a:lnTo>
                  <a:close/>
                  <a:moveTo>
                    <a:pt x="21600" y="5902"/>
                  </a:moveTo>
                  <a:lnTo>
                    <a:pt x="0" y="5902"/>
                  </a:lnTo>
                  <a:lnTo>
                    <a:pt x="0" y="3956"/>
                  </a:lnTo>
                  <a:lnTo>
                    <a:pt x="21600" y="3956"/>
                  </a:lnTo>
                  <a:close/>
                  <a:moveTo>
                    <a:pt x="21600" y="9858"/>
                  </a:moveTo>
                  <a:lnTo>
                    <a:pt x="0" y="9858"/>
                  </a:lnTo>
                  <a:lnTo>
                    <a:pt x="0" y="7912"/>
                  </a:lnTo>
                  <a:lnTo>
                    <a:pt x="21600" y="7912"/>
                  </a:lnTo>
                  <a:close/>
                  <a:moveTo>
                    <a:pt x="21600" y="13751"/>
                  </a:moveTo>
                  <a:lnTo>
                    <a:pt x="0" y="13751"/>
                  </a:lnTo>
                  <a:lnTo>
                    <a:pt x="0" y="11805"/>
                  </a:lnTo>
                  <a:lnTo>
                    <a:pt x="21600" y="11805"/>
                  </a:lnTo>
                  <a:close/>
                  <a:moveTo>
                    <a:pt x="21600" y="17707"/>
                  </a:moveTo>
                  <a:lnTo>
                    <a:pt x="0" y="17707"/>
                  </a:lnTo>
                  <a:lnTo>
                    <a:pt x="0" y="15760"/>
                  </a:lnTo>
                  <a:lnTo>
                    <a:pt x="21600" y="15760"/>
                  </a:lnTo>
                  <a:close/>
                  <a:moveTo>
                    <a:pt x="21600" y="21600"/>
                  </a:moveTo>
                  <a:lnTo>
                    <a:pt x="0" y="21600"/>
                  </a:lnTo>
                  <a:lnTo>
                    <a:pt x="0" y="19653"/>
                  </a:lnTo>
                  <a:lnTo>
                    <a:pt x="21600" y="19653"/>
                  </a:ln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7F7F7F"/>
                  </a:solidFill>
                </a:defRPr>
              </a:pPr>
            </a:p>
          </p:txBody>
        </p:sp>
        <p:sp>
          <p:nvSpPr>
            <p:cNvPr id="645" name="Freeform: Shape 4404"/>
            <p:cNvSpPr/>
            <p:nvPr/>
          </p:nvSpPr>
          <p:spPr>
            <a:xfrm>
              <a:off x="2462585" y="6810889"/>
              <a:ext cx="4396939" cy="4997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7F7F7F"/>
                  </a:solidFill>
                </a:defRPr>
              </a:pPr>
            </a:p>
          </p:txBody>
        </p:sp>
        <p:sp>
          <p:nvSpPr>
            <p:cNvPr id="646" name="Freeform: Shape 4406"/>
            <p:cNvSpPr/>
            <p:nvPr/>
          </p:nvSpPr>
          <p:spPr>
            <a:xfrm>
              <a:off x="7095442" y="6814126"/>
              <a:ext cx="4829583" cy="66298"/>
            </a:xfrm>
            <a:prstGeom prst="rect">
              <a:avLst/>
            </a:prstGeom>
            <a:solidFill>
              <a:srgbClr val="D4E3E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7F7F7F"/>
                  </a:solidFill>
                </a:defRPr>
              </a:pPr>
            </a:p>
          </p:txBody>
        </p:sp>
        <p:sp>
          <p:nvSpPr>
            <p:cNvPr id="647" name="Freeform: Shape 4407"/>
            <p:cNvSpPr/>
            <p:nvPr/>
          </p:nvSpPr>
          <p:spPr>
            <a:xfrm>
              <a:off x="11914334" y="6708506"/>
              <a:ext cx="347077" cy="277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6754"/>
                    <a:pt x="16754" y="21600"/>
                    <a:pt x="10800" y="21600"/>
                  </a:cubicBezTo>
                  <a:cubicBezTo>
                    <a:pt x="4846" y="21600"/>
                    <a:pt x="0" y="16754"/>
                    <a:pt x="0" y="10800"/>
                  </a:cubicBezTo>
                  <a:cubicBezTo>
                    <a:pt x="0" y="4846"/>
                    <a:pt x="4846" y="0"/>
                    <a:pt x="10800" y="0"/>
                  </a:cubicBezTo>
                  <a:cubicBezTo>
                    <a:pt x="16754" y="0"/>
                    <a:pt x="21600" y="4846"/>
                    <a:pt x="21600" y="108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7F7F7F"/>
                  </a:solidFill>
                </a:defRPr>
              </a:pPr>
            </a:p>
          </p:txBody>
        </p:sp>
        <p:sp>
          <p:nvSpPr>
            <p:cNvPr id="648" name="Freeform: Shape 4408"/>
            <p:cNvSpPr/>
            <p:nvPr/>
          </p:nvSpPr>
          <p:spPr>
            <a:xfrm>
              <a:off x="12166189" y="6802724"/>
              <a:ext cx="5249704" cy="74473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7F7F7F"/>
                  </a:solidFill>
                </a:defRPr>
              </a:pPr>
            </a:p>
          </p:txBody>
        </p:sp>
        <p:sp>
          <p:nvSpPr>
            <p:cNvPr id="649" name="Freeform: Shape 4409"/>
            <p:cNvSpPr/>
            <p:nvPr/>
          </p:nvSpPr>
          <p:spPr>
            <a:xfrm>
              <a:off x="17316223" y="6705280"/>
              <a:ext cx="344839" cy="277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6754"/>
                    <a:pt x="16723" y="21600"/>
                    <a:pt x="10730" y="21600"/>
                  </a:cubicBezTo>
                  <a:cubicBezTo>
                    <a:pt x="4738" y="21600"/>
                    <a:pt x="0" y="16754"/>
                    <a:pt x="0" y="10800"/>
                  </a:cubicBezTo>
                  <a:cubicBezTo>
                    <a:pt x="0" y="4846"/>
                    <a:pt x="4738" y="0"/>
                    <a:pt x="10730" y="0"/>
                  </a:cubicBezTo>
                  <a:cubicBezTo>
                    <a:pt x="16723" y="0"/>
                    <a:pt x="21600" y="4846"/>
                    <a:pt x="21600" y="10800"/>
                  </a:cubicBezTo>
                  <a:close/>
                </a:path>
              </a:pathLst>
            </a:custGeom>
            <a:solidFill>
              <a:srgbClr val="9196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7F7F7F"/>
                  </a:solidFill>
                </a:defRPr>
              </a:pPr>
            </a:p>
          </p:txBody>
        </p:sp>
        <p:sp>
          <p:nvSpPr>
            <p:cNvPr id="650" name="Freeform: Shape 4411"/>
            <p:cNvSpPr/>
            <p:nvPr/>
          </p:nvSpPr>
          <p:spPr>
            <a:xfrm>
              <a:off x="21147895" y="6705280"/>
              <a:ext cx="347077" cy="277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6754"/>
                    <a:pt x="16754" y="21600"/>
                    <a:pt x="10800" y="21600"/>
                  </a:cubicBezTo>
                  <a:cubicBezTo>
                    <a:pt x="4846" y="21600"/>
                    <a:pt x="0" y="16754"/>
                    <a:pt x="0" y="10800"/>
                  </a:cubicBezTo>
                  <a:cubicBezTo>
                    <a:pt x="0" y="4846"/>
                    <a:pt x="4846" y="0"/>
                    <a:pt x="10800" y="0"/>
                  </a:cubicBezTo>
                  <a:cubicBezTo>
                    <a:pt x="16754" y="0"/>
                    <a:pt x="21600" y="4846"/>
                    <a:pt x="21600" y="10800"/>
                  </a:cubicBezTo>
                  <a:close/>
                </a:path>
              </a:pathLst>
            </a:custGeom>
            <a:solidFill>
              <a:srgbClr val="4B505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7F7F7F"/>
                  </a:solidFill>
                </a:defRPr>
              </a:pPr>
            </a:p>
          </p:txBody>
        </p:sp>
        <p:sp>
          <p:nvSpPr>
            <p:cNvPr id="651" name="Rectangle 345"/>
            <p:cNvSpPr txBox="1"/>
            <p:nvPr/>
          </p:nvSpPr>
          <p:spPr>
            <a:xfrm>
              <a:off x="1623945" y="5574319"/>
              <a:ext cx="1672916" cy="776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lnSpc>
                  <a:spcPct val="100000"/>
                </a:lnSpc>
                <a:defRPr spc="-150" sz="6000">
                  <a:solidFill>
                    <a:srgbClr val="00000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pPr/>
              <a:r>
                <a:t>2021</a:t>
              </a:r>
            </a:p>
          </p:txBody>
        </p:sp>
        <p:sp>
          <p:nvSpPr>
            <p:cNvPr id="652" name="Rectangle 346"/>
            <p:cNvSpPr txBox="1"/>
            <p:nvPr/>
          </p:nvSpPr>
          <p:spPr>
            <a:xfrm>
              <a:off x="6025963" y="7198467"/>
              <a:ext cx="1835764" cy="776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lnSpc>
                  <a:spcPct val="100000"/>
                </a:lnSpc>
                <a:defRPr spc="-150" sz="6000">
                  <a:solidFill>
                    <a:srgbClr val="00000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pPr/>
              <a:r>
                <a:t>2022</a:t>
              </a:r>
            </a:p>
          </p:txBody>
        </p:sp>
        <p:sp>
          <p:nvSpPr>
            <p:cNvPr id="653" name="Rectangle 347"/>
            <p:cNvSpPr txBox="1"/>
            <p:nvPr/>
          </p:nvSpPr>
          <p:spPr>
            <a:xfrm>
              <a:off x="11170789" y="5719445"/>
              <a:ext cx="1834167" cy="776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lnSpc>
                  <a:spcPct val="100000"/>
                </a:lnSpc>
                <a:defRPr spc="-150" sz="6000">
                  <a:solidFill>
                    <a:srgbClr val="00000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pPr/>
              <a:r>
                <a:t>2023</a:t>
              </a:r>
            </a:p>
          </p:txBody>
        </p:sp>
        <p:sp>
          <p:nvSpPr>
            <p:cNvPr id="654" name="Line"/>
            <p:cNvSpPr/>
            <p:nvPr/>
          </p:nvSpPr>
          <p:spPr>
            <a:xfrm>
              <a:off x="17649380" y="6830345"/>
              <a:ext cx="3510195" cy="1"/>
            </a:xfrm>
            <a:prstGeom prst="line">
              <a:avLst/>
            </a:prstGeom>
            <a:noFill/>
            <a:ln w="889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655" name="TextBox 353"/>
            <p:cNvSpPr txBox="1"/>
            <p:nvPr/>
          </p:nvSpPr>
          <p:spPr>
            <a:xfrm>
              <a:off x="464436" y="7656487"/>
              <a:ext cx="5249703" cy="44715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marL="228599" indent="-228599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</a:defRPr>
              </a:pPr>
            </a:p>
            <a:p>
              <a:pPr marL="228599" indent="-228599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</a:defRPr>
              </a:pPr>
            </a:p>
            <a:p>
              <a:pPr marL="228599" indent="-228599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</a:defRPr>
              </a:pPr>
              <a:r>
                <a:t> first implementation of real-time sanity checks</a:t>
              </a:r>
            </a:p>
            <a:p>
              <a:pPr marL="228599" indent="-228599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</a:defRPr>
              </a:pPr>
            </a:p>
            <a:p>
              <a:pPr marL="228599" indent="-228599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</a:defRPr>
              </a:pPr>
              <a:r>
                <a:t> </a:t>
              </a:r>
              <a:r>
                <a:rPr>
                  <a:latin typeface="Montserrat Bold"/>
                  <a:ea typeface="Montserrat Bold"/>
                  <a:cs typeface="Montserrat Bold"/>
                  <a:sym typeface="Montserrat Bold"/>
                </a:rPr>
                <a:t>company establishment </a:t>
              </a:r>
              <a:r>
                <a:t>(June)</a:t>
              </a:r>
            </a:p>
            <a:p>
              <a:pPr marL="228599" indent="-228599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</a:defRPr>
              </a:pPr>
            </a:p>
            <a:p>
              <a:pPr marL="228599" indent="-228599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</a:defRPr>
              </a:pPr>
              <a:r>
                <a:t> </a:t>
              </a:r>
              <a:r>
                <a:rPr>
                  <a:latin typeface="Montserrat Bold"/>
                  <a:ea typeface="Montserrat Bold"/>
                  <a:cs typeface="Montserrat Bold"/>
                  <a:sym typeface="Montserrat Bold"/>
                </a:rPr>
                <a:t>investment (200 kEUR)</a:t>
              </a:r>
              <a:r>
                <a:t> by </a:t>
              </a:r>
              <a:r>
                <a:rPr>
                  <a:latin typeface="Montserrat Bold"/>
                  <a:ea typeface="Montserrat Bold"/>
                  <a:cs typeface="Montserrat Bold"/>
                  <a:sym typeface="Montserrat Bold"/>
                </a:rPr>
                <a:t>LifTT</a:t>
              </a:r>
              <a:r>
                <a:t>, our VC (June)</a:t>
              </a:r>
            </a:p>
            <a:p>
              <a:pPr>
                <a:lnSpc>
                  <a:spcPct val="110000"/>
                </a:lnSpc>
                <a:defRPr sz="22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</a:defRPr>
              </a:pPr>
            </a:p>
            <a:p>
              <a:pPr marL="228599" indent="-228599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</a:defRPr>
              </a:pPr>
              <a:r>
                <a:t> </a:t>
              </a:r>
              <a:r>
                <a:rPr>
                  <a:latin typeface="Montserrat Bold"/>
                  <a:ea typeface="Montserrat Bold"/>
                  <a:cs typeface="Montserrat Bold"/>
                  <a:sym typeface="Montserrat Bold"/>
                </a:rPr>
                <a:t>Submission </a:t>
              </a:r>
              <a:r>
                <a:t>of the </a:t>
              </a:r>
              <a:r>
                <a:rPr>
                  <a:latin typeface="Montserrat Bold"/>
                  <a:ea typeface="Montserrat Bold"/>
                  <a:cs typeface="Montserrat Bold"/>
                  <a:sym typeface="Montserrat Bold"/>
                </a:rPr>
                <a:t>ATTRACT Phase 2</a:t>
              </a:r>
              <a:r>
                <a:t> proposal (September)</a:t>
              </a:r>
            </a:p>
            <a:p>
              <a:pPr marL="228599" indent="-228599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</a:defRPr>
              </a:pPr>
              <a:endParaRPr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  <p:sp>
          <p:nvSpPr>
            <p:cNvPr id="656" name="TextBox 354"/>
            <p:cNvSpPr txBox="1"/>
            <p:nvPr/>
          </p:nvSpPr>
          <p:spPr>
            <a:xfrm>
              <a:off x="3959324" y="1252127"/>
              <a:ext cx="8098466" cy="51034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marL="228599" indent="-228599" algn="just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1"/>
                  </a:solidFill>
                </a:defRPr>
              </a:pPr>
              <a:r>
                <a:t> </a:t>
              </a:r>
              <a:r>
                <a:rPr>
                  <a:solidFill>
                    <a:schemeClr val="accent1">
                      <a:lumOff val="-13575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approval</a:t>
              </a:r>
              <a:r>
                <a:rPr>
                  <a:solidFill>
                    <a:schemeClr val="accent1">
                      <a:lumOff val="-13575"/>
                    </a:schemeClr>
                  </a:solidFill>
                </a:rPr>
                <a:t> of the </a:t>
              </a:r>
              <a:r>
                <a:rPr>
                  <a:solidFill>
                    <a:schemeClr val="accent1">
                      <a:lumOff val="-13575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ATTRACT</a:t>
              </a:r>
              <a:r>
                <a:rPr>
                  <a:solidFill>
                    <a:schemeClr val="accent1">
                      <a:lumOff val="-13575"/>
                    </a:schemeClr>
                  </a:solidFill>
                </a:rPr>
                <a:t> </a:t>
              </a:r>
              <a:r>
                <a:rPr>
                  <a:solidFill>
                    <a:schemeClr val="accent1">
                      <a:lumOff val="-13575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Phase 2</a:t>
              </a:r>
              <a:r>
                <a:rPr>
                  <a:solidFill>
                    <a:schemeClr val="accent1">
                      <a:lumOff val="-13575"/>
                    </a:schemeClr>
                  </a:solidFill>
                </a:rPr>
                <a:t> proposal (January) (</a:t>
              </a:r>
              <a:r>
                <a:rPr>
                  <a:solidFill>
                    <a:schemeClr val="accent1">
                      <a:lumOff val="-13575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2 MEUR</a:t>
              </a:r>
              <a:r>
                <a:rPr>
                  <a:solidFill>
                    <a:schemeClr val="accent1">
                      <a:lumOff val="-13575"/>
                    </a:schemeClr>
                  </a:solidFill>
                </a:rPr>
                <a:t>) </a:t>
              </a:r>
              <a:endParaRPr>
                <a:solidFill>
                  <a:schemeClr val="accent1">
                    <a:lumOff val="-13575"/>
                  </a:schemeClr>
                </a:solidFill>
              </a:endParaRPr>
            </a:p>
            <a:p>
              <a:pPr marL="228599" indent="-228599" algn="just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1">
                      <a:lumOff val="-13575"/>
                    </a:schemeClr>
                  </a:solidFill>
                </a:defRPr>
              </a:pPr>
            </a:p>
            <a:p>
              <a:pPr marL="228599" indent="-228599" algn="just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1">
                      <a:lumOff val="-13575"/>
                    </a:schemeClr>
                  </a:solidFill>
                </a:defRPr>
              </a:pPr>
              <a:r>
                <a:t> </a:t>
              </a:r>
              <a:r>
                <a:rPr>
                  <a:latin typeface="Montserrat Bold"/>
                  <a:ea typeface="Montserrat Bold"/>
                  <a:cs typeface="Montserrat Bold"/>
                  <a:sym typeface="Montserrat Bold"/>
                </a:rPr>
                <a:t>kick-off </a:t>
              </a:r>
              <a:r>
                <a:t>of the ATTRACT Phase 2 (May)</a:t>
              </a:r>
            </a:p>
            <a:p>
              <a:pPr marL="228599" indent="-228599" algn="just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1">
                      <a:lumOff val="-13575"/>
                    </a:schemeClr>
                  </a:solidFill>
                </a:defRPr>
              </a:pPr>
            </a:p>
            <a:p>
              <a:pPr marL="228599" indent="-228599" algn="just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1">
                      <a:lumOff val="-13575"/>
                    </a:schemeClr>
                  </a:solidFill>
                </a:defRPr>
              </a:pPr>
              <a:r>
                <a:t> proto-farm commissioned</a:t>
              </a:r>
            </a:p>
            <a:p>
              <a:pPr marL="228599" indent="-228599" algn="just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1">
                      <a:lumOff val="-13575"/>
                    </a:schemeClr>
                  </a:solidFill>
                </a:defRPr>
              </a:pPr>
            </a:p>
            <a:p>
              <a:pPr marL="228599" indent="-228599" algn="just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1">
                      <a:lumOff val="-13575"/>
                    </a:schemeClr>
                  </a:solidFill>
                </a:defRPr>
              </a:pPr>
              <a:r>
                <a:t> implementation of the TESTU01 suite, complementing the NIST test (1.5 Tb qualified)</a:t>
              </a:r>
            </a:p>
            <a:p>
              <a:pPr marL="228599" indent="-228599" algn="just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1">
                      <a:lumOff val="-13575"/>
                    </a:schemeClr>
                  </a:solidFill>
                </a:defRPr>
              </a:pPr>
            </a:p>
            <a:p>
              <a:pPr marL="228599" indent="-228599" algn="just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1">
                      <a:lumOff val="-13575"/>
                    </a:schemeClr>
                  </a:solidFill>
                </a:defRPr>
              </a:pPr>
              <a:r>
                <a:t> </a:t>
              </a:r>
              <a:r>
                <a:rPr>
                  <a:latin typeface="Montserrat Bold"/>
                  <a:ea typeface="Montserrat Bold"/>
                  <a:cs typeface="Montserrat Bold"/>
                  <a:sym typeface="Montserrat Bold"/>
                </a:rPr>
                <a:t>winner</a:t>
              </a:r>
              <a:r>
                <a:t> of the Falling Walls venture int’l competition (November)</a:t>
              </a:r>
            </a:p>
            <a:p>
              <a:pPr marL="228599" indent="-228599" algn="just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1">
                      <a:lumOff val="-13575"/>
                    </a:schemeClr>
                  </a:solidFill>
                </a:defRPr>
              </a:pPr>
            </a:p>
            <a:p>
              <a:pPr marL="228599" indent="-228599" algn="just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1">
                      <a:lumOff val="-13575"/>
                    </a:schemeClr>
                  </a:solidFill>
                </a:defRPr>
              </a:pPr>
              <a:r>
                <a:t> </a:t>
              </a:r>
              <a:r>
                <a:rPr>
                  <a:latin typeface="Montserrat Bold"/>
                  <a:ea typeface="Montserrat Bold"/>
                  <a:cs typeface="Montserrat Bold"/>
                  <a:sym typeface="Montserrat Bold"/>
                </a:rPr>
                <a:t>US and EU patent granted </a:t>
              </a:r>
            </a:p>
            <a:p>
              <a:pPr marL="228599" indent="-228599" algn="just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</a:defRPr>
              </a:pPr>
            </a:p>
          </p:txBody>
        </p:sp>
        <p:sp>
          <p:nvSpPr>
            <p:cNvPr id="657" name="Rectangle 348"/>
            <p:cNvSpPr txBox="1"/>
            <p:nvPr/>
          </p:nvSpPr>
          <p:spPr>
            <a:xfrm>
              <a:off x="20373216" y="7376138"/>
              <a:ext cx="1896432" cy="776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lnSpc>
                  <a:spcPct val="100000"/>
                </a:lnSpc>
                <a:defRPr spc="-150" sz="6000">
                  <a:solidFill>
                    <a:srgbClr val="00000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pPr/>
              <a:r>
                <a:t>2025</a:t>
              </a:r>
            </a:p>
          </p:txBody>
        </p:sp>
      </p:grpSp>
      <p:pic>
        <p:nvPicPr>
          <p:cNvPr id="659" name="istockphoto-1042534060-1024x1024.jpg" descr="istockphoto-1042534060-1024x102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679291" y="9617137"/>
            <a:ext cx="4643716" cy="23218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Rectangle 1"/>
          <p:cNvSpPr/>
          <p:nvPr/>
        </p:nvSpPr>
        <p:spPr>
          <a:xfrm>
            <a:off x="12220631" y="2732"/>
            <a:ext cx="12188826" cy="1975218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100000"/>
              </a:lnSpc>
              <a:defRPr sz="3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</a:p>
        </p:txBody>
      </p:sp>
      <p:sp>
        <p:nvSpPr>
          <p:cNvPr id="662" name="Rectangle 1"/>
          <p:cNvSpPr/>
          <p:nvPr/>
        </p:nvSpPr>
        <p:spPr>
          <a:xfrm>
            <a:off x="151289" y="-88900"/>
            <a:ext cx="12188826" cy="13893800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100000"/>
              </a:lnSpc>
              <a:defRPr sz="3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</a:p>
        </p:txBody>
      </p:sp>
      <p:sp>
        <p:nvSpPr>
          <p:cNvPr id="663" name="Straight Connector 90"/>
          <p:cNvSpPr/>
          <p:nvPr/>
        </p:nvSpPr>
        <p:spPr>
          <a:xfrm flipH="1">
            <a:off x="18350638" y="1097867"/>
            <a:ext cx="1" cy="11520264"/>
          </a:xfrm>
          <a:prstGeom prst="line">
            <a:avLst/>
          </a:prstGeom>
          <a:ln w="3175">
            <a:solidFill>
              <a:srgbClr val="BFBFBF"/>
            </a:solidFill>
            <a:miter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3600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</a:p>
        </p:txBody>
      </p:sp>
      <p:sp>
        <p:nvSpPr>
          <p:cNvPr id="664" name="TextBox 9"/>
          <p:cNvSpPr txBox="1"/>
          <p:nvPr>
            <p:ph type="sldNum" sz="quarter" idx="2"/>
          </p:nvPr>
        </p:nvSpPr>
        <p:spPr>
          <a:xfrm>
            <a:off x="22034994" y="766955"/>
            <a:ext cx="461864" cy="4622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ctr">
              <a:defRPr sz="18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665" name="RP_LogoIdea.jpg" descr="RP_LogoIdea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41125" y="2748359"/>
            <a:ext cx="9515987" cy="3939619"/>
          </a:xfrm>
          <a:prstGeom prst="rect">
            <a:avLst/>
          </a:prstGeom>
          <a:ln w="12700">
            <a:miter lim="400000"/>
          </a:ln>
        </p:spPr>
      </p:pic>
      <p:sp>
        <p:nvSpPr>
          <p:cNvPr id="666" name="www.randompower.eu"/>
          <p:cNvSpPr txBox="1"/>
          <p:nvPr/>
        </p:nvSpPr>
        <p:spPr>
          <a:xfrm>
            <a:off x="1336427" y="6990080"/>
            <a:ext cx="3886582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u="sng">
                <a:hlinkClick r:id="rId4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4" invalidUrl="" action="" tgtFrame="" tooltip="" history="1" highlightClick="0" endSnd="0"/>
              </a:rPr>
              <a:t>www.randompower.eu</a:t>
            </a:r>
          </a:p>
        </p:txBody>
      </p:sp>
      <p:sp>
        <p:nvSpPr>
          <p:cNvPr id="667" name="This project has received funding from the ATTRACT project funded by the EC under Grant Agreement 777222"/>
          <p:cNvSpPr txBox="1"/>
          <p:nvPr/>
        </p:nvSpPr>
        <p:spPr>
          <a:xfrm>
            <a:off x="803437" y="12184222"/>
            <a:ext cx="10591363" cy="1082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lnSpc>
                <a:spcPts val="7700"/>
              </a:lnSpc>
              <a:defRPr sz="28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pPr/>
            <a:r>
              <a:t>This project has received funding from the ATTRACT project funded by the EC under Grant Agreement 777222 </a:t>
            </a:r>
          </a:p>
        </p:txBody>
      </p:sp>
      <p:sp>
        <p:nvSpPr>
          <p:cNvPr id="668" name="Join us, we will be happy to walk with you!"/>
          <p:cNvSpPr txBox="1"/>
          <p:nvPr/>
        </p:nvSpPr>
        <p:spPr>
          <a:xfrm>
            <a:off x="14167835" y="900375"/>
            <a:ext cx="9685341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000">
                <a:solidFill>
                  <a:schemeClr val="accent1">
                    <a:lumOff val="-13575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Join us, we will be happy to walk with you!</a:t>
            </a:r>
          </a:p>
        </p:txBody>
      </p:sp>
      <p:pic>
        <p:nvPicPr>
          <p:cNvPr id="66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56928" y="10609353"/>
            <a:ext cx="3469674" cy="1475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670" name="flag_yellow_.pdf" descr="flag_yellow_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217259" y="10582814"/>
            <a:ext cx="1921483" cy="1305184"/>
          </a:xfrm>
          <a:prstGeom prst="rect">
            <a:avLst/>
          </a:prstGeom>
          <a:ln w="12700">
            <a:miter lim="400000"/>
          </a:ln>
        </p:spPr>
      </p:pic>
      <p:sp>
        <p:nvSpPr>
          <p:cNvPr id="671" name="Established in June 2021"/>
          <p:cNvSpPr txBox="1"/>
          <p:nvPr/>
        </p:nvSpPr>
        <p:spPr>
          <a:xfrm>
            <a:off x="1413205" y="8399746"/>
            <a:ext cx="5763959" cy="637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500"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Established in June 2021</a:t>
            </a:r>
          </a:p>
        </p:txBody>
      </p:sp>
      <p:pic>
        <p:nvPicPr>
          <p:cNvPr id="672" name="Screenshot 2021-07-01 at 12.52.45.png" descr="Screenshot 2021-07-01 at 12.52.45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3342616" y="2728847"/>
            <a:ext cx="1641432" cy="1551078"/>
          </a:xfrm>
          <a:prstGeom prst="rect">
            <a:avLst/>
          </a:prstGeom>
          <a:ln w="12700">
            <a:miter lim="400000"/>
          </a:ln>
        </p:spPr>
      </p:pic>
      <p:sp>
        <p:nvSpPr>
          <p:cNvPr id="673" name="2020-10 Winner - ICT"/>
          <p:cNvSpPr txBox="1"/>
          <p:nvPr/>
        </p:nvSpPr>
        <p:spPr>
          <a:xfrm>
            <a:off x="12637413" y="4469248"/>
            <a:ext cx="3512796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2020-10 Winner - ICT</a:t>
            </a:r>
          </a:p>
        </p:txBody>
      </p:sp>
      <p:pic>
        <p:nvPicPr>
          <p:cNvPr id="674" name="Screenshot 2021-07-01 at 12.53.52.png" descr="Screenshot 2021-07-01 at 12.53.52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8712360" y="3532880"/>
            <a:ext cx="1921017" cy="1637920"/>
          </a:xfrm>
          <a:prstGeom prst="rect">
            <a:avLst/>
          </a:prstGeom>
          <a:ln w="12700">
            <a:miter lim="400000"/>
          </a:ln>
        </p:spPr>
      </p:pic>
      <p:sp>
        <p:nvSpPr>
          <p:cNvPr id="675" name="2020-11 Winner of 2 “special prizes”"/>
          <p:cNvSpPr txBox="1"/>
          <p:nvPr/>
        </p:nvSpPr>
        <p:spPr>
          <a:xfrm>
            <a:off x="16989882" y="2847920"/>
            <a:ext cx="5807685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2020-11 Winner of 2 “special prizes”</a:t>
            </a:r>
          </a:p>
        </p:txBody>
      </p:sp>
      <p:pic>
        <p:nvPicPr>
          <p:cNvPr id="676" name="Screenshot 2021-09-27 at 00.37.11.png" descr="Screenshot 2021-09-27 at 00.37.11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3230493" y="5547055"/>
            <a:ext cx="4565244" cy="1578815"/>
          </a:xfrm>
          <a:prstGeom prst="rect">
            <a:avLst/>
          </a:prstGeom>
          <a:ln w="12700">
            <a:miter lim="400000"/>
          </a:ln>
        </p:spPr>
      </p:pic>
      <p:sp>
        <p:nvSpPr>
          <p:cNvPr id="677" name="2021-06 PoC investment by LifTT, a VC located in Torino (ITALY)"/>
          <p:cNvSpPr txBox="1"/>
          <p:nvPr/>
        </p:nvSpPr>
        <p:spPr>
          <a:xfrm>
            <a:off x="17935761" y="6140349"/>
            <a:ext cx="6629950" cy="985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2021-06 PoC investment by LifTT, a VC located in Torino (ITALY)</a:t>
            </a:r>
          </a:p>
        </p:txBody>
      </p:sp>
      <p:pic>
        <p:nvPicPr>
          <p:cNvPr id="678" name="22_Global_Call_Signatures_Winner_Red_1200x300.png" descr="22_Global_Call_Signatures_Winner_Red_1200x300.png"/>
          <p:cNvPicPr>
            <a:picLocks noChangeAspect="1"/>
          </p:cNvPicPr>
          <p:nvPr/>
        </p:nvPicPr>
        <p:blipFill>
          <a:blip r:embed="rId10">
            <a:extLst/>
          </a:blip>
          <a:srcRect l="0" t="0" r="8469" b="0"/>
          <a:stretch>
            <a:fillRect/>
          </a:stretch>
        </p:blipFill>
        <p:spPr>
          <a:xfrm>
            <a:off x="18248971" y="7720812"/>
            <a:ext cx="6257564" cy="1709396"/>
          </a:xfrm>
          <a:prstGeom prst="rect">
            <a:avLst/>
          </a:prstGeom>
          <a:ln w="12700">
            <a:miter lim="400000"/>
          </a:ln>
        </p:spPr>
      </p:pic>
      <p:sp>
        <p:nvSpPr>
          <p:cNvPr id="679" name="2022-11 winner @the Falling Walls venture competition…">
            <a:hlinkClick r:id="rId11" invalidUrl="" action="" tgtFrame="" tooltip="" history="1" highlightClick="0" endSnd="0"/>
          </p:cNvPr>
          <p:cNvSpPr txBox="1"/>
          <p:nvPr/>
        </p:nvSpPr>
        <p:spPr>
          <a:xfrm>
            <a:off x="12431414" y="7705836"/>
            <a:ext cx="6629951" cy="1960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2022-11 winner @the Falling Walls venture competition</a:t>
            </a:r>
          </a:p>
          <a:p>
            <a:pPr/>
            <a:r>
              <a:t>for curious people: </a:t>
            </a:r>
          </a:p>
          <a:p>
            <a:pPr/>
            <a:r>
              <a:rPr u="sng">
                <a:hlinkClick r:id="rId12" invalidUrl="" action="" tgtFrame="" tooltip="" history="1" highlightClick="0" endSnd="0"/>
              </a:rPr>
              <a:t>here</a:t>
            </a:r>
            <a:r>
              <a:t> &amp; and </a:t>
            </a:r>
            <a:r>
              <a:rPr u="sng">
                <a:hlinkClick r:id="" invalidUrl="" action="ppaction://hlinkshowjump?jump=nextslide" tgtFrame="" tooltip="" history="1" highlightClick="0" endSnd="0"/>
              </a:rPr>
              <a:t>there</a:t>
            </a:r>
          </a:p>
        </p:txBody>
      </p:sp>
      <p:pic>
        <p:nvPicPr>
          <p:cNvPr id="680" name="Screenshot 2024-04-14 at 23.15.10.png" descr="Screenshot 2024-04-14 at 23.15.10.png"/>
          <p:cNvPicPr>
            <a:picLocks noChangeAspect="1"/>
          </p:cNvPicPr>
          <p:nvPr/>
        </p:nvPicPr>
        <p:blipFill>
          <a:blip r:embed="rId13">
            <a:extLst/>
          </a:blip>
          <a:srcRect l="7290" t="0" r="0" b="0"/>
          <a:stretch>
            <a:fillRect/>
          </a:stretch>
        </p:blipFill>
        <p:spPr>
          <a:xfrm>
            <a:off x="12525333" y="9691504"/>
            <a:ext cx="8073889" cy="2210899"/>
          </a:xfrm>
          <a:prstGeom prst="rect">
            <a:avLst/>
          </a:prstGeom>
          <a:ln w="12700">
            <a:miter lim="400000"/>
          </a:ln>
        </p:spPr>
      </p:pic>
      <p:sp>
        <p:nvSpPr>
          <p:cNvPr id="681" name="2024-03 Random Power goes to the most important trade fair on IoT technologies, hosted at the SECO booth."/>
          <p:cNvSpPr txBox="1"/>
          <p:nvPr/>
        </p:nvSpPr>
        <p:spPr>
          <a:xfrm>
            <a:off x="16627833" y="11804502"/>
            <a:ext cx="7212095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2024-03 Random Power goes to the most important trade fair on IoT technologies, hosted at the SECO booth. </a:t>
            </a:r>
          </a:p>
        </p:txBody>
      </p:sp>
      <p:pic>
        <p:nvPicPr>
          <p:cNvPr id="682" name="In-Blue-128@2x.png" descr="In-Blue-128@2x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2661631" y="326580"/>
            <a:ext cx="1184688" cy="11846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lide Number"/>
          <p:cNvSpPr txBox="1"/>
          <p:nvPr>
            <p:ph type="sldNum" sz="quarter" idx="2"/>
          </p:nvPr>
        </p:nvSpPr>
        <p:spPr>
          <a:xfrm>
            <a:off x="22603544" y="804876"/>
            <a:ext cx="283178" cy="37258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22" name="ClockworkUniverse.jpg" descr="ClockworkUniverse.jpg"/>
          <p:cNvPicPr>
            <a:picLocks noChangeAspect="1"/>
          </p:cNvPicPr>
          <p:nvPr/>
        </p:nvPicPr>
        <p:blipFill>
          <a:blip r:embed="rId2">
            <a:extLst/>
          </a:blip>
          <a:srcRect l="0" t="14184" r="0" b="14184"/>
          <a:stretch>
            <a:fillRect/>
          </a:stretch>
        </p:blipFill>
        <p:spPr>
          <a:xfrm>
            <a:off x="14515879" y="2043223"/>
            <a:ext cx="8350123" cy="8981001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The Clockwork Universe…"/>
          <p:cNvSpPr txBox="1"/>
          <p:nvPr/>
        </p:nvSpPr>
        <p:spPr>
          <a:xfrm rot="16200000">
            <a:off x="19857910" y="6374701"/>
            <a:ext cx="7258965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defRPr sz="3200">
                <a:solidFill>
                  <a:srgbClr val="000000"/>
                </a:solidFill>
              </a:defRPr>
            </a:pPr>
            <a:r>
              <a:t>The Clockwork Universe</a:t>
            </a:r>
          </a:p>
          <a:p>
            <a:pPr defTabSz="457200">
              <a:lnSpc>
                <a:spcPct val="100000"/>
              </a:lnSpc>
              <a:defRPr sz="1800">
                <a:solidFill>
                  <a:srgbClr val="000000"/>
                </a:solidFill>
              </a:defRPr>
            </a:pPr>
            <a:r>
              <a:t>Isaac Newto, Royal Society, and the Birth of the Modern WorldI</a:t>
            </a:r>
          </a:p>
          <a:p>
            <a:pPr defTabSz="457200">
              <a:lnSpc>
                <a:spcPct val="100000"/>
              </a:lnSpc>
              <a:defRPr sz="1600">
                <a:solidFill>
                  <a:srgbClr val="000000"/>
                </a:solidFill>
              </a:defRPr>
            </a:pPr>
            <a:r>
              <a:t>by </a:t>
            </a:r>
            <a:r>
              <a:rPr u="sng">
                <a:hlinkClick r:id="rId3" invalidUrl="" action="" tgtFrame="" tooltip="" history="1" highlightClick="0" endSnd="0"/>
              </a:rPr>
              <a:t>Edward Dolnick</a:t>
            </a:r>
            <a:r>
              <a:t> - 2011 Harper Collins</a:t>
            </a:r>
          </a:p>
        </p:txBody>
      </p:sp>
      <p:sp>
        <p:nvSpPr>
          <p:cNvPr id="224" name="TextBox 21"/>
          <p:cNvSpPr txBox="1"/>
          <p:nvPr/>
        </p:nvSpPr>
        <p:spPr>
          <a:xfrm>
            <a:off x="438513" y="869887"/>
            <a:ext cx="6012732" cy="637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228600" indent="-228600">
              <a:lnSpc>
                <a:spcPct val="100000"/>
              </a:lnSpc>
              <a:buSzPct val="80000"/>
              <a:buBlip>
                <a:blip r:embed="rId4"/>
              </a:buBlip>
              <a:defRPr spc="2625" sz="35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 what for:</a:t>
            </a:r>
          </a:p>
        </p:txBody>
      </p:sp>
      <p:sp>
        <p:nvSpPr>
          <p:cNvPr id="225" name="Unpredictability to preserve the predictability of our clockwork world"/>
          <p:cNvSpPr txBox="1"/>
          <p:nvPr/>
        </p:nvSpPr>
        <p:spPr>
          <a:xfrm>
            <a:off x="274366" y="2012644"/>
            <a:ext cx="13966826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3000"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rPr>
              <a:t>Unpredictability</a:t>
            </a:r>
            <a:r>
              <a:t> to preserve the </a:t>
            </a:r>
            <a:r>
              <a:rPr>
                <a:solidFill>
                  <a:schemeClr val="accent1">
                    <a:lumOff val="-13575"/>
                  </a:schemeClr>
                </a:solidFill>
              </a:rPr>
              <a:t>predictability</a:t>
            </a:r>
            <a:r>
              <a:t> of our clockwork world</a:t>
            </a:r>
          </a:p>
        </p:txBody>
      </p:sp>
      <p:sp>
        <p:nvSpPr>
          <p:cNvPr id="226" name="to learn more, watch this BBC report:"/>
          <p:cNvSpPr txBox="1"/>
          <p:nvPr/>
        </p:nvSpPr>
        <p:spPr>
          <a:xfrm>
            <a:off x="1091437" y="10049888"/>
            <a:ext cx="6523889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to learn more, watch </a:t>
            </a:r>
            <a:r>
              <a:rPr u="sng">
                <a:hlinkClick r:id="rId5" invalidUrl="" action="" tgtFrame="" tooltip="" history="1" highlightClick="0" endSnd="0"/>
              </a:rPr>
              <a:t>this</a:t>
            </a:r>
            <a:r>
              <a:t> BBC report:</a:t>
            </a:r>
          </a:p>
        </p:txBody>
      </p:sp>
      <p:pic>
        <p:nvPicPr>
          <p:cNvPr id="227" name="Screenshot 2024-09-05 at 17.54.29.png" descr="Screenshot 2024-09-05 at 17.54.29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69179" y="10861711"/>
            <a:ext cx="9639301" cy="177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Rounded Rectangle"/>
          <p:cNvSpPr/>
          <p:nvPr/>
        </p:nvSpPr>
        <p:spPr>
          <a:xfrm>
            <a:off x="737345" y="9867127"/>
            <a:ext cx="10390383" cy="2955678"/>
          </a:xfrm>
          <a:prstGeom prst="roundRect">
            <a:avLst>
              <a:gd name="adj" fmla="val 6445"/>
            </a:avLst>
          </a:prstGeom>
          <a:ln w="38100">
            <a:solidFill>
              <a:schemeClr val="accent3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29" name="There is definitely a hype about Random bit streams, not only for cryptograhy &amp; authentication but also for gaming, virtual reality, Monte Carlo simulations , Privacy Preservation Procedures and Identity management"/>
          <p:cNvSpPr txBox="1"/>
          <p:nvPr/>
        </p:nvSpPr>
        <p:spPr>
          <a:xfrm>
            <a:off x="415984" y="4621566"/>
            <a:ext cx="13325587" cy="338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600" indent="-228600" algn="just">
              <a:buSzPct val="80000"/>
              <a:buBlip>
                <a:blip r:embed="rId7"/>
              </a:buBlip>
              <a:defRPr sz="3000"/>
            </a:pPr>
            <a:r>
              <a:t> There is definitely a hype about Random bit streams, not only fo</a:t>
            </a:r>
            <a:r>
              <a:rPr>
                <a:solidFill>
                  <a:srgbClr val="000000"/>
                </a:solidFill>
              </a:rPr>
              <a:t>r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rPr>
              <a:t>cryptograhy &amp; authentication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 </a:t>
            </a:r>
            <a:r>
              <a:t>but also for </a:t>
            </a: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rPr>
              <a:t>gaming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, </a:t>
            </a:r>
            <a:r>
              <a:rPr>
                <a:solidFill>
                  <a:schemeClr val="accent3"/>
                </a:solidFill>
              </a:rPr>
              <a:t>virtual reality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, </a:t>
            </a:r>
            <a:r>
              <a:rPr>
                <a:solidFill>
                  <a:schemeClr val="accent1">
                    <a:lumOff val="-13575"/>
                  </a:schemeClr>
                </a:solidFill>
              </a:rPr>
              <a:t>Monte Carlo simulations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rPr>
              <a:t> </a:t>
            </a:r>
            <a:r>
              <a:rPr>
                <a:solidFill>
                  <a:schemeClr val="accent1">
                    <a:lumOff val="-13575"/>
                  </a:schemeClr>
                </a:solidFill>
              </a:rPr>
              <a:t>,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rPr>
              <a:t>Privacy Preservation Procedures and </a:t>
            </a: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rPr>
              <a:t>Identity management</a:t>
            </a:r>
            <a:endParaRPr>
              <a:solidFill>
                <a:schemeClr val="accent3">
                  <a:hueOff val="362282"/>
                  <a:satOff val="31803"/>
                  <a:lumOff val="-18242"/>
                </a:schemeClr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228600" indent="-228600" algn="just">
              <a:buSzPct val="80000"/>
              <a:buBlip>
                <a:blip r:embed="rId7"/>
              </a:buBlip>
              <a:defRPr sz="3000"/>
            </a:pPr>
            <a:endParaRPr>
              <a:solidFill>
                <a:schemeClr val="accent3">
                  <a:hueOff val="362282"/>
                  <a:satOff val="31803"/>
                  <a:lumOff val="-18242"/>
                </a:schemeClr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lide Number"/>
          <p:cNvSpPr txBox="1"/>
          <p:nvPr>
            <p:ph type="sldNum" sz="quarter" idx="2"/>
          </p:nvPr>
        </p:nvSpPr>
        <p:spPr>
          <a:xfrm>
            <a:off x="22603544" y="804876"/>
            <a:ext cx="283178" cy="37258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32" name="Generating REAL, certified and robust randomness is far from being trivial, both using algorithmic solutions and exploiting unpredictable natural phenomena based on classical physics"/>
          <p:cNvSpPr txBox="1"/>
          <p:nvPr/>
        </p:nvSpPr>
        <p:spPr>
          <a:xfrm>
            <a:off x="256871" y="1158026"/>
            <a:ext cx="22619144" cy="1125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sz="3000"/>
            </a:pP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Generating REAL, certified and </a:t>
            </a:r>
            <a:r>
              <a:rPr i="1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robust</a:t>
            </a: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randomness is far from being trivial, both using algorithmic solutions and exploiting unpredictable natural phenomena based on classical physics</a:t>
            </a:r>
          </a:p>
        </p:txBody>
      </p:sp>
      <p:grpSp>
        <p:nvGrpSpPr>
          <p:cNvPr id="236" name="Group"/>
          <p:cNvGrpSpPr/>
          <p:nvPr/>
        </p:nvGrpSpPr>
        <p:grpSpPr>
          <a:xfrm>
            <a:off x="616844" y="9683121"/>
            <a:ext cx="10703706" cy="3539179"/>
            <a:chOff x="0" y="0"/>
            <a:chExt cx="10703704" cy="3539178"/>
          </a:xfrm>
        </p:grpSpPr>
        <p:sp>
          <p:nvSpPr>
            <p:cNvPr id="233" name="a 2023 article on FORBES:"/>
            <p:cNvSpPr txBox="1"/>
            <p:nvPr/>
          </p:nvSpPr>
          <p:spPr>
            <a:xfrm>
              <a:off x="323762" y="0"/>
              <a:ext cx="9246899" cy="4978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marL="228600" indent="-228600">
                <a:buSzPct val="80000"/>
                <a:buBlip>
                  <a:blip r:embed="rId2"/>
                </a:buBlip>
                <a:defRPr u="sng">
                  <a:solidFill>
                    <a:schemeClr val="accent1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pPr/>
              <a:r>
                <a:t> a 2023 article on FORBES:</a:t>
              </a:r>
            </a:p>
          </p:txBody>
        </p:sp>
        <p:pic>
          <p:nvPicPr>
            <p:cNvPr id="234" name="Screenshot 2023-09-03 at 11.43.44.png" descr="Screenshot 2023-09-03 at 11.43.44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736248"/>
              <a:ext cx="8204200" cy="1943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5" name="ZKPChallenge.png" descr="ZKPChalleng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40727" y="2826529"/>
              <a:ext cx="10462978" cy="7126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9" name="Group"/>
          <p:cNvGrpSpPr/>
          <p:nvPr/>
        </p:nvGrpSpPr>
        <p:grpSpPr>
          <a:xfrm>
            <a:off x="6465723" y="5159836"/>
            <a:ext cx="9246899" cy="4211930"/>
            <a:chOff x="0" y="0"/>
            <a:chExt cx="9246898" cy="4211929"/>
          </a:xfrm>
        </p:grpSpPr>
        <p:pic>
          <p:nvPicPr>
            <p:cNvPr id="237" name="NSACampaign.png" descr="NSACampaign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17843" y="640729"/>
              <a:ext cx="7535838" cy="3571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8" name="a 2013 NSA scandal unveiled by the NYT:"/>
            <p:cNvSpPr txBox="1"/>
            <p:nvPr/>
          </p:nvSpPr>
          <p:spPr>
            <a:xfrm>
              <a:off x="0" y="0"/>
              <a:ext cx="9246899" cy="4978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marL="228600" indent="-228600">
                <a:buSzPct val="80000"/>
                <a:buBlip>
                  <a:blip r:embed="rId2"/>
                </a:buBlip>
                <a:defRPr u="sng">
                  <a:solidFill>
                    <a:schemeClr val="accent1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pPr/>
              <a:r>
                <a:t> a 2013 NSA scandal unveiled by the NYT:</a:t>
              </a:r>
            </a:p>
          </p:txBody>
        </p:sp>
      </p:grpSp>
      <p:grpSp>
        <p:nvGrpSpPr>
          <p:cNvPr id="246" name="Group"/>
          <p:cNvGrpSpPr/>
          <p:nvPr/>
        </p:nvGrpSpPr>
        <p:grpSpPr>
          <a:xfrm>
            <a:off x="11712936" y="2359183"/>
            <a:ext cx="13839522" cy="9892292"/>
            <a:chOff x="0" y="0"/>
            <a:chExt cx="13839521" cy="9892291"/>
          </a:xfrm>
        </p:grpSpPr>
        <p:sp>
          <p:nvSpPr>
            <p:cNvPr id="240" name="a 2021 finding on weakness in Randomness generation for IoT:"/>
            <p:cNvSpPr txBox="1"/>
            <p:nvPr/>
          </p:nvSpPr>
          <p:spPr>
            <a:xfrm>
              <a:off x="3976456" y="0"/>
              <a:ext cx="9863066" cy="11842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marL="228600" indent="-228600">
                <a:buSzPct val="80000"/>
                <a:buBlip>
                  <a:blip r:embed="rId2"/>
                </a:buBlip>
                <a:defRPr u="sng">
                  <a:solidFill>
                    <a:schemeClr val="accent1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pPr/>
              <a:r>
                <a:t> a 2021 finding on weakness in Randomness generation for IoT:</a:t>
              </a:r>
            </a:p>
          </p:txBody>
        </p:sp>
        <p:grpSp>
          <p:nvGrpSpPr>
            <p:cNvPr id="245" name="Group"/>
            <p:cNvGrpSpPr/>
            <p:nvPr/>
          </p:nvGrpSpPr>
          <p:grpSpPr>
            <a:xfrm>
              <a:off x="0" y="1360591"/>
              <a:ext cx="12376244" cy="8531701"/>
              <a:chOff x="0" y="0"/>
              <a:chExt cx="12376243" cy="8531700"/>
            </a:xfrm>
          </p:grpSpPr>
          <p:grpSp>
            <p:nvGrpSpPr>
              <p:cNvPr id="243" name="Group"/>
              <p:cNvGrpSpPr/>
              <p:nvPr/>
            </p:nvGrpSpPr>
            <p:grpSpPr>
              <a:xfrm>
                <a:off x="4036250" y="0"/>
                <a:ext cx="7869384" cy="6330706"/>
                <a:chOff x="0" y="0"/>
                <a:chExt cx="7869382" cy="6330705"/>
              </a:xfrm>
            </p:grpSpPr>
            <p:pic>
              <p:nvPicPr>
                <p:cNvPr id="241" name="Screenshot 2024-04-14 at 23.06.44.png" descr="Screenshot 2024-04-14 at 23.06.44.pn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27326" t="8829" r="3306" b="21400"/>
                <a:stretch>
                  <a:fillRect/>
                </a:stretch>
              </p:blipFill>
              <p:spPr>
                <a:xfrm>
                  <a:off x="0" y="0"/>
                  <a:ext cx="7869383" cy="633070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42" name="Screenshot 2024-04-14 at 23.06.44.png" descr="Screenshot 2024-04-14 at 23.06.44.pn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0" t="0" r="49393" b="94384"/>
                <a:stretch>
                  <a:fillRect/>
                </a:stretch>
              </p:blipFill>
              <p:spPr>
                <a:xfrm>
                  <a:off x="142101" y="1935077"/>
                  <a:ext cx="5741102" cy="50954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pic>
            <p:nvPicPr>
              <p:cNvPr id="244" name="Screenshot 2024-04-14 at 23.06.44.png" descr="Screenshot 2024-04-14 at 23.06.44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26111" t="86173" r="6289" b="0"/>
              <a:stretch>
                <a:fillRect/>
              </a:stretch>
            </p:blipFill>
            <p:spPr>
              <a:xfrm>
                <a:off x="0" y="6507070"/>
                <a:ext cx="12376244" cy="20246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247" name="TextBox 21"/>
          <p:cNvSpPr txBox="1"/>
          <p:nvPr/>
        </p:nvSpPr>
        <p:spPr>
          <a:xfrm>
            <a:off x="468097" y="405813"/>
            <a:ext cx="7029981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228600" indent="-228600">
              <a:lnSpc>
                <a:spcPct val="100000"/>
              </a:lnSpc>
              <a:buSzPct val="80000"/>
              <a:buBlip>
                <a:blip r:embed="rId2"/>
              </a:buBlip>
              <a:defRPr spc="2325" sz="31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 the problem:</a:t>
            </a:r>
          </a:p>
        </p:txBody>
      </p:sp>
      <p:grpSp>
        <p:nvGrpSpPr>
          <p:cNvPr id="251" name="Group"/>
          <p:cNvGrpSpPr/>
          <p:nvPr/>
        </p:nvGrpSpPr>
        <p:grpSpPr>
          <a:xfrm>
            <a:off x="684562" y="2707765"/>
            <a:ext cx="14009400" cy="2737388"/>
            <a:chOff x="0" y="0"/>
            <a:chExt cx="14009399" cy="2737387"/>
          </a:xfrm>
        </p:grpSpPr>
        <p:sp>
          <p:nvSpPr>
            <p:cNvPr id="248" name="1951, John Von Neumann [J. Res. Nat. Bur. Stand. Appl. Math. Series 3, 36-38 (1951)]"/>
            <p:cNvSpPr txBox="1"/>
            <p:nvPr/>
          </p:nvSpPr>
          <p:spPr>
            <a:xfrm>
              <a:off x="0" y="0"/>
              <a:ext cx="14009400" cy="4978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marL="228600" indent="-228600">
                <a:buSzPct val="80000"/>
                <a:buBlip>
                  <a:blip r:embed="rId2"/>
                </a:buBlip>
                <a:defRPr u="sng">
                  <a:solidFill>
                    <a:schemeClr val="accent1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 1951, John Von Neumann </a:t>
              </a:r>
              <a:r>
                <a:rPr sz="2000">
                  <a:latin typeface="Montserrat Regular"/>
                  <a:ea typeface="Montserrat Regular"/>
                  <a:cs typeface="Montserrat Regular"/>
                  <a:sym typeface="Montserrat Regular"/>
                </a:rPr>
                <a:t>[J. Res. Nat. Bur. Stand. Appl. Math. Series 3, 36-38 (1951)] </a:t>
              </a:r>
            </a:p>
          </p:txBody>
        </p:sp>
        <p:pic>
          <p:nvPicPr>
            <p:cNvPr id="249" name="Screenshot 2025-01-22 at 18.34.35.png" descr="Screenshot 2025-01-22 at 18.34.35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801301" y="455830"/>
              <a:ext cx="8495205" cy="10517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0" name="Anyone who considers arithmetical methods of producing random digits is, of course, in a state of sin."/>
            <p:cNvSpPr txBox="1"/>
            <p:nvPr/>
          </p:nvSpPr>
          <p:spPr>
            <a:xfrm>
              <a:off x="5843" y="1502947"/>
              <a:ext cx="13463538" cy="1234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defTabSz="457200">
                <a:lnSpc>
                  <a:spcPct val="100000"/>
                </a:lnSpc>
                <a:defRPr sz="25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pPr/>
              <a:r>
                <a:t>Anyone who considers arithmetical methods of producing random digits is, of course, in a state of sin.</a:t>
              </a:r>
            </a:p>
          </p:txBody>
        </p:sp>
      </p:grpSp>
      <p:grpSp>
        <p:nvGrpSpPr>
          <p:cNvPr id="256" name="Group"/>
          <p:cNvGrpSpPr/>
          <p:nvPr/>
        </p:nvGrpSpPr>
        <p:grpSpPr>
          <a:xfrm>
            <a:off x="6666187" y="4508919"/>
            <a:ext cx="12632458" cy="4698163"/>
            <a:chOff x="0" y="0"/>
            <a:chExt cx="12632456" cy="4698162"/>
          </a:xfrm>
        </p:grpSpPr>
        <p:grpSp>
          <p:nvGrpSpPr>
            <p:cNvPr id="254" name="Group"/>
            <p:cNvGrpSpPr/>
            <p:nvPr/>
          </p:nvGrpSpPr>
          <p:grpSpPr>
            <a:xfrm>
              <a:off x="0" y="166173"/>
              <a:ext cx="12632457" cy="4531990"/>
              <a:chOff x="0" y="0"/>
              <a:chExt cx="12632456" cy="4531988"/>
            </a:xfrm>
          </p:grpSpPr>
          <p:pic>
            <p:nvPicPr>
              <p:cNvPr id="252" name="Image" descr="Image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0" y="0"/>
                <a:ext cx="12632457" cy="26035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3" name="Screenshot 2023-09-03 at 11.37.54.png" descr="Screenshot 2023-09-03 at 11.37.54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27195" r="0" b="0"/>
              <a:stretch>
                <a:fillRect/>
              </a:stretch>
            </p:blipFill>
            <p:spPr>
              <a:xfrm>
                <a:off x="542353" y="2891851"/>
                <a:ext cx="10385434" cy="164013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55" name="a 2020 paper by the U.S. Census Bureau:"/>
            <p:cNvSpPr txBox="1"/>
            <p:nvPr/>
          </p:nvSpPr>
          <p:spPr>
            <a:xfrm>
              <a:off x="469182" y="0"/>
              <a:ext cx="9246900" cy="4978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marL="228600" indent="-228600">
                <a:buSzPct val="80000"/>
                <a:buBlip>
                  <a:blip r:embed="rId2"/>
                </a:buBlip>
                <a:defRPr u="sng">
                  <a:solidFill>
                    <a:schemeClr val="accent1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pPr/>
              <a:r>
                <a:t> a 2020 paper by the U.S. Census Bureau: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0" dur="500" fill="hold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xit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9" dur="500" fill="hold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xit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8" dur="700" fill="hold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9" grpId="4"/>
      <p:bldP build="whole" bldLvl="1" animBg="1" rev="0" advAuto="0" spid="246" grpId="5"/>
      <p:bldP build="whole" bldLvl="1" animBg="1" rev="0" advAuto="0" spid="246" grpId="6"/>
      <p:bldP build="whole" bldLvl="1" animBg="1" rev="0" advAuto="0" spid="236" grpId="7"/>
      <p:bldP build="whole" bldLvl="1" animBg="1" rev="0" advAuto="0" spid="256" grpId="8"/>
      <p:bldP build="whole" bldLvl="1" animBg="1" rev="0" advAuto="0" spid="251" grpId="1"/>
      <p:bldP build="whole" bldLvl="1" animBg="1" rev="0" advAuto="0" spid="251" grpId="2"/>
      <p:bldP build="whole" bldLvl="1" animBg="1" rev="0" advAuto="0" spid="239" grpId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lide Number"/>
          <p:cNvSpPr txBox="1"/>
          <p:nvPr>
            <p:ph type="sldNum" sz="quarter" idx="2"/>
          </p:nvPr>
        </p:nvSpPr>
        <p:spPr>
          <a:xfrm>
            <a:off x="22646926" y="779655"/>
            <a:ext cx="306035" cy="4114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59" name="TextBox 21"/>
          <p:cNvSpPr txBox="1"/>
          <p:nvPr/>
        </p:nvSpPr>
        <p:spPr>
          <a:xfrm>
            <a:off x="348762" y="703320"/>
            <a:ext cx="11351232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228600" indent="-228600">
              <a:lnSpc>
                <a:spcPct val="100000"/>
              </a:lnSpc>
              <a:buSzPct val="80000"/>
              <a:buBlip>
                <a:blip r:embed="rId2"/>
              </a:buBlip>
              <a:defRPr spc="2325" sz="3100"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 the </a:t>
            </a:r>
            <a:r>
              <a:rPr i="1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rPr>
              <a:t>optimal</a:t>
            </a:r>
            <a:r>
              <a:t> solution:</a:t>
            </a:r>
          </a:p>
        </p:txBody>
      </p:sp>
      <p:sp>
        <p:nvSpPr>
          <p:cNvPr id="260" name="TextBox 20"/>
          <p:cNvSpPr txBox="1"/>
          <p:nvPr/>
        </p:nvSpPr>
        <p:spPr>
          <a:xfrm>
            <a:off x="306883" y="1563108"/>
            <a:ext cx="23363834" cy="1336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just">
              <a:lnSpc>
                <a:spcPct val="100000"/>
              </a:lnSpc>
              <a:defRPr spc="363" sz="4000">
                <a:solidFill>
                  <a:schemeClr val="accent1"/>
                </a:solidFill>
              </a:defRPr>
            </a:lvl1pPr>
          </a:lstStyle>
          <a:p>
            <a:pPr/>
            <a:r>
              <a:t>RANDOM NUMBER GENERATION BY OBSERVING UNPREDICTABLE QUANTUM PHENOMENA</a:t>
            </a:r>
          </a:p>
        </p:txBody>
      </p:sp>
      <p:sp>
        <p:nvSpPr>
          <p:cNvPr id="261" name="where unpredictability is secured by the very same laws of Nature."/>
          <p:cNvSpPr txBox="1"/>
          <p:nvPr/>
        </p:nvSpPr>
        <p:spPr>
          <a:xfrm>
            <a:off x="385479" y="3038952"/>
            <a:ext cx="13171131" cy="1153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100"/>
            </a:lvl1pPr>
          </a:lstStyle>
          <a:p>
            <a:pPr/>
            <a:r>
              <a:t>where unpredictability is secured by the very same laws of Nature.</a:t>
            </a:r>
          </a:p>
        </p:txBody>
      </p:sp>
      <p:pic>
        <p:nvPicPr>
          <p:cNvPr id="26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076671" y="3967584"/>
            <a:ext cx="9115843" cy="730222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5" name="Group"/>
          <p:cNvGrpSpPr/>
          <p:nvPr/>
        </p:nvGrpSpPr>
        <p:grpSpPr>
          <a:xfrm>
            <a:off x="575158" y="5829264"/>
            <a:ext cx="13171130" cy="3578861"/>
            <a:chOff x="0" y="0"/>
            <a:chExt cx="13171129" cy="3578859"/>
          </a:xfrm>
        </p:grpSpPr>
        <p:sp>
          <p:nvSpPr>
            <p:cNvPr id="263" name="Inspired by Forrest Gump, we say:…"/>
            <p:cNvSpPr txBox="1"/>
            <p:nvPr/>
          </p:nvSpPr>
          <p:spPr>
            <a:xfrm>
              <a:off x="0" y="0"/>
              <a:ext cx="13171130" cy="35788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t>Inspired by Forrest Gump, we say:</a:t>
              </a:r>
            </a:p>
            <a:p>
              <a:pPr marL="228600" indent="-228600">
                <a:lnSpc>
                  <a:spcPct val="150000"/>
                </a:lnSpc>
                <a:buSzPct val="80000"/>
                <a:buBlip>
                  <a:blip r:embed="rId4"/>
                </a:buBlip>
                <a:defRPr sz="2900">
                  <a:solidFill>
                    <a:schemeClr val="accent1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 </a:t>
              </a:r>
              <a:r>
                <a:rPr sz="3000"/>
                <a:t>RADIOACTIVE IS AS RADIOACTIVE DOES</a:t>
              </a:r>
              <a:endParaRPr sz="3000"/>
            </a:p>
            <a:p>
              <a:pPr marL="228600" indent="-228600">
                <a:lnSpc>
                  <a:spcPct val="150000"/>
                </a:lnSpc>
                <a:buSzPct val="80000"/>
                <a:buBlip>
                  <a:blip r:embed="rId4"/>
                </a:buBlip>
                <a:defRPr sz="2900">
                  <a:solidFill>
                    <a:schemeClr val="accent1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 sz="3000"/>
            </a:p>
            <a:p>
              <a:pPr algn="just">
                <a:defRPr sz="28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The idea behind                                       is to replace a radioactive source with something safer, more handy, cost effective, simple, robust, providing  sequences of pulses mimicking radioactive decays. </a:t>
              </a:r>
            </a:p>
          </p:txBody>
        </p:sp>
        <p:pic>
          <p:nvPicPr>
            <p:cNvPr id="264" name="RP_LogoIdea.png" descr="RP_LogoIdea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866522" y="1547122"/>
              <a:ext cx="2306656" cy="9549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68" name="Group"/>
          <p:cNvGrpSpPr/>
          <p:nvPr/>
        </p:nvGrpSpPr>
        <p:grpSpPr>
          <a:xfrm>
            <a:off x="922484" y="4855577"/>
            <a:ext cx="13171130" cy="5219255"/>
            <a:chOff x="0" y="0"/>
            <a:chExt cx="13171129" cy="5219253"/>
          </a:xfrm>
        </p:grpSpPr>
        <p:sp>
          <p:nvSpPr>
            <p:cNvPr id="266" name="the sequence of detected decays can be used to generate random bits with different recipes:…"/>
            <p:cNvSpPr txBox="1"/>
            <p:nvPr/>
          </p:nvSpPr>
          <p:spPr>
            <a:xfrm>
              <a:off x="1240818" y="1795333"/>
              <a:ext cx="9796150" cy="34239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>
                  <a:solidFill>
                    <a:schemeClr val="accent1"/>
                  </a:solidFill>
                </a:defRPr>
              </a:pPr>
              <a:r>
                <a:t> the sequence of detected decays can be used to generate random bits with different recipes:</a:t>
              </a:r>
            </a:p>
            <a:p>
              <a:pPr>
                <a:defRPr>
                  <a:solidFill>
                    <a:schemeClr val="accent1"/>
                  </a:solidFill>
                </a:defRPr>
              </a:pPr>
            </a:p>
            <a:p>
              <a:pPr lvl="1" marL="1142816" indent="-228600">
                <a:buSzPct val="80000"/>
                <a:buBlip>
                  <a:blip r:embed="rId6"/>
                </a:buBlip>
                <a:defRPr>
                  <a:solidFill>
                    <a:schemeClr val="accent1"/>
                  </a:solidFill>
                </a:defRPr>
              </a:pPr>
              <a:r>
                <a:t> </a:t>
              </a:r>
              <a:r>
                <a:rPr>
                  <a:solidFill>
                    <a:srgbClr val="5E5E5E"/>
                  </a:solidFill>
                </a:rPr>
                <a:t>check the parity of the number of pulses in a time window</a:t>
              </a:r>
              <a:endParaRPr>
                <a:solidFill>
                  <a:srgbClr val="5E5E5E"/>
                </a:solidFill>
              </a:endParaRPr>
            </a:p>
            <a:p>
              <a:pPr lvl="1" marL="1142816" indent="-228600">
                <a:buSzPct val="80000"/>
                <a:buBlip>
                  <a:blip r:embed="rId6"/>
                </a:buBlip>
                <a:defRPr>
                  <a:solidFill>
                    <a:schemeClr val="accent1"/>
                  </a:solidFill>
                </a:defRPr>
              </a:pPr>
              <a:r>
                <a:rPr>
                  <a:solidFill>
                    <a:srgbClr val="5E5E5E"/>
                  </a:solidFill>
                </a:rPr>
                <a:t> pre-define the time window in a way that is equally like to have or not to have a single pulse</a:t>
              </a:r>
            </a:p>
          </p:txBody>
        </p:sp>
        <p:sp>
          <p:nvSpPr>
            <p:cNvPr id="267" name="The very first example: exploiting the unpredictability of Radioactive Decays"/>
            <p:cNvSpPr txBox="1"/>
            <p:nvPr/>
          </p:nvSpPr>
          <p:spPr>
            <a:xfrm>
              <a:off x="0" y="0"/>
              <a:ext cx="13171130" cy="17195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sz="3100"/>
              </a:pPr>
            </a:p>
            <a:p>
              <a:pPr marL="228600" indent="-228600">
                <a:buSzPct val="80000"/>
                <a:buBlip>
                  <a:blip r:embed="rId4"/>
                </a:buBlip>
                <a:defRPr sz="3100"/>
              </a:pPr>
              <a:r>
                <a:t> </a:t>
              </a:r>
              <a:r>
                <a:rPr sz="3000">
                  <a:solidFill>
                    <a:schemeClr val="accent1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The very first example</a:t>
              </a:r>
              <a:r>
                <a:rPr sz="3000">
                  <a:solidFill>
                    <a:schemeClr val="accent1"/>
                  </a:solidFill>
                </a:rPr>
                <a:t>:</a:t>
              </a:r>
              <a:r>
                <a:rPr sz="3000"/>
                <a:t> exploiting the </a:t>
              </a:r>
              <a:r>
                <a:rPr sz="30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unpredictability of Radioactive Decays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xit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4" dur="500" fill="hold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2" grpId="1"/>
      <p:bldP build="whole" bldLvl="1" animBg="1" rev="0" advAuto="0" spid="265" grpId="4"/>
      <p:bldP build="whole" bldLvl="1" animBg="1" rev="0" advAuto="0" spid="268" grpId="2"/>
      <p:bldP build="whole" bldLvl="1" animBg="1" rev="0" advAuto="0" spid="268" grpId="3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TextBox 9"/>
          <p:cNvSpPr txBox="1"/>
          <p:nvPr>
            <p:ph type="sldNum" sz="quarter" idx="2"/>
          </p:nvPr>
        </p:nvSpPr>
        <p:spPr>
          <a:xfrm>
            <a:off x="22612647" y="759218"/>
            <a:ext cx="333162" cy="4622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8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277" name="Group"/>
          <p:cNvGrpSpPr/>
          <p:nvPr/>
        </p:nvGrpSpPr>
        <p:grpSpPr>
          <a:xfrm>
            <a:off x="263831" y="2439391"/>
            <a:ext cx="21279276" cy="5155465"/>
            <a:chOff x="0" y="0"/>
            <a:chExt cx="21279274" cy="5155463"/>
          </a:xfrm>
        </p:grpSpPr>
        <p:sp>
          <p:nvSpPr>
            <p:cNvPr id="271" name="The name of the game is QUANTUM TUNNELING:"/>
            <p:cNvSpPr txBox="1"/>
            <p:nvPr/>
          </p:nvSpPr>
          <p:spPr>
            <a:xfrm>
              <a:off x="0" y="348280"/>
              <a:ext cx="9627616" cy="561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sz="3000"/>
              </a:pPr>
              <a:r>
                <a:t>The name of the game is </a:t>
              </a:r>
              <a:r>
                <a:rPr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QUANTUM TUNNELING:</a:t>
              </a:r>
            </a:p>
          </p:txBody>
        </p:sp>
        <p:grpSp>
          <p:nvGrpSpPr>
            <p:cNvPr id="276" name="Group"/>
            <p:cNvGrpSpPr/>
            <p:nvPr/>
          </p:nvGrpSpPr>
          <p:grpSpPr>
            <a:xfrm>
              <a:off x="34307" y="0"/>
              <a:ext cx="21244968" cy="5155464"/>
              <a:chOff x="0" y="0"/>
              <a:chExt cx="21244966" cy="5155463"/>
            </a:xfrm>
          </p:grpSpPr>
          <p:pic>
            <p:nvPicPr>
              <p:cNvPr id="272" name="CNX_UPhysics_40_06_tunneling.jpg" descr="CNX_UPhysics_40_06_tunneling.jp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4895994" y="0"/>
                <a:ext cx="6348973" cy="51554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73" name="Electrons and quantum entities in general are not like a                  but they rather appear as a                  :…"/>
              <p:cNvSpPr txBox="1"/>
              <p:nvPr/>
            </p:nvSpPr>
            <p:spPr>
              <a:xfrm>
                <a:off x="0" y="1301295"/>
                <a:ext cx="14065740" cy="32969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marL="228600" indent="-228600">
                  <a:buClr>
                    <a:schemeClr val="accent1"/>
                  </a:buClr>
                  <a:buSzPct val="80000"/>
                  <a:buBlip>
                    <a:blip r:embed="rId3"/>
                  </a:buBlip>
                </a:pPr>
                <a:r>
                  <a:t> </a:t>
                </a:r>
                <a:r>
                  <a:rPr sz="3000">
                    <a:solidFill>
                      <a:schemeClr val="accent1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Electrons</a:t>
                </a:r>
                <a:r>
                  <a:rPr sz="3000"/>
                  <a:t> and quantum entities in general are not like a                  but they rather appear as a                  :</a:t>
                </a:r>
                <a:endParaRPr sz="3000"/>
              </a:p>
              <a:p>
                <a:pPr>
                  <a:defRPr sz="3000"/>
                </a:pPr>
              </a:p>
              <a:p>
                <a:pPr>
                  <a:defRPr sz="3000"/>
                </a:pPr>
              </a:p>
              <a:p>
                <a:pPr>
                  <a:defRPr sz="2800"/>
                </a:pPr>
                <a:r>
                  <a:t>when they bounce against a [potential] barrier, they can occasionally go through in an unpredictable way</a:t>
                </a:r>
                <a:r>
                  <a:rPr>
                    <a:solidFill>
                      <a:schemeClr val="accent4">
                        <a:hueOff val="-1081314"/>
                        <a:satOff val="4338"/>
                        <a:lumOff val="-8931"/>
                      </a:schemeClr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.</a:t>
                </a:r>
              </a:p>
            </p:txBody>
          </p:sp>
          <p:pic>
            <p:nvPicPr>
              <p:cNvPr id="274" name="TennisBall.jpg" descr="TennisBall.jp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1401100" y="1069176"/>
                <a:ext cx="985522" cy="98552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75" name="104768384-ghost-phantom-or-apparition-haunting-halloween-line-art-vector-icon-for-holiday-apps-and-websites.jpg" descr="104768384-ghost-phantom-or-apparition-haunting-halloween-line-art-vector-icon-for-holiday-apps-and-websites.jp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5257668" y="1914287"/>
                <a:ext cx="1326889" cy="132688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278" name="When this is happening, the “ghost” electron enters a region of high electric field, generating a current pulse by impact ionisation"/>
          <p:cNvSpPr txBox="1"/>
          <p:nvPr/>
        </p:nvSpPr>
        <p:spPr>
          <a:xfrm>
            <a:off x="360707" y="7791649"/>
            <a:ext cx="13534591" cy="168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buSzPct val="80000"/>
              <a:buBlip>
                <a:blip r:embed="rId3"/>
              </a:buBlip>
              <a:defRPr sz="3000"/>
            </a:pPr>
            <a:r>
              <a:t> When this is happening, the “ghost” electron enters a region of high electric field, generating a </a:t>
            </a:r>
            <a:r>
              <a:rPr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current pulse</a:t>
            </a:r>
            <a:r>
              <a:t> by impact ionisation</a:t>
            </a:r>
          </a:p>
        </p:txBody>
      </p:sp>
      <p:sp>
        <p:nvSpPr>
          <p:cNvPr id="279" name="TextBox 21"/>
          <p:cNvSpPr txBox="1"/>
          <p:nvPr/>
        </p:nvSpPr>
        <p:spPr>
          <a:xfrm>
            <a:off x="348762" y="703320"/>
            <a:ext cx="12096113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228600" indent="-228600">
              <a:lnSpc>
                <a:spcPct val="100000"/>
              </a:lnSpc>
              <a:buSzPct val="80000"/>
              <a:buBlip>
                <a:blip r:embed="rId6"/>
              </a:buBlip>
              <a:defRPr spc="2325" sz="3100"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 the </a:t>
            </a:r>
            <a:r>
              <a:rPr i="1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rPr>
              <a:t>Random Power</a:t>
            </a:r>
            <a:r>
              <a:t> way:</a:t>
            </a:r>
          </a:p>
        </p:txBody>
      </p:sp>
      <p:sp>
        <p:nvSpPr>
          <p:cNvPr id="280" name="TextBox 20"/>
          <p:cNvSpPr txBox="1"/>
          <p:nvPr/>
        </p:nvSpPr>
        <p:spPr>
          <a:xfrm>
            <a:off x="306883" y="1563108"/>
            <a:ext cx="23363834" cy="713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just">
              <a:lnSpc>
                <a:spcPct val="100000"/>
              </a:lnSpc>
              <a:defRPr spc="363" sz="4000">
                <a:solidFill>
                  <a:schemeClr val="accent1"/>
                </a:solidFill>
              </a:defRPr>
            </a:lvl1pPr>
          </a:lstStyle>
          <a:p>
            <a:pPr/>
            <a:r>
              <a:t>A THREE STEP DANCE:</a:t>
            </a:r>
          </a:p>
        </p:txBody>
      </p:sp>
      <p:sp>
        <p:nvSpPr>
          <p:cNvPr id="281" name="Courtesy of Ivan Rech, Politecnico di Milano…"/>
          <p:cNvSpPr txBox="1"/>
          <p:nvPr/>
        </p:nvSpPr>
        <p:spPr>
          <a:xfrm>
            <a:off x="15056822" y="12228803"/>
            <a:ext cx="7274434" cy="985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Courtesy of Ivan Rech, Politecnico di Milano</a:t>
            </a:r>
          </a:p>
          <a:p>
            <a:pPr/>
            <a:r>
              <a:t>[50 μm cell size]</a:t>
            </a:r>
          </a:p>
        </p:txBody>
      </p:sp>
      <p:pic>
        <p:nvPicPr>
          <p:cNvPr id="282" name="S44_border_triggered (Converted).mov" descr="S44_border_triggered (Converted).mov"/>
          <p:cNvPicPr>
            <a:picLocks noChangeAspect="0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15071210" y="7757398"/>
            <a:ext cx="7610222" cy="43088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mediacall" nodeType="afterEffect" presetSubtype="0" presetID="1" grpId="4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0000" fill="hold"/>
                                        <p:tgtEl>
                                          <p:spTgt spid="2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24" fill="hold" display="0">
                  <p:stCondLst>
                    <p:cond delay="indefinite"/>
                  </p:stCondLst>
                </p:cTn>
                <p:tgtEl>
                  <p:spTgt spid="282"/>
                </p:tgtEl>
              </p:cMediaNode>
            </p:video>
            <p:seq concurrent="1" prevAc="none" nextAc="seek">
              <p:cTn id="25" evtFilter="cancelBubble" nodeType="interactiveSeq" restart="whenNotActive" fill="hold">
                <p:stCondLst>
                  <p:cond delay="0" evt="onClick">
                    <p:tgtEl>
                      <p:spTgt spid="28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82"/>
                  </p:tgtEl>
                </p:cond>
              </p:nextCondLst>
            </p:seq>
          </p:childTnLst>
        </p:cTn>
      </p:par>
    </p:tnLst>
    <p:bldLst>
      <p:bldP build="whole" bldLvl="1" animBg="1" rev="0" advAuto="0" spid="277" grpId="1"/>
      <p:bldP build="whole" bldLvl="1" animBg="1" rev="0" advAuto="0" spid="281" grpId="5"/>
      <p:bldP build="whole" bldLvl="1" animBg="1" rev="0" advAuto="0" spid="282" grpId="3"/>
      <p:bldP build="whole" bldLvl="1" animBg="1" rev="0" advAuto="0" spid="278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TextBox 9"/>
          <p:cNvSpPr txBox="1"/>
          <p:nvPr>
            <p:ph type="sldNum" sz="quarter" idx="2"/>
          </p:nvPr>
        </p:nvSpPr>
        <p:spPr>
          <a:xfrm>
            <a:off x="22612647" y="759218"/>
            <a:ext cx="328362" cy="4622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8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85" name="The name of the game is QUANTUM TUNNELING:"/>
          <p:cNvSpPr txBox="1"/>
          <p:nvPr/>
        </p:nvSpPr>
        <p:spPr>
          <a:xfrm>
            <a:off x="582056" y="2895875"/>
            <a:ext cx="9627617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3000"/>
            </a:pPr>
            <a:r>
              <a:t>The name of the game is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QUANTUM TUNNELING:</a:t>
            </a:r>
          </a:p>
        </p:txBody>
      </p:sp>
      <p:pic>
        <p:nvPicPr>
          <p:cNvPr id="286" name="CNX_UPhysics_40_06_tunneling.jpg" descr="CNX_UPhysics_40_06_tunnelin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054910" y="1965075"/>
            <a:ext cx="6348973" cy="5155465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Electrons and quantum entities in general are not like a                  but they rather appear as a                  :…"/>
          <p:cNvSpPr txBox="1"/>
          <p:nvPr/>
        </p:nvSpPr>
        <p:spPr>
          <a:xfrm>
            <a:off x="616364" y="3987010"/>
            <a:ext cx="14065741" cy="3126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buSzPct val="80000"/>
              <a:buBlip>
                <a:blip r:embed="rId3"/>
              </a:buBlip>
            </a:pPr>
            <a:r>
              <a:t> </a:t>
            </a:r>
            <a:r>
              <a:rPr sz="2800"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Electrons</a:t>
            </a:r>
            <a:r>
              <a:rPr sz="2800"/>
              <a:t> and quantum entities in general are not like a                  but they rather appear as a                  :</a:t>
            </a:r>
            <a:endParaRPr sz="2800"/>
          </a:p>
          <a:p>
            <a:pPr/>
            <a:endParaRPr sz="2800"/>
          </a:p>
          <a:p>
            <a:pPr/>
            <a:endParaRPr sz="2800"/>
          </a:p>
          <a:p>
            <a:pPr/>
            <a:r>
              <a:rPr sz="2800"/>
              <a:t>when they bounce against a [potential] barrier, they can occasionally go through</a:t>
            </a:r>
            <a:r>
              <a:t> in an unpredictable way</a:t>
            </a:r>
            <a:r>
              <a:rPr sz="29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</a:t>
            </a:r>
          </a:p>
        </p:txBody>
      </p:sp>
      <p:pic>
        <p:nvPicPr>
          <p:cNvPr id="288" name="TennisBall.jpg" descr="TennisBall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220997" y="3670702"/>
            <a:ext cx="985521" cy="985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104768384-ghost-phantom-or-apparition-haunting-halloween-line-art-vector-icon-for-holiday-apps-and-websites.jpg" descr="104768384-ghost-phantom-or-apparition-haunting-halloween-line-art-vector-icon-for-holiday-apps-and-websites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61908" y="4487475"/>
            <a:ext cx="1326889" cy="1326889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When this is happening, the “ghost” electron enters a region of high electric field, generating a current pulse by impact ionisation…"/>
          <p:cNvSpPr txBox="1"/>
          <p:nvPr/>
        </p:nvSpPr>
        <p:spPr>
          <a:xfrm>
            <a:off x="579486" y="8024990"/>
            <a:ext cx="13534592" cy="3944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buSzPct val="80000"/>
              <a:buBlip>
                <a:blip r:embed="rId3"/>
              </a:buBlip>
              <a:defRPr sz="3000"/>
            </a:pPr>
            <a:r>
              <a:t> When this is happening, the “ghost” electron enters a region of high electric field, generating a </a:t>
            </a:r>
            <a:r>
              <a:rPr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current pulse</a:t>
            </a:r>
            <a:r>
              <a:t> by impact ionisation</a:t>
            </a:r>
          </a:p>
          <a:p>
            <a:pPr marL="228600" indent="-228600">
              <a:buSzPct val="80000"/>
              <a:buBlip>
                <a:blip r:embed="rId3"/>
              </a:buBlip>
              <a:defRPr sz="3000"/>
            </a:pPr>
          </a:p>
          <a:p>
            <a:pPr marL="228600" indent="-228600">
              <a:buSzPct val="80000"/>
              <a:buBlip>
                <a:blip r:embed="rId3"/>
              </a:buBlip>
              <a:defRPr sz="3000"/>
            </a:pPr>
            <a:r>
              <a:t> By </a:t>
            </a:r>
            <a:r>
              <a:rPr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time stamping</a:t>
            </a:r>
            <a:r>
              <a:t> the pulses the analysing the time series, we turn unpredictable occurrence of the pulses into </a:t>
            </a: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bits</a:t>
            </a:r>
          </a:p>
          <a:p>
            <a:pPr>
              <a:defRPr sz="3000"/>
            </a:pPr>
          </a:p>
          <a:p>
            <a:pPr>
              <a:defRPr sz="30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and we embody the principle in a platform of Silicon-based devices</a:t>
            </a:r>
          </a:p>
        </p:txBody>
      </p:sp>
      <p:pic>
        <p:nvPicPr>
          <p:cNvPr id="291" name="scope_3.png" descr="scope_3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429850" y="7836954"/>
            <a:ext cx="5906319" cy="4741206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TextBox 21"/>
          <p:cNvSpPr txBox="1"/>
          <p:nvPr/>
        </p:nvSpPr>
        <p:spPr>
          <a:xfrm>
            <a:off x="348762" y="703320"/>
            <a:ext cx="12096113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228600" indent="-228600">
              <a:lnSpc>
                <a:spcPct val="100000"/>
              </a:lnSpc>
              <a:buSzPct val="80000"/>
              <a:buBlip>
                <a:blip r:embed="rId7"/>
              </a:buBlip>
              <a:defRPr spc="2325" sz="3100"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 the </a:t>
            </a:r>
            <a:r>
              <a:rPr i="1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rPr>
              <a:t>Random Power</a:t>
            </a:r>
            <a:r>
              <a:t> way:</a:t>
            </a:r>
          </a:p>
        </p:txBody>
      </p:sp>
      <p:sp>
        <p:nvSpPr>
          <p:cNvPr id="293" name="TextBox 20"/>
          <p:cNvSpPr txBox="1"/>
          <p:nvPr/>
        </p:nvSpPr>
        <p:spPr>
          <a:xfrm>
            <a:off x="306883" y="1563108"/>
            <a:ext cx="23363834" cy="713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just">
              <a:lnSpc>
                <a:spcPct val="100000"/>
              </a:lnSpc>
              <a:defRPr spc="363" sz="4000">
                <a:solidFill>
                  <a:schemeClr val="accent1"/>
                </a:solidFill>
              </a:defRPr>
            </a:lvl1pPr>
          </a:lstStyle>
          <a:p>
            <a:pPr/>
            <a:r>
              <a:t>A THREE STEP DANCE: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lide Number"/>
          <p:cNvSpPr txBox="1"/>
          <p:nvPr>
            <p:ph type="sldNum" sz="quarter" idx="2"/>
          </p:nvPr>
        </p:nvSpPr>
        <p:spPr>
          <a:xfrm>
            <a:off x="22646926" y="779655"/>
            <a:ext cx="306035" cy="4114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96" name="RP_LogoIdea_HD.pdf" descr="RP_LogoIdea_HD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0932" y="1975184"/>
            <a:ext cx="10933917" cy="4527325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This is the PATENTED essence of"/>
          <p:cNvSpPr txBox="1"/>
          <p:nvPr/>
        </p:nvSpPr>
        <p:spPr>
          <a:xfrm>
            <a:off x="710411" y="709670"/>
            <a:ext cx="764657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3600"/>
            </a:pPr>
            <a:r>
              <a:t>This is the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rPr>
              <a:t>PATENTED</a:t>
            </a:r>
            <a:r>
              <a:t> essence of </a:t>
            </a:r>
          </a:p>
        </p:txBody>
      </p:sp>
      <p:sp>
        <p:nvSpPr>
          <p:cNvPr id="298" name="-   Italian Patent granted in Sept. 2020…"/>
          <p:cNvSpPr txBox="1"/>
          <p:nvPr/>
        </p:nvSpPr>
        <p:spPr>
          <a:xfrm>
            <a:off x="795054" y="8032678"/>
            <a:ext cx="7477283" cy="2669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9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pPr>
            <a:r>
              <a:t>-   Italian Patent granted in Sept. 2020</a:t>
            </a:r>
          </a:p>
          <a:p>
            <a:pPr marL="396875" indent="-396875">
              <a:buSzPct val="125000"/>
              <a:buChar char="-"/>
              <a:defRPr sz="29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pPr>
            <a:r>
              <a:t>EU patent granted in 2022</a:t>
            </a:r>
          </a:p>
          <a:p>
            <a:pPr marL="396875" indent="-396875">
              <a:buSzPct val="125000"/>
              <a:buChar char="-"/>
              <a:defRPr sz="29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pPr>
            <a:r>
              <a:t>Japanese patent granted in 2024</a:t>
            </a:r>
          </a:p>
          <a:p>
            <a:pPr marL="396875" indent="-396875">
              <a:buSzPct val="125000"/>
              <a:buChar char="-"/>
              <a:defRPr sz="29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in the examination phase in China, Korea and U.S. (since April 2021)</a:t>
            </a:r>
          </a:p>
        </p:txBody>
      </p:sp>
      <p:pic>
        <p:nvPicPr>
          <p:cNvPr id="29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90645" y="534125"/>
            <a:ext cx="10549971" cy="36973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850636" y="3725585"/>
            <a:ext cx="7111099" cy="38383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413843" y="6216243"/>
            <a:ext cx="8662068" cy="69267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lide Number"/>
          <p:cNvSpPr txBox="1"/>
          <p:nvPr>
            <p:ph type="sldNum" sz="quarter" idx="2"/>
          </p:nvPr>
        </p:nvSpPr>
        <p:spPr>
          <a:xfrm>
            <a:off x="22646926" y="779655"/>
            <a:ext cx="306035" cy="4114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04" name="RP_LogoIdea_HD.pdf" descr="RP_LogoIdea_HD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9268" y="2094518"/>
            <a:ext cx="10933917" cy="4527325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This is the PATENTED essence of"/>
          <p:cNvSpPr txBox="1"/>
          <p:nvPr/>
        </p:nvSpPr>
        <p:spPr>
          <a:xfrm>
            <a:off x="710411" y="709670"/>
            <a:ext cx="764657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3600"/>
            </a:pPr>
            <a:r>
              <a:t>This is the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rPr>
              <a:t>PATENTED</a:t>
            </a:r>
            <a:r>
              <a:t> essence of </a:t>
            </a:r>
          </a:p>
        </p:txBody>
      </p:sp>
      <p:sp>
        <p:nvSpPr>
          <p:cNvPr id="306" name="where the key issues are:…"/>
          <p:cNvSpPr txBox="1"/>
          <p:nvPr/>
        </p:nvSpPr>
        <p:spPr>
          <a:xfrm>
            <a:off x="520848" y="7747604"/>
            <a:ext cx="18404205" cy="463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where the key issues are:</a:t>
            </a:r>
          </a:p>
          <a:p>
            <a:pPr lvl="2" marL="2057033" indent="-228600">
              <a:buSzPct val="80000"/>
              <a:buBlip>
                <a:blip r:embed="rId3"/>
              </a:buBlip>
              <a:defRPr sz="2800"/>
            </a:pPr>
            <a:r>
              <a:t> </a:t>
            </a:r>
            <a:r>
              <a:rPr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endogenous in-silico seeding of the pulses</a:t>
            </a:r>
            <a:endParaRPr>
              <a:solidFill>
                <a:schemeClr val="accent3">
                  <a:hueOff val="914337"/>
                  <a:satOff val="31515"/>
                  <a:lumOff val="-30790"/>
                </a:schemeClr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lvl="2" marL="2057033" indent="-228600">
              <a:buSzPct val="80000"/>
              <a:buBlip>
                <a:blip r:embed="rId3"/>
              </a:buBlip>
              <a:defRPr sz="2800"/>
            </a:pPr>
            <a:r>
              <a:t> self-amplification of the seeds in excess of a factor 1 000 000,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rPr>
              <a:t>making pulse tagging robust</a:t>
            </a:r>
            <a:endParaRPr>
              <a:solidFill>
                <a:schemeClr val="accent4">
                  <a:hueOff val="-1081314"/>
                  <a:satOff val="4338"/>
                  <a:lumOff val="-8931"/>
                </a:schemeClr>
              </a:solidFill>
            </a:endParaRPr>
          </a:p>
          <a:p>
            <a:pPr lvl="2" marL="2057033" indent="-228600">
              <a:buSzPct val="80000"/>
              <a:buBlip>
                <a:blip r:embed="rId3"/>
              </a:buBlip>
              <a:defRPr sz="2800"/>
            </a:pP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rPr>
              <a:t>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bit extraction through a non parametric local analysis of the time series of pulses</a:t>
            </a:r>
            <a:endParaRPr>
              <a:solidFill>
                <a:schemeClr val="accent4">
                  <a:hueOff val="-1081314"/>
                  <a:satOff val="4338"/>
                  <a:lumOff val="-8931"/>
                </a:schemeClr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lvl="2" marL="2057033" indent="-228600">
              <a:buSzPct val="80000"/>
              <a:buBlip>
                <a:blip r:embed="rId3"/>
              </a:buBlip>
              <a:defRPr sz="2800"/>
            </a:pPr>
            <a:r>
              <a:t> no influence of temperature on the randomness of the occurrences</a:t>
            </a:r>
          </a:p>
          <a:p>
            <a:pPr lvl="2" marL="2057033" indent="-228600">
              <a:buSzPct val="80000"/>
              <a:buBlip>
                <a:blip r:embed="rId3"/>
              </a:buBlip>
              <a:defRPr sz="2800"/>
            </a:pPr>
            <a:r>
              <a:t> </a:t>
            </a:r>
            <a:r>
              <a:rPr>
                <a:solidFill>
                  <a:schemeClr val="accent1">
                    <a:lumOff val="-13575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no need of post-processing to correct left-over bias</a:t>
            </a:r>
            <a:endParaRPr>
              <a:solidFill>
                <a:schemeClr val="accent1">
                  <a:lumOff val="-13575"/>
                </a:schemeClr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lvl="2" marL="2057033" indent="-228600">
              <a:buSzPct val="80000"/>
              <a:buBlip>
                <a:blip r:embed="rId3"/>
              </a:buBlip>
              <a:defRPr sz="2800"/>
            </a:pPr>
            <a:r>
              <a:t> maximum bit/occurrence rate = 40% [2 random bits every 5 pulses]</a:t>
            </a:r>
          </a:p>
          <a:p>
            <a:pPr lvl="2" marL="2057033" indent="-228600">
              <a:buSzPct val="80000"/>
              <a:buBlip>
                <a:blip r:embed="rId3"/>
              </a:buBlip>
              <a:defRPr sz="2800"/>
            </a:pPr>
            <a:r>
              <a:t>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current rate at the 5-10 Mbps rate for every mm</a:t>
            </a:r>
            <a:r>
              <a:rPr baseline="31999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of Silicon sensor</a:t>
            </a:r>
            <a:endParaRPr>
              <a:solidFill>
                <a:schemeClr val="accent4">
                  <a:hueOff val="-1081314"/>
                  <a:satOff val="4338"/>
                  <a:lumOff val="-8931"/>
                </a:schemeClr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lvl="2" marL="2057033" indent="-228600">
              <a:buSzPct val="80000"/>
              <a:buBlip>
                <a:blip r:embed="rId3"/>
              </a:buBlip>
              <a:defRPr sz="2800"/>
            </a:pPr>
            <a:r>
              <a:t> potential to embed the generator into an ASIC [Application Specific Integrated Circuit]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1828433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6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Montserrat Regular"/>
            <a:ea typeface="Montserrat Regular"/>
            <a:cs typeface="Montserrat Regular"/>
            <a:sym typeface="Montserra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1828433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6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Montserrat Regular"/>
            <a:ea typeface="Montserrat Regular"/>
            <a:cs typeface="Montserrat Regular"/>
            <a:sym typeface="Montserra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