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09" r:id="rId3"/>
    <p:sldId id="2908" r:id="rId4"/>
    <p:sldId id="258" r:id="rId5"/>
    <p:sldId id="2881" r:id="rId6"/>
    <p:sldId id="2889" r:id="rId7"/>
    <p:sldId id="2905" r:id="rId8"/>
    <p:sldId id="2906" r:id="rId9"/>
    <p:sldId id="2910" r:id="rId10"/>
    <p:sldId id="290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11D04F-E463-456C-B7EA-7736208DDA5F}" v="317" dt="2025-02-18T05:33:56.802"/>
    <p1510:client id="{D9BB6283-4E2C-4BAD-B9A6-B6D4AFB61B3D}" v="101" dt="2025-02-18T05:56:04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6E2B0-B2EF-4DCE-A163-E8707D071251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2B4FF-5B60-4050-BDFF-28113B09C478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SUPERCONDUCTING RADIOFREQUENCY (SRF) CAVITIES:</a:t>
          </a:r>
          <a:endParaRPr lang="en-US"/>
        </a:p>
      </dgm:t>
    </dgm:pt>
    <dgm:pt modelId="{88B1CDEE-C725-4D7C-97A4-877317E852FC}" type="parTrans" cxnId="{F201A036-38B0-41BE-B0E6-69B578141DF4}">
      <dgm:prSet/>
      <dgm:spPr/>
      <dgm:t>
        <a:bodyPr/>
        <a:lstStyle/>
        <a:p>
          <a:endParaRPr lang="en-US"/>
        </a:p>
      </dgm:t>
    </dgm:pt>
    <dgm:pt modelId="{DCC1383E-CFA7-402E-B6D7-9798638882AA}" type="sibTrans" cxnId="{F201A036-38B0-41BE-B0E6-69B578141DF4}">
      <dgm:prSet/>
      <dgm:spPr/>
      <dgm:t>
        <a:bodyPr/>
        <a:lstStyle/>
        <a:p>
          <a:endParaRPr lang="en-US"/>
        </a:p>
      </dgm:t>
    </dgm:pt>
    <dgm:pt modelId="{FD74D8BF-2D6D-4904-A44E-EEA43EB46D3A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Particle Acceleration</a:t>
          </a:r>
          <a:endParaRPr lang="en-US"/>
        </a:p>
      </dgm:t>
    </dgm:pt>
    <dgm:pt modelId="{AF08689C-7E10-4D98-8B3E-DC8D54C304FA}" type="parTrans" cxnId="{7EDCC387-64ED-4EC1-A30C-1DF52CD69472}">
      <dgm:prSet/>
      <dgm:spPr/>
      <dgm:t>
        <a:bodyPr/>
        <a:lstStyle/>
        <a:p>
          <a:endParaRPr lang="en-US"/>
        </a:p>
      </dgm:t>
    </dgm:pt>
    <dgm:pt modelId="{A7E0E562-8063-4516-AE44-3F562D56DB24}" type="sibTrans" cxnId="{7EDCC387-64ED-4EC1-A30C-1DF52CD69472}">
      <dgm:prSet/>
      <dgm:spPr/>
      <dgm:t>
        <a:bodyPr/>
        <a:lstStyle/>
        <a:p>
          <a:endParaRPr lang="en-US"/>
        </a:p>
      </dgm:t>
    </dgm:pt>
    <dgm:pt modelId="{4625511D-83F7-4A3E-803B-89222F0065BF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Bunching of Particles</a:t>
          </a:r>
          <a:endParaRPr lang="en-US"/>
        </a:p>
      </dgm:t>
    </dgm:pt>
    <dgm:pt modelId="{4C42F27B-1F78-4B9F-92FD-EE0FE3B3FF0C}" type="parTrans" cxnId="{4892EF10-2992-4107-8C5C-9AC3A85E0C5A}">
      <dgm:prSet/>
      <dgm:spPr/>
      <dgm:t>
        <a:bodyPr/>
        <a:lstStyle/>
        <a:p>
          <a:endParaRPr lang="en-US"/>
        </a:p>
      </dgm:t>
    </dgm:pt>
    <dgm:pt modelId="{2CF38405-3617-452D-9769-AF206661D708}" type="sibTrans" cxnId="{4892EF10-2992-4107-8C5C-9AC3A85E0C5A}">
      <dgm:prSet/>
      <dgm:spPr/>
      <dgm:t>
        <a:bodyPr/>
        <a:lstStyle/>
        <a:p>
          <a:endParaRPr lang="en-US"/>
        </a:p>
      </dgm:t>
    </dgm:pt>
    <dgm:pt modelId="{46104DB4-8D82-4429-961D-7D4033C3D114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Beam Focusing and Shaping</a:t>
          </a:r>
          <a:endParaRPr lang="en-US"/>
        </a:p>
      </dgm:t>
    </dgm:pt>
    <dgm:pt modelId="{90B34441-BFCA-4A10-BFE4-42C24AB3E96F}" type="parTrans" cxnId="{147E8F4B-CD91-4292-BB45-4D3385DDDB59}">
      <dgm:prSet/>
      <dgm:spPr/>
      <dgm:t>
        <a:bodyPr/>
        <a:lstStyle/>
        <a:p>
          <a:endParaRPr lang="en-US"/>
        </a:p>
      </dgm:t>
    </dgm:pt>
    <dgm:pt modelId="{07AAAC73-0058-4A26-88B3-A92188B522BD}" type="sibTrans" cxnId="{147E8F4B-CD91-4292-BB45-4D3385DDDB59}">
      <dgm:prSet/>
      <dgm:spPr/>
      <dgm:t>
        <a:bodyPr/>
        <a:lstStyle/>
        <a:p>
          <a:endParaRPr lang="en-US"/>
        </a:p>
      </dgm:t>
    </dgm:pt>
    <dgm:pt modelId="{31DA843B-6976-4CD0-AAF7-211C292215D7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Energy Recovery and Efficiency Enhancement (ERLs)</a:t>
          </a:r>
        </a:p>
      </dgm:t>
    </dgm:pt>
    <dgm:pt modelId="{23DF1FA9-D17C-42D8-9D2A-44A473B427FA}" type="parTrans" cxnId="{A784FA4B-F4DE-405C-B347-F03AB61710BC}">
      <dgm:prSet/>
      <dgm:spPr/>
    </dgm:pt>
    <dgm:pt modelId="{0BBF5901-C823-4FEE-8FFD-1BDAE330908E}" type="sibTrans" cxnId="{A784FA4B-F4DE-405C-B347-F03AB61710BC}">
      <dgm:prSet/>
      <dgm:spPr/>
    </dgm:pt>
    <dgm:pt modelId="{522212BB-66C6-4B10-B03D-748A7F3D90E5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Phase Space Manipulation</a:t>
          </a:r>
        </a:p>
      </dgm:t>
    </dgm:pt>
    <dgm:pt modelId="{45A9E129-5C5C-4874-A0A2-45D6E5820EA1}" type="parTrans" cxnId="{6035601F-74CE-4B16-B3C9-B9F9FA114095}">
      <dgm:prSet/>
      <dgm:spPr/>
    </dgm:pt>
    <dgm:pt modelId="{B08AEE6D-66F5-4D3C-96E3-5FFC1E084848}" type="sibTrans" cxnId="{6035601F-74CE-4B16-B3C9-B9F9FA114095}">
      <dgm:prSet/>
      <dgm:spPr/>
    </dgm:pt>
    <dgm:pt modelId="{51FEBA2E-CBA9-4D8B-81D7-E434FE25835C}" type="pres">
      <dgm:prSet presAssocID="{B356E2B0-B2EF-4DCE-A163-E8707D071251}" presName="linear" presStyleCnt="0">
        <dgm:presLayoutVars>
          <dgm:animLvl val="lvl"/>
          <dgm:resizeHandles val="exact"/>
        </dgm:presLayoutVars>
      </dgm:prSet>
      <dgm:spPr/>
    </dgm:pt>
    <dgm:pt modelId="{DC5E4F75-A6F1-4616-A1F0-631D3E10943F}" type="pres">
      <dgm:prSet presAssocID="{D2A2B4FF-5B60-4050-BDFF-28113B09C47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F182216-2100-4B78-AD5E-CB81F78062F3}" type="pres">
      <dgm:prSet presAssocID="{D2A2B4FF-5B60-4050-BDFF-28113B09C47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B2C8B0C-E772-4239-A28B-E9A6CBDF31A5}" type="presOf" srcId="{522212BB-66C6-4B10-B03D-748A7F3D90E5}" destId="{0F182216-2100-4B78-AD5E-CB81F78062F3}" srcOrd="0" destOrd="4" presId="urn:microsoft.com/office/officeart/2005/8/layout/vList2"/>
    <dgm:cxn modelId="{4892EF10-2992-4107-8C5C-9AC3A85E0C5A}" srcId="{D2A2B4FF-5B60-4050-BDFF-28113B09C478}" destId="{4625511D-83F7-4A3E-803B-89222F0065BF}" srcOrd="1" destOrd="0" parTransId="{4C42F27B-1F78-4B9F-92FD-EE0FE3B3FF0C}" sibTransId="{2CF38405-3617-452D-9769-AF206661D708}"/>
    <dgm:cxn modelId="{6035601F-74CE-4B16-B3C9-B9F9FA114095}" srcId="{D2A2B4FF-5B60-4050-BDFF-28113B09C478}" destId="{522212BB-66C6-4B10-B03D-748A7F3D90E5}" srcOrd="4" destOrd="0" parTransId="{45A9E129-5C5C-4874-A0A2-45D6E5820EA1}" sibTransId="{B08AEE6D-66F5-4D3C-96E3-5FFC1E084848}"/>
    <dgm:cxn modelId="{BB551628-0E9D-4802-BD56-011505F48A1E}" type="presOf" srcId="{D2A2B4FF-5B60-4050-BDFF-28113B09C478}" destId="{DC5E4F75-A6F1-4616-A1F0-631D3E10943F}" srcOrd="0" destOrd="0" presId="urn:microsoft.com/office/officeart/2005/8/layout/vList2"/>
    <dgm:cxn modelId="{F201A036-38B0-41BE-B0E6-69B578141DF4}" srcId="{B356E2B0-B2EF-4DCE-A163-E8707D071251}" destId="{D2A2B4FF-5B60-4050-BDFF-28113B09C478}" srcOrd="0" destOrd="0" parTransId="{88B1CDEE-C725-4D7C-97A4-877317E852FC}" sibTransId="{DCC1383E-CFA7-402E-B6D7-9798638882AA}"/>
    <dgm:cxn modelId="{147E8F4B-CD91-4292-BB45-4D3385DDDB59}" srcId="{D2A2B4FF-5B60-4050-BDFF-28113B09C478}" destId="{46104DB4-8D82-4429-961D-7D4033C3D114}" srcOrd="2" destOrd="0" parTransId="{90B34441-BFCA-4A10-BFE4-42C24AB3E96F}" sibTransId="{07AAAC73-0058-4A26-88B3-A92188B522BD}"/>
    <dgm:cxn modelId="{A784FA4B-F4DE-405C-B347-F03AB61710BC}" srcId="{D2A2B4FF-5B60-4050-BDFF-28113B09C478}" destId="{31DA843B-6976-4CD0-AAF7-211C292215D7}" srcOrd="3" destOrd="0" parTransId="{23DF1FA9-D17C-42D8-9D2A-44A473B427FA}" sibTransId="{0BBF5901-C823-4FEE-8FFD-1BDAE330908E}"/>
    <dgm:cxn modelId="{0115546F-6EE6-416E-99E3-4DB1F879B5C8}" type="presOf" srcId="{46104DB4-8D82-4429-961D-7D4033C3D114}" destId="{0F182216-2100-4B78-AD5E-CB81F78062F3}" srcOrd="0" destOrd="2" presId="urn:microsoft.com/office/officeart/2005/8/layout/vList2"/>
    <dgm:cxn modelId="{7EDCC387-64ED-4EC1-A30C-1DF52CD69472}" srcId="{D2A2B4FF-5B60-4050-BDFF-28113B09C478}" destId="{FD74D8BF-2D6D-4904-A44E-EEA43EB46D3A}" srcOrd="0" destOrd="0" parTransId="{AF08689C-7E10-4D98-8B3E-DC8D54C304FA}" sibTransId="{A7E0E562-8063-4516-AE44-3F562D56DB24}"/>
    <dgm:cxn modelId="{86D3B2EC-AFA6-42EA-98AA-B6F8C28EF4B4}" type="presOf" srcId="{4625511D-83F7-4A3E-803B-89222F0065BF}" destId="{0F182216-2100-4B78-AD5E-CB81F78062F3}" srcOrd="0" destOrd="1" presId="urn:microsoft.com/office/officeart/2005/8/layout/vList2"/>
    <dgm:cxn modelId="{988312EE-3484-419C-BC6A-42ACB933234D}" type="presOf" srcId="{FD74D8BF-2D6D-4904-A44E-EEA43EB46D3A}" destId="{0F182216-2100-4B78-AD5E-CB81F78062F3}" srcOrd="0" destOrd="0" presId="urn:microsoft.com/office/officeart/2005/8/layout/vList2"/>
    <dgm:cxn modelId="{9736CCEE-EC9C-4EB7-A3F4-3F80B1620A03}" type="presOf" srcId="{B356E2B0-B2EF-4DCE-A163-E8707D071251}" destId="{51FEBA2E-CBA9-4D8B-81D7-E434FE25835C}" srcOrd="0" destOrd="0" presId="urn:microsoft.com/office/officeart/2005/8/layout/vList2"/>
    <dgm:cxn modelId="{753FB7EF-3335-4C0A-A35E-603D720220DF}" type="presOf" srcId="{31DA843B-6976-4CD0-AAF7-211C292215D7}" destId="{0F182216-2100-4B78-AD5E-CB81F78062F3}" srcOrd="0" destOrd="3" presId="urn:microsoft.com/office/officeart/2005/8/layout/vList2"/>
    <dgm:cxn modelId="{EF784C72-0780-42BC-BC9C-BC85B62DDB26}" type="presParOf" srcId="{51FEBA2E-CBA9-4D8B-81D7-E434FE25835C}" destId="{DC5E4F75-A6F1-4616-A1F0-631D3E10943F}" srcOrd="0" destOrd="0" presId="urn:microsoft.com/office/officeart/2005/8/layout/vList2"/>
    <dgm:cxn modelId="{BE046C4F-64D1-4F1B-9312-7AADF2F887C9}" type="presParOf" srcId="{51FEBA2E-CBA9-4D8B-81D7-E434FE25835C}" destId="{0F182216-2100-4B78-AD5E-CB81F78062F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6E2B0-B2EF-4DCE-A163-E8707D071251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2B4FF-5B60-4050-BDFF-28113B09C478}">
      <dgm:prSet/>
      <dgm:spPr/>
      <dgm:t>
        <a:bodyPr/>
        <a:lstStyle/>
        <a:p>
          <a:r>
            <a:rPr lang="en-US"/>
            <a:t>SURFACE TREATMENT </a:t>
          </a:r>
          <a:r>
            <a:rPr lang="en-US">
              <a:latin typeface="Calibri Light" panose="020F0302020204030204"/>
            </a:rPr>
            <a:t>TECHNIQUE</a:t>
          </a:r>
          <a:r>
            <a:rPr lang="en-US"/>
            <a:t>:</a:t>
          </a:r>
        </a:p>
      </dgm:t>
    </dgm:pt>
    <dgm:pt modelId="{88B1CDEE-C725-4D7C-97A4-877317E852FC}" type="parTrans" cxnId="{F201A036-38B0-41BE-B0E6-69B578141DF4}">
      <dgm:prSet/>
      <dgm:spPr/>
      <dgm:t>
        <a:bodyPr/>
        <a:lstStyle/>
        <a:p>
          <a:endParaRPr lang="en-US"/>
        </a:p>
      </dgm:t>
    </dgm:pt>
    <dgm:pt modelId="{DCC1383E-CFA7-402E-B6D7-9798638882AA}" type="sibTrans" cxnId="{F201A036-38B0-41BE-B0E6-69B578141DF4}">
      <dgm:prSet/>
      <dgm:spPr/>
      <dgm:t>
        <a:bodyPr/>
        <a:lstStyle/>
        <a:p>
          <a:endParaRPr lang="en-US"/>
        </a:p>
      </dgm:t>
    </dgm:pt>
    <dgm:pt modelId="{FD74D8BF-2D6D-4904-A44E-EEA43EB46D3A}">
      <dgm:prSet/>
      <dgm:spPr/>
      <dgm:t>
        <a:bodyPr/>
        <a:lstStyle/>
        <a:p>
          <a:r>
            <a:rPr lang="en-US"/>
            <a:t>Chemical Polishing (CP)</a:t>
          </a:r>
        </a:p>
      </dgm:t>
    </dgm:pt>
    <dgm:pt modelId="{AF08689C-7E10-4D98-8B3E-DC8D54C304FA}" type="parTrans" cxnId="{7EDCC387-64ED-4EC1-A30C-1DF52CD69472}">
      <dgm:prSet/>
      <dgm:spPr/>
      <dgm:t>
        <a:bodyPr/>
        <a:lstStyle/>
        <a:p>
          <a:endParaRPr lang="en-US"/>
        </a:p>
      </dgm:t>
    </dgm:pt>
    <dgm:pt modelId="{A7E0E562-8063-4516-AE44-3F562D56DB24}" type="sibTrans" cxnId="{7EDCC387-64ED-4EC1-A30C-1DF52CD69472}">
      <dgm:prSet/>
      <dgm:spPr/>
      <dgm:t>
        <a:bodyPr/>
        <a:lstStyle/>
        <a:p>
          <a:endParaRPr lang="en-US"/>
        </a:p>
      </dgm:t>
    </dgm:pt>
    <dgm:pt modelId="{4625511D-83F7-4A3E-803B-89222F0065BF}">
      <dgm:prSet/>
      <dgm:spPr/>
      <dgm:t>
        <a:bodyPr/>
        <a:lstStyle/>
        <a:p>
          <a:r>
            <a:rPr lang="en-US"/>
            <a:t>Electrochemical Polishing (EP)</a:t>
          </a:r>
        </a:p>
      </dgm:t>
    </dgm:pt>
    <dgm:pt modelId="{4C42F27B-1F78-4B9F-92FD-EE0FE3B3FF0C}" type="parTrans" cxnId="{4892EF10-2992-4107-8C5C-9AC3A85E0C5A}">
      <dgm:prSet/>
      <dgm:spPr/>
      <dgm:t>
        <a:bodyPr/>
        <a:lstStyle/>
        <a:p>
          <a:endParaRPr lang="en-US"/>
        </a:p>
      </dgm:t>
    </dgm:pt>
    <dgm:pt modelId="{2CF38405-3617-452D-9769-AF206661D708}" type="sibTrans" cxnId="{4892EF10-2992-4107-8C5C-9AC3A85E0C5A}">
      <dgm:prSet/>
      <dgm:spPr/>
      <dgm:t>
        <a:bodyPr/>
        <a:lstStyle/>
        <a:p>
          <a:endParaRPr lang="en-US"/>
        </a:p>
      </dgm:t>
    </dgm:pt>
    <dgm:pt modelId="{46104DB4-8D82-4429-961D-7D4033C3D114}">
      <dgm:prSet/>
      <dgm:spPr/>
      <dgm:t>
        <a:bodyPr/>
        <a:lstStyle/>
        <a:p>
          <a:r>
            <a:rPr lang="en-US">
              <a:solidFill>
                <a:srgbClr val="00B050"/>
              </a:solidFill>
            </a:rPr>
            <a:t>Plasma Electrolytic Polishing (PEP)</a:t>
          </a:r>
        </a:p>
      </dgm:t>
    </dgm:pt>
    <dgm:pt modelId="{90B34441-BFCA-4A10-BFE4-42C24AB3E96F}" type="parTrans" cxnId="{147E8F4B-CD91-4292-BB45-4D3385DDDB59}">
      <dgm:prSet/>
      <dgm:spPr/>
      <dgm:t>
        <a:bodyPr/>
        <a:lstStyle/>
        <a:p>
          <a:endParaRPr lang="en-US"/>
        </a:p>
      </dgm:t>
    </dgm:pt>
    <dgm:pt modelId="{07AAAC73-0058-4A26-88B3-A92188B522BD}" type="sibTrans" cxnId="{147E8F4B-CD91-4292-BB45-4D3385DDDB59}">
      <dgm:prSet/>
      <dgm:spPr/>
      <dgm:t>
        <a:bodyPr/>
        <a:lstStyle/>
        <a:p>
          <a:endParaRPr lang="en-US"/>
        </a:p>
      </dgm:t>
    </dgm:pt>
    <dgm:pt modelId="{3E2F1FC4-F3EC-4B27-972C-717997B6655B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Vibro-tumbling</a:t>
          </a:r>
        </a:p>
      </dgm:t>
    </dgm:pt>
    <dgm:pt modelId="{AB1E5150-FEAD-4AEC-8142-B55F22048A2F}" type="parTrans" cxnId="{DC13AF7D-7F78-4C2D-8B54-CE5781ED29A7}">
      <dgm:prSet/>
      <dgm:spPr/>
    </dgm:pt>
    <dgm:pt modelId="{B7F92605-5156-4A63-BC2C-57C003AB4364}" type="sibTrans" cxnId="{DC13AF7D-7F78-4C2D-8B54-CE5781ED29A7}">
      <dgm:prSet/>
      <dgm:spPr/>
    </dgm:pt>
    <dgm:pt modelId="{86DF60B7-897B-4B6A-8E6A-56799BCB1E5C}" type="pres">
      <dgm:prSet presAssocID="{B356E2B0-B2EF-4DCE-A163-E8707D071251}" presName="linear" presStyleCnt="0">
        <dgm:presLayoutVars>
          <dgm:animLvl val="lvl"/>
          <dgm:resizeHandles val="exact"/>
        </dgm:presLayoutVars>
      </dgm:prSet>
      <dgm:spPr/>
    </dgm:pt>
    <dgm:pt modelId="{2E051B23-576F-4B3B-9A62-8B1953DDFEDA}" type="pres">
      <dgm:prSet presAssocID="{D2A2B4FF-5B60-4050-BDFF-28113B09C47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59B9403-A232-4FD0-AD89-FF7C49B8B404}" type="pres">
      <dgm:prSet presAssocID="{D2A2B4FF-5B60-4050-BDFF-28113B09C47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892EF10-2992-4107-8C5C-9AC3A85E0C5A}" srcId="{D2A2B4FF-5B60-4050-BDFF-28113B09C478}" destId="{4625511D-83F7-4A3E-803B-89222F0065BF}" srcOrd="2" destOrd="0" parTransId="{4C42F27B-1F78-4B9F-92FD-EE0FE3B3FF0C}" sibTransId="{2CF38405-3617-452D-9769-AF206661D708}"/>
    <dgm:cxn modelId="{AA35B021-73B2-42E0-B56C-F5E1512F7847}" type="presOf" srcId="{3E2F1FC4-F3EC-4B27-972C-717997B6655B}" destId="{559B9403-A232-4FD0-AD89-FF7C49B8B404}" srcOrd="0" destOrd="0" presId="urn:microsoft.com/office/officeart/2005/8/layout/vList2"/>
    <dgm:cxn modelId="{13E71D2F-6500-4FA3-9EBC-E9FF3F7B5743}" type="presOf" srcId="{4625511D-83F7-4A3E-803B-89222F0065BF}" destId="{559B9403-A232-4FD0-AD89-FF7C49B8B404}" srcOrd="0" destOrd="2" presId="urn:microsoft.com/office/officeart/2005/8/layout/vList2"/>
    <dgm:cxn modelId="{F201A036-38B0-41BE-B0E6-69B578141DF4}" srcId="{B356E2B0-B2EF-4DCE-A163-E8707D071251}" destId="{D2A2B4FF-5B60-4050-BDFF-28113B09C478}" srcOrd="0" destOrd="0" parTransId="{88B1CDEE-C725-4D7C-97A4-877317E852FC}" sibTransId="{DCC1383E-CFA7-402E-B6D7-9798638882AA}"/>
    <dgm:cxn modelId="{7B3A1E5D-1D47-49F0-BEF0-13AB799F32A9}" type="presOf" srcId="{FD74D8BF-2D6D-4904-A44E-EEA43EB46D3A}" destId="{559B9403-A232-4FD0-AD89-FF7C49B8B404}" srcOrd="0" destOrd="1" presId="urn:microsoft.com/office/officeart/2005/8/layout/vList2"/>
    <dgm:cxn modelId="{147E8F4B-CD91-4292-BB45-4D3385DDDB59}" srcId="{D2A2B4FF-5B60-4050-BDFF-28113B09C478}" destId="{46104DB4-8D82-4429-961D-7D4033C3D114}" srcOrd="3" destOrd="0" parTransId="{90B34441-BFCA-4A10-BFE4-42C24AB3E96F}" sibTransId="{07AAAC73-0058-4A26-88B3-A92188B522BD}"/>
    <dgm:cxn modelId="{DC13AF7D-7F78-4C2D-8B54-CE5781ED29A7}" srcId="{D2A2B4FF-5B60-4050-BDFF-28113B09C478}" destId="{3E2F1FC4-F3EC-4B27-972C-717997B6655B}" srcOrd="0" destOrd="0" parTransId="{AB1E5150-FEAD-4AEC-8142-B55F22048A2F}" sibTransId="{B7F92605-5156-4A63-BC2C-57C003AB4364}"/>
    <dgm:cxn modelId="{7EDCC387-64ED-4EC1-A30C-1DF52CD69472}" srcId="{D2A2B4FF-5B60-4050-BDFF-28113B09C478}" destId="{FD74D8BF-2D6D-4904-A44E-EEA43EB46D3A}" srcOrd="1" destOrd="0" parTransId="{AF08689C-7E10-4D98-8B3E-DC8D54C304FA}" sibTransId="{A7E0E562-8063-4516-AE44-3F562D56DB24}"/>
    <dgm:cxn modelId="{5E410AA5-2DE7-4CF1-A37B-4FA8D1A9D85B}" type="presOf" srcId="{D2A2B4FF-5B60-4050-BDFF-28113B09C478}" destId="{2E051B23-576F-4B3B-9A62-8B1953DDFEDA}" srcOrd="0" destOrd="0" presId="urn:microsoft.com/office/officeart/2005/8/layout/vList2"/>
    <dgm:cxn modelId="{49E262C0-E3D2-4504-A0BA-0666C0D8D8A1}" type="presOf" srcId="{46104DB4-8D82-4429-961D-7D4033C3D114}" destId="{559B9403-A232-4FD0-AD89-FF7C49B8B404}" srcOrd="0" destOrd="3" presId="urn:microsoft.com/office/officeart/2005/8/layout/vList2"/>
    <dgm:cxn modelId="{BF3090FE-8681-4487-9780-A95CAEF2A82E}" type="presOf" srcId="{B356E2B0-B2EF-4DCE-A163-E8707D071251}" destId="{86DF60B7-897B-4B6A-8E6A-56799BCB1E5C}" srcOrd="0" destOrd="0" presId="urn:microsoft.com/office/officeart/2005/8/layout/vList2"/>
    <dgm:cxn modelId="{BAD1D9CF-4FD8-4AE1-A1D7-52D67CE7C18C}" type="presParOf" srcId="{86DF60B7-897B-4B6A-8E6A-56799BCB1E5C}" destId="{2E051B23-576F-4B3B-9A62-8B1953DDFEDA}" srcOrd="0" destOrd="0" presId="urn:microsoft.com/office/officeart/2005/8/layout/vList2"/>
    <dgm:cxn modelId="{2E7C30FE-F39F-4E7C-A635-0A7033C09987}" type="presParOf" srcId="{86DF60B7-897B-4B6A-8E6A-56799BCB1E5C}" destId="{559B9403-A232-4FD0-AD89-FF7C49B8B40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E4F75-A6F1-4616-A1F0-631D3E10943F}">
      <dsp:nvSpPr>
        <dsp:cNvPr id="0" name=""/>
        <dsp:cNvSpPr/>
      </dsp:nvSpPr>
      <dsp:spPr>
        <a:xfrm>
          <a:off x="0" y="37900"/>
          <a:ext cx="4635174" cy="142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 Light" panose="020F0302020204030204"/>
            </a:rPr>
            <a:t>SUPERCONDUCTING RADIOFREQUENCY (SRF) CAVITIES:</a:t>
          </a:r>
          <a:endParaRPr lang="en-US" sz="2600" kern="1200"/>
        </a:p>
      </dsp:txBody>
      <dsp:txXfrm>
        <a:off x="69794" y="107694"/>
        <a:ext cx="4495586" cy="1290152"/>
      </dsp:txXfrm>
    </dsp:sp>
    <dsp:sp modelId="{0F182216-2100-4B78-AD5E-CB81F78062F3}">
      <dsp:nvSpPr>
        <dsp:cNvPr id="0" name=""/>
        <dsp:cNvSpPr/>
      </dsp:nvSpPr>
      <dsp:spPr>
        <a:xfrm>
          <a:off x="0" y="1467640"/>
          <a:ext cx="4635174" cy="1991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67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 Light" panose="020F0302020204030204"/>
            </a:rPr>
            <a:t>Particle Acceleration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 Light" panose="020F0302020204030204"/>
            </a:rPr>
            <a:t>Bunching of Particles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 Light" panose="020F0302020204030204"/>
            </a:rPr>
            <a:t>Beam Focusing and Shaping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 Light" panose="020F0302020204030204"/>
            </a:rPr>
            <a:t>Energy Recovery and Efficiency Enhancement (ERLs)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 Light" panose="020F0302020204030204"/>
            </a:rPr>
            <a:t>Phase Space Manipulation</a:t>
          </a:r>
        </a:p>
      </dsp:txBody>
      <dsp:txXfrm>
        <a:off x="0" y="1467640"/>
        <a:ext cx="4635174" cy="1991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51B23-576F-4B3B-9A62-8B1953DDFEDA}">
      <dsp:nvSpPr>
        <dsp:cNvPr id="0" name=""/>
        <dsp:cNvSpPr/>
      </dsp:nvSpPr>
      <dsp:spPr>
        <a:xfrm>
          <a:off x="0" y="44155"/>
          <a:ext cx="4768463" cy="1272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SURFACE TREATMENT </a:t>
          </a:r>
          <a:r>
            <a:rPr lang="en-US" sz="3200" kern="1200">
              <a:latin typeface="Calibri Light" panose="020F0302020204030204"/>
            </a:rPr>
            <a:t>TECHNIQUE</a:t>
          </a:r>
          <a:r>
            <a:rPr lang="en-US" sz="3200" kern="1200"/>
            <a:t>:</a:t>
          </a:r>
        </a:p>
      </dsp:txBody>
      <dsp:txXfrm>
        <a:off x="62141" y="106296"/>
        <a:ext cx="4644181" cy="1148678"/>
      </dsp:txXfrm>
    </dsp:sp>
    <dsp:sp modelId="{559B9403-A232-4FD0-AD89-FF7C49B8B404}">
      <dsp:nvSpPr>
        <dsp:cNvPr id="0" name=""/>
        <dsp:cNvSpPr/>
      </dsp:nvSpPr>
      <dsp:spPr>
        <a:xfrm>
          <a:off x="0" y="1317115"/>
          <a:ext cx="4768463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399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latin typeface="Calibri Light" panose="020F0302020204030204"/>
            </a:rPr>
            <a:t>Vibro-tumbling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Chemical Polishing (CP)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Electrochemical Polishing (EP)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>
              <a:solidFill>
                <a:srgbClr val="00B050"/>
              </a:solidFill>
            </a:rPr>
            <a:t>Plasma Electrolytic Polishing (PEP)</a:t>
          </a:r>
        </a:p>
      </dsp:txBody>
      <dsp:txXfrm>
        <a:off x="0" y="1317115"/>
        <a:ext cx="4768463" cy="2086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A82CC-E643-40A4-B89A-BF51C01C8A36}" type="datetimeFigureOut">
              <a:rPr lang="en-GB" smtClean="0"/>
              <a:t>18/02/2025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8FC5-9766-438B-A145-557E28C496A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30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8D32-629C-4BB5-B9E5-8CC9C9097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31080-B0BF-4E3D-A061-006D9F319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280F-4984-47EB-A9B6-F4AB2562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84B8B-CC64-4A85-976F-390AF65A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F103D-2F09-483B-8C2C-08731E19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62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3051-F46E-415A-BA9F-01751E33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D9A4B-BD87-416A-82B7-D3348A97A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1D71D-1536-4612-B4F7-BCD5E9FE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0DEF0-1B41-432B-BEA5-6B6F2563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652A-76D7-46A3-AAE2-82D8FBD9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04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B1626-FE6B-449D-9B65-7040ACCF1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64FE7-0445-48BA-B1AC-488E2091A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D04B-B430-4815-88D1-FBD1F6C8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3CF97-F07D-420B-93BE-469D6A4C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F3134-E32E-4002-9799-569E45BE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0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482E-0B2A-46BE-AEF2-6785646C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88C2C-0196-4C7B-B42C-B3E86241E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23170-4791-4AC7-80DC-C7E436DA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AD865-E91C-4E98-80A5-4C5F5ADE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67FFE-004F-42ED-A62D-4CFCE816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6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AF1E-6DB8-4881-BE3A-B55F300D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67914-8DCA-4EA4-BA72-A9BC4FA97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5231-DC7A-4238-96A0-B2EB4B10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78CD-AA4D-4E37-B665-99EE92D4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3272-07D0-45A2-A4DA-B22E9EE1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78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1411-D26E-49BA-8AD5-60745130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9A280-02E4-4B07-A1F7-1898DDA02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6EC85-1180-4CAB-920F-4E0B805D3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9DF97-1F4B-4E9B-9DB0-CEF2872F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8ECA-BC71-4AEE-8A78-02EC00AE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216F9-08A7-4408-8221-FF30536F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86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477-A121-49BE-961C-D7CB668E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7D12D-BB81-4876-B367-D941A436A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ACA2E-EB72-4924-851D-9A10249DE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7D2ED-CFC4-4381-AC46-EABA298AB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72305-8229-4690-9F00-3A333D1AF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659C2-0518-46B3-A8EB-895CEAE2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D2C42-447F-4943-AAEC-FC1FB2B8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E8E77-59FC-4879-9801-C819B78F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6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A161-CD17-41B5-B857-AB3D38EC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A5F73-051C-4A4F-81C0-9507FC49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7811-66F8-44C7-A86B-BE5759D6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BEA7B-53B4-44BB-B792-55E661C1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49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A072E-47F5-4401-98F4-6ECCE14B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A7696-91C3-4B32-A109-E70093CE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F5C32-FF85-41D4-9F6B-BCD2A3F7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20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78E8-6B32-4BE2-AE55-003A5330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C70E-50D8-4E89-9CD6-0A37AEC6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B5475-4A10-4C7F-A8A3-50DF14FE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46C69-F6A1-404A-BDB8-26383C1B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5C89A-2665-4D10-81DF-A1F1A9B4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B7315-03D3-400F-8592-F38DF899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51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1465-E8BA-4251-996F-95E633DC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8B2AD3-81E9-43CA-BD48-1F9CF85C8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C84EF-6D1D-4EB3-8F13-24443E66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8E4E8-77BB-4B02-A705-02FA8035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3BE7E-13A1-4ACD-B7A8-165CDE14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91C9C-6B1E-4789-91A7-E019A2F0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01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9AB047-DA2D-46C2-9318-A5E6CC17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6B3FA-C7AA-4F64-A6F2-0FD9EC3FE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926DF-7A43-44A7-AF93-E1891DB6E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2A65-5B59-4530-993D-8433F530853D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986F5-91B3-42B2-8C23-26DECCCD8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75A0A-58C4-40B0-8229-1C2B72A5E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3D099-B0CE-42BC-9EDE-DD1F5FA71F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30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73DE-E1DA-4C0E-97F1-68F007C5A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71" y="2095231"/>
            <a:ext cx="10554055" cy="2387600"/>
          </a:xfrm>
        </p:spPr>
        <p:txBody>
          <a:bodyPr>
            <a:noAutofit/>
          </a:bodyPr>
          <a:lstStyle/>
          <a:p>
            <a:r>
              <a:rPr lang="en-US" sz="4800"/>
              <a:t>Sustainable Surface Finishing of Additively Manufactured Metal Components for High-Precision Applications</a:t>
            </a:r>
            <a:endParaRPr lang="it-IT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38AC98-F85A-4CE7-882C-EE0E63C86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0" y="4762623"/>
            <a:ext cx="3709051" cy="1247390"/>
          </a:xfrm>
        </p:spPr>
        <p:txBody>
          <a:bodyPr>
            <a:normAutofit/>
          </a:bodyPr>
          <a:lstStyle/>
          <a:p>
            <a:pPr algn="l"/>
            <a:r>
              <a:rPr lang="it-IT"/>
              <a:t>    </a:t>
            </a:r>
            <a:r>
              <a:rPr lang="it-IT" sz="1600"/>
              <a:t>Supervisor:        Cristian Pira</a:t>
            </a:r>
          </a:p>
          <a:p>
            <a:pPr algn="l"/>
            <a:r>
              <a:rPr lang="it-IT" sz="1600"/>
              <a:t>     Co-supervisors: </a:t>
            </a:r>
            <a:r>
              <a:rPr lang="en-US" sz="1600"/>
              <a:t>Eduard Chyhyrynets</a:t>
            </a:r>
            <a:br>
              <a:rPr lang="en-US" sz="1600"/>
            </a:br>
            <a:r>
              <a:rPr lang="en-US" sz="1600"/>
              <a:t>                                  Pietro Rebesan</a:t>
            </a:r>
            <a:endParaRPr lang="it-IT" sz="160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B6713EE-74E2-4FE9-90F5-DD7CE58780E6}"/>
              </a:ext>
            </a:extLst>
          </p:cNvPr>
          <p:cNvSpPr txBox="1">
            <a:spLocks/>
          </p:cNvSpPr>
          <p:nvPr/>
        </p:nvSpPr>
        <p:spPr>
          <a:xfrm>
            <a:off x="1405466" y="15967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34495E"/>
                </a:solidFill>
                <a:latin typeface="Roboto" panose="02000000000000000000" pitchFamily="2" charset="0"/>
              </a:rPr>
              <a:t>TECH-FPA PhD Retreat </a:t>
            </a:r>
          </a:p>
          <a:p>
            <a:r>
              <a:rPr lang="it-IT" b="1">
                <a:solidFill>
                  <a:srgbClr val="34495E"/>
                </a:solidFill>
                <a:latin typeface="Roboto" panose="02000000000000000000" pitchFamily="2" charset="0"/>
              </a:rPr>
              <a:t>17 to 21 February,2025</a:t>
            </a:r>
          </a:p>
          <a:p>
            <a:endParaRPr lang="it-IT" b="1">
              <a:solidFill>
                <a:srgbClr val="34495E"/>
              </a:solidFill>
              <a:latin typeface="Roboto" panose="02000000000000000000" pitchFamily="2" charset="0"/>
            </a:endParaRPr>
          </a:p>
          <a:p>
            <a:br>
              <a:rPr lang="it-IT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</a:br>
            <a:r>
              <a:rPr lang="it-IT" b="0" i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co LNGS</a:t>
            </a:r>
          </a:p>
          <a:p>
            <a:r>
              <a:rPr lang="it-IT" b="0" i="0">
                <a:effectLst/>
                <a:latin typeface="Roboto" panose="02000000000000000000" pitchFamily="2" charset="0"/>
              </a:rPr>
              <a:t>Room "E. Majorana"</a:t>
            </a:r>
          </a:p>
          <a:p>
            <a:endParaRPr lang="it-IT" b="1">
              <a:solidFill>
                <a:srgbClr val="34495E"/>
              </a:solidFill>
              <a:latin typeface="Roboto" panose="02000000000000000000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177B76B-9BA6-6D5D-1613-00A3D01E0ECD}"/>
              </a:ext>
            </a:extLst>
          </p:cNvPr>
          <p:cNvSpPr txBox="1">
            <a:spLocks/>
          </p:cNvSpPr>
          <p:nvPr/>
        </p:nvSpPr>
        <p:spPr>
          <a:xfrm>
            <a:off x="897309" y="4762623"/>
            <a:ext cx="3156438" cy="495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PhD Candidate: </a:t>
            </a:r>
            <a:br>
              <a:rPr lang="it-IT"/>
            </a:br>
            <a:r>
              <a:rPr lang="it-IT"/>
              <a:t>Ezeaba Tochukwu Emmanuel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8E7148-15A7-A2CE-EE28-8C929049190A}"/>
              </a:ext>
            </a:extLst>
          </p:cNvPr>
          <p:cNvSpPr txBox="1">
            <a:spLocks/>
          </p:cNvSpPr>
          <p:nvPr/>
        </p:nvSpPr>
        <p:spPr>
          <a:xfrm>
            <a:off x="4964071" y="6125437"/>
            <a:ext cx="2263857" cy="41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/>
              <a:t>Circle: 40th</a:t>
            </a:r>
          </a:p>
        </p:txBody>
      </p:sp>
    </p:spTree>
    <p:extLst>
      <p:ext uri="{BB962C8B-B14F-4D97-AF65-F5344CB8AC3E}">
        <p14:creationId xmlns:p14="http://schemas.microsoft.com/office/powerpoint/2010/main" val="351054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31CD1C-1410-6104-72CB-CBE160E4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084332-5AB9-E9AF-B87C-9B6E8E59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73" name="Graphic 72" descr="Smiling Face with No Fill">
            <a:extLst>
              <a:ext uri="{FF2B5EF4-FFF2-40B4-BE49-F238E27FC236}">
                <a16:creationId xmlns:a16="http://schemas.microsoft.com/office/drawing/2014/main" id="{4DF1DDDB-2FE1-8690-114F-A34D44DF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623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A5274-0747-0CD8-A461-92842720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nt">
            <a:extLst>
              <a:ext uri="{FF2B5EF4-FFF2-40B4-BE49-F238E27FC236}">
                <a16:creationId xmlns:a16="http://schemas.microsoft.com/office/drawing/2014/main" id="{EE0CD6C1-A094-A60D-E9C8-1A674C389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933" y="-5"/>
            <a:ext cx="6092067" cy="6858005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E402682-0DCB-ECA9-7F6D-558F00711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2285984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FACBC-103D-EB02-34CE-83B32E62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319119"/>
            <a:ext cx="4823818" cy="1627445"/>
          </a:xfrm>
        </p:spPr>
        <p:txBody>
          <a:bodyPr>
            <a:normAutofit/>
          </a:bodyPr>
          <a:lstStyle/>
          <a:p>
            <a:r>
              <a:rPr lang="it-IT" sz="4000"/>
              <a:t>Particle Accelerators </a:t>
            </a:r>
            <a:endParaRPr lang="it-IT" sz="4000">
              <a:ea typeface="Calibri Light"/>
              <a:cs typeface="Calibri Light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31C75FA-AE0A-6B5D-9E65-F338FBE83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70" y="-5"/>
            <a:ext cx="6002162" cy="6858005"/>
          </a:xfrm>
          <a:prstGeom prst="rect">
            <a:avLst/>
          </a:prstGeom>
          <a:ln>
            <a:noFill/>
          </a:ln>
          <a:effectLst>
            <a:outerShdw blurRad="596900" dist="215900" dir="6600000" sx="92000" sy="92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rge machine with many wires&#10;&#10;AI-generated content may be incorrect.">
            <a:extLst>
              <a:ext uri="{FF2B5EF4-FFF2-40B4-BE49-F238E27FC236}">
                <a16:creationId xmlns:a16="http://schemas.microsoft.com/office/drawing/2014/main" id="{9481C2CA-7F89-77E3-FC47-A576196CF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1668" b="2"/>
          <a:stretch/>
        </p:blipFill>
        <p:spPr>
          <a:xfrm>
            <a:off x="-3" y="2285987"/>
            <a:ext cx="6099932" cy="4572012"/>
          </a:xfrm>
          <a:prstGeom prst="rect">
            <a:avLst/>
          </a:prstGeom>
        </p:spPr>
      </p:pic>
      <p:pic>
        <p:nvPicPr>
          <p:cNvPr id="13" name="Picture 12" descr="A copper tube with black metal frame&#10;&#10;AI-generated content may be incorrect.">
            <a:extLst>
              <a:ext uri="{FF2B5EF4-FFF2-40B4-BE49-F238E27FC236}">
                <a16:creationId xmlns:a16="http://schemas.microsoft.com/office/drawing/2014/main" id="{994DBA96-2822-B756-48F6-F646D454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93" r="-1" b="12854"/>
          <a:stretch/>
        </p:blipFill>
        <p:spPr>
          <a:xfrm>
            <a:off x="3" y="3"/>
            <a:ext cx="2012907" cy="2285995"/>
          </a:xfrm>
          <a:prstGeom prst="rect">
            <a:avLst/>
          </a:prstGeom>
          <a:effectLst>
            <a:outerShdw blurRad="292100" dist="889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silver object&#10;&#10;AI-generated content may be incorrect.">
            <a:extLst>
              <a:ext uri="{FF2B5EF4-FFF2-40B4-BE49-F238E27FC236}">
                <a16:creationId xmlns:a16="http://schemas.microsoft.com/office/drawing/2014/main" id="{87885182-DC2E-9EAC-A66A-028C3316E1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181" r="-3" b="22230"/>
          <a:stretch/>
        </p:blipFill>
        <p:spPr>
          <a:xfrm>
            <a:off x="2012907" y="10"/>
            <a:ext cx="2043512" cy="2285985"/>
          </a:xfrm>
          <a:prstGeom prst="rect">
            <a:avLst/>
          </a:prstGeom>
          <a:effectLst>
            <a:outerShdw blurRad="279400" dist="762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 descr="A white object on a copper surface&#10;&#10;AI-generated content may be incorrect.">
            <a:extLst>
              <a:ext uri="{FF2B5EF4-FFF2-40B4-BE49-F238E27FC236}">
                <a16:creationId xmlns:a16="http://schemas.microsoft.com/office/drawing/2014/main" id="{C0B10BA0-860B-8CDA-8B2A-25E1F473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749" r="-2" b="7737"/>
          <a:stretch/>
        </p:blipFill>
        <p:spPr>
          <a:xfrm>
            <a:off x="4056419" y="10"/>
            <a:ext cx="2043512" cy="2285985"/>
          </a:xfrm>
          <a:prstGeom prst="rect">
            <a:avLst/>
          </a:prstGeom>
          <a:effectLst>
            <a:outerShdw blurRad="254000" dist="88900" dir="5400000" sx="97000" sy="97000" algn="t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5" name="Content Placeholder 17">
            <a:extLst>
              <a:ext uri="{FF2B5EF4-FFF2-40B4-BE49-F238E27FC236}">
                <a16:creationId xmlns:a16="http://schemas.microsoft.com/office/drawing/2014/main" id="{D49625C1-A121-F714-DC7F-E1457E403A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93369"/>
              </p:ext>
            </p:extLst>
          </p:nvPr>
        </p:nvGraphicFramePr>
        <p:xfrm>
          <a:off x="6799846" y="2823553"/>
          <a:ext cx="4635175" cy="3496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5930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1B021C-43AE-26EA-1D16-9DBF66A8B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pper tube with black metal frame&#10;&#10;AI-generated content may be incorrect.">
            <a:extLst>
              <a:ext uri="{FF2B5EF4-FFF2-40B4-BE49-F238E27FC236}">
                <a16:creationId xmlns:a16="http://schemas.microsoft.com/office/drawing/2014/main" id="{E63808CA-F258-5CFF-9BA4-BEB2D6E1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20" r="2" b="1888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Content Placeholder 6" descr="A white object on a copper surface&#10;&#10;AI-generated content may be incorrect.">
            <a:extLst>
              <a:ext uri="{FF2B5EF4-FFF2-40B4-BE49-F238E27FC236}">
                <a16:creationId xmlns:a16="http://schemas.microsoft.com/office/drawing/2014/main" id="{3051D8FD-0513-BB87-0042-42EC705E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42" r="-1" b="1853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Immagine 7" descr="Immagine che contiene testo, diagramma, schermata, design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3E9B5574-4668-C54E-CA93-4F092D6742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14" r="-1" b="2162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2061E-D069-47CE-3C15-991FD7E16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 Cavity Challenges:</a:t>
            </a:r>
            <a:b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High Surface Roughness, which results to: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Increased RF Losses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Field Emission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Lower Breakdown Threshold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Reduced Superconducting Performance, etc</a:t>
            </a:r>
            <a:br>
              <a:rPr lang="en-US" sz="1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13E9754-49DF-99B0-67F4-B99A407DA028}"/>
              </a:ext>
            </a:extLst>
          </p:cNvPr>
          <p:cNvSpPr txBox="1">
            <a:spLocks/>
          </p:cNvSpPr>
          <p:nvPr/>
        </p:nvSpPr>
        <p:spPr>
          <a:xfrm>
            <a:off x="438912" y="4690872"/>
            <a:ext cx="4919472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Scope:</a:t>
            </a:r>
            <a:b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Reduce, if possible, eliminate surface roughness</a:t>
            </a:r>
            <a:b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4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9F91-9AD2-B5CA-20E1-D252D912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-156680"/>
            <a:ext cx="4768463" cy="1616203"/>
          </a:xfrm>
        </p:spPr>
        <p:txBody>
          <a:bodyPr anchor="b">
            <a:normAutofit/>
          </a:bodyPr>
          <a:lstStyle/>
          <a:p>
            <a:r>
              <a:rPr lang="it-IT" sz="3200">
                <a:ea typeface="Calibri Light"/>
                <a:cs typeface="Calibri Light"/>
              </a:rPr>
              <a:t>Proposed Solution</a:t>
            </a:r>
          </a:p>
        </p:txBody>
      </p:sp>
      <p:pic>
        <p:nvPicPr>
          <p:cNvPr id="80" name="Immagine 79" descr="Immagine che contiene bilanci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EC37DBC4-6950-748D-4F57-F47B97CEC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6" b="3"/>
          <a:stretch/>
        </p:blipFill>
        <p:spPr>
          <a:xfrm>
            <a:off x="6543675" y="-15447"/>
            <a:ext cx="5631547" cy="3270940"/>
          </a:xfrm>
          <a:prstGeom prst="rect">
            <a:avLst/>
          </a:prstGeom>
        </p:spPr>
      </p:pic>
      <p:pic>
        <p:nvPicPr>
          <p:cNvPr id="79" name="Immagine 78" descr="Immagine che contiene testo, diagramma, schizzo, Disegno tecnic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610C9705-6A26-38A9-BFAF-F9ADEF1DC2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77"/>
          <a:stretch/>
        </p:blipFill>
        <p:spPr>
          <a:xfrm>
            <a:off x="6543675" y="3415393"/>
            <a:ext cx="5634717" cy="3456214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0768" y="3211903"/>
            <a:ext cx="1664453" cy="565863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86000">
                <a:schemeClr val="accent5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3235" y="0"/>
            <a:ext cx="1370340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4000">
                <a:schemeClr val="accent5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530" y="-11248"/>
            <a:ext cx="5648324" cy="132321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1635" y="3593533"/>
            <a:ext cx="2743200" cy="327571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aphicFrame>
        <p:nvGraphicFramePr>
          <p:cNvPr id="25" name="Content Placeholder 17">
            <a:extLst>
              <a:ext uri="{FF2B5EF4-FFF2-40B4-BE49-F238E27FC236}">
                <a16:creationId xmlns:a16="http://schemas.microsoft.com/office/drawing/2014/main" id="{B4EEAE88-D18B-3689-2B95-FE7B1058D0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37845"/>
              </p:ext>
            </p:extLst>
          </p:nvPr>
        </p:nvGraphicFramePr>
        <p:xfrm>
          <a:off x="876692" y="2533476"/>
          <a:ext cx="4768463" cy="344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020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8047-0EF5-AF16-1FA8-1FD54497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Basics of </a:t>
            </a:r>
            <a:r>
              <a:rPr lang="en-GB">
                <a:solidFill>
                  <a:srgbClr val="113B57"/>
                </a:solidFill>
              </a:rPr>
              <a:t>PEP</a:t>
            </a:r>
            <a:endParaRPr lang="en-IT">
              <a:solidFill>
                <a:srgbClr val="113B5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691D7-6B73-DE88-EA05-14179042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A58B-7BA1-7E42-8231-6D1CB1C76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297B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97B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0197B-97F8-41C7-90CC-DE0F0633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Plasma Electrolytic Polishing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79008E-B32B-E58D-0DAA-3D331BC7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24" y="2431897"/>
            <a:ext cx="6246351" cy="23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23D0B8-9DD7-EE92-329E-363DCB3AF0F2}"/>
              </a:ext>
            </a:extLst>
          </p:cNvPr>
          <p:cNvSpPr txBox="1"/>
          <p:nvPr/>
        </p:nvSpPr>
        <p:spPr>
          <a:xfrm>
            <a:off x="9670115" y="1973669"/>
            <a:ext cx="197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5-30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x</a:t>
            </a:r>
            <a:r>
              <a:rPr kumimoji="0" lang="en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times </a:t>
            </a:r>
            <a:r>
              <a:rPr kumimoji="0" lang="en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faster</a:t>
            </a: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than EP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!</a:t>
            </a: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81738B1-53EE-7924-03DE-25A338A9F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6531FA-CB21-9EDC-A7A6-1679D158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82" t="31574" r="18611" b="27778"/>
          <a:stretch/>
        </p:blipFill>
        <p:spPr>
          <a:xfrm>
            <a:off x="10293350" y="5213746"/>
            <a:ext cx="1488706" cy="10541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A339A7-CB5D-5AFF-5FEF-2D222018EE7D}"/>
              </a:ext>
            </a:extLst>
          </p:cNvPr>
          <p:cNvSpPr txBox="1"/>
          <p:nvPr/>
        </p:nvSpPr>
        <p:spPr>
          <a:xfrm>
            <a:off x="7489710" y="1768530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PEP</a:t>
            </a: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&gt; BCP &gt; EP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PEP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&gt; SUBU &gt; EP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4A44DC-5CE4-A2F9-C922-C66340B41D9B}"/>
              </a:ext>
            </a:extLst>
          </p:cNvPr>
          <p:cNvSpPr txBox="1"/>
          <p:nvPr/>
        </p:nvSpPr>
        <p:spPr>
          <a:xfrm>
            <a:off x="103993" y="1850388"/>
            <a:ext cx="41400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96645" algn="r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No Acids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in the chemical bath!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96645" algn="r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No HF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for Nb!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96645" algn="r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Easier storage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96645" algn="r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Easier and cheaper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</a:rPr>
              <a:t>wastes proceeding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6645" algn="r"/>
              </a:tabLst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2556"/>
              </a:solidFill>
              <a:effectLst/>
              <a:uLnTx/>
              <a:uFillTx/>
              <a:latin typeface="Montserrat"/>
              <a:ea typeface="+mn-ea"/>
              <a:cs typeface="Poppins" panose="00000500000000000000" pitchFamily="2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AE8C23D8-72F2-AB41-969C-E0DD04058A6B}"/>
              </a:ext>
            </a:extLst>
          </p:cNvPr>
          <p:cNvSpPr txBox="1"/>
          <p:nvPr/>
        </p:nvSpPr>
        <p:spPr>
          <a:xfrm>
            <a:off x="103993" y="4324974"/>
            <a:ext cx="385402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  <a:sym typeface="Arial"/>
              </a:rPr>
              <a:t>Both micro and macro </a:t>
            </a:r>
            <a:r>
              <a:rPr kumimoji="0" lang="en-GB" sz="1900" b="1" i="0" u="none" strike="noStrike" kern="1200" cap="none" spc="0" normalizeH="0" baseline="0" noProof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/>
                <a:ea typeface="+mn-ea"/>
                <a:cs typeface="Poppins" panose="00000500000000000000" pitchFamily="2" charset="0"/>
                <a:sym typeface="Arial"/>
              </a:rPr>
              <a:t>roughness is improved significantly</a:t>
            </a:r>
          </a:p>
        </p:txBody>
      </p:sp>
      <p:sp>
        <p:nvSpPr>
          <p:cNvPr id="18" name="CasellaDiTesto 10">
            <a:extLst>
              <a:ext uri="{FF2B5EF4-FFF2-40B4-BE49-F238E27FC236}">
                <a16:creationId xmlns:a16="http://schemas.microsoft.com/office/drawing/2014/main" id="{B32A37CE-3CC5-6330-C1D1-FD3E6B9A3E0B}"/>
              </a:ext>
            </a:extLst>
          </p:cNvPr>
          <p:cNvSpPr txBox="1"/>
          <p:nvPr/>
        </p:nvSpPr>
        <p:spPr>
          <a:xfrm>
            <a:off x="1352367" y="5002082"/>
            <a:ext cx="3967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Ra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Black" panose="00000A00000000000000" pitchFamily="50" charset="0"/>
                <a:ea typeface="Cambria Math" panose="02040503050406030204" pitchFamily="18" charset="0"/>
                <a:cs typeface="+mn-cs"/>
              </a:rPr>
              <a:t>∼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</a:rPr>
              <a:t>8 nm!!!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220" descr="A picture containing silver, indoor, design, art&#10;&#10;Description automatically generated with medium confidence">
            <a:extLst>
              <a:ext uri="{FF2B5EF4-FFF2-40B4-BE49-F238E27FC236}">
                <a16:creationId xmlns:a16="http://schemas.microsoft.com/office/drawing/2014/main" id="{E2AA578B-4DDE-D9EB-B269-1CDB0C1A07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2528">
            <a:off x="9456648" y="3482121"/>
            <a:ext cx="990847" cy="1373625"/>
          </a:xfrm>
          <a:prstGeom prst="rect">
            <a:avLst/>
          </a:prstGeom>
        </p:spPr>
      </p:pic>
      <p:pic>
        <p:nvPicPr>
          <p:cNvPr id="21" name="Picture 232" descr="A close up of a copper object&#10;&#10;Description automatically generated with low confidence">
            <a:extLst>
              <a:ext uri="{FF2B5EF4-FFF2-40B4-BE49-F238E27FC236}">
                <a16:creationId xmlns:a16="http://schemas.microsoft.com/office/drawing/2014/main" id="{71904F5A-4866-AB38-4F8D-541D7398B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552" y="3410514"/>
            <a:ext cx="664810" cy="15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6DBC5-1A12-A086-0024-87BD2BE0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414CE-E4E7-8D81-1A84-2B581079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it-IT" sz="4000"/>
              <a:t>How Does PEP Work?</a:t>
            </a:r>
            <a:endParaRPr lang="en-GB" sz="40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45183-4FF2-15BF-2DD3-51BA0F1D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it-IT" sz="2000"/>
              <a:t>Electrochemical Cell</a:t>
            </a:r>
          </a:p>
          <a:p>
            <a:r>
              <a:rPr lang="it-IT" sz="2000"/>
              <a:t>High Voltage (300 - 500) Volts</a:t>
            </a:r>
          </a:p>
          <a:p>
            <a:r>
              <a:rPr lang="it-IT" sz="2000"/>
              <a:t>Adequate Current Density</a:t>
            </a:r>
          </a:p>
          <a:p>
            <a:r>
              <a:rPr lang="it-IT" sz="2000"/>
              <a:t>Adequate Temperature</a:t>
            </a:r>
            <a:endParaRPr lang="en-GB" sz="20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0476">
            <a:hlinkClick r:id="" action="ppaction://media"/>
            <a:extLst>
              <a:ext uri="{FF2B5EF4-FFF2-40B4-BE49-F238E27FC236}">
                <a16:creationId xmlns:a16="http://schemas.microsoft.com/office/drawing/2014/main" id="{EA825B29-8549-5FF0-4E69-8E39C6685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734" t="-520" r="770" b="2402"/>
          <a:stretch/>
        </p:blipFill>
        <p:spPr>
          <a:xfrm>
            <a:off x="7083423" y="627332"/>
            <a:ext cx="4397433" cy="242787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12">
            <a:extLst>
              <a:ext uri="{FF2B5EF4-FFF2-40B4-BE49-F238E27FC236}">
                <a16:creationId xmlns:a16="http://schemas.microsoft.com/office/drawing/2014/main" id="{289C5F43-3D16-D810-3DEB-010A6C6A9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409" y="3707894"/>
            <a:ext cx="3899596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6DBC5-1A12-A086-0024-87BD2BE0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14CE-E4E7-8D81-1A84-2B581079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4" y="3520000"/>
            <a:ext cx="5046196" cy="17958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INFN_LNL PEP METHOD</a:t>
            </a:r>
          </a:p>
        </p:txBody>
      </p:sp>
      <p:sp>
        <p:nvSpPr>
          <p:cNvPr id="21" name="CasellaDiTesto 23">
            <a:extLst>
              <a:ext uri="{FF2B5EF4-FFF2-40B4-BE49-F238E27FC236}">
                <a16:creationId xmlns:a16="http://schemas.microsoft.com/office/drawing/2014/main" id="{A5E278FC-E437-22DC-FCA2-8E100335140E}"/>
              </a:ext>
            </a:extLst>
          </p:cNvPr>
          <p:cNvSpPr txBox="1"/>
          <p:nvPr/>
        </p:nvSpPr>
        <p:spPr>
          <a:xfrm>
            <a:off x="774574" y="5547815"/>
            <a:ext cx="5046196" cy="859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 Chyhyrynets et. al @ SRF’23</a:t>
            </a:r>
          </a:p>
        </p:txBody>
      </p:sp>
      <p:pic>
        <p:nvPicPr>
          <p:cNvPr id="30" name="Immagine 25" descr="Immagine che contiene Fotografia di nature morte, bronzo, ottone, pezzo degli scacchi&#10;&#10;Descrizione generata automaticamente">
            <a:extLst>
              <a:ext uri="{FF2B5EF4-FFF2-40B4-BE49-F238E27FC236}">
                <a16:creationId xmlns:a16="http://schemas.microsoft.com/office/drawing/2014/main" id="{D0D7182A-6BC8-4D1A-D80E-85C67A619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0">
            <a:off x="1264723" y="968991"/>
            <a:ext cx="1667437" cy="2223248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28" name="Immagine 21" descr="Immagine che contiene podio&#10;&#10;Descrizione generata automaticamente">
            <a:extLst>
              <a:ext uri="{FF2B5EF4-FFF2-40B4-BE49-F238E27FC236}">
                <a16:creationId xmlns:a16="http://schemas.microsoft.com/office/drawing/2014/main" id="{508147AE-3662-F597-52E4-E33774ABB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716" t="2020" r="30485" b="8014"/>
          <a:stretch/>
        </p:blipFill>
        <p:spPr>
          <a:xfrm>
            <a:off x="9466978" y="753626"/>
            <a:ext cx="1154290" cy="1864207"/>
          </a:xfrm>
          <a:prstGeom prst="rect">
            <a:avLst/>
          </a:pr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11">
            <a:extLst>
              <a:ext uri="{FF2B5EF4-FFF2-40B4-BE49-F238E27FC236}">
                <a16:creationId xmlns:a16="http://schemas.microsoft.com/office/drawing/2014/main" id="{6944E968-659B-C6CE-BE21-CF138A1EB1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067" r="34738" b="4365"/>
          <a:stretch/>
        </p:blipFill>
        <p:spPr>
          <a:xfrm>
            <a:off x="9276816" y="3022979"/>
            <a:ext cx="2237240" cy="2722728"/>
          </a:xfrm>
          <a:prstGeom prst="rect">
            <a:avLst/>
          </a:prstGeom>
        </p:spPr>
      </p:pic>
      <p:sp>
        <p:nvSpPr>
          <p:cNvPr id="64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7" name="Gruppo 5">
            <a:extLst>
              <a:ext uri="{FF2B5EF4-FFF2-40B4-BE49-F238E27FC236}">
                <a16:creationId xmlns:a16="http://schemas.microsoft.com/office/drawing/2014/main" id="{14CF19B1-D6A0-95AA-09FE-0C1BBB0AD0D0}"/>
              </a:ext>
            </a:extLst>
          </p:cNvPr>
          <p:cNvGrpSpPr/>
          <p:nvPr/>
        </p:nvGrpSpPr>
        <p:grpSpPr>
          <a:xfrm>
            <a:off x="5177815" y="3239380"/>
            <a:ext cx="2688336" cy="2758238"/>
            <a:chOff x="147917" y="1397238"/>
            <a:chExt cx="4665832" cy="4787153"/>
          </a:xfrm>
        </p:grpSpPr>
        <p:pic>
          <p:nvPicPr>
            <p:cNvPr id="9" name="Picture 7" descr="A picture containing white&#10;&#10;Description automatically generated">
              <a:extLst>
                <a:ext uri="{FF2B5EF4-FFF2-40B4-BE49-F238E27FC236}">
                  <a16:creationId xmlns:a16="http://schemas.microsoft.com/office/drawing/2014/main" id="{087573AA-04B2-8567-6533-405628AB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17" y="1397238"/>
              <a:ext cx="4437530" cy="4787153"/>
            </a:xfrm>
            <a:prstGeom prst="rect">
              <a:avLst/>
            </a:prstGeom>
          </p:spPr>
        </p:pic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FBB2702-3E9C-E097-9D16-B3F97A5E00D0}"/>
                </a:ext>
              </a:extLst>
            </p:cNvPr>
            <p:cNvSpPr/>
            <p:nvPr/>
          </p:nvSpPr>
          <p:spPr>
            <a:xfrm>
              <a:off x="813288" y="3965331"/>
              <a:ext cx="1099038" cy="1951892"/>
            </a:xfrm>
            <a:custGeom>
              <a:avLst/>
              <a:gdLst>
                <a:gd name="connsiteX0" fmla="*/ 1099038 w 1099038"/>
                <a:gd name="connsiteY0" fmla="*/ 1951892 h 1951892"/>
                <a:gd name="connsiteX1" fmla="*/ 1099038 w 1099038"/>
                <a:gd name="connsiteY1" fmla="*/ 492369 h 1951892"/>
                <a:gd name="connsiteX2" fmla="*/ 0 w 1099038"/>
                <a:gd name="connsiteY2" fmla="*/ 0 h 1951892"/>
                <a:gd name="connsiteX3" fmla="*/ 52754 w 1099038"/>
                <a:gd name="connsiteY3" fmla="*/ 1389185 h 1951892"/>
                <a:gd name="connsiteX4" fmla="*/ 1099038 w 1099038"/>
                <a:gd name="connsiteY4" fmla="*/ 1951892 h 195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038" h="1951892">
                  <a:moveTo>
                    <a:pt x="1099038" y="1951892"/>
                  </a:moveTo>
                  <a:lnTo>
                    <a:pt x="1099038" y="492369"/>
                  </a:lnTo>
                  <a:lnTo>
                    <a:pt x="0" y="0"/>
                  </a:lnTo>
                  <a:lnTo>
                    <a:pt x="52754" y="1389185"/>
                  </a:lnTo>
                  <a:lnTo>
                    <a:pt x="1099038" y="1951892"/>
                  </a:lnTo>
                  <a:close/>
                </a:path>
              </a:pathLst>
            </a:custGeom>
            <a:solidFill>
              <a:schemeClr val="bg2">
                <a:lumMod val="50000"/>
                <a:alpha val="31603"/>
              </a:schemeClr>
            </a:solidFill>
            <a:ln w="38100">
              <a:solidFill>
                <a:srgbClr val="52A1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5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E075D25-7520-C23E-1182-61C12051E6CA}"/>
                </a:ext>
              </a:extLst>
            </p:cNvPr>
            <p:cNvSpPr/>
            <p:nvPr/>
          </p:nvSpPr>
          <p:spPr>
            <a:xfrm>
              <a:off x="783659" y="3311006"/>
              <a:ext cx="2198077" cy="2004646"/>
            </a:xfrm>
            <a:custGeom>
              <a:avLst/>
              <a:gdLst>
                <a:gd name="connsiteX0" fmla="*/ 0 w 2198077"/>
                <a:gd name="connsiteY0" fmla="*/ 685800 h 2004646"/>
                <a:gd name="connsiteX1" fmla="*/ 2198077 w 2198077"/>
                <a:gd name="connsiteY1" fmla="*/ 0 h 2004646"/>
                <a:gd name="connsiteX2" fmla="*/ 2154116 w 2198077"/>
                <a:gd name="connsiteY2" fmla="*/ 1222131 h 2004646"/>
                <a:gd name="connsiteX3" fmla="*/ 219808 w 2198077"/>
                <a:gd name="connsiteY3" fmla="*/ 1951893 h 2004646"/>
                <a:gd name="connsiteX4" fmla="*/ 105508 w 2198077"/>
                <a:gd name="connsiteY4" fmla="*/ 2004646 h 2004646"/>
                <a:gd name="connsiteX5" fmla="*/ 0 w 2198077"/>
                <a:gd name="connsiteY5" fmla="*/ 685800 h 200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8077" h="2004646">
                  <a:moveTo>
                    <a:pt x="0" y="685800"/>
                  </a:moveTo>
                  <a:lnTo>
                    <a:pt x="2198077" y="0"/>
                  </a:lnTo>
                  <a:lnTo>
                    <a:pt x="2154116" y="1222131"/>
                  </a:lnTo>
                  <a:lnTo>
                    <a:pt x="219808" y="1951893"/>
                  </a:lnTo>
                  <a:lnTo>
                    <a:pt x="105508" y="2004646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bg2">
                <a:lumMod val="50000"/>
                <a:alpha val="38000"/>
              </a:schemeClr>
            </a:solidFill>
            <a:ln w="38100">
              <a:solidFill>
                <a:srgbClr val="52A1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5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2164117-819D-C8B5-EAC4-9EAB49BB0E69}"/>
                </a:ext>
              </a:extLst>
            </p:cNvPr>
            <p:cNvSpPr/>
            <p:nvPr/>
          </p:nvSpPr>
          <p:spPr>
            <a:xfrm>
              <a:off x="2936631" y="1485900"/>
              <a:ext cx="1222131" cy="3701562"/>
            </a:xfrm>
            <a:custGeom>
              <a:avLst/>
              <a:gdLst>
                <a:gd name="connsiteX0" fmla="*/ 61546 w 1222131"/>
                <a:gd name="connsiteY0" fmla="*/ 1846385 h 3701562"/>
                <a:gd name="connsiteX1" fmla="*/ 184638 w 1222131"/>
                <a:gd name="connsiteY1" fmla="*/ 1899138 h 3701562"/>
                <a:gd name="connsiteX2" fmla="*/ 184638 w 1222131"/>
                <a:gd name="connsiteY2" fmla="*/ 0 h 3701562"/>
                <a:gd name="connsiteX3" fmla="*/ 413238 w 1222131"/>
                <a:gd name="connsiteY3" fmla="*/ 79131 h 3701562"/>
                <a:gd name="connsiteX4" fmla="*/ 369277 w 1222131"/>
                <a:gd name="connsiteY4" fmla="*/ 1995854 h 3701562"/>
                <a:gd name="connsiteX5" fmla="*/ 1222131 w 1222131"/>
                <a:gd name="connsiteY5" fmla="*/ 2312377 h 3701562"/>
                <a:gd name="connsiteX6" fmla="*/ 1178169 w 1222131"/>
                <a:gd name="connsiteY6" fmla="*/ 3701562 h 3701562"/>
                <a:gd name="connsiteX7" fmla="*/ 0 w 1222131"/>
                <a:gd name="connsiteY7" fmla="*/ 3077308 h 3701562"/>
                <a:gd name="connsiteX8" fmla="*/ 61546 w 1222131"/>
                <a:gd name="connsiteY8" fmla="*/ 1846385 h 370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2131" h="3701562">
                  <a:moveTo>
                    <a:pt x="61546" y="1846385"/>
                  </a:moveTo>
                  <a:lnTo>
                    <a:pt x="184638" y="1899138"/>
                  </a:lnTo>
                  <a:lnTo>
                    <a:pt x="184638" y="0"/>
                  </a:lnTo>
                  <a:lnTo>
                    <a:pt x="413238" y="79131"/>
                  </a:lnTo>
                  <a:lnTo>
                    <a:pt x="369277" y="1995854"/>
                  </a:lnTo>
                  <a:lnTo>
                    <a:pt x="1222131" y="2312377"/>
                  </a:lnTo>
                  <a:lnTo>
                    <a:pt x="1178169" y="3701562"/>
                  </a:lnTo>
                  <a:lnTo>
                    <a:pt x="0" y="3077308"/>
                  </a:lnTo>
                  <a:lnTo>
                    <a:pt x="61546" y="1846385"/>
                  </a:lnTo>
                  <a:close/>
                </a:path>
              </a:pathLst>
            </a:custGeom>
            <a:solidFill>
              <a:schemeClr val="bg2">
                <a:lumMod val="50000"/>
                <a:alpha val="56349"/>
              </a:schemeClr>
            </a:solidFill>
            <a:ln w="38100">
              <a:solidFill>
                <a:srgbClr val="52A1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05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59F4ADD-CE6A-8F97-BC6F-1EE6AE012C5B}"/>
                </a:ext>
              </a:extLst>
            </p:cNvPr>
            <p:cNvSpPr txBox="1"/>
            <p:nvPr/>
          </p:nvSpPr>
          <p:spPr>
            <a:xfrm>
              <a:off x="2219133" y="3965331"/>
              <a:ext cx="2594616" cy="6088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LeftDown"/>
                <a:lightRig rig="threePt" dir="t"/>
              </a:scene3d>
            </a:bodyPr>
            <a:lstStyle/>
            <a:p>
              <a:pPr algn="ctr" defTabSz="941832">
                <a:spcAft>
                  <a:spcPts val="600"/>
                </a:spcAft>
              </a:pPr>
              <a:r>
                <a:rPr lang="en-IT" sz="1648" b="1" kern="1200">
                  <a:ln w="10160">
                    <a:solidFill>
                      <a:srgbClr val="113B57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Cathode</a:t>
              </a:r>
              <a:endParaRPr lang="en-IT" sz="1600" b="1">
                <a:ln w="10160">
                  <a:solidFill>
                    <a:srgbClr val="113B5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uppo 14">
            <a:extLst>
              <a:ext uri="{FF2B5EF4-FFF2-40B4-BE49-F238E27FC236}">
                <a16:creationId xmlns:a16="http://schemas.microsoft.com/office/drawing/2014/main" id="{175DE922-6773-0B02-FE33-214D64B67DC5}"/>
              </a:ext>
            </a:extLst>
          </p:cNvPr>
          <p:cNvGrpSpPr/>
          <p:nvPr/>
        </p:nvGrpSpPr>
        <p:grpSpPr>
          <a:xfrm>
            <a:off x="5822668" y="463547"/>
            <a:ext cx="1135444" cy="2416630"/>
            <a:chOff x="4938205" y="1754201"/>
            <a:chExt cx="1762534" cy="3751299"/>
          </a:xfrm>
        </p:grpSpPr>
        <p:pic>
          <p:nvPicPr>
            <p:cNvPr id="23" name="Immagine 26">
              <a:extLst>
                <a:ext uri="{FF2B5EF4-FFF2-40B4-BE49-F238E27FC236}">
                  <a16:creationId xmlns:a16="http://schemas.microsoft.com/office/drawing/2014/main" id="{77906D10-04F6-ECCF-BDB6-23EB6F104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7764" y="4124854"/>
              <a:ext cx="1246526" cy="1380646"/>
            </a:xfrm>
            <a:prstGeom prst="ellipse">
              <a:avLst/>
            </a:prstGeom>
          </p:spPr>
        </p:pic>
        <p:pic>
          <p:nvPicPr>
            <p:cNvPr id="24" name="Picture 91" descr="A black vase with a red liquid inside&#10;&#10;Description automatically generated with low confidence">
              <a:extLst>
                <a:ext uri="{FF2B5EF4-FFF2-40B4-BE49-F238E27FC236}">
                  <a16:creationId xmlns:a16="http://schemas.microsoft.com/office/drawing/2014/main" id="{944A28C8-0ACB-F5E6-AC6D-F3E5B23BF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05" y="1754201"/>
              <a:ext cx="1762534" cy="2530611"/>
            </a:xfrm>
            <a:prstGeom prst="rect">
              <a:avLst/>
            </a:prstGeom>
          </p:spPr>
        </p:pic>
        <p:cxnSp>
          <p:nvCxnSpPr>
            <p:cNvPr id="25" name="Straight Connector 97">
              <a:extLst>
                <a:ext uri="{FF2B5EF4-FFF2-40B4-BE49-F238E27FC236}">
                  <a16:creationId xmlns:a16="http://schemas.microsoft.com/office/drawing/2014/main" id="{A503508A-B658-C719-AD82-77000DE9D17D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V="1">
              <a:off x="5247764" y="3650042"/>
              <a:ext cx="268869" cy="1165137"/>
            </a:xfrm>
            <a:prstGeom prst="line">
              <a:avLst/>
            </a:prstGeom>
            <a:ln w="9525">
              <a:solidFill>
                <a:schemeClr val="tx1">
                  <a:alpha val="7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00">
              <a:extLst>
                <a:ext uri="{FF2B5EF4-FFF2-40B4-BE49-F238E27FC236}">
                  <a16:creationId xmlns:a16="http://schemas.microsoft.com/office/drawing/2014/main" id="{9C4F930D-4AC5-C8AD-A836-5917FB4512E2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H="1" flipV="1">
              <a:off x="6116822" y="3650042"/>
              <a:ext cx="194919" cy="677003"/>
            </a:xfrm>
            <a:prstGeom prst="line">
              <a:avLst/>
            </a:prstGeom>
            <a:ln w="9525">
              <a:solidFill>
                <a:schemeClr val="tx1">
                  <a:alpha val="7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E2AE5AC-2320-EE90-55C6-3834E2C41A94}"/>
              </a:ext>
            </a:extLst>
          </p:cNvPr>
          <p:cNvSpPr txBox="1"/>
          <p:nvPr/>
        </p:nvSpPr>
        <p:spPr>
          <a:xfrm>
            <a:off x="5767944" y="6208295"/>
            <a:ext cx="148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6GHz Cavity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FD7852-7DA6-1586-9E19-713F531734DF}"/>
              </a:ext>
            </a:extLst>
          </p:cNvPr>
          <p:cNvSpPr txBox="1"/>
          <p:nvPr/>
        </p:nvSpPr>
        <p:spPr>
          <a:xfrm>
            <a:off x="9739369" y="6392961"/>
            <a:ext cx="148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1.3GHz Cavity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9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957B59-9671-5847-17F6-7F46194D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A2E19-E930-18F2-08FF-9245CFA6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76" y="2036021"/>
            <a:ext cx="3836077" cy="2785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Before &amp; After of some samples</a:t>
            </a:r>
          </a:p>
        </p:txBody>
      </p:sp>
      <p:pic>
        <p:nvPicPr>
          <p:cNvPr id="8" name="Picture 7" descr="A close up of a copper object&#10;&#10;AI-generated content may be incorrect.">
            <a:extLst>
              <a:ext uri="{FF2B5EF4-FFF2-40B4-BE49-F238E27FC236}">
                <a16:creationId xmlns:a16="http://schemas.microsoft.com/office/drawing/2014/main" id="{5F2BDDB6-E1BA-D3CE-0CA9-BDCF4CB19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9" r="-2" b="37953"/>
          <a:stretch/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34" name="Picture 33" descr="A close up of a black container&#10;&#10;AI-generated content may be incorrect.">
            <a:extLst>
              <a:ext uri="{FF2B5EF4-FFF2-40B4-BE49-F238E27FC236}">
                <a16:creationId xmlns:a16="http://schemas.microsoft.com/office/drawing/2014/main" id="{9E1F326A-E974-4970-9F5C-77D2B1EBB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r="18916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F56C8B3A-127C-8147-A3F4-4D70FF33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53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27" name="Picture 26" descr="A group of silver letters&#10;&#10;AI-generated content may be incorrect.">
            <a:extLst>
              <a:ext uri="{FF2B5EF4-FFF2-40B4-BE49-F238E27FC236}">
                <a16:creationId xmlns:a16="http://schemas.microsoft.com/office/drawing/2014/main" id="{D9634370-C69A-FB85-A32D-478111EF0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9" r="-2" b="45884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15" name="Picture 14" descr="A hand holding a white object with a hole in it&#10;&#10;AI-generated content may be incorrect.">
            <a:extLst>
              <a:ext uri="{FF2B5EF4-FFF2-40B4-BE49-F238E27FC236}">
                <a16:creationId xmlns:a16="http://schemas.microsoft.com/office/drawing/2014/main" id="{FFED93FA-AE2C-9951-E62A-22C0D4812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8" r="-1" b="46962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6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D8AAEE-68A8-7066-5AE1-445037AF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D53170-8EA9-7E5E-0396-485989F6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77952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Status and Future Steps</a:t>
            </a:r>
          </a:p>
        </p:txBody>
      </p:sp>
      <p:pic>
        <p:nvPicPr>
          <p:cNvPr id="7" name="Picture 9" descr="A close-up of a silver object&#10;&#10;AI-generated content may be incorrect.">
            <a:extLst>
              <a:ext uri="{FF2B5EF4-FFF2-40B4-BE49-F238E27FC236}">
                <a16:creationId xmlns:a16="http://schemas.microsoft.com/office/drawing/2014/main" id="{0FD9F967-7D28-9125-4615-80C3CAB7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2" r="8563" b="-2"/>
          <a:stretch/>
        </p:blipFill>
        <p:spPr>
          <a:xfrm>
            <a:off x="4688495" y="-2"/>
            <a:ext cx="3285713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2" name="Immagine 1" descr="Immagine che contiene persona, vestiti, sorriso, Viso uman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01C09A70-5C37-1F52-ABD6-37B000E0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36" r="9635" b="1"/>
          <a:stretch/>
        </p:blipFill>
        <p:spPr>
          <a:xfrm>
            <a:off x="8165645" y="3"/>
            <a:ext cx="4026354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  <p:sp>
        <p:nvSpPr>
          <p:cNvPr id="7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oggetti in metall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655E888D-8603-054F-A3C8-2E44535D9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51" r="27168" b="-2"/>
          <a:stretch/>
        </p:blipFill>
        <p:spPr>
          <a:xfrm>
            <a:off x="8182768" y="4362938"/>
            <a:ext cx="4009232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AE6258C-6BD3-3FFD-7A53-3CF683B01383}"/>
              </a:ext>
            </a:extLst>
          </p:cNvPr>
          <p:cNvSpPr txBox="1">
            <a:spLocks/>
          </p:cNvSpPr>
          <p:nvPr/>
        </p:nvSpPr>
        <p:spPr>
          <a:xfrm>
            <a:off x="642801" y="2877760"/>
            <a:ext cx="3779520" cy="3569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>
                <a:ea typeface="Calibri Light"/>
                <a:cs typeface="Calibri Light"/>
              </a:rPr>
              <a:t>6GHz</a:t>
            </a:r>
            <a:br>
              <a:rPr lang="en-US" sz="2800" i="1">
                <a:ea typeface="Calibri Light"/>
                <a:cs typeface="Calibri Light"/>
              </a:rPr>
            </a:br>
            <a:r>
              <a:rPr lang="en-US" sz="2800" i="1">
                <a:ea typeface="Calibri Light"/>
                <a:cs typeface="Calibri Light"/>
              </a:rPr>
              <a:t>1.3GHz</a:t>
            </a:r>
            <a:br>
              <a:rPr lang="en-US" sz="2800" i="1">
                <a:ea typeface="Calibri Light"/>
                <a:cs typeface="Calibri Light"/>
              </a:rPr>
            </a:br>
            <a:r>
              <a:rPr lang="en-US" sz="2800" i="1">
                <a:ea typeface="Calibri Light"/>
                <a:cs typeface="Calibri Light"/>
              </a:rPr>
              <a:t>400MHz, etc</a:t>
            </a:r>
          </a:p>
        </p:txBody>
      </p:sp>
    </p:spTree>
    <p:extLst>
      <p:ext uri="{BB962C8B-B14F-4D97-AF65-F5344CB8AC3E}">
        <p14:creationId xmlns:p14="http://schemas.microsoft.com/office/powerpoint/2010/main" val="423011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Office Theme</vt:lpstr>
      <vt:lpstr>Sustainable Surface Finishing of Additively Manufactured Metal Components for High-Precision Applications</vt:lpstr>
      <vt:lpstr>Particle Accelerators </vt:lpstr>
      <vt:lpstr>AM Cavity Challenges: High Surface Roughness, which results to:  Increased RF Losses Field Emission Lower Breakdown Threshold Reduced Superconducting Performance, etc </vt:lpstr>
      <vt:lpstr>Proposed Solution</vt:lpstr>
      <vt:lpstr>Basics of PEP</vt:lpstr>
      <vt:lpstr>How Does PEP Work?</vt:lpstr>
      <vt:lpstr>INFN_LNL PEP METHOD</vt:lpstr>
      <vt:lpstr>Before &amp; After of some samples</vt:lpstr>
      <vt:lpstr>Current Status and Future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Activity</dc:title>
  <dc:creator>Marco Riva</dc:creator>
  <cp:revision>3</cp:revision>
  <dcterms:created xsi:type="dcterms:W3CDTF">2025-02-03T11:11:57Z</dcterms:created>
  <dcterms:modified xsi:type="dcterms:W3CDTF">2025-02-18T13:45:46Z</dcterms:modified>
</cp:coreProperties>
</file>