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1" r:id="rId3"/>
    <p:sldId id="280" r:id="rId4"/>
    <p:sldId id="271" r:id="rId5"/>
    <p:sldId id="260" r:id="rId6"/>
    <p:sldId id="286" r:id="rId7"/>
    <p:sldId id="288" r:id="rId8"/>
    <p:sldId id="263" r:id="rId9"/>
    <p:sldId id="289" r:id="rId10"/>
    <p:sldId id="282" r:id="rId11"/>
    <p:sldId id="283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BC369-4D6C-3893-4ACE-61044ECC06B7}" v="1" dt="2025-02-09T16:34:17.130"/>
    <p1510:client id="{3769EDF0-A1F9-B918-9112-1CC42023B0C3}" v="9" dt="2025-02-11T12:29:59.355"/>
    <p1510:client id="{8AEE8755-DDDD-C4CE-9D0D-E8E9E61F81A9}" v="67" dt="2025-02-10T16:34:24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4E550-E345-4940-9B91-49BA8EBE477D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334C4-CD7D-435B-A38B-445C39F055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72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2807D6-660A-49EE-95A6-269D3D24F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699417E-9969-4927-B133-D29D83112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B984E4-79A1-43F2-B03D-7F673EB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CA30-8B28-40FB-A33C-87F1601E5A95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1EE047-046B-4D88-B31C-62107877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819F68-1A45-42A4-9A07-26C33FF9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8970-7F33-4C2C-AB5A-6690B9873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65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5D9B6C-5021-4AE1-9E7D-8BFC7C02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6408EF-51D9-40E2-9163-1BE6F0BDD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081BBF-39C9-4C52-8315-D29B5146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CA30-8B28-40FB-A33C-87F1601E5A95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BB1114-F17C-4672-8973-BD0D635E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552E5B-EB93-43F5-B1DF-3A33DD02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8970-7F33-4C2C-AB5A-6690B9873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65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0A2E00D-3BF9-4404-925E-9A6631AA2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EE01F8-F206-40BF-A126-6B2DBBD01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5ABF2F-139A-457F-84EE-3C6C5F83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CA30-8B28-40FB-A33C-87F1601E5A95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A11B6D-515C-47BC-95EF-32ADBBE6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A8925-9F56-46E9-BA89-2C8121AF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8970-7F33-4C2C-AB5A-6690B9873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52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7848AB-0E22-413C-81BA-F9C9EFC8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1D9378-8A38-4DDD-9C28-C5305BF4F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65FADE-70F8-4411-8FBF-DD7C7438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CA30-8B28-40FB-A33C-87F1601E5A95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07DC85-5D14-4964-9BC9-ABF6C81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9D342A-BF5E-4BCE-AA6B-C99D158A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8970-7F33-4C2C-AB5A-6690B9873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16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19B0D-BA41-41D4-8CAC-06EBA242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CC2081-114A-46D6-8BCB-5920BD170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C923E4-96DA-4E1E-A04C-1AB3E5A3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CA30-8B28-40FB-A33C-87F1601E5A95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F6ECCE-445D-44E5-989F-1741C3E1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C59C20-80CC-4033-9CAD-1DBF1C91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8970-7F33-4C2C-AB5A-6690B9873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63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1EE9A2-B40D-4850-AC6E-5014D5A7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590C45-940E-4D12-8616-655EEC2A4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83BEC0-C579-43A9-A22C-C9A451639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56732A-4B5B-404B-8626-169FF5DE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CA30-8B28-40FB-A33C-87F1601E5A95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C35F4F-10AE-4C23-AFDB-E96AF7407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466558-F2E1-4A18-9109-3F237325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8970-7F33-4C2C-AB5A-6690B9873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43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2F3142-22A6-4CC9-A444-6E962AD6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B682B9-91C2-483F-8843-8EC1B59E9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4862BB-B320-44C8-8D93-E280FBD87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218CB31-E0BE-468A-B7E3-E14532B04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7CFC4D-69CC-4F3A-9CC2-AF20E0EC5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8E375B1-1B39-4FAF-8CA4-2B8044EC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CA30-8B28-40FB-A33C-87F1601E5A95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0910FB5-2656-48BD-AD00-851081FD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5A162AA-870B-4A45-883D-8E3846CB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8970-7F33-4C2C-AB5A-6690B9873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90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A0B71-93CD-4C0F-9955-1581E19E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E5059AA-6C3C-4422-89EC-BE6FFF88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CA30-8B28-40FB-A33C-87F1601E5A95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5FD77A-E776-4663-B486-AE10F5AD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379A82-4B6B-4183-AEEA-CA653F64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8970-7F33-4C2C-AB5A-6690B9873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48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B110E11-7C8E-420C-8176-113EE0A3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CA30-8B28-40FB-A33C-87F1601E5A95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793C4B-DC1E-46A3-A0CD-A4433ECE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75E180-1BCD-4EC9-974F-BABBAE53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8970-7F33-4C2C-AB5A-6690B9873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74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E065C1-EB0F-4A8C-A0A7-36A459542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81AEC9-0196-4E9D-89C9-884CB2442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B8698A-CA8F-4BA7-AA20-DBB95C27C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1A4DAC-7ADE-4E14-9350-A1C7C1FE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CA30-8B28-40FB-A33C-87F1601E5A95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75F739-86DB-4A6B-86EC-B2B0147A3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EE5327-AE5A-4CD4-B2C0-ABE40974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8970-7F33-4C2C-AB5A-6690B9873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48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19E389-8CA8-4415-91D0-E0F2A3F1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B25E624-32BE-4036-85EA-7FF33B2C1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277543-8E1E-453F-9909-E8C8AC72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0DC869-78AE-4E6F-8E52-AC4A1EEF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CA30-8B28-40FB-A33C-87F1601E5A95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0CBC03-EB3B-446A-8C3C-276B4EE3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F54E6E-79BF-4D82-BB4C-217F8FC9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8970-7F33-4C2C-AB5A-6690B9873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25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2360965-74C2-46E4-ACC3-F80B131F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86E492-356C-4235-8AC6-09CEA7048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9C7809-C0C0-44D7-9362-8E8016CC3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8CA30-8B28-40FB-A33C-87F1601E5A95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FA0179-FBCD-4AA7-B78F-E5A70F75A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9B238F-CC33-434D-AC58-C8D8947F7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78970-7F33-4C2C-AB5A-6690B9873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20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08B64E-A95D-4039-9CE4-518DD3BF2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077" y="648929"/>
            <a:ext cx="10559845" cy="3153697"/>
          </a:xfrm>
        </p:spPr>
        <p:txBody>
          <a:bodyPr>
            <a:normAutofit fontScale="90000"/>
          </a:bodyPr>
          <a:lstStyle/>
          <a:p>
            <a:r>
              <a:rPr lang="en-US"/>
              <a:t>Development and Characterization of Innovative Additively Manufactured Metal Alloys for High and Ultra-High Temperature Applications</a:t>
            </a:r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5DCBB2-EBF8-4848-B361-DD6A23941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2" y="3887173"/>
            <a:ext cx="2546554" cy="131409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4000"/>
              <a:t>Ta-10W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4000" err="1"/>
              <a:t>TaWCrV</a:t>
            </a:r>
            <a:endParaRPr lang="it-IT" sz="4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4000"/>
          </a:p>
          <a:p>
            <a:endParaRPr lang="it-IT" sz="400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4E0F1B57-0695-43EF-BE5B-AF0BF85A5AA7}"/>
              </a:ext>
            </a:extLst>
          </p:cNvPr>
          <p:cNvSpPr txBox="1">
            <a:spLocks/>
          </p:cNvSpPr>
          <p:nvPr/>
        </p:nvSpPr>
        <p:spPr>
          <a:xfrm>
            <a:off x="4208208" y="5722376"/>
            <a:ext cx="3618269" cy="1135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/>
              <a:t>Alberto Barci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4000"/>
          </a:p>
          <a:p>
            <a:endParaRPr lang="it-IT" sz="4000"/>
          </a:p>
        </p:txBody>
      </p:sp>
    </p:spTree>
    <p:extLst>
      <p:ext uri="{BB962C8B-B14F-4D97-AF65-F5344CB8AC3E}">
        <p14:creationId xmlns:p14="http://schemas.microsoft.com/office/powerpoint/2010/main" val="427158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E26B00-C225-4776-B85D-A72E230B3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65" y="911224"/>
            <a:ext cx="108326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Future objectives are:</a:t>
            </a:r>
          </a:p>
          <a:p>
            <a:r>
              <a:rPr lang="en-US" sz="3600" dirty="0"/>
              <a:t>Printing Ta-10W and </a:t>
            </a:r>
            <a:r>
              <a:rPr lang="en-US" sz="3600" dirty="0" err="1"/>
              <a:t>TaWCrV</a:t>
            </a:r>
            <a:r>
              <a:rPr lang="en-US" sz="3600" dirty="0"/>
              <a:t> alloys with high-density parts.</a:t>
            </a:r>
          </a:p>
          <a:p>
            <a:r>
              <a:rPr lang="en-US" sz="3600" dirty="0"/>
              <a:t>For the Ta-10W alloy, using lower power and speed compared to those reported in the referenced study.</a:t>
            </a:r>
          </a:p>
          <a:p>
            <a:r>
              <a:rPr lang="en-US" sz="3600" dirty="0"/>
              <a:t>Characterizing the mechanical, electrical, and thermal properties of these two alloys.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66764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4698D1B-BDEF-4704-BD42-E360A47D8D5B}"/>
              </a:ext>
            </a:extLst>
          </p:cNvPr>
          <p:cNvSpPr txBox="1">
            <a:spLocks/>
          </p:cNvSpPr>
          <p:nvPr/>
        </p:nvSpPr>
        <p:spPr>
          <a:xfrm>
            <a:off x="3690873" y="2693365"/>
            <a:ext cx="2089150" cy="757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j-ea"/>
              </a:rPr>
              <a:t>Thanks</a:t>
            </a:r>
            <a:endParaRPr kumimoji="0" lang="it-IT" sz="4800" b="0" i="0" u="none" strike="noStrike" kern="0" cap="none" spc="15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ea typeface="+mj-ea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B76E6705-7048-4A8C-99DB-7650C5343D34}"/>
              </a:ext>
            </a:extLst>
          </p:cNvPr>
          <p:cNvSpPr txBox="1"/>
          <p:nvPr/>
        </p:nvSpPr>
        <p:spPr>
          <a:xfrm>
            <a:off x="3690873" y="3425444"/>
            <a:ext cx="53682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4800" spc="-15">
                <a:solidFill>
                  <a:prstClr val="black"/>
                </a:solidFill>
                <a:latin typeface="Roboto"/>
                <a:cs typeface="Roboto"/>
              </a:rPr>
              <a:t>for the </a:t>
            </a:r>
            <a:r>
              <a:rPr lang="it-IT" sz="4800" spc="-15" err="1">
                <a:solidFill>
                  <a:prstClr val="black"/>
                </a:solidFill>
                <a:latin typeface="Roboto"/>
                <a:cs typeface="Roboto"/>
              </a:rPr>
              <a:t>attention</a:t>
            </a:r>
            <a:endParaRPr sz="4800">
              <a:solidFill>
                <a:prstClr val="black"/>
              </a:solidFill>
              <a:latin typeface="Roboto"/>
              <a:cs typeface="Roboto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47DD8949-D821-4533-9CF7-599B63307C66}"/>
              </a:ext>
            </a:extLst>
          </p:cNvPr>
          <p:cNvSpPr/>
          <p:nvPr/>
        </p:nvSpPr>
        <p:spPr>
          <a:xfrm>
            <a:off x="286511" y="3429000"/>
            <a:ext cx="5467350" cy="0"/>
          </a:xfrm>
          <a:custGeom>
            <a:avLst/>
            <a:gdLst/>
            <a:ahLst/>
            <a:cxnLst/>
            <a:rect l="l" t="t" r="r" b="b"/>
            <a:pathLst>
              <a:path w="5467350">
                <a:moveTo>
                  <a:pt x="5467223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B71D2D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74BD8807-B10C-4C48-BEBF-FFF40B067DD2}"/>
              </a:ext>
            </a:extLst>
          </p:cNvPr>
          <p:cNvSpPr/>
          <p:nvPr/>
        </p:nvSpPr>
        <p:spPr>
          <a:xfrm>
            <a:off x="3752088" y="4184903"/>
            <a:ext cx="8143875" cy="0"/>
          </a:xfrm>
          <a:custGeom>
            <a:avLst/>
            <a:gdLst/>
            <a:ahLst/>
            <a:cxnLst/>
            <a:rect l="l" t="t" r="r" b="b"/>
            <a:pathLst>
              <a:path w="8143875">
                <a:moveTo>
                  <a:pt x="8143748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B71D2D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031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7ACD36-C84D-4E5B-899A-5DF778EF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91" y="103904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Summary</a:t>
            </a:r>
          </a:p>
          <a:p>
            <a:r>
              <a:rPr lang="en-US" b="1" dirty="0"/>
              <a:t>Introduction to the LPBF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LPBF of pure Tantalum</a:t>
            </a:r>
            <a:r>
              <a:rPr lang="en-US" dirty="0"/>
              <a:t>, analyzing the importance of different process parameters, particularly scanning speed and laser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LPBF of pure Tungsten</a:t>
            </a:r>
            <a:r>
              <a:rPr lang="en-US" dirty="0"/>
              <a:t>, focusing mainly on printing challenges and microcracks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LPBF of Ta-10W</a:t>
            </a:r>
            <a:r>
              <a:rPr lang="en-US" dirty="0"/>
              <a:t>, with a comparison to alloys produced using different sintering methods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it-IT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979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3FA9810-87A0-4159-B16B-A0CE994DE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07"/>
          <a:stretch/>
        </p:blipFill>
        <p:spPr>
          <a:xfrm>
            <a:off x="7110059" y="1357122"/>
            <a:ext cx="4934292" cy="2581910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CECF54CF-5136-40B7-A26C-F172C2636706}"/>
              </a:ext>
            </a:extLst>
          </p:cNvPr>
          <p:cNvGrpSpPr/>
          <p:nvPr/>
        </p:nvGrpSpPr>
        <p:grpSpPr>
          <a:xfrm>
            <a:off x="5322390" y="2458552"/>
            <a:ext cx="1787669" cy="369332"/>
            <a:chOff x="4308331" y="2468500"/>
            <a:chExt cx="1787669" cy="369332"/>
          </a:xfrm>
        </p:grpSpPr>
        <p:cxnSp>
          <p:nvCxnSpPr>
            <p:cNvPr id="6" name="Connettore 2 5">
              <a:extLst>
                <a:ext uri="{FF2B5EF4-FFF2-40B4-BE49-F238E27FC236}">
                  <a16:creationId xmlns:a16="http://schemas.microsoft.com/office/drawing/2014/main" id="{20AD6DDB-1F7F-4092-8AC3-49478B611235}"/>
                </a:ext>
              </a:extLst>
            </p:cNvPr>
            <p:cNvCxnSpPr/>
            <p:nvPr/>
          </p:nvCxnSpPr>
          <p:spPr bwMode="auto">
            <a:xfrm>
              <a:off x="4308819" y="2585489"/>
              <a:ext cx="0" cy="18343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04D20515-8179-4D86-9E16-1DA715B93727}"/>
                </a:ext>
              </a:extLst>
            </p:cNvPr>
            <p:cNvSpPr txBox="1"/>
            <p:nvPr/>
          </p:nvSpPr>
          <p:spPr>
            <a:xfrm>
              <a:off x="4308331" y="2468500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Layer thickness</a:t>
              </a:r>
            </a:p>
          </p:txBody>
        </p:sp>
      </p:grp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18B03013-A64B-4F05-AD42-D730F4E0C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39172"/>
              </p:ext>
            </p:extLst>
          </p:nvPr>
        </p:nvGraphicFramePr>
        <p:xfrm>
          <a:off x="4895272" y="4732015"/>
          <a:ext cx="7208842" cy="928997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685515">
                  <a:extLst>
                    <a:ext uri="{9D8B030D-6E8A-4147-A177-3AD203B41FA5}">
                      <a16:colId xmlns:a16="http://schemas.microsoft.com/office/drawing/2014/main" val="1629139106"/>
                    </a:ext>
                  </a:extLst>
                </a:gridCol>
                <a:gridCol w="831370">
                  <a:extLst>
                    <a:ext uri="{9D8B030D-6E8A-4147-A177-3AD203B41FA5}">
                      <a16:colId xmlns:a16="http://schemas.microsoft.com/office/drawing/2014/main" val="420766982"/>
                    </a:ext>
                  </a:extLst>
                </a:gridCol>
                <a:gridCol w="1064736">
                  <a:extLst>
                    <a:ext uri="{9D8B030D-6E8A-4147-A177-3AD203B41FA5}">
                      <a16:colId xmlns:a16="http://schemas.microsoft.com/office/drawing/2014/main" val="1985333741"/>
                    </a:ext>
                  </a:extLst>
                </a:gridCol>
                <a:gridCol w="1123076">
                  <a:extLst>
                    <a:ext uri="{9D8B030D-6E8A-4147-A177-3AD203B41FA5}">
                      <a16:colId xmlns:a16="http://schemas.microsoft.com/office/drawing/2014/main" val="3528057628"/>
                    </a:ext>
                  </a:extLst>
                </a:gridCol>
                <a:gridCol w="962638">
                  <a:extLst>
                    <a:ext uri="{9D8B030D-6E8A-4147-A177-3AD203B41FA5}">
                      <a16:colId xmlns:a16="http://schemas.microsoft.com/office/drawing/2014/main" val="1127322990"/>
                    </a:ext>
                  </a:extLst>
                </a:gridCol>
                <a:gridCol w="1028080">
                  <a:extLst>
                    <a:ext uri="{9D8B030D-6E8A-4147-A177-3AD203B41FA5}">
                      <a16:colId xmlns:a16="http://schemas.microsoft.com/office/drawing/2014/main" val="946738383"/>
                    </a:ext>
                  </a:extLst>
                </a:gridCol>
                <a:gridCol w="706604">
                  <a:extLst>
                    <a:ext uri="{9D8B030D-6E8A-4147-A177-3AD203B41FA5}">
                      <a16:colId xmlns:a16="http://schemas.microsoft.com/office/drawing/2014/main" val="2884541519"/>
                    </a:ext>
                  </a:extLst>
                </a:gridCol>
                <a:gridCol w="806823">
                  <a:extLst>
                    <a:ext uri="{9D8B030D-6E8A-4147-A177-3AD203B41FA5}">
                      <a16:colId xmlns:a16="http://schemas.microsoft.com/office/drawing/2014/main" val="3256950022"/>
                    </a:ext>
                  </a:extLst>
                </a:gridCol>
              </a:tblGrid>
              <a:tr h="92899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Power [W]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Speed [mm/s]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Hatch </a:t>
                      </a:r>
                      <a:r>
                        <a:rPr lang="it-IT" sz="1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distance</a:t>
                      </a:r>
                      <a:r>
                        <a:rPr lang="it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[mm]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Layer thickness [mm]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Stripe width [mm]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Stripes overlap [mm]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</a:t>
                      </a:r>
                      <a:r>
                        <a:rPr lang="it-IT" sz="1600" b="0" u="none" strike="noStrike" baseline="-2500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[J/mm</a:t>
                      </a:r>
                      <a:r>
                        <a:rPr lang="it-IT" sz="1600" b="0" u="none" strike="noStrike" baseline="300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]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Density* [%]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8435267"/>
                  </a:ext>
                </a:extLst>
              </a:tr>
            </a:tbl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727C5DB-26E9-4B89-8B2A-993539145F7E}"/>
              </a:ext>
            </a:extLst>
          </p:cNvPr>
          <p:cNvSpPr txBox="1"/>
          <p:nvPr/>
        </p:nvSpPr>
        <p:spPr>
          <a:xfrm>
            <a:off x="9937665" y="6084663"/>
            <a:ext cx="225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lang="it-IT" dirty="0"/>
              <a:t>Archimedes' </a:t>
            </a:r>
            <a:r>
              <a:rPr lang="it-IT" dirty="0" err="1"/>
              <a:t>method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665EF2-158E-4594-A786-1B81EA382E0A}"/>
              </a:ext>
            </a:extLst>
          </p:cNvPr>
          <p:cNvSpPr txBox="1"/>
          <p:nvPr/>
        </p:nvSpPr>
        <p:spPr>
          <a:xfrm>
            <a:off x="153350" y="3916274"/>
            <a:ext cx="3469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 parameters: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power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Scanning speed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Layer thickness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Hatching distance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Stripes width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Stripes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overlap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DC270925-F45E-4173-A5C1-49F16EBCC460}"/>
              </a:ext>
            </a:extLst>
          </p:cNvPr>
          <p:cNvGrpSpPr/>
          <p:nvPr/>
        </p:nvGrpSpPr>
        <p:grpSpPr>
          <a:xfrm>
            <a:off x="1343159" y="1108213"/>
            <a:ext cx="3953165" cy="2572851"/>
            <a:chOff x="260274" y="1118161"/>
            <a:chExt cx="3953165" cy="2572851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6E176A24-D146-4736-8B69-2752DF513CBB}"/>
                </a:ext>
              </a:extLst>
            </p:cNvPr>
            <p:cNvGrpSpPr/>
            <p:nvPr/>
          </p:nvGrpSpPr>
          <p:grpSpPr>
            <a:xfrm>
              <a:off x="260274" y="2507924"/>
              <a:ext cx="3953165" cy="1183088"/>
              <a:chOff x="260274" y="2507924"/>
              <a:chExt cx="3953165" cy="1183088"/>
            </a:xfrm>
          </p:grpSpPr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5B6407CC-5A47-48A7-ABD7-42BF0C65645E}"/>
                  </a:ext>
                </a:extLst>
              </p:cNvPr>
              <p:cNvSpPr/>
              <p:nvPr/>
            </p:nvSpPr>
            <p:spPr bwMode="auto">
              <a:xfrm>
                <a:off x="260275" y="2585489"/>
                <a:ext cx="3953164" cy="1105523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0" fontAlgn="base" latinLnBrk="0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6" charset="0"/>
                  <a:ea typeface="+mn-ea"/>
                  <a:cs typeface="Lucida Sans Unicode" charset="0"/>
                </a:endParaRPr>
              </a:p>
            </p:txBody>
          </p:sp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54D24E52-0DE8-4D4E-ABBA-C80D22F7F8E9}"/>
                  </a:ext>
                </a:extLst>
              </p:cNvPr>
              <p:cNvSpPr txBox="1"/>
              <p:nvPr/>
            </p:nvSpPr>
            <p:spPr>
              <a:xfrm>
                <a:off x="1768779" y="3052293"/>
                <a:ext cx="9361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 block</a:t>
                </a:r>
              </a:p>
            </p:txBody>
          </p:sp>
          <p:cxnSp>
            <p:nvCxnSpPr>
              <p:cNvPr id="35" name="Connettore diritto 34">
                <a:extLst>
                  <a:ext uri="{FF2B5EF4-FFF2-40B4-BE49-F238E27FC236}">
                    <a16:creationId xmlns:a16="http://schemas.microsoft.com/office/drawing/2014/main" id="{74853856-C9EB-4440-8A4C-D4DC2B657ADA}"/>
                  </a:ext>
                </a:extLst>
              </p:cNvPr>
              <p:cNvCxnSpPr/>
              <p:nvPr/>
            </p:nvCxnSpPr>
            <p:spPr bwMode="auto">
              <a:xfrm>
                <a:off x="260275" y="2768919"/>
                <a:ext cx="395316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31C08A8F-2B54-49ED-99EF-AFE636FE73CC}"/>
                  </a:ext>
                </a:extLst>
              </p:cNvPr>
              <p:cNvSpPr/>
              <p:nvPr/>
            </p:nvSpPr>
            <p:spPr bwMode="auto">
              <a:xfrm>
                <a:off x="2144623" y="2585489"/>
                <a:ext cx="2068816" cy="183425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0" fontAlgn="base" latinLnBrk="0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6" charset="0"/>
                  <a:ea typeface="+mn-ea"/>
                  <a:cs typeface="Lucida Sans Unicode" charset="0"/>
                </a:endParaRPr>
              </a:p>
            </p:txBody>
          </p: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8C89CAC1-0F86-4A13-B8C0-C6B2917D484E}"/>
                  </a:ext>
                </a:extLst>
              </p:cNvPr>
              <p:cNvSpPr txBox="1"/>
              <p:nvPr/>
            </p:nvSpPr>
            <p:spPr>
              <a:xfrm>
                <a:off x="2767289" y="2507924"/>
                <a:ext cx="10451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 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powder</a:t>
                </a:r>
              </a:p>
            </p:txBody>
          </p:sp>
          <p:cxnSp>
            <p:nvCxnSpPr>
              <p:cNvPr id="38" name="Connettore diritto 37">
                <a:extLst>
                  <a:ext uri="{FF2B5EF4-FFF2-40B4-BE49-F238E27FC236}">
                    <a16:creationId xmlns:a16="http://schemas.microsoft.com/office/drawing/2014/main" id="{D877AB4A-F509-40B9-9E03-0B9A926D2490}"/>
                  </a:ext>
                </a:extLst>
              </p:cNvPr>
              <p:cNvCxnSpPr/>
              <p:nvPr/>
            </p:nvCxnSpPr>
            <p:spPr bwMode="auto">
              <a:xfrm>
                <a:off x="260274" y="2955378"/>
                <a:ext cx="395316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Connettore diritto 38">
                <a:extLst>
                  <a:ext uri="{FF2B5EF4-FFF2-40B4-BE49-F238E27FC236}">
                    <a16:creationId xmlns:a16="http://schemas.microsoft.com/office/drawing/2014/main" id="{2F665167-39E2-4ED6-A3BF-E8B13E38E933}"/>
                  </a:ext>
                </a:extLst>
              </p:cNvPr>
              <p:cNvCxnSpPr/>
              <p:nvPr/>
            </p:nvCxnSpPr>
            <p:spPr bwMode="auto">
              <a:xfrm>
                <a:off x="260274" y="3138250"/>
                <a:ext cx="395316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Connettore diritto 39">
                <a:extLst>
                  <a:ext uri="{FF2B5EF4-FFF2-40B4-BE49-F238E27FC236}">
                    <a16:creationId xmlns:a16="http://schemas.microsoft.com/office/drawing/2014/main" id="{5F912E02-7315-4DF7-9684-6FC7027A5F9A}"/>
                  </a:ext>
                </a:extLst>
              </p:cNvPr>
              <p:cNvCxnSpPr/>
              <p:nvPr/>
            </p:nvCxnSpPr>
            <p:spPr bwMode="auto">
              <a:xfrm>
                <a:off x="260274" y="3314798"/>
                <a:ext cx="395316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Connettore diritto 40">
                <a:extLst>
                  <a:ext uri="{FF2B5EF4-FFF2-40B4-BE49-F238E27FC236}">
                    <a16:creationId xmlns:a16="http://schemas.microsoft.com/office/drawing/2014/main" id="{A0EE9112-F947-4869-BD83-81742AA53E9C}"/>
                  </a:ext>
                </a:extLst>
              </p:cNvPr>
              <p:cNvCxnSpPr/>
              <p:nvPr/>
            </p:nvCxnSpPr>
            <p:spPr bwMode="auto">
              <a:xfrm>
                <a:off x="260274" y="3498948"/>
                <a:ext cx="3953164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57B99421-5F93-4DAA-93EC-9365845F3EA5}"/>
                </a:ext>
              </a:extLst>
            </p:cNvPr>
            <p:cNvGrpSpPr/>
            <p:nvPr/>
          </p:nvGrpSpPr>
          <p:grpSpPr>
            <a:xfrm>
              <a:off x="1959956" y="1118161"/>
              <a:ext cx="369334" cy="1700841"/>
              <a:chOff x="1959956" y="1118161"/>
              <a:chExt cx="369334" cy="1700841"/>
            </a:xfrm>
          </p:grpSpPr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07A9837D-EF4B-4586-95CB-BAD1C4B8DBB0}"/>
                  </a:ext>
                </a:extLst>
              </p:cNvPr>
              <p:cNvSpPr/>
              <p:nvPr/>
            </p:nvSpPr>
            <p:spPr bwMode="auto">
              <a:xfrm>
                <a:off x="2000004" y="1118161"/>
                <a:ext cx="271401" cy="146557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0" fontAlgn="base" latinLnBrk="0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6" charset="0"/>
                  <a:ea typeface="+mn-ea"/>
                  <a:cs typeface="Lucida Sans Unicode" charset="0"/>
                </a:endParaRPr>
              </a:p>
            </p:txBody>
          </p:sp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76C58FED-6E4A-46AD-8ACA-8ED8DE32AF9A}"/>
                  </a:ext>
                </a:extLst>
              </p:cNvPr>
              <p:cNvSpPr txBox="1"/>
              <p:nvPr/>
            </p:nvSpPr>
            <p:spPr>
              <a:xfrm rot="16200000">
                <a:off x="1763750" y="1526382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Laser</a:t>
                </a:r>
              </a:p>
            </p:txBody>
          </p:sp>
          <p:sp>
            <p:nvSpPr>
              <p:cNvPr id="32" name="Esplosione: 8 punte 31">
                <a:extLst>
                  <a:ext uri="{FF2B5EF4-FFF2-40B4-BE49-F238E27FC236}">
                    <a16:creationId xmlns:a16="http://schemas.microsoft.com/office/drawing/2014/main" id="{B73D1457-7DF7-47BB-BA36-E747D52DF875}"/>
                  </a:ext>
                </a:extLst>
              </p:cNvPr>
              <p:cNvSpPr/>
              <p:nvPr/>
            </p:nvSpPr>
            <p:spPr bwMode="auto">
              <a:xfrm>
                <a:off x="1959956" y="2477153"/>
                <a:ext cx="369333" cy="341849"/>
              </a:xfrm>
              <a:prstGeom prst="irregularSeal1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0" fontAlgn="base" latinLnBrk="0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it-IT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6" charset="0"/>
                  <a:ea typeface="+mn-ea"/>
                  <a:cs typeface="Lucida Sans Unicode" charset="0"/>
                </a:endParaRPr>
              </a:p>
            </p:txBody>
          </p:sp>
        </p:grpSp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DA197984-102E-424E-B578-BE987E43E20A}"/>
              </a:ext>
            </a:extLst>
          </p:cNvPr>
          <p:cNvGrpSpPr/>
          <p:nvPr/>
        </p:nvGrpSpPr>
        <p:grpSpPr>
          <a:xfrm>
            <a:off x="2372806" y="1116847"/>
            <a:ext cx="443346" cy="1465577"/>
            <a:chOff x="1289921" y="1126795"/>
            <a:chExt cx="443346" cy="1465577"/>
          </a:xfrm>
        </p:grpSpPr>
        <p:sp>
          <p:nvSpPr>
            <p:cNvPr id="43" name="Freccia in giù 42">
              <a:extLst>
                <a:ext uri="{FF2B5EF4-FFF2-40B4-BE49-F238E27FC236}">
                  <a16:creationId xmlns:a16="http://schemas.microsoft.com/office/drawing/2014/main" id="{E604E7BF-920C-4CC8-A4E3-9C5333A4665F}"/>
                </a:ext>
              </a:extLst>
            </p:cNvPr>
            <p:cNvSpPr/>
            <p:nvPr/>
          </p:nvSpPr>
          <p:spPr bwMode="auto">
            <a:xfrm>
              <a:off x="1289921" y="1126795"/>
              <a:ext cx="443346" cy="1465577"/>
            </a:xfrm>
            <a:prstGeom prst="downArrow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+mn-ea"/>
                <a:cs typeface="Lucida Sans Unicode" charset="0"/>
              </a:endParaRP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692ED85C-644C-425E-9CED-3294CDCCE5F3}"/>
                </a:ext>
              </a:extLst>
            </p:cNvPr>
            <p:cNvSpPr txBox="1"/>
            <p:nvPr/>
          </p:nvSpPr>
          <p:spPr>
            <a:xfrm rot="16200000">
              <a:off x="1092249" y="165512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Power</a:t>
              </a:r>
            </a:p>
          </p:txBody>
        </p:sp>
      </p:grpSp>
      <p:pic>
        <p:nvPicPr>
          <p:cNvPr id="45" name="Immagine 44">
            <a:extLst>
              <a:ext uri="{FF2B5EF4-FFF2-40B4-BE49-F238E27FC236}">
                <a16:creationId xmlns:a16="http://schemas.microsoft.com/office/drawing/2014/main" id="{754603C0-FCD9-4902-9DF9-548FA6F7B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40" y="958146"/>
            <a:ext cx="2042131" cy="2582084"/>
          </a:xfrm>
          <a:prstGeom prst="rect">
            <a:avLst/>
          </a:prstGeom>
        </p:spPr>
      </p:pic>
      <p:sp>
        <p:nvSpPr>
          <p:cNvPr id="46" name="Freccia a destra 45">
            <a:extLst>
              <a:ext uri="{FF2B5EF4-FFF2-40B4-BE49-F238E27FC236}">
                <a16:creationId xmlns:a16="http://schemas.microsoft.com/office/drawing/2014/main" id="{9DB426F0-768E-4CEE-A179-6C8AACB2C3BF}"/>
              </a:ext>
            </a:extLst>
          </p:cNvPr>
          <p:cNvSpPr/>
          <p:nvPr/>
        </p:nvSpPr>
        <p:spPr bwMode="auto">
          <a:xfrm>
            <a:off x="3812447" y="5043055"/>
            <a:ext cx="1082825" cy="36932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6" charset="0"/>
              <a:ea typeface="+mn-ea"/>
              <a:cs typeface="Lucida Sans Unicode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173461F2-5CA2-4BCF-84CD-72754A2FF3D0}"/>
              </a:ext>
            </a:extLst>
          </p:cNvPr>
          <p:cNvSpPr txBox="1"/>
          <p:nvPr/>
        </p:nvSpPr>
        <p:spPr>
          <a:xfrm>
            <a:off x="2988265" y="4458772"/>
            <a:ext cx="1710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ensity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</a:p>
        </p:txBody>
      </p:sp>
      <p:sp>
        <p:nvSpPr>
          <p:cNvPr id="48" name="Parentesi graffa chiusa 47">
            <a:extLst>
              <a:ext uri="{FF2B5EF4-FFF2-40B4-BE49-F238E27FC236}">
                <a16:creationId xmlns:a16="http://schemas.microsoft.com/office/drawing/2014/main" id="{15766D24-0BDD-4A8A-A05B-7BF2294233A9}"/>
              </a:ext>
            </a:extLst>
          </p:cNvPr>
          <p:cNvSpPr/>
          <p:nvPr/>
        </p:nvSpPr>
        <p:spPr bwMode="auto">
          <a:xfrm>
            <a:off x="2585370" y="4367168"/>
            <a:ext cx="363838" cy="93731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6" charset="0"/>
              <a:ea typeface="+mn-ea"/>
              <a:cs typeface="Lucida Sans Unicode" charset="0"/>
            </a:endParaRPr>
          </a:p>
        </p:txBody>
      </p:sp>
      <p:sp>
        <p:nvSpPr>
          <p:cNvPr id="49" name="Titolo 1">
            <a:extLst>
              <a:ext uri="{FF2B5EF4-FFF2-40B4-BE49-F238E27FC236}">
                <a16:creationId xmlns:a16="http://schemas.microsoft.com/office/drawing/2014/main" id="{95FF6B8B-998B-43FA-A62C-0BC224F8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56" y="173396"/>
            <a:ext cx="10515600" cy="49028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Laser Power Bed Fusion process</a:t>
            </a:r>
            <a:endParaRPr lang="it-IT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07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6" grpId="0" animBg="1"/>
      <p:bldP spid="47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5E7A61EE-F8E4-4D35-A0A8-13E19D26C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08754"/>
              </p:ext>
            </p:extLst>
          </p:nvPr>
        </p:nvGraphicFramePr>
        <p:xfrm>
          <a:off x="1776039" y="3277987"/>
          <a:ext cx="8127999" cy="32359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8559035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8012817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94255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err="1"/>
                        <a:t>Property</a:t>
                      </a:r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Tantalum</a:t>
                      </a:r>
                      <a:r>
                        <a:rPr lang="it-IT"/>
                        <a:t> (Ta)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Tungsten</a:t>
                      </a:r>
                      <a:r>
                        <a:rPr lang="it-IT"/>
                        <a:t> (W)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38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err="1"/>
                        <a:t>Density</a:t>
                      </a:r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16.65 g/cm3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19.25 g/cm3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87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Melting temperature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2996 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3410 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20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err="1"/>
                        <a:t>Hardness</a:t>
                      </a:r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100 HV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350 HV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410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err="1"/>
                        <a:t>Elastic</a:t>
                      </a:r>
                      <a:r>
                        <a:rPr lang="it-IT"/>
                        <a:t> </a:t>
                      </a:r>
                      <a:r>
                        <a:rPr lang="it-IT" err="1"/>
                        <a:t>Modulus</a:t>
                      </a:r>
                      <a:r>
                        <a:rPr lang="it-IT"/>
                        <a:t> (E)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186 </a:t>
                      </a:r>
                      <a:r>
                        <a:rPr lang="it-IT" err="1"/>
                        <a:t>Gpa</a:t>
                      </a:r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411 </a:t>
                      </a:r>
                      <a:r>
                        <a:rPr lang="it-IT" err="1"/>
                        <a:t>GPa</a:t>
                      </a:r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24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Ultimate tensile </a:t>
                      </a:r>
                      <a:r>
                        <a:rPr lang="it-IT" err="1"/>
                        <a:t>strenght</a:t>
                      </a:r>
                      <a:r>
                        <a:rPr lang="it-IT"/>
                        <a:t> (UTS)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450 </a:t>
                      </a:r>
                      <a:r>
                        <a:rPr lang="it-IT" err="1"/>
                        <a:t>MPa</a:t>
                      </a:r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2000 </a:t>
                      </a:r>
                      <a:r>
                        <a:rPr lang="it-IT" err="1"/>
                        <a:t>MPa</a:t>
                      </a:r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84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Thermal </a:t>
                      </a:r>
                      <a:r>
                        <a:rPr lang="it-IT" err="1"/>
                        <a:t>conductivity</a:t>
                      </a:r>
                      <a:r>
                        <a:rPr lang="it-IT"/>
                        <a:t> (k)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54.4 W/(m*K)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174 W/(m*K)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652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err="1"/>
                        <a:t>Electrical</a:t>
                      </a:r>
                      <a:r>
                        <a:rPr lang="it-IT"/>
                        <a:t> </a:t>
                      </a:r>
                      <a:r>
                        <a:rPr lang="it-IT" err="1"/>
                        <a:t>resistivity</a:t>
                      </a:r>
                      <a:r>
                        <a:rPr lang="it-IT"/>
                        <a:t> (p)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125 </a:t>
                      </a:r>
                      <a:r>
                        <a:rPr lang="it-IT" err="1"/>
                        <a:t>nO</a:t>
                      </a:r>
                      <a:r>
                        <a:rPr lang="it-IT"/>
                        <a:t>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52.8 </a:t>
                      </a:r>
                      <a:r>
                        <a:rPr lang="it-IT" err="1"/>
                        <a:t>nO</a:t>
                      </a:r>
                      <a:r>
                        <a:rPr lang="it-IT"/>
                        <a:t>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358844"/>
                  </a:ext>
                </a:extLst>
              </a:tr>
            </a:tbl>
          </a:graphicData>
        </a:graphic>
      </p:graphicFrame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B2F32047-675B-444E-B7ED-7470F0BD5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713177"/>
              </p:ext>
            </p:extLst>
          </p:nvPr>
        </p:nvGraphicFramePr>
        <p:xfrm>
          <a:off x="1776039" y="757008"/>
          <a:ext cx="8127999" cy="2225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9119199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613201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6573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Ta-10W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err="1"/>
                        <a:t>TaWCrV</a:t>
                      </a:r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94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err="1">
                          <a:solidFill>
                            <a:schemeClr val="bg1"/>
                          </a:solidFill>
                        </a:rPr>
                        <a:t>Element</a:t>
                      </a:r>
                      <a:endParaRPr lang="it-IT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it-IT" b="1" err="1">
                          <a:solidFill>
                            <a:schemeClr val="bg1"/>
                          </a:solidFill>
                        </a:rPr>
                        <a:t>wt</a:t>
                      </a:r>
                      <a:r>
                        <a:rPr lang="it-IT" b="1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it-IT" b="1" err="1">
                          <a:solidFill>
                            <a:schemeClr val="bg1"/>
                          </a:solidFill>
                        </a:rPr>
                        <a:t>wt</a:t>
                      </a:r>
                      <a:r>
                        <a:rPr lang="it-IT" b="1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071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35-40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21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35-40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31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Cr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12-17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825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8-13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909237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1A08C8A0-DA29-474A-A7F6-35475597D54F}"/>
              </a:ext>
            </a:extLst>
          </p:cNvPr>
          <p:cNvSpPr txBox="1"/>
          <p:nvPr/>
        </p:nvSpPr>
        <p:spPr>
          <a:xfrm>
            <a:off x="294967" y="115247"/>
            <a:ext cx="7531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Alloys studied and properties of tantalum and tungsten</a:t>
            </a:r>
            <a:endParaRPr lang="it-IT" sz="2400" b="1"/>
          </a:p>
        </p:txBody>
      </p:sp>
    </p:spTree>
    <p:extLst>
      <p:ext uri="{BB962C8B-B14F-4D97-AF65-F5344CB8AC3E}">
        <p14:creationId xmlns:p14="http://schemas.microsoft.com/office/powerpoint/2010/main" val="314772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E78B0EE-F85C-4D19-A366-6CB37A4BE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82"/>
          <a:stretch/>
        </p:blipFill>
        <p:spPr>
          <a:xfrm>
            <a:off x="877528" y="1212417"/>
            <a:ext cx="10036313" cy="39132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07796765-3554-4C13-898D-BB0EE0877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97" y="148941"/>
            <a:ext cx="10515600" cy="1098754"/>
          </a:xfrm>
        </p:spPr>
        <p:txBody>
          <a:bodyPr>
            <a:normAutofit/>
          </a:bodyPr>
          <a:lstStyle/>
          <a:p>
            <a:r>
              <a:rPr lang="en-US" sz="2400" b="1">
                <a:latin typeface="+mn-lt"/>
              </a:rPr>
              <a:t>Summary of pure Ta process parameters for LPBF: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Zhenyu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Yang,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Jiangqi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Zhu,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Bingwen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Lu,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Yajun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Liu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,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Wenling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Shi, Min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Liu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, Gang Wang,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Xingchen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Yan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,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Powder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bed fusion pure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tantalum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and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tantalum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alloys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: From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original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materials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,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process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, performance to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applications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, </a:t>
            </a: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Optics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&amp; Laser Technology 177 (2024) 111057, https://doi.org/10.1016/j.optlastec.2024.111057</a:t>
            </a:r>
            <a:endParaRPr lang="it-IT" sz="1400" b="1">
              <a:solidFill>
                <a:prstClr val="black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55AE65-76C2-4E09-A8A2-7D2F79287BF9}"/>
              </a:ext>
            </a:extLst>
          </p:cNvPr>
          <p:cNvSpPr txBox="1"/>
          <p:nvPr/>
        </p:nvSpPr>
        <p:spPr>
          <a:xfrm>
            <a:off x="519897" y="5367685"/>
            <a:ext cx="11021962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the literature, multiple examples of LPBF printing of pure Tantalum can be found.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printing parameters vary significantly: </a:t>
            </a:r>
            <a:r>
              <a:rPr lang="en-US" sz="2000" b="1" dirty="0"/>
              <a:t>Laser power:</a:t>
            </a:r>
            <a:r>
              <a:rPr lang="en-US" sz="2000" dirty="0"/>
              <a:t> 160-600 W. </a:t>
            </a:r>
            <a:r>
              <a:rPr lang="en-US" sz="2000" b="1" dirty="0"/>
              <a:t>Scanning speed:</a:t>
            </a:r>
            <a:r>
              <a:rPr lang="en-US" sz="2000" dirty="0"/>
              <a:t> 60-1000 mm/s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Final relative densities are very high, reaching up to </a:t>
            </a:r>
            <a:r>
              <a:rPr lang="en-US" sz="2000" b="1" dirty="0"/>
              <a:t>99.9%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No research on thermal and electrical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57441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9E3C6F-EC78-1F36-4F19-F5559DF4CEB4}"/>
              </a:ext>
            </a:extLst>
          </p:cNvPr>
          <p:cNvSpPr txBox="1"/>
          <p:nvPr/>
        </p:nvSpPr>
        <p:spPr>
          <a:xfrm>
            <a:off x="5585180" y="794457"/>
            <a:ext cx="6355643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Main Challenges in Tungsten printing:</a:t>
            </a:r>
            <a:endParaRPr lang="en-US"/>
          </a:p>
          <a:p>
            <a:endParaRPr lang="en-US" b="1"/>
          </a:p>
          <a:p>
            <a:r>
              <a:rPr lang="en-US" b="1"/>
              <a:t>High Melting Temperature (3410°C)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buFont typeface=""/>
              <a:buChar char="•"/>
            </a:pPr>
            <a:r>
              <a:rPr lang="en-US"/>
              <a:t>Requires intense laser energy for powder fusion</a:t>
            </a:r>
            <a:endParaRPr lang="en-US">
              <a:ea typeface="Calibri"/>
              <a:cs typeface="Calibri"/>
            </a:endParaRPr>
          </a:p>
          <a:p>
            <a:pPr>
              <a:buFont typeface=""/>
              <a:buChar char="•"/>
            </a:pPr>
            <a:r>
              <a:rPr lang="en-US"/>
              <a:t>Difficult to maintain a stable melt pool</a:t>
            </a:r>
            <a:endParaRPr lang="en-US" b="1"/>
          </a:p>
          <a:p>
            <a:pPr>
              <a:buFont typeface=""/>
              <a:buChar char="•"/>
            </a:pPr>
            <a:endParaRPr lang="en-US"/>
          </a:p>
          <a:p>
            <a:r>
              <a:rPr lang="en-US" b="1"/>
              <a:t>High Thermal Conductivity (~174 W/</a:t>
            </a:r>
            <a:r>
              <a:rPr lang="en-US" b="1" err="1"/>
              <a:t>m·K</a:t>
            </a:r>
            <a:r>
              <a:rPr lang="en-US" b="1"/>
              <a:t>)</a:t>
            </a:r>
            <a:endParaRPr lang="en-US" b="1">
              <a:ea typeface="Calibri"/>
              <a:cs typeface="Calibri"/>
            </a:endParaRPr>
          </a:p>
          <a:p>
            <a:pPr>
              <a:buFont typeface=""/>
              <a:buChar char="•"/>
            </a:pPr>
            <a:r>
              <a:rPr lang="en-US"/>
              <a:t>Rapid cooling creates high thermal gradients</a:t>
            </a:r>
            <a:endParaRPr lang="en-US">
              <a:ea typeface="Calibri"/>
              <a:cs typeface="Calibri"/>
            </a:endParaRPr>
          </a:p>
          <a:p>
            <a:pPr>
              <a:buFont typeface=""/>
              <a:buChar char="•"/>
            </a:pPr>
            <a:r>
              <a:rPr lang="en-US"/>
              <a:t>Leads to thermal stress and microcracks</a:t>
            </a:r>
            <a:endParaRPr lang="en-US">
              <a:ea typeface="Calibri"/>
              <a:cs typeface="Calibri"/>
            </a:endParaRPr>
          </a:p>
          <a:p>
            <a:pPr>
              <a:buFont typeface=""/>
              <a:buChar char="•"/>
            </a:pPr>
            <a:endParaRPr lang="en-US"/>
          </a:p>
          <a:p>
            <a:r>
              <a:rPr lang="en-US" b="1"/>
              <a:t>High Viscosity of the Molten Pool</a:t>
            </a:r>
            <a:endParaRPr lang="en-US" b="1">
              <a:ea typeface="Calibri"/>
              <a:cs typeface="Calibri"/>
            </a:endParaRPr>
          </a:p>
          <a:p>
            <a:pPr>
              <a:buFont typeface=""/>
              <a:buChar char="•"/>
            </a:pPr>
            <a:r>
              <a:rPr lang="en-US"/>
              <a:t>Reduces flowability, causing "balling" effect</a:t>
            </a:r>
            <a:endParaRPr lang="en-US">
              <a:ea typeface="Calibri"/>
              <a:cs typeface="Calibri"/>
            </a:endParaRPr>
          </a:p>
          <a:p>
            <a:pPr>
              <a:buFont typeface=""/>
              <a:buChar char="•"/>
            </a:pPr>
            <a:r>
              <a:rPr lang="en-US"/>
              <a:t>Prevents uniform layer formation</a:t>
            </a:r>
            <a:endParaRPr lang="en-US" b="1"/>
          </a:p>
          <a:p>
            <a:pPr>
              <a:buFont typeface=""/>
              <a:buChar char="•"/>
            </a:pPr>
            <a:endParaRPr lang="en-US">
              <a:ea typeface="Calibri"/>
              <a:cs typeface="Calibri"/>
            </a:endParaRPr>
          </a:p>
          <a:p>
            <a:pPr>
              <a:buFont typeface=""/>
              <a:buChar char="•"/>
            </a:pPr>
            <a:r>
              <a:rPr lang="en-US" b="1"/>
              <a:t>Hardness &amp; Brittleness at Room Temperature</a:t>
            </a:r>
            <a:endParaRPr lang="en-US"/>
          </a:p>
          <a:p>
            <a:pPr>
              <a:buFont typeface=""/>
              <a:buChar char="•"/>
            </a:pPr>
            <a:r>
              <a:rPr lang="en-US"/>
              <a:t>High ductile-to-brittle transition temperature (DBTT: ~200–400°C)</a:t>
            </a:r>
            <a:endParaRPr lang="en-US">
              <a:ea typeface="Calibri"/>
              <a:cs typeface="Calibri"/>
            </a:endParaRPr>
          </a:p>
          <a:p>
            <a:pPr>
              <a:buFont typeface=""/>
              <a:buChar char="•"/>
            </a:pPr>
            <a:r>
              <a:rPr lang="en-US"/>
              <a:t>Increases microcrack formation during cooling</a:t>
            </a:r>
          </a:p>
          <a:p>
            <a:pPr>
              <a:buFont typeface=""/>
              <a:buChar char="•"/>
            </a:pPr>
            <a:endParaRPr lang="en-US">
              <a:ea typeface="Calibri"/>
              <a:cs typeface="Calibri"/>
            </a:endParaRPr>
          </a:p>
          <a:p>
            <a:r>
              <a:rPr lang="en-US" b="1"/>
              <a:t>Cracking is the biggest challenge in L-PBF Tungsten</a:t>
            </a:r>
            <a:endParaRPr lang="en-US" b="1">
              <a:ea typeface="Calibri" panose="020F0502020204030204"/>
              <a:cs typeface="Calibri" panose="020F0502020204030204"/>
            </a:endParaRPr>
          </a:p>
          <a:p>
            <a:pPr>
              <a:buFont typeface="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517DEFF-43D6-1940-CB9D-A5658A57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22" y="226791"/>
            <a:ext cx="10515600" cy="490281"/>
          </a:xfrm>
        </p:spPr>
        <p:txBody>
          <a:bodyPr>
            <a:normAutofit/>
          </a:bodyPr>
          <a:lstStyle/>
          <a:p>
            <a:r>
              <a:rPr lang="it-IT" sz="2400" b="1" err="1">
                <a:latin typeface="+mn-lt"/>
              </a:rPr>
              <a:t>Tungsten</a:t>
            </a:r>
            <a:r>
              <a:rPr lang="it-IT" sz="2400" b="1">
                <a:latin typeface="+mn-lt"/>
              </a:rPr>
              <a:t> - LPBF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750B8F-C003-EDAF-33C1-A0BB4BCA8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50" y="936704"/>
            <a:ext cx="5046517" cy="3505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A76413-75BA-E3B8-23D7-8F99470EE7ED}"/>
              </a:ext>
            </a:extLst>
          </p:cNvPr>
          <p:cNvSpPr txBox="1"/>
          <p:nvPr/>
        </p:nvSpPr>
        <p:spPr>
          <a:xfrm>
            <a:off x="258235" y="4442177"/>
            <a:ext cx="474697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Segoe UI"/>
              </a:rPr>
              <a:t>Types of Cracks in L-PBF Tungsten</a:t>
            </a:r>
            <a:r>
              <a:rPr lang="en-US">
                <a:cs typeface="Segoe UI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US" b="1">
                <a:cs typeface="Arial"/>
              </a:rPr>
              <a:t>Longitudinal Cracks</a:t>
            </a:r>
            <a:r>
              <a:rPr lang="en-US">
                <a:cs typeface="Arial"/>
              </a:rPr>
              <a:t>: Parallel to laser scanning direction​</a:t>
            </a:r>
          </a:p>
          <a:p>
            <a:pPr marL="228600" indent="-228600">
              <a:buFont typeface=""/>
              <a:buChar char="•"/>
            </a:pPr>
            <a:r>
              <a:rPr lang="en-US" b="1">
                <a:cs typeface="Arial"/>
              </a:rPr>
              <a:t>Branched/Transverse Cracks</a:t>
            </a:r>
            <a:r>
              <a:rPr lang="en-US">
                <a:cs typeface="Arial"/>
              </a:rPr>
              <a:t>: Inclined to the scanning direction</a:t>
            </a:r>
          </a:p>
        </p:txBody>
      </p:sp>
    </p:spTree>
    <p:extLst>
      <p:ext uri="{BB962C8B-B14F-4D97-AF65-F5344CB8AC3E}">
        <p14:creationId xmlns:p14="http://schemas.microsoft.com/office/powerpoint/2010/main" val="298876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5CB9D-0853-A1DA-AB54-2B6A303BD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1ACCF9D-3202-F32A-F646-81FBD1C9B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605"/>
            <a:ext cx="6459180" cy="55682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D87E65-8A4B-D179-68C7-9F3780C0CB03}"/>
              </a:ext>
            </a:extLst>
          </p:cNvPr>
          <p:cNvSpPr txBox="1"/>
          <p:nvPr/>
        </p:nvSpPr>
        <p:spPr>
          <a:xfrm>
            <a:off x="747252" y="255639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/>
              <a:t>Ta-10W – Applications and </a:t>
            </a:r>
            <a:r>
              <a:rPr lang="it-IT" sz="2400" b="1" err="1"/>
              <a:t>properties</a:t>
            </a:r>
            <a:endParaRPr lang="it-IT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657FF-05B1-F4C7-A36D-2682AFD645AB}"/>
              </a:ext>
            </a:extLst>
          </p:cNvPr>
          <p:cNvSpPr txBox="1"/>
          <p:nvPr/>
        </p:nvSpPr>
        <p:spPr>
          <a:xfrm>
            <a:off x="6572157" y="1123336"/>
            <a:ext cx="5397909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b="1" dirty="0"/>
              <a:t> Applications</a:t>
            </a:r>
            <a:r>
              <a:rPr lang="en-US" dirty="0"/>
              <a:t>: Due to its high density, strength, temperature resistance, and chemical stability, Ta-10W is used in aircraft engines, nuclear reactor shields, and anti-armor systems.</a:t>
            </a:r>
            <a:endParaRPr lang="en-US" dirty="0">
              <a:ea typeface="Calibri"/>
              <a:cs typeface="Calibri"/>
            </a:endParaRPr>
          </a:p>
          <a:p>
            <a:pPr>
              <a:buFont typeface=""/>
              <a:buChar char="•"/>
            </a:pPr>
            <a:endParaRPr lang="en-US" dirty="0"/>
          </a:p>
          <a:p>
            <a:pPr>
              <a:buFont typeface=""/>
              <a:buChar char="•"/>
            </a:pPr>
            <a:r>
              <a:rPr lang="en-US" b="1" dirty="0"/>
              <a:t> Atomic Compatibility</a:t>
            </a:r>
            <a:r>
              <a:rPr lang="en-US" dirty="0"/>
              <a:t>: Tungsten (W) and Tantalum (Ta) have similar electronegativity (Ta: 1.5, W: 1.7) and comparable atomic sizes (Ta: ~0.146 nm, W: ~0.137 nm), enabling them to form a substitutional solid solution.</a:t>
            </a:r>
            <a:endParaRPr lang="en-US" dirty="0">
              <a:ea typeface="Calibri"/>
              <a:cs typeface="Calibri"/>
            </a:endParaRPr>
          </a:p>
          <a:p>
            <a:pPr>
              <a:buFont typeface=""/>
              <a:buChar char="•"/>
            </a:pPr>
            <a:endParaRPr lang="en-US" dirty="0">
              <a:ea typeface="Calibri"/>
              <a:cs typeface="Calibri"/>
            </a:endParaRPr>
          </a:p>
          <a:p>
            <a:pPr>
              <a:buFont typeface=""/>
              <a:buChar char="•"/>
            </a:pPr>
            <a:r>
              <a:rPr lang="en-US" b="1" dirty="0"/>
              <a:t> Potential Challenge</a:t>
            </a:r>
            <a:r>
              <a:rPr lang="en-US" dirty="0"/>
              <a:t>: While increasing W content can enhance high-temperature mechanical properties, it may also reduce plasticity at room temperature.</a:t>
            </a:r>
          </a:p>
          <a:p>
            <a:pPr>
              <a:buFont typeface=""/>
              <a:buChar char="•"/>
            </a:pPr>
            <a:endParaRPr lang="en-US" dirty="0">
              <a:ea typeface="Calibri"/>
              <a:cs typeface="Calibri"/>
            </a:endParaRPr>
          </a:p>
          <a:p>
            <a:pPr>
              <a:buFont typeface=""/>
              <a:buChar char="•"/>
            </a:pPr>
            <a:r>
              <a:rPr lang="en-US" b="1" dirty="0"/>
              <a:t> Limited Research</a:t>
            </a:r>
            <a:r>
              <a:rPr lang="en-US" dirty="0"/>
              <a:t>: Only one study has been conducted on LPBF printing of Ta-10W so far.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3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F458054-B80D-4573-BF65-0E9686F89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6" y="3188915"/>
            <a:ext cx="3904049" cy="289158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7023516-FB26-4AAB-BA3B-AEC663773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930" y="3237381"/>
            <a:ext cx="3622824" cy="29263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7385385-7E24-428D-B97C-243D81587A6B}"/>
              </a:ext>
            </a:extLst>
          </p:cNvPr>
          <p:cNvSpPr txBox="1"/>
          <p:nvPr/>
        </p:nvSpPr>
        <p:spPr>
          <a:xfrm>
            <a:off x="343286" y="1341"/>
            <a:ext cx="11531873" cy="920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b="1" dirty="0"/>
              <a:t>Ta-10W – LPBF: </a:t>
            </a:r>
            <a:r>
              <a:rPr lang="it-IT" sz="1400" dirty="0" err="1">
                <a:latin typeface="Calibri Light"/>
                <a:ea typeface="Calibri Light"/>
                <a:cs typeface="Calibri Light"/>
              </a:rPr>
              <a:t>Xuehua</a:t>
            </a:r>
            <a:r>
              <a:rPr lang="it-IT" sz="1400" dirty="0">
                <a:latin typeface="Calibri Light"/>
                <a:ea typeface="Calibri Light"/>
                <a:cs typeface="Calibri Light"/>
              </a:rPr>
              <a:t> </a:t>
            </a:r>
            <a:r>
              <a:rPr lang="it-IT" sz="1400" dirty="0" err="1">
                <a:latin typeface="Calibri Light"/>
                <a:ea typeface="Calibri Light"/>
                <a:cs typeface="Calibri Light"/>
              </a:rPr>
              <a:t>Wang</a:t>
            </a:r>
            <a:r>
              <a:rPr lang="it-IT" sz="1400" dirty="0">
                <a:latin typeface="Calibri Light"/>
                <a:ea typeface="Calibri Light"/>
                <a:cs typeface="Calibri Light"/>
              </a:rPr>
              <a:t>, </a:t>
            </a:r>
            <a:r>
              <a:rPr lang="it-IT" sz="1400" dirty="0" err="1">
                <a:latin typeface="Calibri Light"/>
                <a:ea typeface="Calibri Light"/>
                <a:cs typeface="Calibri Light"/>
              </a:rPr>
              <a:t>Difei</a:t>
            </a:r>
            <a:r>
              <a:rPr lang="it-IT" sz="1400" dirty="0">
                <a:latin typeface="Calibri Light"/>
                <a:ea typeface="Calibri Light"/>
                <a:cs typeface="Calibri Light"/>
              </a:rPr>
              <a:t> </a:t>
            </a:r>
            <a:r>
              <a:rPr lang="it-IT" sz="1400" dirty="0" err="1">
                <a:latin typeface="Calibri Light"/>
                <a:ea typeface="Calibri Light"/>
                <a:cs typeface="Calibri Light"/>
              </a:rPr>
              <a:t>Wang</a:t>
            </a:r>
            <a:r>
              <a:rPr lang="it-IT" sz="1400" dirty="0">
                <a:latin typeface="Calibri Light"/>
                <a:ea typeface="Calibri Light"/>
                <a:cs typeface="Calibri Light"/>
              </a:rPr>
              <a:t>, </a:t>
            </a:r>
            <a:r>
              <a:rPr lang="it-IT" sz="1400" dirty="0" err="1">
                <a:latin typeface="Calibri Light"/>
                <a:ea typeface="Calibri Light"/>
                <a:cs typeface="Calibri Light"/>
              </a:rPr>
              <a:t>Yingwei</a:t>
            </a:r>
            <a:r>
              <a:rPr lang="it-IT" sz="1400" dirty="0">
                <a:latin typeface="Calibri Light"/>
                <a:ea typeface="Calibri Light"/>
                <a:cs typeface="Calibri Light"/>
              </a:rPr>
              <a:t> Zhang, </a:t>
            </a:r>
            <a:r>
              <a:rPr lang="it-IT" sz="1400" dirty="0" err="1">
                <a:latin typeface="Calibri Light"/>
                <a:ea typeface="Calibri Light"/>
                <a:cs typeface="Calibri Light"/>
              </a:rPr>
              <a:t>Pengting</a:t>
            </a:r>
            <a:r>
              <a:rPr lang="it-IT" sz="1400" dirty="0">
                <a:latin typeface="Calibri Light"/>
                <a:ea typeface="Calibri Light"/>
                <a:cs typeface="Calibri Light"/>
              </a:rPr>
              <a:t> Li, </a:t>
            </a:r>
            <a:r>
              <a:rPr lang="it-IT" sz="1400" dirty="0" err="1">
                <a:latin typeface="Calibri Light"/>
                <a:ea typeface="Calibri Light"/>
                <a:cs typeface="Calibri Light"/>
              </a:rPr>
              <a:t>Yi</a:t>
            </a:r>
            <a:r>
              <a:rPr lang="it-IT" sz="1400" dirty="0">
                <a:latin typeface="Calibri Light"/>
                <a:ea typeface="Calibri Light"/>
                <a:cs typeface="Calibri Light"/>
              </a:rPr>
              <a:t> Tan, </a:t>
            </a:r>
            <a:r>
              <a:rPr lang="it-IT" sz="1400" dirty="0" err="1">
                <a:latin typeface="Calibri Light"/>
                <a:ea typeface="Calibri Light"/>
                <a:cs typeface="Calibri Light"/>
              </a:rPr>
              <a:t>Lijun</a:t>
            </a:r>
            <a:r>
              <a:rPr lang="it-IT" sz="1400" dirty="0">
                <a:latin typeface="Calibri Light"/>
                <a:ea typeface="Calibri Light"/>
                <a:cs typeface="Calibri Light"/>
              </a:rPr>
              <a:t> Cao, Bin </a:t>
            </a:r>
            <a:r>
              <a:rPr lang="it-IT" sz="1400" dirty="0" err="1">
                <a:latin typeface="Calibri Light"/>
                <a:ea typeface="Calibri Light"/>
                <a:cs typeface="Calibri Light"/>
              </a:rPr>
              <a:t>Liu</a:t>
            </a:r>
            <a:r>
              <a:rPr lang="it-IT" sz="1400" dirty="0">
                <a:latin typeface="Calibri Light"/>
                <a:ea typeface="Calibri Light"/>
                <a:cs typeface="Calibri Light"/>
              </a:rPr>
              <a:t>; </a:t>
            </a:r>
            <a:r>
              <a:rPr lang="it-IT" sz="1400" dirty="0" err="1">
                <a:latin typeface="Calibri Light"/>
                <a:ea typeface="Calibri Light"/>
                <a:cs typeface="Calibri Light"/>
              </a:rPr>
              <a:t>Characterization</a:t>
            </a:r>
            <a:r>
              <a:rPr lang="it-IT" sz="1400" dirty="0">
                <a:latin typeface="Calibri Light"/>
                <a:ea typeface="Calibri Light"/>
                <a:cs typeface="Calibri Light"/>
              </a:rPr>
              <a:t> of </a:t>
            </a:r>
            <a:r>
              <a:rPr lang="it-IT" sz="1400" dirty="0" err="1">
                <a:latin typeface="Calibri Light"/>
                <a:ea typeface="Calibri Light"/>
                <a:cs typeface="Calibri Light"/>
              </a:rPr>
              <a:t>microstructure</a:t>
            </a:r>
            <a:r>
              <a:rPr lang="it-IT" sz="1400" dirty="0">
                <a:latin typeface="Calibri Light"/>
                <a:ea typeface="Calibri Light"/>
                <a:cs typeface="Calibri Light"/>
              </a:rPr>
              <a:t> and </a:t>
            </a:r>
            <a:r>
              <a:rPr lang="it-IT" sz="1400" dirty="0" err="1">
                <a:latin typeface="Calibri Light"/>
                <a:ea typeface="Calibri Light"/>
                <a:cs typeface="Calibri Light"/>
              </a:rPr>
              <a:t>mechanical</a:t>
            </a:r>
            <a:r>
              <a:rPr lang="it-IT" sz="1400" dirty="0">
                <a:latin typeface="Calibri Light"/>
                <a:ea typeface="Calibri Light"/>
                <a:cs typeface="Calibri Light"/>
              </a:rPr>
              <a:t> </a:t>
            </a:r>
            <a:r>
              <a:rPr lang="it-IT" sz="1400" dirty="0" err="1">
                <a:latin typeface="Calibri Light"/>
                <a:ea typeface="Calibri Light"/>
                <a:cs typeface="Calibri Light"/>
              </a:rPr>
              <a:t>properties</a:t>
            </a:r>
            <a:r>
              <a:rPr lang="it-IT" sz="1400" dirty="0">
                <a:latin typeface="Calibri Light"/>
                <a:ea typeface="Calibri Light"/>
                <a:cs typeface="Calibri Light"/>
              </a:rPr>
              <a:t> of Ta-10W </a:t>
            </a:r>
            <a:r>
              <a:rPr lang="it-IT" sz="1400" dirty="0" err="1">
                <a:latin typeface="Calibri Light"/>
                <a:ea typeface="Calibri Light"/>
                <a:cs typeface="Calibri Light"/>
              </a:rPr>
              <a:t>alloy</a:t>
            </a:r>
            <a:r>
              <a:rPr lang="it-IT" sz="1400" dirty="0">
                <a:latin typeface="Calibri Light"/>
                <a:ea typeface="Calibri Light"/>
                <a:cs typeface="Calibri Light"/>
              </a:rPr>
              <a:t> </a:t>
            </a:r>
            <a:r>
              <a:rPr lang="it-IT" sz="1400" dirty="0" err="1">
                <a:latin typeface="Calibri Light"/>
                <a:ea typeface="Calibri Light"/>
                <a:cs typeface="Calibri Light"/>
              </a:rPr>
              <a:t>manufactured</a:t>
            </a:r>
            <a:r>
              <a:rPr lang="it-IT" sz="1400" dirty="0">
                <a:latin typeface="Calibri Light"/>
                <a:ea typeface="Calibri Light"/>
                <a:cs typeface="Calibri Light"/>
              </a:rPr>
              <a:t> by laser </a:t>
            </a:r>
            <a:r>
              <a:rPr lang="it-IT" sz="1400" dirty="0" err="1">
                <a:latin typeface="Calibri Light"/>
                <a:ea typeface="Calibri Light"/>
                <a:cs typeface="Calibri Light"/>
              </a:rPr>
              <a:t>powder</a:t>
            </a:r>
            <a:r>
              <a:rPr lang="it-IT" sz="1400" dirty="0">
                <a:latin typeface="Calibri Light"/>
                <a:ea typeface="Calibri Light"/>
                <a:cs typeface="Calibri Light"/>
              </a:rPr>
              <a:t> bed fusion; InternationalJournalofRefractoryMetalsandHardMaterials122(2024)106728; https://doi.org/10.1016/j.ijrmhm.2024.106728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3290773-4E39-4D89-B8EB-0A724CA1B0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165"/>
          <a:stretch/>
        </p:blipFill>
        <p:spPr>
          <a:xfrm>
            <a:off x="4299894" y="3225797"/>
            <a:ext cx="3873437" cy="2891588"/>
          </a:xfrm>
          <a:prstGeom prst="rect">
            <a:avLst/>
          </a:prstGeom>
        </p:spPr>
      </p:pic>
      <p:graphicFrame>
        <p:nvGraphicFramePr>
          <p:cNvPr id="13" name="Tabella 13">
            <a:extLst>
              <a:ext uri="{FF2B5EF4-FFF2-40B4-BE49-F238E27FC236}">
                <a16:creationId xmlns:a16="http://schemas.microsoft.com/office/drawing/2014/main" id="{F7C5C298-DE00-444D-8B39-46A320EAF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236262"/>
              </p:ext>
            </p:extLst>
          </p:nvPr>
        </p:nvGraphicFramePr>
        <p:xfrm>
          <a:off x="505052" y="962074"/>
          <a:ext cx="4055340" cy="2123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27670">
                  <a:extLst>
                    <a:ext uri="{9D8B030D-6E8A-4147-A177-3AD203B41FA5}">
                      <a16:colId xmlns:a16="http://schemas.microsoft.com/office/drawing/2014/main" val="678217287"/>
                    </a:ext>
                  </a:extLst>
                </a:gridCol>
                <a:gridCol w="2027670">
                  <a:extLst>
                    <a:ext uri="{9D8B030D-6E8A-4147-A177-3AD203B41FA5}">
                      <a16:colId xmlns:a16="http://schemas.microsoft.com/office/drawing/2014/main" val="956430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0" err="1">
                          <a:solidFill>
                            <a:schemeClr val="tx1"/>
                          </a:solidFill>
                        </a:rPr>
                        <a:t>Density</a:t>
                      </a:r>
                      <a:endParaRPr lang="it-IT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>
                          <a:solidFill>
                            <a:schemeClr val="tx1"/>
                          </a:solidFill>
                        </a:rPr>
                        <a:t>&gt;98%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31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Ultimate tensile </a:t>
                      </a:r>
                      <a:r>
                        <a:rPr lang="it-IT" err="1"/>
                        <a:t>strenght</a:t>
                      </a:r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chemeClr val="tx1"/>
                          </a:solidFill>
                        </a:rPr>
                        <a:t>765 </a:t>
                      </a:r>
                      <a:r>
                        <a:rPr lang="it-IT" err="1">
                          <a:solidFill>
                            <a:schemeClr val="tx1"/>
                          </a:solidFill>
                        </a:rPr>
                        <a:t>MPa</a:t>
                      </a:r>
                      <a:endParaRPr lang="it-IT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242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Yield </a:t>
                      </a:r>
                      <a:r>
                        <a:rPr lang="it-IT" err="1"/>
                        <a:t>strenght</a:t>
                      </a:r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chemeClr val="tx1"/>
                          </a:solidFill>
                        </a:rPr>
                        <a:t>663 </a:t>
                      </a:r>
                      <a:r>
                        <a:rPr lang="it-IT" err="1">
                          <a:solidFill>
                            <a:schemeClr val="tx1"/>
                          </a:solidFill>
                        </a:rPr>
                        <a:t>MPa</a:t>
                      </a:r>
                      <a:endParaRPr lang="it-IT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77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err="1"/>
                        <a:t>Elongation</a:t>
                      </a:r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01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err="1"/>
                        <a:t>Reduction</a:t>
                      </a:r>
                      <a:r>
                        <a:rPr lang="it-IT"/>
                        <a:t> of 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chemeClr val="tx1"/>
                          </a:solidFill>
                        </a:rPr>
                        <a:t>66%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122152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022054-B607-47A3-B5DF-8F7EC1B6ED7D}"/>
              </a:ext>
            </a:extLst>
          </p:cNvPr>
          <p:cNvSpPr txBox="1"/>
          <p:nvPr/>
        </p:nvSpPr>
        <p:spPr>
          <a:xfrm>
            <a:off x="172858" y="6011551"/>
            <a:ext cx="38734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Top view optical morphology of LPBF fabricated Ta-10W samples at different process parameters</a:t>
            </a:r>
            <a:endParaRPr lang="it-IT" sz="160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29F19B4-63F4-4F98-ADC7-8494DFA5D62D}"/>
              </a:ext>
            </a:extLst>
          </p:cNvPr>
          <p:cNvSpPr txBox="1"/>
          <p:nvPr/>
        </p:nvSpPr>
        <p:spPr>
          <a:xfrm>
            <a:off x="4320671" y="6117385"/>
            <a:ext cx="3873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Fracture morphology of the sample made with v=500 mm/s and P=300 W</a:t>
            </a:r>
            <a:endParaRPr lang="it-IT" sz="160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ECDB76-5CCD-4807-A710-744460E13ACF}"/>
              </a:ext>
            </a:extLst>
          </p:cNvPr>
          <p:cNvSpPr txBox="1"/>
          <p:nvPr/>
        </p:nvSpPr>
        <p:spPr>
          <a:xfrm>
            <a:off x="8584677" y="6112092"/>
            <a:ext cx="3465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Relative density graphs at different energy density.</a:t>
            </a:r>
            <a:endParaRPr lang="it-IT" sz="160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6CBB09-5EC2-443E-8DE6-4A5AEC09E54F}"/>
              </a:ext>
            </a:extLst>
          </p:cNvPr>
          <p:cNvSpPr txBox="1"/>
          <p:nvPr/>
        </p:nvSpPr>
        <p:spPr>
          <a:xfrm>
            <a:off x="4888579" y="943374"/>
            <a:ext cx="67842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 power and speed were used.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Density reaches its maximum at 200 J/mm³.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measured ultimate tensile strength is higher than that of pure Ta samples.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fracture surface exhibits a mixture of dimples and tear ridges, indicating a typical combination of ductile fracture and quasi-cleavage fracture.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7877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724BE7C0-D8F1-4AC7-881B-2D27C91FB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23" b="36631"/>
          <a:stretch/>
        </p:blipFill>
        <p:spPr>
          <a:xfrm>
            <a:off x="293278" y="991893"/>
            <a:ext cx="4616311" cy="40004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DF3BDA8-3C5E-4C19-8C00-E0E4137F6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589" y="991893"/>
            <a:ext cx="7111885" cy="400043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A8F0369-0FE2-4398-A071-08A86EEC6E53}"/>
              </a:ext>
            </a:extLst>
          </p:cNvPr>
          <p:cNvSpPr txBox="1"/>
          <p:nvPr/>
        </p:nvSpPr>
        <p:spPr>
          <a:xfrm>
            <a:off x="293278" y="5226784"/>
            <a:ext cx="11525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first printing attempts directly on the copper support were stopped after only about 20 layers.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printing was successful by first creating a 1 mm layer of pure Tantalum and then printing the Ta-10W on top of it.</a:t>
            </a:r>
            <a:endParaRPr lang="it-IT" sz="2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C5507F1-7B7E-4B80-86AF-88CD18B73D3E}"/>
              </a:ext>
            </a:extLst>
          </p:cNvPr>
          <p:cNvSpPr txBox="1"/>
          <p:nvPr/>
        </p:nvSpPr>
        <p:spPr>
          <a:xfrm>
            <a:off x="293278" y="182168"/>
            <a:ext cx="1153187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b="1" dirty="0"/>
              <a:t>Ta-10W: first samples</a:t>
            </a:r>
            <a:endParaRPr lang="it-IT" sz="1400" dirty="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118864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908</Words>
  <Application>Microsoft Office PowerPoint</Application>
  <PresentationFormat>Widescreen</PresentationFormat>
  <Paragraphs>138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Roboto</vt:lpstr>
      <vt:lpstr>Times New Roman</vt:lpstr>
      <vt:lpstr>Tema di Office</vt:lpstr>
      <vt:lpstr>Development and Characterization of Innovative Additively Manufactured Metal Alloys for High and Ultra-High Temperature Applications</vt:lpstr>
      <vt:lpstr>Presentazione standard di PowerPoint</vt:lpstr>
      <vt:lpstr>Laser Power Bed Fusion process</vt:lpstr>
      <vt:lpstr>Presentazione standard di PowerPoint</vt:lpstr>
      <vt:lpstr>Summary of pure Ta process parameters for LPBF: Zhenyu Yang, Jiangqi Zhu, Bingwen Lu, Yajun Liu, Wenling Shi, Min Liu, Gang Wang, Xingchen Yan, Powder bed fusion pure tantalum and tantalum alloys: From original materials, process, performance to applications, Optics &amp; Laser Technology 177 (2024) 111057, https://doi.org/10.1016/j.optlastec.2024.111057</vt:lpstr>
      <vt:lpstr>Tungsten - LPBF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and Characterization of Innovative Additively Manufactured Metal Alloys for High and Ultra-High Temperature Applications</dc:title>
  <dc:creator>Alberto Barci</dc:creator>
  <cp:lastModifiedBy>Alberto Barci</cp:lastModifiedBy>
  <cp:revision>13</cp:revision>
  <dcterms:created xsi:type="dcterms:W3CDTF">2025-01-23T16:14:50Z</dcterms:created>
  <dcterms:modified xsi:type="dcterms:W3CDTF">2025-02-18T11:25:06Z</dcterms:modified>
</cp:coreProperties>
</file>