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9" r:id="rId6"/>
    <p:sldId id="474" r:id="rId7"/>
    <p:sldId id="270" r:id="rId8"/>
    <p:sldId id="268" r:id="rId9"/>
    <p:sldId id="475" r:id="rId10"/>
    <p:sldId id="47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8D32-629C-4BB5-B9E5-8CC9C9097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31080-B0BF-4E3D-A061-006D9F319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C280F-4984-47EB-A9B6-F4AB2562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4B8B-CC64-4A85-976F-390AF65A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F103D-2F09-483B-8C2C-08731E19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62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3051-F46E-415A-BA9F-01751E33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D9A4B-BD87-416A-82B7-D3348A97A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1D71D-1536-4612-B4F7-BCD5E9FE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DEF0-1B41-432B-BEA5-6B6F2563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F652A-76D7-46A3-AAE2-82D8FBD9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04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B1626-FE6B-449D-9B65-7040ACCF1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64FE7-0445-48BA-B1AC-488E2091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0D04B-B430-4815-88D1-FBD1F6C8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3CF97-F07D-420B-93BE-469D6A4C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3134-E32E-4002-9799-569E45B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03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ucces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956E1681-BABD-4AAF-8566-38A4163E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52" y="409705"/>
            <a:ext cx="8812767" cy="463011"/>
          </a:xfrm>
          <a:prstGeom prst="rect">
            <a:avLst/>
          </a:prstGeom>
        </p:spPr>
        <p:txBody>
          <a:bodyPr/>
          <a:lstStyle>
            <a:lvl1pPr algn="l" defTabSz="5511800" rtl="0" eaLnBrk="0" fontAlgn="base" hangingPunct="0">
              <a:spcBef>
                <a:spcPct val="0"/>
              </a:spcBef>
              <a:spcAft>
                <a:spcPct val="0"/>
              </a:spcAft>
              <a:defRPr lang="en-US" sz="2800" i="1" kern="0" cap="small" baseline="0" dirty="0">
                <a:solidFill>
                  <a:srgbClr val="87242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noProof="0"/>
              <a:t>Fare clic per modificare lo stile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CCD6C71D-9EDC-407F-A452-BDE15B02FE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00556" y="6525344"/>
            <a:ext cx="10003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76213">
              <a:defRPr sz="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6213">
              <a:defRPr sz="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6213">
              <a:defRPr sz="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6213">
              <a:defRPr sz="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6213">
              <a:defRPr sz="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62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62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62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62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AD030C71-C924-4351-9B1D-FA5F002B7D8E}" type="slidenum">
              <a:rPr lang="it-IT" sz="140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spcBef>
                  <a:spcPct val="50000"/>
                </a:spcBef>
                <a:defRPr/>
              </a:pPr>
              <a:t>‹N›</a:t>
            </a:fld>
            <a:endParaRPr lang="it-IT" sz="140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732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482E-0B2A-46BE-AEF2-6785646C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88C2C-0196-4C7B-B42C-B3E86241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23170-4791-4AC7-80DC-C7E436DA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AD865-E91C-4E98-80A5-4C5F5ADE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67FFE-004F-42ED-A62D-4CFCE816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6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AF1E-6DB8-4881-BE3A-B55F300D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67914-8DCA-4EA4-BA72-A9BC4FA97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B5231-DC7A-4238-96A0-B2EB4B10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078CD-AA4D-4E37-B665-99EE92D4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53272-07D0-45A2-A4DA-B22E9EE1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78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1411-D26E-49BA-8AD5-60745130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A280-02E4-4B07-A1F7-1898DDA02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6EC85-1180-4CAB-920F-4E0B805D3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9DF97-1F4B-4E9B-9DB0-CEF2872F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A8ECA-BC71-4AEE-8A78-02EC00AE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216F9-08A7-4408-8221-FF30536F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86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D477-A121-49BE-961C-D7CB668E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7D12D-BB81-4876-B367-D941A436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ACA2E-EB72-4924-851D-9A10249DE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7D2ED-CFC4-4381-AC46-EABA298AB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72305-8229-4690-9F00-3A333D1AF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3659C2-0518-46B3-A8EB-895CEAE2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BD2C42-447F-4943-AAEC-FC1FB2B8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0E8E77-59FC-4879-9801-C819B78F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66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A161-CD17-41B5-B857-AB3D38EC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A5F73-051C-4A4F-81C0-9507FC49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7811-66F8-44C7-A86B-BE5759D6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BEA7B-53B4-44BB-B792-55E661C1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49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A072E-47F5-4401-98F4-6ECCE14B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A7696-91C3-4B32-A109-E70093CE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F5C32-FF85-41D4-9F6B-BCD2A3F7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20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78E8-6B32-4BE2-AE55-003A5330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9C70E-50D8-4E89-9CD6-0A37AEC65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B5475-4A10-4C7F-A8A3-50DF14FE9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46C69-F6A1-404A-BDB8-26383C1B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5C89A-2665-4D10-81DF-A1F1A9B4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B7315-03D3-400F-8592-F38DF899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51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1465-E8BA-4251-996F-95E633DC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8B2AD3-81E9-43CA-BD48-1F9CF85C8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C84EF-6D1D-4EB3-8F13-24443E66E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8E4E8-77BB-4B02-A705-02FA8035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3BE7E-13A1-4ACD-B7A8-165CDE14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91C9C-6B1E-4789-91A7-E019A2F0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01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9AB047-DA2D-46C2-9318-A5E6CC17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6B3FA-C7AA-4F64-A6F2-0FD9EC3F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926DF-7A43-44A7-AF93-E1891DB6E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2A65-5B59-4530-993D-8433F530853D}" type="datetimeFigureOut">
              <a:rPr lang="it-IT" smtClean="0"/>
              <a:t>17/02/2025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986F5-91B3-42B2-8C23-26DECCCD8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75A0A-58C4-40B0-8229-1C2B72A5E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D099-B0CE-42BC-9EDE-DD1F5FA71F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30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38AC98-F85A-4CE7-882C-EE0E63C86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6040" y="418536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Davide Cester</a:t>
            </a:r>
          </a:p>
          <a:p>
            <a:r>
              <a:rPr lang="it-IT" dirty="0"/>
              <a:t>Supervisor: Serena Graziosi </a:t>
            </a:r>
          </a:p>
          <a:p>
            <a:r>
              <a:rPr lang="it-IT" dirty="0"/>
              <a:t>Co-supervisor: Pietro </a:t>
            </a:r>
            <a:r>
              <a:rPr lang="it-IT" dirty="0" err="1"/>
              <a:t>Rebesan</a:t>
            </a:r>
            <a:endParaRPr lang="it-IT" dirty="0"/>
          </a:p>
          <a:p>
            <a:r>
              <a:rPr lang="it-IT" dirty="0"/>
              <a:t>XL </a:t>
            </a:r>
            <a:r>
              <a:rPr lang="it-IT" dirty="0" err="1"/>
              <a:t>Cicle</a:t>
            </a:r>
            <a:endParaRPr lang="it-IT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6713EE-74E2-4FE9-90F5-DD7CE58780E6}"/>
              </a:ext>
            </a:extLst>
          </p:cNvPr>
          <p:cNvSpPr txBox="1">
            <a:spLocks/>
          </p:cNvSpPr>
          <p:nvPr/>
        </p:nvSpPr>
        <p:spPr>
          <a:xfrm>
            <a:off x="1405466" y="20240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34495E"/>
                </a:solidFill>
                <a:latin typeface="Roboto" panose="02000000000000000000" pitchFamily="2" charset="0"/>
              </a:rPr>
              <a:t>TECH-FPA PhD Retreat </a:t>
            </a:r>
          </a:p>
          <a:p>
            <a:r>
              <a:rPr lang="it-IT" b="1" dirty="0">
                <a:solidFill>
                  <a:srgbClr val="34495E"/>
                </a:solidFill>
                <a:latin typeface="Roboto" panose="02000000000000000000" pitchFamily="2" charset="0"/>
              </a:rPr>
              <a:t>17 to 21 February,2025</a:t>
            </a:r>
          </a:p>
          <a:p>
            <a:endParaRPr lang="it-IT" b="1" dirty="0">
              <a:solidFill>
                <a:srgbClr val="34495E"/>
              </a:solidFill>
              <a:latin typeface="Roboto" panose="02000000000000000000" pitchFamily="2" charset="0"/>
            </a:endParaRPr>
          </a:p>
          <a:p>
            <a:br>
              <a:rPr lang="it-IT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co LNGS</a:t>
            </a:r>
          </a:p>
          <a:p>
            <a:r>
              <a:rPr lang="it-IT" b="0" i="0" dirty="0">
                <a:effectLst/>
                <a:latin typeface="Roboto" panose="02000000000000000000" pitchFamily="2" charset="0"/>
              </a:rPr>
              <a:t>Room "E. Majorana"</a:t>
            </a:r>
          </a:p>
          <a:p>
            <a:endParaRPr lang="it-IT" b="1" dirty="0">
              <a:solidFill>
                <a:srgbClr val="34495E"/>
              </a:solidFill>
              <a:latin typeface="Roboto" panose="02000000000000000000" pitchFamily="2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00444F3-DFCD-DF18-2757-5A839D87B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296" y="1478838"/>
            <a:ext cx="9791407" cy="2387600"/>
          </a:xfrm>
        </p:spPr>
        <p:txBody>
          <a:bodyPr>
            <a:normAutofit fontScale="90000"/>
          </a:bodyPr>
          <a:lstStyle/>
          <a:p>
            <a:r>
              <a:rPr lang="it-IT" sz="4800" b="1" dirty="0"/>
              <a:t>Advanced design for Additive Manufacturing (</a:t>
            </a:r>
            <a:r>
              <a:rPr lang="it-IT" sz="4800" b="1" dirty="0" err="1"/>
              <a:t>DfAM</a:t>
            </a:r>
            <a:r>
              <a:rPr lang="it-IT" sz="4800" b="1" dirty="0"/>
              <a:t>) </a:t>
            </a:r>
            <a:r>
              <a:rPr lang="it-IT" sz="4800" b="1" dirty="0" err="1"/>
              <a:t>approaches</a:t>
            </a:r>
            <a:r>
              <a:rPr lang="it-IT" sz="4800" b="1" dirty="0"/>
              <a:t> for cutting-</a:t>
            </a:r>
            <a:r>
              <a:rPr lang="it-IT" sz="4800" b="1" dirty="0" err="1"/>
              <a:t>edge</a:t>
            </a:r>
            <a:r>
              <a:rPr lang="it-IT" sz="4800" b="1" dirty="0"/>
              <a:t> </a:t>
            </a:r>
            <a:r>
              <a:rPr lang="it-IT" sz="4800" b="1" dirty="0" err="1"/>
              <a:t>applications</a:t>
            </a:r>
            <a:r>
              <a:rPr lang="it-IT" sz="4800" b="1" dirty="0"/>
              <a:t> in </a:t>
            </a:r>
            <a:r>
              <a:rPr lang="it-IT" sz="4800" b="1" dirty="0" err="1"/>
              <a:t>Physics</a:t>
            </a:r>
            <a:r>
              <a:rPr lang="it-IT" sz="4800" b="1" dirty="0"/>
              <a:t> and Engineering</a:t>
            </a:r>
          </a:p>
        </p:txBody>
      </p:sp>
      <p:pic>
        <p:nvPicPr>
          <p:cNvPr id="2" name="Immagine 1" descr="Immagine che contiene testo, Carattere, emblema, simbolo&#10;&#10;Il contenuto generato dall'IA potrebbe non essere corretto.">
            <a:extLst>
              <a:ext uri="{FF2B5EF4-FFF2-40B4-BE49-F238E27FC236}">
                <a16:creationId xmlns:a16="http://schemas.microsoft.com/office/drawing/2014/main" id="{A8D34937-A337-EE1E-33EC-2DBE6C5F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1" y="250802"/>
            <a:ext cx="2358637" cy="10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Carattere, emblema, simbolo&#10;&#10;Il contenuto generato dall'IA potrebbe non essere corretto.">
            <a:extLst>
              <a:ext uri="{FF2B5EF4-FFF2-40B4-BE49-F238E27FC236}">
                <a16:creationId xmlns:a16="http://schemas.microsoft.com/office/drawing/2014/main" id="{7A87DB4A-ECF9-243F-2E48-3EFB1514E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6" y="4839287"/>
            <a:ext cx="2920987" cy="128581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0C445C-7992-DEA2-C0A0-48757B010987}"/>
              </a:ext>
            </a:extLst>
          </p:cNvPr>
          <p:cNvSpPr txBox="1"/>
          <p:nvPr/>
        </p:nvSpPr>
        <p:spPr>
          <a:xfrm>
            <a:off x="3038804" y="2230821"/>
            <a:ext cx="771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/>
              <a:t>Thank </a:t>
            </a:r>
            <a:r>
              <a:rPr lang="it-IT" sz="4400" b="1" i="1" dirty="0" err="1"/>
              <a:t>you</a:t>
            </a:r>
            <a:r>
              <a:rPr lang="it-IT" sz="4400" b="1" i="1" dirty="0"/>
              <a:t> for the </a:t>
            </a:r>
            <a:r>
              <a:rPr lang="it-IT" sz="4400" b="1" i="1" dirty="0" err="1"/>
              <a:t>attention</a:t>
            </a:r>
            <a:endParaRPr lang="it-IT" sz="4400" b="1" i="1" dirty="0"/>
          </a:p>
        </p:txBody>
      </p:sp>
    </p:spTree>
    <p:extLst>
      <p:ext uri="{BB962C8B-B14F-4D97-AF65-F5344CB8AC3E}">
        <p14:creationId xmlns:p14="http://schemas.microsoft.com/office/powerpoint/2010/main" val="354190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9E5F59-6855-C99B-F190-3D2BC7D6550C}"/>
              </a:ext>
            </a:extLst>
          </p:cNvPr>
          <p:cNvSpPr txBox="1"/>
          <p:nvPr/>
        </p:nvSpPr>
        <p:spPr>
          <a:xfrm>
            <a:off x="1351893" y="993228"/>
            <a:ext cx="2676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/>
              <a:t>Agenda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C51E519-4FDD-C1C1-5846-FEF0D0F39F19}"/>
              </a:ext>
            </a:extLst>
          </p:cNvPr>
          <p:cNvCxnSpPr/>
          <p:nvPr/>
        </p:nvCxnSpPr>
        <p:spPr>
          <a:xfrm>
            <a:off x="790939" y="1792592"/>
            <a:ext cx="379554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4810E61-C57E-9C49-4238-535E73651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5" y="2152904"/>
            <a:ext cx="8091424" cy="3017309"/>
          </a:xfrm>
        </p:spPr>
        <p:txBody>
          <a:bodyPr>
            <a:noAutofit/>
          </a:bodyPr>
          <a:lstStyle/>
          <a:p>
            <a:r>
              <a:rPr lang="it-IT" sz="2400" dirty="0"/>
              <a:t>PhD project </a:t>
            </a:r>
            <a:r>
              <a:rPr lang="it-IT" sz="2400" dirty="0" err="1"/>
              <a:t>overview</a:t>
            </a:r>
            <a:r>
              <a:rPr lang="it-IT" sz="2400" dirty="0"/>
              <a:t>;</a:t>
            </a:r>
          </a:p>
          <a:p>
            <a:r>
              <a:rPr lang="it-IT" sz="2400" dirty="0"/>
              <a:t>Cellular </a:t>
            </a:r>
            <a:r>
              <a:rPr lang="it-IT" sz="2400" dirty="0" err="1"/>
              <a:t>Structures</a:t>
            </a:r>
            <a:r>
              <a:rPr lang="it-IT" sz="2400" dirty="0"/>
              <a:t> </a:t>
            </a:r>
            <a:r>
              <a:rPr lang="it-IT" sz="2400" dirty="0" err="1"/>
              <a:t>classification</a:t>
            </a:r>
            <a:r>
              <a:rPr lang="it-IT" sz="2400" dirty="0"/>
              <a:t>;</a:t>
            </a:r>
          </a:p>
          <a:p>
            <a:r>
              <a:rPr lang="it-IT" sz="2400" dirty="0"/>
              <a:t>Design </a:t>
            </a:r>
            <a:r>
              <a:rPr lang="it-IT" sz="2400" dirty="0" err="1"/>
              <a:t>process</a:t>
            </a:r>
            <a:r>
              <a:rPr lang="it-IT" sz="2400" dirty="0"/>
              <a:t> for AM lattice </a:t>
            </a:r>
            <a:r>
              <a:rPr lang="it-IT" sz="2400" dirty="0" err="1"/>
              <a:t>structures</a:t>
            </a:r>
            <a:r>
              <a:rPr lang="it-IT" sz="2400" dirty="0"/>
              <a:t>;</a:t>
            </a:r>
          </a:p>
          <a:p>
            <a:r>
              <a:rPr lang="it-IT" sz="2400" dirty="0"/>
              <a:t>Laser </a:t>
            </a:r>
            <a:r>
              <a:rPr lang="it-IT" sz="2400" dirty="0" err="1"/>
              <a:t>Powder</a:t>
            </a:r>
            <a:r>
              <a:rPr lang="it-IT" sz="2400" dirty="0"/>
              <a:t> Bed Fusion </a:t>
            </a:r>
            <a:r>
              <a:rPr lang="it-IT" sz="2400" dirty="0" err="1"/>
              <a:t>technology</a:t>
            </a:r>
            <a:r>
              <a:rPr lang="it-IT" sz="2400" dirty="0"/>
              <a:t>;</a:t>
            </a:r>
          </a:p>
          <a:p>
            <a:r>
              <a:rPr lang="it-IT" sz="2400" dirty="0" err="1"/>
              <a:t>Defects</a:t>
            </a:r>
            <a:r>
              <a:rPr lang="it-IT" sz="2400" dirty="0"/>
              <a:t> </a:t>
            </a:r>
            <a:r>
              <a:rPr lang="it-IT" sz="2400" dirty="0" err="1"/>
              <a:t>induced</a:t>
            </a:r>
            <a:r>
              <a:rPr lang="it-IT" sz="2400" dirty="0"/>
              <a:t> by LPBF </a:t>
            </a:r>
            <a:r>
              <a:rPr lang="it-IT" sz="2400" dirty="0" err="1"/>
              <a:t>process</a:t>
            </a:r>
            <a:r>
              <a:rPr lang="it-IT" sz="2400" dirty="0"/>
              <a:t>;</a:t>
            </a:r>
          </a:p>
          <a:p>
            <a:r>
              <a:rPr lang="it-IT" sz="2400" dirty="0"/>
              <a:t>Strategies to </a:t>
            </a:r>
            <a:r>
              <a:rPr lang="it-IT" sz="2400" dirty="0" err="1"/>
              <a:t>improve</a:t>
            </a:r>
            <a:r>
              <a:rPr lang="it-IT" sz="2400" dirty="0"/>
              <a:t> the </a:t>
            </a:r>
            <a:r>
              <a:rPr lang="it-IT" sz="2400" dirty="0" err="1"/>
              <a:t>properties</a:t>
            </a:r>
            <a:r>
              <a:rPr lang="it-IT" sz="2400" dirty="0"/>
              <a:t> of lattice </a:t>
            </a:r>
            <a:r>
              <a:rPr lang="it-IT" sz="2400" dirty="0" err="1"/>
              <a:t>structures</a:t>
            </a:r>
            <a:r>
              <a:rPr lang="it-IT" sz="2400" dirty="0"/>
              <a:t>;</a:t>
            </a:r>
          </a:p>
          <a:p>
            <a:r>
              <a:rPr lang="it-IT" sz="2400" dirty="0"/>
              <a:t>Future steps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6B131DC4-E00A-B62A-5AF0-32512267FF6C}"/>
              </a:ext>
            </a:extLst>
          </p:cNvPr>
          <p:cNvSpPr/>
          <p:nvPr/>
        </p:nvSpPr>
        <p:spPr>
          <a:xfrm>
            <a:off x="10179121" y="707898"/>
            <a:ext cx="1748415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4F826B1F-30AE-C49A-2F97-F7E22152C2A7}"/>
              </a:ext>
            </a:extLst>
          </p:cNvPr>
          <p:cNvSpPr txBox="1"/>
          <p:nvPr/>
        </p:nvSpPr>
        <p:spPr>
          <a:xfrm>
            <a:off x="10683952" y="246256"/>
            <a:ext cx="789736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dirty="0">
                <a:solidFill>
                  <a:srgbClr val="0F0E0E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Page 2</a:t>
            </a:r>
          </a:p>
          <a:p>
            <a:pPr algn="r">
              <a:lnSpc>
                <a:spcPts val="1680"/>
              </a:lnSpc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  <a:p>
            <a:pPr algn="r"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61680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5366B-7FFC-8763-3A03-C2030EB32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0599" y="-157655"/>
            <a:ext cx="5181600" cy="980017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cherus Grotesque Bold"/>
              </a:rPr>
              <a:t>PhD PROJECT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FC86B6-6008-974A-6762-E225B7B8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648" y="1154251"/>
            <a:ext cx="7975600" cy="1168400"/>
          </a:xfrm>
        </p:spPr>
        <p:txBody>
          <a:bodyPr>
            <a:noAutofit/>
          </a:bodyPr>
          <a:lstStyle/>
          <a:p>
            <a:pPr marL="228611" indent="-228611" algn="l">
              <a:buFont typeface="Arial" panose="020B0604020202020204" pitchFamily="34" charset="0"/>
              <a:buChar char="•"/>
            </a:pP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Investigation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impact of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INDUCED DEFECTS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thermal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properties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cellular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building a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predictive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 to estimate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difects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measured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properties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(e.g. E,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28611" indent="-228611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lattice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tailored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thermo-mechanical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properties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suitable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temperature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BBE8216-6344-E65E-242E-B88561330FF5}"/>
              </a:ext>
            </a:extLst>
          </p:cNvPr>
          <p:cNvSpPr/>
          <p:nvPr/>
        </p:nvSpPr>
        <p:spPr>
          <a:xfrm>
            <a:off x="674037" y="3330533"/>
            <a:ext cx="4861968" cy="2623365"/>
          </a:xfrm>
          <a:custGeom>
            <a:avLst/>
            <a:gdLst/>
            <a:ahLst/>
            <a:cxnLst/>
            <a:rect l="l" t="t" r="r" b="b"/>
            <a:pathLst>
              <a:path w="7141139" h="3704466">
                <a:moveTo>
                  <a:pt x="0" y="0"/>
                </a:moveTo>
                <a:lnTo>
                  <a:pt x="7141138" y="0"/>
                </a:lnTo>
                <a:lnTo>
                  <a:pt x="7141138" y="3704466"/>
                </a:lnTo>
                <a:lnTo>
                  <a:pt x="0" y="3704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1CF7F1-765B-1220-8EC3-178EB933301D}"/>
              </a:ext>
            </a:extLst>
          </p:cNvPr>
          <p:cNvSpPr txBox="1"/>
          <p:nvPr/>
        </p:nvSpPr>
        <p:spPr>
          <a:xfrm>
            <a:off x="6065784" y="3183758"/>
            <a:ext cx="5631354" cy="277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866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 Bold"/>
              </a:rPr>
              <a:t>joint of different materials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, is a challenge in many nuclear devices, like for example the components for the cooling of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 Bold"/>
              </a:rPr>
              <a:t>divertor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 (in ITER and DEMO).</a:t>
            </a:r>
          </a:p>
          <a:p>
            <a:pPr algn="r">
              <a:lnSpc>
                <a:spcPts val="1866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 between different materials is the most critical zone,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expecially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 when there is a relevant difference on the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Coefficient of Thermal Expansion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 (e.g.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 Bold"/>
              </a:rPr>
              <a:t>W and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 Bold"/>
              </a:rPr>
              <a:t>CuCrZr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).</a:t>
            </a:r>
          </a:p>
          <a:p>
            <a:pPr algn="r">
              <a:lnSpc>
                <a:spcPts val="1866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Lattice structures enable to adjust and modify the properties of bulk materials, so</a:t>
            </a:r>
          </a:p>
          <a:p>
            <a:pPr algn="r">
              <a:lnSpc>
                <a:spcPts val="1866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an overall control and understanding of the final properties of the produced components is crucial in these applications.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D834934-CF5D-5B7F-8D22-F66DF34D3E91}"/>
              </a:ext>
            </a:extLst>
          </p:cNvPr>
          <p:cNvCxnSpPr>
            <a:cxnSpLocks/>
          </p:cNvCxnSpPr>
          <p:nvPr/>
        </p:nvCxnSpPr>
        <p:spPr>
          <a:xfrm flipH="1">
            <a:off x="5734050" y="4894755"/>
            <a:ext cx="7405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utoShape 3">
            <a:extLst>
              <a:ext uri="{FF2B5EF4-FFF2-40B4-BE49-F238E27FC236}">
                <a16:creationId xmlns:a16="http://schemas.microsoft.com/office/drawing/2014/main" id="{29B3DD06-C11C-A259-B034-43AEA18E0CBD}"/>
              </a:ext>
            </a:extLst>
          </p:cNvPr>
          <p:cNvSpPr/>
          <p:nvPr/>
        </p:nvSpPr>
        <p:spPr>
          <a:xfrm>
            <a:off x="10150673" y="659130"/>
            <a:ext cx="1748415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BBCCA898-6EDA-EF56-53AB-CCD9F8568061}"/>
              </a:ext>
            </a:extLst>
          </p:cNvPr>
          <p:cNvSpPr txBox="1"/>
          <p:nvPr/>
        </p:nvSpPr>
        <p:spPr>
          <a:xfrm>
            <a:off x="10683952" y="246256"/>
            <a:ext cx="789736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dirty="0">
                <a:solidFill>
                  <a:srgbClr val="0F0E0E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Page 3</a:t>
            </a:r>
          </a:p>
          <a:p>
            <a:pPr algn="r">
              <a:lnSpc>
                <a:spcPts val="1680"/>
              </a:lnSpc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  <a:p>
            <a:pPr algn="r"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183FE7-68D4-13FE-ED1E-7688AFCAE034}"/>
              </a:ext>
            </a:extLst>
          </p:cNvPr>
          <p:cNvSpPr txBox="1"/>
          <p:nvPr/>
        </p:nvSpPr>
        <p:spPr>
          <a:xfrm>
            <a:off x="7161486" y="2751085"/>
            <a:ext cx="459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EXAMPLE OF POSSIBLE APPLICATION</a:t>
            </a:r>
          </a:p>
        </p:txBody>
      </p:sp>
    </p:spTree>
    <p:extLst>
      <p:ext uri="{BB962C8B-B14F-4D97-AF65-F5344CB8AC3E}">
        <p14:creationId xmlns:p14="http://schemas.microsoft.com/office/powerpoint/2010/main" val="291726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5701132" y="374650"/>
            <a:ext cx="3266917" cy="202796"/>
          </a:xfrm>
          <a:prstGeom prst="line">
            <a:avLst/>
          </a:prstGeom>
          <a:ln w="19050" cap="flat">
            <a:solidFill>
              <a:srgbClr val="FAFAF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3" name="AutoShape 3"/>
          <p:cNvSpPr/>
          <p:nvPr/>
        </p:nvSpPr>
        <p:spPr>
          <a:xfrm>
            <a:off x="10150673" y="631040"/>
            <a:ext cx="1748415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6" name="TextBox 6"/>
          <p:cNvSpPr txBox="1"/>
          <p:nvPr/>
        </p:nvSpPr>
        <p:spPr>
          <a:xfrm>
            <a:off x="2003060" y="307116"/>
            <a:ext cx="8199251" cy="227439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3266"/>
              </a:lnSpc>
            </a:pPr>
            <a:r>
              <a:rPr lang="en-US" sz="3600" b="1" dirty="0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CELLULAR STRUCTURES</a:t>
            </a:r>
          </a:p>
          <a:p>
            <a:pPr algn="ctr">
              <a:lnSpc>
                <a:spcPts val="2799"/>
              </a:lnSpc>
            </a:pPr>
            <a:endParaRPr lang="en-US" dirty="0">
              <a:solidFill>
                <a:srgbClr val="000000"/>
              </a:solidFill>
              <a:ea typeface="Acherus Grotesque Bold"/>
              <a:cs typeface="Acherus Grotesque Bold"/>
              <a:sym typeface="Acherus Grotesque Bold"/>
            </a:endParaRPr>
          </a:p>
          <a:p>
            <a:pPr algn="ctr">
              <a:lnSpc>
                <a:spcPts val="1866"/>
              </a:lnSpc>
            </a:pPr>
            <a:r>
              <a:rPr lang="en-US" dirty="0">
                <a:solidFill>
                  <a:srgbClr val="000000"/>
                </a:solidFill>
                <a:ea typeface="Acherus Grotesque Bold"/>
                <a:cs typeface="Acherus Grotesque Bold"/>
                <a:sym typeface="Acherus Grotesque Bold"/>
              </a:rPr>
              <a:t> Complex spatial configurations where the volume space is divided by a network of </a:t>
            </a:r>
            <a:r>
              <a:rPr lang="en-US" b="1" dirty="0">
                <a:solidFill>
                  <a:srgbClr val="000000"/>
                </a:solidFill>
                <a:ea typeface="Acherus Grotesque Bold"/>
                <a:cs typeface="Acherus Grotesque Bold"/>
                <a:sym typeface="Acherus Grotesque Bold"/>
              </a:rPr>
              <a:t>solid</a:t>
            </a:r>
            <a:r>
              <a:rPr lang="en-US" dirty="0">
                <a:solidFill>
                  <a:srgbClr val="000000"/>
                </a:solidFill>
                <a:ea typeface="Acherus Grotesque Bold"/>
                <a:cs typeface="Acherus Grotesque Bold"/>
                <a:sym typeface="Acherus Grotesque Bold"/>
              </a:rPr>
              <a:t> and </a:t>
            </a:r>
            <a:r>
              <a:rPr lang="en-US" b="1" dirty="0">
                <a:solidFill>
                  <a:srgbClr val="000000"/>
                </a:solidFill>
                <a:ea typeface="Acherus Grotesque Bold"/>
                <a:cs typeface="Acherus Grotesque Bold"/>
                <a:sym typeface="Acherus Grotesque Bold"/>
              </a:rPr>
              <a:t>porous</a:t>
            </a:r>
            <a:r>
              <a:rPr lang="en-US" dirty="0">
                <a:solidFill>
                  <a:srgbClr val="000000"/>
                </a:solidFill>
                <a:ea typeface="Acherus Grotesque Bold"/>
                <a:cs typeface="Acherus Grotesque Bold"/>
                <a:sym typeface="Acherus Grotesque Bold"/>
              </a:rPr>
              <a:t> phases. </a:t>
            </a:r>
            <a:r>
              <a: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According to their connectivity (topology) and pore morphology can be divided in:</a:t>
            </a:r>
          </a:p>
          <a:p>
            <a:pPr>
              <a:lnSpc>
                <a:spcPts val="1680"/>
              </a:lnSpc>
            </a:pPr>
            <a:endParaRPr lang="en-US" dirty="0">
              <a:solidFill>
                <a:srgbClr val="000000"/>
              </a:solidFill>
              <a:ea typeface="Acherus Grotesque"/>
              <a:cs typeface="Acherus Grotesque"/>
              <a:sym typeface="Acherus Grotesque"/>
            </a:endParaRPr>
          </a:p>
          <a:p>
            <a:pPr>
              <a:lnSpc>
                <a:spcPts val="1680"/>
              </a:lnSpc>
            </a:pPr>
            <a:endParaRPr lang="en-US" sz="1333" dirty="0">
              <a:solidFill>
                <a:srgbClr val="000000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599103" y="1099174"/>
            <a:ext cx="3183750" cy="2057400"/>
            <a:chOff x="-91984" y="0"/>
            <a:chExt cx="125777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65794" cy="812800"/>
            </a:xfrm>
            <a:custGeom>
              <a:avLst/>
              <a:gdLst/>
              <a:ahLst/>
              <a:cxnLst/>
              <a:rect l="l" t="t" r="r" b="b"/>
              <a:pathLst>
                <a:path w="1165794" h="812800">
                  <a:moveTo>
                    <a:pt x="0" y="0"/>
                  </a:moveTo>
                  <a:lnTo>
                    <a:pt x="1165794" y="0"/>
                  </a:lnTo>
                  <a:lnTo>
                    <a:pt x="116579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91984" y="249099"/>
              <a:ext cx="1257778" cy="5637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r>
                <a:rPr lang="en-US" b="1" dirty="0">
                  <a:solidFill>
                    <a:srgbClr val="000000"/>
                  </a:solidFill>
                  <a:ea typeface="Acherus Grotesque Bold"/>
                  <a:cs typeface="Acherus Grotesque Bold"/>
                  <a:sym typeface="Acherus Grotesque Bold"/>
                </a:rPr>
                <a:t>Foams 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(stochastic topology and irregular pore morphology)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789496" y="1924554"/>
            <a:ext cx="4816014" cy="104585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866"/>
              </a:lnSpc>
            </a:pPr>
            <a:r>
              <a:rPr lang="en-US" b="1" dirty="0">
                <a:solidFill>
                  <a:srgbClr val="000000"/>
                </a:solidFill>
                <a:ea typeface="Acherus Grotesque Bold"/>
                <a:cs typeface="Acherus Grotesque Bold"/>
                <a:sym typeface="Acherus Grotesque Bold"/>
              </a:rPr>
              <a:t>Lattice cellular materials</a:t>
            </a:r>
            <a:r>
              <a: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 (non-stochastic topology and regular pore morphology)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42201" y="2935861"/>
            <a:ext cx="1479490" cy="740737"/>
            <a:chOff x="0" y="0"/>
            <a:chExt cx="584490" cy="2926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84490" cy="292637"/>
            </a:xfrm>
            <a:custGeom>
              <a:avLst/>
              <a:gdLst/>
              <a:ahLst/>
              <a:cxnLst/>
              <a:rect l="l" t="t" r="r" b="b"/>
              <a:pathLst>
                <a:path w="584490" h="292637">
                  <a:moveTo>
                    <a:pt x="0" y="0"/>
                  </a:moveTo>
                  <a:lnTo>
                    <a:pt x="584490" y="0"/>
                  </a:lnTo>
                  <a:lnTo>
                    <a:pt x="584490" y="292637"/>
                  </a:lnTo>
                  <a:lnTo>
                    <a:pt x="0" y="2926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584490" cy="34978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rPr>
                <a:t>OPEN CELLS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711272" y="2908889"/>
            <a:ext cx="1479490" cy="740737"/>
            <a:chOff x="0" y="0"/>
            <a:chExt cx="584490" cy="2926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84490" cy="292637"/>
            </a:xfrm>
            <a:custGeom>
              <a:avLst/>
              <a:gdLst/>
              <a:ahLst/>
              <a:cxnLst/>
              <a:rect l="l" t="t" r="r" b="b"/>
              <a:pathLst>
                <a:path w="584490" h="292637">
                  <a:moveTo>
                    <a:pt x="0" y="0"/>
                  </a:moveTo>
                  <a:lnTo>
                    <a:pt x="584490" y="0"/>
                  </a:lnTo>
                  <a:lnTo>
                    <a:pt x="584490" y="292637"/>
                  </a:lnTo>
                  <a:lnTo>
                    <a:pt x="0" y="2926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584490" cy="34978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rPr>
                <a:t>CLOSED CELLS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6920" y="3562518"/>
            <a:ext cx="340339" cy="488577"/>
            <a:chOff x="0" y="0"/>
            <a:chExt cx="56619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6190" cy="812800"/>
            </a:xfrm>
            <a:custGeom>
              <a:avLst/>
              <a:gdLst/>
              <a:ahLst/>
              <a:cxnLst/>
              <a:rect l="l" t="t" r="r" b="b"/>
              <a:pathLst>
                <a:path w="566190" h="812800">
                  <a:moveTo>
                    <a:pt x="283095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62990" y="0"/>
                  </a:lnTo>
                  <a:lnTo>
                    <a:pt x="362990" y="406400"/>
                  </a:lnTo>
                  <a:lnTo>
                    <a:pt x="566190" y="406400"/>
                  </a:lnTo>
                  <a:lnTo>
                    <a:pt x="283095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03200" y="-57150"/>
              <a:ext cx="159790" cy="768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280848" y="3562518"/>
            <a:ext cx="340339" cy="488577"/>
            <a:chOff x="0" y="0"/>
            <a:chExt cx="56619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66190" cy="812800"/>
            </a:xfrm>
            <a:custGeom>
              <a:avLst/>
              <a:gdLst/>
              <a:ahLst/>
              <a:cxnLst/>
              <a:rect l="l" t="t" r="r" b="b"/>
              <a:pathLst>
                <a:path w="566190" h="812800">
                  <a:moveTo>
                    <a:pt x="283095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62990" y="0"/>
                  </a:lnTo>
                  <a:lnTo>
                    <a:pt x="362990" y="406400"/>
                  </a:lnTo>
                  <a:lnTo>
                    <a:pt x="566190" y="406400"/>
                  </a:lnTo>
                  <a:lnTo>
                    <a:pt x="283095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03200" y="-57150"/>
              <a:ext cx="159790" cy="768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886308" y="2259839"/>
            <a:ext cx="903187" cy="529427"/>
            <a:chOff x="0" y="0"/>
            <a:chExt cx="356815" cy="20915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6815" cy="209156"/>
            </a:xfrm>
            <a:custGeom>
              <a:avLst/>
              <a:gdLst/>
              <a:ahLst/>
              <a:cxnLst/>
              <a:rect l="l" t="t" r="r" b="b"/>
              <a:pathLst>
                <a:path w="356815" h="209156">
                  <a:moveTo>
                    <a:pt x="0" y="0"/>
                  </a:moveTo>
                  <a:lnTo>
                    <a:pt x="356815" y="0"/>
                  </a:lnTo>
                  <a:lnTo>
                    <a:pt x="356815" y="209156"/>
                  </a:lnTo>
                  <a:lnTo>
                    <a:pt x="0" y="2091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356815" cy="2758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r>
                <a:rPr lang="en-US" sz="1666" b="1">
                  <a:solidFill>
                    <a:srgbClr val="000000"/>
                  </a:solidFill>
                  <a:latin typeface="Acherus Grotesque Bold"/>
                  <a:ea typeface="Acherus Grotesque Bold"/>
                  <a:cs typeface="Acherus Grotesque Bold"/>
                  <a:sym typeface="Acherus Grotesque Bold"/>
                </a:rPr>
                <a:t>2D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140140" y="2881201"/>
            <a:ext cx="903187" cy="69819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333"/>
              </a:lnSpc>
            </a:pPr>
            <a:r>
              <a:rPr lang="en-US" sz="1666" b="1" dirty="0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3D</a:t>
            </a:r>
          </a:p>
        </p:txBody>
      </p:sp>
      <p:sp>
        <p:nvSpPr>
          <p:cNvPr id="31" name="Freeform 31"/>
          <p:cNvSpPr/>
          <p:nvPr/>
        </p:nvSpPr>
        <p:spPr>
          <a:xfrm>
            <a:off x="4494516" y="2970410"/>
            <a:ext cx="1686771" cy="1486737"/>
          </a:xfrm>
          <a:custGeom>
            <a:avLst/>
            <a:gdLst/>
            <a:ahLst/>
            <a:cxnLst/>
            <a:rect l="l" t="t" r="r" b="b"/>
            <a:pathLst>
              <a:path w="2530157" h="2230106">
                <a:moveTo>
                  <a:pt x="0" y="0"/>
                </a:moveTo>
                <a:lnTo>
                  <a:pt x="2530157" y="0"/>
                </a:lnTo>
                <a:lnTo>
                  <a:pt x="2530157" y="2230107"/>
                </a:lnTo>
                <a:lnTo>
                  <a:pt x="0" y="2230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2" name="Freeform 32"/>
          <p:cNvSpPr/>
          <p:nvPr/>
        </p:nvSpPr>
        <p:spPr>
          <a:xfrm>
            <a:off x="7001426" y="2757315"/>
            <a:ext cx="1862618" cy="1652323"/>
          </a:xfrm>
          <a:custGeom>
            <a:avLst/>
            <a:gdLst/>
            <a:ahLst/>
            <a:cxnLst/>
            <a:rect l="l" t="t" r="r" b="b"/>
            <a:pathLst>
              <a:path w="2793927" h="2478484">
                <a:moveTo>
                  <a:pt x="0" y="0"/>
                </a:moveTo>
                <a:lnTo>
                  <a:pt x="2793927" y="0"/>
                </a:lnTo>
                <a:lnTo>
                  <a:pt x="2793927" y="2478484"/>
                </a:lnTo>
                <a:lnTo>
                  <a:pt x="0" y="247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3" name="Freeform 33"/>
          <p:cNvSpPr/>
          <p:nvPr/>
        </p:nvSpPr>
        <p:spPr>
          <a:xfrm>
            <a:off x="10202311" y="2715398"/>
            <a:ext cx="1741466" cy="1694240"/>
          </a:xfrm>
          <a:custGeom>
            <a:avLst/>
            <a:gdLst/>
            <a:ahLst/>
            <a:cxnLst/>
            <a:rect l="l" t="t" r="r" b="b"/>
            <a:pathLst>
              <a:path w="2612199" h="2541360">
                <a:moveTo>
                  <a:pt x="0" y="0"/>
                </a:moveTo>
                <a:lnTo>
                  <a:pt x="2612199" y="0"/>
                </a:lnTo>
                <a:lnTo>
                  <a:pt x="2612199" y="2541359"/>
                </a:lnTo>
                <a:lnTo>
                  <a:pt x="0" y="25413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4" name="Freeform 34"/>
          <p:cNvSpPr/>
          <p:nvPr/>
        </p:nvSpPr>
        <p:spPr>
          <a:xfrm>
            <a:off x="7648284" y="4774307"/>
            <a:ext cx="1852433" cy="1638134"/>
          </a:xfrm>
          <a:custGeom>
            <a:avLst/>
            <a:gdLst/>
            <a:ahLst/>
            <a:cxnLst/>
            <a:rect l="l" t="t" r="r" b="b"/>
            <a:pathLst>
              <a:path w="2778649" h="2457201">
                <a:moveTo>
                  <a:pt x="0" y="0"/>
                </a:moveTo>
                <a:lnTo>
                  <a:pt x="2778649" y="0"/>
                </a:lnTo>
                <a:lnTo>
                  <a:pt x="2778649" y="2457201"/>
                </a:lnTo>
                <a:lnTo>
                  <a:pt x="0" y="2457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9" r="-2616" b="-2431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5" name="Freeform 35"/>
          <p:cNvSpPr/>
          <p:nvPr/>
        </p:nvSpPr>
        <p:spPr>
          <a:xfrm>
            <a:off x="9764124" y="4682777"/>
            <a:ext cx="1904679" cy="1701923"/>
          </a:xfrm>
          <a:custGeom>
            <a:avLst/>
            <a:gdLst/>
            <a:ahLst/>
            <a:cxnLst/>
            <a:rect l="l" t="t" r="r" b="b"/>
            <a:pathLst>
              <a:path w="2857019" h="2552885">
                <a:moveTo>
                  <a:pt x="0" y="0"/>
                </a:moveTo>
                <a:lnTo>
                  <a:pt x="2857020" y="0"/>
                </a:lnTo>
                <a:lnTo>
                  <a:pt x="2857020" y="2552885"/>
                </a:lnTo>
                <a:lnTo>
                  <a:pt x="0" y="25528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6" name="AutoShape 36"/>
          <p:cNvSpPr/>
          <p:nvPr/>
        </p:nvSpPr>
        <p:spPr>
          <a:xfrm flipH="1">
            <a:off x="4150671" y="2179583"/>
            <a:ext cx="18380" cy="44730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37" name="Freeform 37"/>
          <p:cNvSpPr/>
          <p:nvPr/>
        </p:nvSpPr>
        <p:spPr>
          <a:xfrm>
            <a:off x="217865" y="4392808"/>
            <a:ext cx="3760286" cy="953323"/>
          </a:xfrm>
          <a:custGeom>
            <a:avLst/>
            <a:gdLst/>
            <a:ahLst/>
            <a:cxnLst/>
            <a:rect l="l" t="t" r="r" b="b"/>
            <a:pathLst>
              <a:path w="5640429" h="1429985">
                <a:moveTo>
                  <a:pt x="0" y="0"/>
                </a:moveTo>
                <a:lnTo>
                  <a:pt x="5640429" y="0"/>
                </a:lnTo>
                <a:lnTo>
                  <a:pt x="5640429" y="1429985"/>
                </a:lnTo>
                <a:lnTo>
                  <a:pt x="0" y="14299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988" b="-3988"/>
            </a:stretch>
          </a:blipFill>
        </p:spPr>
        <p:txBody>
          <a:bodyPr/>
          <a:lstStyle/>
          <a:p>
            <a:endParaRPr lang="it-IT" sz="1200"/>
          </a:p>
        </p:txBody>
      </p:sp>
      <p:grpSp>
        <p:nvGrpSpPr>
          <p:cNvPr id="38" name="Group 38"/>
          <p:cNvGrpSpPr/>
          <p:nvPr/>
        </p:nvGrpSpPr>
        <p:grpSpPr>
          <a:xfrm>
            <a:off x="4319530" y="3745607"/>
            <a:ext cx="2057400" cy="205740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r>
                <a:rPr lang="en-US" sz="1333">
                  <a:solidFill>
                    <a:srgbClr val="0F0E0E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rPr>
                <a:t>HONEYCOMB STRUCTURE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0716464" y="246990"/>
            <a:ext cx="789736" cy="41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dirty="0">
                <a:solidFill>
                  <a:srgbClr val="0F0E0E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Page 4</a:t>
            </a:r>
          </a:p>
          <a:p>
            <a:pPr algn="r"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989467" y="4045324"/>
            <a:ext cx="2057400" cy="103131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F0E0E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VORONOI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9724397" y="6172200"/>
            <a:ext cx="2057400" cy="886658"/>
            <a:chOff x="0" y="0"/>
            <a:chExt cx="812800" cy="35028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350285"/>
            </a:xfrm>
            <a:custGeom>
              <a:avLst/>
              <a:gdLst/>
              <a:ahLst/>
              <a:cxnLst/>
              <a:rect l="l" t="t" r="r" b="b"/>
              <a:pathLst>
                <a:path w="812800" h="350285">
                  <a:moveTo>
                    <a:pt x="0" y="0"/>
                  </a:moveTo>
                  <a:lnTo>
                    <a:pt x="812800" y="0"/>
                  </a:lnTo>
                  <a:lnTo>
                    <a:pt x="812800" y="350285"/>
                  </a:lnTo>
                  <a:lnTo>
                    <a:pt x="0" y="3502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812800" cy="4074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r>
                <a:rPr lang="en-US" sz="1333">
                  <a:solidFill>
                    <a:srgbClr val="0F0E0E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rPr>
                <a:t>TPMS</a:t>
              </a:r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7545800" y="6046915"/>
            <a:ext cx="2057400" cy="103131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F0E0E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STRUT AND NODE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082632" y="3967939"/>
            <a:ext cx="2057400" cy="103131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F0E0E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CUSTOM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68529" y="659130"/>
            <a:ext cx="1748415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5" name="TextBox 5"/>
          <p:cNvSpPr txBox="1"/>
          <p:nvPr/>
        </p:nvSpPr>
        <p:spPr>
          <a:xfrm>
            <a:off x="885952" y="-378120"/>
            <a:ext cx="9382577" cy="232261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3360"/>
              </a:lnSpc>
            </a:pPr>
            <a:r>
              <a:rPr lang="en-US" sz="3600" b="1" dirty="0">
                <a:solidFill>
                  <a:srgbClr val="000000"/>
                </a:solidFill>
                <a:ea typeface="Acherus Grotesque Bold"/>
                <a:cs typeface="Acherus Grotesque Bold"/>
                <a:sym typeface="Acherus Grotesque Bold"/>
              </a:rPr>
              <a:t>DESIGN PROCESS OF ADDITIVE MANUFACTURED LATTICE STRUCTURES</a:t>
            </a:r>
          </a:p>
        </p:txBody>
      </p:sp>
      <p:sp>
        <p:nvSpPr>
          <p:cNvPr id="6" name="Freeform 6"/>
          <p:cNvSpPr/>
          <p:nvPr/>
        </p:nvSpPr>
        <p:spPr>
          <a:xfrm>
            <a:off x="240190" y="1392078"/>
            <a:ext cx="5246439" cy="5124353"/>
          </a:xfrm>
          <a:custGeom>
            <a:avLst/>
            <a:gdLst/>
            <a:ahLst/>
            <a:cxnLst/>
            <a:rect l="l" t="t" r="r" b="b"/>
            <a:pathLst>
              <a:path w="6625403" h="7182008">
                <a:moveTo>
                  <a:pt x="0" y="0"/>
                </a:moveTo>
                <a:lnTo>
                  <a:pt x="6625403" y="0"/>
                </a:lnTo>
                <a:lnTo>
                  <a:pt x="6625403" y="7182008"/>
                </a:lnTo>
                <a:lnTo>
                  <a:pt x="0" y="71820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grpSp>
        <p:nvGrpSpPr>
          <p:cNvPr id="7" name="Group 7"/>
          <p:cNvGrpSpPr/>
          <p:nvPr/>
        </p:nvGrpSpPr>
        <p:grpSpPr>
          <a:xfrm>
            <a:off x="5486629" y="1491045"/>
            <a:ext cx="6170538" cy="4795098"/>
            <a:chOff x="-252636" y="0"/>
            <a:chExt cx="2437743" cy="18943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72172" cy="1810871"/>
            </a:xfrm>
            <a:custGeom>
              <a:avLst/>
              <a:gdLst/>
              <a:ahLst/>
              <a:cxnLst/>
              <a:rect l="l" t="t" r="r" b="b"/>
              <a:pathLst>
                <a:path w="2172172" h="1810871">
                  <a:moveTo>
                    <a:pt x="0" y="0"/>
                  </a:moveTo>
                  <a:lnTo>
                    <a:pt x="2172172" y="0"/>
                  </a:lnTo>
                  <a:lnTo>
                    <a:pt x="2172172" y="1810871"/>
                  </a:lnTo>
                  <a:lnTo>
                    <a:pt x="0" y="18108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52636" y="26338"/>
              <a:ext cx="2437743" cy="18680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287880" lvl="1" indent="-143940">
                <a:lnSpc>
                  <a:spcPts val="1866"/>
                </a:lnSpc>
                <a:buFont typeface="Arial"/>
                <a:buChar char="•"/>
              </a:pP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In the preliminary phase of </a:t>
              </a:r>
              <a:r>
                <a:rPr lang="en-US" b="1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f</a:t>
              </a:r>
              <a:r>
                <a:rPr lang="en-US" b="1" dirty="0">
                  <a:solidFill>
                    <a:srgbClr val="000000"/>
                  </a:solidFill>
                  <a:ea typeface="Acherus Grotesque Bold"/>
                  <a:cs typeface="Acherus Grotesque Bold"/>
                  <a:sym typeface="Acherus Grotesque Bold"/>
                </a:rPr>
                <a:t>unctional targets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 and </a:t>
              </a:r>
              <a:r>
                <a:rPr lang="en-US" b="1" dirty="0">
                  <a:solidFill>
                    <a:srgbClr val="000000"/>
                  </a:solidFill>
                  <a:ea typeface="Acherus Grotesque Bold"/>
                  <a:cs typeface="Acherus Grotesque Bold"/>
                  <a:sym typeface="Acherus Grotesque Bold"/>
                </a:rPr>
                <a:t>unit cell size definition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, an </a:t>
              </a:r>
              <a:r>
                <a:rPr lang="en-US" b="1" dirty="0">
                  <a:solidFill>
                    <a:srgbClr val="000000"/>
                  </a:solidFill>
                  <a:ea typeface="Acherus Grotesque Bold"/>
                  <a:cs typeface="Acherus Grotesque Bold"/>
                  <a:sym typeface="Acherus Grotesque Bold"/>
                </a:rPr>
                <a:t>analytical model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 based on the impact of geometrical features could be evaluated.</a:t>
              </a:r>
            </a:p>
            <a:p>
              <a:pPr>
                <a:lnSpc>
                  <a:spcPts val="1866"/>
                </a:lnSpc>
              </a:pPr>
              <a:endPara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endParaRPr>
            </a:p>
            <a:p>
              <a:pPr marL="287880" lvl="1" indent="-143940">
                <a:lnSpc>
                  <a:spcPts val="1866"/>
                </a:lnSpc>
                <a:buFont typeface="Arial"/>
                <a:buChar char="•"/>
              </a:pP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To decide the </a:t>
              </a:r>
              <a:r>
                <a:rPr lang="en-US" b="1" dirty="0">
                  <a:solidFill>
                    <a:srgbClr val="000000"/>
                  </a:solidFill>
                  <a:ea typeface="Acherus Grotesque Bold"/>
                  <a:cs typeface="Acherus Grotesque Bold"/>
                  <a:sym typeface="Acherus Grotesque Bold"/>
                </a:rPr>
                <a:t>unit cell sizing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, it’s important to take into account </a:t>
              </a:r>
              <a:r>
                <a:rPr lang="en-US" b="1" dirty="0">
                  <a:solidFill>
                    <a:srgbClr val="000000"/>
                  </a:solidFill>
                  <a:ea typeface="Acherus Grotesque Bold"/>
                  <a:cs typeface="Acherus Grotesque Bold"/>
                  <a:sym typeface="Acherus Grotesque Bold"/>
                </a:rPr>
                <a:t>manufacturing constraints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, like the dimension of the voids for powder removal.</a:t>
              </a:r>
            </a:p>
            <a:p>
              <a:pPr>
                <a:lnSpc>
                  <a:spcPts val="1866"/>
                </a:lnSpc>
              </a:pPr>
              <a:endPara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endParaRPr>
            </a:p>
            <a:p>
              <a:pPr marL="287880" lvl="1" indent="-143940">
                <a:lnSpc>
                  <a:spcPts val="1866"/>
                </a:lnSpc>
                <a:buFont typeface="Arial"/>
                <a:buChar char="•"/>
              </a:pP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The population of Design space can be </a:t>
              </a:r>
              <a:r>
                <a:rPr lang="en-US" b="1" dirty="0">
                  <a:solidFill>
                    <a:srgbClr val="000000"/>
                  </a:solidFill>
                  <a:ea typeface="Acherus Grotesque Bold"/>
                  <a:cs typeface="Acherus Grotesque Bold"/>
                  <a:sym typeface="Acherus Grotesque Bold"/>
                </a:rPr>
                <a:t>uniform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 or </a:t>
              </a:r>
              <a:r>
                <a:rPr lang="en-US" b="1" dirty="0">
                  <a:solidFill>
                    <a:srgbClr val="000000"/>
                  </a:solidFill>
                  <a:ea typeface="Acherus Grotesque Bold"/>
                  <a:cs typeface="Acherus Grotesque Bold"/>
                  <a:sym typeface="Acherus Grotesque Bold"/>
                </a:rPr>
                <a:t>conformal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 </a:t>
              </a:r>
            </a:p>
            <a:p>
              <a:pPr>
                <a:lnSpc>
                  <a:spcPts val="1866"/>
                </a:lnSpc>
              </a:pPr>
              <a:endParaRPr lang="en-US" sz="1333" dirty="0">
                <a:solidFill>
                  <a:srgbClr val="000000"/>
                </a:solidFill>
                <a:latin typeface="Acherus Grotesque"/>
                <a:ea typeface="Acherus Grotesque"/>
                <a:cs typeface="Acherus Grotesque"/>
                <a:sym typeface="Acherus Grotesque"/>
              </a:endParaRPr>
            </a:p>
            <a:p>
              <a:pPr>
                <a:lnSpc>
                  <a:spcPts val="1866"/>
                </a:lnSpc>
              </a:pPr>
              <a:endParaRPr lang="en-US" sz="1333" dirty="0">
                <a:solidFill>
                  <a:srgbClr val="000000"/>
                </a:solidFill>
                <a:latin typeface="Acherus Grotesque"/>
                <a:ea typeface="Acherus Grotesque"/>
                <a:cs typeface="Acherus Grotesque"/>
                <a:sym typeface="Acherus Grotesque"/>
              </a:endParaRPr>
            </a:p>
            <a:p>
              <a:pPr>
                <a:lnSpc>
                  <a:spcPts val="1866"/>
                </a:lnSpc>
              </a:pPr>
              <a:endParaRPr lang="en-US" sz="1333" dirty="0">
                <a:solidFill>
                  <a:srgbClr val="000000"/>
                </a:solidFill>
                <a:latin typeface="Acherus Grotesque"/>
                <a:ea typeface="Acherus Grotesque"/>
                <a:cs typeface="Acherus Grotesque"/>
                <a:sym typeface="Acherus Grotesque"/>
              </a:endParaRPr>
            </a:p>
            <a:p>
              <a:pPr>
                <a:lnSpc>
                  <a:spcPts val="1866"/>
                </a:lnSpc>
              </a:pPr>
              <a:endParaRPr lang="en-US" sz="1333" dirty="0">
                <a:solidFill>
                  <a:srgbClr val="000000"/>
                </a:solidFill>
                <a:latin typeface="Acherus Grotesque"/>
                <a:ea typeface="Acherus Grotesque"/>
                <a:cs typeface="Acherus Grotesque"/>
                <a:sym typeface="Acherus Grotesque"/>
              </a:endParaRPr>
            </a:p>
            <a:p>
              <a:pPr>
                <a:lnSpc>
                  <a:spcPts val="1866"/>
                </a:lnSpc>
              </a:pPr>
              <a:endParaRPr lang="en-US" sz="1333" dirty="0">
                <a:solidFill>
                  <a:srgbClr val="000000"/>
                </a:solidFill>
                <a:latin typeface="Acherus Grotesque"/>
                <a:ea typeface="Acherus Grotesque"/>
                <a:cs typeface="Acherus Grotesque"/>
                <a:sym typeface="Acherus Grotesque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7927328" y="4685950"/>
            <a:ext cx="1888923" cy="1173493"/>
          </a:xfrm>
          <a:custGeom>
            <a:avLst/>
            <a:gdLst/>
            <a:ahLst/>
            <a:cxnLst/>
            <a:rect l="l" t="t" r="r" b="b"/>
            <a:pathLst>
              <a:path w="2833385" h="1760240">
                <a:moveTo>
                  <a:pt x="0" y="0"/>
                </a:moveTo>
                <a:lnTo>
                  <a:pt x="2833384" y="0"/>
                </a:lnTo>
                <a:lnTo>
                  <a:pt x="2833384" y="1760240"/>
                </a:lnTo>
                <a:lnTo>
                  <a:pt x="0" y="1760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1" name="Freeform 11"/>
          <p:cNvSpPr/>
          <p:nvPr/>
        </p:nvSpPr>
        <p:spPr>
          <a:xfrm>
            <a:off x="9954663" y="4788284"/>
            <a:ext cx="2062281" cy="714065"/>
          </a:xfrm>
          <a:custGeom>
            <a:avLst/>
            <a:gdLst/>
            <a:ahLst/>
            <a:cxnLst/>
            <a:rect l="l" t="t" r="r" b="b"/>
            <a:pathLst>
              <a:path w="3093421" h="1071097">
                <a:moveTo>
                  <a:pt x="0" y="0"/>
                </a:moveTo>
                <a:lnTo>
                  <a:pt x="3093421" y="0"/>
                </a:lnTo>
                <a:lnTo>
                  <a:pt x="3093421" y="1071096"/>
                </a:lnTo>
                <a:lnTo>
                  <a:pt x="0" y="1071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2" name="TextBox 12"/>
          <p:cNvSpPr txBox="1"/>
          <p:nvPr/>
        </p:nvSpPr>
        <p:spPr>
          <a:xfrm>
            <a:off x="10675824" y="270170"/>
            <a:ext cx="789736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dirty="0">
                <a:solidFill>
                  <a:srgbClr val="0F0E0E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Page 6</a:t>
            </a:r>
          </a:p>
          <a:p>
            <a:pPr algn="r">
              <a:lnSpc>
                <a:spcPts val="1680"/>
              </a:lnSpc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  <a:p>
            <a:pPr algn="r"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13" name="AutoShape 13"/>
          <p:cNvSpPr/>
          <p:nvPr/>
        </p:nvSpPr>
        <p:spPr>
          <a:xfrm flipH="1">
            <a:off x="9544086" y="4481667"/>
            <a:ext cx="101600" cy="306617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14" name="AutoShape 14"/>
          <p:cNvSpPr/>
          <p:nvPr/>
        </p:nvSpPr>
        <p:spPr>
          <a:xfrm>
            <a:off x="10782622" y="4481667"/>
            <a:ext cx="142086" cy="310611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it-IT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18">
            <a:hlinkClick r:id="" action="ppaction://media"/>
            <a:extLst>
              <a:ext uri="{FF2B5EF4-FFF2-40B4-BE49-F238E27FC236}">
                <a16:creationId xmlns:a16="http://schemas.microsoft.com/office/drawing/2014/main" id="{50283F76-74B1-B815-233B-395E3D1A5F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76099" y="3491432"/>
            <a:ext cx="1768086" cy="271182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CF179A3-D2A7-7A24-1AC0-ABE88C542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88" y="3676098"/>
            <a:ext cx="2146038" cy="2607419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0C6F564E-E86E-E136-86B9-D8B67FE70583}"/>
              </a:ext>
            </a:extLst>
          </p:cNvPr>
          <p:cNvSpPr/>
          <p:nvPr/>
        </p:nvSpPr>
        <p:spPr>
          <a:xfrm>
            <a:off x="7185621" y="995939"/>
            <a:ext cx="4450835" cy="2114757"/>
          </a:xfrm>
          <a:custGeom>
            <a:avLst/>
            <a:gdLst/>
            <a:ahLst/>
            <a:cxnLst/>
            <a:rect l="l" t="t" r="r" b="b"/>
            <a:pathLst>
              <a:path w="7032830" h="3824101">
                <a:moveTo>
                  <a:pt x="0" y="0"/>
                </a:moveTo>
                <a:lnTo>
                  <a:pt x="7032830" y="0"/>
                </a:lnTo>
                <a:lnTo>
                  <a:pt x="7032830" y="3824102"/>
                </a:lnTo>
                <a:lnTo>
                  <a:pt x="0" y="3824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5995796D-9DCF-5475-3E8F-BAF19CB24500}"/>
              </a:ext>
            </a:extLst>
          </p:cNvPr>
          <p:cNvSpPr txBox="1"/>
          <p:nvPr/>
        </p:nvSpPr>
        <p:spPr>
          <a:xfrm>
            <a:off x="714219" y="3922646"/>
            <a:ext cx="3398961" cy="203357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215900" lvl="1" algn="l">
              <a:lnSpc>
                <a:spcPts val="2799"/>
              </a:lnSpc>
            </a:pPr>
            <a:endParaRPr lang="en-US" dirty="0">
              <a:solidFill>
                <a:srgbClr val="000000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Net - shape process;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Better control and precision on geometries;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No tools needed;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Lower waste of material;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Very complex shapes;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Faster process.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D0635483-EE1D-1F1A-1142-3C8FABD4206B}"/>
              </a:ext>
            </a:extLst>
          </p:cNvPr>
          <p:cNvSpPr txBox="1"/>
          <p:nvPr/>
        </p:nvSpPr>
        <p:spPr>
          <a:xfrm>
            <a:off x="4296971" y="3635725"/>
            <a:ext cx="3442186" cy="26074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l">
              <a:lnSpc>
                <a:spcPts val="2799"/>
              </a:lnSpc>
            </a:pPr>
            <a:endParaRPr dirty="0"/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Defects like cracks, spatter, lack of fusion, keyhole;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Residual stresses;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Inner channels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depowdering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;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Supports removal;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Limited dimensions;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cherus Grotesque"/>
              </a:rPr>
              <a:t>Overall control of the process.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BF88E10-2B44-9C11-BCB2-52B0E85F400A}"/>
              </a:ext>
            </a:extLst>
          </p:cNvPr>
          <p:cNvSpPr txBox="1"/>
          <p:nvPr/>
        </p:nvSpPr>
        <p:spPr>
          <a:xfrm>
            <a:off x="963452" y="3306766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ADVANTAGES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FB0314D-86A3-2C5A-064E-4AFBBE1363AA}"/>
              </a:ext>
            </a:extLst>
          </p:cNvPr>
          <p:cNvSpPr txBox="1"/>
          <p:nvPr/>
        </p:nvSpPr>
        <p:spPr>
          <a:xfrm>
            <a:off x="4709121" y="3306766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DISADVANTAGES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8405418E-9A30-A876-A4BE-8F85C64F1A88}"/>
              </a:ext>
            </a:extLst>
          </p:cNvPr>
          <p:cNvCxnSpPr/>
          <p:nvPr/>
        </p:nvCxnSpPr>
        <p:spPr>
          <a:xfrm>
            <a:off x="4269053" y="3593124"/>
            <a:ext cx="0" cy="30867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A2D160D-9AFA-45A9-1D00-7E7281D0BB63}"/>
              </a:ext>
            </a:extLst>
          </p:cNvPr>
          <p:cNvSpPr txBox="1"/>
          <p:nvPr/>
        </p:nvSpPr>
        <p:spPr>
          <a:xfrm>
            <a:off x="1928046" y="120720"/>
            <a:ext cx="869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LASER POWDER BED FUSION TECHNOLOGY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F1E9FC7-D26F-0D48-7E5F-BF628D8EA597}"/>
              </a:ext>
            </a:extLst>
          </p:cNvPr>
          <p:cNvSpPr txBox="1"/>
          <p:nvPr/>
        </p:nvSpPr>
        <p:spPr>
          <a:xfrm>
            <a:off x="571494" y="1067918"/>
            <a:ext cx="612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Additive Manufacturing </a:t>
            </a:r>
            <a:r>
              <a:rPr lang="it-IT" dirty="0" err="1"/>
              <a:t>technology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the </a:t>
            </a:r>
            <a:r>
              <a:rPr lang="it-IT" dirty="0" err="1"/>
              <a:t>metallic</a:t>
            </a:r>
            <a:r>
              <a:rPr lang="it-IT" dirty="0"/>
              <a:t> </a:t>
            </a:r>
            <a:r>
              <a:rPr lang="it-IT" dirty="0" err="1"/>
              <a:t>powder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melted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a </a:t>
            </a:r>
            <a:r>
              <a:rPr lang="it-IT" b="1" dirty="0"/>
              <a:t>laser </a:t>
            </a:r>
            <a:r>
              <a:rPr lang="it-IT" b="1" dirty="0" err="1"/>
              <a:t>beam</a:t>
            </a:r>
            <a:r>
              <a:rPr lang="it-IT" dirty="0"/>
              <a:t>, in a </a:t>
            </a:r>
            <a:r>
              <a:rPr lang="it-IT" b="1" dirty="0" err="1"/>
              <a:t>layer</a:t>
            </a:r>
            <a:r>
              <a:rPr lang="it-IT" b="1" dirty="0"/>
              <a:t>-by-</a:t>
            </a:r>
            <a:r>
              <a:rPr lang="it-IT" b="1" dirty="0" err="1"/>
              <a:t>layer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.</a:t>
            </a: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A8FEA817-FADB-4266-A255-7D59EB399609}"/>
              </a:ext>
            </a:extLst>
          </p:cNvPr>
          <p:cNvSpPr/>
          <p:nvPr/>
        </p:nvSpPr>
        <p:spPr>
          <a:xfrm>
            <a:off x="10185935" y="654488"/>
            <a:ext cx="1748415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id="{318E12EE-0981-57C4-33AE-E6213C8A0FB2}"/>
              </a:ext>
            </a:extLst>
          </p:cNvPr>
          <p:cNvSpPr txBox="1"/>
          <p:nvPr/>
        </p:nvSpPr>
        <p:spPr>
          <a:xfrm>
            <a:off x="10716464" y="256035"/>
            <a:ext cx="789736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dirty="0">
                <a:solidFill>
                  <a:srgbClr val="0F0E0E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Page 7</a:t>
            </a:r>
          </a:p>
          <a:p>
            <a:pPr algn="r">
              <a:lnSpc>
                <a:spcPts val="1680"/>
              </a:lnSpc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  <a:p>
            <a:pPr algn="r"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38AF4F-07AE-ABEB-F9DF-45F63139DF7C}"/>
              </a:ext>
            </a:extLst>
          </p:cNvPr>
          <p:cNvSpPr txBox="1"/>
          <p:nvPr/>
        </p:nvSpPr>
        <p:spPr>
          <a:xfrm>
            <a:off x="571494" y="1774437"/>
            <a:ext cx="5869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DIAM GROUP</a:t>
            </a:r>
            <a:r>
              <a:rPr lang="it-IT" dirty="0"/>
              <a:t>:</a:t>
            </a:r>
            <a:r>
              <a:rPr lang="en-US" sz="1800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 ‘DIAM is a workgroup of the INFN Padova section. Its focus is to carry on scientific and technological research on Additive Manufacturing (AM), in particular using Laser Powder Bed Fusion (LPBF) technology’.</a:t>
            </a:r>
            <a:endParaRPr lang="it-IT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F5BD8191-9B15-7442-502C-9D150EF7EF59}"/>
              </a:ext>
            </a:extLst>
          </p:cNvPr>
          <p:cNvCxnSpPr>
            <a:cxnSpLocks/>
          </p:cNvCxnSpPr>
          <p:nvPr/>
        </p:nvCxnSpPr>
        <p:spPr>
          <a:xfrm>
            <a:off x="6404741" y="2012419"/>
            <a:ext cx="5084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 descr="Immagine che contiene schizzo, origami, modello, diagramma&#10;&#10;Il contenuto generato dall'IA potrebbe non essere corretto.">
            <a:extLst>
              <a:ext uri="{FF2B5EF4-FFF2-40B4-BE49-F238E27FC236}">
                <a16:creationId xmlns:a16="http://schemas.microsoft.com/office/drawing/2014/main" id="{01ABBB81-8426-4BFE-90A2-A6EBFFD37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7" y="4727608"/>
            <a:ext cx="3583935" cy="180503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168235" y="579602"/>
            <a:ext cx="1748415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grpSp>
        <p:nvGrpSpPr>
          <p:cNvPr id="4" name="Group 4"/>
          <p:cNvGrpSpPr/>
          <p:nvPr/>
        </p:nvGrpSpPr>
        <p:grpSpPr>
          <a:xfrm>
            <a:off x="1359833" y="-604034"/>
            <a:ext cx="9356631" cy="2354733"/>
            <a:chOff x="-579702" y="-80334"/>
            <a:chExt cx="3696447" cy="930265"/>
          </a:xfrm>
        </p:grpSpPr>
        <p:sp>
          <p:nvSpPr>
            <p:cNvPr id="5" name="Freeform 5"/>
            <p:cNvSpPr/>
            <p:nvPr/>
          </p:nvSpPr>
          <p:spPr>
            <a:xfrm>
              <a:off x="43332" y="37131"/>
              <a:ext cx="2990361" cy="812800"/>
            </a:xfrm>
            <a:custGeom>
              <a:avLst/>
              <a:gdLst/>
              <a:ahLst/>
              <a:cxnLst/>
              <a:rect l="l" t="t" r="r" b="b"/>
              <a:pathLst>
                <a:path w="2990361" h="812800">
                  <a:moveTo>
                    <a:pt x="0" y="0"/>
                  </a:moveTo>
                  <a:lnTo>
                    <a:pt x="2990361" y="0"/>
                  </a:lnTo>
                  <a:lnTo>
                    <a:pt x="299036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579702" y="-80334"/>
              <a:ext cx="3696447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66"/>
                </a:lnSpc>
              </a:pPr>
              <a:r>
                <a:rPr lang="en-US" sz="2333" b="1" dirty="0">
                  <a:solidFill>
                    <a:srgbClr val="000000"/>
                  </a:solidFill>
                  <a:latin typeface="Acherus Grotesque Bold"/>
                  <a:ea typeface="Acherus Grotesque Bold"/>
                  <a:cs typeface="Acherus Grotesque Bold"/>
                  <a:sym typeface="Acherus Grotesque Bold"/>
                </a:rPr>
                <a:t> </a:t>
              </a:r>
              <a:r>
                <a:rPr lang="en-US" sz="3600" b="1" dirty="0">
                  <a:solidFill>
                    <a:srgbClr val="000000"/>
                  </a:solidFill>
                  <a:ea typeface="Acherus Grotesque Bold"/>
                  <a:cs typeface="Acherus Grotesque Bold"/>
                  <a:sym typeface="Acherus Grotesque Bold"/>
                </a:rPr>
                <a:t>DEFECTS INDUCED BY LPBF PROCESS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42490" y="900642"/>
            <a:ext cx="8063537" cy="1420843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866"/>
              </a:lnSpc>
            </a:pPr>
            <a:r>
              <a: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Defects always arise from Additive Manufacturing processes. These lead to a decreasing on the expected properties of final components.</a:t>
            </a:r>
          </a:p>
          <a:p>
            <a:pPr algn="ctr">
              <a:lnSpc>
                <a:spcPts val="1866"/>
              </a:lnSpc>
            </a:pPr>
            <a:r>
              <a:rPr lang="en-US" dirty="0"/>
              <a:t>This problem is one of the culprits preventing lattice structures and metamaterials from their entrance into many real-life applications.</a:t>
            </a:r>
            <a:endParaRPr lang="en-US" dirty="0">
              <a:solidFill>
                <a:srgbClr val="000000"/>
              </a:solidFill>
              <a:ea typeface="Acherus Grotesque"/>
              <a:cs typeface="Acherus Grotesque"/>
              <a:sym typeface="Acherus Grotesque"/>
            </a:endParaRPr>
          </a:p>
          <a:p>
            <a:pPr algn="ctr">
              <a:lnSpc>
                <a:spcPts val="1866"/>
              </a:lnSpc>
            </a:pPr>
            <a:endParaRPr lang="en-US" dirty="0">
              <a:solidFill>
                <a:srgbClr val="000000"/>
              </a:solidFill>
              <a:ea typeface="Acherus Grotesque"/>
              <a:cs typeface="Acherus Grotesque"/>
              <a:sym typeface="Acherus Grotesque"/>
            </a:endParaRPr>
          </a:p>
          <a:p>
            <a:pPr algn="ctr">
              <a:lnSpc>
                <a:spcPts val="1866"/>
              </a:lnSpc>
            </a:pPr>
            <a:r>
              <a:rPr lang="en-US" sz="1333" dirty="0">
                <a:solidFill>
                  <a:srgbClr val="000000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16464" y="256035"/>
            <a:ext cx="789736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dirty="0">
                <a:solidFill>
                  <a:srgbClr val="0F0E0E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Page 8</a:t>
            </a:r>
          </a:p>
          <a:p>
            <a:pPr algn="r">
              <a:lnSpc>
                <a:spcPts val="1680"/>
              </a:lnSpc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  <a:p>
            <a:pPr algn="r"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pic>
        <p:nvPicPr>
          <p:cNvPr id="29" name="Immagine 28" descr="Immagine che contiene lastra dei raggi X, schermata, nero&#10;&#10;Il contenuto generato dall'IA potrebbe non essere corretto.">
            <a:extLst>
              <a:ext uri="{FF2B5EF4-FFF2-40B4-BE49-F238E27FC236}">
                <a16:creationId xmlns:a16="http://schemas.microsoft.com/office/drawing/2014/main" id="{2A0E6FCD-1BA3-7F31-3B13-86DCCCE52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8" y="3008670"/>
            <a:ext cx="5279579" cy="116779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C4B081-B8C0-5D42-1BC1-AA0A4508B0DE}"/>
              </a:ext>
            </a:extLst>
          </p:cNvPr>
          <p:cNvSpPr txBox="1"/>
          <p:nvPr/>
        </p:nvSpPr>
        <p:spPr>
          <a:xfrm>
            <a:off x="3562961" y="2088194"/>
            <a:ext cx="495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b="1" dirty="0"/>
              <a:t>GEOMETRICAL</a:t>
            </a:r>
            <a:r>
              <a:rPr lang="it-IT" dirty="0"/>
              <a:t> and </a:t>
            </a:r>
            <a:r>
              <a:rPr lang="it-IT" b="1" dirty="0"/>
              <a:t>MATERIAL’S</a:t>
            </a:r>
            <a:r>
              <a:rPr lang="it-IT" dirty="0"/>
              <a:t> </a:t>
            </a:r>
            <a:r>
              <a:rPr lang="it-IT" dirty="0" err="1"/>
              <a:t>defects</a:t>
            </a:r>
            <a:endParaRPr lang="it-IT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0D27ABD-563C-AF36-ADBB-2608FE270CC9}"/>
              </a:ext>
            </a:extLst>
          </p:cNvPr>
          <p:cNvCxnSpPr>
            <a:cxnSpLocks/>
          </p:cNvCxnSpPr>
          <p:nvPr/>
        </p:nvCxnSpPr>
        <p:spPr>
          <a:xfrm flipH="1">
            <a:off x="4903076" y="2522476"/>
            <a:ext cx="181304" cy="4142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C3FF973-4A94-D302-254F-5C0B5659404B}"/>
              </a:ext>
            </a:extLst>
          </p:cNvPr>
          <p:cNvCxnSpPr>
            <a:cxnSpLocks/>
          </p:cNvCxnSpPr>
          <p:nvPr/>
        </p:nvCxnSpPr>
        <p:spPr>
          <a:xfrm>
            <a:off x="7081346" y="2510887"/>
            <a:ext cx="214147" cy="4353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Immagine 29" descr="Immagine che contiene mappa, schermata&#10;&#10;Il contenuto generato dall'IA potrebbe non essere corretto.">
            <a:extLst>
              <a:ext uri="{FF2B5EF4-FFF2-40B4-BE49-F238E27FC236}">
                <a16:creationId xmlns:a16="http://schemas.microsoft.com/office/drawing/2014/main" id="{0E996B31-E745-CDAB-5A79-AACDDE825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62" y="3015488"/>
            <a:ext cx="2996361" cy="2093680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6470897-5A8E-EA0F-D887-885A27A5AF30}"/>
              </a:ext>
            </a:extLst>
          </p:cNvPr>
          <p:cNvSpPr txBox="1"/>
          <p:nvPr/>
        </p:nvSpPr>
        <p:spPr>
          <a:xfrm>
            <a:off x="4903076" y="5407048"/>
            <a:ext cx="443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to include </a:t>
            </a:r>
            <a:r>
              <a:rPr lang="it-IT" dirty="0" err="1"/>
              <a:t>defects</a:t>
            </a:r>
            <a:r>
              <a:rPr lang="it-IT" dirty="0"/>
              <a:t> in CAD models and take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account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simulations</a:t>
            </a:r>
            <a:r>
              <a:rPr lang="it-IT" dirty="0"/>
              <a:t>.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074005B-29A1-8C82-A6B1-26C449A56BD1}"/>
              </a:ext>
            </a:extLst>
          </p:cNvPr>
          <p:cNvSpPr/>
          <p:nvPr/>
        </p:nvSpPr>
        <p:spPr>
          <a:xfrm>
            <a:off x="768569" y="4627179"/>
            <a:ext cx="3799490" cy="20258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7513037" y="2989461"/>
            <a:ext cx="2048745" cy="2059041"/>
          </a:xfrm>
          <a:custGeom>
            <a:avLst/>
            <a:gdLst/>
            <a:ahLst/>
            <a:cxnLst/>
            <a:rect l="l" t="t" r="r" b="b"/>
            <a:pathLst>
              <a:path w="3073118" h="3088561">
                <a:moveTo>
                  <a:pt x="0" y="0"/>
                </a:moveTo>
                <a:lnTo>
                  <a:pt x="3073118" y="0"/>
                </a:lnTo>
                <a:lnTo>
                  <a:pt x="3073118" y="3088560"/>
                </a:lnTo>
                <a:lnTo>
                  <a:pt x="0" y="3088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2" name="AutoShape 2"/>
          <p:cNvSpPr/>
          <p:nvPr/>
        </p:nvSpPr>
        <p:spPr>
          <a:xfrm>
            <a:off x="10168417" y="587485"/>
            <a:ext cx="1748415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5" name="TextBox 5"/>
          <p:cNvSpPr txBox="1"/>
          <p:nvPr/>
        </p:nvSpPr>
        <p:spPr>
          <a:xfrm>
            <a:off x="560841" y="-379113"/>
            <a:ext cx="7476518" cy="220206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>
              <a:lnSpc>
                <a:spcPts val="1866"/>
              </a:lnSpc>
            </a:pPr>
            <a:r>
              <a:rPr lang="en-US" b="1" dirty="0">
                <a:solidFill>
                  <a:srgbClr val="000000"/>
                </a:solidFill>
                <a:ea typeface="Acherus Grotesque Bold"/>
                <a:cs typeface="Acherus Grotesque Bold"/>
                <a:sym typeface="Acherus Grotesque Bold"/>
              </a:rPr>
              <a:t>Different strategies</a:t>
            </a:r>
            <a:r>
              <a: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 can be implemented </a:t>
            </a:r>
            <a:r>
              <a:rPr lang="en-US" b="1" dirty="0">
                <a:solidFill>
                  <a:srgbClr val="000000"/>
                </a:solidFill>
                <a:ea typeface="Acherus Grotesque Bold"/>
                <a:cs typeface="Acherus Grotesque Bold"/>
                <a:sym typeface="Acherus Grotesque Bold"/>
              </a:rPr>
              <a:t>to improve</a:t>
            </a:r>
            <a:r>
              <a: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rPr>
              <a:t> the behavior of lattice structures... the most common are: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60841" y="1254161"/>
            <a:ext cx="5535159" cy="4493480"/>
            <a:chOff x="0" y="-57150"/>
            <a:chExt cx="2186730" cy="1775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86730" cy="1718052"/>
            </a:xfrm>
            <a:custGeom>
              <a:avLst/>
              <a:gdLst/>
              <a:ahLst/>
              <a:cxnLst/>
              <a:rect l="l" t="t" r="r" b="b"/>
              <a:pathLst>
                <a:path w="2186730" h="1718052">
                  <a:moveTo>
                    <a:pt x="0" y="0"/>
                  </a:moveTo>
                  <a:lnTo>
                    <a:pt x="2186730" y="0"/>
                  </a:lnTo>
                  <a:lnTo>
                    <a:pt x="2186730" y="1718052"/>
                  </a:lnTo>
                  <a:lnTo>
                    <a:pt x="0" y="17180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186730" cy="17752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866"/>
                </a:lnSpc>
              </a:pP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1) Introduce a </a:t>
              </a:r>
              <a:r>
                <a:rPr lang="en-US" b="1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Hierarchical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 design;</a:t>
              </a:r>
            </a:p>
            <a:p>
              <a:pPr>
                <a:lnSpc>
                  <a:spcPts val="1866"/>
                </a:lnSpc>
              </a:pPr>
              <a:endPara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endParaRPr>
            </a:p>
            <a:p>
              <a:pPr>
                <a:lnSpc>
                  <a:spcPts val="1866"/>
                </a:lnSpc>
              </a:pPr>
              <a:endPara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endParaRPr>
            </a:p>
            <a:p>
              <a:pPr>
                <a:lnSpc>
                  <a:spcPts val="1866"/>
                </a:lnSpc>
              </a:pP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2) Application of </a:t>
              </a:r>
              <a:r>
                <a:rPr lang="en-US" b="1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Boundary strengthening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 principles in analogy with </a:t>
              </a:r>
              <a:r>
                <a:rPr lang="en-US" dirty="0" err="1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polycristals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;</a:t>
              </a:r>
            </a:p>
            <a:p>
              <a:pPr>
                <a:lnSpc>
                  <a:spcPts val="1866"/>
                </a:lnSpc>
              </a:pPr>
              <a:endPara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endParaRPr>
            </a:p>
            <a:p>
              <a:pPr>
                <a:lnSpc>
                  <a:spcPts val="1866"/>
                </a:lnSpc>
              </a:pP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3) </a:t>
              </a:r>
              <a:r>
                <a:rPr lang="en-US" b="1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Topological and structural modification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 of the lattices depending on external loads;</a:t>
              </a:r>
            </a:p>
            <a:p>
              <a:pPr>
                <a:lnSpc>
                  <a:spcPts val="1866"/>
                </a:lnSpc>
              </a:pPr>
              <a:endPara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endParaRPr>
            </a:p>
            <a:p>
              <a:pPr>
                <a:lnSpc>
                  <a:spcPts val="1866"/>
                </a:lnSpc>
              </a:pP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4) Control on the distribution of the </a:t>
              </a:r>
              <a:r>
                <a:rPr lang="en-US" b="1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void phase 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inside the lattice structure;</a:t>
              </a:r>
            </a:p>
            <a:p>
              <a:pPr>
                <a:lnSpc>
                  <a:spcPts val="1866"/>
                </a:lnSpc>
              </a:pPr>
              <a:endPara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endParaRPr>
            </a:p>
            <a:p>
              <a:pPr>
                <a:lnSpc>
                  <a:spcPts val="1866"/>
                </a:lnSpc>
              </a:pP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5) </a:t>
              </a:r>
              <a:r>
                <a:rPr lang="en-US" b="1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Functionally-graded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 lattices;</a:t>
              </a:r>
            </a:p>
            <a:p>
              <a:pPr>
                <a:lnSpc>
                  <a:spcPts val="1866"/>
                </a:lnSpc>
              </a:pPr>
              <a:endParaRPr lang="en-US" dirty="0">
                <a:solidFill>
                  <a:srgbClr val="000000"/>
                </a:solidFill>
                <a:ea typeface="Acherus Grotesque"/>
                <a:cs typeface="Acherus Grotesque"/>
                <a:sym typeface="Acherus Grotesque"/>
              </a:endParaRPr>
            </a:p>
            <a:p>
              <a:pPr>
                <a:lnSpc>
                  <a:spcPts val="1866"/>
                </a:lnSpc>
              </a:pP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6) Combination of </a:t>
              </a:r>
              <a:r>
                <a:rPr lang="en-US" b="1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different materials</a:t>
              </a:r>
              <a:r>
                <a:rPr lang="en-US" dirty="0">
                  <a:solidFill>
                    <a:srgbClr val="000000"/>
                  </a:solidFill>
                  <a:ea typeface="Acherus Grotesque"/>
                  <a:cs typeface="Acherus Grotesque"/>
                  <a:sym typeface="Acherus Grotesque"/>
                </a:rPr>
                <a:t>.</a:t>
              </a:r>
            </a:p>
            <a:p>
              <a:pPr>
                <a:lnSpc>
                  <a:spcPts val="1866"/>
                </a:lnSpc>
              </a:pPr>
              <a:endParaRPr lang="en-US" sz="1333" dirty="0">
                <a:solidFill>
                  <a:srgbClr val="000000"/>
                </a:solidFill>
                <a:latin typeface="Acherus Grotesque"/>
                <a:ea typeface="Acherus Grotesque"/>
                <a:cs typeface="Acherus Grotesque"/>
                <a:sym typeface="Acherus Grotesque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5932121" y="787400"/>
            <a:ext cx="2566041" cy="1712833"/>
          </a:xfrm>
          <a:custGeom>
            <a:avLst/>
            <a:gdLst/>
            <a:ahLst/>
            <a:cxnLst/>
            <a:rect l="l" t="t" r="r" b="b"/>
            <a:pathLst>
              <a:path w="3849062" h="2569249">
                <a:moveTo>
                  <a:pt x="0" y="0"/>
                </a:moveTo>
                <a:lnTo>
                  <a:pt x="3849062" y="0"/>
                </a:lnTo>
                <a:lnTo>
                  <a:pt x="3849062" y="2569249"/>
                </a:lnTo>
                <a:lnTo>
                  <a:pt x="0" y="2569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0" name="Freeform 10"/>
          <p:cNvSpPr/>
          <p:nvPr/>
        </p:nvSpPr>
        <p:spPr>
          <a:xfrm>
            <a:off x="9848201" y="4335416"/>
            <a:ext cx="1752721" cy="1836785"/>
          </a:xfrm>
          <a:custGeom>
            <a:avLst/>
            <a:gdLst/>
            <a:ahLst/>
            <a:cxnLst/>
            <a:rect l="l" t="t" r="r" b="b"/>
            <a:pathLst>
              <a:path w="2629082" h="2755177">
                <a:moveTo>
                  <a:pt x="0" y="0"/>
                </a:moveTo>
                <a:lnTo>
                  <a:pt x="2629083" y="0"/>
                </a:lnTo>
                <a:lnTo>
                  <a:pt x="2629083" y="2755177"/>
                </a:lnTo>
                <a:lnTo>
                  <a:pt x="0" y="27551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410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1" name="Freeform 11"/>
          <p:cNvSpPr/>
          <p:nvPr/>
        </p:nvSpPr>
        <p:spPr>
          <a:xfrm>
            <a:off x="4188682" y="4718502"/>
            <a:ext cx="3447023" cy="1579496"/>
          </a:xfrm>
          <a:custGeom>
            <a:avLst/>
            <a:gdLst/>
            <a:ahLst/>
            <a:cxnLst/>
            <a:rect l="l" t="t" r="r" b="b"/>
            <a:pathLst>
              <a:path w="5170535" h="2369244">
                <a:moveTo>
                  <a:pt x="0" y="0"/>
                </a:moveTo>
                <a:lnTo>
                  <a:pt x="5170535" y="0"/>
                </a:lnTo>
                <a:lnTo>
                  <a:pt x="5170535" y="2369244"/>
                </a:lnTo>
                <a:lnTo>
                  <a:pt x="0" y="23692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123" r="-101818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12" name="Freeform 12"/>
          <p:cNvSpPr/>
          <p:nvPr/>
        </p:nvSpPr>
        <p:spPr>
          <a:xfrm>
            <a:off x="9561782" y="939148"/>
            <a:ext cx="1944418" cy="2075937"/>
          </a:xfrm>
          <a:custGeom>
            <a:avLst/>
            <a:gdLst/>
            <a:ahLst/>
            <a:cxnLst/>
            <a:rect l="l" t="t" r="r" b="b"/>
            <a:pathLst>
              <a:path w="2916627" h="3113906">
                <a:moveTo>
                  <a:pt x="0" y="0"/>
                </a:moveTo>
                <a:lnTo>
                  <a:pt x="2916627" y="0"/>
                </a:lnTo>
                <a:lnTo>
                  <a:pt x="2916627" y="3113906"/>
                </a:lnTo>
                <a:lnTo>
                  <a:pt x="0" y="31139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410" r="-85291" b="-3694"/>
            </a:stretch>
          </a:blipFill>
        </p:spPr>
        <p:txBody>
          <a:bodyPr/>
          <a:lstStyle/>
          <a:p>
            <a:endParaRPr lang="it-IT" sz="1200"/>
          </a:p>
        </p:txBody>
      </p:sp>
      <p:grpSp>
        <p:nvGrpSpPr>
          <p:cNvPr id="14" name="Group 14"/>
          <p:cNvGrpSpPr/>
          <p:nvPr/>
        </p:nvGrpSpPr>
        <p:grpSpPr>
          <a:xfrm>
            <a:off x="6992927" y="2472365"/>
            <a:ext cx="444429" cy="354669"/>
            <a:chOff x="0" y="0"/>
            <a:chExt cx="175577" cy="1401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5577" cy="140116"/>
            </a:xfrm>
            <a:custGeom>
              <a:avLst/>
              <a:gdLst/>
              <a:ahLst/>
              <a:cxnLst/>
              <a:rect l="l" t="t" r="r" b="b"/>
              <a:pathLst>
                <a:path w="175577" h="140116">
                  <a:moveTo>
                    <a:pt x="0" y="0"/>
                  </a:moveTo>
                  <a:lnTo>
                    <a:pt x="175577" y="0"/>
                  </a:lnTo>
                  <a:lnTo>
                    <a:pt x="175577" y="140116"/>
                  </a:lnTo>
                  <a:lnTo>
                    <a:pt x="0" y="1401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75577" cy="1972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r>
                <a:rPr lang="en-US" sz="1333">
                  <a:solidFill>
                    <a:srgbClr val="000000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rPr>
                <a:t>(1)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716464" y="189360"/>
            <a:ext cx="789736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dirty="0">
                <a:solidFill>
                  <a:srgbClr val="0F0E0E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Page 9</a:t>
            </a:r>
          </a:p>
          <a:p>
            <a:pPr algn="r">
              <a:lnSpc>
                <a:spcPts val="1680"/>
              </a:lnSpc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  <a:p>
            <a:pPr algn="r"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533991" y="3034753"/>
            <a:ext cx="562697" cy="544829"/>
            <a:chOff x="-46723" y="-75125"/>
            <a:chExt cx="222300" cy="21524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5577" cy="140116"/>
            </a:xfrm>
            <a:custGeom>
              <a:avLst/>
              <a:gdLst/>
              <a:ahLst/>
              <a:cxnLst/>
              <a:rect l="l" t="t" r="r" b="b"/>
              <a:pathLst>
                <a:path w="175577" h="140116">
                  <a:moveTo>
                    <a:pt x="0" y="0"/>
                  </a:moveTo>
                  <a:lnTo>
                    <a:pt x="175577" y="0"/>
                  </a:lnTo>
                  <a:lnTo>
                    <a:pt x="175577" y="140116"/>
                  </a:lnTo>
                  <a:lnTo>
                    <a:pt x="0" y="1401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46723" y="-75125"/>
              <a:ext cx="161505" cy="1996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r>
                <a:rPr lang="en-US" sz="1333" dirty="0">
                  <a:solidFill>
                    <a:srgbClr val="000000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rPr>
                <a:t>(2)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275948" y="5153582"/>
            <a:ext cx="444429" cy="354669"/>
            <a:chOff x="0" y="0"/>
            <a:chExt cx="175577" cy="14011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5577" cy="140116"/>
            </a:xfrm>
            <a:custGeom>
              <a:avLst/>
              <a:gdLst/>
              <a:ahLst/>
              <a:cxnLst/>
              <a:rect l="l" t="t" r="r" b="b"/>
              <a:pathLst>
                <a:path w="175577" h="140116">
                  <a:moveTo>
                    <a:pt x="0" y="0"/>
                  </a:moveTo>
                  <a:lnTo>
                    <a:pt x="175577" y="0"/>
                  </a:lnTo>
                  <a:lnTo>
                    <a:pt x="175577" y="140116"/>
                  </a:lnTo>
                  <a:lnTo>
                    <a:pt x="0" y="1401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75577" cy="1972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r>
                <a:rPr lang="en-US" sz="1333" dirty="0">
                  <a:solidFill>
                    <a:srgbClr val="000000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rPr>
                <a:t>(4)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598196" y="6297998"/>
            <a:ext cx="444429" cy="354669"/>
            <a:chOff x="0" y="0"/>
            <a:chExt cx="175577" cy="14011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5577" cy="140116"/>
            </a:xfrm>
            <a:custGeom>
              <a:avLst/>
              <a:gdLst/>
              <a:ahLst/>
              <a:cxnLst/>
              <a:rect l="l" t="t" r="r" b="b"/>
              <a:pathLst>
                <a:path w="175577" h="140116">
                  <a:moveTo>
                    <a:pt x="0" y="0"/>
                  </a:moveTo>
                  <a:lnTo>
                    <a:pt x="175577" y="0"/>
                  </a:lnTo>
                  <a:lnTo>
                    <a:pt x="175577" y="140116"/>
                  </a:lnTo>
                  <a:lnTo>
                    <a:pt x="0" y="1401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175577" cy="1972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r>
                <a:rPr lang="en-US" sz="1333" dirty="0">
                  <a:solidFill>
                    <a:srgbClr val="000000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rPr>
                <a:t>(5)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426258" y="6297998"/>
            <a:ext cx="444429" cy="354669"/>
            <a:chOff x="0" y="0"/>
            <a:chExt cx="175577" cy="14011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5577" cy="140116"/>
            </a:xfrm>
            <a:custGeom>
              <a:avLst/>
              <a:gdLst/>
              <a:ahLst/>
              <a:cxnLst/>
              <a:rect l="l" t="t" r="r" b="b"/>
              <a:pathLst>
                <a:path w="175577" h="140116">
                  <a:moveTo>
                    <a:pt x="0" y="0"/>
                  </a:moveTo>
                  <a:lnTo>
                    <a:pt x="175577" y="0"/>
                  </a:lnTo>
                  <a:lnTo>
                    <a:pt x="175577" y="140116"/>
                  </a:lnTo>
                  <a:lnTo>
                    <a:pt x="0" y="1401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175577" cy="1972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r>
                <a:rPr lang="en-US" sz="1333" dirty="0">
                  <a:solidFill>
                    <a:srgbClr val="000000"/>
                  </a:solidFill>
                  <a:latin typeface="Acherus Grotesque"/>
                  <a:ea typeface="Acherus Grotesque"/>
                  <a:cs typeface="Acherus Grotesque"/>
                  <a:sym typeface="Acherus Grotesque"/>
                </a:rPr>
                <a:t>(3)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8D8B7-2230-64AD-093D-23C6ACE3C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4162"/>
            <a:ext cx="9144000" cy="990216"/>
          </a:xfrm>
        </p:spPr>
        <p:txBody>
          <a:bodyPr>
            <a:normAutofit/>
          </a:bodyPr>
          <a:lstStyle/>
          <a:p>
            <a:r>
              <a:rPr lang="it-IT" sz="4000" i="1" dirty="0">
                <a:latin typeface="+mn-lt"/>
              </a:rPr>
              <a:t>Future Steps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FCDCD8-3B1A-6EBE-F090-DFEF0D694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0190" y="2376462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900" dirty="0" err="1"/>
              <a:t>Define</a:t>
            </a:r>
            <a:r>
              <a:rPr lang="it-IT" sz="1900" dirty="0"/>
              <a:t> a </a:t>
            </a:r>
            <a:r>
              <a:rPr lang="it-IT" sz="1900" dirty="0" err="1"/>
              <a:t>proper</a:t>
            </a:r>
            <a:r>
              <a:rPr lang="it-IT" sz="1900" dirty="0"/>
              <a:t> set of </a:t>
            </a:r>
            <a:r>
              <a:rPr lang="it-IT" sz="1900" b="1" dirty="0" err="1"/>
              <a:t>unit</a:t>
            </a:r>
            <a:r>
              <a:rPr lang="it-IT" sz="1900" b="1" dirty="0"/>
              <a:t> </a:t>
            </a:r>
            <a:r>
              <a:rPr lang="it-IT" sz="1900" b="1" dirty="0" err="1"/>
              <a:t>cell</a:t>
            </a:r>
            <a:r>
              <a:rPr lang="it-IT" sz="1900" b="1" dirty="0"/>
              <a:t> </a:t>
            </a:r>
            <a:r>
              <a:rPr lang="it-IT" sz="1900" b="1" dirty="0" err="1"/>
              <a:t>types</a:t>
            </a:r>
            <a:r>
              <a:rPr lang="it-IT" sz="1900" b="1" dirty="0"/>
              <a:t> </a:t>
            </a:r>
            <a:r>
              <a:rPr lang="it-IT" sz="1900" dirty="0"/>
              <a:t>and the </a:t>
            </a:r>
            <a:r>
              <a:rPr lang="it-IT" sz="1900" b="1" dirty="0" err="1"/>
              <a:t>material</a:t>
            </a:r>
            <a:r>
              <a:rPr lang="it-IT" sz="1900" dirty="0"/>
              <a:t> to be </a:t>
            </a:r>
            <a:r>
              <a:rPr lang="it-IT" sz="1900" dirty="0" err="1"/>
              <a:t>used</a:t>
            </a:r>
            <a:r>
              <a:rPr lang="it-IT" sz="1900" dirty="0"/>
              <a:t> to produce </a:t>
            </a:r>
            <a:r>
              <a:rPr lang="it-IT" sz="1900" dirty="0" err="1"/>
              <a:t>lattices</a:t>
            </a:r>
            <a:r>
              <a:rPr lang="it-IT" sz="1900" dirty="0"/>
              <a:t> </a:t>
            </a:r>
            <a:r>
              <a:rPr lang="it-IT" sz="1900" dirty="0" err="1"/>
              <a:t>using</a:t>
            </a:r>
            <a:r>
              <a:rPr lang="it-IT" sz="1900" dirty="0"/>
              <a:t> </a:t>
            </a:r>
            <a:r>
              <a:rPr lang="it-IT" sz="1900" b="1" dirty="0"/>
              <a:t>LPBF </a:t>
            </a:r>
            <a:r>
              <a:rPr lang="it-IT" sz="1900" b="1" dirty="0" err="1"/>
              <a:t>technology</a:t>
            </a:r>
            <a:r>
              <a:rPr lang="it-IT" sz="1900" dirty="0"/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900" dirty="0" err="1"/>
              <a:t>Collect</a:t>
            </a:r>
            <a:r>
              <a:rPr lang="it-IT" sz="1900" dirty="0"/>
              <a:t> a large set of data from </a:t>
            </a:r>
            <a:r>
              <a:rPr lang="it-IT" sz="1900" b="1" dirty="0" err="1"/>
              <a:t>experimental</a:t>
            </a:r>
            <a:r>
              <a:rPr lang="it-IT" sz="1900" b="1" dirty="0"/>
              <a:t> test </a:t>
            </a:r>
            <a:r>
              <a:rPr lang="it-IT" sz="1900" dirty="0"/>
              <a:t>(to be </a:t>
            </a:r>
            <a:r>
              <a:rPr lang="it-IT" sz="1900" dirty="0" err="1"/>
              <a:t>decided</a:t>
            </a:r>
            <a:r>
              <a:rPr lang="it-IT" sz="1900" dirty="0"/>
              <a:t>)</a:t>
            </a:r>
            <a:r>
              <a:rPr lang="it-IT" sz="1900" b="1" dirty="0"/>
              <a:t> and </a:t>
            </a:r>
            <a:r>
              <a:rPr lang="it-IT" sz="1900" b="1" dirty="0" err="1"/>
              <a:t>simulations</a:t>
            </a:r>
            <a:r>
              <a:rPr lang="it-IT" sz="1900" b="1" dirty="0"/>
              <a:t> </a:t>
            </a:r>
            <a:r>
              <a:rPr lang="it-IT" sz="1900" dirty="0"/>
              <a:t>on </a:t>
            </a:r>
            <a:r>
              <a:rPr lang="it-IT" sz="1900" dirty="0" err="1"/>
              <a:t>mechanical</a:t>
            </a:r>
            <a:r>
              <a:rPr lang="it-IT" sz="1900" dirty="0"/>
              <a:t> and </a:t>
            </a:r>
            <a:r>
              <a:rPr lang="it-IT" sz="1900" dirty="0" err="1"/>
              <a:t>thermal</a:t>
            </a:r>
            <a:r>
              <a:rPr lang="it-IT" sz="1900" dirty="0"/>
              <a:t> </a:t>
            </a:r>
            <a:r>
              <a:rPr lang="it-IT" sz="1900" dirty="0" err="1"/>
              <a:t>properties</a:t>
            </a:r>
            <a:r>
              <a:rPr lang="it-IT" sz="1900" dirty="0"/>
              <a:t> of </a:t>
            </a:r>
            <a:r>
              <a:rPr lang="it-IT" sz="1900" dirty="0" err="1"/>
              <a:t>representative</a:t>
            </a:r>
            <a:r>
              <a:rPr lang="it-IT" sz="1900" dirty="0"/>
              <a:t> </a:t>
            </a:r>
            <a:r>
              <a:rPr lang="it-IT" sz="1900" dirty="0" err="1"/>
              <a:t>lattices</a:t>
            </a:r>
            <a:r>
              <a:rPr lang="it-IT" sz="1900" dirty="0"/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900" b="1" dirty="0" err="1"/>
              <a:t>Adjust</a:t>
            </a:r>
            <a:r>
              <a:rPr lang="it-IT" sz="1900" b="1" dirty="0"/>
              <a:t> CAD </a:t>
            </a:r>
            <a:r>
              <a:rPr lang="it-IT" sz="1900" b="1" dirty="0" err="1"/>
              <a:t>geometries</a:t>
            </a:r>
            <a:r>
              <a:rPr lang="it-IT" sz="1900" b="1" dirty="0"/>
              <a:t> </a:t>
            </a:r>
            <a:r>
              <a:rPr lang="it-IT" sz="1900" dirty="0" err="1"/>
              <a:t>according</a:t>
            </a:r>
            <a:r>
              <a:rPr lang="it-IT" sz="1900" dirty="0"/>
              <a:t> to </a:t>
            </a:r>
            <a:r>
              <a:rPr lang="it-IT" sz="1900" dirty="0" err="1"/>
              <a:t>produced</a:t>
            </a:r>
            <a:r>
              <a:rPr lang="it-IT" sz="1900" dirty="0"/>
              <a:t> </a:t>
            </a:r>
            <a:r>
              <a:rPr lang="it-IT" sz="1900" dirty="0" err="1"/>
              <a:t>lattices</a:t>
            </a:r>
            <a:r>
              <a:rPr lang="it-IT" sz="1900" dirty="0"/>
              <a:t> and simulate </a:t>
            </a:r>
            <a:r>
              <a:rPr lang="it-IT" sz="1900" dirty="0" err="1"/>
              <a:t>their</a:t>
            </a:r>
            <a:r>
              <a:rPr lang="it-IT" sz="1900" dirty="0"/>
              <a:t> </a:t>
            </a:r>
            <a:r>
              <a:rPr lang="it-IT" sz="1900" dirty="0" err="1"/>
              <a:t>properties</a:t>
            </a:r>
            <a:r>
              <a:rPr lang="it-IT" sz="1900" dirty="0"/>
              <a:t>, in </a:t>
            </a:r>
            <a:r>
              <a:rPr lang="it-IT" sz="1900" dirty="0" err="1"/>
              <a:t>order</a:t>
            </a:r>
            <a:r>
              <a:rPr lang="it-IT" sz="1900" dirty="0"/>
              <a:t> to be </a:t>
            </a:r>
            <a:r>
              <a:rPr lang="it-IT" sz="1900" dirty="0" err="1"/>
              <a:t>able</a:t>
            </a:r>
            <a:r>
              <a:rPr lang="it-IT" sz="1900" dirty="0"/>
              <a:t> to </a:t>
            </a:r>
            <a:r>
              <a:rPr lang="it-IT" sz="1900" b="1" dirty="0" err="1"/>
              <a:t>predict</a:t>
            </a:r>
            <a:r>
              <a:rPr lang="it-IT" sz="1900" dirty="0"/>
              <a:t> the impact of </a:t>
            </a:r>
            <a:r>
              <a:rPr lang="it-IT" sz="1900" dirty="0" err="1"/>
              <a:t>process-induced</a:t>
            </a:r>
            <a:r>
              <a:rPr lang="it-IT" sz="1900" dirty="0"/>
              <a:t> </a:t>
            </a:r>
            <a:r>
              <a:rPr lang="it-IT" sz="1900" dirty="0" err="1"/>
              <a:t>defects</a:t>
            </a:r>
            <a:r>
              <a:rPr lang="it-IT" sz="19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3AECC8BE-82DA-FD43-8A7D-64AC9FE70F80}"/>
              </a:ext>
            </a:extLst>
          </p:cNvPr>
          <p:cNvSpPr txBox="1"/>
          <p:nvPr/>
        </p:nvSpPr>
        <p:spPr>
          <a:xfrm>
            <a:off x="10716464" y="189360"/>
            <a:ext cx="789736" cy="63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dirty="0">
                <a:solidFill>
                  <a:srgbClr val="0F0E0E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Page 10</a:t>
            </a:r>
          </a:p>
          <a:p>
            <a:pPr algn="r">
              <a:lnSpc>
                <a:spcPts val="1680"/>
              </a:lnSpc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  <a:p>
            <a:pPr algn="r">
              <a:lnSpc>
                <a:spcPts val="1680"/>
              </a:lnSpc>
              <a:spcBef>
                <a:spcPct val="0"/>
              </a:spcBef>
            </a:pPr>
            <a:endParaRPr lang="en-US" sz="1200" dirty="0">
              <a:solidFill>
                <a:srgbClr val="0F0E0E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6CB64264-EAD0-F9A9-6D76-84DE9540111F}"/>
              </a:ext>
            </a:extLst>
          </p:cNvPr>
          <p:cNvSpPr/>
          <p:nvPr/>
        </p:nvSpPr>
        <p:spPr>
          <a:xfrm>
            <a:off x="10168417" y="591427"/>
            <a:ext cx="1748415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2904666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774</Words>
  <Application>Microsoft Office PowerPoint</Application>
  <PresentationFormat>Widescreen</PresentationFormat>
  <Paragraphs>106</Paragraphs>
  <Slides>10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Acherus Grotesque</vt:lpstr>
      <vt:lpstr>Acherus Grotesque Bold</vt:lpstr>
      <vt:lpstr>Arial</vt:lpstr>
      <vt:lpstr>Calibri</vt:lpstr>
      <vt:lpstr>Calibri Light</vt:lpstr>
      <vt:lpstr>Roboto</vt:lpstr>
      <vt:lpstr>Office Theme</vt:lpstr>
      <vt:lpstr>Advanced design for Additive Manufacturing (DfAM) approaches for cutting-edge applications in Physics and Engineering</vt:lpstr>
      <vt:lpstr>Presentazione standard di PowerPoint</vt:lpstr>
      <vt:lpstr>PhD PROJECT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Future Steps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Activity</dc:title>
  <dc:creator>Marco Riva</dc:creator>
  <cp:lastModifiedBy>Davide Cester</cp:lastModifiedBy>
  <cp:revision>42</cp:revision>
  <dcterms:created xsi:type="dcterms:W3CDTF">2025-02-03T11:11:57Z</dcterms:created>
  <dcterms:modified xsi:type="dcterms:W3CDTF">2025-02-17T21:10:04Z</dcterms:modified>
</cp:coreProperties>
</file>