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38.jpg" ContentType="image/jpeg"/>
  <Override PartName="/ppt/media/image49.jpg" ContentType="image/jpeg"/>
  <Override PartName="/ppt/notesSlides/notesSlide1.xml" ContentType="application/vnd.openxmlformats-officedocument.presentationml.notesSlide+xml"/>
  <Override PartName="/ppt/media/image73.jpg" ContentType="image/jpeg"/>
  <Override PartName="/ppt/notesSlides/notesSlide2.xml" ContentType="application/vnd.openxmlformats-officedocument.presentationml.notesSlide+xml"/>
  <Override PartName="/ppt/media/image74.jpg" ContentType="image/jpeg"/>
  <Override PartName="/ppt/notesSlides/notesSlide3.xml" ContentType="application/vnd.openxmlformats-officedocument.presentationml.notesSlide+xml"/>
  <Override PartName="/ppt/media/image75.jpg" ContentType="image/jpeg"/>
  <Override PartName="/ppt/notesSlides/notesSlide4.xml" ContentType="application/vnd.openxmlformats-officedocument.presentationml.notesSlide+xml"/>
  <Override PartName="/ppt/media/image76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sldIdLst>
    <p:sldId id="256" r:id="rId2"/>
    <p:sldId id="282" r:id="rId3"/>
    <p:sldId id="257" r:id="rId4"/>
    <p:sldId id="258" r:id="rId5"/>
    <p:sldId id="267" r:id="rId6"/>
    <p:sldId id="262" r:id="rId7"/>
    <p:sldId id="263" r:id="rId8"/>
    <p:sldId id="264" r:id="rId9"/>
    <p:sldId id="265" r:id="rId10"/>
    <p:sldId id="268" r:id="rId11"/>
    <p:sldId id="269" r:id="rId12"/>
    <p:sldId id="388" r:id="rId13"/>
    <p:sldId id="385" r:id="rId14"/>
    <p:sldId id="389" r:id="rId15"/>
    <p:sldId id="386" r:id="rId16"/>
    <p:sldId id="390" r:id="rId17"/>
    <p:sldId id="387" r:id="rId18"/>
    <p:sldId id="303" r:id="rId19"/>
    <p:sldId id="321" r:id="rId20"/>
    <p:sldId id="322" r:id="rId21"/>
    <p:sldId id="271" r:id="rId22"/>
    <p:sldId id="272" r:id="rId23"/>
    <p:sldId id="304" r:id="rId24"/>
    <p:sldId id="274" r:id="rId25"/>
    <p:sldId id="275" r:id="rId26"/>
    <p:sldId id="305" r:id="rId27"/>
    <p:sldId id="287" r:id="rId28"/>
    <p:sldId id="288" r:id="rId29"/>
    <p:sldId id="406" r:id="rId30"/>
    <p:sldId id="289" r:id="rId31"/>
    <p:sldId id="409" r:id="rId32"/>
    <p:sldId id="290" r:id="rId33"/>
    <p:sldId id="291" r:id="rId34"/>
    <p:sldId id="415" r:id="rId35"/>
    <p:sldId id="417" r:id="rId36"/>
    <p:sldId id="292" r:id="rId37"/>
    <p:sldId id="420" r:id="rId38"/>
    <p:sldId id="421" r:id="rId39"/>
    <p:sldId id="422" r:id="rId40"/>
    <p:sldId id="423" r:id="rId41"/>
    <p:sldId id="424" r:id="rId42"/>
    <p:sldId id="293" r:id="rId43"/>
    <p:sldId id="430" r:id="rId44"/>
    <p:sldId id="431" r:id="rId45"/>
    <p:sldId id="433" r:id="rId46"/>
    <p:sldId id="434" r:id="rId47"/>
    <p:sldId id="294" r:id="rId48"/>
    <p:sldId id="436" r:id="rId49"/>
    <p:sldId id="429" r:id="rId50"/>
    <p:sldId id="437" r:id="rId51"/>
    <p:sldId id="295" r:id="rId52"/>
    <p:sldId id="441" r:id="rId53"/>
    <p:sldId id="442" r:id="rId54"/>
    <p:sldId id="443" r:id="rId55"/>
    <p:sldId id="444" r:id="rId56"/>
    <p:sldId id="445" r:id="rId57"/>
    <p:sldId id="298" r:id="rId58"/>
    <p:sldId id="316" r:id="rId59"/>
    <p:sldId id="307" r:id="rId60"/>
    <p:sldId id="317" r:id="rId61"/>
    <p:sldId id="310" r:id="rId62"/>
    <p:sldId id="311" r:id="rId63"/>
    <p:sldId id="312" r:id="rId64"/>
    <p:sldId id="318" r:id="rId65"/>
    <p:sldId id="446" r:id="rId66"/>
    <p:sldId id="361" r:id="rId67"/>
    <p:sldId id="319" r:id="rId68"/>
    <p:sldId id="374" r:id="rId69"/>
    <p:sldId id="373" r:id="rId70"/>
    <p:sldId id="363" r:id="rId71"/>
    <p:sldId id="372" r:id="rId72"/>
    <p:sldId id="365" r:id="rId73"/>
    <p:sldId id="366" r:id="rId74"/>
    <p:sldId id="367" r:id="rId75"/>
    <p:sldId id="371" r:id="rId76"/>
    <p:sldId id="369" r:id="rId7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6E93D7-7B08-408B-94D2-F05C52C08B6A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485EB7-6091-4442-B830-62C5D435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7576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69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42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9267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" name="Google Shape;5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it-IT"/>
              <a:t>55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79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170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080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1063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67748" y="987287"/>
            <a:ext cx="8686800" cy="46783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95504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4493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48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904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73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0093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678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385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6136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B3BB8-4794-41B2-ADB0-93109B8A8A04}" type="datetimeFigureOut">
              <a:rPr lang="it-IT" smtClean="0"/>
              <a:t>18/02/2025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CD2E1-3CF9-4D23-BA04-FE625AAD13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324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tiff"/><Relationship Id="rId5" Type="http://schemas.openxmlformats.org/officeDocument/2006/relationships/image" Target="../media/image54.tiff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69.jpeg"/><Relationship Id="rId4" Type="http://schemas.openxmlformats.org/officeDocument/2006/relationships/image" Target="../media/image64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1.png"/><Relationship Id="rId4" Type="http://schemas.openxmlformats.org/officeDocument/2006/relationships/image" Target="../media/image6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System </a:t>
            </a:r>
            <a:r>
              <a:rPr lang="it-IT" dirty="0" err="1"/>
              <a:t>engineering</a:t>
            </a:r>
            <a:endParaRPr lang="it-IT" sz="4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(in </a:t>
            </a:r>
            <a:r>
              <a:rPr lang="it-IT" dirty="0" err="1"/>
              <a:t>astronomical</a:t>
            </a:r>
            <a:r>
              <a:rPr lang="it-IT" dirty="0"/>
              <a:t> </a:t>
            </a:r>
            <a:r>
              <a:rPr lang="it-IT" dirty="0" err="1"/>
              <a:t>instrumentation</a:t>
            </a:r>
            <a:r>
              <a:rPr lang="it-IT" dirty="0"/>
              <a:t>)</a:t>
            </a:r>
          </a:p>
          <a:p>
            <a:r>
              <a:rPr lang="it-IT" dirty="0"/>
              <a:t>Marco Riva </a:t>
            </a:r>
          </a:p>
          <a:p>
            <a:r>
              <a:rPr lang="it-IT" dirty="0"/>
              <a:t>(INAF </a:t>
            </a:r>
            <a:r>
              <a:rPr lang="it-IT" dirty="0" err="1"/>
              <a:t>Astronomical</a:t>
            </a:r>
            <a:r>
              <a:rPr lang="it-IT" dirty="0"/>
              <a:t> </a:t>
            </a:r>
            <a:r>
              <a:rPr lang="it-IT" dirty="0" err="1"/>
              <a:t>Observatory</a:t>
            </a:r>
            <a:r>
              <a:rPr lang="it-IT" dirty="0"/>
              <a:t> of Milan)</a:t>
            </a:r>
          </a:p>
        </p:txBody>
      </p:sp>
    </p:spTree>
    <p:extLst>
      <p:ext uri="{BB962C8B-B14F-4D97-AF65-F5344CB8AC3E}">
        <p14:creationId xmlns:p14="http://schemas.microsoft.com/office/powerpoint/2010/main" val="27575307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814" y="266701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bg1">
                    <a:lumMod val="85000"/>
                  </a:schemeClr>
                </a:solidFill>
              </a:rPr>
              <a:t>System</a:t>
            </a:r>
            <a:r>
              <a:rPr lang="it-IT" dirty="0"/>
              <a:t> </a:t>
            </a:r>
            <a:r>
              <a:rPr lang="it-IT" dirty="0" err="1"/>
              <a:t>Engineering</a:t>
            </a:r>
            <a:br>
              <a:rPr lang="it-IT" dirty="0"/>
            </a:br>
            <a:br>
              <a:rPr lang="it-IT" dirty="0"/>
            </a:br>
            <a:r>
              <a:rPr lang="it-IT" sz="3100" dirty="0" err="1"/>
              <a:t>what</a:t>
            </a:r>
            <a:r>
              <a:rPr lang="it-IT" sz="3100" dirty="0"/>
              <a:t> </a:t>
            </a:r>
            <a:r>
              <a:rPr lang="it-IT" sz="3100" dirty="0" err="1"/>
              <a:t>is</a:t>
            </a:r>
            <a:r>
              <a:rPr lang="it-IT" sz="3100" dirty="0"/>
              <a:t> </a:t>
            </a:r>
            <a:r>
              <a:rPr lang="it-IT" sz="3100" dirty="0" err="1"/>
              <a:t>this</a:t>
            </a:r>
            <a:r>
              <a:rPr lang="it-IT" sz="31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31058051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Need</a:t>
            </a:r>
            <a:r>
              <a:rPr lang="it-IT" dirty="0"/>
              <a:t> Vision </a:t>
            </a:r>
            <a:r>
              <a:rPr lang="it-IT" dirty="0" err="1"/>
              <a:t>Deilvery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1" dirty="0" err="1"/>
              <a:t>Need</a:t>
            </a:r>
            <a:r>
              <a:rPr lang="it-IT" dirty="0"/>
              <a:t>: </a:t>
            </a:r>
            <a:r>
              <a:rPr lang="it-IT" dirty="0" err="1"/>
              <a:t>All</a:t>
            </a:r>
            <a:r>
              <a:rPr lang="it-IT" dirty="0"/>
              <a:t> design </a:t>
            </a:r>
            <a:r>
              <a:rPr lang="it-IT" dirty="0" err="1"/>
              <a:t>begins</a:t>
            </a:r>
            <a:r>
              <a:rPr lang="it-IT" dirty="0"/>
              <a:t> with a </a:t>
            </a:r>
            <a:r>
              <a:rPr lang="it-IT" dirty="0" err="1"/>
              <a:t>clearly</a:t>
            </a:r>
            <a:r>
              <a:rPr lang="it-IT" dirty="0"/>
              <a:t> </a:t>
            </a:r>
            <a:r>
              <a:rPr lang="it-IT" dirty="0" err="1"/>
              <a:t>defined</a:t>
            </a:r>
            <a:r>
              <a:rPr lang="it-IT" dirty="0"/>
              <a:t> </a:t>
            </a:r>
            <a:r>
              <a:rPr lang="it-IT" dirty="0" err="1"/>
              <a:t>need</a:t>
            </a:r>
            <a:endParaRPr lang="it-IT" dirty="0"/>
          </a:p>
          <a:p>
            <a:r>
              <a:rPr lang="it-IT" b="1" dirty="0"/>
              <a:t>Vision</a:t>
            </a:r>
            <a:r>
              <a:rPr lang="it-IT" dirty="0"/>
              <a:t>: </a:t>
            </a:r>
            <a:r>
              <a:rPr lang="it-IT" dirty="0" err="1"/>
              <a:t>all</a:t>
            </a:r>
            <a:r>
              <a:rPr lang="it-IT" dirty="0"/>
              <a:t> design </a:t>
            </a:r>
            <a:r>
              <a:rPr lang="it-IT" dirty="0" err="1"/>
              <a:t>arise</a:t>
            </a:r>
            <a:r>
              <a:rPr lang="it-IT" dirty="0"/>
              <a:t> from a creative </a:t>
            </a:r>
            <a:r>
              <a:rPr lang="it-IT" dirty="0" err="1"/>
              <a:t>response</a:t>
            </a:r>
            <a:r>
              <a:rPr lang="it-IT" dirty="0"/>
              <a:t> to a </a:t>
            </a:r>
            <a:r>
              <a:rPr lang="it-IT" dirty="0" err="1"/>
              <a:t>need</a:t>
            </a:r>
            <a:endParaRPr lang="it-IT" dirty="0"/>
          </a:p>
          <a:p>
            <a:r>
              <a:rPr lang="it-IT" b="1" dirty="0"/>
              <a:t>Delivery</a:t>
            </a:r>
            <a:r>
              <a:rPr lang="it-IT" dirty="0"/>
              <a:t>: </a:t>
            </a: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designs</a:t>
            </a:r>
            <a:r>
              <a:rPr lang="it-IT" dirty="0"/>
              <a:t> </a:t>
            </a:r>
            <a:r>
              <a:rPr lang="it-IT" dirty="0" err="1"/>
              <a:t>results</a:t>
            </a:r>
            <a:r>
              <a:rPr lang="it-IT" dirty="0"/>
              <a:t> in a </a:t>
            </a:r>
            <a:r>
              <a:rPr lang="it-IT" dirty="0" err="1"/>
              <a:t>system</a:t>
            </a:r>
            <a:r>
              <a:rPr lang="it-IT" dirty="0"/>
              <a:t>, </a:t>
            </a:r>
            <a:r>
              <a:rPr lang="it-IT" dirty="0" err="1"/>
              <a:t>product</a:t>
            </a:r>
            <a:r>
              <a:rPr lang="it-IT" dirty="0"/>
              <a:t> or </a:t>
            </a:r>
            <a:r>
              <a:rPr lang="it-IT" dirty="0" err="1"/>
              <a:t>project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meets</a:t>
            </a:r>
            <a:r>
              <a:rPr lang="it-IT" dirty="0"/>
              <a:t> the </a:t>
            </a:r>
            <a:r>
              <a:rPr lang="it-IT" dirty="0" err="1"/>
              <a:t>need</a:t>
            </a:r>
            <a:r>
              <a:rPr lang="it-I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9914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«V» System Development Model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464754"/>
            <a:ext cx="8591550" cy="489585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 rot="3411489">
            <a:off x="-172995" y="2704365"/>
            <a:ext cx="2040630" cy="882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3278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512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dirty="0"/>
              <a:t>The birth of a project</a:t>
            </a:r>
          </a:p>
        </p:txBody>
      </p:sp>
      <p:pic>
        <p:nvPicPr>
          <p:cNvPr id="5124" name="Picture 2" descr="http://www.saecovending.it/download/image/hr/atlan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44675"/>
            <a:ext cx="3116263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 descr="Royalty-Free (RF) Engineer Clipart Illustration by Ron Leishman - Stock Sample #1047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4175"/>
            <a:ext cx="2743200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8" descr="Royalty-Free (RF) Astronomy Clipart Illustration by Ron Leishman - Stock Sample #43957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068638"/>
            <a:ext cx="27432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99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«V» System Development Model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464754"/>
            <a:ext cx="8591550" cy="489585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 rot="3411489">
            <a:off x="-172995" y="2704365"/>
            <a:ext cx="2040630" cy="882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Need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 rot="3411489">
            <a:off x="741405" y="4958625"/>
            <a:ext cx="2040630" cy="8826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5724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6147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/>
              <a:t>First </a:t>
            </a:r>
            <a:r>
              <a:rPr lang="it-IT" altLang="it-IT" dirty="0" err="1"/>
              <a:t>Iteratcion</a:t>
            </a:r>
            <a:endParaRPr lang="en-US" altLang="it-IT" dirty="0"/>
          </a:p>
        </p:txBody>
      </p:sp>
      <p:pic>
        <p:nvPicPr>
          <p:cNvPr id="6148" name="Picture 2" descr="http://3.bp.blogspot.com/-ZuQIPtRyD2Y/UCAM1IG_w1I/AAAAAAAABYo/vfZ_1iiniPs/s1600/paper-airplan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711575"/>
            <a:ext cx="453548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http://mychinaconnection.com/wp-content/uploads/2010/08/uss_enterpr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628775"/>
            <a:ext cx="428625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 descr="Royalty-Free (RF) Engineer Clipart Illustration by Ron Leishman - Stock Sample #104763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728913"/>
            <a:ext cx="935038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Royalty-Free (RF) Astronomy Clipart Illustration by Ron Leishman - Stock Sample #4395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4371975"/>
            <a:ext cx="987425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796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«V» System Development Model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1464754"/>
            <a:ext cx="8591550" cy="489585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 rot="3411489">
            <a:off x="-172995" y="2704365"/>
            <a:ext cx="2040630" cy="8826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Need</a:t>
            </a:r>
            <a:endParaRPr lang="it-IT" dirty="0"/>
          </a:p>
        </p:txBody>
      </p:sp>
      <p:sp>
        <p:nvSpPr>
          <p:cNvPr id="6" name="Ovale 5"/>
          <p:cNvSpPr/>
          <p:nvPr/>
        </p:nvSpPr>
        <p:spPr>
          <a:xfrm rot="3411489">
            <a:off x="741405" y="4958625"/>
            <a:ext cx="2040630" cy="88262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Vision</a:t>
            </a:r>
            <a:endParaRPr lang="it-IT" dirty="0"/>
          </a:p>
        </p:txBody>
      </p:sp>
      <p:sp>
        <p:nvSpPr>
          <p:cNvPr id="7" name="Ovale 6"/>
          <p:cNvSpPr/>
          <p:nvPr/>
        </p:nvSpPr>
        <p:spPr>
          <a:xfrm rot="18075671">
            <a:off x="6785622" y="3821828"/>
            <a:ext cx="2040630" cy="88262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Delivery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04396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t-IT" altLang="it-IT"/>
          </a:p>
        </p:txBody>
      </p:sp>
      <p:sp>
        <p:nvSpPr>
          <p:cNvPr id="7171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dirty="0" err="1"/>
              <a:t>Final</a:t>
            </a:r>
            <a:r>
              <a:rPr lang="it-IT" altLang="it-IT" dirty="0"/>
              <a:t> </a:t>
            </a:r>
            <a:r>
              <a:rPr lang="it-IT" altLang="it-IT" dirty="0" err="1"/>
              <a:t>result</a:t>
            </a:r>
            <a:endParaRPr lang="en-US" altLang="it-IT" dirty="0"/>
          </a:p>
        </p:txBody>
      </p:sp>
      <p:pic>
        <p:nvPicPr>
          <p:cNvPr id="7172" name="Picture 8" descr="Royalty-Free (RF) Astronomy Clipart Illustration by Ron Leishman - Stock Sample #43957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341438"/>
            <a:ext cx="9604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4" descr="Royalty-Free (RF) Engineer Clipart Illustration by Ron Leishman - Stock Sample #10476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75" y="5253038"/>
            <a:ext cx="9350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2" descr="http://www.cittadellascienza.it/futuroremoto/2012/wp-content/uploads/2012/03/v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35" y="844132"/>
            <a:ext cx="4856163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4" descr="http://adlibitum.oats.inaf.it/monaco/Homepage/Dispense/vlt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213" y="2471738"/>
            <a:ext cx="3608387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817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Systematic</a:t>
            </a:r>
            <a:r>
              <a:rPr lang="it-IT" dirty="0"/>
              <a:t> Design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Models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3" y="1960988"/>
            <a:ext cx="787673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07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261406"/>
            <a:ext cx="7886700" cy="1325563"/>
          </a:xfrm>
        </p:spPr>
        <p:txBody>
          <a:bodyPr/>
          <a:lstStyle/>
          <a:p>
            <a:r>
              <a:rPr lang="it-IT" dirty="0"/>
              <a:t>Project </a:t>
            </a:r>
            <a:r>
              <a:rPr lang="it-IT" dirty="0" err="1"/>
              <a:t>phases</a:t>
            </a:r>
            <a:r>
              <a:rPr lang="it-IT" dirty="0"/>
              <a:t> (NASA </a:t>
            </a:r>
            <a:r>
              <a:rPr lang="it-IT" dirty="0" err="1"/>
              <a:t>view</a:t>
            </a:r>
            <a:r>
              <a:rPr lang="it-IT" dirty="0"/>
              <a:t>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310" y="680734"/>
            <a:ext cx="9134359" cy="56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473DE-E1DA-4C0E-97F1-68F007C5AF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790295"/>
            <a:ext cx="7772400" cy="2387600"/>
          </a:xfrm>
        </p:spPr>
        <p:txBody>
          <a:bodyPr>
            <a:normAutofit/>
          </a:bodyPr>
          <a:lstStyle/>
          <a:p>
            <a:r>
              <a:rPr lang="en-US" sz="3000" dirty="0"/>
              <a:t>System engineer for multidisciplinary </a:t>
            </a:r>
            <a:r>
              <a:rPr lang="en-US" sz="3000" dirty="0" err="1"/>
              <a:t>engagment</a:t>
            </a:r>
            <a:r>
              <a:rPr lang="en-US" sz="3000" dirty="0"/>
              <a:t> in Fundamental Research in Physics and Astrophysics</a:t>
            </a:r>
            <a:br>
              <a:rPr lang="en-US" sz="3000" dirty="0"/>
            </a:br>
            <a:br>
              <a:rPr lang="en-US" sz="3000" dirty="0"/>
            </a:br>
            <a:r>
              <a:rPr lang="en-US" sz="2000" dirty="0"/>
              <a:t>Marco Riva</a:t>
            </a:r>
            <a:endParaRPr lang="it-IT" sz="3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B6713EE-74E2-4FE9-90F5-DD7CE58780E6}"/>
              </a:ext>
            </a:extLst>
          </p:cNvPr>
          <p:cNvSpPr txBox="1">
            <a:spLocks/>
          </p:cNvSpPr>
          <p:nvPr/>
        </p:nvSpPr>
        <p:spPr>
          <a:xfrm>
            <a:off x="1054100" y="1009055"/>
            <a:ext cx="6858000" cy="1241822"/>
          </a:xfrm>
          <a:prstGeom prst="rect">
            <a:avLst/>
          </a:prstGeom>
        </p:spPr>
        <p:txBody>
          <a:bodyPr vert="horz" lIns="68580" tIns="34290" rIns="68580" bIns="3429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b="1" dirty="0">
                <a:solidFill>
                  <a:srgbClr val="34495E"/>
                </a:solidFill>
                <a:latin typeface="Roboto" panose="02000000000000000000" pitchFamily="2" charset="0"/>
              </a:rPr>
              <a:t>TECH-FPA PhD Retreat </a:t>
            </a:r>
          </a:p>
          <a:p>
            <a:r>
              <a:rPr lang="it-IT" sz="1800" b="1" dirty="0">
                <a:solidFill>
                  <a:srgbClr val="34495E"/>
                </a:solidFill>
                <a:latin typeface="Roboto" panose="02000000000000000000" pitchFamily="2" charset="0"/>
              </a:rPr>
              <a:t>17 to 21 February,2025</a:t>
            </a:r>
          </a:p>
          <a:p>
            <a:endParaRPr lang="it-IT" sz="1800" b="1" dirty="0">
              <a:solidFill>
                <a:srgbClr val="34495E"/>
              </a:solidFill>
              <a:latin typeface="Roboto" panose="02000000000000000000" pitchFamily="2" charset="0"/>
            </a:endParaRPr>
          </a:p>
          <a:p>
            <a:br>
              <a:rPr lang="it-IT" sz="1800" dirty="0">
                <a:solidFill>
                  <a:srgbClr val="444444"/>
                </a:solidFill>
                <a:latin typeface="Roboto" panose="02000000000000000000" pitchFamily="2" charset="0"/>
              </a:rPr>
            </a:br>
            <a:r>
              <a:rPr lang="it-IT" sz="1800" dirty="0">
                <a:solidFill>
                  <a:srgbClr val="444444"/>
                </a:solidFill>
                <a:latin typeface="Roboto" panose="02000000000000000000" pitchFamily="2" charset="0"/>
              </a:rPr>
              <a:t>co LNGS</a:t>
            </a:r>
          </a:p>
          <a:p>
            <a:r>
              <a:rPr lang="it-IT" sz="1800" dirty="0">
                <a:latin typeface="Roboto" panose="02000000000000000000" pitchFamily="2" charset="0"/>
              </a:rPr>
              <a:t>Room "B. Pontecorvo"</a:t>
            </a:r>
          </a:p>
          <a:p>
            <a:endParaRPr lang="it-IT" sz="1800" b="1" dirty="0">
              <a:solidFill>
                <a:srgbClr val="34495E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658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770" y="125326"/>
            <a:ext cx="7842064" cy="652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24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Solution or problem oriented?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326" y="1825625"/>
            <a:ext cx="5803465" cy="96283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467" y="3060309"/>
            <a:ext cx="4403511" cy="353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89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Solution or </a:t>
            </a:r>
            <a:r>
              <a:rPr lang="it-IT" dirty="0" err="1"/>
              <a:t>probelm</a:t>
            </a:r>
            <a:r>
              <a:rPr lang="it-IT" dirty="0"/>
              <a:t> </a:t>
            </a:r>
            <a:r>
              <a:rPr lang="it-IT" dirty="0" err="1"/>
              <a:t>oriented</a:t>
            </a:r>
            <a:r>
              <a:rPr lang="it-IT" dirty="0"/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000" y="1915572"/>
            <a:ext cx="5760000" cy="88258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902" y="2888100"/>
            <a:ext cx="4402800" cy="359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12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814" y="266701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System </a:t>
            </a:r>
            <a:r>
              <a:rPr lang="it-IT" dirty="0" err="1"/>
              <a:t>Engineering</a:t>
            </a:r>
            <a:br>
              <a:rPr lang="it-IT" dirty="0"/>
            </a:br>
            <a:br>
              <a:rPr lang="it-IT" dirty="0"/>
            </a:br>
            <a:r>
              <a:rPr lang="it-IT" sz="3100" dirty="0" err="1"/>
              <a:t>why</a:t>
            </a:r>
            <a:r>
              <a:rPr lang="it-IT" sz="3100" dirty="0"/>
              <a:t> </a:t>
            </a:r>
            <a:r>
              <a:rPr lang="it-IT" sz="3100" dirty="0" err="1"/>
              <a:t>is</a:t>
            </a:r>
            <a:r>
              <a:rPr lang="it-IT" sz="3100" dirty="0"/>
              <a:t> </a:t>
            </a:r>
            <a:r>
              <a:rPr lang="it-IT" sz="3100" dirty="0" err="1"/>
              <a:t>needed</a:t>
            </a:r>
            <a:r>
              <a:rPr lang="it-IT" sz="31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807332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dangerous</a:t>
            </a:r>
            <a:r>
              <a:rPr lang="it-IT" dirty="0"/>
              <a:t> mix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7" y="2025497"/>
            <a:ext cx="9000000" cy="462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413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dangerous</a:t>
            </a:r>
            <a:r>
              <a:rPr lang="it-IT" dirty="0"/>
              <a:t> mix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76" y="1796087"/>
            <a:ext cx="9000000" cy="485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01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814" y="266701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System </a:t>
            </a:r>
            <a:r>
              <a:rPr lang="it-IT" dirty="0" err="1"/>
              <a:t>Engineering</a:t>
            </a:r>
            <a:br>
              <a:rPr lang="it-IT" dirty="0"/>
            </a:br>
            <a:br>
              <a:rPr lang="it-IT" dirty="0"/>
            </a:br>
            <a:r>
              <a:rPr lang="it-IT" sz="3100" dirty="0"/>
              <a:t>How </a:t>
            </a:r>
            <a:r>
              <a:rPr lang="it-IT" sz="3100" dirty="0" err="1"/>
              <a:t>is</a:t>
            </a:r>
            <a:r>
              <a:rPr lang="it-IT" sz="3100" dirty="0"/>
              <a:t> made????</a:t>
            </a:r>
          </a:p>
        </p:txBody>
      </p:sp>
    </p:spTree>
    <p:extLst>
      <p:ext uri="{BB962C8B-B14F-4D97-AF65-F5344CB8AC3E}">
        <p14:creationId xmlns:p14="http://schemas.microsoft.com/office/powerpoint/2010/main" val="1962572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 «</a:t>
            </a:r>
            <a:r>
              <a:rPr lang="it-IT" dirty="0" err="1"/>
              <a:t>Pillars</a:t>
            </a:r>
            <a:r>
              <a:rPr lang="it-IT" dirty="0"/>
              <a:t>» of SE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1" y="1584960"/>
            <a:ext cx="900112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758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1 - Life </a:t>
            </a:r>
            <a:r>
              <a:rPr lang="it-IT" dirty="0" err="1"/>
              <a:t>Cicle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2" y="1300956"/>
            <a:ext cx="8715375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252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975" y="4243925"/>
            <a:ext cx="2255349" cy="15008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01" y="1554481"/>
            <a:ext cx="3092733" cy="2602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916" y="1488643"/>
            <a:ext cx="2023890" cy="1671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1556" y="1265529"/>
            <a:ext cx="1704720" cy="23663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7900416" y="2045198"/>
            <a:ext cx="202996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700" dirty="0"/>
              <a:t>Courtesy V.De Caprio</a:t>
            </a:r>
            <a:endParaRPr lang="en-GB" sz="700" dirty="0"/>
          </a:p>
        </p:txBody>
      </p:sp>
      <p:sp>
        <p:nvSpPr>
          <p:cNvPr id="8" name="AutoShape 2" descr="Telescope E-ELT - Chile - GDP Geom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8" name="Picture 4" descr="The peak of Cerro Armazones | ES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1" y="3847795"/>
            <a:ext cx="2813467" cy="194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4282" y="1016813"/>
            <a:ext cx="2139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Manufacturing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066545" y="1242176"/>
            <a:ext cx="2139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Integration Maintenance 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411774" y="1034446"/>
            <a:ext cx="2139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Handling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7011458" y="4893215"/>
            <a:ext cx="21390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Decommissioning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888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Outline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System </a:t>
            </a:r>
            <a:r>
              <a:rPr lang="it-IT" dirty="0" err="1"/>
              <a:t>engineering</a:t>
            </a:r>
            <a:endParaRPr lang="it-IT" dirty="0"/>
          </a:p>
          <a:p>
            <a:pPr lvl="1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engineering</a:t>
            </a:r>
            <a:endParaRPr lang="it-IT" dirty="0"/>
          </a:p>
          <a:p>
            <a:pPr lvl="1"/>
            <a:r>
              <a:rPr lang="it-IT" dirty="0" err="1"/>
              <a:t>Why</a:t>
            </a:r>
            <a:r>
              <a:rPr lang="it-IT" dirty="0"/>
              <a:t> System </a:t>
            </a:r>
            <a:r>
              <a:rPr lang="it-IT" dirty="0" err="1"/>
              <a:t>Engineering</a:t>
            </a:r>
            <a:r>
              <a:rPr lang="it-IT" dirty="0"/>
              <a:t>?</a:t>
            </a:r>
          </a:p>
          <a:p>
            <a:pPr lvl="1"/>
            <a:r>
              <a:rPr lang="it-IT" dirty="0"/>
              <a:t>How </a:t>
            </a:r>
            <a:r>
              <a:rPr lang="it-IT" dirty="0" err="1"/>
              <a:t>system</a:t>
            </a:r>
            <a:r>
              <a:rPr lang="it-IT" dirty="0"/>
              <a:t> </a:t>
            </a:r>
            <a:r>
              <a:rPr lang="it-IT" dirty="0" err="1"/>
              <a:t>Engineering</a:t>
            </a:r>
            <a:r>
              <a:rPr lang="it-IT" dirty="0"/>
              <a:t>?</a:t>
            </a:r>
          </a:p>
          <a:p>
            <a:pPr lvl="1"/>
            <a:endParaRPr lang="it-IT" dirty="0"/>
          </a:p>
          <a:p>
            <a:r>
              <a:rPr lang="it-IT" dirty="0" err="1"/>
              <a:t>Toward</a:t>
            </a:r>
            <a:r>
              <a:rPr lang="it-IT" dirty="0"/>
              <a:t> the future</a:t>
            </a:r>
          </a:p>
          <a:p>
            <a:r>
              <a:rPr lang="it-IT" dirty="0" err="1"/>
              <a:t>Practical</a:t>
            </a:r>
            <a:r>
              <a:rPr lang="it-IT" dirty="0"/>
              <a:t> </a:t>
            </a:r>
            <a:r>
              <a:rPr lang="it-IT" dirty="0" err="1"/>
              <a:t>example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63460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2 - Gates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" y="1473835"/>
            <a:ext cx="815340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10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Gates in reality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Needs to be held by Experts (aknowledge)!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No conflict of interest!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Intellectual honesty on both sides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dirty="0"/>
              <a:t>Target of the review has to be declared in advance</a:t>
            </a:r>
            <a:endParaRPr lang="en-GB" dirty="0"/>
          </a:p>
        </p:txBody>
      </p:sp>
      <p:sp>
        <p:nvSpPr>
          <p:cNvPr id="4" name="object 9"/>
          <p:cNvSpPr/>
          <p:nvPr/>
        </p:nvSpPr>
        <p:spPr>
          <a:xfrm>
            <a:off x="3653029" y="2752333"/>
            <a:ext cx="4613148" cy="29928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2634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3 - </a:t>
            </a:r>
            <a:r>
              <a:rPr lang="it-IT" dirty="0" err="1"/>
              <a:t>Requirements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52" y="1585699"/>
            <a:ext cx="80010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54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3 - </a:t>
            </a:r>
            <a:r>
              <a:rPr lang="it-IT" dirty="0" err="1"/>
              <a:t>Requirements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265" y="1543896"/>
            <a:ext cx="8181975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18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Requirement process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450" y="857250"/>
            <a:ext cx="46251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0480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Requirment management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020" y="1671810"/>
            <a:ext cx="5580380" cy="41890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36" y="951058"/>
            <a:ext cx="4392385" cy="2139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11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4 - </a:t>
            </a:r>
            <a:r>
              <a:rPr lang="it-IT" dirty="0" err="1"/>
              <a:t>Perspectives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920"/>
          <a:stretch/>
        </p:blipFill>
        <p:spPr>
          <a:xfrm>
            <a:off x="628650" y="1513840"/>
            <a:ext cx="7867650" cy="546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99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Multiple Technologies</a:t>
            </a:r>
          </a:p>
        </p:txBody>
      </p:sp>
      <p:sp>
        <p:nvSpPr>
          <p:cNvPr id="4" name="Ovale 3"/>
          <p:cNvSpPr/>
          <p:nvPr/>
        </p:nvSpPr>
        <p:spPr>
          <a:xfrm>
            <a:off x="3245031" y="3157220"/>
            <a:ext cx="2676121" cy="10238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Telescope/ instruments design</a:t>
            </a:r>
          </a:p>
        </p:txBody>
      </p:sp>
      <p:sp>
        <p:nvSpPr>
          <p:cNvPr id="5" name="Ovale 4"/>
          <p:cNvSpPr/>
          <p:nvPr/>
        </p:nvSpPr>
        <p:spPr>
          <a:xfrm>
            <a:off x="745658" y="3806832"/>
            <a:ext cx="2153607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Structural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682109" y="2372619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Thermo/fluido-dynamics</a:t>
            </a:r>
          </a:p>
        </p:txBody>
      </p:sp>
      <p:sp>
        <p:nvSpPr>
          <p:cNvPr id="7" name="Ovale 6"/>
          <p:cNvSpPr/>
          <p:nvPr/>
        </p:nvSpPr>
        <p:spPr>
          <a:xfrm>
            <a:off x="3474514" y="1483762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Optical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245958" y="2227868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Software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6245958" y="3895092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Electronic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474514" y="4830678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11" name="CasellaDiTesto 19"/>
          <p:cNvSpPr txBox="1"/>
          <p:nvPr/>
        </p:nvSpPr>
        <p:spPr>
          <a:xfrm>
            <a:off x="3812645" y="1049402"/>
            <a:ext cx="29319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Edge technology for unique products</a:t>
            </a:r>
          </a:p>
        </p:txBody>
      </p:sp>
    </p:spTree>
    <p:extLst>
      <p:ext uri="{BB962C8B-B14F-4D97-AF65-F5344CB8AC3E}">
        <p14:creationId xmlns:p14="http://schemas.microsoft.com/office/powerpoint/2010/main" val="37341576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Multiple Technologies</a:t>
            </a:r>
          </a:p>
        </p:txBody>
      </p:sp>
      <p:sp>
        <p:nvSpPr>
          <p:cNvPr id="4" name="Ovale 3"/>
          <p:cNvSpPr/>
          <p:nvPr/>
        </p:nvSpPr>
        <p:spPr>
          <a:xfrm>
            <a:off x="3180026" y="3360901"/>
            <a:ext cx="2676121" cy="10238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Telescope</a:t>
            </a:r>
            <a:r>
              <a:rPr lang="it-IT" b="1" dirty="0">
                <a:solidFill>
                  <a:schemeClr val="tx1"/>
                </a:solidFill>
              </a:rPr>
              <a:t>/</a:t>
            </a:r>
            <a:r>
              <a:rPr lang="it-IT" b="1" dirty="0" err="1">
                <a:solidFill>
                  <a:schemeClr val="tx1"/>
                </a:solidFill>
              </a:rPr>
              <a:t>instruments</a:t>
            </a:r>
            <a:r>
              <a:rPr lang="it-IT" b="1" dirty="0">
                <a:solidFill>
                  <a:schemeClr val="tx1"/>
                </a:solidFill>
              </a:rPr>
              <a:t> design</a:t>
            </a:r>
          </a:p>
        </p:txBody>
      </p:sp>
      <p:sp>
        <p:nvSpPr>
          <p:cNvPr id="5" name="Ovale 4"/>
          <p:cNvSpPr/>
          <p:nvPr/>
        </p:nvSpPr>
        <p:spPr>
          <a:xfrm>
            <a:off x="680653" y="4010513"/>
            <a:ext cx="2153607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Structural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617104" y="2576300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Thermo</a:t>
            </a:r>
            <a:r>
              <a:rPr lang="it-IT" b="1" dirty="0">
                <a:solidFill>
                  <a:schemeClr val="tx1"/>
                </a:solidFill>
              </a:rPr>
              <a:t>/</a:t>
            </a:r>
            <a:r>
              <a:rPr lang="it-IT" b="1" dirty="0" err="1">
                <a:solidFill>
                  <a:schemeClr val="tx1"/>
                </a:solidFill>
              </a:rPr>
              <a:t>fluidoynamics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3409509" y="1687443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Optical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180953" y="2431549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Software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6180953" y="4098773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Electronic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409509" y="5034359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12" name="Saetta 11"/>
          <p:cNvSpPr/>
          <p:nvPr/>
        </p:nvSpPr>
        <p:spPr>
          <a:xfrm rot="18039162">
            <a:off x="2195334" y="3202353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aetta 13"/>
          <p:cNvSpPr/>
          <p:nvPr/>
        </p:nvSpPr>
        <p:spPr>
          <a:xfrm>
            <a:off x="2719601" y="2004976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aetta 15"/>
          <p:cNvSpPr/>
          <p:nvPr/>
        </p:nvSpPr>
        <p:spPr>
          <a:xfrm rot="3885161">
            <a:off x="5371690" y="1896767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aetta 16"/>
          <p:cNvSpPr/>
          <p:nvPr/>
        </p:nvSpPr>
        <p:spPr>
          <a:xfrm rot="7190876">
            <a:off x="5853299" y="3132798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aetta 17"/>
          <p:cNvSpPr/>
          <p:nvPr/>
        </p:nvSpPr>
        <p:spPr>
          <a:xfrm rot="10800000">
            <a:off x="5376372" y="4154777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aetta 18"/>
          <p:cNvSpPr/>
          <p:nvPr/>
        </p:nvSpPr>
        <p:spPr>
          <a:xfrm rot="14646683">
            <a:off x="2510161" y="4433169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3596848" y="1116230"/>
            <a:ext cx="2280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Adverse</a:t>
            </a:r>
            <a:r>
              <a:rPr lang="it-IT" dirty="0"/>
              <a:t> </a:t>
            </a:r>
            <a:r>
              <a:rPr lang="it-IT" dirty="0" err="1"/>
              <a:t>Interaction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6627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Multiple Technologies</a:t>
            </a:r>
          </a:p>
        </p:txBody>
      </p:sp>
      <p:sp>
        <p:nvSpPr>
          <p:cNvPr id="4" name="Ovale 3"/>
          <p:cNvSpPr/>
          <p:nvPr/>
        </p:nvSpPr>
        <p:spPr>
          <a:xfrm>
            <a:off x="3180026" y="3360901"/>
            <a:ext cx="2676121" cy="10238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Telescope</a:t>
            </a:r>
            <a:r>
              <a:rPr lang="it-IT" b="1" dirty="0">
                <a:solidFill>
                  <a:schemeClr val="tx1"/>
                </a:solidFill>
              </a:rPr>
              <a:t>/</a:t>
            </a:r>
            <a:r>
              <a:rPr lang="it-IT" b="1" dirty="0" err="1">
                <a:solidFill>
                  <a:schemeClr val="tx1"/>
                </a:solidFill>
              </a:rPr>
              <a:t>instruments</a:t>
            </a:r>
            <a:r>
              <a:rPr lang="it-IT" b="1" dirty="0">
                <a:solidFill>
                  <a:schemeClr val="tx1"/>
                </a:solidFill>
              </a:rPr>
              <a:t> design</a:t>
            </a:r>
          </a:p>
        </p:txBody>
      </p:sp>
      <p:sp>
        <p:nvSpPr>
          <p:cNvPr id="5" name="Ovale 4"/>
          <p:cNvSpPr/>
          <p:nvPr/>
        </p:nvSpPr>
        <p:spPr>
          <a:xfrm>
            <a:off x="680653" y="4010513"/>
            <a:ext cx="2153607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Structural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617104" y="2576300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Thermo</a:t>
            </a:r>
            <a:r>
              <a:rPr lang="it-IT" b="1" dirty="0">
                <a:solidFill>
                  <a:schemeClr val="tx1"/>
                </a:solidFill>
              </a:rPr>
              <a:t>/</a:t>
            </a:r>
            <a:r>
              <a:rPr lang="it-IT" b="1" dirty="0" err="1">
                <a:solidFill>
                  <a:schemeClr val="tx1"/>
                </a:solidFill>
              </a:rPr>
              <a:t>fluidoynamics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3409509" y="1687443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Optical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180953" y="2431549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Software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6180953" y="4098773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Electronic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409509" y="5034359"/>
            <a:ext cx="2217156" cy="1023846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Science</a:t>
            </a:r>
          </a:p>
        </p:txBody>
      </p:sp>
      <p:sp>
        <p:nvSpPr>
          <p:cNvPr id="12" name="Saetta 11"/>
          <p:cNvSpPr/>
          <p:nvPr/>
        </p:nvSpPr>
        <p:spPr>
          <a:xfrm rot="18039162">
            <a:off x="2195334" y="3202353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Saetta 13"/>
          <p:cNvSpPr/>
          <p:nvPr/>
        </p:nvSpPr>
        <p:spPr>
          <a:xfrm>
            <a:off x="2719601" y="2004976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aetta 15"/>
          <p:cNvSpPr/>
          <p:nvPr/>
        </p:nvSpPr>
        <p:spPr>
          <a:xfrm rot="3885161">
            <a:off x="5371690" y="1896767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Saetta 16"/>
          <p:cNvSpPr/>
          <p:nvPr/>
        </p:nvSpPr>
        <p:spPr>
          <a:xfrm rot="7190876">
            <a:off x="5853299" y="3132798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Saetta 17"/>
          <p:cNvSpPr/>
          <p:nvPr/>
        </p:nvSpPr>
        <p:spPr>
          <a:xfrm rot="10800000">
            <a:off x="5376372" y="4154777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Saetta 18"/>
          <p:cNvSpPr/>
          <p:nvPr/>
        </p:nvSpPr>
        <p:spPr>
          <a:xfrm rot="14646683">
            <a:off x="2510161" y="4433169"/>
            <a:ext cx="875565" cy="1516880"/>
          </a:xfrm>
          <a:prstGeom prst="lightningBol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3596848" y="1116230"/>
            <a:ext cx="2280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Poor Comunications</a:t>
            </a:r>
          </a:p>
        </p:txBody>
      </p:sp>
      <p:pic>
        <p:nvPicPr>
          <p:cNvPr id="21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539" y="2868835"/>
            <a:ext cx="3806921" cy="287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54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814" y="266701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System </a:t>
            </a:r>
            <a:r>
              <a:rPr lang="it-IT" dirty="0" err="1"/>
              <a:t>Engineering</a:t>
            </a:r>
            <a:br>
              <a:rPr lang="it-IT" dirty="0"/>
            </a:br>
            <a:br>
              <a:rPr lang="it-IT" dirty="0"/>
            </a:br>
            <a:r>
              <a:rPr lang="it-IT" sz="3100" dirty="0" err="1"/>
              <a:t>what</a:t>
            </a:r>
            <a:r>
              <a:rPr lang="it-IT" sz="3100" dirty="0"/>
              <a:t> </a:t>
            </a:r>
            <a:r>
              <a:rPr lang="it-IT" sz="3100" dirty="0" err="1"/>
              <a:t>is</a:t>
            </a:r>
            <a:r>
              <a:rPr lang="it-IT" sz="3100" dirty="0"/>
              <a:t> </a:t>
            </a:r>
            <a:r>
              <a:rPr lang="it-IT" sz="3100" dirty="0" err="1"/>
              <a:t>this</a:t>
            </a:r>
            <a:r>
              <a:rPr lang="it-IT" sz="31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15718467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Engineering</a:t>
            </a:r>
            <a:r>
              <a:rPr lang="it-IT" dirty="0"/>
              <a:t> </a:t>
            </a:r>
            <a:r>
              <a:rPr lang="it-IT" dirty="0" err="1"/>
              <a:t>worlds</a:t>
            </a:r>
            <a:endParaRPr lang="it-IT" dirty="0"/>
          </a:p>
        </p:txBody>
      </p:sp>
      <p:sp>
        <p:nvSpPr>
          <p:cNvPr id="4" name="Ovale 3"/>
          <p:cNvSpPr/>
          <p:nvPr/>
        </p:nvSpPr>
        <p:spPr>
          <a:xfrm>
            <a:off x="3266700" y="3126885"/>
            <a:ext cx="2676121" cy="10238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Telescope/ instruments design</a:t>
            </a:r>
          </a:p>
        </p:txBody>
      </p:sp>
      <p:sp>
        <p:nvSpPr>
          <p:cNvPr id="5" name="Ovale 4"/>
          <p:cNvSpPr/>
          <p:nvPr/>
        </p:nvSpPr>
        <p:spPr>
          <a:xfrm>
            <a:off x="767327" y="3776497"/>
            <a:ext cx="2153607" cy="10238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Structural</a:t>
            </a:r>
            <a:r>
              <a:rPr lang="it-IT" b="1" dirty="0">
                <a:solidFill>
                  <a:schemeClr val="tx1"/>
                </a:solidFill>
              </a:rPr>
              <a:t>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6" name="Ovale 5"/>
          <p:cNvSpPr/>
          <p:nvPr/>
        </p:nvSpPr>
        <p:spPr>
          <a:xfrm>
            <a:off x="703778" y="2342284"/>
            <a:ext cx="2217156" cy="10238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tx1"/>
                </a:solidFill>
              </a:rPr>
              <a:t>Thermo</a:t>
            </a:r>
            <a:r>
              <a:rPr lang="it-IT" b="1" dirty="0">
                <a:solidFill>
                  <a:schemeClr val="tx1"/>
                </a:solidFill>
              </a:rPr>
              <a:t>/</a:t>
            </a:r>
            <a:r>
              <a:rPr lang="it-IT" b="1" dirty="0" err="1">
                <a:solidFill>
                  <a:schemeClr val="tx1"/>
                </a:solidFill>
              </a:rPr>
              <a:t>fluidoynamics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3496183" y="1453427"/>
            <a:ext cx="2217156" cy="10238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Optical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267627" y="2197533"/>
            <a:ext cx="2217156" cy="10238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Software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9" name="Ovale 8"/>
          <p:cNvSpPr/>
          <p:nvPr/>
        </p:nvSpPr>
        <p:spPr>
          <a:xfrm>
            <a:off x="6267627" y="3864757"/>
            <a:ext cx="2217156" cy="10238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Electronic </a:t>
            </a:r>
            <a:r>
              <a:rPr lang="it-IT" b="1" dirty="0" err="1">
                <a:solidFill>
                  <a:schemeClr val="tx1"/>
                </a:solidFill>
              </a:rPr>
              <a:t>Engineering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496183" y="4800343"/>
            <a:ext cx="2217156" cy="102384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tx1"/>
                </a:solidFill>
              </a:rPr>
              <a:t>Science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108" y="1059004"/>
            <a:ext cx="2160000" cy="1437382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558" y="2007716"/>
            <a:ext cx="2160000" cy="1327229"/>
          </a:xfrm>
          <a:prstGeom prst="rect">
            <a:avLst/>
          </a:prstGeom>
        </p:spPr>
      </p:pic>
      <p:pic>
        <p:nvPicPr>
          <p:cNvPr id="5124" name="Picture 4" descr="Risultati immagini per electronic engine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205" y="3666817"/>
            <a:ext cx="2160000" cy="14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778" y="3715688"/>
            <a:ext cx="2160000" cy="1441800"/>
          </a:xfrm>
          <a:prstGeom prst="rect">
            <a:avLst/>
          </a:prstGeom>
        </p:spPr>
      </p:pic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3339" y="4563307"/>
            <a:ext cx="2160000" cy="1406331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363" y="1871230"/>
            <a:ext cx="23812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2275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Maory Interface Management</a:t>
            </a:r>
          </a:p>
        </p:txBody>
      </p:sp>
      <p:pic>
        <p:nvPicPr>
          <p:cNvPr id="16" name="Picture 1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89" y="1331170"/>
            <a:ext cx="6748237" cy="394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64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5 – </a:t>
            </a:r>
            <a:r>
              <a:rPr lang="it-IT" dirty="0" err="1"/>
              <a:t>Simulation</a:t>
            </a:r>
            <a:r>
              <a:rPr lang="it-IT" dirty="0"/>
              <a:t> and </a:t>
            </a:r>
            <a:r>
              <a:rPr lang="it-IT" dirty="0" err="1"/>
              <a:t>modeling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32" y="1295400"/>
            <a:ext cx="851535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35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8208476" y="14002"/>
            <a:ext cx="903254" cy="827568"/>
          </a:xfrm>
          <a:prstGeom prst="rect">
            <a:avLst/>
          </a:prstGeom>
        </p:spPr>
      </p:pic>
      <p:sp>
        <p:nvSpPr>
          <p:cNvPr id="4" name="CustomShape 1"/>
          <p:cNvSpPr/>
          <p:nvPr/>
        </p:nvSpPr>
        <p:spPr>
          <a:xfrm>
            <a:off x="1453076" y="341530"/>
            <a:ext cx="1557720" cy="921600"/>
          </a:xfrm>
          <a:prstGeom prst="rect">
            <a:avLst/>
          </a:prstGeom>
          <a:solidFill>
            <a:srgbClr val="4472C4"/>
          </a:solidFill>
          <a:ln w="12600">
            <a:solidFill>
              <a:srgbClr val="325490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Calibri"/>
              </a:rPr>
              <a:t>Science module</a:t>
            </a:r>
            <a:endParaRPr dirty="0"/>
          </a:p>
        </p:txBody>
      </p:sp>
      <p:sp>
        <p:nvSpPr>
          <p:cNvPr id="5" name="CustomShape 2"/>
          <p:cNvSpPr/>
          <p:nvPr/>
        </p:nvSpPr>
        <p:spPr>
          <a:xfrm>
            <a:off x="3235076" y="2797090"/>
            <a:ext cx="1970280" cy="850320"/>
          </a:xfrm>
          <a:prstGeom prst="rect">
            <a:avLst/>
          </a:prstGeom>
          <a:solidFill>
            <a:srgbClr val="FFC000"/>
          </a:solidFill>
          <a:ln w="19080">
            <a:solidFill>
              <a:srgbClr val="FFFFFF"/>
            </a:solidFill>
            <a:miter/>
          </a:ln>
        </p:spPr>
        <p:txBody>
          <a:bodyPr lIns="90000" tIns="45000" rIns="90000" bIns="45000" anchor="ctr"/>
          <a:lstStyle/>
          <a:p>
            <a:r>
              <a:rPr lang="en-US" dirty="0">
                <a:solidFill>
                  <a:srgbClr val="FFFFFF"/>
                </a:solidFill>
                <a:latin typeface="Calibri"/>
              </a:rPr>
              <a:t>Front End unit</a:t>
            </a:r>
            <a:endParaRPr dirty="0"/>
          </a:p>
        </p:txBody>
      </p:sp>
      <p:sp>
        <p:nvSpPr>
          <p:cNvPr id="6" name="CustomShape 3"/>
          <p:cNvSpPr/>
          <p:nvPr/>
        </p:nvSpPr>
        <p:spPr>
          <a:xfrm>
            <a:off x="3401756" y="395530"/>
            <a:ext cx="1645920" cy="817920"/>
          </a:xfrm>
          <a:prstGeom prst="rect">
            <a:avLst/>
          </a:prstGeom>
          <a:solidFill>
            <a:srgbClr val="4472C4"/>
          </a:solidFill>
          <a:ln w="12600">
            <a:solidFill>
              <a:srgbClr val="325490"/>
            </a:solidFill>
            <a:miter/>
          </a:ln>
        </p:spPr>
        <p:txBody>
          <a:bodyPr lIns="90000" tIns="45000" rIns="90000" bIns="4500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Atmospheric module</a:t>
            </a:r>
            <a:endParaRPr dirty="0"/>
          </a:p>
        </p:txBody>
      </p:sp>
      <p:sp>
        <p:nvSpPr>
          <p:cNvPr id="7" name="CustomShape 4"/>
          <p:cNvSpPr/>
          <p:nvPr/>
        </p:nvSpPr>
        <p:spPr>
          <a:xfrm>
            <a:off x="3500036" y="1606210"/>
            <a:ext cx="1557720" cy="811440"/>
          </a:xfrm>
          <a:prstGeom prst="rect">
            <a:avLst/>
          </a:prstGeom>
          <a:solidFill>
            <a:srgbClr val="4472C4"/>
          </a:solidFill>
          <a:ln w="12600">
            <a:solidFill>
              <a:srgbClr val="325490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Calibri"/>
              </a:rPr>
              <a:t>Telescope module</a:t>
            </a:r>
            <a:endParaRPr dirty="0"/>
          </a:p>
        </p:txBody>
      </p:sp>
      <p:sp>
        <p:nvSpPr>
          <p:cNvPr id="8" name="CustomShape 5"/>
          <p:cNvSpPr/>
          <p:nvPr/>
        </p:nvSpPr>
        <p:spPr>
          <a:xfrm>
            <a:off x="1995596" y="5548210"/>
            <a:ext cx="1985760" cy="936000"/>
          </a:xfrm>
          <a:prstGeom prst="rect">
            <a:avLst/>
          </a:prstGeom>
          <a:solidFill>
            <a:srgbClr val="FFC000"/>
          </a:solidFill>
          <a:ln w="19080">
            <a:solidFill>
              <a:srgbClr val="FFFFFF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Calibri"/>
              </a:rPr>
              <a:t>Spectrograph unit</a:t>
            </a:r>
            <a:endParaRPr dirty="0"/>
          </a:p>
        </p:txBody>
      </p:sp>
      <p:sp>
        <p:nvSpPr>
          <p:cNvPr id="9" name="CustomShape 6"/>
          <p:cNvSpPr/>
          <p:nvPr/>
        </p:nvSpPr>
        <p:spPr>
          <a:xfrm>
            <a:off x="4411916" y="5471890"/>
            <a:ext cx="2286000" cy="1097280"/>
          </a:xfrm>
          <a:prstGeom prst="rect">
            <a:avLst/>
          </a:prstGeom>
          <a:solidFill>
            <a:srgbClr val="4472C4"/>
          </a:solidFill>
          <a:ln w="12600">
            <a:solidFill>
              <a:srgbClr val="325490"/>
            </a:solidFill>
            <a:miter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Calibri"/>
              </a:rPr>
              <a:t>Image simulator</a:t>
            </a:r>
            <a:endParaRPr dirty="0"/>
          </a:p>
          <a:p>
            <a:pPr algn="ctr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latin typeface="Calibri"/>
              </a:rPr>
              <a:t>1st &amp;2nd order</a:t>
            </a:r>
            <a:endParaRPr dirty="0"/>
          </a:p>
        </p:txBody>
      </p:sp>
      <p:sp>
        <p:nvSpPr>
          <p:cNvPr id="11" name="CustomShape 8"/>
          <p:cNvSpPr/>
          <p:nvPr/>
        </p:nvSpPr>
        <p:spPr>
          <a:xfrm>
            <a:off x="7493516" y="5350210"/>
            <a:ext cx="1557720" cy="1280160"/>
          </a:xfrm>
          <a:prstGeom prst="rect">
            <a:avLst/>
          </a:prstGeom>
          <a:solidFill>
            <a:srgbClr val="4472C4"/>
          </a:solidFill>
          <a:ln w="12600">
            <a:solidFill>
              <a:srgbClr val="325490"/>
            </a:solidFill>
            <a:miter/>
          </a:ln>
        </p:spPr>
        <p:txBody>
          <a:bodyPr lIns="90000" tIns="45000" rIns="90000" bIns="4500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Detector module</a:t>
            </a:r>
            <a:endParaRPr dirty="0"/>
          </a:p>
        </p:txBody>
      </p:sp>
      <p:sp>
        <p:nvSpPr>
          <p:cNvPr id="12" name="CustomShape 9"/>
          <p:cNvSpPr/>
          <p:nvPr/>
        </p:nvSpPr>
        <p:spPr>
          <a:xfrm>
            <a:off x="3223196" y="3998410"/>
            <a:ext cx="1892880" cy="850680"/>
          </a:xfrm>
          <a:prstGeom prst="rect">
            <a:avLst/>
          </a:prstGeom>
          <a:solidFill>
            <a:srgbClr val="FFC000"/>
          </a:solidFill>
          <a:ln w="19080">
            <a:solidFill>
              <a:srgbClr val="FFFFFF"/>
            </a:solidFill>
            <a:miter/>
          </a:ln>
        </p:spPr>
        <p:txBody>
          <a:bodyPr lIns="90000" tIns="45000" rIns="90000" bIns="4500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Fiber Link Unit</a:t>
            </a:r>
            <a:endParaRPr dirty="0"/>
          </a:p>
        </p:txBody>
      </p:sp>
      <p:sp>
        <p:nvSpPr>
          <p:cNvPr id="13" name="CustomShape 10"/>
          <p:cNvSpPr/>
          <p:nvPr/>
        </p:nvSpPr>
        <p:spPr>
          <a:xfrm>
            <a:off x="48872" y="2728587"/>
            <a:ext cx="1649880" cy="921600"/>
          </a:xfrm>
          <a:prstGeom prst="rect">
            <a:avLst/>
          </a:prstGeom>
          <a:solidFill>
            <a:srgbClr val="FFC000"/>
          </a:solidFill>
          <a:ln w="19080">
            <a:solidFill>
              <a:srgbClr val="FFFFFF"/>
            </a:solidFill>
            <a:miter/>
          </a:ln>
        </p:spPr>
        <p:txBody>
          <a:bodyPr lIns="90000" tIns="45000" rIns="90000" bIns="45000" anchor="ctr"/>
          <a:lstStyle/>
          <a:p>
            <a:pPr algn="ctr"/>
            <a:r>
              <a:rPr lang="en-US" dirty="0">
                <a:solidFill>
                  <a:srgbClr val="FFFFFF"/>
                </a:solidFill>
                <a:latin typeface="Calibri"/>
              </a:rPr>
              <a:t>Calibration unit</a:t>
            </a:r>
            <a:endParaRPr dirty="0"/>
          </a:p>
        </p:txBody>
      </p:sp>
      <p:sp>
        <p:nvSpPr>
          <p:cNvPr id="14" name="Line 11"/>
          <p:cNvSpPr/>
          <p:nvPr/>
        </p:nvSpPr>
        <p:spPr>
          <a:xfrm>
            <a:off x="4211036" y="4870690"/>
            <a:ext cx="0" cy="45720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5" name="Line 12"/>
          <p:cNvSpPr/>
          <p:nvPr/>
        </p:nvSpPr>
        <p:spPr>
          <a:xfrm>
            <a:off x="4201676" y="2440330"/>
            <a:ext cx="0" cy="45720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6" name="Line 13"/>
          <p:cNvSpPr/>
          <p:nvPr/>
        </p:nvSpPr>
        <p:spPr>
          <a:xfrm>
            <a:off x="4201676" y="3592330"/>
            <a:ext cx="0" cy="45720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7" name="Line 14"/>
          <p:cNvSpPr/>
          <p:nvPr/>
        </p:nvSpPr>
        <p:spPr>
          <a:xfrm>
            <a:off x="4201676" y="1216330"/>
            <a:ext cx="0" cy="457200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18" name="CustomShape 15"/>
          <p:cNvSpPr/>
          <p:nvPr/>
        </p:nvSpPr>
        <p:spPr>
          <a:xfrm>
            <a:off x="1275596" y="237490"/>
            <a:ext cx="3931920" cy="114300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19" name="CustomShape 16"/>
          <p:cNvSpPr/>
          <p:nvPr/>
        </p:nvSpPr>
        <p:spPr>
          <a:xfrm>
            <a:off x="1914236" y="5358130"/>
            <a:ext cx="4939200" cy="1371600"/>
          </a:xfrm>
          <a:prstGeom prst="rect">
            <a:avLst/>
          </a:prstGeom>
          <a:ln w="18360">
            <a:solidFill>
              <a:srgbClr val="000000"/>
            </a:solidFill>
            <a:round/>
          </a:ln>
        </p:spPr>
      </p:sp>
      <p:sp>
        <p:nvSpPr>
          <p:cNvPr id="20" name="Line 17"/>
          <p:cNvSpPr/>
          <p:nvPr/>
        </p:nvSpPr>
        <p:spPr>
          <a:xfrm>
            <a:off x="3020156" y="825010"/>
            <a:ext cx="45720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1" name="Line 18"/>
          <p:cNvSpPr/>
          <p:nvPr/>
        </p:nvSpPr>
        <p:spPr>
          <a:xfrm>
            <a:off x="6934796" y="6013330"/>
            <a:ext cx="457200" cy="0"/>
          </a:xfrm>
          <a:prstGeom prst="line">
            <a:avLst/>
          </a:prstGeom>
          <a:ln w="1905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2" name="Line 19"/>
          <p:cNvSpPr/>
          <p:nvPr/>
        </p:nvSpPr>
        <p:spPr>
          <a:xfrm>
            <a:off x="3946796" y="6013330"/>
            <a:ext cx="457200" cy="0"/>
          </a:xfrm>
          <a:prstGeom prst="line">
            <a:avLst/>
          </a:prstGeom>
          <a:ln w="1836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23" name="Line 20"/>
          <p:cNvSpPr/>
          <p:nvPr/>
        </p:nvSpPr>
        <p:spPr>
          <a:xfrm>
            <a:off x="6121916" y="841570"/>
            <a:ext cx="0" cy="4389120"/>
          </a:xfrm>
          <a:prstGeom prst="line">
            <a:avLst/>
          </a:prstGeom>
          <a:ln w="18360">
            <a:solidFill>
              <a:srgbClr val="FF6633"/>
            </a:solidFill>
            <a:round/>
            <a:tailEnd type="triangle" w="med" len="med"/>
          </a:ln>
        </p:spPr>
      </p:sp>
      <p:sp>
        <p:nvSpPr>
          <p:cNvPr id="24" name="Line 21"/>
          <p:cNvSpPr/>
          <p:nvPr/>
        </p:nvSpPr>
        <p:spPr>
          <a:xfrm>
            <a:off x="5315516" y="841570"/>
            <a:ext cx="806400" cy="0"/>
          </a:xfrm>
          <a:prstGeom prst="line">
            <a:avLst/>
          </a:prstGeom>
          <a:ln w="18360">
            <a:solidFill>
              <a:srgbClr val="FF6633"/>
            </a:solidFill>
            <a:round/>
          </a:ln>
        </p:spPr>
      </p:sp>
      <p:sp>
        <p:nvSpPr>
          <p:cNvPr id="25" name="Line 22"/>
          <p:cNvSpPr/>
          <p:nvPr/>
        </p:nvSpPr>
        <p:spPr>
          <a:xfrm>
            <a:off x="5298956" y="694690"/>
            <a:ext cx="2103120" cy="0"/>
          </a:xfrm>
          <a:prstGeom prst="line">
            <a:avLst/>
          </a:prstGeom>
          <a:ln w="18360">
            <a:solidFill>
              <a:srgbClr val="FF6633"/>
            </a:solidFill>
            <a:round/>
          </a:ln>
        </p:spPr>
      </p:sp>
      <p:sp>
        <p:nvSpPr>
          <p:cNvPr id="27" name="Line 24"/>
          <p:cNvSpPr/>
          <p:nvPr/>
        </p:nvSpPr>
        <p:spPr>
          <a:xfrm>
            <a:off x="5871356" y="2066290"/>
            <a:ext cx="0" cy="3155040"/>
          </a:xfrm>
          <a:prstGeom prst="line">
            <a:avLst/>
          </a:prstGeom>
          <a:ln w="18360">
            <a:solidFill>
              <a:srgbClr val="FF6633"/>
            </a:solidFill>
            <a:round/>
            <a:tailEnd type="triangle" w="med" len="med"/>
          </a:ln>
        </p:spPr>
      </p:sp>
      <p:sp>
        <p:nvSpPr>
          <p:cNvPr id="28" name="Line 25"/>
          <p:cNvSpPr/>
          <p:nvPr/>
        </p:nvSpPr>
        <p:spPr>
          <a:xfrm>
            <a:off x="5306156" y="2066290"/>
            <a:ext cx="565200" cy="0"/>
          </a:xfrm>
          <a:prstGeom prst="line">
            <a:avLst/>
          </a:prstGeom>
          <a:ln w="18360">
            <a:solidFill>
              <a:srgbClr val="FF6633"/>
            </a:solidFill>
            <a:round/>
          </a:ln>
        </p:spPr>
      </p:sp>
      <p:sp>
        <p:nvSpPr>
          <p:cNvPr id="29" name="Line 26"/>
          <p:cNvSpPr/>
          <p:nvPr/>
        </p:nvSpPr>
        <p:spPr>
          <a:xfrm>
            <a:off x="1803331" y="3222250"/>
            <a:ext cx="1280160" cy="0"/>
          </a:xfrm>
          <a:prstGeom prst="line">
            <a:avLst/>
          </a:prstGeom>
          <a:ln w="18360">
            <a:solidFill>
              <a:srgbClr val="FF0000"/>
            </a:solidFill>
            <a:prstDash val="solid"/>
            <a:round/>
            <a:tailEnd type="triangle" w="med" len="med"/>
          </a:ln>
        </p:spPr>
      </p:sp>
      <p:sp>
        <p:nvSpPr>
          <p:cNvPr id="31" name="Line 28"/>
          <p:cNvSpPr/>
          <p:nvPr/>
        </p:nvSpPr>
        <p:spPr>
          <a:xfrm>
            <a:off x="3010796" y="685330"/>
            <a:ext cx="457200" cy="0"/>
          </a:xfrm>
          <a:prstGeom prst="line">
            <a:avLst/>
          </a:prstGeom>
          <a:ln w="18360">
            <a:solidFill>
              <a:srgbClr val="FF6633"/>
            </a:solidFill>
            <a:round/>
            <a:tailEnd type="triangle" w="med" len="med"/>
          </a:ln>
        </p:spPr>
      </p:sp>
      <p:sp>
        <p:nvSpPr>
          <p:cNvPr id="32" name="Line 29"/>
          <p:cNvSpPr/>
          <p:nvPr/>
        </p:nvSpPr>
        <p:spPr>
          <a:xfrm>
            <a:off x="4012316" y="2421970"/>
            <a:ext cx="0" cy="457200"/>
          </a:xfrm>
          <a:prstGeom prst="line">
            <a:avLst/>
          </a:prstGeom>
          <a:ln w="36720">
            <a:solidFill>
              <a:srgbClr val="FF6633"/>
            </a:solidFill>
            <a:round/>
            <a:tailEnd type="triangle" w="med" len="med"/>
          </a:ln>
        </p:spPr>
      </p:sp>
      <p:sp>
        <p:nvSpPr>
          <p:cNvPr id="33" name="Line 30"/>
          <p:cNvSpPr/>
          <p:nvPr/>
        </p:nvSpPr>
        <p:spPr>
          <a:xfrm>
            <a:off x="4012316" y="3609970"/>
            <a:ext cx="0" cy="457200"/>
          </a:xfrm>
          <a:prstGeom prst="line">
            <a:avLst/>
          </a:prstGeom>
          <a:ln w="36720">
            <a:solidFill>
              <a:srgbClr val="FF6633"/>
            </a:solidFill>
            <a:round/>
            <a:tailEnd type="triangle" w="med" len="med"/>
          </a:ln>
        </p:spPr>
      </p:sp>
      <p:sp>
        <p:nvSpPr>
          <p:cNvPr id="34" name="Line 31"/>
          <p:cNvSpPr/>
          <p:nvPr/>
        </p:nvSpPr>
        <p:spPr>
          <a:xfrm>
            <a:off x="5573276" y="3255010"/>
            <a:ext cx="0" cy="1956960"/>
          </a:xfrm>
          <a:prstGeom prst="line">
            <a:avLst/>
          </a:prstGeom>
          <a:ln w="18360">
            <a:solidFill>
              <a:srgbClr val="FF6633"/>
            </a:solidFill>
            <a:round/>
            <a:tailEnd type="triangle" w="med" len="med"/>
          </a:ln>
        </p:spPr>
      </p:sp>
      <p:sp>
        <p:nvSpPr>
          <p:cNvPr id="35" name="Line 32"/>
          <p:cNvSpPr/>
          <p:nvPr/>
        </p:nvSpPr>
        <p:spPr>
          <a:xfrm>
            <a:off x="5296796" y="3255010"/>
            <a:ext cx="276480" cy="0"/>
          </a:xfrm>
          <a:prstGeom prst="line">
            <a:avLst/>
          </a:prstGeom>
          <a:ln w="18360">
            <a:solidFill>
              <a:srgbClr val="FF6633"/>
            </a:solidFill>
            <a:round/>
          </a:ln>
        </p:spPr>
      </p:sp>
      <p:sp>
        <p:nvSpPr>
          <p:cNvPr id="36" name="Line 33"/>
          <p:cNvSpPr/>
          <p:nvPr/>
        </p:nvSpPr>
        <p:spPr>
          <a:xfrm>
            <a:off x="5311916" y="4443730"/>
            <a:ext cx="0" cy="758880"/>
          </a:xfrm>
          <a:prstGeom prst="line">
            <a:avLst/>
          </a:prstGeom>
          <a:ln w="18360">
            <a:solidFill>
              <a:srgbClr val="FF6633"/>
            </a:solidFill>
            <a:rou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37" name="Line 34"/>
          <p:cNvSpPr/>
          <p:nvPr/>
        </p:nvSpPr>
        <p:spPr>
          <a:xfrm>
            <a:off x="5147756" y="4443730"/>
            <a:ext cx="164160" cy="0"/>
          </a:xfrm>
          <a:prstGeom prst="line">
            <a:avLst/>
          </a:prstGeom>
          <a:ln w="18360">
            <a:solidFill>
              <a:srgbClr val="FF6633"/>
            </a:solidFill>
            <a:round/>
          </a:ln>
        </p:spPr>
      </p:sp>
      <p:sp>
        <p:nvSpPr>
          <p:cNvPr id="38" name="Line 35"/>
          <p:cNvSpPr/>
          <p:nvPr/>
        </p:nvSpPr>
        <p:spPr>
          <a:xfrm>
            <a:off x="3937436" y="5837650"/>
            <a:ext cx="457200" cy="0"/>
          </a:xfrm>
          <a:prstGeom prst="line">
            <a:avLst/>
          </a:prstGeom>
          <a:ln w="18360">
            <a:solidFill>
              <a:srgbClr val="FF6633"/>
            </a:solidFill>
            <a:round/>
            <a:tailEnd type="triangle" w="med" len="med"/>
          </a:ln>
        </p:spPr>
      </p:sp>
      <p:sp>
        <p:nvSpPr>
          <p:cNvPr id="39" name="Line 36"/>
          <p:cNvSpPr/>
          <p:nvPr/>
        </p:nvSpPr>
        <p:spPr>
          <a:xfrm>
            <a:off x="6697916" y="5873650"/>
            <a:ext cx="887040" cy="0"/>
          </a:xfrm>
          <a:prstGeom prst="line">
            <a:avLst/>
          </a:prstGeom>
          <a:ln w="18360">
            <a:solidFill>
              <a:srgbClr val="FF6633"/>
            </a:solidFill>
            <a:round/>
            <a:tailEnd type="triangle" w="med" len="med"/>
          </a:ln>
        </p:spPr>
      </p:sp>
      <p:sp>
        <p:nvSpPr>
          <p:cNvPr id="40" name="Line 12"/>
          <p:cNvSpPr/>
          <p:nvPr/>
        </p:nvSpPr>
        <p:spPr>
          <a:xfrm flipV="1">
            <a:off x="179833" y="4695383"/>
            <a:ext cx="596969" cy="5748"/>
          </a:xfrm>
          <a:prstGeom prst="line">
            <a:avLst/>
          </a:prstGeom>
          <a:ln w="36720">
            <a:solidFill>
              <a:srgbClr val="000000"/>
            </a:solidFill>
            <a:round/>
            <a:tailEnd type="triangle" w="med" len="med"/>
          </a:ln>
        </p:spPr>
      </p:sp>
      <p:sp>
        <p:nvSpPr>
          <p:cNvPr id="41" name="TextBox 40"/>
          <p:cNvSpPr txBox="1"/>
          <p:nvPr/>
        </p:nvSpPr>
        <p:spPr>
          <a:xfrm>
            <a:off x="794082" y="4510717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Light path</a:t>
            </a:r>
          </a:p>
        </p:txBody>
      </p:sp>
      <p:sp>
        <p:nvSpPr>
          <p:cNvPr id="42" name="Line 12"/>
          <p:cNvSpPr/>
          <p:nvPr/>
        </p:nvSpPr>
        <p:spPr>
          <a:xfrm flipV="1">
            <a:off x="179833" y="5064715"/>
            <a:ext cx="596969" cy="5748"/>
          </a:xfrm>
          <a:prstGeom prst="line">
            <a:avLst/>
          </a:prstGeom>
          <a:ln w="36720">
            <a:solidFill>
              <a:srgbClr val="C00000"/>
            </a:solidFill>
            <a:round/>
            <a:tailEnd type="triangle" w="med" len="med"/>
          </a:ln>
        </p:spPr>
      </p:sp>
      <p:sp>
        <p:nvSpPr>
          <p:cNvPr id="43" name="TextBox 42"/>
          <p:cNvSpPr txBox="1"/>
          <p:nvPr/>
        </p:nvSpPr>
        <p:spPr>
          <a:xfrm>
            <a:off x="794081" y="4890158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&amp; Logic path</a:t>
            </a:r>
          </a:p>
        </p:txBody>
      </p:sp>
    </p:spTree>
    <p:extLst>
      <p:ext uri="{BB962C8B-B14F-4D97-AF65-F5344CB8AC3E}">
        <p14:creationId xmlns:p14="http://schemas.microsoft.com/office/powerpoint/2010/main" val="12981680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8219719" y="425868"/>
            <a:ext cx="793276" cy="827568"/>
          </a:xfrm>
          <a:prstGeom prst="rect">
            <a:avLst/>
          </a:prstGeom>
        </p:spPr>
      </p:pic>
      <p:sp>
        <p:nvSpPr>
          <p:cNvPr id="4" name="CustomShape 2"/>
          <p:cNvSpPr/>
          <p:nvPr/>
        </p:nvSpPr>
        <p:spPr>
          <a:xfrm>
            <a:off x="668082" y="1976823"/>
            <a:ext cx="7807027" cy="3940255"/>
          </a:xfrm>
          <a:prstGeom prst="rect">
            <a:avLst/>
          </a:prstGeom>
        </p:spPr>
        <p:txBody>
          <a:bodyPr lIns="81647" tIns="40823" rIns="81647" bIns="40823"/>
          <a:lstStyle/>
          <a:p>
            <a:pPr>
              <a:lnSpc>
                <a:spcPct val="90000"/>
              </a:lnSpc>
              <a:buFont typeface="Arial"/>
              <a:buChar char="•"/>
            </a:pPr>
            <a:endParaRPr lang="en-US" sz="2177" b="1" dirty="0">
              <a:solidFill>
                <a:srgbClr val="92D050"/>
              </a:solidFill>
              <a:latin typeface="Calibri"/>
            </a:endParaRPr>
          </a:p>
        </p:txBody>
      </p:sp>
      <p:sp>
        <p:nvSpPr>
          <p:cNvPr id="5" name="CustomShape 2"/>
          <p:cNvSpPr/>
          <p:nvPr/>
        </p:nvSpPr>
        <p:spPr>
          <a:xfrm>
            <a:off x="502095" y="804378"/>
            <a:ext cx="7807027" cy="3940255"/>
          </a:xfrm>
          <a:prstGeom prst="rect">
            <a:avLst/>
          </a:prstGeom>
        </p:spPr>
        <p:txBody>
          <a:bodyPr lIns="81647" tIns="40823" rIns="81647" bIns="40823"/>
          <a:lstStyle/>
          <a:p>
            <a:pPr>
              <a:lnSpc>
                <a:spcPct val="90000"/>
              </a:lnSpc>
              <a:buFont typeface="Arial"/>
              <a:buChar char="•"/>
            </a:pPr>
            <a:endParaRPr lang="it-IT" sz="2177" b="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endParaRPr lang="it-IT" sz="2177" b="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2177" b="1" dirty="0">
              <a:solidFill>
                <a:srgbClr val="92D050"/>
              </a:solidFill>
            </a:endParaRPr>
          </a:p>
          <a:p>
            <a:pPr>
              <a:lnSpc>
                <a:spcPct val="90000"/>
              </a:lnSpc>
              <a:buFont typeface="Arial"/>
              <a:buChar char="•"/>
            </a:pPr>
            <a:endParaRPr lang="en-US" sz="2177" b="1" dirty="0">
              <a:solidFill>
                <a:srgbClr val="92D050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3" y="1605280"/>
            <a:ext cx="3553310" cy="52527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52" y="1631946"/>
            <a:ext cx="1838452" cy="2081633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6389406" y="1707334"/>
            <a:ext cx="443445" cy="463371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925407" y="1522668"/>
            <a:ext cx="1342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Etalon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497139" y="3149362"/>
            <a:ext cx="428268" cy="303312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25407" y="2964696"/>
            <a:ext cx="180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 + sky contribution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497139" y="2478157"/>
            <a:ext cx="428268" cy="671206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405" y="4047667"/>
            <a:ext cx="4817411" cy="13351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6636" y="5518382"/>
            <a:ext cx="4881005" cy="1270980"/>
          </a:xfrm>
          <a:prstGeom prst="rect">
            <a:avLst/>
          </a:prstGeom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152400" y="122238"/>
            <a:ext cx="8763000" cy="4873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it-IT" kern="0" dirty="0"/>
              <a:t>Synthetic Images</a:t>
            </a:r>
          </a:p>
        </p:txBody>
      </p:sp>
    </p:spTree>
    <p:extLst>
      <p:ext uri="{BB962C8B-B14F-4D97-AF65-F5344CB8AC3E}">
        <p14:creationId xmlns:p14="http://schemas.microsoft.com/office/powerpoint/2010/main" val="20417735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07" y="1062507"/>
            <a:ext cx="8097380" cy="255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355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98" y="1319668"/>
            <a:ext cx="4203076" cy="2124416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152400" y="122238"/>
            <a:ext cx="8763000" cy="4873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it-IT" kern="0" dirty="0"/>
              <a:t>Performance Evaluation and Instrument Layout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16" y="3849144"/>
            <a:ext cx="3779210" cy="2064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4950" y="2628884"/>
            <a:ext cx="2138375" cy="1477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7757" y="1249660"/>
            <a:ext cx="2039937" cy="97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79166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6 – </a:t>
            </a:r>
            <a:r>
              <a:rPr lang="it-IT" dirty="0" err="1"/>
              <a:t>Trade</a:t>
            </a:r>
            <a:r>
              <a:rPr lang="it-IT" dirty="0"/>
              <a:t> </a:t>
            </a:r>
            <a:r>
              <a:rPr lang="it-IT" dirty="0" err="1"/>
              <a:t>Offs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76" y="1354479"/>
            <a:ext cx="8356283" cy="547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100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D322005-B401-40E9-A68B-733A337DA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77239"/>
            <a:ext cx="8686800" cy="46783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Comparison at various levels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Items and weights to be selected in advance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</a:rPr>
              <a:t>Measures of Performance (MOP): </a:t>
            </a:r>
            <a:r>
              <a:rPr lang="en-GB" sz="1200" dirty="0">
                <a:latin typeface="+mj-lt"/>
              </a:rPr>
              <a:t>measures derived from the dimensional parameters (both physical and structural) and measure attributes of system behaviour. MOPs quantify the set of selected parameters.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</a:rPr>
              <a:t>Measures of Effectiveness (MOE): </a:t>
            </a:r>
            <a:r>
              <a:rPr lang="en-GB" sz="1200" dirty="0">
                <a:latin typeface="+mj-lt"/>
              </a:rPr>
              <a:t>measure of how a system performs its functions within its environment. An MOE is generally an aggregation of MOPs.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b="1" dirty="0">
                <a:latin typeface="+mj-lt"/>
              </a:rPr>
              <a:t>Measures of Systems Effectiveness (MOSE): </a:t>
            </a:r>
            <a:r>
              <a:rPr lang="en-GB" sz="1200" dirty="0">
                <a:latin typeface="+mj-lt"/>
              </a:rPr>
              <a:t>measure of how a system of systems performs its mission.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Decision Criteria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/>
              <a:t>Pugh method (- and + no different weights)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 err="1"/>
              <a:t>Kepner-Tregoe</a:t>
            </a:r>
            <a:r>
              <a:rPr lang="en-GB" sz="1200" dirty="0"/>
              <a:t> (predefined weights per category)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200" dirty="0"/>
              <a:t>Analytic </a:t>
            </a:r>
            <a:r>
              <a:rPr lang="en-GB" sz="1200" dirty="0" err="1"/>
              <a:t>Hyerarchy</a:t>
            </a:r>
            <a:r>
              <a:rPr lang="en-GB" sz="1200" dirty="0"/>
              <a:t> process (take into account </a:t>
            </a:r>
            <a:r>
              <a:rPr lang="en-GB" sz="1200" dirty="0" err="1"/>
              <a:t>interdepndednt</a:t>
            </a:r>
            <a:r>
              <a:rPr lang="en-GB" sz="1200" dirty="0"/>
              <a:t> weights)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Final Choice is technical?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8F1EC5-7FB8-42EF-A620-AB86BBE06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77895"/>
            <a:ext cx="91440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Verdana" pitchFamily="34" charset="0"/>
                <a:cs typeface="Arial" charset="0"/>
              </a:defRPr>
            </a:lvl9pPr>
          </a:lstStyle>
          <a:p>
            <a:r>
              <a:rPr lang="en-US" sz="2400" dirty="0"/>
              <a:t>Comparisons</a:t>
            </a:r>
          </a:p>
        </p:txBody>
      </p:sp>
    </p:spTree>
    <p:extLst>
      <p:ext uri="{BB962C8B-B14F-4D97-AF65-F5344CB8AC3E}">
        <p14:creationId xmlns:p14="http://schemas.microsoft.com/office/powerpoint/2010/main" val="4805442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Comparisons</a:t>
            </a:r>
            <a:endParaRPr lang="en-GB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2772" y="4869359"/>
            <a:ext cx="490919" cy="9104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784" y="1119912"/>
            <a:ext cx="2395455" cy="1304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1332" y="1063997"/>
            <a:ext cx="2676394" cy="14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527" y="2535752"/>
            <a:ext cx="4340568" cy="1911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046" y="4339000"/>
            <a:ext cx="1862938" cy="19457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4953" y="4339000"/>
            <a:ext cx="1920234" cy="18633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172" y="1861491"/>
            <a:ext cx="2577888" cy="1489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196" y="3705224"/>
            <a:ext cx="2547788" cy="2144001"/>
          </a:xfrm>
          <a:prstGeom prst="rect">
            <a:avLst/>
          </a:prstGeom>
        </p:spPr>
      </p:pic>
      <p:sp>
        <p:nvSpPr>
          <p:cNvPr id="11" name="AutoShape 2" descr="1 kg, il chilogrammo di peso Foto stock - Ala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076" name="Picture 4" descr="Muore il sogno dell'Euro? - CBR Italy - Data Center e Cablaggio Strutturat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3957306"/>
            <a:ext cx="759995" cy="76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478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814" y="266701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System </a:t>
            </a:r>
            <a:r>
              <a:rPr lang="it-IT" dirty="0" err="1">
                <a:solidFill>
                  <a:schemeClr val="bg1">
                    <a:lumMod val="85000"/>
                  </a:schemeClr>
                </a:solidFill>
              </a:rPr>
              <a:t>Engineering</a:t>
            </a:r>
            <a:br>
              <a:rPr lang="it-IT" dirty="0"/>
            </a:br>
            <a:br>
              <a:rPr lang="it-IT" dirty="0"/>
            </a:br>
            <a:r>
              <a:rPr lang="it-IT" sz="3100" dirty="0" err="1"/>
              <a:t>what</a:t>
            </a:r>
            <a:r>
              <a:rPr lang="it-IT" sz="3100" dirty="0"/>
              <a:t> </a:t>
            </a:r>
            <a:r>
              <a:rPr lang="it-IT" sz="3100" dirty="0" err="1"/>
              <a:t>is</a:t>
            </a:r>
            <a:r>
              <a:rPr lang="it-IT" sz="3100" dirty="0"/>
              <a:t> </a:t>
            </a:r>
            <a:r>
              <a:rPr lang="it-IT" sz="3100" dirty="0" err="1"/>
              <a:t>this</a:t>
            </a:r>
            <a:r>
              <a:rPr lang="it-IT" sz="3100" dirty="0"/>
              <a:t>????</a:t>
            </a:r>
          </a:p>
        </p:txBody>
      </p:sp>
    </p:spTree>
    <p:extLst>
      <p:ext uri="{BB962C8B-B14F-4D97-AF65-F5344CB8AC3E}">
        <p14:creationId xmlns:p14="http://schemas.microsoft.com/office/powerpoint/2010/main" val="30894529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667" y="2555830"/>
            <a:ext cx="6121715" cy="17272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2484" y="1043202"/>
            <a:ext cx="2395455" cy="1304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6032" y="987287"/>
            <a:ext cx="2676394" cy="14158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0349" y="4360603"/>
            <a:ext cx="5645951" cy="189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153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7 – </a:t>
            </a:r>
            <a:r>
              <a:rPr lang="it-IT" dirty="0" err="1"/>
              <a:t>Operational</a:t>
            </a:r>
            <a:r>
              <a:rPr lang="it-IT" dirty="0"/>
              <a:t> </a:t>
            </a:r>
            <a:r>
              <a:rPr lang="it-IT" dirty="0" err="1"/>
              <a:t>Effectiveness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442" y="1825625"/>
            <a:ext cx="85248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438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sldNum" idx="4294967295"/>
          </p:nvPr>
        </p:nvSpPr>
        <p:spPr>
          <a:xfrm>
            <a:off x="645795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it-IT"/>
              <a:pPr>
                <a:buClr>
                  <a:srgbClr val="000000"/>
                </a:buClr>
                <a:buSzPts val="900"/>
              </a:pPr>
              <a:t>52</a:t>
            </a:fld>
            <a:endParaRPr/>
          </a:p>
        </p:txBody>
      </p:sp>
      <p:sp>
        <p:nvSpPr>
          <p:cNvPr id="60" name="Google Shape;60;p2"/>
          <p:cNvSpPr txBox="1"/>
          <p:nvPr/>
        </p:nvSpPr>
        <p:spPr>
          <a:xfrm>
            <a:off x="418713" y="1384008"/>
            <a:ext cx="84627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Use cases</a:t>
            </a:r>
          </a:p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5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5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4994" y="18768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3" lvl="6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AIV</a:t>
            </a:r>
          </a:p>
        </p:txBody>
      </p: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422" y="975632"/>
            <a:ext cx="3827145" cy="506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642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sldNum" idx="4294967295"/>
          </p:nvPr>
        </p:nvSpPr>
        <p:spPr>
          <a:xfrm>
            <a:off x="645795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it-IT"/>
              <a:pPr>
                <a:buClr>
                  <a:srgbClr val="000000"/>
                </a:buClr>
                <a:buSzPts val="900"/>
              </a:pPr>
              <a:t>53</a:t>
            </a:fld>
            <a:endParaRPr/>
          </a:p>
        </p:txBody>
      </p:sp>
      <p:sp>
        <p:nvSpPr>
          <p:cNvPr id="60" name="Google Shape;60;p2"/>
          <p:cNvSpPr txBox="1"/>
          <p:nvPr/>
        </p:nvSpPr>
        <p:spPr>
          <a:xfrm>
            <a:off x="418713" y="1384008"/>
            <a:ext cx="84627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Use cases</a:t>
            </a:r>
          </a:p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5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5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4994" y="187687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3" lvl="6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Calibrations</a:t>
            </a: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283" y="1680846"/>
            <a:ext cx="4086225" cy="431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79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sldNum" idx="4294967295"/>
          </p:nvPr>
        </p:nvSpPr>
        <p:spPr>
          <a:xfrm>
            <a:off x="645795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it-IT"/>
              <a:pPr>
                <a:buClr>
                  <a:srgbClr val="000000"/>
                </a:buClr>
                <a:buSzPts val="900"/>
              </a:pPr>
              <a:t>54</a:t>
            </a:fld>
            <a:endParaRPr/>
          </a:p>
        </p:txBody>
      </p:sp>
      <p:sp>
        <p:nvSpPr>
          <p:cNvPr id="60" name="Google Shape;60;p2"/>
          <p:cNvSpPr txBox="1"/>
          <p:nvPr/>
        </p:nvSpPr>
        <p:spPr>
          <a:xfrm>
            <a:off x="418713" y="1384008"/>
            <a:ext cx="84627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Use cases</a:t>
            </a:r>
          </a:p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5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5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4994" y="18768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3" lvl="6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Operations</a:t>
            </a:r>
          </a:p>
          <a:p>
            <a:pPr marL="285743" lvl="6" indent="-285743">
              <a:buClr>
                <a:schemeClr val="dk1"/>
              </a:buClr>
              <a:buSzPts val="2400"/>
              <a:buFont typeface="Arial"/>
              <a:buChar char="•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847" y="1680846"/>
            <a:ext cx="4393565" cy="43199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35959" y="2311375"/>
            <a:ext cx="18812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43" lvl="7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Procedures</a:t>
            </a:r>
          </a:p>
          <a:p>
            <a:pPr marL="285743" lvl="7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Duty Cicles</a:t>
            </a:r>
          </a:p>
        </p:txBody>
      </p:sp>
    </p:spTree>
    <p:extLst>
      <p:ext uri="{BB962C8B-B14F-4D97-AF65-F5344CB8AC3E}">
        <p14:creationId xmlns:p14="http://schemas.microsoft.com/office/powerpoint/2010/main" val="38693572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"/>
          <p:cNvSpPr txBox="1">
            <a:spLocks noGrp="1"/>
          </p:cNvSpPr>
          <p:nvPr>
            <p:ph type="sldNum" idx="4294967295"/>
          </p:nvPr>
        </p:nvSpPr>
        <p:spPr>
          <a:xfrm>
            <a:off x="6457950" y="562451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buClr>
                <a:srgbClr val="000000"/>
              </a:buClr>
              <a:buSzPts val="900"/>
            </a:pPr>
            <a:fld id="{00000000-1234-1234-1234-123412341234}" type="slidenum">
              <a:rPr lang="it-IT"/>
              <a:pPr>
                <a:buClr>
                  <a:srgbClr val="000000"/>
                </a:buClr>
                <a:buSzPts val="900"/>
              </a:pPr>
              <a:t>55</a:t>
            </a:fld>
            <a:endParaRPr/>
          </a:p>
        </p:txBody>
      </p:sp>
      <p:sp>
        <p:nvSpPr>
          <p:cNvPr id="60" name="Google Shape;60;p2"/>
          <p:cNvSpPr txBox="1"/>
          <p:nvPr/>
        </p:nvSpPr>
        <p:spPr>
          <a:xfrm>
            <a:off x="418713" y="1384008"/>
            <a:ext cx="8462700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System Use cases</a:t>
            </a:r>
          </a:p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43" indent="-285743">
              <a:buClr>
                <a:schemeClr val="dk1"/>
              </a:buClr>
              <a:buSzPts val="2400"/>
              <a:buFont typeface="Arial"/>
              <a:buChar char="•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5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00000"/>
              </a:buClr>
              <a:buSzPts val="1350"/>
            </a:pPr>
            <a:endParaRPr sz="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4994" y="18768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43" lvl="6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Maintenance</a:t>
            </a:r>
          </a:p>
          <a:p>
            <a:pPr marL="285743" lvl="6" indent="-285743">
              <a:buClr>
                <a:schemeClr val="dk1"/>
              </a:buClr>
              <a:buSzPts val="2400"/>
              <a:buFont typeface="Arial"/>
              <a:buChar char="•"/>
            </a:pPr>
            <a:endParaRPr lang="it-IT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5959" y="2311375"/>
            <a:ext cx="19912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43" lvl="7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Procedures</a:t>
            </a:r>
          </a:p>
          <a:p>
            <a:pPr marL="285743" lvl="7" indent="-285743">
              <a:buClr>
                <a:schemeClr val="dk1"/>
              </a:buClr>
              <a:buSzPts val="2400"/>
              <a:buFont typeface="Arial"/>
              <a:buChar char="•"/>
            </a:pPr>
            <a:r>
              <a:rPr lang="it-IT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Accessibility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760" y="2456638"/>
            <a:ext cx="3138891" cy="336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0911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9814" y="2667013"/>
            <a:ext cx="78867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/>
              <a:t>System Engineering</a:t>
            </a:r>
            <a:br>
              <a:rPr lang="it-IT" dirty="0"/>
            </a:br>
            <a:br>
              <a:rPr lang="it-IT" dirty="0"/>
            </a:br>
            <a:r>
              <a:rPr lang="it-IT" sz="3100" dirty="0"/>
              <a:t>the skills</a:t>
            </a:r>
          </a:p>
        </p:txBody>
      </p:sp>
    </p:spTree>
    <p:extLst>
      <p:ext uri="{BB962C8B-B14F-4D97-AF65-F5344CB8AC3E}">
        <p14:creationId xmlns:p14="http://schemas.microsoft.com/office/powerpoint/2010/main" val="2351662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System Engineering compentences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853353"/>
            <a:ext cx="8296275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2662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Project Management Or System </a:t>
            </a:r>
            <a:r>
              <a:rPr lang="it-IT" dirty="0" err="1"/>
              <a:t>Engineer</a:t>
            </a:r>
            <a:r>
              <a:rPr lang="it-IT" dirty="0"/>
              <a:t>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004" y="2342418"/>
            <a:ext cx="5416510" cy="33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9432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5424" y="2732406"/>
            <a:ext cx="7886700" cy="1325563"/>
          </a:xfrm>
        </p:spPr>
        <p:txBody>
          <a:bodyPr/>
          <a:lstStyle/>
          <a:p>
            <a:r>
              <a:rPr lang="it-IT" dirty="0"/>
              <a:t>System </a:t>
            </a:r>
            <a:r>
              <a:rPr lang="it-IT" dirty="0" err="1"/>
              <a:t>Engineering</a:t>
            </a:r>
            <a:r>
              <a:rPr lang="it-IT" dirty="0"/>
              <a:t> </a:t>
            </a:r>
            <a:r>
              <a:rPr lang="it-IT" dirty="0" err="1"/>
              <a:t>toward</a:t>
            </a:r>
            <a:r>
              <a:rPr lang="it-IT" dirty="0"/>
              <a:t> the future</a:t>
            </a:r>
          </a:p>
        </p:txBody>
      </p:sp>
    </p:spTree>
    <p:extLst>
      <p:ext uri="{BB962C8B-B14F-4D97-AF65-F5344CB8AC3E}">
        <p14:creationId xmlns:p14="http://schemas.microsoft.com/office/powerpoint/2010/main" val="3097147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System: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 a </a:t>
            </a:r>
            <a:r>
              <a:rPr lang="it-IT" dirty="0" err="1"/>
              <a:t>system</a:t>
            </a:r>
            <a:r>
              <a:rPr lang="it-IT" dirty="0"/>
              <a:t>?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59" y="2373343"/>
            <a:ext cx="8096250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Systematic</a:t>
            </a:r>
            <a:r>
              <a:rPr lang="it-IT" dirty="0"/>
              <a:t> Design </a:t>
            </a:r>
            <a:r>
              <a:rPr lang="it-IT" dirty="0" err="1"/>
              <a:t>Process</a:t>
            </a:r>
            <a:r>
              <a:rPr lang="it-IT" dirty="0"/>
              <a:t> </a:t>
            </a:r>
            <a:r>
              <a:rPr lang="it-IT" dirty="0" err="1"/>
              <a:t>Models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13" y="1960988"/>
            <a:ext cx="7876737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806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 </a:t>
            </a:r>
            <a:r>
              <a:rPr lang="it-IT" dirty="0" err="1"/>
              <a:t>shape</a:t>
            </a:r>
            <a:r>
              <a:rPr lang="it-IT" dirty="0"/>
              <a:t> in </a:t>
            </a:r>
            <a:r>
              <a:rPr lang="it-IT" dirty="0" err="1"/>
              <a:t>practice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2576"/>
          <a:stretch/>
        </p:blipFill>
        <p:spPr>
          <a:xfrm>
            <a:off x="924878" y="2065866"/>
            <a:ext cx="6750000" cy="430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41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From </a:t>
            </a:r>
            <a:r>
              <a:rPr lang="it-IT" dirty="0" err="1"/>
              <a:t>document</a:t>
            </a:r>
            <a:r>
              <a:rPr lang="it-IT" dirty="0"/>
              <a:t> to model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0036"/>
          <a:stretch/>
        </p:blipFill>
        <p:spPr>
          <a:xfrm>
            <a:off x="1011422" y="2096346"/>
            <a:ext cx="6750000" cy="43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371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Model </a:t>
            </a:r>
            <a:r>
              <a:rPr lang="it-IT" dirty="0" err="1"/>
              <a:t>Based</a:t>
            </a:r>
            <a:r>
              <a:rPr lang="it-IT" dirty="0"/>
              <a:t> System </a:t>
            </a:r>
            <a:r>
              <a:rPr lang="it-IT" dirty="0" err="1"/>
              <a:t>Engineering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t="13078"/>
          <a:stretch/>
        </p:blipFill>
        <p:spPr>
          <a:xfrm>
            <a:off x="397336" y="1690689"/>
            <a:ext cx="8118014" cy="465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50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MBSE in </a:t>
            </a:r>
            <a:r>
              <a:rPr lang="it-IT" dirty="0" err="1"/>
              <a:t>practice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15" y="1825625"/>
            <a:ext cx="7442570" cy="501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253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93DDD-A7E3-481A-8C79-9307A7B5D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Thanks!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8D753-2D27-46F8-AAB8-7C3C8F0F3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514018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 </a:t>
            </a:r>
            <a:r>
              <a:rPr lang="it-IT" dirty="0" err="1"/>
              <a:t>what</a:t>
            </a:r>
            <a:r>
              <a:rPr lang="it-IT" dirty="0"/>
              <a:t>? </a:t>
            </a:r>
            <a:r>
              <a:rPr lang="it-IT" dirty="0" err="1"/>
              <a:t>Let’s</a:t>
            </a:r>
            <a:r>
              <a:rPr lang="it-IT" dirty="0"/>
              <a:t> work </a:t>
            </a:r>
            <a:r>
              <a:rPr lang="it-IT" dirty="0" err="1"/>
              <a:t>toghether</a:t>
            </a:r>
            <a:r>
              <a:rPr lang="it-IT" dirty="0"/>
              <a:t>!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588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1051" y="510752"/>
            <a:ext cx="7886700" cy="1325563"/>
          </a:xfrm>
        </p:spPr>
        <p:txBody>
          <a:bodyPr/>
          <a:lstStyle/>
          <a:p>
            <a:r>
              <a:rPr lang="it-IT" dirty="0"/>
              <a:t>System </a:t>
            </a:r>
            <a:r>
              <a:rPr lang="it-IT" dirty="0" err="1"/>
              <a:t>Engineering</a:t>
            </a:r>
            <a:r>
              <a:rPr lang="it-IT" dirty="0"/>
              <a:t> of </a:t>
            </a:r>
            <a:r>
              <a:rPr lang="it-IT" dirty="0" err="1"/>
              <a:t>Hires</a:t>
            </a:r>
            <a:r>
              <a:rPr lang="it-IT" dirty="0"/>
              <a:t> @ ELT: a </a:t>
            </a:r>
            <a:r>
              <a:rPr lang="it-IT" dirty="0" err="1"/>
              <a:t>practical</a:t>
            </a:r>
            <a:r>
              <a:rPr lang="it-IT" dirty="0"/>
              <a:t> </a:t>
            </a:r>
            <a:r>
              <a:rPr lang="it-IT" dirty="0" err="1"/>
              <a:t>example</a:t>
            </a:r>
            <a:endParaRPr lang="it-IT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1826" y="1787230"/>
            <a:ext cx="5789867" cy="4165682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41866" y="6013719"/>
            <a:ext cx="71086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http://www.brera.inaf.it/utenti/mriva/cameo_hires/</a:t>
            </a:r>
          </a:p>
        </p:txBody>
      </p:sp>
    </p:spTree>
    <p:extLst>
      <p:ext uri="{BB962C8B-B14F-4D97-AF65-F5344CB8AC3E}">
        <p14:creationId xmlns:p14="http://schemas.microsoft.com/office/powerpoint/2010/main" val="71169339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requirement</a:t>
            </a:r>
            <a:r>
              <a:rPr lang="it-IT" dirty="0"/>
              <a:t> game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The Instrument shall provide a spectral resolution of at least 100000.</a:t>
            </a:r>
          </a:p>
          <a:p>
            <a:pPr marL="514350" indent="-514350">
              <a:buFont typeface="+mj-lt"/>
              <a:buAutoNum type="arabicPeriod"/>
            </a:pPr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Instrument shall provide at least 2 (3 goal) pixels per resolution element.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instrument shall provide simultaneous and as complete as possible spectral coverage of the 500-1800 nm wavelengths range. Small gaps in regions of poor atmospheric transmission may be tolerated.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instrument shall achieve a medium-term stability of accuracy better than 1m/s between 500 and 1800 nm.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1620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requirement</a:t>
            </a:r>
            <a:r>
              <a:rPr lang="it-IT" dirty="0"/>
              <a:t> game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The Instrument shall provide a spectral resolution of at least 100000.</a:t>
            </a:r>
          </a:p>
          <a:p>
            <a:pPr marL="514350" indent="-514350">
              <a:buFont typeface="+mj-lt"/>
              <a:buAutoNum type="arabicPeriod"/>
            </a:pPr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at least 2 (3 goal) pixels per resolution element.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simultaneous and as complete as possible spectral coverage of the 500-1800 nm wavelengths range. Small gaps in regions of poor atmospheric transmission may be tolerated</a:t>
            </a:r>
            <a:r>
              <a:rPr lang="en-GB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achieve a medium-term stability of accuracy better than 1m/s between 500 and 1800 nm.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898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System: </a:t>
            </a:r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 a </a:t>
            </a:r>
            <a:r>
              <a:rPr lang="it-IT" dirty="0" err="1"/>
              <a:t>system</a:t>
            </a:r>
            <a:r>
              <a:rPr lang="it-IT" dirty="0"/>
              <a:t>?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4174" y="4067567"/>
            <a:ext cx="3394149" cy="2653093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32" y="2047691"/>
            <a:ext cx="1690523" cy="253578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027" y="1606673"/>
            <a:ext cx="2133600" cy="2133600"/>
          </a:xfrm>
          <a:prstGeom prst="rect">
            <a:avLst/>
          </a:prstGeom>
        </p:spPr>
      </p:pic>
      <p:pic>
        <p:nvPicPr>
          <p:cNvPr id="7" name="Picture 4" descr="http://adlibitum.oats.inaf.it/monaco/Homepage/Dispense/vlt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99" y="2083291"/>
            <a:ext cx="1961013" cy="2365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201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767" y="2256946"/>
            <a:ext cx="8194466" cy="322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requirement</a:t>
            </a:r>
            <a:r>
              <a:rPr lang="it-IT" dirty="0"/>
              <a:t> game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a spectral resolution of at least 100000.</a:t>
            </a:r>
          </a:p>
          <a:p>
            <a:pPr marL="514350" indent="-514350">
              <a:buFont typeface="+mj-lt"/>
              <a:buAutoNum type="arabicPeriod"/>
            </a:pPr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Instrument shall provide at least 2 (3 goal) pixels per resolution element.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simultaneous and as complete as possible spectral coverage of the 500-1800 nm wavelengths range. Small gaps in regions of poor atmospheric transmission may be tolerated.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achieve a medium-term stability of accuracy better than 1m/s between 500 and 1800 nm.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039254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24537" y="2662387"/>
            <a:ext cx="7886700" cy="4351338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79" y="2122206"/>
            <a:ext cx="8747523" cy="33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394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requirement</a:t>
            </a:r>
            <a:r>
              <a:rPr lang="it-IT" dirty="0"/>
              <a:t> game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a spectral resolution of at least 100000.</a:t>
            </a:r>
          </a:p>
          <a:p>
            <a:pPr marL="514350" indent="-514350">
              <a:buFont typeface="+mj-lt"/>
              <a:buAutoNum type="arabicPeriod"/>
            </a:pPr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at least 2 (3 goal) pixels per resolution element.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instrument shall provide simultaneous and as complete as possible spectral coverage of the 500-1800 nm wavelengths range. Small gaps in regions of poor atmospheric transmission may be tolerated.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achieve a medium-term stability of accuracy better than 1m/s between 500 and 1800 nm.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46650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47" y="2080561"/>
            <a:ext cx="8933204" cy="353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608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Top </a:t>
            </a:r>
            <a:r>
              <a:rPr lang="it-IT" dirty="0" err="1"/>
              <a:t>level</a:t>
            </a:r>
            <a:r>
              <a:rPr lang="it-IT" dirty="0"/>
              <a:t> </a:t>
            </a:r>
            <a:r>
              <a:rPr lang="it-IT" dirty="0" err="1"/>
              <a:t>requirement</a:t>
            </a:r>
            <a:r>
              <a:rPr lang="it-IT" dirty="0"/>
              <a:t> game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a spectral resolution of at least 100000.</a:t>
            </a:r>
          </a:p>
          <a:p>
            <a:pPr marL="514350" indent="-514350">
              <a:buFont typeface="+mj-lt"/>
              <a:buAutoNum type="arabicPeriod"/>
            </a:pPr>
            <a:endParaRPr lang="it-IT" dirty="0">
              <a:solidFill>
                <a:schemeClr val="bg1">
                  <a:lumMod val="75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at least 2 (3 goal) pixels per resolution element.</a:t>
            </a:r>
          </a:p>
          <a:p>
            <a:pPr marL="514350" indent="-514350">
              <a:buFont typeface="+mj-lt"/>
              <a:buAutoNum type="arabicPeriod"/>
            </a:pPr>
            <a:endParaRPr lang="it-IT" dirty="0"/>
          </a:p>
          <a:p>
            <a:pPr marL="514350" indent="-514350">
              <a:buFont typeface="+mj-lt"/>
              <a:buAutoNum type="arabicPeriod"/>
            </a:pPr>
            <a:r>
              <a:rPr lang="en-GB" dirty="0">
                <a:solidFill>
                  <a:schemeClr val="bg1">
                    <a:lumMod val="75000"/>
                  </a:schemeClr>
                </a:solidFill>
              </a:rPr>
              <a:t>The instrument shall provide simultaneous and as complete as possible spectral coverage of the 500-1800 nm wavelengths range. Small gaps in regions of poor atmospheric transmission may be tolerated.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The instrument shall achieve a medium-term stability of accuracy better than 1m/s between 500 and 1800 nm. </a:t>
            </a:r>
          </a:p>
          <a:p>
            <a:pPr marL="514350" indent="-514350"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6379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6879"/>
            <a:ext cx="8979138" cy="413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956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Engineered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341" y="1970021"/>
            <a:ext cx="6232275" cy="3557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5892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Engineered</a:t>
            </a:r>
            <a:r>
              <a:rPr lang="it-IT" dirty="0"/>
              <a:t> </a:t>
            </a:r>
            <a:r>
              <a:rPr lang="it-IT" dirty="0" err="1"/>
              <a:t>system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97" y="1875065"/>
            <a:ext cx="7920000" cy="455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11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1130</TotalTime>
  <Words>1081</Words>
  <Application>Microsoft Office PowerPoint</Application>
  <PresentationFormat>On-screen Show (4:3)</PresentationFormat>
  <Paragraphs>218</Paragraphs>
  <Slides>76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1" baseType="lpstr">
      <vt:lpstr>Arial</vt:lpstr>
      <vt:lpstr>Calibri</vt:lpstr>
      <vt:lpstr>Calibri Light</vt:lpstr>
      <vt:lpstr>Roboto</vt:lpstr>
      <vt:lpstr>Tema di Office</vt:lpstr>
      <vt:lpstr>System engineering</vt:lpstr>
      <vt:lpstr>System engineer for multidisciplinary engagment in Fundamental Research in Physics and Astrophysics  Marco Riva</vt:lpstr>
      <vt:lpstr>Outline</vt:lpstr>
      <vt:lpstr>System Engineering  what is this????</vt:lpstr>
      <vt:lpstr>System Engineering  what is this????</vt:lpstr>
      <vt:lpstr>System: what is  a system?</vt:lpstr>
      <vt:lpstr>System: what is  a system?</vt:lpstr>
      <vt:lpstr>Engineered system</vt:lpstr>
      <vt:lpstr>Engineered system</vt:lpstr>
      <vt:lpstr>System Engineering  what is this????</vt:lpstr>
      <vt:lpstr>Need Vision Deilvery</vt:lpstr>
      <vt:lpstr>«V» System Development Model</vt:lpstr>
      <vt:lpstr>The birth of a project</vt:lpstr>
      <vt:lpstr>«V» System Development Model</vt:lpstr>
      <vt:lpstr>First Iteratcion</vt:lpstr>
      <vt:lpstr>«V» System Development Model</vt:lpstr>
      <vt:lpstr>Final result</vt:lpstr>
      <vt:lpstr>Systematic Design Process Models</vt:lpstr>
      <vt:lpstr>Project phases (NASA view)</vt:lpstr>
      <vt:lpstr>PowerPoint Presentation</vt:lpstr>
      <vt:lpstr>Solution or problem oriented?</vt:lpstr>
      <vt:lpstr>Solution or probelm oriented?</vt:lpstr>
      <vt:lpstr>System Engineering  why is needed????</vt:lpstr>
      <vt:lpstr>A dangerous mix</vt:lpstr>
      <vt:lpstr>A dangerous mix</vt:lpstr>
      <vt:lpstr>System Engineering  How is made????</vt:lpstr>
      <vt:lpstr>7 «Pillars» of SE</vt:lpstr>
      <vt:lpstr>1 - Life Cicle</vt:lpstr>
      <vt:lpstr>PowerPoint Presentation</vt:lpstr>
      <vt:lpstr>2 - Gates</vt:lpstr>
      <vt:lpstr>Gates in reality</vt:lpstr>
      <vt:lpstr>3 - Requirements</vt:lpstr>
      <vt:lpstr>3 - Requirements</vt:lpstr>
      <vt:lpstr>Requirement process</vt:lpstr>
      <vt:lpstr>Requirment management</vt:lpstr>
      <vt:lpstr>4 - Perspectives</vt:lpstr>
      <vt:lpstr>Multiple Technologies</vt:lpstr>
      <vt:lpstr>Multiple Technologies</vt:lpstr>
      <vt:lpstr>Multiple Technologies</vt:lpstr>
      <vt:lpstr>Different Engineering worlds</vt:lpstr>
      <vt:lpstr>Maory Interface Management</vt:lpstr>
      <vt:lpstr>5 – Simulation and modeling</vt:lpstr>
      <vt:lpstr>PowerPoint Presentation</vt:lpstr>
      <vt:lpstr>PowerPoint Presentation</vt:lpstr>
      <vt:lpstr>PowerPoint Presentation</vt:lpstr>
      <vt:lpstr>PowerPoint Presentation</vt:lpstr>
      <vt:lpstr>6 – Trade Offs</vt:lpstr>
      <vt:lpstr>PowerPoint Presentation</vt:lpstr>
      <vt:lpstr>Comparisons</vt:lpstr>
      <vt:lpstr>PowerPoint Presentation</vt:lpstr>
      <vt:lpstr>7 – Operational Effectiveness</vt:lpstr>
      <vt:lpstr>PowerPoint Presentation</vt:lpstr>
      <vt:lpstr>PowerPoint Presentation</vt:lpstr>
      <vt:lpstr>PowerPoint Presentation</vt:lpstr>
      <vt:lpstr>PowerPoint Presentation</vt:lpstr>
      <vt:lpstr>System Engineering  the skills</vt:lpstr>
      <vt:lpstr>System Engineering compentences</vt:lpstr>
      <vt:lpstr>Project Management Or System Engineer?</vt:lpstr>
      <vt:lpstr>System Engineering toward the future</vt:lpstr>
      <vt:lpstr>Systematic Design Process Models</vt:lpstr>
      <vt:lpstr>V shape in practice</vt:lpstr>
      <vt:lpstr>From document to model</vt:lpstr>
      <vt:lpstr>Model Based System Engineering</vt:lpstr>
      <vt:lpstr>MBSE in practice</vt:lpstr>
      <vt:lpstr>Thanks!</vt:lpstr>
      <vt:lpstr>So what? Let’s work toghether!</vt:lpstr>
      <vt:lpstr>System Engineering of Hires @ ELT: a practical example</vt:lpstr>
      <vt:lpstr>Top level requirement game</vt:lpstr>
      <vt:lpstr>Top level requirement game</vt:lpstr>
      <vt:lpstr>PowerPoint Presentation</vt:lpstr>
      <vt:lpstr>Top level requirement game</vt:lpstr>
      <vt:lpstr>PowerPoint Presentation</vt:lpstr>
      <vt:lpstr>Top level requirement game</vt:lpstr>
      <vt:lpstr>PowerPoint Presentation</vt:lpstr>
      <vt:lpstr>Top level requirement game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engineering</dc:title>
  <dc:creator>Marco</dc:creator>
  <cp:lastModifiedBy>Marco Riva</cp:lastModifiedBy>
  <cp:revision>46</cp:revision>
  <dcterms:created xsi:type="dcterms:W3CDTF">2017-06-26T09:23:06Z</dcterms:created>
  <dcterms:modified xsi:type="dcterms:W3CDTF">2025-02-18T13:47:02Z</dcterms:modified>
</cp:coreProperties>
</file>