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93" r:id="rId4"/>
    <p:sldId id="282" r:id="rId5"/>
    <p:sldId id="269" r:id="rId6"/>
    <p:sldId id="298" r:id="rId7"/>
    <p:sldId id="299" r:id="rId8"/>
    <p:sldId id="296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336B7-4E6E-4CE1-8249-BE46EF567691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A06A6-E122-433B-83E2-1A7209D6B6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52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B299-987D-4416-BBA3-1F53EFB71105}" type="datetime1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0B3D-1014-4241-8A57-A97E8BA05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21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D0ED-5B19-49F1-BE1B-04DEC9FCEE35}" type="datetime1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0B3D-1014-4241-8A57-A97E8BA05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66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3932-BB68-41B2-8847-5CFAB11BE656}" type="datetime1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0B3D-1014-4241-8A57-A97E8BA05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52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BEBC-7599-4CAD-AC9A-B4BF5CAED200}" type="datetime1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0B3D-1014-4241-8A57-A97E8BA05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986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9541-DBFA-4B6B-8DCF-C8200EB42A0C}" type="datetime1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0B3D-1014-4241-8A57-A97E8BA05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19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4B4E-1731-49D3-8CAD-8D2F177CECCC}" type="datetime1">
              <a:rPr lang="it-IT" smtClean="0"/>
              <a:t>18/02/2025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0B3D-1014-4241-8A57-A97E8BA05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95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BD0D-7EE1-4F73-9AF7-E10AAA5C6218}" type="datetime1">
              <a:rPr lang="it-IT" smtClean="0"/>
              <a:t>18/02/2025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0B3D-1014-4241-8A57-A97E8BA05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59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059A-66FB-43C9-8369-772B98C6530A}" type="datetime1">
              <a:rPr lang="it-IT" smtClean="0"/>
              <a:t>18/02/2025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0B3D-1014-4241-8A57-A97E8BA05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4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00DA-E4FB-4641-9F1A-4E9D341295AD}" type="datetime1">
              <a:rPr lang="it-IT" smtClean="0"/>
              <a:t>18/02/2025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0B3D-1014-4241-8A57-A97E8BA05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16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13C3-CDA0-4186-BA5B-50DDEE3D2861}" type="datetime1">
              <a:rPr lang="it-IT" smtClean="0"/>
              <a:t>18/02/2025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0B3D-1014-4241-8A57-A97E8BA05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28FF-0733-4A32-B2A8-DD587E1D260D}" type="datetime1">
              <a:rPr lang="it-IT" smtClean="0"/>
              <a:t>18/02/2025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0B3D-1014-4241-8A57-A97E8BA05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251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21B9F-8B4C-4C7C-A9F4-E12410F3F39A}" type="datetime1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B0B3D-1014-4241-8A57-A97E8BA05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94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88780" y="48209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b="1" i="1" dirty="0" err="1"/>
              <a:t>Summary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1st </a:t>
            </a:r>
            <a:r>
              <a:rPr lang="it-IT" dirty="0" err="1"/>
              <a:t>year</a:t>
            </a:r>
            <a:r>
              <a:rPr lang="it-IT" dirty="0"/>
              <a:t> of PhD and </a:t>
            </a:r>
            <a:r>
              <a:rPr lang="it-IT" b="1" i="1" dirty="0" err="1"/>
              <a:t>perspectives</a:t>
            </a:r>
            <a:r>
              <a:rPr lang="it-IT" dirty="0"/>
              <a:t> on 2nd </a:t>
            </a:r>
            <a:r>
              <a:rPr lang="it-IT" dirty="0" err="1"/>
              <a:t>year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32104" y="4162532"/>
            <a:ext cx="10527792" cy="2561018"/>
          </a:xfrm>
        </p:spPr>
        <p:txBody>
          <a:bodyPr>
            <a:normAutofit lnSpcReduction="10000"/>
          </a:bodyPr>
          <a:lstStyle/>
          <a:p>
            <a:endParaRPr lang="it-IT" dirty="0"/>
          </a:p>
          <a:p>
            <a:endParaRPr lang="it-IT" b="1" dirty="0"/>
          </a:p>
          <a:p>
            <a:r>
              <a:rPr lang="it-IT" b="1"/>
              <a:t>S</a:t>
            </a:r>
            <a:r>
              <a:rPr lang="it-IT" b="1" dirty="0"/>
              <a:t>. Camposeo</a:t>
            </a:r>
            <a:r>
              <a:rPr lang="it-IT"/>
              <a:t>, February </a:t>
            </a:r>
            <a:r>
              <a:rPr lang="it-IT" b="1"/>
              <a:t>2025</a:t>
            </a:r>
            <a:r>
              <a:rPr lang="it-IT"/>
              <a:t>, </a:t>
            </a:r>
            <a:br>
              <a:rPr lang="it-IT" dirty="0"/>
            </a:br>
            <a:r>
              <a:rPr lang="it-IT" b="1" dirty="0"/>
              <a:t>PhD</a:t>
            </a:r>
            <a:r>
              <a:rPr lang="it-IT" dirty="0"/>
              <a:t> in Technologies for </a:t>
            </a:r>
            <a:r>
              <a:rPr lang="it-IT" dirty="0" err="1"/>
              <a:t>Physics</a:t>
            </a:r>
            <a:r>
              <a:rPr lang="it-IT" dirty="0"/>
              <a:t> </a:t>
            </a:r>
            <a:r>
              <a:rPr lang="it-IT"/>
              <a:t>and Astrophysics,</a:t>
            </a:r>
            <a:br>
              <a:rPr lang="it-IT" dirty="0"/>
            </a:br>
            <a:r>
              <a:rPr lang="it-IT" dirty="0"/>
              <a:t>Curriculum </a:t>
            </a:r>
            <a:r>
              <a:rPr lang="it-IT" i="1" dirty="0"/>
              <a:t>Detectors, </a:t>
            </a:r>
            <a:r>
              <a:rPr lang="it-IT" i="1" dirty="0" err="1"/>
              <a:t>optics</a:t>
            </a:r>
            <a:r>
              <a:rPr lang="it-IT" i="1" dirty="0"/>
              <a:t> and </a:t>
            </a:r>
            <a:r>
              <a:rPr lang="it-IT" i="1" dirty="0" err="1"/>
              <a:t>lasers</a:t>
            </a:r>
            <a:endParaRPr lang="it-IT" i="1" dirty="0"/>
          </a:p>
          <a:p>
            <a:br>
              <a:rPr lang="it-IT" i="1" dirty="0"/>
            </a:br>
            <a:r>
              <a:rPr lang="it-IT" sz="1800" i="1" dirty="0" err="1"/>
              <a:t>Graduated</a:t>
            </a:r>
            <a:r>
              <a:rPr lang="it-IT" sz="1800" i="1" dirty="0"/>
              <a:t> in </a:t>
            </a:r>
            <a:r>
              <a:rPr lang="it-IT" sz="1800" i="1" dirty="0" err="1"/>
              <a:t>Physics</a:t>
            </a:r>
            <a:r>
              <a:rPr lang="it-IT" sz="1800" i="1" dirty="0"/>
              <a:t> (</a:t>
            </a:r>
            <a:r>
              <a:rPr lang="it-IT" sz="1800" i="1" dirty="0" err="1">
                <a:solidFill>
                  <a:schemeClr val="accent1">
                    <a:lumMod val="50000"/>
                  </a:schemeClr>
                </a:solidFill>
              </a:rPr>
              <a:t>Astrophysics</a:t>
            </a:r>
            <a:r>
              <a:rPr lang="it-IT" sz="1800" i="1" dirty="0">
                <a:solidFill>
                  <a:schemeClr val="accent1">
                    <a:lumMod val="50000"/>
                  </a:schemeClr>
                </a:solidFill>
              </a:rPr>
              <a:t> curriculum, 2023, Lecce</a:t>
            </a:r>
            <a:r>
              <a:rPr lang="it-IT" sz="1800" i="1" dirty="0"/>
              <a:t>)</a:t>
            </a:r>
          </a:p>
          <a:p>
            <a:endParaRPr lang="it-IT" i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3CE3E7-8458-C8DA-C43B-61892133B297}"/>
              </a:ext>
            </a:extLst>
          </p:cNvPr>
          <p:cNvSpPr txBox="1"/>
          <p:nvPr/>
        </p:nvSpPr>
        <p:spPr>
          <a:xfrm>
            <a:off x="3136392" y="3639312"/>
            <a:ext cx="9665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u="sng" dirty="0"/>
              <a:t>Politecnico di Bari, Università di Padova</a:t>
            </a:r>
            <a:br>
              <a:rPr lang="it-IT" sz="2800" i="1" u="sng" dirty="0"/>
            </a:br>
            <a:r>
              <a:rPr lang="it-IT" sz="2000" i="1" dirty="0"/>
              <a:t>Tutors: </a:t>
            </a:r>
            <a:r>
              <a:rPr lang="it-IT" sz="2000" b="1" i="1" dirty="0"/>
              <a:t>Nicola </a:t>
            </a:r>
            <a:r>
              <a:rPr lang="it-IT" sz="2000" b="1" i="1" dirty="0" err="1"/>
              <a:t>Giglietto</a:t>
            </a:r>
            <a:r>
              <a:rPr lang="it-IT" sz="2000" b="1" i="1" dirty="0"/>
              <a:t>, Leonardo Di Venere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889107D-47CE-067B-1006-AA47E1787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0B3D-1014-4241-8A57-A97E8BA05C0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224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5360" y="0"/>
            <a:ext cx="9439656" cy="1280160"/>
          </a:xfrm>
        </p:spPr>
        <p:txBody>
          <a:bodyPr>
            <a:normAutofit fontScale="90000"/>
          </a:bodyPr>
          <a:lstStyle/>
          <a:p>
            <a:r>
              <a:rPr lang="it-IT" sz="4800" i="1" dirty="0">
                <a:solidFill>
                  <a:schemeClr val="accent1">
                    <a:lumMod val="50000"/>
                  </a:schemeClr>
                </a:solidFill>
              </a:rPr>
              <a:t>General </a:t>
            </a:r>
            <a:r>
              <a:rPr lang="it-IT" sz="4800" i="1" dirty="0" err="1">
                <a:solidFill>
                  <a:schemeClr val="accent1">
                    <a:lumMod val="50000"/>
                  </a:schemeClr>
                </a:solidFill>
              </a:rPr>
              <a:t>resume</a:t>
            </a:r>
            <a:r>
              <a:rPr lang="it-IT" sz="48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4800" i="1" dirty="0" err="1">
                <a:solidFill>
                  <a:schemeClr val="accent1">
                    <a:lumMod val="50000"/>
                  </a:schemeClr>
                </a:solidFill>
              </a:rPr>
              <a:t>about</a:t>
            </a:r>
            <a:r>
              <a:rPr lang="it-IT" sz="4800" i="1" dirty="0">
                <a:solidFill>
                  <a:schemeClr val="accent1">
                    <a:lumMod val="50000"/>
                  </a:schemeClr>
                </a:solidFill>
              </a:rPr>
              <a:t> activities of 1</a:t>
            </a:r>
            <a:r>
              <a:rPr lang="it-IT" sz="4800" i="1">
                <a:solidFill>
                  <a:schemeClr val="accent1">
                    <a:lumMod val="50000"/>
                  </a:schemeClr>
                </a:solidFill>
              </a:rPr>
              <a:t>°year and first months of 2° year</a:t>
            </a:r>
            <a:endParaRPr lang="it-IT" sz="4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FEFE07D-A9F8-B094-1DCE-80AF8AF78729}"/>
              </a:ext>
            </a:extLst>
          </p:cNvPr>
          <p:cNvSpPr txBox="1"/>
          <p:nvPr/>
        </p:nvSpPr>
        <p:spPr>
          <a:xfrm>
            <a:off x="685800" y="1764792"/>
            <a:ext cx="110733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 - </a:t>
            </a:r>
            <a:r>
              <a:rPr lang="it-IT" sz="2200" b="1" dirty="0">
                <a:solidFill>
                  <a:srgbClr val="0070C0"/>
                </a:solidFill>
              </a:rPr>
              <a:t>Courses</a:t>
            </a:r>
            <a:r>
              <a:rPr lang="it-IT" sz="2200" dirty="0"/>
              <a:t>: </a:t>
            </a:r>
            <a:br>
              <a:rPr lang="it-IT" sz="2200" dirty="0"/>
            </a:br>
            <a:r>
              <a:rPr lang="it-IT" sz="2200" dirty="0"/>
              <a:t>                 </a:t>
            </a:r>
            <a:br>
              <a:rPr lang="it-IT" sz="2200" dirty="0"/>
            </a:br>
            <a:r>
              <a:rPr lang="it-IT" sz="2200" dirty="0"/>
              <a:t>                 </a:t>
            </a:r>
            <a:r>
              <a:rPr lang="it-IT" sz="2200" dirty="0" err="1"/>
              <a:t>Particle</a:t>
            </a:r>
            <a:r>
              <a:rPr lang="it-IT" sz="2200" dirty="0"/>
              <a:t> detectors in </a:t>
            </a:r>
            <a:r>
              <a:rPr lang="it-IT" sz="2200" dirty="0" err="1"/>
              <a:t>space</a:t>
            </a:r>
            <a:r>
              <a:rPr lang="it-IT" sz="2200" dirty="0"/>
              <a:t> (</a:t>
            </a:r>
            <a:r>
              <a:rPr lang="it-IT" sz="2200" dirty="0" err="1"/>
              <a:t>S.Loporchio</a:t>
            </a:r>
            <a:r>
              <a:rPr lang="it-IT" sz="2200" dirty="0"/>
              <a:t>), </a:t>
            </a:r>
            <a:r>
              <a:rPr lang="it-IT" sz="2200" b="1" dirty="0" err="1"/>
              <a:t>exam</a:t>
            </a:r>
            <a:r>
              <a:rPr lang="it-IT" sz="2200" dirty="0"/>
              <a:t> </a:t>
            </a:r>
            <a:r>
              <a:rPr lang="it-IT" sz="2200" dirty="0" err="1"/>
              <a:t>given</a:t>
            </a:r>
            <a:r>
              <a:rPr lang="it-IT" sz="2200" dirty="0"/>
              <a:t> in April 2024</a:t>
            </a:r>
            <a:br>
              <a:rPr lang="it-IT" sz="2200" dirty="0"/>
            </a:br>
            <a:br>
              <a:rPr lang="it-IT" sz="2200" dirty="0"/>
            </a:br>
            <a:r>
              <a:rPr lang="it-IT" sz="2200" dirty="0"/>
              <a:t>	   New </a:t>
            </a:r>
            <a:r>
              <a:rPr lang="it-IT" sz="2200" dirty="0" err="1"/>
              <a:t>technologies</a:t>
            </a:r>
            <a:r>
              <a:rPr lang="it-IT" sz="2200" dirty="0"/>
              <a:t> for </a:t>
            </a:r>
            <a:r>
              <a:rPr lang="it-IT" sz="2200" dirty="0" err="1"/>
              <a:t>Cherenkov</a:t>
            </a:r>
            <a:r>
              <a:rPr lang="it-IT" sz="2200" dirty="0"/>
              <a:t> </a:t>
            </a:r>
            <a:r>
              <a:rPr lang="it-IT" sz="2200" dirty="0" err="1"/>
              <a:t>telescopes</a:t>
            </a:r>
            <a:r>
              <a:rPr lang="it-IT" sz="2200" dirty="0"/>
              <a:t> (</a:t>
            </a:r>
            <a:r>
              <a:rPr lang="it-IT" sz="2200" dirty="0" err="1"/>
              <a:t>S.Loporchio</a:t>
            </a:r>
            <a:r>
              <a:rPr lang="it-IT" sz="2200" dirty="0"/>
              <a:t>), </a:t>
            </a:r>
            <a:r>
              <a:rPr lang="it-IT" sz="2200" b="1" dirty="0" err="1"/>
              <a:t>exam</a:t>
            </a:r>
            <a:r>
              <a:rPr lang="it-IT" sz="2200" dirty="0"/>
              <a:t> </a:t>
            </a:r>
            <a:r>
              <a:rPr lang="it-IT" sz="2200" dirty="0" err="1"/>
              <a:t>given</a:t>
            </a:r>
            <a:r>
              <a:rPr lang="it-IT" sz="2200" dirty="0"/>
              <a:t> in </a:t>
            </a:r>
            <a:r>
              <a:rPr lang="it-IT" sz="2200" dirty="0" err="1"/>
              <a:t>July</a:t>
            </a:r>
            <a:r>
              <a:rPr lang="it-IT" sz="2200" dirty="0"/>
              <a:t> 2024</a:t>
            </a:r>
            <a:br>
              <a:rPr lang="it-IT" sz="2200" dirty="0"/>
            </a:br>
            <a:br>
              <a:rPr lang="it-IT" sz="2200" dirty="0"/>
            </a:br>
            <a:r>
              <a:rPr lang="it-IT" sz="2200" dirty="0"/>
              <a:t>	   </a:t>
            </a:r>
            <a:r>
              <a:rPr lang="it-IT" sz="2200" dirty="0" err="1"/>
              <a:t>Scintillators</a:t>
            </a:r>
            <a:r>
              <a:rPr lang="it-IT" sz="2200" dirty="0"/>
              <a:t> and Silicon </a:t>
            </a:r>
            <a:r>
              <a:rPr lang="it-IT" sz="2200" dirty="0" err="1"/>
              <a:t>photomultipliers</a:t>
            </a:r>
            <a:r>
              <a:rPr lang="it-IT" sz="2200" dirty="0"/>
              <a:t> (</a:t>
            </a:r>
            <a:r>
              <a:rPr lang="it-IT" sz="2200" dirty="0" err="1"/>
              <a:t>E.Bissaldi</a:t>
            </a:r>
            <a:r>
              <a:rPr lang="it-IT" sz="2200" dirty="0"/>
              <a:t>), </a:t>
            </a:r>
            <a:r>
              <a:rPr lang="it-IT" sz="2200" b="1" dirty="0" err="1"/>
              <a:t>exam</a:t>
            </a:r>
            <a:r>
              <a:rPr lang="it-IT" sz="2200" dirty="0"/>
              <a:t> </a:t>
            </a:r>
            <a:r>
              <a:rPr lang="it-IT" sz="2200" dirty="0" err="1"/>
              <a:t>given</a:t>
            </a:r>
            <a:r>
              <a:rPr lang="it-IT" sz="2200" dirty="0"/>
              <a:t> in </a:t>
            </a:r>
            <a:r>
              <a:rPr lang="it-IT" sz="2200" dirty="0" err="1"/>
              <a:t>July</a:t>
            </a:r>
            <a:r>
              <a:rPr lang="it-IT" sz="2200" dirty="0"/>
              <a:t> 2024</a:t>
            </a:r>
            <a:br>
              <a:rPr lang="it-IT" sz="2200" dirty="0"/>
            </a:br>
            <a:br>
              <a:rPr lang="it-IT" sz="2200" dirty="0"/>
            </a:br>
            <a:r>
              <a:rPr lang="it-IT" sz="2200" dirty="0"/>
              <a:t>	</a:t>
            </a:r>
            <a:r>
              <a:rPr lang="it-IT" sz="2200"/>
              <a:t>   </a:t>
            </a:r>
            <a:r>
              <a:rPr lang="en-US" sz="2200"/>
              <a:t>Simulations </a:t>
            </a:r>
            <a:r>
              <a:rPr lang="en-US" sz="2200" dirty="0"/>
              <a:t>for scintillator-based detectors (</a:t>
            </a:r>
            <a:r>
              <a:rPr lang="en-US" sz="2200" dirty="0" err="1"/>
              <a:t>D.</a:t>
            </a:r>
            <a:r>
              <a:rPr lang="en-US" sz="2200" err="1"/>
              <a:t>Serini</a:t>
            </a:r>
            <a:r>
              <a:rPr lang="en-US" sz="2200"/>
              <a:t>), </a:t>
            </a:r>
            <a:r>
              <a:rPr lang="en-US" sz="2200" b="1"/>
              <a:t>exam</a:t>
            </a:r>
            <a:r>
              <a:rPr lang="en-US" sz="2200"/>
              <a:t> given in November 2024</a:t>
            </a:r>
            <a:br>
              <a:rPr lang="en-US" sz="2200" dirty="0"/>
            </a:br>
            <a:br>
              <a:rPr lang="en-US" sz="2200"/>
            </a:br>
            <a:r>
              <a:rPr lang="en-US" sz="2200"/>
              <a:t>                  Evolution of active galaxies (F.Ricci, external course), </a:t>
            </a:r>
            <a:r>
              <a:rPr lang="en-US" sz="2200" b="1"/>
              <a:t>scheduled </a:t>
            </a:r>
            <a:r>
              <a:rPr lang="en-US" sz="2200"/>
              <a:t>for February 2025</a:t>
            </a:r>
            <a:br>
              <a:rPr lang="en-US" sz="2200" dirty="0"/>
            </a:br>
            <a:br>
              <a:rPr lang="en-US" sz="2200" dirty="0"/>
            </a:br>
            <a:br>
              <a:rPr lang="it-IT" dirty="0"/>
            </a:b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77108E6-40B2-2ED0-0050-D4160421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0B3D-1014-4241-8A57-A97E8BA05C0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24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5360" y="0"/>
            <a:ext cx="9439656" cy="1280160"/>
          </a:xfrm>
        </p:spPr>
        <p:txBody>
          <a:bodyPr>
            <a:normAutofit fontScale="90000"/>
          </a:bodyPr>
          <a:lstStyle/>
          <a:p>
            <a:r>
              <a:rPr lang="it-IT" sz="4800" i="1" dirty="0">
                <a:solidFill>
                  <a:schemeClr val="accent1">
                    <a:lumMod val="50000"/>
                  </a:schemeClr>
                </a:solidFill>
              </a:rPr>
              <a:t>General </a:t>
            </a:r>
            <a:r>
              <a:rPr lang="it-IT" sz="4800" i="1" dirty="0" err="1">
                <a:solidFill>
                  <a:schemeClr val="accent1">
                    <a:lumMod val="50000"/>
                  </a:schemeClr>
                </a:solidFill>
              </a:rPr>
              <a:t>resume</a:t>
            </a:r>
            <a:r>
              <a:rPr lang="it-IT" sz="48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4800" i="1" dirty="0" err="1">
                <a:solidFill>
                  <a:schemeClr val="accent1">
                    <a:lumMod val="50000"/>
                  </a:schemeClr>
                </a:solidFill>
              </a:rPr>
              <a:t>about</a:t>
            </a:r>
            <a:r>
              <a:rPr lang="it-IT" sz="4800" i="1" dirty="0">
                <a:solidFill>
                  <a:schemeClr val="accent1">
                    <a:lumMod val="50000"/>
                  </a:schemeClr>
                </a:solidFill>
              </a:rPr>
              <a:t> activities of 1</a:t>
            </a:r>
            <a:r>
              <a:rPr lang="it-IT" sz="4800" i="1">
                <a:solidFill>
                  <a:schemeClr val="accent1">
                    <a:lumMod val="50000"/>
                  </a:schemeClr>
                </a:solidFill>
              </a:rPr>
              <a:t>°year and first months of 2° year</a:t>
            </a:r>
            <a:endParaRPr lang="it-IT" sz="4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FEFE07D-A9F8-B094-1DCE-80AF8AF78729}"/>
              </a:ext>
            </a:extLst>
          </p:cNvPr>
          <p:cNvSpPr txBox="1"/>
          <p:nvPr/>
        </p:nvSpPr>
        <p:spPr>
          <a:xfrm>
            <a:off x="685800" y="1764792"/>
            <a:ext cx="110733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 Research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kumimoji="0" lang="en-US" sz="22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Physics + Technological research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     - Analysis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FermiLAT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(in particular, currently, study of Jupiter as  	 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       hypothetical source of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gamma rays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produced by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dark matter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annihilations);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    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Study of models describing dark matter capture (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Asteria Python package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);</a:t>
            </a:r>
            <a:b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-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Geant 4 simulations ongoing about future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APT/ADAPT detectors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running on </a:t>
            </a:r>
            <a:b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local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High-Performance-Computing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(</a:t>
            </a:r>
            <a:r>
              <a:rPr lang="en-US" sz="2200">
                <a:solidFill>
                  <a:prstClr val="black"/>
                </a:solidFill>
                <a:latin typeface="Calibri" panose="020F0502020204030204"/>
              </a:rPr>
              <a:t>provided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INFN).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br>
              <a:rPr lang="en-US" sz="2200" dirty="0">
                <a:solidFill>
                  <a:prstClr val="black"/>
                </a:solidFill>
                <a:latin typeface="Calibri" panose="020F0502020204030204"/>
              </a:rPr>
            </a:b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 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activites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       - Kick-off Meeting of PhD students in Padova, July, 2024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     - Gravigamma workshop 5</a:t>
            </a:r>
            <a:r>
              <a:rPr kumimoji="0" lang="en-US" sz="2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edition, Bari, October, 2024 </a:t>
            </a:r>
            <a:b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- Parallel research ongoing regarding planetary science topics.</a:t>
            </a:r>
            <a:endParaRPr lang="it-IT" sz="22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8ADEA60-C636-ED86-B330-C3B452FB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0B3D-1014-4241-8A57-A97E8BA05C0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09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87335" y="66916"/>
            <a:ext cx="9144000" cy="820052"/>
          </a:xfrm>
        </p:spPr>
        <p:txBody>
          <a:bodyPr>
            <a:normAutofit/>
          </a:bodyPr>
          <a:lstStyle/>
          <a:p>
            <a:r>
              <a:rPr lang="it-IT" sz="4000">
                <a:solidFill>
                  <a:schemeClr val="accent1">
                    <a:lumMod val="50000"/>
                  </a:schemeClr>
                </a:solidFill>
              </a:rPr>
              <a:t>Main</a:t>
            </a:r>
            <a:r>
              <a:rPr lang="it-IT" sz="4000" b="1">
                <a:solidFill>
                  <a:schemeClr val="accent1">
                    <a:lumMod val="50000"/>
                  </a:schemeClr>
                </a:solidFill>
              </a:rPr>
              <a:t> Research</a:t>
            </a:r>
            <a:r>
              <a:rPr lang="it-IT" sz="40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4000" dirty="0">
                <a:solidFill>
                  <a:schemeClr val="accent1">
                    <a:lumMod val="50000"/>
                  </a:schemeClr>
                </a:solidFill>
              </a:rPr>
              <a:t>Activity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DD80EDCF-02FD-D564-91F9-B053EAB589A8}"/>
                  </a:ext>
                </a:extLst>
              </p:cNvPr>
              <p:cNvSpPr txBox="1"/>
              <p:nvPr/>
            </p:nvSpPr>
            <p:spPr>
              <a:xfrm>
                <a:off x="525780" y="886968"/>
                <a:ext cx="11378184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/>
                  <a:t>Important document </a:t>
                </a:r>
                <a:r>
                  <a:rPr lang="it-IT" sz="2000" dirty="0"/>
                  <a:t>for </a:t>
                </a:r>
                <a:r>
                  <a:rPr lang="it-IT" sz="2000" dirty="0" err="1"/>
                  <a:t>this</a:t>
                </a:r>
                <a:r>
                  <a:rPr lang="it-IT" sz="2000" dirty="0"/>
                  <a:t> </a:t>
                </a:r>
                <a:r>
                  <a:rPr lang="it-IT" sz="2000" err="1"/>
                  <a:t>research</a:t>
                </a:r>
                <a:r>
                  <a:rPr lang="it-IT" sz="2000"/>
                  <a:t> is </a:t>
                </a:r>
                <a:r>
                  <a:rPr lang="it-IT" sz="2000" dirty="0"/>
                  <a:t>the following paper:</a:t>
                </a:r>
                <a:br>
                  <a:rPr lang="it-IT" sz="2000" dirty="0"/>
                </a:br>
                <a:r>
                  <a:rPr lang="it-IT" sz="2000" i="1" dirty="0"/>
                  <a:t>First Analysis of Jupiter in Gamma Rays and a New </a:t>
                </a:r>
                <a:r>
                  <a:rPr lang="it-IT" sz="2000" i="1" dirty="0" err="1"/>
                  <a:t>Search</a:t>
                </a:r>
                <a:r>
                  <a:rPr lang="it-IT" sz="2000" i="1" dirty="0"/>
                  <a:t> for </a:t>
                </a:r>
                <a:r>
                  <a:rPr lang="it-IT" sz="2000" i="1"/>
                  <a:t>Dark Matter</a:t>
                </a:r>
                <a:br>
                  <a:rPr lang="it-IT" sz="2000" i="1"/>
                </a:br>
                <a:r>
                  <a:rPr lang="it-IT" sz="2000" i="1"/>
                  <a:t>[Rebecca </a:t>
                </a:r>
                <a:r>
                  <a:rPr lang="it-IT" sz="2000" i="1" dirty="0"/>
                  <a:t>K. </a:t>
                </a:r>
                <a:r>
                  <a:rPr lang="it-IT" sz="2000" i="1" dirty="0" err="1"/>
                  <a:t>Leane</a:t>
                </a:r>
                <a:r>
                  <a:rPr lang="it-IT" sz="2000" i="1" dirty="0"/>
                  <a:t> and </a:t>
                </a:r>
                <a:r>
                  <a:rPr lang="it-IT" sz="2000" i="1"/>
                  <a:t>Tim Linden, </a:t>
                </a:r>
                <a:r>
                  <a:rPr kumimoji="0" lang="it-IT" sz="200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DOI:10.48550/arXiv.2104.02068]</a:t>
                </a:r>
                <a:r>
                  <a:rPr lang="it-IT" sz="2000" i="1"/>
                  <a:t>.</a:t>
                </a:r>
                <a:br>
                  <a:rPr lang="it-IT" sz="2000" i="1" dirty="0"/>
                </a:br>
                <a:r>
                  <a:rPr lang="en-US" sz="2000" dirty="0"/>
                  <a:t> </a:t>
                </a:r>
                <a:br>
                  <a:rPr lang="en-US" sz="2000"/>
                </a:br>
                <a:r>
                  <a:rPr lang="en-US" sz="2000"/>
                  <a:t>Besides typical mechanisms (</a:t>
                </a:r>
                <a:r>
                  <a:rPr lang="en-US" sz="2000" b="1"/>
                  <a:t>inverse Compton scattering </a:t>
                </a:r>
                <a:r>
                  <a:rPr lang="en-US" sz="2000"/>
                  <a:t>or </a:t>
                </a:r>
                <a:r>
                  <a:rPr lang="en-US" sz="2000" b="1"/>
                  <a:t>neutral pion decay</a:t>
                </a:r>
                <a:r>
                  <a:rPr lang="en-US" sz="2000"/>
                  <a:t>), also “exotic” mechanisms of gamma-ray </a:t>
                </a:r>
                <a:r>
                  <a:rPr lang="en-US" sz="2000" b="1"/>
                  <a:t>production</a:t>
                </a:r>
                <a:r>
                  <a:rPr lang="en-US" sz="2000"/>
                  <a:t> should be considered.</a:t>
                </a:r>
                <a:br>
                  <a:rPr lang="en-US" sz="2000"/>
                </a:br>
                <a:endParaRPr lang="en-US" sz="2000"/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In </a:t>
                </a:r>
                <a:r>
                  <a:rPr kumimoji="0" lang="it-IT" sz="2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particular</a:t>
                </a:r>
                <a: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, </a:t>
                </a:r>
                <a:r>
                  <a:rPr kumimoji="0" lang="it-IT" sz="2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annihilation</a:t>
                </a:r>
                <a: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  <a:r>
                  <a:rPr kumimoji="0" lang="it-IT" sz="2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between</a:t>
                </a:r>
                <a: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  <a:r>
                  <a:rPr kumimoji="0" lang="it-IT" sz="2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two</a:t>
                </a:r>
                <a: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DM </a:t>
                </a:r>
                <a:r>
                  <a:rPr kumimoji="0" lang="it-IT" sz="2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particles</a:t>
                </a:r>
                <a: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  <a:b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</a:br>
                <a: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(</a:t>
                </a:r>
                <a:r>
                  <a:rPr kumimoji="0" lang="it-IT" sz="2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if</a:t>
                </a:r>
                <a: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  <a:r>
                  <a:rPr kumimoji="0" lang="it-IT" sz="2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they</a:t>
                </a:r>
                <a: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are Majorana </a:t>
                </a:r>
                <a:r>
                  <a:rPr kumimoji="0" lang="it-IT" sz="2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particles</a:t>
                </a:r>
                <a: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X=X̄) </a:t>
                </a:r>
                <a:r>
                  <a:rPr kumimoji="0" lang="it-IT" sz="2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could</a:t>
                </a:r>
                <a: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yield </a:t>
                </a:r>
                <a:b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</a:br>
                <a: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two </a:t>
                </a:r>
                <a:r>
                  <a:rPr kumimoji="0" lang="it-IT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scalar</a:t>
                </a:r>
                <a: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  <a:r>
                  <a:rPr kumimoji="0" lang="it-IT" sz="2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mediators</a:t>
                </a:r>
                <a: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it-I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𝜑</m:t>
                    </m:r>
                  </m:oMath>
                </a14:m>
                <a: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(with spin 0) and </a:t>
                </a:r>
                <a:r>
                  <a:rPr kumimoji="0" lang="it-IT" sz="2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each</a:t>
                </a:r>
                <a: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mediator </a:t>
                </a:r>
                <a:b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</a:br>
                <a: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should </a:t>
                </a:r>
                <a:r>
                  <a:rPr kumimoji="0" lang="it-IT" sz="2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fastly</a:t>
                </a:r>
                <a: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  <a:r>
                  <a:rPr kumimoji="0" lang="it-IT" sz="2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decay</a:t>
                </a:r>
                <a: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  <a:r>
                  <a:rPr kumimoji="0" lang="it-IT" sz="2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producing</a:t>
                </a:r>
                <a: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  <a:r>
                  <a:rPr kumimoji="0" lang="it-IT" sz="2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two</a:t>
                </a:r>
                <a: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gamma rays:</a:t>
                </a:r>
                <a:b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</a:br>
                <a14:m>
                  <m:oMath xmlns:m="http://schemas.openxmlformats.org/officeDocument/2006/math">
                    <m:r>
                      <a:rPr kumimoji="0" lang="it-IT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𝐗</m:t>
                    </m:r>
                    <m:r>
                      <a:rPr kumimoji="0" lang="it-IT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r>
                      <m:rPr>
                        <m:nor/>
                      </m:rPr>
                      <a:rPr kumimoji="0" lang="it-IT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rPr>
                      <m:t>X</m:t>
                    </m:r>
                    <m:r>
                      <m:rPr>
                        <m:nor/>
                      </m:rPr>
                      <a:rPr kumimoji="0" lang="it-IT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rPr>
                      <m:t>̄</m:t>
                    </m:r>
                    <m:r>
                      <a:rPr kumimoji="0" lang="it-IT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  </m:t>
                    </m:r>
                    <m:r>
                      <a:rPr kumimoji="0" lang="it-IT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𝝋</m:t>
                    </m:r>
                    <m:r>
                      <a:rPr kumimoji="0" lang="it-IT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it-IT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𝝋</m:t>
                    </m:r>
                    <m:r>
                      <a:rPr kumimoji="0" lang="it-IT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 →  </m:t>
                    </m:r>
                    <m:r>
                      <a:rPr kumimoji="0" lang="it-IT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𝟒</m:t>
                    </m:r>
                    <m:r>
                      <a:rPr kumimoji="0" lang="it-IT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𝜸</m:t>
                    </m:r>
                  </m:oMath>
                </a14:m>
                <a:r>
                  <a:rPr kumimoji="0" lang="it-IT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  <a: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.</a:t>
                </a:r>
                <a:b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</a:br>
                <a:endParaRPr lang="it-IT" sz="2000" b="1" dirty="0"/>
              </a:p>
            </p:txBody>
          </p:sp>
        </mc:Choice>
        <mc:Fallback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DD80EDCF-02FD-D564-91F9-B053EAB58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" y="886968"/>
                <a:ext cx="11378184" cy="4093428"/>
              </a:xfrm>
              <a:prstGeom prst="rect">
                <a:avLst/>
              </a:prstGeom>
              <a:blipFill>
                <a:blip r:embed="rId2"/>
                <a:stretch>
                  <a:fillRect l="-536" t="-8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07ADD43-70B7-2AF8-D6C3-FE455CC2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0B3D-1014-4241-8A57-A97E8BA05C09}" type="slidenum">
              <a:rPr lang="it-IT" smtClean="0"/>
              <a:t>4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2262BCC-E27C-6417-09AA-3A1D0B96F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121" y="3311066"/>
            <a:ext cx="4354366" cy="354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28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53803" y="0"/>
            <a:ext cx="8371840" cy="905163"/>
          </a:xfrm>
        </p:spPr>
        <p:txBody>
          <a:bodyPr>
            <a:normAutofit/>
          </a:bodyPr>
          <a:lstStyle/>
          <a:p>
            <a:r>
              <a:rPr lang="it-IT" sz="4000">
                <a:solidFill>
                  <a:schemeClr val="accent1">
                    <a:lumMod val="50000"/>
                  </a:schemeClr>
                </a:solidFill>
              </a:rPr>
              <a:t>Main </a:t>
            </a:r>
            <a:r>
              <a:rPr lang="it-IT" sz="4000" b="1">
                <a:solidFill>
                  <a:schemeClr val="accent1">
                    <a:lumMod val="50000"/>
                  </a:schemeClr>
                </a:solidFill>
              </a:rPr>
              <a:t>Research</a:t>
            </a:r>
            <a:r>
              <a:rPr lang="it-IT" sz="40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4000" dirty="0">
                <a:solidFill>
                  <a:schemeClr val="accent1">
                    <a:lumMod val="50000"/>
                  </a:schemeClr>
                </a:solidFill>
              </a:rPr>
              <a:t>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314960" y="824232"/>
                <a:ext cx="11325352" cy="328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Since Jupiter is a </a:t>
                </a:r>
                <a:r>
                  <a:rPr kumimoji="0" lang="it-IT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moving</a:t>
                </a:r>
                <a: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object in the sky, FERMI-LAT data has been collected in 1200 distinguished </a:t>
                </a:r>
                <a:r>
                  <a:rPr kumimoji="0" lang="it-IT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steps</a:t>
                </a:r>
                <a: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(each one corresponding to a 0.5 deg path of the planet in the sky). </a:t>
                </a:r>
                <a:b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</a:br>
                <a: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All steps have been stacked through the maximization of total likelihood.</a:t>
                </a:r>
                <a:b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</a:br>
                <a:b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</a:br>
                <a:r>
                  <a:rPr kumimoji="0" lang="it-IT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Upper limits on gamma ray flux </a:t>
                </a:r>
                <a: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by Jupiter can be translated into </a:t>
                </a:r>
                <a:r>
                  <a:rPr kumimoji="0" lang="it-IT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upper limits on</a:t>
                </a:r>
                <a:br>
                  <a:rPr kumimoji="0" lang="it-IT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</a:br>
                <a:r>
                  <a:rPr kumimoji="0" lang="it-IT" sz="20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X-nucleus</a:t>
                </a:r>
                <a:r>
                  <a:rPr kumimoji="0" lang="it-IT" sz="20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  <a:r>
                  <a:rPr kumimoji="0" lang="it-IT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cross section </a:t>
                </a:r>
                <a: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by exploiting the following </a:t>
                </a:r>
                <a:r>
                  <a:rPr kumimoji="0" lang="it-IT" sz="200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equation</a:t>
                </a:r>
                <a:r>
                  <a:rPr kumimoji="0" lang="it-IT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  <a:r>
                  <a:rPr kumimoji="0" lang="it-IT" sz="200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[S.Profumo, ISBN:978-1786340016]</a:t>
                </a:r>
                <a:r>
                  <a:rPr kumimoji="0" lang="it-IT" sz="20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  <a:r>
                  <a:rPr kumimoji="0" 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:</a:t>
                </a:r>
              </a:p>
              <a:p>
                <a:pPr lvl="0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𝑁𝑢𝑐𝑙𝑒𝑢𝑠</m:t>
                          </m:r>
                        </m:sub>
                      </m:sSub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≤</m:t>
                      </m:r>
                      <m:f>
                        <m:fPr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𝑎</m:t>
                              </m:r>
                            </m:e>
                            <m:sub>
                              <m:d>
                                <m:dPr>
                                  <m:ctrlPr>
                                    <a:rPr kumimoji="0" lang="it-IT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it-IT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it-IT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kumimoji="0" lang="it-IT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</m:den>
                      </m:f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𝑈</m:t>
                      </m:r>
                      <m:sSub>
                        <m:sSubPr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𝐹𝑙𝑢𝑥</m:t>
                          </m:r>
                        </m:sub>
                      </m:sSub>
                    </m:oMath>
                  </m:oMathPara>
                </a14:m>
                <a:br>
                  <a:rPr lang="it-IT" sz="2000"/>
                </a:br>
                <a:br>
                  <a:rPr lang="it-IT" sz="2000"/>
                </a:br>
                <a:r>
                  <a:rPr lang="it-IT" sz="200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d>
                          <m:dPr>
                            <m:ctrlPr>
                              <a:rPr lang="it-IT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it-I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e>
                        </m:d>
                      </m:sub>
                    </m:sSub>
                  </m:oMath>
                </a14:m>
                <a:r>
                  <a:rPr lang="it-IT" sz="2000" dirty="0"/>
                  <a:t> </a:t>
                </a:r>
                <a:r>
                  <a:rPr lang="it-IT" sz="2000"/>
                  <a:t>is related to the capture rate and is computed with Asteria Python Package.</a:t>
                </a:r>
                <a:endParaRPr lang="it-IT" sz="2000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60" y="824232"/>
                <a:ext cx="11325352" cy="3287054"/>
              </a:xfrm>
              <a:prstGeom prst="rect">
                <a:avLst/>
              </a:prstGeom>
              <a:blipFill>
                <a:blip r:embed="rId2"/>
                <a:stretch>
                  <a:fillRect l="-592" t="-928" b="-16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FD36206-4184-8D98-677C-3C28FAF3C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0B3D-1014-4241-8A57-A97E8BA05C09}" type="slidenum">
              <a:rPr lang="it-IT" smtClean="0"/>
              <a:t>5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2E0A9FD-AD8B-22A2-BD03-FB0002500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758" y="4030354"/>
            <a:ext cx="3462754" cy="28276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4514DA0-52D0-7958-AD9C-205525B6201C}"/>
              </a:ext>
            </a:extLst>
          </p:cNvPr>
          <p:cNvSpPr txBox="1"/>
          <p:nvPr/>
        </p:nvSpPr>
        <p:spPr>
          <a:xfrm rot="19539702">
            <a:off x="5220859" y="4837175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>
                <a:solidFill>
                  <a:srgbClr val="FF0000"/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344002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205351-68F8-5DD1-1AE0-5E100BB2A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A84516-5FF4-785E-7CEB-B0B60E8D5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803" y="0"/>
            <a:ext cx="8371840" cy="905163"/>
          </a:xfrm>
        </p:spPr>
        <p:txBody>
          <a:bodyPr>
            <a:normAutofit/>
          </a:bodyPr>
          <a:lstStyle/>
          <a:p>
            <a:r>
              <a:rPr lang="it-IT" sz="4000">
                <a:solidFill>
                  <a:schemeClr val="accent1">
                    <a:lumMod val="50000"/>
                  </a:schemeClr>
                </a:solidFill>
              </a:rPr>
              <a:t>Main </a:t>
            </a:r>
            <a:r>
              <a:rPr lang="it-IT" sz="4000" b="1">
                <a:solidFill>
                  <a:schemeClr val="accent1">
                    <a:lumMod val="50000"/>
                  </a:schemeClr>
                </a:solidFill>
              </a:rPr>
              <a:t>Research</a:t>
            </a:r>
            <a:r>
              <a:rPr lang="it-IT" sz="40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4000" dirty="0">
                <a:solidFill>
                  <a:schemeClr val="accent1">
                    <a:lumMod val="50000"/>
                  </a:schemeClr>
                </a:solidFill>
              </a:rPr>
              <a:t>Activity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E603412-6D98-483C-2F88-9C16E4410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0B3D-1014-4241-8A57-A97E8BA05C09}" type="slidenum">
              <a:rPr lang="it-IT" smtClean="0"/>
              <a:t>6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5ED7BFE-F2C2-6EE6-CED7-A8C0249ADD87}"/>
              </a:ext>
            </a:extLst>
          </p:cNvPr>
          <p:cNvSpPr txBox="1"/>
          <p:nvPr/>
        </p:nvSpPr>
        <p:spPr>
          <a:xfrm>
            <a:off x="545592" y="1051374"/>
            <a:ext cx="1110081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 order to improve the indirect search for dark matter, a new big space detector has been designed: its name is </a:t>
            </a:r>
            <a:r>
              <a:rPr kumimoji="0" lang="it-IT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APT </a:t>
            </a: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(Advanced Particle-astrophysics Telescope)</a:t>
            </a:r>
            <a:r>
              <a:rPr kumimoji="0" lang="it-IT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and it will efficiently detect </a:t>
            </a:r>
            <a:r>
              <a:rPr kumimoji="0" lang="it-IT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photons from 0.3 MeV to few TeV. </a:t>
            </a:r>
            <a:b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Indeed this telescope will exploit </a:t>
            </a:r>
            <a:b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it-IT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both Compton scattering and Pair prod</a:t>
            </a:r>
            <a:r>
              <a:rPr lang="it-IT" sz="2200" b="1">
                <a:solidFill>
                  <a:prstClr val="black"/>
                </a:solidFill>
                <a:latin typeface="Aptos" panose="02110004020202020204"/>
              </a:rPr>
              <a:t>uction</a:t>
            </a: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b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 detect incoming photons.</a:t>
            </a:r>
            <a:b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endParaRPr kumimoji="0" lang="it-IT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Moreover a light version of APT has been designed: </a:t>
            </a:r>
            <a:b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its name is </a:t>
            </a:r>
            <a:r>
              <a:rPr kumimoji="0" lang="it-IT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ADAPT (Antarctic Demonstrator for APT)</a:t>
            </a: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b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and it will fly over Antarctic lands.  </a:t>
            </a:r>
            <a:b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ADAPT has roughly 1% of APT materials </a:t>
            </a:r>
            <a:b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and will be operative for several weeks, </a:t>
            </a:r>
            <a:b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giving a demonstration of validity of APT design.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734AD85-1C26-9ED9-B225-3ACA3235F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969" y="1964355"/>
            <a:ext cx="4496031" cy="489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7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53DBCC-624E-DD36-7254-B2EAD1C5D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5A04C8-EDBF-E145-DDE3-1B3F6140E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803" y="0"/>
            <a:ext cx="8371840" cy="905163"/>
          </a:xfrm>
        </p:spPr>
        <p:txBody>
          <a:bodyPr>
            <a:normAutofit/>
          </a:bodyPr>
          <a:lstStyle/>
          <a:p>
            <a:r>
              <a:rPr lang="it-IT" sz="4000">
                <a:solidFill>
                  <a:schemeClr val="accent1">
                    <a:lumMod val="50000"/>
                  </a:schemeClr>
                </a:solidFill>
              </a:rPr>
              <a:t>Main </a:t>
            </a:r>
            <a:r>
              <a:rPr lang="it-IT" sz="4000" b="1">
                <a:solidFill>
                  <a:schemeClr val="accent1">
                    <a:lumMod val="50000"/>
                  </a:schemeClr>
                </a:solidFill>
              </a:rPr>
              <a:t>Research</a:t>
            </a:r>
            <a:r>
              <a:rPr lang="it-IT" sz="40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4000" dirty="0">
                <a:solidFill>
                  <a:schemeClr val="accent1">
                    <a:lumMod val="50000"/>
                  </a:schemeClr>
                </a:solidFill>
              </a:rPr>
              <a:t>Activity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7116914-1DDF-45E7-5933-C96A64A1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0B3D-1014-4241-8A57-A97E8BA05C09}" type="slidenum">
              <a:rPr lang="it-IT" smtClean="0"/>
              <a:t>7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F187FA2-B47C-6DBD-EBFC-068675F497FA}"/>
              </a:ext>
            </a:extLst>
          </p:cNvPr>
          <p:cNvSpPr txBox="1"/>
          <p:nvPr/>
        </p:nvSpPr>
        <p:spPr>
          <a:xfrm>
            <a:off x="435864" y="804579"/>
            <a:ext cx="1110081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>
                <a:solidFill>
                  <a:prstClr val="black"/>
                </a:solidFill>
                <a:latin typeface="Aptos" panose="02110004020202020204"/>
              </a:rPr>
              <a:t>ADAPT is made of 4 modules, each containing </a:t>
            </a:r>
            <a:r>
              <a:rPr lang="it-IT" sz="2000" b="1">
                <a:solidFill>
                  <a:prstClr val="black"/>
                </a:solidFill>
                <a:latin typeface="Aptos" panose="02110004020202020204"/>
              </a:rPr>
              <a:t>three layers</a:t>
            </a:r>
            <a:br>
              <a:rPr lang="it-IT" sz="2000">
                <a:solidFill>
                  <a:prstClr val="black"/>
                </a:solidFill>
                <a:latin typeface="Aptos" panose="02110004020202020204"/>
              </a:rPr>
            </a:br>
            <a:r>
              <a:rPr lang="it-IT" sz="2000">
                <a:solidFill>
                  <a:prstClr val="black"/>
                </a:solidFill>
                <a:latin typeface="Aptos" panose="02110004020202020204"/>
              </a:rPr>
              <a:t>(Imaging Calorimeter + Supporting material + Tracking fibers). </a:t>
            </a:r>
            <a:endParaRPr kumimoji="0" lang="it-IT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Both calorimeter and tracking layer exploit </a:t>
            </a: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scintillation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 order 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>
                <a:solidFill>
                  <a:prstClr val="black"/>
                </a:solidFill>
                <a:latin typeface="Aptos" panose="02110004020202020204"/>
              </a:rPr>
              <a:t>measure energy and position respectively.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Scintillation is due to </a:t>
            </a: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scattered electrons 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or to high-energy</a:t>
            </a:r>
            <a:b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electrons/positrons generated by </a:t>
            </a: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pair production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>
                <a:solidFill>
                  <a:prstClr val="black"/>
                </a:solidFill>
                <a:latin typeface="Aptos" panose="02110004020202020204"/>
              </a:rPr>
              <a:t>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 </a:t>
            </a: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Geant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4 toolkit (running on the </a:t>
            </a: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HPC system 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provided by INFN), </a:t>
            </a:r>
            <a:b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am currently performing simulations regarding scintillation </a:t>
            </a: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optical photons</a:t>
            </a:r>
            <a:b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generated inside the calorimeter.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C943E12-1DF0-331A-CC64-74CF356144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120"/>
          <a:stretch/>
        </p:blipFill>
        <p:spPr>
          <a:xfrm>
            <a:off x="9448800" y="0"/>
            <a:ext cx="2743200" cy="409651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DB123C7-CF27-C5EB-5086-5FFA4EAD5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588" y="4096513"/>
            <a:ext cx="4903212" cy="276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4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53803" y="0"/>
            <a:ext cx="8371840" cy="905163"/>
          </a:xfrm>
        </p:spPr>
        <p:txBody>
          <a:bodyPr>
            <a:normAutofit/>
          </a:bodyPr>
          <a:lstStyle/>
          <a:p>
            <a:r>
              <a:rPr lang="it-IT" sz="4000" dirty="0" err="1">
                <a:solidFill>
                  <a:schemeClr val="accent1">
                    <a:lumMod val="50000"/>
                  </a:schemeClr>
                </a:solidFill>
              </a:rPr>
              <a:t>Perspectives</a:t>
            </a:r>
            <a:r>
              <a:rPr lang="it-IT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4000">
                <a:solidFill>
                  <a:schemeClr val="accent1">
                    <a:lumMod val="50000"/>
                  </a:schemeClr>
                </a:solidFill>
              </a:rPr>
              <a:t>on current year (</a:t>
            </a:r>
            <a:r>
              <a:rPr lang="it-IT" sz="4000" b="1">
                <a:solidFill>
                  <a:schemeClr val="accent1">
                    <a:lumMod val="50000"/>
                  </a:schemeClr>
                </a:solidFill>
              </a:rPr>
              <a:t>2°</a:t>
            </a:r>
            <a:r>
              <a:rPr lang="it-IT" sz="4000">
                <a:solidFill>
                  <a:schemeClr val="accent1">
                    <a:lumMod val="50000"/>
                  </a:schemeClr>
                </a:solidFill>
              </a:rPr>
              <a:t> Year)</a:t>
            </a:r>
            <a:endParaRPr lang="it-IT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66928" y="1128290"/>
            <a:ext cx="109545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0"/>
              <a:t>Since all training activities (courses, schools etc.) have been completed, next months will focus on continuation of current research work.</a:t>
            </a:r>
            <a:br>
              <a:rPr lang="it-IT" sz="2400" b="0"/>
            </a:br>
            <a:br>
              <a:rPr lang="it-IT" sz="2400" b="0"/>
            </a:br>
            <a:r>
              <a:rPr lang="it-IT" sz="2400" b="0"/>
              <a:t>In particular, there are </a:t>
            </a:r>
            <a:r>
              <a:rPr lang="it-IT" sz="2400" b="1"/>
              <a:t>two short-term goals</a:t>
            </a:r>
            <a:r>
              <a:rPr lang="it-IT" sz="2400" b="0"/>
              <a:t>:</a:t>
            </a:r>
            <a:br>
              <a:rPr lang="it-IT" sz="2400" b="0"/>
            </a:br>
            <a:br>
              <a:rPr lang="it-IT" sz="2400" b="0"/>
            </a:br>
            <a:r>
              <a:rPr lang="it-IT" sz="2400" b="0"/>
              <a:t>- I will perform simulations (on Geant4) regarding optical photons yield when interactions happen in the </a:t>
            </a:r>
            <a:r>
              <a:rPr lang="it-IT" sz="2400" b="1"/>
              <a:t>edges between tiles </a:t>
            </a:r>
            <a:r>
              <a:rPr lang="it-IT" sz="2400" b="0"/>
              <a:t>(calorimeter is made of 9 tiles);</a:t>
            </a:r>
            <a:br>
              <a:rPr lang="it-IT" sz="2400" b="0" strike="sngStrike"/>
            </a:br>
            <a:br>
              <a:rPr lang="it-IT" sz="2400" b="0"/>
            </a:br>
            <a:br>
              <a:rPr lang="it-IT" sz="2400" b="0"/>
            </a:br>
            <a:r>
              <a:rPr lang="it-IT" sz="2400" b="0"/>
              <a:t>- I will submit a </a:t>
            </a:r>
            <a:r>
              <a:rPr lang="it-IT" sz="2400" b="1"/>
              <a:t>paper containing my results about Jupiter </a:t>
            </a:r>
            <a:r>
              <a:rPr lang="it-IT" sz="2400" b="0"/>
              <a:t>(another paper is already undergoing a peer-review). </a:t>
            </a:r>
            <a:endParaRPr lang="it-IT" sz="2400" b="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A7A36FC-53A8-4342-62FA-B7362211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0B3D-1014-4241-8A57-A97E8BA05C0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4007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879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Cambria Math</vt:lpstr>
      <vt:lpstr>Tema di Office</vt:lpstr>
      <vt:lpstr>Summary about 1st year of PhD and perspectives on 2nd year</vt:lpstr>
      <vt:lpstr>General resume about activities of 1°year and first months of 2° year</vt:lpstr>
      <vt:lpstr>General resume about activities of 1°year and first months of 2° year</vt:lpstr>
      <vt:lpstr>Main Research Activity</vt:lpstr>
      <vt:lpstr>Main Research Activity</vt:lpstr>
      <vt:lpstr>Main Research Activity</vt:lpstr>
      <vt:lpstr>Main Research Activity</vt:lpstr>
      <vt:lpstr>Perspectives on current year (2° Year)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INTERACTIONS OF HIGH ENERGY PARTICLES WITH MATTER</dc:title>
  <dc:creator>utente</dc:creator>
  <cp:lastModifiedBy>Salvatore Camposeo</cp:lastModifiedBy>
  <cp:revision>557</cp:revision>
  <dcterms:created xsi:type="dcterms:W3CDTF">2024-03-22T10:22:15Z</dcterms:created>
  <dcterms:modified xsi:type="dcterms:W3CDTF">2025-02-18T17:19:20Z</dcterms:modified>
</cp:coreProperties>
</file>