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Arial Black"/>
      <p:regular r:id="rId18"/>
    </p:embeddedFont>
    <p:embeddedFont>
      <p:font typeface="Lustria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19" Type="http://schemas.openxmlformats.org/officeDocument/2006/relationships/font" Target="fonts/Lustria-regular.fntdata"/><Relationship Id="rId6" Type="http://schemas.openxmlformats.org/officeDocument/2006/relationships/slide" Target="slides/slide2.xml"/><Relationship Id="rId18" Type="http://schemas.openxmlformats.org/officeDocument/2006/relationships/font" Target="fonts/ArialBlack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94c85de2e_0_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d94c85de2e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d94c85de2e_0_1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94c85de2e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d94c85de2e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d94c85de2e_0_1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94c85de2e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d94c85de2e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d94c85de2e_0_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d94c85de2e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d94c85de2e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d94c85de2e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15" name="Google Shape;15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797467" y="2366963"/>
            <a:ext cx="10962900" cy="1118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797451" y="3621217"/>
            <a:ext cx="10962900" cy="57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75" name="Google Shape;75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1"/>
          <p:cNvSpPr txBox="1"/>
          <p:nvPr>
            <p:ph hasCustomPrompt="1" type="title"/>
          </p:nvPr>
        </p:nvSpPr>
        <p:spPr>
          <a:xfrm>
            <a:off x="415600" y="1674733"/>
            <a:ext cx="11360700" cy="2707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415600" y="4492300"/>
            <a:ext cx="11360700" cy="170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913795" y="609600"/>
            <a:ext cx="10353900" cy="9705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913795" y="1732449"/>
            <a:ext cx="10353900" cy="40587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○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■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●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○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■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●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○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■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7678736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913795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10514011" y="5883275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25" name="Google Shape;25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3"/>
          <p:cNvSpPr txBox="1"/>
          <p:nvPr>
            <p:ph type="title"/>
          </p:nvPr>
        </p:nvSpPr>
        <p:spPr>
          <a:xfrm>
            <a:off x="797467" y="2869796"/>
            <a:ext cx="10962900" cy="1118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0" y="5204762"/>
            <a:ext cx="12191695" cy="1653192"/>
            <a:chOff x="0" y="3903669"/>
            <a:chExt cx="9144000" cy="1239925"/>
          </a:xfrm>
        </p:grpSpPr>
        <p:sp>
          <p:nvSpPr>
            <p:cNvPr id="34" name="Google Shape;34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4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415600" y="1639967"/>
            <a:ext cx="5333100" cy="445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6443200" y="1639967"/>
            <a:ext cx="5333100" cy="445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56" name="Google Shape;56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8"/>
          <p:cNvSpPr txBox="1"/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" name="Google Shape;65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9"/>
          <p:cNvSpPr txBox="1"/>
          <p:nvPr>
            <p:ph type="title"/>
          </p:nvPr>
        </p:nvSpPr>
        <p:spPr>
          <a:xfrm>
            <a:off x="354000" y="1534800"/>
            <a:ext cx="5393700" cy="2085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354000" y="3692002"/>
            <a:ext cx="5393700" cy="1692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4587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2824804" y="1569650"/>
            <a:ext cx="65424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Mohamed Yahia Bournane</a:t>
            </a:r>
            <a:endParaRPr b="1" sz="23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375950" y="2915248"/>
            <a:ext cx="9440100" cy="177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550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EFEFE"/>
                </a:solidFill>
                <a:latin typeface="Arial Black"/>
                <a:ea typeface="Arial Black"/>
                <a:cs typeface="Arial Black"/>
                <a:sym typeface="Arial Black"/>
              </a:rPr>
              <a:t>Optical Design of </a:t>
            </a:r>
            <a:r>
              <a:rPr b="0" i="0" lang="en-US" sz="11500" u="none" cap="none" strike="noStrike">
                <a:solidFill>
                  <a:srgbClr val="FEFEFE"/>
                </a:solidFill>
                <a:latin typeface="Arial Black"/>
                <a:ea typeface="Arial Black"/>
                <a:cs typeface="Arial Black"/>
                <a:sym typeface="Arial Black"/>
              </a:rPr>
              <a:t>MezzoCielo</a:t>
            </a:r>
            <a:r>
              <a:rPr b="0" i="0" lang="en-US" sz="9600" u="none" cap="none" strike="noStrike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endParaRPr>
              <a:solidFill>
                <a:srgbClr val="FEFEFE"/>
              </a:solidFill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0" y="5522825"/>
            <a:ext cx="12192000" cy="135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ogo_circolare_oa_padova" id="98" name="Google Shape;98;p14"/>
          <p:cNvPicPr preferRelativeResize="0"/>
          <p:nvPr/>
        </p:nvPicPr>
        <p:blipFill rotWithShape="1">
          <a:blip r:embed="rId3">
            <a:alphaModFix/>
          </a:blip>
          <a:srcRect b="10065" l="6573" r="12376" t="8692"/>
          <a:stretch/>
        </p:blipFill>
        <p:spPr>
          <a:xfrm>
            <a:off x="10739825" y="5514826"/>
            <a:ext cx="1409250" cy="13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54" y="5591013"/>
            <a:ext cx="1359296" cy="13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4176450" y="6294550"/>
            <a:ext cx="383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PhD Retreat 2025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0" y="6135900"/>
            <a:ext cx="121920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2220"/>
                </a:solidFill>
                <a:latin typeface="Arial"/>
                <a:ea typeface="Arial"/>
                <a:cs typeface="Arial"/>
                <a:sym typeface="Arial"/>
              </a:rPr>
              <a:t>PhD Retreat 2025</a:t>
            </a:r>
            <a:endParaRPr b="1" sz="1800">
              <a:solidFill>
                <a:srgbClr val="2322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-241425" y="-32350"/>
            <a:ext cx="12675000" cy="977100"/>
          </a:xfrm>
          <a:prstGeom prst="parallelogram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311700" y="1698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</a:rPr>
              <a:t>Background</a:t>
            </a:r>
            <a:endParaRPr b="1" sz="2900">
              <a:solidFill>
                <a:schemeClr val="lt1"/>
              </a:solidFill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284100" y="1759400"/>
            <a:ext cx="11623800" cy="24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220"/>
              </a:buClr>
              <a:buSzPts val="2100"/>
              <a:buChar char="●"/>
            </a:pPr>
            <a:r>
              <a:rPr b="1" lang="en-US" sz="2100">
                <a:solidFill>
                  <a:srgbClr val="232220"/>
                </a:solidFill>
              </a:rPr>
              <a:t>Licence en </a:t>
            </a:r>
            <a:r>
              <a:rPr b="1" lang="en-US" sz="2100">
                <a:solidFill>
                  <a:srgbClr val="232220"/>
                </a:solidFill>
              </a:rPr>
              <a:t>Physique Fondamental at UST Houari Boumedien - Algiers </a:t>
            </a:r>
            <a:endParaRPr b="1" sz="2100">
              <a:solidFill>
                <a:srgbClr val="23222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232220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32220"/>
              </a:buClr>
              <a:buSzPts val="2600"/>
              <a:buChar char="●"/>
            </a:pPr>
            <a:r>
              <a:rPr b="1" lang="en-US" sz="2100">
                <a:solidFill>
                  <a:srgbClr val="232220"/>
                </a:solidFill>
              </a:rPr>
              <a:t>Master in Astrophysics and Cosmology</a:t>
            </a:r>
            <a:r>
              <a:rPr b="1" lang="en-US" sz="2200">
                <a:solidFill>
                  <a:srgbClr val="232220"/>
                </a:solidFill>
              </a:rPr>
              <a:t> at the University of Padova</a:t>
            </a:r>
            <a:endParaRPr b="1" sz="2200">
              <a:solidFill>
                <a:srgbClr val="232220"/>
              </a:solidFill>
            </a:endParaRPr>
          </a:p>
          <a:p>
            <a:pPr indent="0" lvl="0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305">
                <a:solidFill>
                  <a:srgbClr val="232220"/>
                </a:solidFill>
              </a:rPr>
              <a:t>STUDY OF THE OPTICAL CONFIGURATION FOR THE HAYDN ESA SPACE MISSION</a:t>
            </a:r>
            <a:endParaRPr b="1" sz="1305">
              <a:solidFill>
                <a:srgbClr val="23222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200">
              <a:solidFill>
                <a:srgbClr val="232220"/>
              </a:solidFill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750124" y="3749225"/>
            <a:ext cx="2078295" cy="1879125"/>
          </a:xfrm>
          <a:custGeom>
            <a:rect b="b" l="l" r="r" t="t"/>
            <a:pathLst>
              <a:path extrusionOk="0" h="3463825" w="3463825">
                <a:moveTo>
                  <a:pt x="0" y="0"/>
                </a:moveTo>
                <a:lnTo>
                  <a:pt x="3463825" y="0"/>
                </a:lnTo>
                <a:lnTo>
                  <a:pt x="3463825" y="3463825"/>
                </a:lnTo>
                <a:lnTo>
                  <a:pt x="0" y="3463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28025" y="989175"/>
            <a:ext cx="1703475" cy="170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28025" y="2649978"/>
            <a:ext cx="1703475" cy="170344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3273225" y="4556900"/>
            <a:ext cx="82056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220"/>
              </a:buClr>
              <a:buSzPts val="2100"/>
              <a:buChar char="●"/>
            </a:pPr>
            <a:r>
              <a:rPr b="1" lang="en-US" sz="2100">
                <a:solidFill>
                  <a:srgbClr val="232220"/>
                </a:solidFill>
              </a:rPr>
              <a:t>A</a:t>
            </a:r>
            <a:r>
              <a:rPr b="1" lang="en-US" sz="2100">
                <a:solidFill>
                  <a:srgbClr val="232220"/>
                </a:solidFill>
              </a:rPr>
              <a:t>s</a:t>
            </a:r>
            <a:r>
              <a:rPr b="1" lang="en-US" sz="2100">
                <a:solidFill>
                  <a:srgbClr val="232220"/>
                </a:solidFill>
              </a:rPr>
              <a:t>segno di ricerca at INAF OAPD </a:t>
            </a:r>
            <a:endParaRPr b="1" sz="2100">
              <a:solidFill>
                <a:srgbClr val="23222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400">
                <a:solidFill>
                  <a:srgbClr val="232220"/>
                </a:solidFill>
              </a:rPr>
              <a:t>“Design and optical analysis of the </a:t>
            </a:r>
            <a:r>
              <a:rPr b="1" lang="en-US" sz="2500">
                <a:solidFill>
                  <a:schemeClr val="accent1"/>
                </a:solidFill>
              </a:rPr>
              <a:t>MEZZOCIELO </a:t>
            </a:r>
            <a:r>
              <a:rPr b="1" lang="en-US" sz="2400">
                <a:solidFill>
                  <a:srgbClr val="232220"/>
                </a:solidFill>
              </a:rPr>
              <a:t>very large field telescope”</a:t>
            </a:r>
            <a:endParaRPr b="1" sz="2400">
              <a:solidFill>
                <a:srgbClr val="23222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0" y="6135900"/>
            <a:ext cx="121920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2220"/>
                </a:solidFill>
                <a:latin typeface="Arial"/>
                <a:ea typeface="Arial"/>
                <a:cs typeface="Arial"/>
                <a:sym typeface="Arial"/>
              </a:rPr>
              <a:t>PhD Retreat 2025</a:t>
            </a:r>
            <a:endParaRPr b="1" sz="1800">
              <a:solidFill>
                <a:srgbClr val="2322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-241425" y="-32350"/>
            <a:ext cx="12675000" cy="977100"/>
          </a:xfrm>
          <a:prstGeom prst="parallelogram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311700" y="169850"/>
            <a:ext cx="1188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</a:rPr>
              <a:t>PhD Project </a:t>
            </a:r>
            <a:r>
              <a:rPr b="1" lang="en-US" sz="100">
                <a:solidFill>
                  <a:schemeClr val="lt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800">
                <a:solidFill>
                  <a:srgbClr val="FEFEFE"/>
                </a:solidFill>
                <a:latin typeface="Arial Black"/>
                <a:ea typeface="Arial Black"/>
                <a:cs typeface="Arial Black"/>
                <a:sym typeface="Arial Black"/>
              </a:rPr>
              <a:t>Optical Design of MezzoCielo</a:t>
            </a:r>
            <a:r>
              <a:rPr lang="en-US" sz="1800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endParaRPr sz="1800">
              <a:solidFill>
                <a:srgbClr val="FEFEFE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50" y="2804825"/>
            <a:ext cx="6496050" cy="35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3425" y="933163"/>
            <a:ext cx="394335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0525" y="4781425"/>
            <a:ext cx="4176675" cy="13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201900" y="1332250"/>
            <a:ext cx="7508700" cy="12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32220"/>
              </a:buClr>
              <a:buSzPts val="1700"/>
              <a:buChar char="●"/>
            </a:pPr>
            <a:r>
              <a:rPr b="1" lang="en-US"/>
              <a:t>Monocentric Optical System</a:t>
            </a:r>
            <a:r>
              <a:rPr lang="en-US"/>
              <a:t>: Spherical, tessellated design filled with ultra-transparent, low-refractive-index liquid.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32220"/>
              </a:buClr>
              <a:buSzPts val="2000"/>
              <a:buChar char="●"/>
            </a:pPr>
            <a:r>
              <a:rPr b="1" lang="en-US"/>
              <a:t>Ultra-Wide Sky Coverage</a:t>
            </a:r>
            <a:r>
              <a:rPr lang="en-US"/>
              <a:t>: Continuous monitoring over ~10⁴ deg² using mass-produced </a:t>
            </a:r>
            <a:r>
              <a:rPr b="1" lang="en-US"/>
              <a:t>correcting cameras.</a:t>
            </a:r>
            <a:endParaRPr b="1" sz="2000">
              <a:solidFill>
                <a:srgbClr val="232220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idx="1" type="body"/>
          </p:nvPr>
        </p:nvSpPr>
        <p:spPr>
          <a:xfrm>
            <a:off x="0" y="6135900"/>
            <a:ext cx="121920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232220"/>
                </a:solidFill>
                <a:latin typeface="Arial"/>
                <a:ea typeface="Arial"/>
                <a:cs typeface="Arial"/>
                <a:sym typeface="Arial"/>
              </a:rPr>
              <a:t>PhD Retreat 2025</a:t>
            </a:r>
            <a:endParaRPr b="1" sz="1800">
              <a:solidFill>
                <a:srgbClr val="2322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311700" y="169850"/>
            <a:ext cx="1188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</a:rPr>
              <a:t>PhD Project </a:t>
            </a:r>
            <a:r>
              <a:rPr b="1" lang="en-US" sz="100">
                <a:solidFill>
                  <a:schemeClr val="lt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800">
                <a:solidFill>
                  <a:srgbClr val="FEFEFE"/>
                </a:solidFill>
                <a:latin typeface="Arial Black"/>
                <a:ea typeface="Arial Black"/>
                <a:cs typeface="Arial Black"/>
                <a:sym typeface="Arial Black"/>
              </a:rPr>
              <a:t>Optical Design of MezzoCielo</a:t>
            </a:r>
            <a:r>
              <a:rPr lang="en-US" sz="1800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endParaRPr sz="1800">
              <a:solidFill>
                <a:srgbClr val="FEFEFE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-241425" y="-32350"/>
            <a:ext cx="12675000" cy="977100"/>
          </a:xfrm>
          <a:prstGeom prst="parallelogram">
            <a:avLst>
              <a:gd fmla="val 25000" name="adj"/>
            </a:avLst>
          </a:prstGeom>
          <a:solidFill>
            <a:srgbClr val="1C458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311700" y="169850"/>
            <a:ext cx="1188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</a:rPr>
              <a:t>PhD Project </a:t>
            </a:r>
            <a:r>
              <a:rPr b="1" lang="en-US" sz="100">
                <a:solidFill>
                  <a:schemeClr val="lt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800">
                <a:solidFill>
                  <a:srgbClr val="FEFEFE"/>
                </a:solidFill>
                <a:latin typeface="Arial Black"/>
                <a:ea typeface="Arial Black"/>
                <a:cs typeface="Arial Black"/>
                <a:sym typeface="Arial Black"/>
              </a:rPr>
              <a:t>Optical Design of MezzoCielo</a:t>
            </a:r>
            <a:r>
              <a:rPr lang="en-US" sz="1800">
                <a:solidFill>
                  <a:srgbClr val="FEFEFE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endParaRPr sz="1800">
              <a:solidFill>
                <a:srgbClr val="FEFEFE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</a:endParaRPr>
          </a:p>
        </p:txBody>
      </p:sp>
      <p:pic>
        <p:nvPicPr>
          <p:cNvPr descr="A diagram of a circular object with different colored lines&#10;&#10;Description automatically generated" id="135" name="Google Shape;135;p17"/>
          <p:cNvPicPr preferRelativeResize="0"/>
          <p:nvPr/>
        </p:nvPicPr>
        <p:blipFill rotWithShape="1">
          <a:blip r:embed="rId3">
            <a:alphaModFix/>
          </a:blip>
          <a:srcRect b="20882" l="0" r="0" t="643"/>
          <a:stretch/>
        </p:blipFill>
        <p:spPr>
          <a:xfrm>
            <a:off x="6895401" y="965600"/>
            <a:ext cx="5023073" cy="2461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rawing of a light source&#10;&#10;Description automatically generated with medium confidence" id="136" name="Google Shape;136;p17"/>
          <p:cNvPicPr preferRelativeResize="0"/>
          <p:nvPr/>
        </p:nvPicPr>
        <p:blipFill rotWithShape="1">
          <a:blip r:embed="rId4">
            <a:alphaModFix/>
          </a:blip>
          <a:srcRect b="40305" l="0" r="3540" t="21391"/>
          <a:stretch/>
        </p:blipFill>
        <p:spPr>
          <a:xfrm>
            <a:off x="6895417" y="3011643"/>
            <a:ext cx="5023135" cy="1216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46600"/>
            <a:ext cx="6766824" cy="97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62119" y="4681162"/>
            <a:ext cx="4203706" cy="180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47100" y="2773300"/>
            <a:ext cx="1980841" cy="106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615575" y="4284175"/>
            <a:ext cx="58386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400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32220"/>
              </a:buClr>
              <a:buSzPts val="1300"/>
              <a:buChar char="•"/>
            </a:pPr>
            <a:r>
              <a:rPr b="1" i="0" lang="en-US" sz="1300" u="none" cap="none" strike="noStrike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Filling Factor 🡪 250 mm Entrance Pupil Diameter </a:t>
            </a:r>
            <a:r>
              <a:rPr b="1" lang="en-US" sz="1300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31.25%  </a:t>
            </a:r>
            <a:endParaRPr b="1" sz="900">
              <a:solidFill>
                <a:srgbClr val="232220"/>
              </a:solidFill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32220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25400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32220"/>
              </a:buClr>
              <a:buSzPts val="1300"/>
              <a:buChar char="•"/>
            </a:pPr>
            <a:r>
              <a:rPr b="1" i="0" lang="en-US" sz="1300" u="none" cap="none" strike="noStrike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Waveband: </a:t>
            </a:r>
            <a:r>
              <a:rPr b="1" lang="en-US" sz="1300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Monochromatic 500 nm —&gt;  </a:t>
            </a:r>
            <a:r>
              <a:rPr b="1" i="0" lang="en-US" sz="1300" u="none" cap="none" strike="noStrike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[450 – 800 nm]</a:t>
            </a:r>
            <a:endParaRPr b="1" sz="900">
              <a:solidFill>
                <a:srgbClr val="232220"/>
              </a:solidFill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232220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25400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32220"/>
              </a:buClr>
              <a:buSzPts val="1300"/>
              <a:buChar char="•"/>
            </a:pPr>
            <a:r>
              <a:rPr b="1" i="0" lang="en-US" sz="1300" u="none" cap="none" strike="noStrike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Field Of View: On-axis </a:t>
            </a:r>
            <a:r>
              <a:rPr b="1" lang="en-US" sz="1300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—&gt; </a:t>
            </a:r>
            <a:r>
              <a:rPr b="1" i="0" lang="en-US" sz="1300" u="none" cap="none" strike="noStrike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 2.5 degrees  -  (Diagonal FoV: 5 deg)</a:t>
            </a:r>
            <a:endParaRPr b="1" sz="900">
              <a:solidFill>
                <a:srgbClr val="23222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23222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232220"/>
              </a:solidFill>
            </a:endParaRPr>
          </a:p>
          <a:p>
            <a:pPr indent="-25400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32220"/>
              </a:buClr>
              <a:buSzPts val="1300"/>
              <a:buChar char="•"/>
            </a:pPr>
            <a:r>
              <a:rPr b="1" lang="en-US" sz="1300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Lens</a:t>
            </a:r>
            <a:r>
              <a:rPr b="1" lang="en-US" sz="1300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 complexity </a:t>
            </a:r>
            <a:r>
              <a:rPr b="1" lang="en-US" sz="1300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as  from </a:t>
            </a:r>
            <a:r>
              <a:rPr b="1" lang="en-US" sz="1300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singlets</a:t>
            </a:r>
            <a:r>
              <a:rPr b="1" lang="en-US" sz="1300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 —&gt; Doublet &amp; Triplets - Aspheric </a:t>
            </a:r>
            <a:r>
              <a:rPr b="1" lang="en-US" sz="1300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surfaces</a:t>
            </a:r>
            <a:endParaRPr b="0" i="0" sz="1800" u="none" cap="none" strike="noStrike">
              <a:solidFill>
                <a:srgbClr val="232220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201350" y="2725550"/>
            <a:ext cx="3048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400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32220"/>
              </a:buClr>
              <a:buSzPts val="1300"/>
              <a:buChar char="•"/>
            </a:pPr>
            <a:r>
              <a:rPr b="1" lang="en-US" sz="1300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Prototype of </a:t>
            </a:r>
            <a:r>
              <a:rPr b="1" i="0" lang="en-US" sz="1300" u="none" cap="none" strike="noStrike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800 mm Sphere Diameter (40 mm shell thickness “N-BK7”)</a:t>
            </a:r>
            <a:endParaRPr b="0" i="0" sz="1800" u="none" cap="none" strike="noStrike">
              <a:solidFill>
                <a:srgbClr val="FFFFF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353750" y="3487550"/>
            <a:ext cx="304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Systematic Approach</a:t>
            </a:r>
            <a:endParaRPr b="1" sz="1700">
              <a:solidFill>
                <a:srgbClr val="232220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             </a:t>
            </a:r>
            <a:r>
              <a:rPr b="1" lang="en-US" sz="1200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Optical Solution</a:t>
            </a:r>
            <a:endParaRPr b="1" sz="1200">
              <a:solidFill>
                <a:srgbClr val="232220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descr="A graph of a graph&#10;&#10;Description automatically generated with medium confidence" id="143" name="Google Shape;143;p17"/>
          <p:cNvPicPr preferRelativeResize="0"/>
          <p:nvPr/>
        </p:nvPicPr>
        <p:blipFill rotWithShape="1">
          <a:blip r:embed="rId8">
            <a:alphaModFix/>
          </a:blip>
          <a:srcRect b="16805" l="0" r="1835" t="0"/>
          <a:stretch/>
        </p:blipFill>
        <p:spPr>
          <a:xfrm>
            <a:off x="10584243" y="5562195"/>
            <a:ext cx="1334235" cy="920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 screen&#10;&#10;Description automatically generated" id="144" name="Google Shape;144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584251" y="4173525"/>
            <a:ext cx="1494033" cy="12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6446400" y="3944750"/>
            <a:ext cx="384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A</a:t>
            </a:r>
            <a:endParaRPr b="0" i="0" sz="1800" u="none" cap="none" strike="noStrike">
              <a:solidFill>
                <a:srgbClr val="FFFFF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6208950" y="6154550"/>
            <a:ext cx="2355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232220"/>
                </a:solidFill>
                <a:latin typeface="Lustria"/>
                <a:ea typeface="Lustria"/>
                <a:cs typeface="Lustria"/>
                <a:sym typeface="Lustria"/>
              </a:rPr>
              <a:t>B</a:t>
            </a:r>
            <a:endParaRPr b="0" i="0" sz="1800" u="none" cap="none" strike="noStrike">
              <a:solidFill>
                <a:srgbClr val="FFFFF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/>
          <p:nvPr/>
        </p:nvSpPr>
        <p:spPr>
          <a:xfrm>
            <a:off x="5515350" y="4004325"/>
            <a:ext cx="6321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800 mm Sphere Diameter (40 mm shell thickness “N-BK7”)</a:t>
            </a:r>
            <a:endParaRPr sz="10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31.25%  Filling Factor 🡪 250 mm Entrance Pupil Diameter</a:t>
            </a:r>
            <a:endParaRPr sz="10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Waveband: [450 – 800 nm]</a:t>
            </a:r>
            <a:endParaRPr sz="10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Maximum Radial Field Of View: 2.5 degrees  -  (Diagonal FoV: 5 deg)</a:t>
            </a:r>
            <a:endParaRPr sz="1000"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260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b="0" i="0" lang="en-US" u="none" cap="none" strike="noStrik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Calculated Effective Focal Length to be 800 mm (From ARGUS Array)</a:t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aph of a graph of a function&#10;&#10;Description automatically generated with medium confidence" id="161" name="Google Shape;16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5780" y="548835"/>
            <a:ext cx="7680440" cy="576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aph with a line&#10;&#10;Description automatically generated" id="166" name="Google Shape;166;p21"/>
          <p:cNvPicPr preferRelativeResize="0"/>
          <p:nvPr/>
        </p:nvPicPr>
        <p:blipFill rotWithShape="1">
          <a:blip r:embed="rId3">
            <a:alphaModFix/>
          </a:blip>
          <a:srcRect b="8436" l="0" r="2" t="19361"/>
          <a:stretch/>
        </p:blipFill>
        <p:spPr>
          <a:xfrm>
            <a:off x="1152013" y="751667"/>
            <a:ext cx="9887973" cy="5354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aph with a curved line&#10;&#10;Description automatically generated" id="172" name="Google Shape;1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86" y="524493"/>
            <a:ext cx="7741627" cy="5809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0000FF"/>
      </a:dk1>
      <a:lt1>
        <a:srgbClr val="FFFFFF"/>
      </a:lt1>
      <a:dk2>
        <a:srgbClr val="434343"/>
      </a:dk2>
      <a:lt2>
        <a:srgbClr val="999999"/>
      </a:lt2>
      <a:accent1>
        <a:srgbClr val="1C4587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