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68"/>
  </p:notesMasterIdLst>
  <p:sldIdLst>
    <p:sldId id="256" r:id="rId2"/>
    <p:sldId id="257" r:id="rId3"/>
    <p:sldId id="259" r:id="rId4"/>
    <p:sldId id="261" r:id="rId5"/>
    <p:sldId id="3475" r:id="rId6"/>
    <p:sldId id="3472" r:id="rId7"/>
    <p:sldId id="3473" r:id="rId8"/>
    <p:sldId id="3476" r:id="rId9"/>
    <p:sldId id="3477" r:id="rId10"/>
    <p:sldId id="3474" r:id="rId11"/>
    <p:sldId id="3478" r:id="rId12"/>
    <p:sldId id="3479" r:id="rId13"/>
    <p:sldId id="3457" r:id="rId14"/>
    <p:sldId id="3467" r:id="rId15"/>
    <p:sldId id="258" r:id="rId16"/>
    <p:sldId id="3458" r:id="rId17"/>
    <p:sldId id="3460" r:id="rId18"/>
    <p:sldId id="3461" r:id="rId19"/>
    <p:sldId id="264" r:id="rId20"/>
    <p:sldId id="3480" r:id="rId21"/>
    <p:sldId id="3485" r:id="rId22"/>
    <p:sldId id="3463" r:id="rId23"/>
    <p:sldId id="265" r:id="rId24"/>
    <p:sldId id="266" r:id="rId25"/>
    <p:sldId id="3424" r:id="rId26"/>
    <p:sldId id="3464" r:id="rId27"/>
    <p:sldId id="270" r:id="rId28"/>
    <p:sldId id="271" r:id="rId29"/>
    <p:sldId id="272" r:id="rId30"/>
    <p:sldId id="273" r:id="rId31"/>
    <p:sldId id="3483" r:id="rId32"/>
    <p:sldId id="279" r:id="rId33"/>
    <p:sldId id="3425" r:id="rId34"/>
    <p:sldId id="3426" r:id="rId35"/>
    <p:sldId id="3427" r:id="rId36"/>
    <p:sldId id="3428" r:id="rId37"/>
    <p:sldId id="3429" r:id="rId38"/>
    <p:sldId id="276" r:id="rId39"/>
    <p:sldId id="277" r:id="rId40"/>
    <p:sldId id="278" r:id="rId41"/>
    <p:sldId id="3430" r:id="rId42"/>
    <p:sldId id="3431" r:id="rId43"/>
    <p:sldId id="3432" r:id="rId44"/>
    <p:sldId id="3447" r:id="rId45"/>
    <p:sldId id="3433" r:id="rId46"/>
    <p:sldId id="3434" r:id="rId47"/>
    <p:sldId id="3435" r:id="rId48"/>
    <p:sldId id="3436" r:id="rId49"/>
    <p:sldId id="3437" r:id="rId50"/>
    <p:sldId id="3438" r:id="rId51"/>
    <p:sldId id="3448" r:id="rId52"/>
    <p:sldId id="3471" r:id="rId53"/>
    <p:sldId id="3441" r:id="rId54"/>
    <p:sldId id="3442" r:id="rId55"/>
    <p:sldId id="3444" r:id="rId56"/>
    <p:sldId id="3466" r:id="rId57"/>
    <p:sldId id="3469" r:id="rId58"/>
    <p:sldId id="3470" r:id="rId59"/>
    <p:sldId id="288" r:id="rId60"/>
    <p:sldId id="3468" r:id="rId61"/>
    <p:sldId id="3481" r:id="rId62"/>
    <p:sldId id="3482" r:id="rId63"/>
    <p:sldId id="294" r:id="rId64"/>
    <p:sldId id="3450" r:id="rId65"/>
    <p:sldId id="3452" r:id="rId66"/>
    <p:sldId id="345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0FF"/>
    <a:srgbClr val="242424"/>
    <a:srgbClr val="BF30FF"/>
    <a:srgbClr val="0000FF"/>
    <a:srgbClr val="FF0000"/>
    <a:srgbClr val="2FB12F"/>
    <a:srgbClr val="FC00AE"/>
    <a:srgbClr val="B200FF"/>
    <a:srgbClr val="FFB3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08"/>
    <p:restoredTop sz="96197"/>
  </p:normalViewPr>
  <p:slideViewPr>
    <p:cSldViewPr snapToGrid="0">
      <p:cViewPr>
        <p:scale>
          <a:sx n="109" d="100"/>
          <a:sy n="109" d="100"/>
        </p:scale>
        <p:origin x="70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CC016-6DE0-6B40-9B08-A9EEE61B52C0}" type="datetimeFigureOut">
              <a:rPr lang="en-IT" smtClean="0"/>
              <a:t>18/02/25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C8B66-9FF7-EA48-B60B-2C4726CCB90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8637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8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3724C-739D-CA4A-A52C-A1200154C6DA}" type="slidenum">
              <a:rPr lang="en-IT" smtClean="0"/>
              <a:t>43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2532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14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82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c87d35d9a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dc87d35d9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97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7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8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5267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7825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4715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P. Verwilligen - Gaseous Detectors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18/02/25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02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08950" indent="-20895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383075" indent="-159615">
              <a:buFont typeface="Arial" panose="020B0604020202020204" pitchFamily="34" charset="0"/>
              <a:buChar char="•"/>
              <a:tabLst/>
              <a:defRPr sz="1097">
                <a:solidFill>
                  <a:schemeClr val="tx2">
                    <a:lumMod val="50000"/>
                  </a:schemeClr>
                </a:solidFill>
              </a:defRPr>
            </a:lvl2pPr>
            <a:lvl3pPr marL="541721" indent="-158647">
              <a:buSzPct val="100000"/>
              <a:buFont typeface="Arial" panose="020B0604020202020204" pitchFamily="34" charset="0"/>
              <a:buChar char="•"/>
              <a:tabLst/>
              <a:defRPr sz="1097">
                <a:solidFill>
                  <a:schemeClr val="tx2">
                    <a:lumMod val="50000"/>
                  </a:schemeClr>
                </a:solidFill>
              </a:defRPr>
            </a:lvl3pPr>
            <a:lvl4pPr marL="737128" indent="-164451">
              <a:buSzPct val="100000"/>
              <a:buFont typeface="Arial" panose="020B0604020202020204" pitchFamily="34" charset="0"/>
              <a:buChar char="•"/>
              <a:tabLst/>
              <a:defRPr sz="975">
                <a:solidFill>
                  <a:schemeClr val="tx2">
                    <a:lumMod val="50000"/>
                  </a:schemeClr>
                </a:solidFill>
              </a:defRPr>
            </a:lvl4pPr>
            <a:lvl5pPr marL="1253698" indent="-139301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Verwilligen - Gaseous Detectors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10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FBF8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3678194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3678194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P. Verwilligen - Gaseous Detectors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18/02/25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63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41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323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4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631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5125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2496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1880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4180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30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0782" y="64708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1E11-D7C1-4B44-824F-72E5CC6CBF8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944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6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2.jpg"/><Relationship Id="rId7" Type="http://schemas.openxmlformats.org/officeDocument/2006/relationships/image" Target="../media/image105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12" Type="http://schemas.openxmlformats.org/officeDocument/2006/relationships/image" Target="../media/image116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jpg"/><Relationship Id="rId5" Type="http://schemas.openxmlformats.org/officeDocument/2006/relationships/image" Target="../media/image109.jpg"/><Relationship Id="rId10" Type="http://schemas.openxmlformats.org/officeDocument/2006/relationships/image" Target="../media/image114.jpg"/><Relationship Id="rId4" Type="http://schemas.openxmlformats.org/officeDocument/2006/relationships/image" Target="../media/image108.jpg"/><Relationship Id="rId9" Type="http://schemas.openxmlformats.org/officeDocument/2006/relationships/image" Target="../media/image11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gif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132.png"/><Relationship Id="rId21" Type="http://schemas.openxmlformats.org/officeDocument/2006/relationships/image" Target="../media/image150.jp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31.png"/><Relationship Id="rId16" Type="http://schemas.openxmlformats.org/officeDocument/2006/relationships/image" Target="../media/image145.png"/><Relationship Id="rId20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19" Type="http://schemas.openxmlformats.org/officeDocument/2006/relationships/image" Target="../media/image148.jp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Relationship Id="rId22" Type="http://schemas.openxmlformats.org/officeDocument/2006/relationships/image" Target="../media/image1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3" Type="http://schemas.openxmlformats.org/officeDocument/2006/relationships/image" Target="../media/image155.jpg"/><Relationship Id="rId7" Type="http://schemas.openxmlformats.org/officeDocument/2006/relationships/image" Target="../media/image159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56.jpg"/><Relationship Id="rId9" Type="http://schemas.openxmlformats.org/officeDocument/2006/relationships/image" Target="../media/image16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7" Type="http://schemas.openxmlformats.org/officeDocument/2006/relationships/image" Target="../media/image190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5.png"/><Relationship Id="rId3" Type="http://schemas.openxmlformats.org/officeDocument/2006/relationships/hyperlink" Target="https://cds.cern.ch/record/2721370" TargetMode="External"/><Relationship Id="rId7" Type="http://schemas.openxmlformats.org/officeDocument/2006/relationships/hyperlink" Target="https://indico.cern.ch/event/957057/page/20875-panel-members-and-task-forces" TargetMode="External"/><Relationship Id="rId12" Type="http://schemas.openxmlformats.org/officeDocument/2006/relationships/image" Target="../media/image1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784893" TargetMode="External"/><Relationship Id="rId11" Type="http://schemas.openxmlformats.org/officeDocument/2006/relationships/image" Target="../media/image193.png"/><Relationship Id="rId5" Type="http://schemas.openxmlformats.org/officeDocument/2006/relationships/hyperlink" Target="https://cds.cern.ch/record/2691414/files/1910.11775.pdf" TargetMode="External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4" Type="http://schemas.openxmlformats.org/officeDocument/2006/relationships/hyperlink" Target="https://indico.cern.ch/event/808335/timetable/?view=standard" TargetMode="External"/><Relationship Id="rId9" Type="http://schemas.openxmlformats.org/officeDocument/2006/relationships/hyperlink" Target="https://indico.cern.ch/event/1197445/contributions/5034860/attachments/2517863/4329123/spc-e-1190-c-e-3679-Implementation_Detector_Roadmap.pdf" TargetMode="External"/><Relationship Id="rId14" Type="http://schemas.openxmlformats.org/officeDocument/2006/relationships/image" Target="../media/image19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g"/><Relationship Id="rId13" Type="http://schemas.openxmlformats.org/officeDocument/2006/relationships/image" Target="../media/image208.png"/><Relationship Id="rId18" Type="http://schemas.openxmlformats.org/officeDocument/2006/relationships/image" Target="../media/image213.jpeg"/><Relationship Id="rId3" Type="http://schemas.openxmlformats.org/officeDocument/2006/relationships/image" Target="../media/image199.jpg"/><Relationship Id="rId7" Type="http://schemas.openxmlformats.org/officeDocument/2006/relationships/image" Target="../media/image203.jpg"/><Relationship Id="rId12" Type="http://schemas.openxmlformats.org/officeDocument/2006/relationships/hyperlink" Target="mailto:CBM@FAIR" TargetMode="External"/><Relationship Id="rId17" Type="http://schemas.openxmlformats.org/officeDocument/2006/relationships/image" Target="../media/image212.jpeg"/><Relationship Id="rId2" Type="http://schemas.openxmlformats.org/officeDocument/2006/relationships/image" Target="../media/image198.jp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g"/><Relationship Id="rId11" Type="http://schemas.openxmlformats.org/officeDocument/2006/relationships/image" Target="../media/image207.jpg"/><Relationship Id="rId5" Type="http://schemas.openxmlformats.org/officeDocument/2006/relationships/image" Target="../media/image201.jpg"/><Relationship Id="rId15" Type="http://schemas.openxmlformats.org/officeDocument/2006/relationships/image" Target="../media/image210.png"/><Relationship Id="rId10" Type="http://schemas.openxmlformats.org/officeDocument/2006/relationships/image" Target="../media/image206.jpg"/><Relationship Id="rId19" Type="http://schemas.openxmlformats.org/officeDocument/2006/relationships/image" Target="../media/image214.jpeg"/><Relationship Id="rId4" Type="http://schemas.openxmlformats.org/officeDocument/2006/relationships/image" Target="../media/image200.jpg"/><Relationship Id="rId9" Type="http://schemas.openxmlformats.org/officeDocument/2006/relationships/image" Target="../media/image205.jpg"/><Relationship Id="rId14" Type="http://schemas.openxmlformats.org/officeDocument/2006/relationships/image" Target="../media/image2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7" Type="http://schemas.openxmlformats.org/officeDocument/2006/relationships/image" Target="../media/image2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emf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slide" Target="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8.jpg"/><Relationship Id="rId5" Type="http://schemas.openxmlformats.org/officeDocument/2006/relationships/image" Target="../media/image237.png"/><Relationship Id="rId4" Type="http://schemas.openxmlformats.org/officeDocument/2006/relationships/image" Target="../media/image23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jpeg"/><Relationship Id="rId4" Type="http://schemas.openxmlformats.org/officeDocument/2006/relationships/image" Target="../media/image2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jpg"/><Relationship Id="rId4" Type="http://schemas.openxmlformats.org/officeDocument/2006/relationships/image" Target="../media/image2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g"/><Relationship Id="rId5" Type="http://schemas.openxmlformats.org/officeDocument/2006/relationships/image" Target="../media/image250.jpg"/><Relationship Id="rId4" Type="http://schemas.openxmlformats.org/officeDocument/2006/relationships/image" Target="../media/image24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drd1.web.cern.ch/wp/wp7" TargetMode="External"/><Relationship Id="rId3" Type="http://schemas.openxmlformats.org/officeDocument/2006/relationships/hyperlink" Target="https://drd1.web.cern.ch/wp/wp2" TargetMode="External"/><Relationship Id="rId7" Type="http://schemas.openxmlformats.org/officeDocument/2006/relationships/hyperlink" Target="https://drd1.web.cern.ch/wp/wp6" TargetMode="External"/><Relationship Id="rId2" Type="http://schemas.openxmlformats.org/officeDocument/2006/relationships/hyperlink" Target="https://drd1.web.cern.ch/wp/wp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d1.web.cern.ch/wp/wp5" TargetMode="External"/><Relationship Id="rId5" Type="http://schemas.openxmlformats.org/officeDocument/2006/relationships/hyperlink" Target="https://drd1.web.cern.ch/wp/wp4" TargetMode="External"/><Relationship Id="rId10" Type="http://schemas.openxmlformats.org/officeDocument/2006/relationships/image" Target="../media/image263.png"/><Relationship Id="rId4" Type="http://schemas.openxmlformats.org/officeDocument/2006/relationships/hyperlink" Target="https://drd1.web.cern.ch/wp/wp3" TargetMode="External"/><Relationship Id="rId9" Type="http://schemas.openxmlformats.org/officeDocument/2006/relationships/hyperlink" Target="https://drd1.web.cern.ch/wp/wp8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7" Type="http://schemas.openxmlformats.org/officeDocument/2006/relationships/image" Target="../media/image130.gif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0.png"/><Relationship Id="rId5" Type="http://schemas.openxmlformats.org/officeDocument/2006/relationships/image" Target="../media/image275.png"/><Relationship Id="rId4" Type="http://schemas.openxmlformats.org/officeDocument/2006/relationships/image" Target="../media/image27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jp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3.png"/><Relationship Id="rId4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275624/" TargetMode="External"/><Relationship Id="rId3" Type="http://schemas.openxmlformats.org/officeDocument/2006/relationships/hyperlink" Target="https://indico.cern.ch/event/1431318/" TargetMode="External"/><Relationship Id="rId7" Type="http://schemas.openxmlformats.org/officeDocument/2006/relationships/hyperlink" Target="https://indico.cern.ch/event/178123/" TargetMode="External"/><Relationship Id="rId2" Type="http://schemas.openxmlformats.org/officeDocument/2006/relationships/hyperlink" Target="https://indico.cern.ch/category/8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574840/" TargetMode="External"/><Relationship Id="rId11" Type="http://schemas.openxmlformats.org/officeDocument/2006/relationships/hyperlink" Target="https://indico.cern.ch/category/18473/" TargetMode="External"/><Relationship Id="rId5" Type="http://schemas.openxmlformats.org/officeDocument/2006/relationships/hyperlink" Target="https://indico.cern.ch/event/667607/" TargetMode="External"/><Relationship Id="rId10" Type="http://schemas.openxmlformats.org/officeDocument/2006/relationships/hyperlink" Target="https://indico.cern.ch/event/145264/" TargetMode="External"/><Relationship Id="rId4" Type="http://schemas.openxmlformats.org/officeDocument/2006/relationships/hyperlink" Target="https://indico.cern.ch/event/1175363/" TargetMode="External"/><Relationship Id="rId9" Type="http://schemas.openxmlformats.org/officeDocument/2006/relationships/hyperlink" Target="https://indico.cern.ch/event/149006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290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291.png"/><Relationship Id="rId10" Type="http://schemas.openxmlformats.org/officeDocument/2006/relationships/image" Target="../media/image196.png"/><Relationship Id="rId4" Type="http://schemas.openxmlformats.org/officeDocument/2006/relationships/hyperlink" Target="https://cms.cern/detector" TargetMode="External"/><Relationship Id="rId9" Type="http://schemas.openxmlformats.org/officeDocument/2006/relationships/image" Target="../media/image1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B99960D-5988-DBD4-4771-DDEAF14D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985" y="0"/>
            <a:ext cx="11380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26D01-9087-0D78-42EE-CEB4942B5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3633" y="3526311"/>
            <a:ext cx="9811263" cy="1556950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Future Perspectives on Gaseous Detectors</a:t>
            </a:r>
            <a:r>
              <a:rPr lang="en-GB" sz="4800" b="1" dirty="0">
                <a:solidFill>
                  <a:srgbClr val="C00000"/>
                </a:solidFill>
              </a:rPr>
              <a:t> </a:t>
            </a:r>
            <a:r>
              <a:rPr lang="en-GB" sz="2800" b="1" i="1" dirty="0">
                <a:solidFill>
                  <a:srgbClr val="C00000"/>
                </a:solidFill>
              </a:rPr>
              <a:t>and the </a:t>
            </a:r>
            <a:r>
              <a:rPr lang="en-GB" sz="5400" b="1" dirty="0">
                <a:solidFill>
                  <a:srgbClr val="C00000"/>
                </a:solidFill>
              </a:rPr>
              <a:t>DRD1 R&amp;D Program</a:t>
            </a:r>
            <a:endParaRPr lang="en-IT" sz="5400" b="1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B403F-51C7-7DCE-60AD-651B4DEF6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33632" y="5194472"/>
            <a:ext cx="9811264" cy="1556949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r>
              <a:rPr lang="en-IT" sz="2400" dirty="0"/>
              <a:t>TECH-FPA PhD Retreat</a:t>
            </a:r>
            <a:br>
              <a:rPr lang="en-IT" sz="2400" dirty="0"/>
            </a:br>
            <a:r>
              <a:rPr lang="en-IT" sz="2400" dirty="0"/>
              <a:t>February 17-21, 2025</a:t>
            </a:r>
          </a:p>
          <a:p>
            <a:r>
              <a:rPr lang="en-IT" sz="2400" dirty="0"/>
              <a:t>Piet Verwilligen</a:t>
            </a:r>
            <a:br>
              <a:rPr lang="en-IT" sz="2400" dirty="0"/>
            </a:br>
            <a:r>
              <a:rPr lang="en-IT" sz="2400" dirty="0"/>
              <a:t>INFN Bari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4448F22-5AD9-8D74-E18E-C302A3AEEB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917576"/>
            <a:ext cx="9144000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5D613A-7F79-5117-7BB7-A111F620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EAEC235-A203-2AB8-782E-6070478D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2A29B3-42ED-7074-7023-04064C41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7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742AFEF0-E38C-9B0F-9F20-D772D05CE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24" y="1292446"/>
            <a:ext cx="6578905" cy="47958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10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Charge Transport</a:t>
            </a:r>
          </a:p>
        </p:txBody>
      </p:sp>
      <p:pic>
        <p:nvPicPr>
          <p:cNvPr id="11" name="Picture 10" descr="A graph of excitation and excitation&#10;&#10;Description automatically generated">
            <a:extLst>
              <a:ext uri="{FF2B5EF4-FFF2-40B4-BE49-F238E27FC236}">
                <a16:creationId xmlns:a16="http://schemas.microsoft.com/office/drawing/2014/main" id="{400E937E-2C3B-9024-7710-91D03DF97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121" y="3526361"/>
            <a:ext cx="3092907" cy="2718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6A789-3B53-1F50-967B-BF725A1CB30D}"/>
              </a:ext>
            </a:extLst>
          </p:cNvPr>
          <p:cNvSpPr txBox="1"/>
          <p:nvPr/>
        </p:nvSpPr>
        <p:spPr>
          <a:xfrm rot="16200000">
            <a:off x="7310122" y="4637002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Plot  © H Schindler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E8EFB-5E49-1450-BFF6-4A4FD4C4A6EF}"/>
              </a:ext>
            </a:extLst>
          </p:cNvPr>
          <p:cNvSpPr txBox="1"/>
          <p:nvPr/>
        </p:nvSpPr>
        <p:spPr>
          <a:xfrm>
            <a:off x="6151649" y="3323927"/>
            <a:ext cx="77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CH</a:t>
            </a:r>
            <a:r>
              <a:rPr lang="en-IT" baseline="-25000" dirty="0"/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E0A97C-1531-0382-AB51-9E50F1FCB782}"/>
              </a:ext>
            </a:extLst>
          </p:cNvPr>
          <p:cNvSpPr/>
          <p:nvPr/>
        </p:nvSpPr>
        <p:spPr>
          <a:xfrm>
            <a:off x="174124" y="1469985"/>
            <a:ext cx="4791415" cy="48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7565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11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Charge Amplification</a:t>
            </a:r>
          </a:p>
        </p:txBody>
      </p:sp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2153156-E9ED-BCE8-D837-87732AB8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18489"/>
            <a:ext cx="6147098" cy="4253530"/>
          </a:xfrm>
          <a:prstGeom prst="rect">
            <a:avLst/>
          </a:prstGeom>
        </p:spPr>
      </p:pic>
      <p:pic>
        <p:nvPicPr>
          <p:cNvPr id="12" name="Picture 11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9F84014B-18C9-FA00-BA90-9604E946E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" y="1214186"/>
            <a:ext cx="6448569" cy="4462135"/>
          </a:xfrm>
          <a:prstGeom prst="rect">
            <a:avLst/>
          </a:prstGeom>
        </p:spPr>
      </p:pic>
      <p:pic>
        <p:nvPicPr>
          <p:cNvPr id="14" name="Picture 13" descr="A graph with a question mark and a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44789282-0AA6-DE10-FADF-4B337F454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80" y="1791451"/>
            <a:ext cx="3710891" cy="2792621"/>
          </a:xfrm>
          <a:prstGeom prst="rect">
            <a:avLst/>
          </a:prstGeom>
        </p:spPr>
      </p:pic>
      <p:pic>
        <p:nvPicPr>
          <p:cNvPr id="16" name="Picture 15" descr="A diagram of a structure&#10;&#10;Description automatically generated">
            <a:extLst>
              <a:ext uri="{FF2B5EF4-FFF2-40B4-BE49-F238E27FC236}">
                <a16:creationId xmlns:a16="http://schemas.microsoft.com/office/drawing/2014/main" id="{1B0A126D-76E3-AD06-AAAC-4CA278B83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29" y="1257632"/>
            <a:ext cx="6377278" cy="4386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0FEFD7-C34E-AC3E-AD5F-14EC9AC2F3CB}"/>
              </a:ext>
            </a:extLst>
          </p:cNvPr>
          <p:cNvSpPr txBox="1"/>
          <p:nvPr/>
        </p:nvSpPr>
        <p:spPr>
          <a:xfrm rot="16200000">
            <a:off x="7300741" y="4637002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Slides  © Rob Veenhof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385F6-C135-7F8B-821B-3B427907B4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0"/>
          <a:stretch/>
        </p:blipFill>
        <p:spPr>
          <a:xfrm>
            <a:off x="4282633" y="3713509"/>
            <a:ext cx="4501534" cy="23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12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Charge Amplification</a:t>
            </a:r>
          </a:p>
        </p:txBody>
      </p:sp>
      <p:pic>
        <p:nvPicPr>
          <p:cNvPr id="2" name="Picture 1" descr="A graph with orange lines&#10;&#10;Description automatically generated">
            <a:extLst>
              <a:ext uri="{FF2B5EF4-FFF2-40B4-BE49-F238E27FC236}">
                <a16:creationId xmlns:a16="http://schemas.microsoft.com/office/drawing/2014/main" id="{403ABDC1-F47A-DFC1-C431-840DBBE2B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52091"/>
            <a:ext cx="4563249" cy="4386260"/>
          </a:xfrm>
          <a:prstGeom prst="rect">
            <a:avLst/>
          </a:prstGeom>
        </p:spPr>
      </p:pic>
      <p:pic>
        <p:nvPicPr>
          <p:cNvPr id="8" name="Picture 7" descr="A graph of a graph showing a line of orange and grey lines&#10;&#10;Description automatically generated with medium confidence">
            <a:extLst>
              <a:ext uri="{FF2B5EF4-FFF2-40B4-BE49-F238E27FC236}">
                <a16:creationId xmlns:a16="http://schemas.microsoft.com/office/drawing/2014/main" id="{64D01FB1-DF8D-6EC4-360C-D566ECD3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" y="1159166"/>
            <a:ext cx="4563250" cy="4379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6566F-4D85-BFC8-55F0-803437226A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25"/>
          <a:stretch/>
        </p:blipFill>
        <p:spPr>
          <a:xfrm>
            <a:off x="1250398" y="1911351"/>
            <a:ext cx="4178300" cy="42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51449"/>
            <a:ext cx="9142475" cy="62377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5C9A68-FBFD-B569-C50F-DE55F37C6BD5}"/>
              </a:ext>
            </a:extLst>
          </p:cNvPr>
          <p:cNvSpPr txBox="1"/>
          <p:nvPr/>
        </p:nvSpPr>
        <p:spPr>
          <a:xfrm>
            <a:off x="2310346" y="3922518"/>
            <a:ext cx="1736332" cy="492443"/>
          </a:xfrm>
          <a:prstGeom prst="rect">
            <a:avLst/>
          </a:prstGeom>
          <a:solidFill>
            <a:srgbClr val="FFCC01"/>
          </a:solidFill>
          <a:ln w="38100">
            <a:solidFill>
              <a:srgbClr val="F805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sz="1400" b="1" dirty="0">
                <a:solidFill>
                  <a:srgbClr val="3D16EE"/>
                </a:solidFill>
              </a:rPr>
              <a:t>CSC</a:t>
            </a:r>
            <a:br>
              <a:rPr lang="en-IT" sz="1400" b="1" dirty="0">
                <a:solidFill>
                  <a:srgbClr val="3D16EE"/>
                </a:solidFill>
              </a:rPr>
            </a:br>
            <a:r>
              <a:rPr lang="en-IT" sz="1200" b="1" dirty="0">
                <a:solidFill>
                  <a:srgbClr val="3D16EE"/>
                </a:solidFill>
              </a:rPr>
              <a:t>Cathode Strip Chamber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0F1B3-40FC-C416-8A04-97DEB57EB38B}"/>
              </a:ext>
            </a:extLst>
          </p:cNvPr>
          <p:cNvSpPr txBox="1"/>
          <p:nvPr/>
        </p:nvSpPr>
        <p:spPr>
          <a:xfrm>
            <a:off x="1135295" y="3739131"/>
            <a:ext cx="899360" cy="492443"/>
          </a:xfrm>
          <a:prstGeom prst="rect">
            <a:avLst/>
          </a:prstGeom>
          <a:solidFill>
            <a:srgbClr val="FFCC01"/>
          </a:solidFill>
          <a:ln w="38100">
            <a:solidFill>
              <a:srgbClr val="F805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sz="1400" b="1" dirty="0">
                <a:solidFill>
                  <a:srgbClr val="3D16EE"/>
                </a:solidFill>
              </a:rPr>
              <a:t>DT</a:t>
            </a:r>
            <a:br>
              <a:rPr lang="en-IT" sz="1400" b="1" dirty="0">
                <a:solidFill>
                  <a:srgbClr val="3D16EE"/>
                </a:solidFill>
              </a:rPr>
            </a:br>
            <a:r>
              <a:rPr lang="en-IT" sz="1200" b="1" dirty="0">
                <a:solidFill>
                  <a:srgbClr val="3D16EE"/>
                </a:solidFill>
              </a:rPr>
              <a:t>Drift Tube</a:t>
            </a:r>
            <a:endParaRPr lang="en-IT" sz="1200" dirty="0">
              <a:solidFill>
                <a:srgbClr val="3D16E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0B1990-5F03-0C07-CC3E-EE8D009B6D83}"/>
              </a:ext>
            </a:extLst>
          </p:cNvPr>
          <p:cNvSpPr txBox="1"/>
          <p:nvPr/>
        </p:nvSpPr>
        <p:spPr>
          <a:xfrm>
            <a:off x="998678" y="3020716"/>
            <a:ext cx="1116830" cy="492443"/>
          </a:xfrm>
          <a:prstGeom prst="rect">
            <a:avLst/>
          </a:prstGeom>
          <a:solidFill>
            <a:srgbClr val="FFCC01"/>
          </a:solidFill>
          <a:ln w="38100">
            <a:solidFill>
              <a:srgbClr val="F805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sz="1400" b="1" dirty="0">
                <a:solidFill>
                  <a:srgbClr val="3D16EE"/>
                </a:solidFill>
              </a:rPr>
              <a:t>DC</a:t>
            </a:r>
            <a:br>
              <a:rPr lang="en-IT" sz="1400" b="1" dirty="0">
                <a:solidFill>
                  <a:srgbClr val="3D16EE"/>
                </a:solidFill>
              </a:rPr>
            </a:br>
            <a:r>
              <a:rPr lang="en-IT" sz="1200" b="1" dirty="0">
                <a:solidFill>
                  <a:srgbClr val="3D16EE"/>
                </a:solidFill>
              </a:rPr>
              <a:t>Drift Chamber</a:t>
            </a:r>
            <a:endParaRPr lang="en-IT" sz="1200" dirty="0">
              <a:solidFill>
                <a:srgbClr val="3D16EE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A9BD12-EB67-E36D-DA1D-D25B1D15466A}"/>
              </a:ext>
            </a:extLst>
          </p:cNvPr>
          <p:cNvCxnSpPr>
            <a:cxnSpLocks/>
          </p:cNvCxnSpPr>
          <p:nvPr/>
        </p:nvCxnSpPr>
        <p:spPr>
          <a:xfrm flipH="1">
            <a:off x="3256908" y="3588668"/>
            <a:ext cx="410203" cy="246221"/>
          </a:xfrm>
          <a:prstGeom prst="straightConnector1">
            <a:avLst/>
          </a:prstGeom>
          <a:ln w="38100">
            <a:solidFill>
              <a:srgbClr val="FE600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23D5CD-D4EA-BF37-C642-2006F049CA29}"/>
              </a:ext>
            </a:extLst>
          </p:cNvPr>
          <p:cNvCxnSpPr>
            <a:cxnSpLocks/>
          </p:cNvCxnSpPr>
          <p:nvPr/>
        </p:nvCxnSpPr>
        <p:spPr>
          <a:xfrm flipH="1">
            <a:off x="2167847" y="3505812"/>
            <a:ext cx="1452639" cy="329077"/>
          </a:xfrm>
          <a:prstGeom prst="straightConnector1">
            <a:avLst/>
          </a:prstGeom>
          <a:ln w="38100">
            <a:solidFill>
              <a:srgbClr val="FE600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530F9A-EB06-2CEA-504F-552A2B9346B0}"/>
              </a:ext>
            </a:extLst>
          </p:cNvPr>
          <p:cNvCxnSpPr>
            <a:cxnSpLocks/>
          </p:cNvCxnSpPr>
          <p:nvPr/>
        </p:nvCxnSpPr>
        <p:spPr>
          <a:xfrm flipH="1" flipV="1">
            <a:off x="2167846" y="3185254"/>
            <a:ext cx="1452640" cy="232929"/>
          </a:xfrm>
          <a:prstGeom prst="straightConnector1">
            <a:avLst/>
          </a:prstGeom>
          <a:ln w="38100">
            <a:solidFill>
              <a:srgbClr val="FE600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BD9141E-8955-4785-045E-F1ADB16F7056}"/>
              </a:ext>
            </a:extLst>
          </p:cNvPr>
          <p:cNvSpPr txBox="1"/>
          <p:nvPr/>
        </p:nvSpPr>
        <p:spPr>
          <a:xfrm>
            <a:off x="5537771" y="6211666"/>
            <a:ext cx="1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>
                <a:solidFill>
                  <a:schemeClr val="bg1"/>
                </a:solidFill>
              </a:rPr>
              <a:t>HL-LHC Upgrade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ATLAS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42751-D5F3-EFB0-A403-B64975B64420}"/>
              </a:ext>
            </a:extLst>
          </p:cNvPr>
          <p:cNvSpPr txBox="1"/>
          <p:nvPr/>
        </p:nvSpPr>
        <p:spPr>
          <a:xfrm>
            <a:off x="6240117" y="3922518"/>
            <a:ext cx="176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200" i="1" dirty="0">
                <a:solidFill>
                  <a:schemeClr val="bg1"/>
                </a:solidFill>
              </a:rPr>
              <a:t>LEP – Aleph, Delphi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LHC - 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12064A-B167-4831-5334-46CCC21D299D}"/>
              </a:ext>
            </a:extLst>
          </p:cNvPr>
          <p:cNvSpPr txBox="1"/>
          <p:nvPr/>
        </p:nvSpPr>
        <p:spPr>
          <a:xfrm>
            <a:off x="2704148" y="5205794"/>
            <a:ext cx="173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>
                <a:solidFill>
                  <a:schemeClr val="bg1"/>
                </a:solidFill>
              </a:rPr>
              <a:t>LHC - TOTEM</a:t>
            </a:r>
          </a:p>
          <a:p>
            <a:r>
              <a:rPr lang="en-IT" sz="1200" i="1" dirty="0">
                <a:solidFill>
                  <a:schemeClr val="bg1"/>
                </a:solidFill>
              </a:rPr>
              <a:t>HL-LHC - CMS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2785A4-B1D2-B42B-A974-6165D84DC95D}"/>
              </a:ext>
            </a:extLst>
          </p:cNvPr>
          <p:cNvSpPr txBox="1"/>
          <p:nvPr/>
        </p:nvSpPr>
        <p:spPr>
          <a:xfrm>
            <a:off x="572489" y="4002325"/>
            <a:ext cx="173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>
                <a:solidFill>
                  <a:schemeClr val="bg1"/>
                </a:solidFill>
              </a:rPr>
              <a:t>LHC – 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ATLAS &amp; CMS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46F3CE-2A21-7708-C8DA-678AF871489B}"/>
              </a:ext>
            </a:extLst>
          </p:cNvPr>
          <p:cNvSpPr txBox="1"/>
          <p:nvPr/>
        </p:nvSpPr>
        <p:spPr>
          <a:xfrm>
            <a:off x="4046678" y="3922518"/>
            <a:ext cx="173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>
                <a:solidFill>
                  <a:schemeClr val="bg1"/>
                </a:solidFill>
              </a:rPr>
              <a:t>LHC – 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ATLAS &amp; CMS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23C93D-D0C3-5C9A-2E54-511E9C8FDC6C}"/>
              </a:ext>
            </a:extLst>
          </p:cNvPr>
          <p:cNvSpPr txBox="1"/>
          <p:nvPr/>
        </p:nvSpPr>
        <p:spPr>
          <a:xfrm>
            <a:off x="6973101" y="2559051"/>
            <a:ext cx="173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>
                <a:solidFill>
                  <a:schemeClr val="bg1"/>
                </a:solidFill>
              </a:rPr>
              <a:t>LHC &amp; HL-LHC 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ATLAS &amp; CMS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BF42D3-6112-D6BF-61E2-D339021DA61D}"/>
              </a:ext>
            </a:extLst>
          </p:cNvPr>
          <p:cNvSpPr txBox="1"/>
          <p:nvPr/>
        </p:nvSpPr>
        <p:spPr>
          <a:xfrm>
            <a:off x="-61921" y="2993164"/>
            <a:ext cx="173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i="1" dirty="0">
                <a:solidFill>
                  <a:schemeClr val="bg1"/>
                </a:solidFill>
              </a:rPr>
              <a:t>SppS: UA1,UA2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LEP – OPAL</a:t>
            </a:r>
          </a:p>
          <a:p>
            <a:r>
              <a:rPr lang="en-IT" sz="1200" i="1" dirty="0">
                <a:solidFill>
                  <a:schemeClr val="bg1"/>
                </a:solidFill>
              </a:rPr>
              <a:t>Tevatron - CDF</a:t>
            </a:r>
            <a:br>
              <a:rPr lang="en-IT" sz="1200" i="1" dirty="0">
                <a:solidFill>
                  <a:schemeClr val="bg1"/>
                </a:solidFill>
              </a:rPr>
            </a:br>
            <a:r>
              <a:rPr lang="en-IT" sz="1200" i="1" dirty="0">
                <a:solidFill>
                  <a:schemeClr val="bg1"/>
                </a:solidFill>
              </a:rPr>
              <a:t>Dafne - KLOE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10EB06-794D-A38D-1ECF-AFA62BB5E0F1}"/>
              </a:ext>
            </a:extLst>
          </p:cNvPr>
          <p:cNvSpPr txBox="1"/>
          <p:nvPr/>
        </p:nvSpPr>
        <p:spPr>
          <a:xfrm rot="16200000">
            <a:off x="7310122" y="4823816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Slide © Maxim Titov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24A6A7-4497-0ACB-E131-692CFF24161F}"/>
              </a:ext>
            </a:extLst>
          </p:cNvPr>
          <p:cNvSpPr/>
          <p:nvPr/>
        </p:nvSpPr>
        <p:spPr>
          <a:xfrm>
            <a:off x="0" y="497840"/>
            <a:ext cx="4046678" cy="3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DBB2D9F-046F-4A87-FBBD-4BFFC24B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84"/>
            <a:ext cx="9144000" cy="830997"/>
          </a:xfrm>
        </p:spPr>
        <p:txBody>
          <a:bodyPr>
            <a:noAutofit/>
          </a:bodyPr>
          <a:lstStyle/>
          <a:p>
            <a:r>
              <a:rPr lang="en-IT" sz="4000" b="1" dirty="0">
                <a:solidFill>
                  <a:srgbClr val="C00000"/>
                </a:solidFill>
              </a:rPr>
              <a:t>Gaseous Detectors – a very brief history</a:t>
            </a:r>
            <a:br>
              <a:rPr lang="en-IT" sz="4000" b="1" dirty="0">
                <a:solidFill>
                  <a:srgbClr val="C00000"/>
                </a:solidFill>
              </a:rPr>
            </a:br>
            <a:r>
              <a:rPr lang="en-IT" sz="2400" b="1" i="1" dirty="0">
                <a:solidFill>
                  <a:srgbClr val="0070C0"/>
                </a:solidFill>
              </a:rPr>
              <a:t>3. A historical Introduction</a:t>
            </a:r>
            <a:endParaRPr lang="en-IT" sz="2400" b="1" dirty="0">
              <a:solidFill>
                <a:srgbClr val="C00000"/>
              </a:solidFill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2E7EB32E-37FB-E19B-976E-F41258E8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57E763C5-B539-A4A8-6F72-09685B90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DE6CCAAB-45E3-6582-C929-11A56890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2158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12B88-B969-B127-9D3E-DCDA0918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88A3E-8BDC-B7A1-E82C-414F9A62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751AE-9388-6FD2-AB09-058965AA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14</a:t>
            </a:fld>
            <a:endParaRPr lang="en-IT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A5BCF6FC-86E8-D49A-0AFD-4CDED51F37AB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1</a:t>
            </a:r>
            <a:r>
              <a:rPr lang="en-GB" sz="4000" b="1" spc="-10" baseline="30000" dirty="0">
                <a:solidFill>
                  <a:srgbClr val="C00000"/>
                </a:solidFill>
              </a:rPr>
              <a:t>st</a:t>
            </a:r>
            <a:r>
              <a:rPr lang="en-GB" sz="4000" b="1" spc="-10" dirty="0">
                <a:solidFill>
                  <a:srgbClr val="C00000"/>
                </a:solidFill>
              </a:rPr>
              <a:t> electronic particle Detector: SWPC (1908)</a:t>
            </a:r>
          </a:p>
        </p:txBody>
      </p:sp>
      <p:pic>
        <p:nvPicPr>
          <p:cNvPr id="8" name="Picture 7" descr="A diagram of a device&#10;&#10;Description automatically generated">
            <a:extLst>
              <a:ext uri="{FF2B5EF4-FFF2-40B4-BE49-F238E27FC236}">
                <a16:creationId xmlns:a16="http://schemas.microsoft.com/office/drawing/2014/main" id="{F78A7444-5B0F-D174-12C0-490A5206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651184"/>
            <a:ext cx="8839748" cy="555032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DD12E-B275-1956-B647-821FE9F8D09F}"/>
              </a:ext>
            </a:extLst>
          </p:cNvPr>
          <p:cNvSpPr txBox="1"/>
          <p:nvPr/>
        </p:nvSpPr>
        <p:spPr>
          <a:xfrm>
            <a:off x="457200" y="855785"/>
            <a:ext cx="40913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Single Wire Proportional Counter (SWPC)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56FFA-41D9-018A-7AA2-B0707FF58740}"/>
              </a:ext>
            </a:extLst>
          </p:cNvPr>
          <p:cNvSpPr txBox="1"/>
          <p:nvPr/>
        </p:nvSpPr>
        <p:spPr>
          <a:xfrm rot="16200000">
            <a:off x="7347527" y="4433643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Fabio Sauli</a:t>
            </a:r>
          </a:p>
        </p:txBody>
      </p:sp>
    </p:spTree>
    <p:extLst>
      <p:ext uri="{BB962C8B-B14F-4D97-AF65-F5344CB8AC3E}">
        <p14:creationId xmlns:p14="http://schemas.microsoft.com/office/powerpoint/2010/main" val="40501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72" y="693419"/>
            <a:ext cx="4824984" cy="300685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272" y="3989832"/>
            <a:ext cx="4824984" cy="259232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262180" y="4096957"/>
            <a:ext cx="3628390" cy="1568450"/>
            <a:chOff x="5291328" y="4148328"/>
            <a:chExt cx="3628390" cy="15684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1328" y="4148328"/>
              <a:ext cx="3628375" cy="15681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4292" y="4728972"/>
              <a:ext cx="915924" cy="96621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908040" y="5905296"/>
            <a:ext cx="2615565" cy="8426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5080" algn="ctr">
              <a:lnSpc>
                <a:spcPct val="98900"/>
              </a:lnSpc>
              <a:spcBef>
                <a:spcPts val="12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particle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track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detection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standard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particle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detectors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1918" y="1839"/>
            <a:ext cx="907208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C00000"/>
                </a:solidFill>
              </a:rPr>
              <a:t>The Revolution of </a:t>
            </a:r>
            <a:r>
              <a:rPr sz="4000" b="1" dirty="0">
                <a:solidFill>
                  <a:srgbClr val="C00000"/>
                </a:solidFill>
              </a:rPr>
              <a:t>1968:</a:t>
            </a:r>
            <a:r>
              <a:rPr sz="4000" b="1" spc="-7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MWPC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85028" y="664590"/>
            <a:ext cx="3782695" cy="4021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800" spc="-6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progress</a:t>
            </a:r>
            <a:r>
              <a:rPr sz="1800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z="1800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experimental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particle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physics</a:t>
            </a:r>
            <a:r>
              <a:rPr sz="1800" spc="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is</a:t>
            </a:r>
            <a:r>
              <a:rPr sz="1800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driven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by</a:t>
            </a:r>
            <a:r>
              <a:rPr sz="1800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advances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18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breakthrough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z="1800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instrumentation,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leading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development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of</a:t>
            </a:r>
            <a:r>
              <a:rPr sz="18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70C0"/>
                </a:solidFill>
                <a:latin typeface="Arial"/>
                <a:cs typeface="Arial"/>
              </a:rPr>
              <a:t>new, 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cutting-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edge</a:t>
            </a:r>
            <a:r>
              <a:rPr sz="1800" spc="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technologies:</a:t>
            </a:r>
            <a:endParaRPr sz="1800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70815" marR="163830" algn="ctr">
              <a:lnSpc>
                <a:spcPct val="100000"/>
              </a:lnSpc>
            </a:pP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1968:</a:t>
            </a:r>
            <a:r>
              <a:rPr sz="1800" i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George</a:t>
            </a:r>
            <a:r>
              <a:rPr sz="18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Charpak</a:t>
            </a:r>
            <a:r>
              <a:rPr sz="1800" i="1" spc="-10" dirty="0">
                <a:solidFill>
                  <a:srgbClr val="0070C0"/>
                </a:solidFill>
                <a:latin typeface="Arial"/>
                <a:cs typeface="Arial"/>
              </a:rPr>
              <a:t> developed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800" i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Multi</a:t>
            </a:r>
            <a:r>
              <a:rPr lang="en-US" sz="1800" i="1" dirty="0">
                <a:solidFill>
                  <a:srgbClr val="0070C0"/>
                </a:solidFill>
                <a:latin typeface="Arial"/>
                <a:cs typeface="Arial"/>
              </a:rPr>
              <a:t>-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Wire</a:t>
            </a:r>
            <a:r>
              <a:rPr sz="1800" i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70C0"/>
                </a:solidFill>
                <a:latin typeface="Arial"/>
                <a:cs typeface="Arial"/>
              </a:rPr>
              <a:t>Proportional Chamber,</a:t>
            </a:r>
            <a:r>
              <a:rPr sz="1800" i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which</a:t>
            </a:r>
            <a:r>
              <a:rPr sz="1800" i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70C0"/>
                </a:solidFill>
                <a:latin typeface="Arial"/>
                <a:cs typeface="Arial"/>
              </a:rPr>
              <a:t>revolutionized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particle</a:t>
            </a:r>
            <a:r>
              <a:rPr sz="18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detection</a:t>
            </a:r>
            <a:r>
              <a:rPr sz="1800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1800" i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HEP</a:t>
            </a:r>
            <a:r>
              <a:rPr sz="1800" i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spc="-50" dirty="0">
                <a:solidFill>
                  <a:srgbClr val="0070C0"/>
                </a:solidFill>
                <a:latin typeface="Arial"/>
                <a:cs typeface="Arial"/>
              </a:rPr>
              <a:t>-</a:t>
            </a:r>
            <a:r>
              <a:rPr sz="1800" i="1" spc="5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which</a:t>
            </a:r>
            <a:r>
              <a:rPr sz="1800" i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passed</a:t>
            </a:r>
            <a:r>
              <a:rPr sz="1800" i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from</a:t>
            </a:r>
            <a:r>
              <a:rPr sz="1800" i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800" i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70C0"/>
                </a:solidFill>
                <a:latin typeface="Arial"/>
                <a:cs typeface="Arial"/>
              </a:rPr>
              <a:t>manual</a:t>
            </a:r>
            <a:endParaRPr sz="1800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z="1800" i="1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8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70C0"/>
                </a:solidFill>
                <a:latin typeface="Arial"/>
                <a:cs typeface="Arial"/>
              </a:rPr>
              <a:t>electronic</a:t>
            </a:r>
            <a:r>
              <a:rPr sz="1800" i="1" spc="-20" dirty="0">
                <a:solidFill>
                  <a:srgbClr val="0070C0"/>
                </a:solidFill>
                <a:latin typeface="Arial"/>
                <a:cs typeface="Arial"/>
              </a:rPr>
              <a:t> era.</a:t>
            </a:r>
            <a:endParaRPr sz="1800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800" dirty="0">
              <a:latin typeface="Arial"/>
              <a:cs typeface="Arial"/>
            </a:endParaRPr>
          </a:p>
          <a:p>
            <a:pPr marL="225425">
              <a:lnSpc>
                <a:spcPct val="100000"/>
              </a:lnSpc>
            </a:pP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1992: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EFB36-E3AA-1147-FFE4-7C53E4F0EAB2}"/>
              </a:ext>
            </a:extLst>
          </p:cNvPr>
          <p:cNvSpPr txBox="1"/>
          <p:nvPr/>
        </p:nvSpPr>
        <p:spPr>
          <a:xfrm rot="16200000">
            <a:off x="7310929" y="4748278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B1AC9FE-BDB8-CCFE-2EA5-5D000C85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6B32CB98-EB09-214E-423B-E700BB81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0F742AC-0E11-291F-875D-547E4832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00001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037746" y="2760683"/>
            <a:ext cx="4715517" cy="2795373"/>
            <a:chOff x="3634740" y="2421636"/>
            <a:chExt cx="5252085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4740" y="2764536"/>
              <a:ext cx="5231892" cy="3086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6528" y="2421636"/>
              <a:ext cx="2909897" cy="2469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3559" y="2589352"/>
              <a:ext cx="65918" cy="1900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90032" y="4536922"/>
              <a:ext cx="370840" cy="8890"/>
            </a:xfrm>
            <a:custGeom>
              <a:avLst/>
              <a:gdLst/>
              <a:ahLst/>
              <a:cxnLst/>
              <a:rect l="l" t="t" r="r" b="b"/>
              <a:pathLst>
                <a:path w="370839" h="8889">
                  <a:moveTo>
                    <a:pt x="44805" y="1930"/>
                  </a:moveTo>
                  <a:lnTo>
                    <a:pt x="42989" y="0"/>
                  </a:lnTo>
                  <a:lnTo>
                    <a:pt x="0" y="0"/>
                  </a:lnTo>
                  <a:lnTo>
                    <a:pt x="0" y="8610"/>
                  </a:lnTo>
                  <a:lnTo>
                    <a:pt x="42989" y="8610"/>
                  </a:lnTo>
                  <a:lnTo>
                    <a:pt x="44805" y="6680"/>
                  </a:lnTo>
                  <a:lnTo>
                    <a:pt x="44805" y="1930"/>
                  </a:lnTo>
                  <a:close/>
                </a:path>
                <a:path w="370839" h="8889">
                  <a:moveTo>
                    <a:pt x="109994" y="1930"/>
                  </a:moveTo>
                  <a:lnTo>
                    <a:pt x="108165" y="0"/>
                  </a:lnTo>
                  <a:lnTo>
                    <a:pt x="65176" y="0"/>
                  </a:lnTo>
                  <a:lnTo>
                    <a:pt x="62928" y="0"/>
                  </a:lnTo>
                  <a:lnTo>
                    <a:pt x="61099" y="1930"/>
                  </a:lnTo>
                  <a:lnTo>
                    <a:pt x="61099" y="6680"/>
                  </a:lnTo>
                  <a:lnTo>
                    <a:pt x="62928" y="8610"/>
                  </a:lnTo>
                  <a:lnTo>
                    <a:pt x="108165" y="8610"/>
                  </a:lnTo>
                  <a:lnTo>
                    <a:pt x="109994" y="6680"/>
                  </a:lnTo>
                  <a:lnTo>
                    <a:pt x="109994" y="1930"/>
                  </a:lnTo>
                  <a:close/>
                </a:path>
                <a:path w="370839" h="8889">
                  <a:moveTo>
                    <a:pt x="175183" y="1930"/>
                  </a:moveTo>
                  <a:lnTo>
                    <a:pt x="173355" y="0"/>
                  </a:lnTo>
                  <a:lnTo>
                    <a:pt x="130365" y="0"/>
                  </a:lnTo>
                  <a:lnTo>
                    <a:pt x="128117" y="0"/>
                  </a:lnTo>
                  <a:lnTo>
                    <a:pt x="126288" y="1930"/>
                  </a:lnTo>
                  <a:lnTo>
                    <a:pt x="126288" y="6680"/>
                  </a:lnTo>
                  <a:lnTo>
                    <a:pt x="128117" y="8610"/>
                  </a:lnTo>
                  <a:lnTo>
                    <a:pt x="173355" y="8610"/>
                  </a:lnTo>
                  <a:lnTo>
                    <a:pt x="175183" y="6680"/>
                  </a:lnTo>
                  <a:lnTo>
                    <a:pt x="175183" y="1930"/>
                  </a:lnTo>
                  <a:close/>
                </a:path>
                <a:path w="370839" h="8889">
                  <a:moveTo>
                    <a:pt x="240360" y="1930"/>
                  </a:moveTo>
                  <a:lnTo>
                    <a:pt x="238531" y="0"/>
                  </a:lnTo>
                  <a:lnTo>
                    <a:pt x="195541" y="0"/>
                  </a:lnTo>
                  <a:lnTo>
                    <a:pt x="193294" y="0"/>
                  </a:lnTo>
                  <a:lnTo>
                    <a:pt x="191477" y="1930"/>
                  </a:lnTo>
                  <a:lnTo>
                    <a:pt x="191477" y="6680"/>
                  </a:lnTo>
                  <a:lnTo>
                    <a:pt x="193294" y="8610"/>
                  </a:lnTo>
                  <a:lnTo>
                    <a:pt x="238531" y="8610"/>
                  </a:lnTo>
                  <a:lnTo>
                    <a:pt x="240360" y="6680"/>
                  </a:lnTo>
                  <a:lnTo>
                    <a:pt x="240360" y="1930"/>
                  </a:lnTo>
                  <a:close/>
                </a:path>
                <a:path w="370839" h="8889">
                  <a:moveTo>
                    <a:pt x="305549" y="1930"/>
                  </a:moveTo>
                  <a:lnTo>
                    <a:pt x="303720" y="0"/>
                  </a:lnTo>
                  <a:lnTo>
                    <a:pt x="260731" y="0"/>
                  </a:lnTo>
                  <a:lnTo>
                    <a:pt x="258483" y="0"/>
                  </a:lnTo>
                  <a:lnTo>
                    <a:pt x="256654" y="1930"/>
                  </a:lnTo>
                  <a:lnTo>
                    <a:pt x="256654" y="6680"/>
                  </a:lnTo>
                  <a:lnTo>
                    <a:pt x="258483" y="8610"/>
                  </a:lnTo>
                  <a:lnTo>
                    <a:pt x="303720" y="8610"/>
                  </a:lnTo>
                  <a:lnTo>
                    <a:pt x="305549" y="6680"/>
                  </a:lnTo>
                  <a:lnTo>
                    <a:pt x="305549" y="1930"/>
                  </a:lnTo>
                  <a:close/>
                </a:path>
                <a:path w="370839" h="8889">
                  <a:moveTo>
                    <a:pt x="370725" y="1930"/>
                  </a:moveTo>
                  <a:lnTo>
                    <a:pt x="368909" y="0"/>
                  </a:lnTo>
                  <a:lnTo>
                    <a:pt x="325920" y="0"/>
                  </a:lnTo>
                  <a:lnTo>
                    <a:pt x="323672" y="0"/>
                  </a:lnTo>
                  <a:lnTo>
                    <a:pt x="321843" y="1930"/>
                  </a:lnTo>
                  <a:lnTo>
                    <a:pt x="321843" y="6680"/>
                  </a:lnTo>
                  <a:lnTo>
                    <a:pt x="323672" y="8610"/>
                  </a:lnTo>
                  <a:lnTo>
                    <a:pt x="368909" y="8610"/>
                  </a:lnTo>
                  <a:lnTo>
                    <a:pt x="370725" y="6680"/>
                  </a:lnTo>
                  <a:lnTo>
                    <a:pt x="370725" y="193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3571" y="838481"/>
            <a:ext cx="8912225" cy="255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</a:pPr>
            <a:r>
              <a:rPr sz="1500" b="1" i="1" dirty="0">
                <a:latin typeface="Arial"/>
                <a:cs typeface="Arial"/>
              </a:rPr>
              <a:t>Simple</a:t>
            </a:r>
            <a:r>
              <a:rPr sz="1500" b="1" i="1" spc="-5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idea</a:t>
            </a:r>
            <a:r>
              <a:rPr sz="1500" b="1" i="1" spc="-4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to</a:t>
            </a:r>
            <a:r>
              <a:rPr sz="1500" b="1" i="1" spc="-3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multiply</a:t>
            </a:r>
            <a:r>
              <a:rPr sz="1500" b="1" i="1" spc="-3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SWPC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cell</a:t>
            </a:r>
            <a:r>
              <a:rPr sz="1500" b="1" i="1" spc="-35" dirty="0">
                <a:latin typeface="Arial"/>
                <a:cs typeface="Arial"/>
              </a:rPr>
              <a:t> </a:t>
            </a:r>
            <a:r>
              <a:rPr sz="1550" spc="-190" dirty="0">
                <a:latin typeface="Wingdings"/>
                <a:cs typeface="Wingdings"/>
              </a:rPr>
              <a:t>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Arial"/>
                <a:cs typeface="Arial"/>
              </a:rPr>
              <a:t>First</a:t>
            </a:r>
            <a:r>
              <a:rPr sz="1500" b="1" i="1" spc="-4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electronic</a:t>
            </a:r>
            <a:r>
              <a:rPr sz="1500" b="1" i="1" spc="-5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device</a:t>
            </a:r>
            <a:r>
              <a:rPr sz="1500" b="1" i="1" spc="-4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allowing</a:t>
            </a:r>
            <a:r>
              <a:rPr sz="1500" b="1" i="1" spc="-4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high</a:t>
            </a:r>
            <a:r>
              <a:rPr sz="1500" b="1" i="1" spc="-5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statistics</a:t>
            </a:r>
            <a:r>
              <a:rPr sz="1500" b="1" i="1" spc="-5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experiments</a:t>
            </a:r>
            <a:r>
              <a:rPr sz="1500" b="1" i="1" spc="-45" dirty="0">
                <a:latin typeface="Arial"/>
                <a:cs typeface="Arial"/>
              </a:rPr>
              <a:t> </a:t>
            </a:r>
            <a:r>
              <a:rPr sz="1500" b="1" i="1" spc="-25" dirty="0">
                <a:latin typeface="Arial"/>
                <a:cs typeface="Arial"/>
              </a:rPr>
              <a:t>!!</a:t>
            </a:r>
            <a:endParaRPr sz="15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204" y="1129327"/>
            <a:ext cx="3270504" cy="5437588"/>
          </a:xfrm>
          <a:prstGeom prst="rect">
            <a:avLst/>
          </a:prstGeom>
        </p:spPr>
      </p:pic>
      <p:sp>
        <p:nvSpPr>
          <p:cNvPr id="22" name="object 14">
            <a:extLst>
              <a:ext uri="{FF2B5EF4-FFF2-40B4-BE49-F238E27FC236}">
                <a16:creationId xmlns:a16="http://schemas.microsoft.com/office/drawing/2014/main" id="{6A07D274-B199-35FF-0B2D-6E709B2F9A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918" y="1839"/>
            <a:ext cx="906808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C00000"/>
                </a:solidFill>
              </a:rPr>
              <a:t>M</a:t>
            </a:r>
            <a:r>
              <a:rPr lang="en-US" sz="4000" b="1" dirty="0">
                <a:solidFill>
                  <a:srgbClr val="C00000"/>
                </a:solidFill>
              </a:rPr>
              <a:t>ulti-</a:t>
            </a:r>
            <a:r>
              <a:rPr sz="4000" b="1" dirty="0">
                <a:solidFill>
                  <a:srgbClr val="C00000"/>
                </a:solidFill>
              </a:rPr>
              <a:t>W</a:t>
            </a:r>
            <a:r>
              <a:rPr lang="en-US" sz="4000" b="1" dirty="0">
                <a:solidFill>
                  <a:srgbClr val="C00000"/>
                </a:solidFill>
              </a:rPr>
              <a:t>ire </a:t>
            </a:r>
            <a:r>
              <a:rPr sz="4000" b="1" dirty="0">
                <a:solidFill>
                  <a:srgbClr val="C00000"/>
                </a:solidFill>
              </a:rPr>
              <a:t>P</a:t>
            </a:r>
            <a:r>
              <a:rPr lang="en-US" sz="4000" b="1" dirty="0">
                <a:solidFill>
                  <a:srgbClr val="C00000"/>
                </a:solidFill>
              </a:rPr>
              <a:t>roportional </a:t>
            </a:r>
            <a:r>
              <a:rPr sz="4000" b="1" dirty="0">
                <a:solidFill>
                  <a:srgbClr val="C00000"/>
                </a:solidFill>
              </a:rPr>
              <a:t>C</a:t>
            </a:r>
            <a:r>
              <a:rPr lang="en-US" sz="4000" b="1" dirty="0">
                <a:solidFill>
                  <a:srgbClr val="C00000"/>
                </a:solidFill>
              </a:rPr>
              <a:t>hamber (MWPC)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021EF3-5E5B-4B05-90FF-D7767BC9A537}"/>
              </a:ext>
            </a:extLst>
          </p:cNvPr>
          <p:cNvSpPr txBox="1"/>
          <p:nvPr/>
        </p:nvSpPr>
        <p:spPr>
          <a:xfrm>
            <a:off x="520832" y="3259723"/>
            <a:ext cx="9586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s</a:t>
            </a:r>
            <a:r>
              <a:rPr lang="en-IT" sz="1600" dirty="0"/>
              <a:t> ~ 2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AA022B-2D56-3619-7C75-7E1770D4DA7E}"/>
              </a:ext>
            </a:extLst>
          </p:cNvPr>
          <p:cNvSpPr txBox="1"/>
          <p:nvPr/>
        </p:nvSpPr>
        <p:spPr>
          <a:xfrm rot="16200000">
            <a:off x="7310122" y="4699430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4F929B-06CA-D105-3C5C-CF8CE0947B0E}"/>
              </a:ext>
            </a:extLst>
          </p:cNvPr>
          <p:cNvSpPr txBox="1"/>
          <p:nvPr/>
        </p:nvSpPr>
        <p:spPr>
          <a:xfrm>
            <a:off x="75919" y="5713686"/>
            <a:ext cx="29776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Near wire: radial field (AMP)</a:t>
            </a:r>
            <a:br>
              <a:rPr lang="en-US" sz="1600" dirty="0"/>
            </a:br>
            <a:r>
              <a:rPr lang="en-US" sz="1600" dirty="0"/>
              <a:t>Far away: linear field (DRIFT)</a:t>
            </a:r>
            <a:endParaRPr lang="en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6C7960-0373-A2E0-EB20-1028FFA6D11A}"/>
                  </a:ext>
                </a:extLst>
              </p:cNvPr>
              <p:cNvSpPr txBox="1"/>
              <p:nvPr/>
            </p:nvSpPr>
            <p:spPr>
              <a:xfrm>
                <a:off x="3614947" y="1301944"/>
                <a:ext cx="5399497" cy="1313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IT" b="1" dirty="0">
                    <a:solidFill>
                      <a:srgbClr val="0070C0"/>
                    </a:solidFill>
                  </a:rPr>
                  <a:t>High-rate MWPC with digital readout:</a:t>
                </a:r>
                <a:br>
                  <a:rPr lang="en-IT" dirty="0"/>
                </a:br>
                <a:r>
                  <a:rPr lang="en-GB" sz="1400" dirty="0"/>
                  <a:t>S</a:t>
                </a:r>
                <a:r>
                  <a:rPr lang="en-IT" sz="1400" dirty="0"/>
                  <a:t>patial resolution limited by wire spacing: </a:t>
                </a:r>
                <a14:m>
                  <m:oMath xmlns:m="http://schemas.openxmlformats.org/officeDocument/2006/math">
                    <m:r>
                      <a:rPr lang="en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r>
                  <a:rPr lang="en-IT" sz="1400" dirty="0"/>
                  <a:t> = 0.5 mm</a:t>
                </a:r>
                <a:endParaRPr lang="en-IT" sz="1600" dirty="0"/>
              </a:p>
              <a:p>
                <a:pPr marL="342900" indent="-342900">
                  <a:buAutoNum type="arabicPeriod"/>
                </a:pPr>
                <a:r>
                  <a:rPr lang="en-IT" sz="1600" b="1" dirty="0">
                    <a:solidFill>
                      <a:srgbClr val="C00000"/>
                    </a:solidFill>
                  </a:rPr>
                  <a:t> </a:t>
                </a:r>
                <a:r>
                  <a:rPr lang="en-IT" b="1" dirty="0">
                    <a:solidFill>
                      <a:srgbClr val="C00000"/>
                    </a:solidFill>
                  </a:rPr>
                  <a:t>Charge readout from segmented cathode:</a:t>
                </a:r>
                <a:br>
                  <a:rPr lang="en-IT" dirty="0"/>
                </a:br>
                <a:r>
                  <a:rPr lang="en-IT" sz="1400" dirty="0"/>
                  <a:t>Spatial resolution determined by Signal/Noise (S/N)</a:t>
                </a:r>
                <a:br>
                  <a:rPr lang="en-IT" sz="1400" dirty="0"/>
                </a:br>
                <a:r>
                  <a:rPr lang="en-IT" sz="1400" dirty="0"/>
                  <a:t>Typical (i.e. very good): S=20k, N=1k electrons: S/N=20, </a:t>
                </a:r>
                <a14:m>
                  <m:oMath xmlns:m="http://schemas.openxmlformats.org/officeDocument/2006/math">
                    <m:r>
                      <a:rPr lang="en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IT" sz="1400" dirty="0"/>
                  <a:t>= 0.1 mm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6C7960-0373-A2E0-EB20-1028FFA6D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947" y="1301944"/>
                <a:ext cx="5399497" cy="1313629"/>
              </a:xfrm>
              <a:prstGeom prst="rect">
                <a:avLst/>
              </a:prstGeom>
              <a:blipFill>
                <a:blip r:embed="rId6"/>
                <a:stretch>
                  <a:fillRect l="-939" t="-1923" r="-235" b="-48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48B3A0B1-2605-E259-9639-35A7475FE716}"/>
              </a:ext>
            </a:extLst>
          </p:cNvPr>
          <p:cNvSpPr txBox="1"/>
          <p:nvPr/>
        </p:nvSpPr>
        <p:spPr>
          <a:xfrm>
            <a:off x="3410993" y="5672414"/>
            <a:ext cx="562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Spatial resolution limited by wire-spacing. Better resolution requires more wires closer together, which leads to instabilities.</a:t>
            </a:r>
          </a:p>
          <a:p>
            <a:r>
              <a:rPr lang="en-IT" sz="1600" dirty="0"/>
              <a:t>Segmented Cathode Readout =&gt; </a:t>
            </a:r>
            <a:r>
              <a:rPr lang="en-IT" sz="1600" b="1" dirty="0">
                <a:solidFill>
                  <a:srgbClr val="C00000"/>
                </a:solidFill>
              </a:rPr>
              <a:t>Cathode Strip Chambers (CSC)   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7A496BAD-5E09-8330-3FAF-AD2DC4C7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C297C00-F411-4861-1119-D28CBA50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17C0409-B581-DF4C-942A-03B417E1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010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8204" y="1255649"/>
            <a:ext cx="9001125" cy="3077210"/>
            <a:chOff x="108204" y="1255649"/>
            <a:chExt cx="9001125" cy="3077210"/>
          </a:xfrm>
        </p:grpSpPr>
        <p:sp>
          <p:nvSpPr>
            <p:cNvPr id="4" name="object 4"/>
            <p:cNvSpPr/>
            <p:nvPr/>
          </p:nvSpPr>
          <p:spPr>
            <a:xfrm>
              <a:off x="108204" y="1269492"/>
              <a:ext cx="9001125" cy="2836545"/>
            </a:xfrm>
            <a:custGeom>
              <a:avLst/>
              <a:gdLst/>
              <a:ahLst/>
              <a:cxnLst/>
              <a:rect l="l" t="t" r="r" b="b"/>
              <a:pathLst>
                <a:path w="9001125" h="2836545">
                  <a:moveTo>
                    <a:pt x="9000744" y="0"/>
                  </a:moveTo>
                  <a:lnTo>
                    <a:pt x="0" y="0"/>
                  </a:lnTo>
                  <a:lnTo>
                    <a:pt x="0" y="2836163"/>
                  </a:lnTo>
                  <a:lnTo>
                    <a:pt x="9000744" y="2836163"/>
                  </a:lnTo>
                  <a:lnTo>
                    <a:pt x="900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1363980"/>
              <a:ext cx="2286000" cy="26197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9223" y="2239726"/>
              <a:ext cx="208915" cy="742315"/>
            </a:xfrm>
            <a:custGeom>
              <a:avLst/>
              <a:gdLst/>
              <a:ahLst/>
              <a:cxnLst/>
              <a:rect l="l" t="t" r="r" b="b"/>
              <a:pathLst>
                <a:path w="208915" h="742314">
                  <a:moveTo>
                    <a:pt x="62893" y="78712"/>
                  </a:moveTo>
                  <a:lnTo>
                    <a:pt x="41959" y="282269"/>
                  </a:lnTo>
                  <a:lnTo>
                    <a:pt x="35455" y="345966"/>
                  </a:lnTo>
                  <a:lnTo>
                    <a:pt x="28953" y="410128"/>
                  </a:lnTo>
                  <a:lnTo>
                    <a:pt x="22544" y="474068"/>
                  </a:lnTo>
                  <a:lnTo>
                    <a:pt x="16568" y="534593"/>
                  </a:lnTo>
                  <a:lnTo>
                    <a:pt x="11200" y="590182"/>
                  </a:lnTo>
                  <a:lnTo>
                    <a:pt x="6655" y="638896"/>
                  </a:lnTo>
                  <a:lnTo>
                    <a:pt x="3148" y="678796"/>
                  </a:lnTo>
                  <a:lnTo>
                    <a:pt x="1012" y="706444"/>
                  </a:lnTo>
                  <a:lnTo>
                    <a:pt x="896" y="707943"/>
                  </a:lnTo>
                  <a:lnTo>
                    <a:pt x="0" y="742256"/>
                  </a:lnTo>
                  <a:lnTo>
                    <a:pt x="4140" y="736103"/>
                  </a:lnTo>
                  <a:lnTo>
                    <a:pt x="11424" y="706444"/>
                  </a:lnTo>
                  <a:lnTo>
                    <a:pt x="19957" y="670237"/>
                  </a:lnTo>
                  <a:lnTo>
                    <a:pt x="27845" y="644443"/>
                  </a:lnTo>
                  <a:lnTo>
                    <a:pt x="36490" y="624254"/>
                  </a:lnTo>
                  <a:lnTo>
                    <a:pt x="45768" y="601898"/>
                  </a:lnTo>
                  <a:lnTo>
                    <a:pt x="56670" y="578971"/>
                  </a:lnTo>
                  <a:lnTo>
                    <a:pt x="88103" y="535717"/>
                  </a:lnTo>
                  <a:lnTo>
                    <a:pt x="131511" y="494542"/>
                  </a:lnTo>
                  <a:lnTo>
                    <a:pt x="169120" y="464659"/>
                  </a:lnTo>
                  <a:lnTo>
                    <a:pt x="186754" y="454483"/>
                  </a:lnTo>
                  <a:lnTo>
                    <a:pt x="200968" y="445974"/>
                  </a:lnTo>
                  <a:lnTo>
                    <a:pt x="208782" y="437941"/>
                  </a:lnTo>
                  <a:lnTo>
                    <a:pt x="208915" y="433042"/>
                  </a:lnTo>
                  <a:lnTo>
                    <a:pt x="203273" y="430750"/>
                  </a:lnTo>
                  <a:lnTo>
                    <a:pt x="193655" y="425100"/>
                  </a:lnTo>
                  <a:lnTo>
                    <a:pt x="166358" y="383500"/>
                  </a:lnTo>
                  <a:lnTo>
                    <a:pt x="146714" y="348740"/>
                  </a:lnTo>
                  <a:lnTo>
                    <a:pt x="126351" y="308955"/>
                  </a:lnTo>
                  <a:lnTo>
                    <a:pt x="108693" y="267253"/>
                  </a:lnTo>
                  <a:lnTo>
                    <a:pt x="93893" y="219162"/>
                  </a:lnTo>
                  <a:lnTo>
                    <a:pt x="80539" y="164844"/>
                  </a:lnTo>
                  <a:lnTo>
                    <a:pt x="69712" y="114073"/>
                  </a:lnTo>
                  <a:lnTo>
                    <a:pt x="62893" y="78712"/>
                  </a:lnTo>
                  <a:close/>
                </a:path>
                <a:path w="208915" h="742314">
                  <a:moveTo>
                    <a:pt x="67622" y="0"/>
                  </a:moveTo>
                  <a:lnTo>
                    <a:pt x="63988" y="19273"/>
                  </a:lnTo>
                  <a:lnTo>
                    <a:pt x="61323" y="49123"/>
                  </a:lnTo>
                  <a:lnTo>
                    <a:pt x="62425" y="75078"/>
                  </a:lnTo>
                  <a:lnTo>
                    <a:pt x="62491" y="76626"/>
                  </a:lnTo>
                  <a:lnTo>
                    <a:pt x="62893" y="78712"/>
                  </a:lnTo>
                  <a:lnTo>
                    <a:pt x="66339" y="44876"/>
                  </a:lnTo>
                  <a:lnTo>
                    <a:pt x="69360" y="4226"/>
                  </a:lnTo>
                  <a:lnTo>
                    <a:pt x="67622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6790" y="1270254"/>
              <a:ext cx="277495" cy="3048000"/>
            </a:xfrm>
            <a:custGeom>
              <a:avLst/>
              <a:gdLst/>
              <a:ahLst/>
              <a:cxnLst/>
              <a:rect l="l" t="t" r="r" b="b"/>
              <a:pathLst>
                <a:path w="277494" h="3048000">
                  <a:moveTo>
                    <a:pt x="277368" y="0"/>
                  </a:moveTo>
                  <a:lnTo>
                    <a:pt x="0" y="3048000"/>
                  </a:lnTo>
                </a:path>
              </a:pathLst>
            </a:custGeom>
            <a:ln w="28956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4216" y="2670048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8280" y="0"/>
                  </a:moveTo>
                  <a:lnTo>
                    <a:pt x="2387" y="0"/>
                  </a:lnTo>
                  <a:lnTo>
                    <a:pt x="0" y="2666"/>
                  </a:lnTo>
                  <a:lnTo>
                    <a:pt x="0" y="6096"/>
                  </a:lnTo>
                  <a:lnTo>
                    <a:pt x="0" y="9525"/>
                  </a:lnTo>
                  <a:lnTo>
                    <a:pt x="2387" y="12191"/>
                  </a:lnTo>
                  <a:lnTo>
                    <a:pt x="8280" y="12191"/>
                  </a:lnTo>
                  <a:lnTo>
                    <a:pt x="10668" y="9525"/>
                  </a:lnTo>
                  <a:lnTo>
                    <a:pt x="10668" y="2666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FF1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4216" y="2670048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0" y="6096"/>
                  </a:moveTo>
                  <a:lnTo>
                    <a:pt x="0" y="9525"/>
                  </a:lnTo>
                  <a:lnTo>
                    <a:pt x="2387" y="12191"/>
                  </a:lnTo>
                  <a:lnTo>
                    <a:pt x="5334" y="12191"/>
                  </a:lnTo>
                  <a:lnTo>
                    <a:pt x="8280" y="12191"/>
                  </a:lnTo>
                  <a:lnTo>
                    <a:pt x="10668" y="9525"/>
                  </a:lnTo>
                  <a:lnTo>
                    <a:pt x="10668" y="6096"/>
                  </a:lnTo>
                  <a:lnTo>
                    <a:pt x="10668" y="2666"/>
                  </a:lnTo>
                  <a:lnTo>
                    <a:pt x="8280" y="0"/>
                  </a:lnTo>
                  <a:lnTo>
                    <a:pt x="5334" y="0"/>
                  </a:lnTo>
                  <a:lnTo>
                    <a:pt x="2387" y="0"/>
                  </a:lnTo>
                  <a:lnTo>
                    <a:pt x="0" y="2666"/>
                  </a:lnTo>
                  <a:lnTo>
                    <a:pt x="0" y="6096"/>
                  </a:lnTo>
                  <a:close/>
                </a:path>
              </a:pathLst>
            </a:custGeom>
            <a:ln w="9144">
              <a:solidFill>
                <a:srgbClr val="FF1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8784" y="26715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461" y="0"/>
                  </a:moveTo>
                  <a:lnTo>
                    <a:pt x="2730" y="0"/>
                  </a:lnTo>
                  <a:lnTo>
                    <a:pt x="0" y="2666"/>
                  </a:lnTo>
                  <a:lnTo>
                    <a:pt x="0" y="6095"/>
                  </a:lnTo>
                  <a:lnTo>
                    <a:pt x="0" y="9525"/>
                  </a:lnTo>
                  <a:lnTo>
                    <a:pt x="2730" y="12191"/>
                  </a:lnTo>
                  <a:lnTo>
                    <a:pt x="9461" y="12191"/>
                  </a:lnTo>
                  <a:lnTo>
                    <a:pt x="12191" y="9525"/>
                  </a:lnTo>
                  <a:lnTo>
                    <a:pt x="12191" y="2666"/>
                  </a:lnTo>
                  <a:lnTo>
                    <a:pt x="9461" y="0"/>
                  </a:lnTo>
                  <a:close/>
                </a:path>
              </a:pathLst>
            </a:custGeom>
            <a:solidFill>
              <a:srgbClr val="FF1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8784" y="26715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6095"/>
                  </a:moveTo>
                  <a:lnTo>
                    <a:pt x="0" y="9525"/>
                  </a:lnTo>
                  <a:lnTo>
                    <a:pt x="2730" y="12191"/>
                  </a:lnTo>
                  <a:lnTo>
                    <a:pt x="6096" y="12191"/>
                  </a:lnTo>
                  <a:lnTo>
                    <a:pt x="9461" y="12191"/>
                  </a:lnTo>
                  <a:lnTo>
                    <a:pt x="12191" y="9525"/>
                  </a:lnTo>
                  <a:lnTo>
                    <a:pt x="12191" y="6095"/>
                  </a:lnTo>
                  <a:lnTo>
                    <a:pt x="12191" y="2666"/>
                  </a:lnTo>
                  <a:lnTo>
                    <a:pt x="9461" y="0"/>
                  </a:lnTo>
                  <a:lnTo>
                    <a:pt x="6096" y="0"/>
                  </a:lnTo>
                  <a:lnTo>
                    <a:pt x="2730" y="0"/>
                  </a:lnTo>
                  <a:lnTo>
                    <a:pt x="0" y="2666"/>
                  </a:lnTo>
                  <a:lnTo>
                    <a:pt x="0" y="6095"/>
                  </a:lnTo>
                  <a:close/>
                </a:path>
              </a:pathLst>
            </a:custGeom>
            <a:ln w="9144">
              <a:solidFill>
                <a:srgbClr val="FF1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77923" y="26670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525" y="0"/>
                  </a:moveTo>
                  <a:lnTo>
                    <a:pt x="2667" y="0"/>
                  </a:lnTo>
                  <a:lnTo>
                    <a:pt x="0" y="2666"/>
                  </a:lnTo>
                  <a:lnTo>
                    <a:pt x="0" y="6096"/>
                  </a:lnTo>
                  <a:lnTo>
                    <a:pt x="0" y="9525"/>
                  </a:lnTo>
                  <a:lnTo>
                    <a:pt x="2667" y="12191"/>
                  </a:lnTo>
                  <a:lnTo>
                    <a:pt x="9525" y="12191"/>
                  </a:lnTo>
                  <a:lnTo>
                    <a:pt x="12192" y="9525"/>
                  </a:lnTo>
                  <a:lnTo>
                    <a:pt x="12192" y="2666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1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77923" y="26670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6096"/>
                  </a:moveTo>
                  <a:lnTo>
                    <a:pt x="0" y="9525"/>
                  </a:lnTo>
                  <a:lnTo>
                    <a:pt x="2667" y="12191"/>
                  </a:lnTo>
                  <a:lnTo>
                    <a:pt x="6095" y="12191"/>
                  </a:lnTo>
                  <a:lnTo>
                    <a:pt x="9525" y="12191"/>
                  </a:lnTo>
                  <a:lnTo>
                    <a:pt x="12192" y="9525"/>
                  </a:lnTo>
                  <a:lnTo>
                    <a:pt x="12192" y="6096"/>
                  </a:lnTo>
                  <a:lnTo>
                    <a:pt x="12192" y="2666"/>
                  </a:lnTo>
                  <a:lnTo>
                    <a:pt x="9525" y="0"/>
                  </a:lnTo>
                  <a:lnTo>
                    <a:pt x="6095" y="0"/>
                  </a:lnTo>
                  <a:lnTo>
                    <a:pt x="2667" y="0"/>
                  </a:lnTo>
                  <a:lnTo>
                    <a:pt x="0" y="2666"/>
                  </a:lnTo>
                  <a:lnTo>
                    <a:pt x="0" y="6096"/>
                  </a:lnTo>
                  <a:close/>
                </a:path>
              </a:pathLst>
            </a:custGeom>
            <a:ln w="9144">
              <a:solidFill>
                <a:srgbClr val="FF1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14015" y="267004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525" y="0"/>
                  </a:moveTo>
                  <a:lnTo>
                    <a:pt x="2666" y="0"/>
                  </a:lnTo>
                  <a:lnTo>
                    <a:pt x="0" y="2666"/>
                  </a:lnTo>
                  <a:lnTo>
                    <a:pt x="0" y="6096"/>
                  </a:lnTo>
                  <a:lnTo>
                    <a:pt x="0" y="9525"/>
                  </a:lnTo>
                  <a:lnTo>
                    <a:pt x="2666" y="12191"/>
                  </a:lnTo>
                  <a:lnTo>
                    <a:pt x="9525" y="12191"/>
                  </a:lnTo>
                  <a:lnTo>
                    <a:pt x="12191" y="9525"/>
                  </a:lnTo>
                  <a:lnTo>
                    <a:pt x="12191" y="2666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17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14015" y="267004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6096"/>
                  </a:moveTo>
                  <a:lnTo>
                    <a:pt x="0" y="9525"/>
                  </a:lnTo>
                  <a:lnTo>
                    <a:pt x="2666" y="12191"/>
                  </a:lnTo>
                  <a:lnTo>
                    <a:pt x="6095" y="12191"/>
                  </a:lnTo>
                  <a:lnTo>
                    <a:pt x="9525" y="12191"/>
                  </a:lnTo>
                  <a:lnTo>
                    <a:pt x="12191" y="9525"/>
                  </a:lnTo>
                  <a:lnTo>
                    <a:pt x="12191" y="6096"/>
                  </a:lnTo>
                  <a:lnTo>
                    <a:pt x="12191" y="2666"/>
                  </a:lnTo>
                  <a:lnTo>
                    <a:pt x="9525" y="0"/>
                  </a:lnTo>
                  <a:lnTo>
                    <a:pt x="6095" y="0"/>
                  </a:lnTo>
                  <a:lnTo>
                    <a:pt x="2666" y="0"/>
                  </a:lnTo>
                  <a:lnTo>
                    <a:pt x="0" y="2666"/>
                  </a:lnTo>
                  <a:lnTo>
                    <a:pt x="0" y="6096"/>
                  </a:lnTo>
                  <a:close/>
                </a:path>
              </a:pathLst>
            </a:custGeom>
            <a:ln w="9144">
              <a:solidFill>
                <a:srgbClr val="FF1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43683" y="2667000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4" h="12700">
                  <a:moveTo>
                    <a:pt x="8255" y="0"/>
                  </a:moveTo>
                  <a:lnTo>
                    <a:pt x="2413" y="0"/>
                  </a:lnTo>
                  <a:lnTo>
                    <a:pt x="0" y="2666"/>
                  </a:lnTo>
                  <a:lnTo>
                    <a:pt x="0" y="6096"/>
                  </a:lnTo>
                  <a:lnTo>
                    <a:pt x="0" y="9525"/>
                  </a:lnTo>
                  <a:lnTo>
                    <a:pt x="2413" y="12191"/>
                  </a:lnTo>
                  <a:lnTo>
                    <a:pt x="8255" y="12191"/>
                  </a:lnTo>
                  <a:lnTo>
                    <a:pt x="10668" y="9525"/>
                  </a:lnTo>
                  <a:lnTo>
                    <a:pt x="10668" y="2666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43683" y="2667000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4" h="12700">
                  <a:moveTo>
                    <a:pt x="0" y="6096"/>
                  </a:moveTo>
                  <a:lnTo>
                    <a:pt x="0" y="9525"/>
                  </a:lnTo>
                  <a:lnTo>
                    <a:pt x="2413" y="12191"/>
                  </a:lnTo>
                  <a:lnTo>
                    <a:pt x="5334" y="12191"/>
                  </a:lnTo>
                  <a:lnTo>
                    <a:pt x="8255" y="12191"/>
                  </a:lnTo>
                  <a:lnTo>
                    <a:pt x="10668" y="9525"/>
                  </a:lnTo>
                  <a:lnTo>
                    <a:pt x="10668" y="6096"/>
                  </a:lnTo>
                  <a:lnTo>
                    <a:pt x="10668" y="2666"/>
                  </a:lnTo>
                  <a:lnTo>
                    <a:pt x="8255" y="0"/>
                  </a:lnTo>
                  <a:lnTo>
                    <a:pt x="5334" y="0"/>
                  </a:lnTo>
                  <a:lnTo>
                    <a:pt x="2413" y="0"/>
                  </a:lnTo>
                  <a:lnTo>
                    <a:pt x="0" y="2666"/>
                  </a:lnTo>
                  <a:lnTo>
                    <a:pt x="0" y="609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10640" y="2670048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4" h="12700">
                  <a:moveTo>
                    <a:pt x="8254" y="0"/>
                  </a:moveTo>
                  <a:lnTo>
                    <a:pt x="2412" y="0"/>
                  </a:lnTo>
                  <a:lnTo>
                    <a:pt x="0" y="2666"/>
                  </a:lnTo>
                  <a:lnTo>
                    <a:pt x="0" y="6096"/>
                  </a:lnTo>
                  <a:lnTo>
                    <a:pt x="0" y="9525"/>
                  </a:lnTo>
                  <a:lnTo>
                    <a:pt x="2412" y="12191"/>
                  </a:lnTo>
                  <a:lnTo>
                    <a:pt x="8254" y="12191"/>
                  </a:lnTo>
                  <a:lnTo>
                    <a:pt x="10668" y="9525"/>
                  </a:lnTo>
                  <a:lnTo>
                    <a:pt x="10668" y="2666"/>
                  </a:lnTo>
                  <a:lnTo>
                    <a:pt x="8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10640" y="2670048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4" h="12700">
                  <a:moveTo>
                    <a:pt x="0" y="6096"/>
                  </a:moveTo>
                  <a:lnTo>
                    <a:pt x="0" y="9525"/>
                  </a:lnTo>
                  <a:lnTo>
                    <a:pt x="2412" y="12191"/>
                  </a:lnTo>
                  <a:lnTo>
                    <a:pt x="5334" y="12191"/>
                  </a:lnTo>
                  <a:lnTo>
                    <a:pt x="8254" y="12191"/>
                  </a:lnTo>
                  <a:lnTo>
                    <a:pt x="10668" y="9525"/>
                  </a:lnTo>
                  <a:lnTo>
                    <a:pt x="10668" y="6096"/>
                  </a:lnTo>
                  <a:lnTo>
                    <a:pt x="10668" y="2666"/>
                  </a:lnTo>
                  <a:lnTo>
                    <a:pt x="8254" y="0"/>
                  </a:lnTo>
                  <a:lnTo>
                    <a:pt x="5334" y="0"/>
                  </a:lnTo>
                  <a:lnTo>
                    <a:pt x="2412" y="0"/>
                  </a:lnTo>
                  <a:lnTo>
                    <a:pt x="0" y="2666"/>
                  </a:lnTo>
                  <a:lnTo>
                    <a:pt x="0" y="609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1500" y="267004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461" y="0"/>
                  </a:moveTo>
                  <a:lnTo>
                    <a:pt x="2730" y="0"/>
                  </a:lnTo>
                  <a:lnTo>
                    <a:pt x="0" y="2666"/>
                  </a:lnTo>
                  <a:lnTo>
                    <a:pt x="0" y="6096"/>
                  </a:lnTo>
                  <a:lnTo>
                    <a:pt x="0" y="9525"/>
                  </a:lnTo>
                  <a:lnTo>
                    <a:pt x="2730" y="12191"/>
                  </a:lnTo>
                  <a:lnTo>
                    <a:pt x="9461" y="12191"/>
                  </a:lnTo>
                  <a:lnTo>
                    <a:pt x="12192" y="9525"/>
                  </a:lnTo>
                  <a:lnTo>
                    <a:pt x="12192" y="2666"/>
                  </a:lnTo>
                  <a:lnTo>
                    <a:pt x="94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1500" y="267004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6096"/>
                  </a:moveTo>
                  <a:lnTo>
                    <a:pt x="0" y="9525"/>
                  </a:lnTo>
                  <a:lnTo>
                    <a:pt x="2730" y="12191"/>
                  </a:lnTo>
                  <a:lnTo>
                    <a:pt x="6095" y="12191"/>
                  </a:lnTo>
                  <a:lnTo>
                    <a:pt x="9461" y="12191"/>
                  </a:lnTo>
                  <a:lnTo>
                    <a:pt x="12192" y="9525"/>
                  </a:lnTo>
                  <a:lnTo>
                    <a:pt x="12192" y="6096"/>
                  </a:lnTo>
                  <a:lnTo>
                    <a:pt x="12192" y="2666"/>
                  </a:lnTo>
                  <a:lnTo>
                    <a:pt x="9461" y="0"/>
                  </a:lnTo>
                  <a:lnTo>
                    <a:pt x="6095" y="0"/>
                  </a:lnTo>
                  <a:lnTo>
                    <a:pt x="2730" y="0"/>
                  </a:lnTo>
                  <a:lnTo>
                    <a:pt x="0" y="2666"/>
                  </a:lnTo>
                  <a:lnTo>
                    <a:pt x="0" y="609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1594" y="3062427"/>
            <a:ext cx="5314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0" dirty="0">
                <a:latin typeface="Arial"/>
                <a:cs typeface="Arial"/>
              </a:rPr>
              <a:t>FIELD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0791" y="1620011"/>
            <a:ext cx="8491855" cy="3069590"/>
            <a:chOff x="440791" y="1620011"/>
            <a:chExt cx="8491855" cy="3069590"/>
          </a:xfrm>
        </p:grpSpPr>
        <p:sp>
          <p:nvSpPr>
            <p:cNvPr id="24" name="object 24"/>
            <p:cNvSpPr/>
            <p:nvPr/>
          </p:nvSpPr>
          <p:spPr>
            <a:xfrm>
              <a:off x="440791" y="2292476"/>
              <a:ext cx="513715" cy="736600"/>
            </a:xfrm>
            <a:custGeom>
              <a:avLst/>
              <a:gdLst/>
              <a:ahLst/>
              <a:cxnLst/>
              <a:rect l="l" t="t" r="r" b="b"/>
              <a:pathLst>
                <a:path w="513715" h="736600">
                  <a:moveTo>
                    <a:pt x="140195" y="197866"/>
                  </a:moveTo>
                  <a:lnTo>
                    <a:pt x="111467" y="211480"/>
                  </a:lnTo>
                  <a:lnTo>
                    <a:pt x="11480" y="0"/>
                  </a:lnTo>
                  <a:lnTo>
                    <a:pt x="0" y="5334"/>
                  </a:lnTo>
                  <a:lnTo>
                    <a:pt x="100025" y="216903"/>
                  </a:lnTo>
                  <a:lnTo>
                    <a:pt x="71310" y="230505"/>
                  </a:lnTo>
                  <a:lnTo>
                    <a:pt x="138328" y="283083"/>
                  </a:lnTo>
                  <a:lnTo>
                    <a:pt x="139471" y="230505"/>
                  </a:lnTo>
                  <a:lnTo>
                    <a:pt x="139522" y="228346"/>
                  </a:lnTo>
                  <a:lnTo>
                    <a:pt x="140195" y="197866"/>
                  </a:lnTo>
                  <a:close/>
                </a:path>
                <a:path w="513715" h="736600">
                  <a:moveTo>
                    <a:pt x="513232" y="458343"/>
                  </a:moveTo>
                  <a:lnTo>
                    <a:pt x="437870" y="498094"/>
                  </a:lnTo>
                  <a:lnTo>
                    <a:pt x="463664" y="516559"/>
                  </a:lnTo>
                  <a:lnTo>
                    <a:pt x="311480" y="728980"/>
                  </a:lnTo>
                  <a:lnTo>
                    <a:pt x="321792" y="736346"/>
                  </a:lnTo>
                  <a:lnTo>
                    <a:pt x="474040" y="523989"/>
                  </a:lnTo>
                  <a:lnTo>
                    <a:pt x="499808" y="542417"/>
                  </a:lnTo>
                  <a:lnTo>
                    <a:pt x="505587" y="506222"/>
                  </a:lnTo>
                  <a:lnTo>
                    <a:pt x="513232" y="458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3163" y="1620011"/>
              <a:ext cx="3428999" cy="22479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2599" y="3944111"/>
              <a:ext cx="3113531" cy="7452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0340" y="1630679"/>
              <a:ext cx="2630424" cy="11856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7103" y="2848355"/>
              <a:ext cx="2284475" cy="113385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21691" y="1999233"/>
            <a:ext cx="6584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0" dirty="0">
                <a:latin typeface="Arial"/>
                <a:cs typeface="Arial"/>
              </a:rPr>
              <a:t>ANODE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8130" y="4444110"/>
            <a:ext cx="4384979" cy="230116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431163" y="482345"/>
            <a:ext cx="610425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8735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14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DRIFT</a:t>
            </a:r>
            <a:r>
              <a:rPr sz="1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CHAMBER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 OPERATION</a:t>
            </a:r>
            <a:r>
              <a:rPr sz="1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(H.</a:t>
            </a:r>
            <a:r>
              <a:rPr sz="14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35" dirty="0">
                <a:solidFill>
                  <a:srgbClr val="FFFFFF"/>
                </a:solidFill>
                <a:latin typeface="Arial"/>
                <a:cs typeface="Arial"/>
              </a:rPr>
              <a:t>WALENTA</a:t>
            </a:r>
            <a:r>
              <a:rPr sz="14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~</a:t>
            </a:r>
            <a:r>
              <a:rPr sz="1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1971);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14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ACCURACY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DRIFT</a:t>
            </a:r>
            <a:r>
              <a:rPr sz="14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CHAMBERS</a:t>
            </a:r>
            <a:r>
              <a:rPr sz="14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(Charpak-Breskin-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Sauli</a:t>
            </a:r>
            <a:r>
              <a:rPr sz="14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~</a:t>
            </a:r>
            <a:r>
              <a:rPr sz="1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1973-</a:t>
            </a:r>
            <a:r>
              <a:rPr sz="1400" b="1" i="1" spc="-25" dirty="0">
                <a:solidFill>
                  <a:srgbClr val="FFFFFF"/>
                </a:solidFill>
                <a:latin typeface="Arial"/>
                <a:cs typeface="Arial"/>
              </a:rPr>
              <a:t>75)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73933" y="1290074"/>
            <a:ext cx="635127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Choose</a:t>
            </a:r>
            <a:r>
              <a:rPr sz="1400" i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drift</a:t>
            </a:r>
            <a:r>
              <a:rPr sz="1400" i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gases</a:t>
            </a:r>
            <a:r>
              <a:rPr sz="1400" i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with</a:t>
            </a:r>
            <a:r>
              <a:rPr sz="1400" i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little</a:t>
            </a:r>
            <a:r>
              <a:rPr sz="1400" i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dependence</a:t>
            </a:r>
            <a:r>
              <a:rPr sz="1400" i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v</a:t>
            </a:r>
            <a:r>
              <a:rPr sz="1350" i="1" baseline="-21604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(E)</a:t>
            </a:r>
            <a:r>
              <a:rPr sz="1450" i="1" dirty="0">
                <a:solidFill>
                  <a:srgbClr val="0000CC"/>
                </a:solidFill>
                <a:latin typeface="Arial"/>
                <a:cs typeface="Arial"/>
              </a:rPr>
              <a:t>→</a:t>
            </a:r>
            <a:r>
              <a:rPr sz="1450" i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linear</a:t>
            </a:r>
            <a:r>
              <a:rPr sz="1400" i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space</a:t>
            </a:r>
            <a:r>
              <a:rPr sz="1400" i="1" spc="-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-</a:t>
            </a:r>
            <a:r>
              <a:rPr sz="1400" i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time</a:t>
            </a:r>
            <a:r>
              <a:rPr sz="1400" i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00CC"/>
                </a:solidFill>
                <a:latin typeface="Arial"/>
                <a:cs typeface="Arial"/>
              </a:rPr>
              <a:t>relation</a:t>
            </a:r>
            <a:r>
              <a:rPr sz="1400" i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400" i="1" spc="-20" dirty="0">
                <a:solidFill>
                  <a:srgbClr val="0000CC"/>
                </a:solidFill>
                <a:latin typeface="Arial"/>
                <a:cs typeface="Arial"/>
              </a:rPr>
              <a:t>r(t)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8263" y="4536359"/>
            <a:ext cx="816737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spatial</a:t>
            </a:r>
            <a:r>
              <a:rPr sz="14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resolution</a:t>
            </a:r>
            <a:r>
              <a:rPr sz="14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endParaRPr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063365" marR="344170" indent="-71755">
              <a:lnSpc>
                <a:spcPct val="100000"/>
              </a:lnSpc>
            </a:pP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Typical</a:t>
            </a:r>
            <a:r>
              <a:rPr sz="1400" i="1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single</a:t>
            </a:r>
            <a:r>
              <a:rPr sz="14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point</a:t>
            </a:r>
            <a:r>
              <a:rPr sz="1400" i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resolutions</a:t>
            </a:r>
            <a:r>
              <a:rPr sz="1400" i="1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of</a:t>
            </a:r>
            <a:r>
              <a:rPr sz="1400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drift</a:t>
            </a:r>
            <a:r>
              <a:rPr sz="1400" i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chambers: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50</a:t>
            </a: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 to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150</a:t>
            </a:r>
            <a:r>
              <a:rPr sz="1400" i="1" spc="-6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µm</a:t>
            </a:r>
            <a:endParaRPr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389120" marR="62865" indent="-287020">
              <a:lnSpc>
                <a:spcPct val="100000"/>
              </a:lnSpc>
              <a:buFont typeface="Wingdings"/>
              <a:buChar char=""/>
              <a:tabLst>
                <a:tab pos="4389120" algn="l"/>
              </a:tabLst>
            </a:pP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primary</a:t>
            </a:r>
            <a:r>
              <a:rPr sz="1400" i="1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ionization</a:t>
            </a:r>
            <a:r>
              <a:rPr sz="1400" i="1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statistics:</a:t>
            </a:r>
            <a:r>
              <a:rPr sz="1400" i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how</a:t>
            </a:r>
            <a:r>
              <a:rPr sz="14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many</a:t>
            </a:r>
            <a:r>
              <a:rPr sz="1400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0070C0"/>
                </a:solidFill>
                <a:latin typeface="Arial"/>
                <a:cs typeface="Arial"/>
              </a:rPr>
              <a:t>ion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pairs,</a:t>
            </a:r>
            <a:r>
              <a:rPr sz="1400" i="1"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ionization</a:t>
            </a: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fluctuations</a:t>
            </a:r>
            <a:r>
              <a:rPr sz="1400" i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dominates</a:t>
            </a:r>
            <a:r>
              <a:rPr sz="1400" i="1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close</a:t>
            </a:r>
            <a:r>
              <a:rPr sz="1400" i="1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0070C0"/>
                </a:solidFill>
                <a:latin typeface="Arial"/>
                <a:cs typeface="Arial"/>
              </a:rPr>
              <a:t>to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14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20" dirty="0">
                <a:solidFill>
                  <a:srgbClr val="0070C0"/>
                </a:solidFill>
                <a:latin typeface="Arial"/>
                <a:cs typeface="Arial"/>
              </a:rPr>
              <a:t>wire</a:t>
            </a:r>
            <a:endParaRPr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389120" marR="508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4389120" algn="l"/>
              </a:tabLst>
            </a:pP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diffusion</a:t>
            </a:r>
            <a:r>
              <a:rPr sz="1400" i="1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of</a:t>
            </a:r>
            <a:r>
              <a:rPr sz="1400" i="1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electrons</a:t>
            </a:r>
            <a:r>
              <a:rPr sz="1400" i="1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z="1400" i="1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gas:</a:t>
            </a:r>
            <a:r>
              <a:rPr sz="14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dominates</a:t>
            </a:r>
            <a:r>
              <a:rPr sz="1400" i="1" spc="-4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for</a:t>
            </a:r>
            <a:r>
              <a:rPr sz="1400" i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large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drift</a:t>
            </a:r>
            <a:r>
              <a:rPr sz="1400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length</a:t>
            </a:r>
            <a:endParaRPr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389120" marR="113664" indent="-287020">
              <a:lnSpc>
                <a:spcPct val="100000"/>
              </a:lnSpc>
              <a:buFont typeface="Wingdings"/>
              <a:buChar char=""/>
              <a:tabLst>
                <a:tab pos="4389120" algn="l"/>
              </a:tabLst>
            </a:pP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electronics:</a:t>
            </a:r>
            <a:r>
              <a:rPr sz="1400" i="1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noise,</a:t>
            </a:r>
            <a:r>
              <a:rPr sz="1400" i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shaping</a:t>
            </a:r>
            <a:r>
              <a:rPr sz="1400" i="1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characteristics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constant</a:t>
            </a:r>
            <a:r>
              <a:rPr sz="1400" i="1" spc="-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contribution</a:t>
            </a:r>
            <a:r>
              <a:rPr sz="1400" i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(drift</a:t>
            </a:r>
            <a:r>
              <a:rPr sz="1400" i="1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70C0"/>
                </a:solidFill>
                <a:latin typeface="Arial"/>
                <a:cs typeface="Arial"/>
              </a:rPr>
              <a:t>length</a:t>
            </a:r>
            <a:r>
              <a:rPr sz="1400" i="1" spc="-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0070C0"/>
                </a:solidFill>
                <a:latin typeface="Arial"/>
                <a:cs typeface="Arial"/>
              </a:rPr>
              <a:t>independent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id="{7AFDBB4A-7990-3A02-0C82-CCCFDF7308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204" y="1839"/>
            <a:ext cx="903579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C00000"/>
                </a:solidFill>
              </a:rPr>
              <a:t>Drift Chamber (DC) &amp; Drift Tube (DT)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80DF19-58C3-8C7D-05B3-06F2A2833E58}"/>
              </a:ext>
            </a:extLst>
          </p:cNvPr>
          <p:cNvSpPr txBox="1"/>
          <p:nvPr/>
        </p:nvSpPr>
        <p:spPr>
          <a:xfrm rot="16200000">
            <a:off x="7331888" y="4739320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1B071D-618B-14EE-9D16-58D25B88ECDC}"/>
              </a:ext>
            </a:extLst>
          </p:cNvPr>
          <p:cNvSpPr txBox="1"/>
          <p:nvPr/>
        </p:nvSpPr>
        <p:spPr>
          <a:xfrm>
            <a:off x="149490" y="3923457"/>
            <a:ext cx="228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Addition of F</a:t>
            </a:r>
            <a:r>
              <a:rPr lang="en-IT" sz="1400" dirty="0"/>
              <a:t>ield-shaping wire to avoid low field region</a:t>
            </a:r>
          </a:p>
        </p:txBody>
      </p:sp>
      <p:pic>
        <p:nvPicPr>
          <p:cNvPr id="51" name="Picture 50" descr="A diagram of a machine&#10;&#10;Description automatically generated">
            <a:extLst>
              <a:ext uri="{FF2B5EF4-FFF2-40B4-BE49-F238E27FC236}">
                <a16:creationId xmlns:a16="http://schemas.microsoft.com/office/drawing/2014/main" id="{0683E9A0-D330-4C1D-172F-84870832B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03" y="782267"/>
            <a:ext cx="7452673" cy="30053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9" name="Picture 48" descr="A graph of drift velocity&#10;&#10;Description automatically generated">
            <a:extLst>
              <a:ext uri="{FF2B5EF4-FFF2-40B4-BE49-F238E27FC236}">
                <a16:creationId xmlns:a16="http://schemas.microsoft.com/office/drawing/2014/main" id="{73CFC45D-42A8-B81A-660F-6A704687E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3964" y="3498195"/>
            <a:ext cx="6399277" cy="320542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2" name="Date Placeholder 51">
            <a:extLst>
              <a:ext uri="{FF2B5EF4-FFF2-40B4-BE49-F238E27FC236}">
                <a16:creationId xmlns:a16="http://schemas.microsoft.com/office/drawing/2014/main" id="{D16403A4-FAFD-DCD2-4A11-E23307B5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A2BD54F3-C8D8-BF6F-ED0C-101D07B5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5BE8048-8795-A9B1-B25C-61DA366D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626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9236" y="4531271"/>
            <a:ext cx="3412236" cy="215798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1627" y="693419"/>
            <a:ext cx="5076825" cy="646430"/>
          </a:xfrm>
          <a:custGeom>
            <a:avLst/>
            <a:gdLst/>
            <a:ahLst/>
            <a:cxnLst/>
            <a:rect l="l" t="t" r="r" b="b"/>
            <a:pathLst>
              <a:path w="5076825" h="646430">
                <a:moveTo>
                  <a:pt x="5076444" y="0"/>
                </a:moveTo>
                <a:lnTo>
                  <a:pt x="0" y="0"/>
                </a:lnTo>
                <a:lnTo>
                  <a:pt x="0" y="646176"/>
                </a:lnTo>
                <a:lnTo>
                  <a:pt x="5076444" y="646176"/>
                </a:lnTo>
                <a:lnTo>
                  <a:pt x="5076444" y="0"/>
                </a:lnTo>
                <a:close/>
              </a:path>
            </a:pathLst>
          </a:custGeom>
          <a:solidFill>
            <a:srgbClr val="FFFFFF">
              <a:alpha val="7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3085" y="719709"/>
            <a:ext cx="4718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CC"/>
                </a:solidFill>
                <a:latin typeface="Arial"/>
                <a:cs typeface="Arial"/>
              </a:rPr>
              <a:t>UA1</a:t>
            </a:r>
            <a:r>
              <a:rPr sz="1800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used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largest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wire</a:t>
            </a:r>
            <a:r>
              <a:rPr sz="18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drift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chamber of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Arial"/>
                <a:cs typeface="Arial"/>
              </a:rPr>
              <a:t>its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day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CC"/>
                </a:solidFill>
                <a:latin typeface="Arial"/>
                <a:cs typeface="Arial"/>
              </a:rPr>
              <a:t>(5.8</a:t>
            </a:r>
            <a:r>
              <a:rPr sz="1800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CC"/>
                </a:solidFill>
                <a:latin typeface="Arial"/>
                <a:cs typeface="Arial"/>
              </a:rPr>
              <a:t>long, 2.3</a:t>
            </a:r>
            <a:r>
              <a:rPr sz="1800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1800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CC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0000CC"/>
                </a:solidFill>
                <a:latin typeface="Arial"/>
                <a:cs typeface="Arial"/>
              </a:rPr>
              <a:t> diameter)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32703" y="6367270"/>
            <a:ext cx="933450" cy="455295"/>
            <a:chOff x="5632703" y="6367270"/>
            <a:chExt cx="933450" cy="4552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2703" y="6367270"/>
              <a:ext cx="453402" cy="4549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4059" y="6367270"/>
              <a:ext cx="470141" cy="4549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8567" y="6367270"/>
              <a:ext cx="497573" cy="45491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429778" y="6407313"/>
            <a:ext cx="326453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i="1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6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220" dirty="0">
                <a:solidFill>
                  <a:srgbClr val="FFFFFF"/>
                </a:solidFill>
                <a:latin typeface="Wingdings"/>
                <a:cs typeface="Wingdings"/>
              </a:rPr>
              <a:t></a:t>
            </a:r>
            <a:r>
              <a:rPr sz="16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6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(white tracks)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UA1/CERN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0" y="693419"/>
            <a:ext cx="3415665" cy="646430"/>
          </a:xfrm>
          <a:custGeom>
            <a:avLst/>
            <a:gdLst/>
            <a:ahLst/>
            <a:cxnLst/>
            <a:rect l="l" t="t" r="r" b="b"/>
            <a:pathLst>
              <a:path w="3415665" h="646430">
                <a:moveTo>
                  <a:pt x="3415284" y="0"/>
                </a:moveTo>
                <a:lnTo>
                  <a:pt x="0" y="0"/>
                </a:lnTo>
                <a:lnTo>
                  <a:pt x="0" y="646176"/>
                </a:lnTo>
                <a:lnTo>
                  <a:pt x="3415284" y="646176"/>
                </a:lnTo>
                <a:lnTo>
                  <a:pt x="3415284" y="0"/>
                </a:lnTo>
                <a:close/>
              </a:path>
            </a:pathLst>
          </a:custGeom>
          <a:solidFill>
            <a:srgbClr val="FFFFFF">
              <a:alpha val="7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29250" y="719709"/>
            <a:ext cx="32264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  <a:r>
              <a:rPr sz="18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8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18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800" b="1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8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FF0000"/>
                </a:solidFill>
                <a:latin typeface="Arial"/>
                <a:cs typeface="Arial"/>
              </a:rPr>
              <a:t>bosons</a:t>
            </a:r>
            <a:endParaRPr sz="1800">
              <a:latin typeface="Arial"/>
              <a:cs typeface="Arial"/>
            </a:endParaRPr>
          </a:p>
          <a:p>
            <a:pPr marL="83820">
              <a:lnSpc>
                <a:spcPct val="100000"/>
              </a:lnSpc>
            </a:pPr>
            <a:r>
              <a:rPr sz="1800" dirty="0">
                <a:solidFill>
                  <a:srgbClr val="0D38F0"/>
                </a:solidFill>
                <a:latin typeface="Arial"/>
                <a:cs typeface="Arial"/>
              </a:rPr>
              <a:t>C.</a:t>
            </a:r>
            <a:r>
              <a:rPr sz="1800" spc="-30" dirty="0">
                <a:solidFill>
                  <a:srgbClr val="0D38F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D38F0"/>
                </a:solidFill>
                <a:latin typeface="Arial"/>
                <a:cs typeface="Arial"/>
              </a:rPr>
              <a:t>Rubbia</a:t>
            </a:r>
            <a:r>
              <a:rPr sz="1800" spc="-30" dirty="0">
                <a:solidFill>
                  <a:srgbClr val="0D38F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D38F0"/>
                </a:solidFill>
                <a:latin typeface="Arial"/>
                <a:cs typeface="Arial"/>
              </a:rPr>
              <a:t>&amp;</a:t>
            </a:r>
            <a:r>
              <a:rPr sz="1800" spc="-30" dirty="0">
                <a:solidFill>
                  <a:srgbClr val="0D38F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D38F0"/>
                </a:solidFill>
                <a:latin typeface="Arial"/>
                <a:cs typeface="Arial"/>
              </a:rPr>
              <a:t>S.</a:t>
            </a:r>
            <a:r>
              <a:rPr sz="1800" spc="-40" dirty="0">
                <a:solidFill>
                  <a:srgbClr val="0D38F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D38F0"/>
                </a:solidFill>
                <a:latin typeface="Arial"/>
                <a:cs typeface="Arial"/>
              </a:rPr>
              <a:t>Van</a:t>
            </a:r>
            <a:r>
              <a:rPr sz="1800" spc="-25" dirty="0">
                <a:solidFill>
                  <a:srgbClr val="0D38F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D38F0"/>
                </a:solidFill>
                <a:latin typeface="Arial"/>
                <a:cs typeface="Arial"/>
              </a:rPr>
              <a:t>der</a:t>
            </a:r>
            <a:r>
              <a:rPr sz="1800" spc="-25" dirty="0">
                <a:solidFill>
                  <a:srgbClr val="0D38F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D38F0"/>
                </a:solidFill>
                <a:latin typeface="Arial"/>
                <a:cs typeface="Arial"/>
              </a:rPr>
              <a:t>Meer,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80831" y="1339596"/>
            <a:ext cx="915924" cy="96621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223886" y="1466469"/>
            <a:ext cx="803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1984: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488" y="4247396"/>
            <a:ext cx="2731008" cy="24916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5E674C-91AB-A77A-A628-D96983B83478}"/>
              </a:ext>
            </a:extLst>
          </p:cNvPr>
          <p:cNvSpPr txBox="1"/>
          <p:nvPr/>
        </p:nvSpPr>
        <p:spPr>
          <a:xfrm rot="16200000">
            <a:off x="7310121" y="4760849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Slide © Maxim Titov</a:t>
            </a: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64BA40F0-D687-65C2-337B-394AC9404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6" y="1839"/>
            <a:ext cx="907237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chemeClr val="bg1"/>
                </a:solidFill>
              </a:rPr>
              <a:t>Drift Chamber: Discovery of W &amp; Z bosons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F7F8A61B-0634-5335-3F7C-FAE93F48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C810EA54-BC51-A524-A46C-6F78B1CF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54ACF4C9-AA55-EA1D-EE60-40EA985E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01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4112" y="4397"/>
            <a:ext cx="911988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35" dirty="0">
                <a:solidFill>
                  <a:srgbClr val="C00000"/>
                </a:solidFill>
              </a:rPr>
              <a:t>Birth of the </a:t>
            </a:r>
            <a:r>
              <a:rPr sz="4000" b="1" dirty="0">
                <a:solidFill>
                  <a:srgbClr val="C00000"/>
                </a:solidFill>
              </a:rPr>
              <a:t>Time</a:t>
            </a:r>
            <a:r>
              <a:rPr sz="4000" b="1" spc="-4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Projection</a:t>
            </a:r>
            <a:r>
              <a:rPr sz="4000" b="1" spc="-6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Chamber</a:t>
            </a:r>
            <a:r>
              <a:rPr sz="4000" b="1" spc="-35" dirty="0">
                <a:solidFill>
                  <a:srgbClr val="C00000"/>
                </a:solidFill>
              </a:rPr>
              <a:t> </a:t>
            </a:r>
            <a:r>
              <a:rPr sz="4000" b="1" spc="-10" dirty="0">
                <a:solidFill>
                  <a:srgbClr val="C00000"/>
                </a:solidFill>
              </a:rPr>
              <a:t>(TPC)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A471CCD-32BC-32F3-A86F-66E3A747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53" y="707571"/>
            <a:ext cx="7772400" cy="58935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B10FF32-CDC7-EF3B-81FA-FC52AA450828}"/>
              </a:ext>
            </a:extLst>
          </p:cNvPr>
          <p:cNvSpPr txBox="1"/>
          <p:nvPr/>
        </p:nvSpPr>
        <p:spPr>
          <a:xfrm rot="16200000">
            <a:off x="7310122" y="4767268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Rob Veenhof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60021C66-61E7-2010-764E-75FEA66C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0BF098D7-774C-0AF0-72D8-202821BA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738B418-7581-12E2-68F1-4ACB8FD9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09752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A278-3C56-D734-F491-1A7B449A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29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C00000"/>
                </a:solidFill>
              </a:rPr>
              <a:t>and DRD1 R&amp;D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AFA4-5AA0-7E24-7160-6FB787829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en-IT" dirty="0"/>
              <a:t>Introduction</a:t>
            </a:r>
          </a:p>
          <a:p>
            <a:pPr marL="457189" indent="-457189">
              <a:buFont typeface="+mj-lt"/>
              <a:buAutoNum type="arabicPeriod"/>
            </a:pPr>
            <a:r>
              <a:rPr lang="en-IT" dirty="0"/>
              <a:t>Operating principles</a:t>
            </a:r>
          </a:p>
          <a:p>
            <a:pPr marL="457189" indent="-457189">
              <a:buFont typeface="+mj-lt"/>
              <a:buAutoNum type="arabicPeriod"/>
            </a:pPr>
            <a:r>
              <a:rPr lang="en-IT" dirty="0"/>
              <a:t>A historical Introduction</a:t>
            </a:r>
          </a:p>
          <a:p>
            <a:pPr marL="457189" indent="-457189">
              <a:buFont typeface="+mj-lt"/>
              <a:buAutoNum type="arabicPeriod"/>
            </a:pPr>
            <a:r>
              <a:rPr lang="en-IT" dirty="0"/>
              <a:t>High-Luminosity LHC Upgrades</a:t>
            </a:r>
          </a:p>
          <a:p>
            <a:pPr marL="457189" indent="-457189">
              <a:buFont typeface="+mj-lt"/>
              <a:buAutoNum type="arabicPeriod"/>
            </a:pPr>
            <a:r>
              <a:rPr lang="en-IT" dirty="0"/>
              <a:t>R&amp;D on Gaseous Detectors</a:t>
            </a:r>
          </a:p>
          <a:p>
            <a:pPr marL="457189" indent="-457189">
              <a:buFont typeface="+mj-lt"/>
              <a:buAutoNum type="arabicPeriod"/>
            </a:pPr>
            <a:r>
              <a:rPr lang="en-IT" dirty="0"/>
              <a:t>DRD1 Collaboration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CF34F-EBE2-0481-8E6A-AB284272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B7FBD1-6CC7-0454-3431-C9DB82CF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16C90-3B32-B816-06B0-3202EFA7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</a:t>
            </a:fld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9FD48-5239-81E7-0F63-A48702556624}"/>
              </a:ext>
            </a:extLst>
          </p:cNvPr>
          <p:cNvSpPr txBox="1"/>
          <p:nvPr/>
        </p:nvSpPr>
        <p:spPr>
          <a:xfrm>
            <a:off x="98856" y="1825625"/>
            <a:ext cx="461665" cy="36643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IT" b="1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95953318-314A-E6AC-F3A3-F4B4C1A36A4B}"/>
              </a:ext>
            </a:extLst>
          </p:cNvPr>
          <p:cNvSpPr/>
          <p:nvPr/>
        </p:nvSpPr>
        <p:spPr>
          <a:xfrm rot="10800000">
            <a:off x="171023" y="3170824"/>
            <a:ext cx="317329" cy="2176334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4485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96011" y="946403"/>
            <a:ext cx="1457325" cy="2063750"/>
            <a:chOff x="96011" y="946403"/>
            <a:chExt cx="1457325" cy="20637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3" y="958595"/>
              <a:ext cx="1432560" cy="20391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107" y="952499"/>
              <a:ext cx="1445260" cy="2051685"/>
            </a:xfrm>
            <a:custGeom>
              <a:avLst/>
              <a:gdLst/>
              <a:ahLst/>
              <a:cxnLst/>
              <a:rect l="l" t="t" r="r" b="b"/>
              <a:pathLst>
                <a:path w="1445260" h="2051685">
                  <a:moveTo>
                    <a:pt x="0" y="2051303"/>
                  </a:moveTo>
                  <a:lnTo>
                    <a:pt x="1444752" y="2051303"/>
                  </a:lnTo>
                  <a:lnTo>
                    <a:pt x="1444752" y="0"/>
                  </a:lnTo>
                  <a:lnTo>
                    <a:pt x="0" y="0"/>
                  </a:lnTo>
                  <a:lnTo>
                    <a:pt x="0" y="205130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6388" y="3410711"/>
            <a:ext cx="1673860" cy="3439795"/>
            <a:chOff x="56388" y="3410711"/>
            <a:chExt cx="1673860" cy="34397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8" y="3422903"/>
              <a:ext cx="1638300" cy="17967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152" y="3416807"/>
              <a:ext cx="1651000" cy="1809114"/>
            </a:xfrm>
            <a:custGeom>
              <a:avLst/>
              <a:gdLst/>
              <a:ahLst/>
              <a:cxnLst/>
              <a:rect l="l" t="t" r="r" b="b"/>
              <a:pathLst>
                <a:path w="1651000" h="1809114">
                  <a:moveTo>
                    <a:pt x="0" y="1808988"/>
                  </a:moveTo>
                  <a:lnTo>
                    <a:pt x="1650492" y="1808988"/>
                  </a:lnTo>
                  <a:lnTo>
                    <a:pt x="1650492" y="0"/>
                  </a:lnTo>
                  <a:lnTo>
                    <a:pt x="0" y="0"/>
                  </a:lnTo>
                  <a:lnTo>
                    <a:pt x="0" y="1808988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" y="5006338"/>
              <a:ext cx="1648968" cy="18318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484" y="5000244"/>
              <a:ext cx="1661160" cy="1844039"/>
            </a:xfrm>
            <a:custGeom>
              <a:avLst/>
              <a:gdLst/>
              <a:ahLst/>
              <a:cxnLst/>
              <a:rect l="l" t="t" r="r" b="b"/>
              <a:pathLst>
                <a:path w="1661160" h="1844040">
                  <a:moveTo>
                    <a:pt x="0" y="1844039"/>
                  </a:moveTo>
                  <a:lnTo>
                    <a:pt x="1661160" y="1844039"/>
                  </a:lnTo>
                  <a:lnTo>
                    <a:pt x="1661160" y="0"/>
                  </a:lnTo>
                  <a:lnTo>
                    <a:pt x="0" y="0"/>
                  </a:lnTo>
                  <a:lnTo>
                    <a:pt x="0" y="184403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0660" y="3078226"/>
            <a:ext cx="13023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ALEPH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(CERN)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319" y="567308"/>
            <a:ext cx="11277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PEP4</a:t>
            </a:r>
            <a:r>
              <a:rPr sz="1400" b="1" spc="-10" dirty="0">
                <a:latin typeface="Arial"/>
                <a:cs typeface="Arial"/>
              </a:rPr>
              <a:t> (SLAC)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34" y="6613042"/>
            <a:ext cx="10083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(LBL)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4112" y="4397"/>
            <a:ext cx="911988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35" dirty="0">
                <a:solidFill>
                  <a:srgbClr val="C00000"/>
                </a:solidFill>
              </a:rPr>
              <a:t>Birth of the </a:t>
            </a:r>
            <a:r>
              <a:rPr sz="4000" b="1" dirty="0">
                <a:solidFill>
                  <a:srgbClr val="C00000"/>
                </a:solidFill>
              </a:rPr>
              <a:t>Time</a:t>
            </a:r>
            <a:r>
              <a:rPr sz="4000" b="1" spc="-4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Projection</a:t>
            </a:r>
            <a:r>
              <a:rPr sz="4000" b="1" spc="-6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Chamber</a:t>
            </a:r>
            <a:r>
              <a:rPr sz="4000" b="1" spc="-35" dirty="0">
                <a:solidFill>
                  <a:srgbClr val="C00000"/>
                </a:solidFill>
              </a:rPr>
              <a:t> </a:t>
            </a:r>
            <a:r>
              <a:rPr sz="4000" b="1" spc="-10" dirty="0">
                <a:solidFill>
                  <a:srgbClr val="C00000"/>
                </a:solidFill>
              </a:rPr>
              <a:t>(TPC)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711579" y="678340"/>
            <a:ext cx="289814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99085" algn="l"/>
              </a:tabLst>
            </a:pPr>
            <a:r>
              <a:rPr sz="1400" b="1" dirty="0">
                <a:latin typeface="Arial"/>
                <a:cs typeface="Arial"/>
              </a:rPr>
              <a:t>Invented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by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David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Nygren</a:t>
            </a:r>
            <a:endParaRPr sz="14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(Berkeley)</a:t>
            </a:r>
            <a:r>
              <a:rPr sz="1400" b="1" spc="3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1974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 dirty="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"/>
              <a:tabLst>
                <a:tab pos="307975" algn="l"/>
              </a:tabLst>
            </a:pPr>
            <a:r>
              <a:rPr sz="1400" b="1" dirty="0">
                <a:latin typeface="Arial"/>
                <a:cs typeface="Arial"/>
              </a:rPr>
              <a:t>Proposed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central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tracking 	</a:t>
            </a:r>
            <a:r>
              <a:rPr sz="1400" b="1" dirty="0">
                <a:latin typeface="Arial"/>
                <a:cs typeface="Arial"/>
              </a:rPr>
              <a:t>device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for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PEP-</a:t>
            </a:r>
            <a:r>
              <a:rPr sz="1400" b="1" dirty="0">
                <a:latin typeface="Arial"/>
                <a:cs typeface="Arial"/>
              </a:rPr>
              <a:t>4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detector 	</a:t>
            </a:r>
            <a:r>
              <a:rPr sz="1400" b="1" dirty="0">
                <a:latin typeface="Arial"/>
                <a:cs typeface="Arial"/>
              </a:rPr>
              <a:t>@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SLAC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1976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42280" y="613682"/>
            <a:ext cx="407035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An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ultimate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drift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chamber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design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TPC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concept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- </a:t>
            </a:r>
            <a:r>
              <a:rPr sz="1400" dirty="0">
                <a:latin typeface="Arial"/>
                <a:cs typeface="Arial"/>
              </a:rPr>
              <a:t>3D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precision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tracking</a:t>
            </a:r>
            <a:r>
              <a:rPr sz="1400" spc="3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low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material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budget</a:t>
            </a:r>
            <a:r>
              <a:rPr sz="1400" spc="-50" dirty="0">
                <a:latin typeface="Arial"/>
                <a:cs typeface="Arial"/>
              </a:rPr>
              <a:t> &amp; </a:t>
            </a:r>
            <a:r>
              <a:rPr sz="1400" dirty="0">
                <a:latin typeface="Arial"/>
                <a:cs typeface="Arial"/>
              </a:rPr>
              <a:t>PID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through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differential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energy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loss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dE</a:t>
            </a:r>
            <a:r>
              <a:rPr sz="1400" i="1" spc="-20" dirty="0">
                <a:latin typeface="Arial"/>
                <a:cs typeface="Arial"/>
              </a:rPr>
              <a:t>/</a:t>
            </a:r>
            <a:r>
              <a:rPr sz="1400" spc="-20" dirty="0">
                <a:latin typeface="Arial"/>
                <a:cs typeface="Arial"/>
              </a:rPr>
              <a:t>dx </a:t>
            </a:r>
            <a:r>
              <a:rPr sz="1400" dirty="0">
                <a:latin typeface="Arial"/>
                <a:cs typeface="Arial"/>
              </a:rPr>
              <a:t>measurement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and/or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cluster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counting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dN</a:t>
            </a:r>
            <a:r>
              <a:rPr sz="1350" i="1" baseline="-21604" dirty="0">
                <a:latin typeface="Arial"/>
                <a:cs typeface="Arial"/>
              </a:rPr>
              <a:t>cl</a:t>
            </a:r>
            <a:r>
              <a:rPr sz="1350" i="1" spc="7" baseline="-2160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/dx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tech.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9431" y="1542578"/>
            <a:ext cx="2411961" cy="194614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1555" y="3422902"/>
            <a:ext cx="3134868" cy="331774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685925" y="2085438"/>
            <a:ext cx="415290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99085" algn="l"/>
              </a:tabLst>
            </a:pPr>
            <a:r>
              <a:rPr sz="1400" b="1" dirty="0">
                <a:latin typeface="Arial"/>
                <a:cs typeface="Arial"/>
              </a:rPr>
              <a:t>More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(and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even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larger)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TPCs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were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built,</a:t>
            </a:r>
            <a:r>
              <a:rPr sz="1400" b="1" spc="5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based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on</a:t>
            </a:r>
            <a:r>
              <a:rPr sz="1400" b="1" spc="350" dirty="0">
                <a:latin typeface="Arial"/>
                <a:cs typeface="Arial"/>
              </a:rPr>
              <a:t> </a:t>
            </a:r>
            <a:r>
              <a:rPr sz="1400" b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MWPC</a:t>
            </a:r>
            <a:r>
              <a:rPr sz="1400" b="1" u="heavy" spc="-4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readout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powerful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tool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for:</a:t>
            </a:r>
            <a:endParaRPr sz="1400" dirty="0">
              <a:latin typeface="Arial"/>
              <a:cs typeface="Arial"/>
            </a:endParaRPr>
          </a:p>
          <a:p>
            <a:pPr marL="513080" lvl="1" indent="-106045">
              <a:lnSpc>
                <a:spcPct val="100000"/>
              </a:lnSpc>
              <a:buChar char="-"/>
              <a:tabLst>
                <a:tab pos="513080" algn="l"/>
              </a:tabLst>
            </a:pPr>
            <a:r>
              <a:rPr sz="1400" b="1" dirty="0">
                <a:latin typeface="Arial"/>
                <a:cs typeface="Arial"/>
              </a:rPr>
              <a:t>Lepton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Colliders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35" dirty="0">
                <a:latin typeface="Arial"/>
                <a:cs typeface="Arial"/>
              </a:rPr>
              <a:t>(LEP,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Higgs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Factories)</a:t>
            </a:r>
            <a:endParaRPr sz="1400" dirty="0">
              <a:latin typeface="Arial"/>
              <a:cs typeface="Arial"/>
            </a:endParaRPr>
          </a:p>
          <a:p>
            <a:pPr marL="513080" lvl="1" indent="-106045">
              <a:lnSpc>
                <a:spcPct val="100000"/>
              </a:lnSpc>
              <a:buChar char="-"/>
              <a:tabLst>
                <a:tab pos="513080" algn="l"/>
              </a:tabLst>
            </a:pPr>
            <a:r>
              <a:rPr sz="1400" b="1" dirty="0">
                <a:latin typeface="Arial"/>
                <a:cs typeface="Arial"/>
              </a:rPr>
              <a:t>Modern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heavy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ion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collisions</a:t>
            </a:r>
            <a:endParaRPr sz="1400" dirty="0">
              <a:latin typeface="Arial"/>
              <a:cs typeface="Arial"/>
            </a:endParaRPr>
          </a:p>
          <a:p>
            <a:pPr marL="513080" lvl="1" indent="-106045">
              <a:lnSpc>
                <a:spcPct val="100000"/>
              </a:lnSpc>
              <a:buChar char="-"/>
              <a:tabLst>
                <a:tab pos="513080" algn="l"/>
              </a:tabLst>
            </a:pPr>
            <a:r>
              <a:rPr sz="1400" b="1" dirty="0">
                <a:latin typeface="Arial"/>
                <a:cs typeface="Arial"/>
              </a:rPr>
              <a:t>Liquid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high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pressure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TPCs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for</a:t>
            </a:r>
            <a:endParaRPr sz="1400" dirty="0">
              <a:latin typeface="Arial"/>
              <a:cs typeface="Arial"/>
            </a:endParaRPr>
          </a:p>
          <a:p>
            <a:pPr marL="50609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neutrino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dark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matter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searches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7051" y="3522726"/>
            <a:ext cx="381317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New</a:t>
            </a:r>
            <a:r>
              <a:rPr sz="1400" b="1" u="heavy" spc="-20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generation</a:t>
            </a:r>
            <a:r>
              <a:rPr sz="1400" b="1" u="heavy" spc="-75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of</a:t>
            </a:r>
            <a:r>
              <a:rPr sz="1400" b="1" u="heavy" spc="-10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TPCs</a:t>
            </a:r>
            <a:r>
              <a:rPr sz="1400" b="1" u="heavy" spc="-20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use</a:t>
            </a:r>
            <a:r>
              <a:rPr sz="1400" b="1" u="heavy" spc="-30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MPGD-</a:t>
            </a:r>
            <a:r>
              <a:rPr sz="1400" b="1" u="heavy" spc="-10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based</a:t>
            </a:r>
            <a:endParaRPr sz="1400" dirty="0">
              <a:highlight>
                <a:srgbClr val="FFFF00"/>
              </a:highligh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u="heavy" dirty="0">
                <a:highlight>
                  <a:srgbClr val="FFFF00"/>
                </a:highlight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readout: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e.g.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ALICE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Upgrade,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T2K,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ILC,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CepC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07864" y="4090414"/>
            <a:ext cx="3323843" cy="265785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082540" y="4087367"/>
            <a:ext cx="1577340" cy="227626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2545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335"/>
              </a:spcBef>
            </a:pPr>
            <a:r>
              <a:rPr sz="1200" b="1" dirty="0">
                <a:latin typeface="Arial"/>
                <a:cs typeface="Arial"/>
              </a:rPr>
              <a:t>ALICE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TPC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(CERN)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82927" y="6353555"/>
            <a:ext cx="2397760" cy="462280"/>
          </a:xfrm>
          <a:custGeom>
            <a:avLst/>
            <a:gdLst/>
            <a:ahLst/>
            <a:cxnLst/>
            <a:rect l="l" t="t" r="r" b="b"/>
            <a:pathLst>
              <a:path w="2397759" h="462279">
                <a:moveTo>
                  <a:pt x="2397252" y="0"/>
                </a:moveTo>
                <a:lnTo>
                  <a:pt x="0" y="0"/>
                </a:lnTo>
                <a:lnTo>
                  <a:pt x="0" y="461772"/>
                </a:lnTo>
                <a:lnTo>
                  <a:pt x="2397252" y="461772"/>
                </a:lnTo>
                <a:lnTo>
                  <a:pt x="239725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504682" y="6383832"/>
            <a:ext cx="21755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2021: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Replace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MWPC-readout</a:t>
            </a:r>
            <a:endParaRPr sz="1200" dirty="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4-GEM staggered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holes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765FDE-28AE-1B89-B37C-8063D9D676B9}"/>
              </a:ext>
            </a:extLst>
          </p:cNvPr>
          <p:cNvSpPr txBox="1"/>
          <p:nvPr/>
        </p:nvSpPr>
        <p:spPr>
          <a:xfrm rot="16200000">
            <a:off x="7333742" y="4635105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16F4A-5941-1447-B2ED-77EB5855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FA6F0D0-34EB-AE07-9F97-0F4F8784C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280EB67-3FCC-8B4F-F811-1049DA07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0836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C7C914-2BB2-86DA-5C14-8F79485273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251" y="681246"/>
                <a:ext cx="9068080" cy="190603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IT" dirty="0"/>
                  <a:t>Ring Imaging Cherenkov (RICH) detectors</a:t>
                </a:r>
              </a:p>
              <a:p>
                <a:pPr lvl="1"/>
                <a:r>
                  <a:rPr lang="en-GB" dirty="0"/>
                  <a:t>I</a:t>
                </a:r>
                <a:r>
                  <a:rPr lang="en-IT" dirty="0"/>
                  <a:t>dea: identify a charged particle (measure velocity) by measuring the opening angle of the (UV) Cherenkov radiation generated by the particle in a Cherenkov radiator</a:t>
                </a:r>
              </a:p>
              <a:p>
                <a:pPr lvl="1"/>
                <a:r>
                  <a:rPr lang="en-IT" dirty="0"/>
                  <a:t>Only few UV photons detected, need good spatial resolution to reconstruct the ring =&gt; Gaseous detectors with good position resolution, e.g. MWPC</a:t>
                </a:r>
              </a:p>
              <a:p>
                <a:pPr lvl="1"/>
                <a:r>
                  <a:rPr lang="en-IT" dirty="0"/>
                  <a:t>2 Approaches: </a:t>
                </a:r>
                <a:r>
                  <a:rPr lang="en-IT" b="1" dirty="0">
                    <a:solidFill>
                      <a:srgbClr val="0070C0"/>
                    </a:solidFill>
                  </a:rPr>
                  <a:t>photo-sensitive gases: TMAE, TEA </a:t>
                </a:r>
                <a:r>
                  <a:rPr lang="en-IT" dirty="0"/>
                  <a:t>OR </a:t>
                </a:r>
                <a:r>
                  <a:rPr lang="en-IT" b="1" dirty="0">
                    <a:solidFill>
                      <a:srgbClr val="C00000"/>
                    </a:solidFill>
                  </a:rPr>
                  <a:t>solid-state </a:t>
                </a:r>
                <a14:m>
                  <m:oMath xmlns:m="http://schemas.openxmlformats.org/officeDocument/2006/math">
                    <m:r>
                      <a:rPr lang="en-IT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IT" b="1" dirty="0">
                    <a:solidFill>
                      <a:srgbClr val="C00000"/>
                    </a:solidFill>
                  </a:rPr>
                  <a:t>-convertor (CsI)</a:t>
                </a:r>
                <a:endParaRPr lang="en-IT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C7C914-2BB2-86DA-5C14-8F79485273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251" y="681246"/>
                <a:ext cx="9068080" cy="1906033"/>
              </a:xfrm>
              <a:blipFill>
                <a:blip r:embed="rId2"/>
                <a:stretch>
                  <a:fillRect l="-699" t="-6623" r="-69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517AA-807A-A1AD-D684-73480711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B704-0116-2139-1149-65E60476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ACBC-ABE7-2590-918E-550A22E6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21</a:t>
            </a:fld>
            <a:endParaRPr lang="en-IT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B3D7EF9A-4CC3-13C6-D0B8-D2E189623A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918" y="1839"/>
            <a:ext cx="906808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C00000"/>
                </a:solidFill>
              </a:rPr>
              <a:t>MWPC as UV-Photon detector in RICH</a:t>
            </a:r>
            <a:endParaRPr sz="3200" b="1" dirty="0">
              <a:solidFill>
                <a:srgbClr val="C00000"/>
              </a:solidFill>
            </a:endParaRPr>
          </a:p>
        </p:txBody>
      </p:sp>
      <p:pic>
        <p:nvPicPr>
          <p:cNvPr id="11" name="Picture 10" descr="A diagram of electrical energy&#10;&#10;Description automatically generated">
            <a:extLst>
              <a:ext uri="{FF2B5EF4-FFF2-40B4-BE49-F238E27FC236}">
                <a16:creationId xmlns:a16="http://schemas.microsoft.com/office/drawing/2014/main" id="{A12B0DCF-6454-F6E2-D6AE-B4E488E3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" y="2565285"/>
            <a:ext cx="5792470" cy="3905438"/>
          </a:xfrm>
          <a:prstGeom prst="rect">
            <a:avLst/>
          </a:prstGeom>
        </p:spPr>
      </p:pic>
      <p:pic>
        <p:nvPicPr>
          <p:cNvPr id="13" name="Picture 12" descr="Diagram of 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EB3B409E-5BA2-7885-B0A6-88DE9B2C4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570" y="2565285"/>
            <a:ext cx="3222980" cy="2283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1BB8E4-E276-A734-35B6-F0BF951D4764}"/>
              </a:ext>
            </a:extLst>
          </p:cNvPr>
          <p:cNvSpPr txBox="1"/>
          <p:nvPr/>
        </p:nvSpPr>
        <p:spPr>
          <a:xfrm rot="16200000">
            <a:off x="7331888" y="4739320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E. Nappi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2DFE2B7-E3E2-0984-0C53-43B4BACBC076}"/>
              </a:ext>
            </a:extLst>
          </p:cNvPr>
          <p:cNvSpPr/>
          <p:nvPr/>
        </p:nvSpPr>
        <p:spPr>
          <a:xfrm>
            <a:off x="1402080" y="2174240"/>
            <a:ext cx="2529840" cy="1249680"/>
          </a:xfrm>
          <a:custGeom>
            <a:avLst/>
            <a:gdLst>
              <a:gd name="connsiteX0" fmla="*/ 2529840 w 2529840"/>
              <a:gd name="connsiteY0" fmla="*/ 0 h 1249680"/>
              <a:gd name="connsiteX1" fmla="*/ 2062480 w 2529840"/>
              <a:gd name="connsiteY1" fmla="*/ 731520 h 1249680"/>
              <a:gd name="connsiteX2" fmla="*/ 711200 w 2529840"/>
              <a:gd name="connsiteY2" fmla="*/ 843280 h 1249680"/>
              <a:gd name="connsiteX3" fmla="*/ 0 w 2529840"/>
              <a:gd name="connsiteY3" fmla="*/ 124968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840" h="1249680">
                <a:moveTo>
                  <a:pt x="2529840" y="0"/>
                </a:moveTo>
                <a:cubicBezTo>
                  <a:pt x="2447713" y="295486"/>
                  <a:pt x="2365587" y="590973"/>
                  <a:pt x="2062480" y="731520"/>
                </a:cubicBezTo>
                <a:cubicBezTo>
                  <a:pt x="1759373" y="872067"/>
                  <a:pt x="1054947" y="756920"/>
                  <a:pt x="711200" y="843280"/>
                </a:cubicBezTo>
                <a:cubicBezTo>
                  <a:pt x="367453" y="929640"/>
                  <a:pt x="183726" y="1089660"/>
                  <a:pt x="0" y="1249680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CCE995C-2644-8746-A515-443C7EDF2F1C}"/>
              </a:ext>
            </a:extLst>
          </p:cNvPr>
          <p:cNvSpPr/>
          <p:nvPr/>
        </p:nvSpPr>
        <p:spPr>
          <a:xfrm>
            <a:off x="4836160" y="2174240"/>
            <a:ext cx="2387613" cy="1402080"/>
          </a:xfrm>
          <a:custGeom>
            <a:avLst/>
            <a:gdLst>
              <a:gd name="connsiteX0" fmla="*/ 2326640 w 2387613"/>
              <a:gd name="connsiteY0" fmla="*/ 0 h 1402080"/>
              <a:gd name="connsiteX1" fmla="*/ 2214880 w 2387613"/>
              <a:gd name="connsiteY1" fmla="*/ 436880 h 1402080"/>
              <a:gd name="connsiteX2" fmla="*/ 863600 w 2387613"/>
              <a:gd name="connsiteY2" fmla="*/ 274320 h 1402080"/>
              <a:gd name="connsiteX3" fmla="*/ 0 w 2387613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613" h="1402080">
                <a:moveTo>
                  <a:pt x="2326640" y="0"/>
                </a:moveTo>
                <a:cubicBezTo>
                  <a:pt x="2392680" y="195580"/>
                  <a:pt x="2458720" y="391160"/>
                  <a:pt x="2214880" y="436880"/>
                </a:cubicBezTo>
                <a:cubicBezTo>
                  <a:pt x="1971040" y="482600"/>
                  <a:pt x="1232747" y="113453"/>
                  <a:pt x="863600" y="274320"/>
                </a:cubicBezTo>
                <a:cubicBezTo>
                  <a:pt x="494453" y="435187"/>
                  <a:pt x="247226" y="918633"/>
                  <a:pt x="0" y="140208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930943-A2F9-1A35-952F-8C4F8973C419}"/>
                  </a:ext>
                </a:extLst>
              </p:cNvPr>
              <p:cNvSpPr txBox="1"/>
              <p:nvPr/>
            </p:nvSpPr>
            <p:spPr>
              <a:xfrm>
                <a:off x="5934545" y="4804680"/>
                <a:ext cx="288100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400" dirty="0"/>
                  <a:t>ALICE &amp; COMPASS RICH: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R</a:t>
                </a:r>
                <a:r>
                  <a:rPr lang="en-IT" sz="1400" dirty="0"/>
                  <a:t>eadout pads covered with CsI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sz="1400" dirty="0"/>
                  <a:t>Cherenkov-</a:t>
                </a:r>
                <a14:m>
                  <m:oMath xmlns:m="http://schemas.openxmlformats.org/officeDocument/2006/math">
                    <m:r>
                      <a:rPr lang="en-IT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IT" sz="1400" dirty="0"/>
                  <a:t> generated in C</a:t>
                </a:r>
                <a:r>
                  <a:rPr lang="en-IT" sz="1400" baseline="-25000" dirty="0"/>
                  <a:t>6</a:t>
                </a:r>
                <a:r>
                  <a:rPr lang="en-IT" sz="1400" dirty="0"/>
                  <a:t>F14 (liquid radiator), passes through UV-transparent window (quartz)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sz="1400" dirty="0"/>
                  <a:t> </a:t>
                </a:r>
                <a14:m>
                  <m:oMath xmlns:m="http://schemas.openxmlformats.org/officeDocument/2006/math">
                    <m:r>
                      <a:rPr lang="en-IT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IT" sz="1400" dirty="0"/>
                  <a:t> interacts in reflective photo-cathode (CsI)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E</a:t>
                </a:r>
                <a:r>
                  <a:rPr lang="en-IT" sz="1400" dirty="0"/>
                  <a:t>jected electron ionizes the gas and is detected by the MWPC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930943-A2F9-1A35-952F-8C4F8973C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545" y="4804680"/>
                <a:ext cx="2881006" cy="2031325"/>
              </a:xfrm>
              <a:prstGeom prst="rect">
                <a:avLst/>
              </a:prstGeom>
              <a:blipFill>
                <a:blip r:embed="rId5"/>
                <a:stretch>
                  <a:fillRect l="-877" t="-621" b="-248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B75AE0F-BE20-F7E0-1DFF-FCA223E83FE0}"/>
              </a:ext>
            </a:extLst>
          </p:cNvPr>
          <p:cNvSpPr/>
          <p:nvPr/>
        </p:nvSpPr>
        <p:spPr>
          <a:xfrm rot="998520">
            <a:off x="8379192" y="107535"/>
            <a:ext cx="689262" cy="62837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b="1" dirty="0">
                <a:solidFill>
                  <a:srgbClr val="C00000"/>
                </a:solidFill>
              </a:rPr>
              <a:t>NEW</a:t>
            </a:r>
            <a:br>
              <a:rPr lang="en-IT" sz="1600" b="1" dirty="0">
                <a:solidFill>
                  <a:srgbClr val="C00000"/>
                </a:solidFill>
              </a:rPr>
            </a:br>
            <a:r>
              <a:rPr lang="en-IT" sz="1600" b="1" dirty="0">
                <a:solidFill>
                  <a:srgbClr val="C00000"/>
                </a:solidFill>
              </a:rPr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54521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5786B78B-010E-86B2-9301-609B6AD6A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6" y="2138076"/>
            <a:ext cx="4260335" cy="25105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AE520-5CE8-18B5-D183-30683BC10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76" y="1158360"/>
            <a:ext cx="8688345" cy="1510699"/>
          </a:xfrm>
        </p:spPr>
        <p:txBody>
          <a:bodyPr>
            <a:normAutofit fontScale="77500" lnSpcReduction="20000"/>
          </a:bodyPr>
          <a:lstStyle/>
          <a:p>
            <a:r>
              <a:rPr lang="en-US" sz="2800" spc="-35" dirty="0"/>
              <a:t>Parallel Plate chamber (PPCs) consist of thin (few mm) gas gap operated in an intense electric </a:t>
            </a:r>
            <a:r>
              <a:rPr lang="en-US" spc="-35" dirty="0"/>
              <a:t>f</a:t>
            </a:r>
            <a:r>
              <a:rPr lang="en-US" sz="2800" spc="-35" dirty="0"/>
              <a:t>ield, with excellent time resolutions (down to 50ps) </a:t>
            </a:r>
          </a:p>
          <a:p>
            <a:r>
              <a:rPr lang="en-US" sz="2800" spc="-35" dirty="0"/>
              <a:t>PPCs improved by introduction of Resistive plates to quench the discharge (protect electronics) and keep rest of the detector active 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CC21-B6E0-79F1-E9AA-4FBDF2CE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0B3AF-8CE5-6452-4041-C3F4F18C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F3E4-10C6-D7C7-181E-38C2598B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22</a:t>
            </a:fld>
            <a:endParaRPr lang="en-IT"/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0AA2828D-0A20-D254-E2C1-964F84B79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3" y="0"/>
            <a:ext cx="911988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35" dirty="0">
                <a:solidFill>
                  <a:srgbClr val="C00000"/>
                </a:solidFill>
              </a:rPr>
              <a:t>Gaseous Detectors with Parallel Plates</a:t>
            </a:r>
            <a:br>
              <a:rPr lang="en-US" sz="4000" b="1" spc="-35" dirty="0">
                <a:solidFill>
                  <a:srgbClr val="C00000"/>
                </a:solidFill>
              </a:rPr>
            </a:br>
            <a:r>
              <a:rPr lang="en-US" sz="2400" b="1" i="1" spc="-35" dirty="0">
                <a:solidFill>
                  <a:srgbClr val="C00000"/>
                </a:solidFill>
              </a:rPr>
              <a:t>Resistive Plate Chambers (RPCs) &amp; Multi-gap RPCs (MRPC)</a:t>
            </a:r>
            <a:endParaRPr sz="2400" b="1" i="1" spc="-10" dirty="0">
              <a:solidFill>
                <a:srgbClr val="C00000"/>
              </a:solidFill>
            </a:endParaRPr>
          </a:p>
        </p:txBody>
      </p:sp>
      <p:pic>
        <p:nvPicPr>
          <p:cNvPr id="16" name="Picture 15" descr="A diagram of a computer circuit&#10;&#10;Description automatically generated with medium confidence">
            <a:extLst>
              <a:ext uri="{FF2B5EF4-FFF2-40B4-BE49-F238E27FC236}">
                <a16:creationId xmlns:a16="http://schemas.microsoft.com/office/drawing/2014/main" id="{C66F667B-3C6B-B1A8-02C7-FAE35F99C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80" y="2349436"/>
            <a:ext cx="4503519" cy="1963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C2F7F05D-1D0C-8AEA-CA05-4E1CA5A064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5532256"/>
                  </p:ext>
                </p:extLst>
              </p:nvPr>
            </p:nvGraphicFramePr>
            <p:xfrm>
              <a:off x="5362832" y="4365365"/>
              <a:ext cx="375286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0956">
                      <a:extLst>
                        <a:ext uri="{9D8B030D-6E8A-4147-A177-3AD203B41FA5}">
                          <a16:colId xmlns:a16="http://schemas.microsoft.com/office/drawing/2014/main" val="630378410"/>
                        </a:ext>
                      </a:extLst>
                    </a:gridCol>
                    <a:gridCol w="1250956">
                      <a:extLst>
                        <a:ext uri="{9D8B030D-6E8A-4147-A177-3AD203B41FA5}">
                          <a16:colId xmlns:a16="http://schemas.microsoft.com/office/drawing/2014/main" val="2473023264"/>
                        </a:ext>
                      </a:extLst>
                    </a:gridCol>
                    <a:gridCol w="1250956">
                      <a:extLst>
                        <a:ext uri="{9D8B030D-6E8A-4147-A177-3AD203B41FA5}">
                          <a16:colId xmlns:a16="http://schemas.microsoft.com/office/drawing/2014/main" val="3916394785"/>
                        </a:ext>
                      </a:extLst>
                    </a:gridCol>
                  </a:tblGrid>
                  <a:tr h="297109">
                    <a:tc>
                      <a:txBody>
                        <a:bodyPr/>
                        <a:lstStyle/>
                        <a:p>
                          <a:pPr algn="ctr"/>
                          <a:endParaRPr lang="en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RPC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MRPC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5400413"/>
                      </a:ext>
                    </a:extLst>
                  </a:tr>
                  <a:tr h="297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# gaps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10-20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9397765"/>
                      </a:ext>
                    </a:extLst>
                  </a:tr>
                  <a:tr h="297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Detect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2m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0.1m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791057"/>
                      </a:ext>
                    </a:extLst>
                  </a:tr>
                  <a:tr h="297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System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aseline="0" dirty="0"/>
                            <a:t>5000-7500 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aseline="0" dirty="0"/>
                            <a:t>200m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063038"/>
                      </a:ext>
                    </a:extLst>
                  </a:tr>
                  <a:tr h="297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Rate Cap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IT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IT" sz="1400" baseline="0" dirty="0"/>
                            <a:t> 10 kHz/cm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IT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IT" sz="1400" baseline="0" dirty="0"/>
                            <a:t> 500 Hz/cm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7484795"/>
                      </a:ext>
                    </a:extLst>
                  </a:tr>
                  <a:tr h="297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Time Res  LHC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1-2ns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50-75ps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6201074"/>
                      </a:ext>
                    </a:extLst>
                  </a:tr>
                  <a:tr h="297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Time Res Prot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500 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15-20 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4952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C2F7F05D-1D0C-8AEA-CA05-4E1CA5A064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5532256"/>
                  </p:ext>
                </p:extLst>
              </p:nvPr>
            </p:nvGraphicFramePr>
            <p:xfrm>
              <a:off x="5362832" y="4365365"/>
              <a:ext cx="375286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0956">
                      <a:extLst>
                        <a:ext uri="{9D8B030D-6E8A-4147-A177-3AD203B41FA5}">
                          <a16:colId xmlns:a16="http://schemas.microsoft.com/office/drawing/2014/main" val="630378410"/>
                        </a:ext>
                      </a:extLst>
                    </a:gridCol>
                    <a:gridCol w="1250956">
                      <a:extLst>
                        <a:ext uri="{9D8B030D-6E8A-4147-A177-3AD203B41FA5}">
                          <a16:colId xmlns:a16="http://schemas.microsoft.com/office/drawing/2014/main" val="2473023264"/>
                        </a:ext>
                      </a:extLst>
                    </a:gridCol>
                    <a:gridCol w="1250956">
                      <a:extLst>
                        <a:ext uri="{9D8B030D-6E8A-4147-A177-3AD203B41FA5}">
                          <a16:colId xmlns:a16="http://schemas.microsoft.com/office/drawing/2014/main" val="3916394785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en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RPC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MRPC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540041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# gaps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10-20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939776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Detect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2m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0.1m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79105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System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aseline="0" dirty="0"/>
                            <a:t>5000-7500 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aseline="0" dirty="0"/>
                            <a:t>200m</a:t>
                          </a:r>
                          <a:r>
                            <a:rPr lang="en-IT" sz="1400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06303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Rate Cap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02041" t="-408333" r="-103061" b="-2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08333" r="-2020" b="-2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74847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Time Res  LHC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1-2ns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50-75ps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62010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Time Res Prot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500 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dirty="0"/>
                            <a:t>15-20 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49529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002FCC0-9F49-B3A2-4DF7-D7192CF209D1}"/>
              </a:ext>
            </a:extLst>
          </p:cNvPr>
          <p:cNvSpPr txBox="1"/>
          <p:nvPr/>
        </p:nvSpPr>
        <p:spPr>
          <a:xfrm>
            <a:off x="8348213" y="2202820"/>
            <a:ext cx="89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MRPC</a:t>
            </a:r>
          </a:p>
        </p:txBody>
      </p:sp>
      <p:pic>
        <p:nvPicPr>
          <p:cNvPr id="20" name="Picture 19" descr="A collage of a person in a factory&#10;&#10;Description automatically generated">
            <a:extLst>
              <a:ext uri="{FF2B5EF4-FFF2-40B4-BE49-F238E27FC236}">
                <a16:creationId xmlns:a16="http://schemas.microsoft.com/office/drawing/2014/main" id="{570307A5-0BD2-DAC2-81B5-2780AE51C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77" y="4673345"/>
            <a:ext cx="4923822" cy="1770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32AEE9-AE76-FCCA-091C-B662C7ADBDFB}"/>
              </a:ext>
            </a:extLst>
          </p:cNvPr>
          <p:cNvSpPr txBox="1"/>
          <p:nvPr/>
        </p:nvSpPr>
        <p:spPr>
          <a:xfrm>
            <a:off x="2686049" y="6103921"/>
            <a:ext cx="2458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 dirty="0">
                <a:solidFill>
                  <a:schemeClr val="bg1"/>
                </a:solidFill>
              </a:rPr>
              <a:t>ALICE: 200m</a:t>
            </a:r>
            <a:r>
              <a:rPr lang="en-IT" sz="1600" b="1" baseline="30000" dirty="0">
                <a:solidFill>
                  <a:schemeClr val="bg1"/>
                </a:solidFill>
              </a:rPr>
              <a:t>2 </a:t>
            </a:r>
            <a:r>
              <a:rPr lang="en-IT" sz="1600" b="1" dirty="0">
                <a:solidFill>
                  <a:schemeClr val="bg1"/>
                </a:solidFill>
              </a:rPr>
              <a:t>TOF @ 50ps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3D3808-008B-8186-885F-76BF76D27C9C}"/>
              </a:ext>
            </a:extLst>
          </p:cNvPr>
          <p:cNvSpPr txBox="1"/>
          <p:nvPr/>
        </p:nvSpPr>
        <p:spPr>
          <a:xfrm>
            <a:off x="-57970" y="2297204"/>
            <a:ext cx="89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RPC</a:t>
            </a:r>
          </a:p>
        </p:txBody>
      </p:sp>
    </p:spTree>
    <p:extLst>
      <p:ext uri="{BB962C8B-B14F-4D97-AF65-F5344CB8AC3E}">
        <p14:creationId xmlns:p14="http://schemas.microsoft.com/office/powerpoint/2010/main" val="1920750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9865" y="36379"/>
            <a:ext cx="860425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C00000"/>
                </a:solidFill>
              </a:rPr>
              <a:t>Micro-</a:t>
            </a:r>
            <a:r>
              <a:rPr sz="4000" b="1" dirty="0">
                <a:solidFill>
                  <a:srgbClr val="C00000"/>
                </a:solidFill>
              </a:rPr>
              <a:t>Pattern</a:t>
            </a:r>
            <a:r>
              <a:rPr sz="4000" b="1" spc="-6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Gaseous</a:t>
            </a:r>
            <a:r>
              <a:rPr sz="4000" b="1" spc="-60" dirty="0">
                <a:solidFill>
                  <a:srgbClr val="C00000"/>
                </a:solidFill>
              </a:rPr>
              <a:t> </a:t>
            </a:r>
            <a:r>
              <a:rPr sz="4000" b="1" spc="-10" dirty="0">
                <a:solidFill>
                  <a:srgbClr val="C00000"/>
                </a:solidFill>
              </a:rPr>
              <a:t>Detectors:</a:t>
            </a:r>
          </a:p>
          <a:p>
            <a:pPr marL="12700" marR="5080">
              <a:lnSpc>
                <a:spcPct val="100000"/>
              </a:lnSpc>
            </a:pPr>
            <a:r>
              <a:rPr sz="2800" b="1" i="1" dirty="0">
                <a:solidFill>
                  <a:srgbClr val="C00000"/>
                </a:solidFill>
              </a:rPr>
              <a:t>Bridging</a:t>
            </a:r>
            <a:r>
              <a:rPr sz="2800" b="1" i="1" spc="-55" dirty="0">
                <a:solidFill>
                  <a:srgbClr val="C00000"/>
                </a:solidFill>
              </a:rPr>
              <a:t> </a:t>
            </a:r>
            <a:r>
              <a:rPr lang="en-US" sz="2800" b="1" i="1" spc="-55" dirty="0">
                <a:solidFill>
                  <a:srgbClr val="C00000"/>
                </a:solidFill>
              </a:rPr>
              <a:t>g</a:t>
            </a:r>
            <a:r>
              <a:rPr sz="2800" b="1" i="1" dirty="0">
                <a:solidFill>
                  <a:srgbClr val="C00000"/>
                </a:solidFill>
              </a:rPr>
              <a:t>ap</a:t>
            </a:r>
            <a:r>
              <a:rPr sz="2800" b="1" i="1" spc="-35" dirty="0">
                <a:solidFill>
                  <a:srgbClr val="C00000"/>
                </a:solidFill>
              </a:rPr>
              <a:t> </a:t>
            </a:r>
            <a:r>
              <a:rPr sz="2800" b="1" i="1" dirty="0">
                <a:solidFill>
                  <a:srgbClr val="C00000"/>
                </a:solidFill>
              </a:rPr>
              <a:t>between</a:t>
            </a:r>
            <a:r>
              <a:rPr sz="2800" b="1" i="1" spc="-55" dirty="0">
                <a:solidFill>
                  <a:srgbClr val="C00000"/>
                </a:solidFill>
              </a:rPr>
              <a:t> </a:t>
            </a:r>
            <a:r>
              <a:rPr sz="2800" b="1" i="1" dirty="0">
                <a:solidFill>
                  <a:srgbClr val="C00000"/>
                </a:solidFill>
              </a:rPr>
              <a:t>Wire</a:t>
            </a:r>
            <a:r>
              <a:rPr sz="2800" b="1" i="1" spc="-45" dirty="0">
                <a:solidFill>
                  <a:srgbClr val="C00000"/>
                </a:solidFill>
              </a:rPr>
              <a:t> </a:t>
            </a:r>
            <a:r>
              <a:rPr sz="2800" b="1" i="1" dirty="0">
                <a:solidFill>
                  <a:srgbClr val="C00000"/>
                </a:solidFill>
              </a:rPr>
              <a:t>Chambers </a:t>
            </a:r>
            <a:r>
              <a:rPr sz="2800" b="1" i="1" spc="-25" dirty="0">
                <a:solidFill>
                  <a:srgbClr val="C00000"/>
                </a:solidFill>
              </a:rPr>
              <a:t>and </a:t>
            </a:r>
            <a:r>
              <a:rPr sz="2800" b="1" i="1" spc="-10" dirty="0">
                <a:solidFill>
                  <a:srgbClr val="C00000"/>
                </a:solidFill>
              </a:rPr>
              <a:t>Silicon</a:t>
            </a:r>
            <a:r>
              <a:rPr lang="en-US" sz="2800" b="1" i="1" spc="-10" dirty="0">
                <a:solidFill>
                  <a:srgbClr val="C00000"/>
                </a:solidFill>
              </a:rPr>
              <a:t> detectors</a:t>
            </a:r>
            <a:endParaRPr sz="2800" b="1" i="1" spc="-10" dirty="0">
              <a:solidFill>
                <a:srgbClr val="C00000"/>
              </a:solidFill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4800" y="1482031"/>
            <a:ext cx="8610600" cy="2528570"/>
            <a:chOff x="304800" y="1211592"/>
            <a:chExt cx="8610600" cy="252857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338072"/>
              <a:ext cx="2159508" cy="2362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600" y="1719072"/>
              <a:ext cx="2971800" cy="20208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8711" y="1211592"/>
              <a:ext cx="902969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56119" y="1211592"/>
              <a:ext cx="1192529" cy="51128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591427" y="1295160"/>
            <a:ext cx="1510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Pixel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System: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41612" y="2098549"/>
            <a:ext cx="3183255" cy="716915"/>
            <a:chOff x="2741612" y="2071103"/>
            <a:chExt cx="3183255" cy="716915"/>
          </a:xfrm>
        </p:grpSpPr>
        <p:sp>
          <p:nvSpPr>
            <p:cNvPr id="20" name="object 20"/>
            <p:cNvSpPr/>
            <p:nvPr/>
          </p:nvSpPr>
          <p:spPr>
            <a:xfrm>
              <a:off x="2743200" y="2557271"/>
              <a:ext cx="2895600" cy="228600"/>
            </a:xfrm>
            <a:custGeom>
              <a:avLst/>
              <a:gdLst/>
              <a:ahLst/>
              <a:cxnLst/>
              <a:rect l="l" t="t" r="r" b="b"/>
              <a:pathLst>
                <a:path w="2895600" h="228600">
                  <a:moveTo>
                    <a:pt x="2171700" y="0"/>
                  </a:moveTo>
                  <a:lnTo>
                    <a:pt x="2171700" y="57150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2171700" y="171450"/>
                  </a:lnTo>
                  <a:lnTo>
                    <a:pt x="2171700" y="228600"/>
                  </a:lnTo>
                  <a:lnTo>
                    <a:pt x="2895600" y="114300"/>
                  </a:lnTo>
                  <a:lnTo>
                    <a:pt x="2171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43200" y="2557271"/>
              <a:ext cx="2895600" cy="228600"/>
            </a:xfrm>
            <a:custGeom>
              <a:avLst/>
              <a:gdLst/>
              <a:ahLst/>
              <a:cxnLst/>
              <a:rect l="l" t="t" r="r" b="b"/>
              <a:pathLst>
                <a:path w="2895600" h="228600">
                  <a:moveTo>
                    <a:pt x="0" y="57150"/>
                  </a:moveTo>
                  <a:lnTo>
                    <a:pt x="2171700" y="57150"/>
                  </a:lnTo>
                  <a:lnTo>
                    <a:pt x="2171700" y="0"/>
                  </a:lnTo>
                  <a:lnTo>
                    <a:pt x="2895600" y="114300"/>
                  </a:lnTo>
                  <a:lnTo>
                    <a:pt x="2171700" y="228600"/>
                  </a:lnTo>
                  <a:lnTo>
                    <a:pt x="2171700" y="171450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7344" y="2071103"/>
              <a:ext cx="398538" cy="4579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95088" y="2074151"/>
              <a:ext cx="733806" cy="4579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3811" y="2071103"/>
              <a:ext cx="390906" cy="4579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69635" y="2074151"/>
              <a:ext cx="454913" cy="45797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486660" y="2135915"/>
            <a:ext cx="12033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i="1" dirty="0">
                <a:latin typeface="Arial"/>
                <a:cs typeface="Arial"/>
              </a:rPr>
              <a:t>a</a:t>
            </a:r>
            <a:r>
              <a:rPr sz="1900" b="1" i="1" spc="-20" dirty="0">
                <a:latin typeface="Arial"/>
                <a:cs typeface="Arial"/>
              </a:rPr>
              <a:t> </a:t>
            </a:r>
            <a:r>
              <a:rPr sz="1800" b="1" i="1" dirty="0">
                <a:latin typeface="Helvetica"/>
                <a:cs typeface="Helvetica"/>
              </a:rPr>
              <a:t>~</a:t>
            </a:r>
            <a:r>
              <a:rPr sz="1800" b="1" i="1" spc="-5" dirty="0">
                <a:latin typeface="Helvetica"/>
                <a:cs typeface="Helvetica"/>
              </a:rPr>
              <a:t> </a:t>
            </a:r>
            <a:r>
              <a:rPr sz="1800" b="1" i="1" dirty="0">
                <a:latin typeface="Helvetica"/>
                <a:cs typeface="Helvetica"/>
              </a:rPr>
              <a:t>100</a:t>
            </a:r>
            <a:r>
              <a:rPr sz="1800" b="1" i="1" spc="-5" dirty="0">
                <a:latin typeface="Helvetica"/>
                <a:cs typeface="Helvetica"/>
              </a:rPr>
              <a:t> </a:t>
            </a:r>
            <a:r>
              <a:rPr sz="1900" b="1" i="1" spc="-25" dirty="0">
                <a:latin typeface="Arial"/>
                <a:cs typeface="Arial"/>
              </a:rPr>
              <a:t>µ</a:t>
            </a:r>
            <a:r>
              <a:rPr sz="1800" b="1" i="1" spc="-25" dirty="0">
                <a:latin typeface="Helvetica"/>
                <a:cs typeface="Helvetica"/>
              </a:rPr>
              <a:t>m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73548" y="2140364"/>
            <a:ext cx="1018540" cy="27122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i="1" dirty="0">
                <a:latin typeface="Arial"/>
                <a:cs typeface="Arial"/>
              </a:rPr>
              <a:t>a</a:t>
            </a:r>
            <a:r>
              <a:rPr sz="1650" b="1" i="1" spc="465" dirty="0">
                <a:latin typeface="Arial"/>
                <a:cs typeface="Arial"/>
              </a:rPr>
              <a:t> </a:t>
            </a:r>
            <a:r>
              <a:rPr sz="1600" b="1" i="1" dirty="0">
                <a:latin typeface="Helvetica"/>
                <a:cs typeface="Helvetica"/>
              </a:rPr>
              <a:t>&lt;</a:t>
            </a:r>
            <a:r>
              <a:rPr sz="1600" b="1" i="1" spc="5" dirty="0">
                <a:latin typeface="Helvetica"/>
                <a:cs typeface="Helvetica"/>
              </a:rPr>
              <a:t> </a:t>
            </a:r>
            <a:r>
              <a:rPr sz="1600" b="1" i="1" dirty="0">
                <a:latin typeface="Helvetica"/>
                <a:cs typeface="Helvetica"/>
              </a:rPr>
              <a:t>10</a:t>
            </a:r>
            <a:r>
              <a:rPr sz="1600" b="1" i="1" spc="20" dirty="0">
                <a:latin typeface="Helvetica"/>
                <a:cs typeface="Helvetica"/>
              </a:rPr>
              <a:t> </a:t>
            </a:r>
            <a:r>
              <a:rPr sz="1650" b="1" i="1" spc="-25" dirty="0">
                <a:latin typeface="Arial"/>
                <a:cs typeface="Arial"/>
              </a:rPr>
              <a:t>µ</a:t>
            </a:r>
            <a:r>
              <a:rPr sz="1600" b="1" i="1" spc="-25" dirty="0">
                <a:latin typeface="Helvetica"/>
                <a:cs typeface="Helvetica"/>
              </a:rPr>
              <a:t>m</a:t>
            </a:r>
            <a:endParaRPr sz="1600">
              <a:latin typeface="Helvetica"/>
              <a:cs typeface="Helvetic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747772" y="1518715"/>
            <a:ext cx="3048000" cy="2292350"/>
            <a:chOff x="2747772" y="1491269"/>
            <a:chExt cx="3048000" cy="2292350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9839" y="1612517"/>
              <a:ext cx="202983" cy="19031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824605" y="1563725"/>
              <a:ext cx="342900" cy="539750"/>
            </a:xfrm>
            <a:custGeom>
              <a:avLst/>
              <a:gdLst/>
              <a:ahLst/>
              <a:cxnLst/>
              <a:rect l="l" t="t" r="r" b="b"/>
              <a:pathLst>
                <a:path w="342900" h="539750">
                  <a:moveTo>
                    <a:pt x="342455" y="436943"/>
                  </a:moveTo>
                  <a:lnTo>
                    <a:pt x="339788" y="395655"/>
                  </a:lnTo>
                  <a:lnTo>
                    <a:pt x="333565" y="352856"/>
                  </a:lnTo>
                  <a:lnTo>
                    <a:pt x="311797" y="289788"/>
                  </a:lnTo>
                  <a:lnTo>
                    <a:pt x="268719" y="253009"/>
                  </a:lnTo>
                  <a:lnTo>
                    <a:pt x="251396" y="253009"/>
                  </a:lnTo>
                  <a:lnTo>
                    <a:pt x="232295" y="260515"/>
                  </a:lnTo>
                  <a:lnTo>
                    <a:pt x="229006" y="271322"/>
                  </a:lnTo>
                  <a:lnTo>
                    <a:pt x="202539" y="263512"/>
                  </a:lnTo>
                  <a:lnTo>
                    <a:pt x="163004" y="249999"/>
                  </a:lnTo>
                  <a:lnTo>
                    <a:pt x="136359" y="246253"/>
                  </a:lnTo>
                  <a:lnTo>
                    <a:pt x="110147" y="239115"/>
                  </a:lnTo>
                  <a:lnTo>
                    <a:pt x="61734" y="223354"/>
                  </a:lnTo>
                  <a:lnTo>
                    <a:pt x="38201" y="204952"/>
                  </a:lnTo>
                  <a:lnTo>
                    <a:pt x="33756" y="190322"/>
                  </a:lnTo>
                  <a:lnTo>
                    <a:pt x="39522" y="162166"/>
                  </a:lnTo>
                  <a:lnTo>
                    <a:pt x="52857" y="132880"/>
                  </a:lnTo>
                  <a:lnTo>
                    <a:pt x="73291" y="99847"/>
                  </a:lnTo>
                  <a:lnTo>
                    <a:pt x="87947" y="74320"/>
                  </a:lnTo>
                  <a:lnTo>
                    <a:pt x="112814" y="51054"/>
                  </a:lnTo>
                  <a:lnTo>
                    <a:pt x="117259" y="59690"/>
                  </a:lnTo>
                  <a:lnTo>
                    <a:pt x="140804" y="63436"/>
                  </a:lnTo>
                  <a:lnTo>
                    <a:pt x="163004" y="58559"/>
                  </a:lnTo>
                  <a:lnTo>
                    <a:pt x="165671" y="47294"/>
                  </a:lnTo>
                  <a:lnTo>
                    <a:pt x="163004" y="34163"/>
                  </a:lnTo>
                  <a:lnTo>
                    <a:pt x="154127" y="19519"/>
                  </a:lnTo>
                  <a:lnTo>
                    <a:pt x="176326" y="14643"/>
                  </a:lnTo>
                  <a:lnTo>
                    <a:pt x="189217" y="19519"/>
                  </a:lnTo>
                  <a:lnTo>
                    <a:pt x="202539" y="32651"/>
                  </a:lnTo>
                  <a:lnTo>
                    <a:pt x="198094" y="47294"/>
                  </a:lnTo>
                  <a:lnTo>
                    <a:pt x="214528" y="47294"/>
                  </a:lnTo>
                  <a:lnTo>
                    <a:pt x="218973" y="29273"/>
                  </a:lnTo>
                  <a:lnTo>
                    <a:pt x="206984" y="12014"/>
                  </a:lnTo>
                  <a:lnTo>
                    <a:pt x="189217" y="1130"/>
                  </a:lnTo>
                  <a:lnTo>
                    <a:pt x="165671" y="0"/>
                  </a:lnTo>
                  <a:lnTo>
                    <a:pt x="136359" y="7124"/>
                  </a:lnTo>
                  <a:lnTo>
                    <a:pt x="148348" y="7124"/>
                  </a:lnTo>
                  <a:lnTo>
                    <a:pt x="119037" y="18021"/>
                  </a:lnTo>
                  <a:lnTo>
                    <a:pt x="64401" y="78079"/>
                  </a:lnTo>
                  <a:lnTo>
                    <a:pt x="39522" y="114490"/>
                  </a:lnTo>
                  <a:lnTo>
                    <a:pt x="12877" y="158407"/>
                  </a:lnTo>
                  <a:lnTo>
                    <a:pt x="0" y="187693"/>
                  </a:lnTo>
                  <a:lnTo>
                    <a:pt x="2667" y="209842"/>
                  </a:lnTo>
                  <a:lnTo>
                    <a:pt x="26200" y="228231"/>
                  </a:lnTo>
                  <a:lnTo>
                    <a:pt x="61734" y="248881"/>
                  </a:lnTo>
                  <a:lnTo>
                    <a:pt x="112814" y="267271"/>
                  </a:lnTo>
                  <a:lnTo>
                    <a:pt x="174561" y="293916"/>
                  </a:lnTo>
                  <a:lnTo>
                    <a:pt x="201206" y="305181"/>
                  </a:lnTo>
                  <a:lnTo>
                    <a:pt x="218973" y="301434"/>
                  </a:lnTo>
                  <a:lnTo>
                    <a:pt x="224904" y="296418"/>
                  </a:lnTo>
                  <a:lnTo>
                    <a:pt x="220306" y="312686"/>
                  </a:lnTo>
                  <a:lnTo>
                    <a:pt x="220306" y="373875"/>
                  </a:lnTo>
                  <a:lnTo>
                    <a:pt x="223418" y="426059"/>
                  </a:lnTo>
                  <a:lnTo>
                    <a:pt x="229184" y="472605"/>
                  </a:lnTo>
                  <a:lnTo>
                    <a:pt x="245173" y="523659"/>
                  </a:lnTo>
                  <a:lnTo>
                    <a:pt x="289598" y="539419"/>
                  </a:lnTo>
                  <a:lnTo>
                    <a:pt x="317576" y="535673"/>
                  </a:lnTo>
                  <a:lnTo>
                    <a:pt x="333565" y="523659"/>
                  </a:lnTo>
                  <a:lnTo>
                    <a:pt x="342455" y="490626"/>
                  </a:lnTo>
                  <a:lnTo>
                    <a:pt x="342455" y="4369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1324" y="1824607"/>
              <a:ext cx="186549" cy="21997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973398" y="2073109"/>
              <a:ext cx="369570" cy="362585"/>
            </a:xfrm>
            <a:custGeom>
              <a:avLst/>
              <a:gdLst/>
              <a:ahLst/>
              <a:cxnLst/>
              <a:rect l="l" t="t" r="r" b="b"/>
              <a:pathLst>
                <a:path w="369570" h="362585">
                  <a:moveTo>
                    <a:pt x="152793" y="330720"/>
                  </a:moveTo>
                  <a:lnTo>
                    <a:pt x="148348" y="318325"/>
                  </a:lnTo>
                  <a:lnTo>
                    <a:pt x="110159" y="286791"/>
                  </a:lnTo>
                  <a:lnTo>
                    <a:pt x="87947" y="253758"/>
                  </a:lnTo>
                  <a:lnTo>
                    <a:pt x="68846" y="231609"/>
                  </a:lnTo>
                  <a:lnTo>
                    <a:pt x="66179" y="209842"/>
                  </a:lnTo>
                  <a:lnTo>
                    <a:pt x="75069" y="173431"/>
                  </a:lnTo>
                  <a:lnTo>
                    <a:pt x="95491" y="135521"/>
                  </a:lnTo>
                  <a:lnTo>
                    <a:pt x="117703" y="70954"/>
                  </a:lnTo>
                  <a:lnTo>
                    <a:pt x="136804" y="33045"/>
                  </a:lnTo>
                  <a:lnTo>
                    <a:pt x="135026" y="10896"/>
                  </a:lnTo>
                  <a:lnTo>
                    <a:pt x="117703" y="0"/>
                  </a:lnTo>
                  <a:lnTo>
                    <a:pt x="105714" y="0"/>
                  </a:lnTo>
                  <a:lnTo>
                    <a:pt x="86614" y="34163"/>
                  </a:lnTo>
                  <a:lnTo>
                    <a:pt x="73291" y="84086"/>
                  </a:lnTo>
                  <a:lnTo>
                    <a:pt x="57302" y="139268"/>
                  </a:lnTo>
                  <a:lnTo>
                    <a:pt x="42646" y="195199"/>
                  </a:lnTo>
                  <a:lnTo>
                    <a:pt x="42646" y="215849"/>
                  </a:lnTo>
                  <a:lnTo>
                    <a:pt x="57302" y="252641"/>
                  </a:lnTo>
                  <a:lnTo>
                    <a:pt x="77724" y="272161"/>
                  </a:lnTo>
                  <a:lnTo>
                    <a:pt x="96824" y="296557"/>
                  </a:lnTo>
                  <a:lnTo>
                    <a:pt x="110159" y="314579"/>
                  </a:lnTo>
                  <a:lnTo>
                    <a:pt x="104381" y="323202"/>
                  </a:lnTo>
                  <a:lnTo>
                    <a:pt x="70624" y="326961"/>
                  </a:lnTo>
                  <a:lnTo>
                    <a:pt x="15989" y="334098"/>
                  </a:lnTo>
                  <a:lnTo>
                    <a:pt x="0" y="345351"/>
                  </a:lnTo>
                  <a:lnTo>
                    <a:pt x="13322" y="355117"/>
                  </a:lnTo>
                  <a:lnTo>
                    <a:pt x="43967" y="362242"/>
                  </a:lnTo>
                  <a:lnTo>
                    <a:pt x="79502" y="347611"/>
                  </a:lnTo>
                  <a:lnTo>
                    <a:pt x="105714" y="337845"/>
                  </a:lnTo>
                  <a:lnTo>
                    <a:pt x="139471" y="334098"/>
                  </a:lnTo>
                  <a:lnTo>
                    <a:pt x="152793" y="330720"/>
                  </a:lnTo>
                  <a:close/>
                </a:path>
                <a:path w="369570" h="362585">
                  <a:moveTo>
                    <a:pt x="369544" y="332968"/>
                  </a:moveTo>
                  <a:lnTo>
                    <a:pt x="358889" y="323202"/>
                  </a:lnTo>
                  <a:lnTo>
                    <a:pt x="310476" y="322084"/>
                  </a:lnTo>
                  <a:lnTo>
                    <a:pt x="276275" y="325831"/>
                  </a:lnTo>
                  <a:lnTo>
                    <a:pt x="258953" y="332968"/>
                  </a:lnTo>
                  <a:lnTo>
                    <a:pt x="261620" y="316077"/>
                  </a:lnTo>
                  <a:lnTo>
                    <a:pt x="279374" y="290169"/>
                  </a:lnTo>
                  <a:lnTo>
                    <a:pt x="294043" y="250012"/>
                  </a:lnTo>
                  <a:lnTo>
                    <a:pt x="306031" y="215849"/>
                  </a:lnTo>
                  <a:lnTo>
                    <a:pt x="297141" y="176809"/>
                  </a:lnTo>
                  <a:lnTo>
                    <a:pt x="283819" y="135140"/>
                  </a:lnTo>
                  <a:lnTo>
                    <a:pt x="257175" y="87464"/>
                  </a:lnTo>
                  <a:lnTo>
                    <a:pt x="218973" y="43548"/>
                  </a:lnTo>
                  <a:lnTo>
                    <a:pt x="186550" y="11645"/>
                  </a:lnTo>
                  <a:lnTo>
                    <a:pt x="168783" y="762"/>
                  </a:lnTo>
                  <a:lnTo>
                    <a:pt x="148348" y="762"/>
                  </a:lnTo>
                  <a:lnTo>
                    <a:pt x="142582" y="26289"/>
                  </a:lnTo>
                  <a:lnTo>
                    <a:pt x="157238" y="41300"/>
                  </a:lnTo>
                  <a:lnTo>
                    <a:pt x="204317" y="76581"/>
                  </a:lnTo>
                  <a:lnTo>
                    <a:pt x="245618" y="121627"/>
                  </a:lnTo>
                  <a:lnTo>
                    <a:pt x="272275" y="168173"/>
                  </a:lnTo>
                  <a:lnTo>
                    <a:pt x="276275" y="198577"/>
                  </a:lnTo>
                  <a:lnTo>
                    <a:pt x="274942" y="220726"/>
                  </a:lnTo>
                  <a:lnTo>
                    <a:pt x="263385" y="270649"/>
                  </a:lnTo>
                  <a:lnTo>
                    <a:pt x="248285" y="311200"/>
                  </a:lnTo>
                  <a:lnTo>
                    <a:pt x="235407" y="334467"/>
                  </a:lnTo>
                  <a:lnTo>
                    <a:pt x="232295" y="349110"/>
                  </a:lnTo>
                  <a:lnTo>
                    <a:pt x="245618" y="349110"/>
                  </a:lnTo>
                  <a:lnTo>
                    <a:pt x="266052" y="344233"/>
                  </a:lnTo>
                  <a:lnTo>
                    <a:pt x="272275" y="345351"/>
                  </a:lnTo>
                  <a:lnTo>
                    <a:pt x="314909" y="347611"/>
                  </a:lnTo>
                  <a:lnTo>
                    <a:pt x="347332" y="356235"/>
                  </a:lnTo>
                  <a:lnTo>
                    <a:pt x="358889" y="351358"/>
                  </a:lnTo>
                  <a:lnTo>
                    <a:pt x="369544" y="332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36857" y="1491269"/>
              <a:ext cx="93718" cy="10698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747772" y="2926460"/>
              <a:ext cx="3048000" cy="857250"/>
            </a:xfrm>
            <a:custGeom>
              <a:avLst/>
              <a:gdLst/>
              <a:ahLst/>
              <a:cxnLst/>
              <a:rect l="l" t="t" r="r" b="b"/>
              <a:pathLst>
                <a:path w="3048000" h="857250">
                  <a:moveTo>
                    <a:pt x="3048000" y="845439"/>
                  </a:moveTo>
                  <a:lnTo>
                    <a:pt x="3034779" y="831977"/>
                  </a:lnTo>
                  <a:lnTo>
                    <a:pt x="2988310" y="784606"/>
                  </a:lnTo>
                  <a:lnTo>
                    <a:pt x="2978391" y="813485"/>
                  </a:lnTo>
                  <a:lnTo>
                    <a:pt x="612013" y="0"/>
                  </a:lnTo>
                  <a:lnTo>
                    <a:pt x="609536" y="7213"/>
                  </a:lnTo>
                  <a:lnTo>
                    <a:pt x="603377" y="2794"/>
                  </a:lnTo>
                  <a:lnTo>
                    <a:pt x="38684" y="779322"/>
                  </a:lnTo>
                  <a:lnTo>
                    <a:pt x="13970" y="761365"/>
                  </a:lnTo>
                  <a:lnTo>
                    <a:pt x="0" y="845439"/>
                  </a:lnTo>
                  <a:lnTo>
                    <a:pt x="75692" y="806196"/>
                  </a:lnTo>
                  <a:lnTo>
                    <a:pt x="65189" y="798576"/>
                  </a:lnTo>
                  <a:lnTo>
                    <a:pt x="51028" y="788301"/>
                  </a:lnTo>
                  <a:lnTo>
                    <a:pt x="610222" y="19380"/>
                  </a:lnTo>
                  <a:lnTo>
                    <a:pt x="1238808" y="717702"/>
                  </a:lnTo>
                  <a:lnTo>
                    <a:pt x="1216152" y="738124"/>
                  </a:lnTo>
                  <a:lnTo>
                    <a:pt x="1295400" y="769239"/>
                  </a:lnTo>
                  <a:lnTo>
                    <a:pt x="1283792" y="727075"/>
                  </a:lnTo>
                  <a:lnTo>
                    <a:pt x="1272794" y="687070"/>
                  </a:lnTo>
                  <a:lnTo>
                    <a:pt x="1250099" y="707517"/>
                  </a:lnTo>
                  <a:lnTo>
                    <a:pt x="635063" y="24104"/>
                  </a:lnTo>
                  <a:lnTo>
                    <a:pt x="2973463" y="827836"/>
                  </a:lnTo>
                  <a:lnTo>
                    <a:pt x="2963545" y="856742"/>
                  </a:lnTo>
                  <a:lnTo>
                    <a:pt x="3048000" y="8454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63727" y="4203967"/>
            <a:ext cx="322834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Advantages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of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gas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detectors:</a:t>
            </a:r>
            <a:endParaRPr sz="1800">
              <a:latin typeface="Arial"/>
              <a:cs typeface="Arial"/>
            </a:endParaRPr>
          </a:p>
          <a:p>
            <a:pPr marL="155575" indent="-142875">
              <a:lnSpc>
                <a:spcPct val="100000"/>
              </a:lnSpc>
              <a:buFont typeface="Arial"/>
              <a:buChar char="•"/>
              <a:tabLst>
                <a:tab pos="155575" algn="l"/>
              </a:tabLst>
            </a:pPr>
            <a:r>
              <a:rPr sz="1800" b="1" i="1" dirty="0">
                <a:latin typeface="Arial"/>
                <a:cs typeface="Arial"/>
              </a:rPr>
              <a:t>low</a:t>
            </a:r>
            <a:r>
              <a:rPr sz="1800" b="1" i="1" spc="-6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radiation</a:t>
            </a:r>
            <a:r>
              <a:rPr sz="1800" b="1" i="1" spc="-5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length</a:t>
            </a:r>
            <a:endParaRPr sz="1800">
              <a:latin typeface="Arial"/>
              <a:cs typeface="Arial"/>
            </a:endParaRPr>
          </a:p>
          <a:p>
            <a:pPr marL="155575" indent="-142875">
              <a:lnSpc>
                <a:spcPct val="100000"/>
              </a:lnSpc>
              <a:buFont typeface="Arial"/>
              <a:buChar char="•"/>
              <a:tabLst>
                <a:tab pos="155575" algn="l"/>
              </a:tabLst>
            </a:pPr>
            <a:r>
              <a:rPr sz="1800" b="1" i="1" dirty="0">
                <a:latin typeface="Arial"/>
                <a:cs typeface="Arial"/>
              </a:rPr>
              <a:t>large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areas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at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low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price</a:t>
            </a:r>
            <a:endParaRPr sz="1800">
              <a:latin typeface="Arial"/>
              <a:cs typeface="Arial"/>
            </a:endParaRPr>
          </a:p>
          <a:p>
            <a:pPr marL="155575" indent="-142875">
              <a:lnSpc>
                <a:spcPct val="100000"/>
              </a:lnSpc>
              <a:buFont typeface="Arial"/>
              <a:buChar char="•"/>
              <a:tabLst>
                <a:tab pos="155575" algn="l"/>
              </a:tabLst>
            </a:pPr>
            <a:r>
              <a:rPr sz="1800" b="1" i="1" dirty="0">
                <a:latin typeface="Arial"/>
                <a:cs typeface="Arial"/>
              </a:rPr>
              <a:t>flexible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geometry</a:t>
            </a:r>
            <a:endParaRPr sz="1800">
              <a:latin typeface="Arial"/>
              <a:cs typeface="Arial"/>
            </a:endParaRPr>
          </a:p>
          <a:p>
            <a:pPr marL="155575" indent="-142875">
              <a:lnSpc>
                <a:spcPct val="100000"/>
              </a:lnSpc>
              <a:buFont typeface="Arial"/>
              <a:buChar char="•"/>
              <a:tabLst>
                <a:tab pos="155575" algn="l"/>
              </a:tabLst>
            </a:pPr>
            <a:r>
              <a:rPr sz="1800" b="1" i="1" dirty="0">
                <a:latin typeface="Arial"/>
                <a:cs typeface="Arial"/>
              </a:rPr>
              <a:t>spatial,</a:t>
            </a:r>
            <a:r>
              <a:rPr sz="1800" b="1" i="1" spc="-5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energy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resolution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spc="-50" dirty="0">
                <a:latin typeface="Arial"/>
                <a:cs typeface="Arial"/>
              </a:rPr>
              <a:t>…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81673" y="3938995"/>
            <a:ext cx="4819015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Problem:</a:t>
            </a:r>
            <a:endParaRPr sz="1600" dirty="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b="1" i="1" dirty="0">
                <a:latin typeface="Arial"/>
                <a:cs typeface="Arial"/>
              </a:rPr>
              <a:t>rate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capability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limited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by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space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charge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defined </a:t>
            </a:r>
            <a:r>
              <a:rPr sz="1600" b="1" i="1" dirty="0">
                <a:latin typeface="Arial"/>
                <a:cs typeface="Arial"/>
              </a:rPr>
              <a:t>by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time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evacuation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4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positive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spc="-20" dirty="0">
                <a:latin typeface="Arial"/>
                <a:cs typeface="Arial"/>
              </a:rPr>
              <a:t>ions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81673" y="4915041"/>
            <a:ext cx="487489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Solution:</a:t>
            </a:r>
            <a:endParaRPr sz="1600" dirty="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600" b="1" i="1" dirty="0">
                <a:latin typeface="Arial"/>
                <a:cs typeface="Arial"/>
              </a:rPr>
              <a:t>reduction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size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detecting </a:t>
            </a:r>
            <a:r>
              <a:rPr sz="1600" b="1" i="1" spc="-20" dirty="0">
                <a:latin typeface="Arial"/>
                <a:cs typeface="Arial"/>
              </a:rPr>
              <a:t>cell </a:t>
            </a:r>
            <a:r>
              <a:rPr sz="1600" b="1" i="1" dirty="0">
                <a:latin typeface="Arial"/>
                <a:cs typeface="Arial"/>
              </a:rPr>
              <a:t>(limitation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length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ion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path) </a:t>
            </a:r>
            <a:r>
              <a:rPr sz="1600" b="1" i="1" spc="-10" dirty="0">
                <a:latin typeface="Arial"/>
                <a:cs typeface="Arial"/>
              </a:rPr>
              <a:t>using </a:t>
            </a:r>
            <a:r>
              <a:rPr sz="1600" b="1" i="1" dirty="0">
                <a:latin typeface="Arial"/>
                <a:cs typeface="Arial"/>
              </a:rPr>
              <a:t>chemical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etching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and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photo-lithographique </a:t>
            </a:r>
            <a:r>
              <a:rPr sz="1600" b="1" i="1" dirty="0">
                <a:latin typeface="Arial"/>
                <a:cs typeface="Arial"/>
              </a:rPr>
              <a:t>techniques</a:t>
            </a:r>
            <a:r>
              <a:rPr sz="1600" b="1" i="1" spc="-5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developed</a:t>
            </a:r>
            <a:r>
              <a:rPr sz="1600" b="1" i="1" spc="-7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for</a:t>
            </a:r>
            <a:r>
              <a:rPr sz="1600" b="1" i="1" spc="-6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microelectronics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spc="-25" dirty="0">
                <a:latin typeface="Arial"/>
                <a:cs typeface="Arial"/>
              </a:rPr>
              <a:t>and </a:t>
            </a:r>
            <a:r>
              <a:rPr sz="1600" b="1" i="1" dirty="0">
                <a:latin typeface="Arial"/>
                <a:cs typeface="Arial"/>
              </a:rPr>
              <a:t>keeping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at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same</a:t>
            </a:r>
            <a:r>
              <a:rPr sz="1600" b="1" i="1" spc="-4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time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similar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field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shape.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2E8325-FBB0-F8CB-3579-DA6A164B1232}"/>
              </a:ext>
            </a:extLst>
          </p:cNvPr>
          <p:cNvSpPr txBox="1"/>
          <p:nvPr/>
        </p:nvSpPr>
        <p:spPr>
          <a:xfrm rot="16200000">
            <a:off x="7310122" y="4759077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59712FE1-8D7D-7461-630D-21957639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EBECE53F-D251-5E52-E2E0-2AEE552B2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E0D01DE-05C1-1CAB-7684-F3A9ED9F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23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05319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7" y="1395983"/>
            <a:ext cx="2470404" cy="20040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3200" y="1319627"/>
            <a:ext cx="2362200" cy="17998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255" y="4518658"/>
            <a:ext cx="2374392" cy="230885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7028" y="3672037"/>
            <a:ext cx="3886200" cy="31760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2326" y="3491865"/>
            <a:ext cx="22872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i="1" spc="-20" dirty="0">
                <a:latin typeface="Arial"/>
                <a:cs typeface="Arial"/>
              </a:rPr>
              <a:t>Typical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distance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between </a:t>
            </a:r>
            <a:r>
              <a:rPr sz="1600" i="1" dirty="0">
                <a:latin typeface="Arial"/>
                <a:cs typeface="Arial"/>
              </a:rPr>
              <a:t>wires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limited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to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~1</a:t>
            </a:r>
            <a:r>
              <a:rPr sz="1600" i="1" spc="-25" dirty="0">
                <a:latin typeface="Arial"/>
                <a:cs typeface="Arial"/>
              </a:rPr>
              <a:t> mm </a:t>
            </a:r>
            <a:r>
              <a:rPr sz="1600" i="1" dirty="0">
                <a:latin typeface="Arial"/>
                <a:cs typeface="Arial"/>
              </a:rPr>
              <a:t>due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to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mechanical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and </a:t>
            </a:r>
            <a:r>
              <a:rPr sz="1600" i="1" dirty="0">
                <a:latin typeface="Arial"/>
                <a:cs typeface="Arial"/>
              </a:rPr>
              <a:t>electrostatic</a:t>
            </a:r>
            <a:r>
              <a:rPr sz="1600" i="1" spc="-11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forces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05226" y="6272276"/>
            <a:ext cx="2289175" cy="515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95"/>
              </a:lnSpc>
              <a:spcBef>
                <a:spcPts val="95"/>
              </a:spcBef>
            </a:pPr>
            <a:r>
              <a:rPr sz="1600" i="1" spc="-10" dirty="0">
                <a:latin typeface="Arial"/>
                <a:cs typeface="Arial"/>
              </a:rPr>
              <a:t>Typical</a:t>
            </a:r>
            <a:r>
              <a:rPr sz="1600" i="1" spc="-9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distance</a:t>
            </a:r>
            <a:r>
              <a:rPr sz="1600" i="1" spc="-7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between</a:t>
            </a:r>
            <a:endParaRPr sz="1600">
              <a:latin typeface="Arial"/>
              <a:cs typeface="Arial"/>
            </a:endParaRPr>
          </a:p>
          <a:p>
            <a:pPr marL="57150" algn="ctr">
              <a:lnSpc>
                <a:spcPts val="1955"/>
              </a:lnSpc>
            </a:pPr>
            <a:r>
              <a:rPr sz="1600" i="1" dirty="0">
                <a:latin typeface="Arial"/>
                <a:cs typeface="Arial"/>
              </a:rPr>
              <a:t>electrodes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~100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50" i="1" spc="-35" dirty="0">
                <a:latin typeface="Arial"/>
                <a:cs typeface="Arial"/>
              </a:rPr>
              <a:t>µ</a:t>
            </a:r>
            <a:r>
              <a:rPr sz="1600" i="1" spc="-35" dirty="0">
                <a:latin typeface="Arial"/>
                <a:cs typeface="Arial"/>
              </a:rPr>
              <a:t>m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807" y="2897705"/>
            <a:ext cx="25527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marR="5080" indent="-342265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solidFill>
                  <a:schemeClr val="bg1"/>
                </a:solidFill>
                <a:latin typeface="Arial"/>
                <a:cs typeface="Arial"/>
              </a:rPr>
              <a:t>Multi-</a:t>
            </a:r>
            <a:r>
              <a:rPr sz="1600" i="1" dirty="0">
                <a:solidFill>
                  <a:schemeClr val="bg1"/>
                </a:solidFill>
                <a:latin typeface="Arial"/>
                <a:cs typeface="Arial"/>
              </a:rPr>
              <a:t>Wire</a:t>
            </a:r>
            <a:r>
              <a:rPr sz="1600" i="1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chemeClr val="bg1"/>
                </a:solidFill>
                <a:latin typeface="Arial"/>
                <a:cs typeface="Arial"/>
              </a:rPr>
              <a:t>Proportional </a:t>
            </a:r>
            <a:r>
              <a:rPr sz="1600" i="1" dirty="0">
                <a:solidFill>
                  <a:schemeClr val="bg1"/>
                </a:solidFill>
                <a:latin typeface="Arial"/>
                <a:cs typeface="Arial"/>
              </a:rPr>
              <a:t>Chamber</a:t>
            </a:r>
            <a:r>
              <a:rPr sz="1600" i="1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chemeClr val="bg1"/>
                </a:solidFill>
                <a:latin typeface="Arial"/>
                <a:cs typeface="Arial"/>
              </a:rPr>
              <a:t>(MWPC)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6419" y="746527"/>
            <a:ext cx="368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Arial"/>
                <a:cs typeface="Arial"/>
              </a:rPr>
              <a:t>Micro-</a:t>
            </a:r>
            <a:r>
              <a:rPr sz="1800" b="1" i="1" dirty="0">
                <a:latin typeface="Arial"/>
                <a:cs typeface="Arial"/>
              </a:rPr>
              <a:t>Strip</a:t>
            </a:r>
            <a:r>
              <a:rPr sz="1800" b="1" i="1" spc="-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Gas Chamber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(MSGC)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68951" y="3194202"/>
            <a:ext cx="39338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Arial"/>
                <a:cs typeface="Arial"/>
              </a:rPr>
              <a:t>MSGC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significantly</a:t>
            </a:r>
            <a:r>
              <a:rPr sz="1600" i="1" spc="-6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improves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rate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capability</a:t>
            </a:r>
            <a:endParaRPr sz="1600" dirty="0">
              <a:latin typeface="Arial"/>
              <a:cs typeface="Arial"/>
            </a:endParaRPr>
          </a:p>
          <a:p>
            <a:pPr marL="49530" algn="ctr">
              <a:lnSpc>
                <a:spcPct val="100000"/>
              </a:lnSpc>
              <a:spcBef>
                <a:spcPts val="5"/>
              </a:spcBef>
            </a:pPr>
            <a:r>
              <a:rPr sz="1600" i="1" dirty="0">
                <a:latin typeface="Arial"/>
                <a:cs typeface="Arial"/>
              </a:rPr>
              <a:t>due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to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fast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removal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of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positive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ions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7028" y="1311128"/>
            <a:ext cx="2426207" cy="1781555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22326" y="47286"/>
            <a:ext cx="719023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C00000"/>
                </a:solidFill>
              </a:rPr>
              <a:t>Micro-</a:t>
            </a:r>
            <a:r>
              <a:rPr sz="4000" b="1" dirty="0">
                <a:solidFill>
                  <a:srgbClr val="C00000"/>
                </a:solidFill>
              </a:rPr>
              <a:t>Strip</a:t>
            </a:r>
            <a:r>
              <a:rPr sz="4000" b="1" spc="-10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Gas</a:t>
            </a:r>
            <a:r>
              <a:rPr sz="4000" b="1" spc="-6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Chamber</a:t>
            </a:r>
            <a:r>
              <a:rPr sz="4000" b="1" spc="-5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(MSGC)</a:t>
            </a:r>
            <a:r>
              <a:rPr sz="4000" b="1" spc="-8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An</a:t>
            </a:r>
            <a:r>
              <a:rPr sz="4000" b="1" spc="-7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Early</a:t>
            </a:r>
            <a:r>
              <a:rPr sz="4000" b="1" spc="-65" dirty="0">
                <a:solidFill>
                  <a:srgbClr val="C00000"/>
                </a:solidFill>
              </a:rPr>
              <a:t> </a:t>
            </a:r>
            <a:r>
              <a:rPr sz="4000" b="1" spc="-20" dirty="0">
                <a:solidFill>
                  <a:srgbClr val="C00000"/>
                </a:solidFill>
              </a:rPr>
              <a:t>MPGD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040507" y="3131167"/>
            <a:ext cx="16160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980" marR="5080" indent="-33528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latin typeface="Arial"/>
                <a:cs typeface="Arial"/>
              </a:rPr>
              <a:t>Excellent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spatial resolution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87751" y="3684071"/>
            <a:ext cx="2571465" cy="26258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31607" y="825611"/>
            <a:ext cx="1446334" cy="224476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964048" y="1063147"/>
            <a:ext cx="2531745" cy="25648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320"/>
              </a:spcBef>
            </a:pPr>
            <a:r>
              <a:rPr sz="1400" b="1" dirty="0">
                <a:latin typeface="Arial"/>
                <a:cs typeface="Arial"/>
              </a:rPr>
              <a:t>A.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Oed,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NIMA263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(1988)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351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067622-8B1D-2372-09FA-C51CAC48E9B1}"/>
              </a:ext>
            </a:extLst>
          </p:cNvPr>
          <p:cNvSpPr txBox="1"/>
          <p:nvPr/>
        </p:nvSpPr>
        <p:spPr>
          <a:xfrm rot="16200000">
            <a:off x="7305366" y="4751081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660EE5CD-592E-E14A-5694-FC7DD645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42DE9671-EE05-132C-1C9A-8644761B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F1A2E03-5F5C-4480-13E0-BA51B9C1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1233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sition Radiation Tracker">
            <a:extLst>
              <a:ext uri="{FF2B5EF4-FFF2-40B4-BE49-F238E27FC236}">
                <a16:creationId xmlns:a16="http://schemas.microsoft.com/office/drawing/2014/main" id="{1D2B4F05-8B37-C7E3-3284-FF9438C1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60" y="4563323"/>
            <a:ext cx="2787293" cy="19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allation of the first of the big wheels of the ATLAS muon spectrometer,  a thin gap chamber (TGC) wheel - CERN Document Server">
            <a:extLst>
              <a:ext uri="{FF2B5EF4-FFF2-40B4-BE49-F238E27FC236}">
                <a16:creationId xmlns:a16="http://schemas.microsoft.com/office/drawing/2014/main" id="{01F0A509-1027-00E0-06A5-C45EC5DE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3" y="4557292"/>
            <a:ext cx="2718458" cy="19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tector CMS Experiment | vlr.eng.br">
            <a:extLst>
              <a:ext uri="{FF2B5EF4-FFF2-40B4-BE49-F238E27FC236}">
                <a16:creationId xmlns:a16="http://schemas.microsoft.com/office/drawing/2014/main" id="{F0A9EDA5-993B-03C8-E688-40EA2326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9" y="4563323"/>
            <a:ext cx="2514650" cy="19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603901"/>
              </p:ext>
            </p:extLst>
          </p:nvPr>
        </p:nvGraphicFramePr>
        <p:xfrm>
          <a:off x="391135" y="589863"/>
          <a:ext cx="8710194" cy="4042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8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6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9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61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66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05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Vertex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Inner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Tracker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PID/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" marR="60325" algn="ctr">
                        <a:lnSpc>
                          <a:spcPct val="100000"/>
                        </a:lnSpc>
                      </a:pPr>
                      <a:r>
                        <a:rPr lang="en-GB"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400" b="1" spc="-1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hoto</a:t>
                      </a:r>
                      <a:r>
                        <a:rPr lang="en-US" sz="1400" b="1" spc="-1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spc="-2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et.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20066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 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20066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 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Track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Trigger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7033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97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-1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ATLAS</a:t>
                      </a:r>
                      <a:endParaRPr sz="1400" b="1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TRD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(straws)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56388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8435" marR="172720" indent="54610" algn="just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MDT,</a:t>
                      </a:r>
                      <a:r>
                        <a:rPr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CSC 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0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RPC,</a:t>
                      </a: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TGC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06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25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CMS</a:t>
                      </a:r>
                      <a:endParaRPr lang="en-US" sz="1400" b="1" spc="-25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22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6388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19075" marR="21272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</a:t>
                      </a: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CSC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19075" marR="21272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lang="en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19075" marR="21272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GB"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DT, 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CSC, RPC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068"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spc="-25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TOTEM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22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6388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19075" marR="21272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GEM</a:t>
                      </a: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19075" marR="21272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GEM</a:t>
                      </a:r>
                    </a:p>
                  </a:txBody>
                  <a:tcPr marL="0" marR="0" marT="3165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558057"/>
                  </a:ext>
                </a:extLst>
              </a:tr>
              <a:tr h="4677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2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LHCb</a:t>
                      </a:r>
                      <a:endParaRPr sz="1400" b="1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92100" marR="287020" indent="25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Straw</a:t>
                      </a:r>
                      <a:r>
                        <a:rPr lang="en-US"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</a:t>
                      </a:r>
                      <a:r>
                        <a:rPr lang="en-US" sz="1400" spc="-1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</a:rPr>
                        <a:t>SciFi</a:t>
                      </a:r>
                      <a:endParaRPr sz="14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56388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746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MWPC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MWPC,</a:t>
                      </a:r>
                      <a:r>
                        <a:rPr sz="14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GEM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6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1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ALICE</a:t>
                      </a:r>
                      <a:endParaRPr sz="1400" b="1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05740" marR="198120" indent="-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GB"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TPC </a:t>
                      </a:r>
                      <a:r>
                        <a:rPr lang="en-GB"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(MWPC</a:t>
                      </a:r>
                      <a:r>
                        <a:rPr lang="en-GB"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</a:t>
                      </a:r>
                    </a:p>
                    <a:p>
                      <a:pPr marL="205740" marR="198120" indent="-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400" spc="-1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 to 4-GEM)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6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91770" marR="186690" indent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TOF(MRPC), </a:t>
                      </a: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PMD,</a:t>
                      </a:r>
                      <a:r>
                        <a:rPr sz="1400" spc="-1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HPMID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6845" marR="149860" indent="-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(RICH-</a:t>
                      </a:r>
                      <a:r>
                        <a:rPr lang="en-US"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MWPC</a:t>
                      </a: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),</a:t>
                      </a:r>
                      <a:r>
                        <a:rPr sz="1400" spc="-3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TRD </a:t>
                      </a:r>
                      <a:r>
                        <a:rPr sz="14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(MWPC)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22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22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322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86385" marR="246379" indent="-336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WPC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22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RPC</a:t>
                      </a: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22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325070" y="4538171"/>
            <a:ext cx="1717236" cy="238552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11137" rIns="0" bIns="0" rtlCol="0">
            <a:spAutoFit/>
          </a:bodyPr>
          <a:lstStyle/>
          <a:p>
            <a:pPr marL="11723">
              <a:spcBef>
                <a:spcPts val="88"/>
              </a:spcBef>
            </a:pPr>
            <a:r>
              <a:rPr lang="en-US" sz="1477" b="1" dirty="0">
                <a:solidFill>
                  <a:srgbClr val="FFFFFF"/>
                </a:solidFill>
                <a:latin typeface="Verdana"/>
                <a:cs typeface="Verdana"/>
              </a:rPr>
              <a:t>CMS DT + RPC </a:t>
            </a:r>
            <a:endParaRPr sz="1477" dirty="0">
              <a:latin typeface="Verdana"/>
              <a:cs typeface="Verdana"/>
            </a:endParaRPr>
          </a:p>
        </p:txBody>
      </p:sp>
      <p:pic>
        <p:nvPicPr>
          <p:cNvPr id="38" name="object 18">
            <a:extLst>
              <a:ext uri="{FF2B5EF4-FFF2-40B4-BE49-F238E27FC236}">
                <a16:creationId xmlns:a16="http://schemas.microsoft.com/office/drawing/2014/main" id="{AE440955-970A-754F-CAB8-95D840B4A16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0584" y="4551260"/>
            <a:ext cx="1423369" cy="1958394"/>
          </a:xfrm>
          <a:prstGeom prst="rect">
            <a:avLst/>
          </a:prstGeom>
        </p:spPr>
      </p:pic>
      <p:sp>
        <p:nvSpPr>
          <p:cNvPr id="39" name="object 21">
            <a:extLst>
              <a:ext uri="{FF2B5EF4-FFF2-40B4-BE49-F238E27FC236}">
                <a16:creationId xmlns:a16="http://schemas.microsoft.com/office/drawing/2014/main" id="{8E650BFB-D5EC-E523-DB8F-0AFE1620845A}"/>
              </a:ext>
            </a:extLst>
          </p:cNvPr>
          <p:cNvSpPr txBox="1"/>
          <p:nvPr/>
        </p:nvSpPr>
        <p:spPr>
          <a:xfrm>
            <a:off x="7828671" y="4538171"/>
            <a:ext cx="1278164" cy="465857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11137" rIns="0" bIns="0" rtlCol="0">
            <a:spAutoFit/>
          </a:bodyPr>
          <a:lstStyle/>
          <a:p>
            <a:pPr marL="11723">
              <a:spcBef>
                <a:spcPts val="88"/>
              </a:spcBef>
            </a:pPr>
            <a:r>
              <a:rPr sz="1477" b="1" dirty="0">
                <a:solidFill>
                  <a:srgbClr val="FFFFFF"/>
                </a:solidFill>
                <a:latin typeface="Verdana"/>
                <a:cs typeface="Verdana"/>
              </a:rPr>
              <a:t>ALICE</a:t>
            </a:r>
            <a:r>
              <a:rPr sz="1477" b="1" spc="-4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77" b="1" spc="-18" dirty="0">
                <a:solidFill>
                  <a:srgbClr val="FFFFFF"/>
                </a:solidFill>
                <a:latin typeface="Verdana"/>
                <a:cs typeface="Verdana"/>
              </a:rPr>
              <a:t>MRPC</a:t>
            </a:r>
            <a:endParaRPr sz="1477" dirty="0">
              <a:latin typeface="Verdana"/>
              <a:cs typeface="Verdan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00A4A-FE96-896B-26EF-2E3B7AC9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3247" y="4625686"/>
            <a:ext cx="2133600" cy="337038"/>
          </a:xfrm>
        </p:spPr>
        <p:txBody>
          <a:bodyPr/>
          <a:lstStyle/>
          <a:p>
            <a:fld id="{EA428556-150F-5648-9AC1-517B2C1D5C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3848989F-B5BA-732C-DD6B-2868A9F82A6B}"/>
              </a:ext>
            </a:extLst>
          </p:cNvPr>
          <p:cNvSpPr txBox="1"/>
          <p:nvPr/>
        </p:nvSpPr>
        <p:spPr>
          <a:xfrm>
            <a:off x="5810422" y="4538171"/>
            <a:ext cx="1423369" cy="238552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11137" rIns="0" bIns="0" rtlCol="0">
            <a:spAutoFit/>
          </a:bodyPr>
          <a:lstStyle/>
          <a:p>
            <a:pPr marL="11723">
              <a:spcBef>
                <a:spcPts val="88"/>
              </a:spcBef>
            </a:pPr>
            <a:r>
              <a:rPr lang="en-US" sz="1477" b="1" dirty="0">
                <a:solidFill>
                  <a:srgbClr val="FFFFFF"/>
                </a:solidFill>
                <a:latin typeface="Verdana"/>
                <a:cs typeface="Verdana"/>
              </a:rPr>
              <a:t>ATLAS TGC</a:t>
            </a:r>
            <a:endParaRPr sz="1477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0716" y="3533043"/>
            <a:ext cx="7625719" cy="795143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vert="horz" wrap="square" lIns="0" tIns="27548" rIns="0" bIns="0" rtlCol="0">
            <a:spAutoFit/>
          </a:bodyPr>
          <a:lstStyle/>
          <a:p>
            <a:pPr marL="106096" marR="100235" indent="44549" algn="ctr">
              <a:spcBef>
                <a:spcPts val="216"/>
              </a:spcBef>
            </a:pPr>
            <a:r>
              <a:rPr lang="en-GB" sz="166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robustness, stability ensure reliable operation for decades (including HL-LHC), supported by aging mitigation, advanced electronics, repair accessibility, and a sustainable approach (environmental-friendly)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683833EB-041F-87BD-3347-9C301AC9F60E}"/>
              </a:ext>
            </a:extLst>
          </p:cNvPr>
          <p:cNvSpPr txBox="1"/>
          <p:nvPr/>
        </p:nvSpPr>
        <p:spPr>
          <a:xfrm>
            <a:off x="2873222" y="4540213"/>
            <a:ext cx="1954087" cy="238552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11137" rIns="0" bIns="0" rtlCol="0">
            <a:spAutoFit/>
          </a:bodyPr>
          <a:lstStyle/>
          <a:p>
            <a:pPr marL="11723">
              <a:spcBef>
                <a:spcPts val="88"/>
              </a:spcBef>
            </a:pPr>
            <a:r>
              <a:rPr lang="en-US" sz="1477" b="1" dirty="0">
                <a:solidFill>
                  <a:srgbClr val="FFFFFF"/>
                </a:solidFill>
                <a:latin typeface="Verdana"/>
                <a:cs typeface="Verdana"/>
              </a:rPr>
              <a:t>ATLAS TRD -straw</a:t>
            </a:r>
            <a:endParaRPr sz="1477" dirty="0">
              <a:latin typeface="Verdana"/>
              <a:cs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F37E1-01E9-DB15-528C-6D6F096D0587}"/>
              </a:ext>
            </a:extLst>
          </p:cNvPr>
          <p:cNvSpPr txBox="1"/>
          <p:nvPr/>
        </p:nvSpPr>
        <p:spPr>
          <a:xfrm rot="16200000">
            <a:off x="7749758" y="5123549"/>
            <a:ext cx="2483147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 &amp; Maxim Titov</a:t>
            </a: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41AC09B2-0BFB-194E-1161-F3A88516326B}"/>
              </a:ext>
            </a:extLst>
          </p:cNvPr>
          <p:cNvSpPr txBox="1">
            <a:spLocks/>
          </p:cNvSpPr>
          <p:nvPr/>
        </p:nvSpPr>
        <p:spPr>
          <a:xfrm>
            <a:off x="42671" y="31054"/>
            <a:ext cx="903804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8309">
              <a:lnSpc>
                <a:spcPct val="100000"/>
              </a:lnSpc>
              <a:spcBef>
                <a:spcPts val="100"/>
              </a:spcBef>
            </a:pPr>
            <a:r>
              <a:rPr lang="en-GB" sz="4000" b="1" dirty="0">
                <a:solidFill>
                  <a:srgbClr val="C00000"/>
                </a:solidFill>
              </a:rPr>
              <a:t>Gaseous</a:t>
            </a:r>
            <a:r>
              <a:rPr lang="en-GB" sz="4000" b="1" spc="-60" dirty="0">
                <a:solidFill>
                  <a:srgbClr val="C0000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Detectors</a:t>
            </a:r>
            <a:r>
              <a:rPr lang="en-GB" sz="4000" b="1" spc="-40" dirty="0">
                <a:solidFill>
                  <a:srgbClr val="C0000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in</a:t>
            </a:r>
            <a:r>
              <a:rPr lang="en-GB" sz="4000" b="1" spc="-45" dirty="0">
                <a:solidFill>
                  <a:srgbClr val="C0000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LHC</a:t>
            </a:r>
            <a:r>
              <a:rPr lang="en-GB" sz="4000" b="1" spc="-60" dirty="0">
                <a:solidFill>
                  <a:srgbClr val="C00000"/>
                </a:solidFill>
              </a:rPr>
              <a:t> </a:t>
            </a:r>
            <a:r>
              <a:rPr lang="en-GB" sz="4000" b="1" spc="-10" dirty="0">
                <a:solidFill>
                  <a:srgbClr val="C00000"/>
                </a:solidFill>
              </a:rPr>
              <a:t>Experiments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CE9DE2E-66A6-95C5-2898-880304E4D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83DCA2E-2E1F-58E4-CAEB-D3456845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3" name="Slide Number Placeholder 43">
            <a:extLst>
              <a:ext uri="{FF2B5EF4-FFF2-40B4-BE49-F238E27FC236}">
                <a16:creationId xmlns:a16="http://schemas.microsoft.com/office/drawing/2014/main" id="{81206E97-811D-A6FE-96FF-6507F2C6056A}"/>
              </a:ext>
            </a:extLst>
          </p:cNvPr>
          <p:cNvSpPr txBox="1">
            <a:spLocks/>
          </p:cNvSpPr>
          <p:nvPr/>
        </p:nvSpPr>
        <p:spPr>
          <a:xfrm>
            <a:off x="7090782" y="64708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531E11-D7C1-4B44-824F-72E5CC6CBF81}" type="slidenum">
              <a:rPr lang="en-IT" smtClean="0"/>
              <a:pPr/>
              <a:t>25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880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A3C98-0CCD-92A9-86A1-1E7DC9E4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9058-7C73-5B46-4AA6-6EAA18F4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3717-BE0F-6AC8-F2DA-54C22E4E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26</a:t>
            </a:fld>
            <a:endParaRPr lang="en-IT"/>
          </a:p>
        </p:txBody>
      </p:sp>
      <p:pic>
        <p:nvPicPr>
          <p:cNvPr id="10" name="Picture 9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6A1F3FE8-236C-ED04-C0EC-845F5209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" y="4058534"/>
            <a:ext cx="1911368" cy="1342162"/>
          </a:xfrm>
          <a:prstGeom prst="rect">
            <a:avLst/>
          </a:prstGeom>
        </p:spPr>
      </p:pic>
      <p:pic>
        <p:nvPicPr>
          <p:cNvPr id="12" name="Picture 11" descr="A graph with numbers and red dots&#10;&#10;Description automatically generated">
            <a:extLst>
              <a:ext uri="{FF2B5EF4-FFF2-40B4-BE49-F238E27FC236}">
                <a16:creationId xmlns:a16="http://schemas.microsoft.com/office/drawing/2014/main" id="{86028227-A8E5-811E-BFA1-54C4C88E9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967" y="4178652"/>
            <a:ext cx="2057400" cy="20356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9C73724-4CE0-C2F5-1283-264232F9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8" y="1195127"/>
            <a:ext cx="4205769" cy="28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aph of data on a white background&#10;&#10;Description automatically generated">
            <a:extLst>
              <a:ext uri="{FF2B5EF4-FFF2-40B4-BE49-F238E27FC236}">
                <a16:creationId xmlns:a16="http://schemas.microsoft.com/office/drawing/2014/main" id="{083E7D40-E358-8FCD-E00E-A0AEB9F76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023" y="4178652"/>
            <a:ext cx="2753737" cy="2035657"/>
          </a:xfrm>
          <a:prstGeom prst="rect">
            <a:avLst/>
          </a:prstGeom>
        </p:spPr>
      </p:pic>
      <p:pic>
        <p:nvPicPr>
          <p:cNvPr id="16" name="Picture 15" descr="A graph of 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1339FCA-54D6-2A82-2719-BEF43BC9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164" y="4149873"/>
            <a:ext cx="2223396" cy="2147490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81C796CA-3FE5-604E-EEB7-AB7A91287880}"/>
              </a:ext>
            </a:extLst>
          </p:cNvPr>
          <p:cNvSpPr txBox="1">
            <a:spLocks/>
          </p:cNvSpPr>
          <p:nvPr/>
        </p:nvSpPr>
        <p:spPr>
          <a:xfrm>
            <a:off x="0" y="-4867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T" sz="4000" b="1" dirty="0">
                <a:solidFill>
                  <a:srgbClr val="C00000"/>
                </a:solidFill>
              </a:rPr>
              <a:t>Performance of LHC Wire-based Detectors</a:t>
            </a:r>
            <a:br>
              <a:rPr lang="en-IT" sz="4000" b="1" dirty="0">
                <a:solidFill>
                  <a:srgbClr val="C00000"/>
                </a:solidFill>
              </a:rPr>
            </a:br>
            <a:r>
              <a:rPr lang="en-IT" sz="2400" b="1" i="1" dirty="0">
                <a:solidFill>
                  <a:srgbClr val="0070C0"/>
                </a:solidFill>
              </a:rPr>
              <a:t>Examples from the CMS Experiment: Drift Tubes &amp; Cathode Strip Chambers</a:t>
            </a:r>
            <a:endParaRPr lang="en-GB" sz="2400" b="1" spc="-10" dirty="0">
              <a:solidFill>
                <a:srgbClr val="C00000"/>
              </a:solidFill>
            </a:endParaRP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2B7354FE-5A81-CAB6-0E87-20B9B600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90909"/>
              </p:ext>
            </p:extLst>
          </p:nvPr>
        </p:nvGraphicFramePr>
        <p:xfrm>
          <a:off x="4572000" y="1195126"/>
          <a:ext cx="4423719" cy="2805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573">
                  <a:extLst>
                    <a:ext uri="{9D8B030D-6E8A-4147-A177-3AD203B41FA5}">
                      <a16:colId xmlns:a16="http://schemas.microsoft.com/office/drawing/2014/main" val="1719828764"/>
                    </a:ext>
                  </a:extLst>
                </a:gridCol>
                <a:gridCol w="1474573">
                  <a:extLst>
                    <a:ext uri="{9D8B030D-6E8A-4147-A177-3AD203B41FA5}">
                      <a16:colId xmlns:a16="http://schemas.microsoft.com/office/drawing/2014/main" val="1495221821"/>
                    </a:ext>
                  </a:extLst>
                </a:gridCol>
                <a:gridCol w="1474573">
                  <a:extLst>
                    <a:ext uri="{9D8B030D-6E8A-4147-A177-3AD203B41FA5}">
                      <a16:colId xmlns:a16="http://schemas.microsoft.com/office/drawing/2014/main" val="1866520295"/>
                    </a:ext>
                  </a:extLst>
                </a:gridCol>
              </a:tblGrid>
              <a:tr h="561061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Segment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CSC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3954855"/>
                  </a:ext>
                </a:extLst>
              </a:tr>
              <a:tr h="561061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# Chambers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540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7974058"/>
                  </a:ext>
                </a:extLst>
              </a:tr>
              <a:tr h="561061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&gt; 99%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&gt; 99%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523266"/>
                  </a:ext>
                </a:extLst>
              </a:tr>
              <a:tr h="561061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Spatial 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250 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50-150um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6619904"/>
                  </a:ext>
                </a:extLst>
              </a:tr>
              <a:tr h="561061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Timing 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2598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D687DA1-622B-3D8D-A106-5F3AF7584CF4}"/>
              </a:ext>
            </a:extLst>
          </p:cNvPr>
          <p:cNvSpPr txBox="1"/>
          <p:nvPr/>
        </p:nvSpPr>
        <p:spPr>
          <a:xfrm>
            <a:off x="383059" y="1297459"/>
            <a:ext cx="90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CSC System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9945D4-ECAE-CC89-9493-0627CDF083DF}"/>
              </a:ext>
            </a:extLst>
          </p:cNvPr>
          <p:cNvSpPr txBox="1"/>
          <p:nvPr/>
        </p:nvSpPr>
        <p:spPr>
          <a:xfrm>
            <a:off x="2760191" y="1387486"/>
            <a:ext cx="90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DT System</a:t>
            </a:r>
          </a:p>
        </p:txBody>
      </p:sp>
      <p:pic>
        <p:nvPicPr>
          <p:cNvPr id="29" name="Picture 28" descr="A yellow and red chart&#10;&#10;Description automatically generated with medium confidence">
            <a:extLst>
              <a:ext uri="{FF2B5EF4-FFF2-40B4-BE49-F238E27FC236}">
                <a16:creationId xmlns:a16="http://schemas.microsoft.com/office/drawing/2014/main" id="{B5E74FEB-963D-467F-30B1-D3C64FF9E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4" y="5495860"/>
            <a:ext cx="1963323" cy="13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22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84988" y="3364991"/>
            <a:ext cx="2813685" cy="3374390"/>
            <a:chOff x="284988" y="3364991"/>
            <a:chExt cx="2813685" cy="33743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3403091"/>
              <a:ext cx="2737104" cy="32979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4038" y="3384041"/>
              <a:ext cx="2775585" cy="3336290"/>
            </a:xfrm>
            <a:custGeom>
              <a:avLst/>
              <a:gdLst/>
              <a:ahLst/>
              <a:cxnLst/>
              <a:rect l="l" t="t" r="r" b="b"/>
              <a:pathLst>
                <a:path w="2775585" h="3336290">
                  <a:moveTo>
                    <a:pt x="0" y="3336036"/>
                  </a:moveTo>
                  <a:lnTo>
                    <a:pt x="2775204" y="3336036"/>
                  </a:lnTo>
                  <a:lnTo>
                    <a:pt x="2775204" y="0"/>
                  </a:lnTo>
                  <a:lnTo>
                    <a:pt x="0" y="0"/>
                  </a:lnTo>
                  <a:lnTo>
                    <a:pt x="0" y="333603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7832" y="3403090"/>
            <a:ext cx="2925720" cy="333756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83463" y="624840"/>
            <a:ext cx="5858510" cy="2707005"/>
            <a:chOff x="283463" y="624840"/>
            <a:chExt cx="5858510" cy="270700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463" y="624840"/>
              <a:ext cx="2880360" cy="27066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599" y="633984"/>
              <a:ext cx="2865120" cy="2697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8"/>
              <p:cNvSpPr txBox="1"/>
              <p:nvPr/>
            </p:nvSpPr>
            <p:spPr>
              <a:xfrm>
                <a:off x="6524370" y="4465066"/>
                <a:ext cx="2310765" cy="226209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45720" marR="3937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800" b="1" i="1" dirty="0">
                    <a:latin typeface="Arial"/>
                    <a:cs typeface="Arial"/>
                  </a:rPr>
                  <a:t>Higgs</a:t>
                </a:r>
                <a:r>
                  <a:rPr lang="en-GB" sz="1800" b="1" i="1" spc="-65" dirty="0">
                    <a:latin typeface="Arial"/>
                    <a:cs typeface="Arial"/>
                  </a:rPr>
                  <a:t> </a:t>
                </a:r>
                <a:r>
                  <a:rPr lang="en-GB" sz="1800" b="1" i="1" dirty="0">
                    <a:latin typeface="Arial"/>
                    <a:cs typeface="Arial"/>
                  </a:rPr>
                  <a:t>Candidates</a:t>
                </a:r>
                <a:r>
                  <a:rPr lang="en-GB" sz="1800" b="1" i="1" spc="-45" dirty="0">
                    <a:latin typeface="Arial"/>
                    <a:cs typeface="Arial"/>
                  </a:rPr>
                  <a:t> </a:t>
                </a:r>
                <a:r>
                  <a:rPr lang="en-GB" sz="1800" b="1" i="1" spc="-50" dirty="0">
                    <a:latin typeface="Arial"/>
                    <a:cs typeface="Arial"/>
                  </a:rPr>
                  <a:t>@ </a:t>
                </a:r>
                <a:r>
                  <a:rPr lang="en-GB" sz="1800" b="1" i="1" dirty="0">
                    <a:latin typeface="Arial"/>
                    <a:cs typeface="Arial"/>
                  </a:rPr>
                  <a:t>LHC</a:t>
                </a:r>
                <a:r>
                  <a:rPr lang="en-GB" sz="1800" b="1" i="1" spc="-45" dirty="0">
                    <a:latin typeface="Arial"/>
                    <a:cs typeface="Arial"/>
                  </a:rPr>
                  <a:t> </a:t>
                </a:r>
                <a:r>
                  <a:rPr lang="en-GB" sz="1800" b="1" i="1" dirty="0">
                    <a:latin typeface="Arial"/>
                    <a:cs typeface="Arial"/>
                  </a:rPr>
                  <a:t>Muon</a:t>
                </a:r>
                <a:r>
                  <a:rPr lang="en-GB" sz="1800" b="1" i="1" spc="-45" dirty="0">
                    <a:latin typeface="Arial"/>
                    <a:cs typeface="Arial"/>
                  </a:rPr>
                  <a:t> </a:t>
                </a:r>
                <a:r>
                  <a:rPr lang="en-GB" sz="1800" b="1" i="1" spc="-10" dirty="0">
                    <a:latin typeface="Arial"/>
                    <a:cs typeface="Arial"/>
                  </a:rPr>
                  <a:t>gaseous detectors:</a:t>
                </a:r>
                <a:endParaRPr lang="en-GB" sz="1800" dirty="0">
                  <a:latin typeface="Arial"/>
                  <a:cs typeface="Arial"/>
                </a:endParaRPr>
              </a:p>
              <a:p>
                <a:pPr marL="111125" marR="104139" algn="ctr">
                  <a:lnSpc>
                    <a:spcPts val="2160"/>
                  </a:lnSpc>
                  <a:spcBef>
                    <a:spcPts val="7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  <a:cs typeface="Arial"/>
                        </a:rPr>
                        <m:t>𝐻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Arial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Arial"/>
                        </a:rPr>
                        <m:t>𝑍𝑍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Arial"/>
                        </a:rPr>
                        <m:t>)→4ℓ</m:t>
                      </m:r>
                    </m:oMath>
                  </m:oMathPara>
                </a14:m>
                <a:endParaRPr lang="en-GB" sz="1800" dirty="0">
                  <a:latin typeface="Arial"/>
                  <a:cs typeface="Arial"/>
                </a:endParaRPr>
              </a:p>
              <a:p>
                <a:pPr marL="111125" marR="104139" algn="ctr">
                  <a:lnSpc>
                    <a:spcPts val="2160"/>
                  </a:lnSpc>
                  <a:spcBef>
                    <a:spcPts val="70"/>
                  </a:spcBef>
                </a:pPr>
                <a:r>
                  <a:rPr lang="en-GB" sz="1800" dirty="0">
                    <a:latin typeface="Arial"/>
                    <a:cs typeface="Arial"/>
                  </a:rPr>
                  <a:t>(2 Z</a:t>
                </a:r>
                <a:r>
                  <a:rPr lang="en-GB" spc="15" dirty="0">
                    <a:latin typeface="Arial"/>
                    <a:cs typeface="Arial"/>
                  </a:rPr>
                  <a:t>-</a:t>
                </a:r>
                <a:r>
                  <a:rPr lang="en-GB" sz="1800" spc="-10" dirty="0">
                    <a:latin typeface="Arial"/>
                    <a:cs typeface="Arial"/>
                  </a:rPr>
                  <a:t>Boson </a:t>
                </a:r>
                <a:r>
                  <a:rPr lang="en-GB" sz="1800" dirty="0">
                    <a:latin typeface="Arial"/>
                    <a:cs typeface="Arial"/>
                  </a:rPr>
                  <a:t>candidate</a:t>
                </a:r>
                <a:r>
                  <a:rPr lang="en-GB" sz="1800" spc="-40" dirty="0">
                    <a:latin typeface="Arial"/>
                    <a:cs typeface="Arial"/>
                  </a:rPr>
                  <a:t> </a:t>
                </a:r>
                <a:r>
                  <a:rPr lang="en-GB" sz="1800" spc="-10" dirty="0">
                    <a:latin typeface="Arial"/>
                    <a:cs typeface="Arial"/>
                  </a:rPr>
                  <a:t>events</a:t>
                </a:r>
                <a:endParaRPr lang="en-GB" sz="1800" dirty="0">
                  <a:latin typeface="Arial"/>
                  <a:cs typeface="Arial"/>
                </a:endParaRPr>
              </a:p>
              <a:p>
                <a:pPr marL="12700" marR="5080" algn="ctr">
                  <a:lnSpc>
                    <a:spcPts val="2160"/>
                  </a:lnSpc>
                  <a:spcBef>
                    <a:spcPts val="5"/>
                  </a:spcBef>
                </a:pPr>
                <a:r>
                  <a:rPr lang="en-GB" sz="1800" dirty="0">
                    <a:latin typeface="Arial"/>
                    <a:cs typeface="Arial"/>
                  </a:rPr>
                  <a:t>decaying</a:t>
                </a:r>
                <a:r>
                  <a:rPr lang="en-GB" sz="1800" spc="15" dirty="0">
                    <a:latin typeface="Arial"/>
                    <a:cs typeface="Arial"/>
                  </a:rPr>
                  <a:t> </a:t>
                </a:r>
                <a:r>
                  <a:rPr lang="en-GB" sz="1800" dirty="0">
                    <a:latin typeface="Arial"/>
                    <a:cs typeface="Arial"/>
                  </a:rPr>
                  <a:t>into</a:t>
                </a:r>
                <a:r>
                  <a:rPr lang="en-GB" sz="1800" spc="-25" dirty="0">
                    <a:latin typeface="Arial"/>
                    <a:cs typeface="Arial"/>
                  </a:rPr>
                  <a:t> </a:t>
                </a:r>
                <a:r>
                  <a:rPr lang="en-GB" sz="1800" dirty="0">
                    <a:latin typeface="Arial"/>
                    <a:cs typeface="Arial"/>
                  </a:rPr>
                  <a:t>4</a:t>
                </a:r>
                <a:r>
                  <a:rPr lang="en-GB" sz="1800" spc="-25" dirty="0">
                    <a:latin typeface="Arial"/>
                    <a:cs typeface="Arial"/>
                  </a:rPr>
                  <a:t> </a:t>
                </a:r>
                <a:r>
                  <a:rPr lang="en-GB" sz="1800" spc="-10" dirty="0">
                    <a:latin typeface="Arial"/>
                    <a:cs typeface="Arial"/>
                  </a:rPr>
                  <a:t>muons </a:t>
                </a:r>
                <a:r>
                  <a:rPr lang="en-GB" sz="1800" dirty="0">
                    <a:latin typeface="Arial"/>
                    <a:cs typeface="Arial"/>
                  </a:rPr>
                  <a:t>in</a:t>
                </a:r>
                <a:r>
                  <a:rPr lang="en-GB" sz="1800" spc="-20" dirty="0">
                    <a:latin typeface="Arial"/>
                    <a:cs typeface="Arial"/>
                  </a:rPr>
                  <a:t> </a:t>
                </a:r>
                <a:r>
                  <a:rPr lang="en-GB" sz="1800" dirty="0">
                    <a:latin typeface="Arial"/>
                    <a:cs typeface="Arial"/>
                  </a:rPr>
                  <a:t>CMS</a:t>
                </a:r>
                <a:r>
                  <a:rPr lang="en-GB" sz="1800" spc="-5" dirty="0">
                    <a:latin typeface="Arial"/>
                    <a:cs typeface="Arial"/>
                  </a:rPr>
                  <a:t> </a:t>
                </a:r>
                <a:r>
                  <a:rPr lang="en-GB" sz="1800" dirty="0">
                    <a:latin typeface="Arial"/>
                    <a:cs typeface="Arial"/>
                  </a:rPr>
                  <a:t>and</a:t>
                </a:r>
                <a:r>
                  <a:rPr lang="en-GB" sz="1800" spc="-90" dirty="0">
                    <a:latin typeface="Arial"/>
                    <a:cs typeface="Arial"/>
                  </a:rPr>
                  <a:t> </a:t>
                </a:r>
                <a:r>
                  <a:rPr lang="en-GB" sz="1800" spc="-10" dirty="0">
                    <a:latin typeface="Arial"/>
                    <a:cs typeface="Arial"/>
                  </a:rPr>
                  <a:t>ATLAS)</a:t>
                </a:r>
                <a:endParaRPr sz="18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8" name="object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370" y="4465066"/>
                <a:ext cx="2310765" cy="2262094"/>
              </a:xfrm>
              <a:prstGeom prst="rect">
                <a:avLst/>
              </a:prstGeom>
              <a:blipFill>
                <a:blip r:embed="rId6"/>
                <a:stretch>
                  <a:fillRect l="-4918" t="-2235" r="-8197" b="-44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object 20"/>
          <p:cNvGrpSpPr/>
          <p:nvPr/>
        </p:nvGrpSpPr>
        <p:grpSpPr>
          <a:xfrm>
            <a:off x="6199632" y="876784"/>
            <a:ext cx="2802636" cy="3492204"/>
            <a:chOff x="6199632" y="684276"/>
            <a:chExt cx="2802636" cy="3492204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9632" y="684276"/>
              <a:ext cx="2802636" cy="15072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1840" y="3179784"/>
              <a:ext cx="998220" cy="99669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551168" y="2465398"/>
            <a:ext cx="2108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2013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Nobel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Prize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in </a:t>
            </a:r>
            <a:r>
              <a:rPr sz="1800" b="1" dirty="0">
                <a:latin typeface="Arial"/>
                <a:cs typeface="Arial"/>
              </a:rPr>
              <a:t>Physics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Higgs </a:t>
            </a:r>
            <a:r>
              <a:rPr sz="1800" b="1" dirty="0">
                <a:latin typeface="Arial"/>
                <a:cs typeface="Arial"/>
              </a:rPr>
              <a:t>Boson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Discovery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36449-4EC2-B183-F762-490983835C41}"/>
              </a:ext>
            </a:extLst>
          </p:cNvPr>
          <p:cNvSpPr txBox="1"/>
          <p:nvPr/>
        </p:nvSpPr>
        <p:spPr>
          <a:xfrm rot="16200000">
            <a:off x="8151921" y="5514637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56BBD313-3303-91DC-962E-2A535FCAB213}"/>
              </a:ext>
            </a:extLst>
          </p:cNvPr>
          <p:cNvSpPr txBox="1">
            <a:spLocks/>
          </p:cNvSpPr>
          <p:nvPr/>
        </p:nvSpPr>
        <p:spPr>
          <a:xfrm>
            <a:off x="94995" y="-30206"/>
            <a:ext cx="874014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dirty="0">
                <a:solidFill>
                  <a:srgbClr val="C00000"/>
                </a:solidFill>
              </a:rPr>
              <a:t>Discovery of the Higgs Boson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66747F70-69F3-6056-AE34-FFCF24DC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39787465-DB22-6441-D6A0-5B3B6164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19605CF-1132-E812-58F2-55D389912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52073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6255" y="981058"/>
            <a:ext cx="3929061" cy="27827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93348" y="5394959"/>
            <a:ext cx="1760130" cy="13753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1660" y="5394958"/>
            <a:ext cx="1577339" cy="14112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1400" y="3806952"/>
            <a:ext cx="1833372" cy="14935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580" y="3820667"/>
            <a:ext cx="1694688" cy="14798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728" y="5394959"/>
            <a:ext cx="1653539" cy="141884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8267" y="3386073"/>
            <a:ext cx="12071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Micromegas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6705" y="3386073"/>
            <a:ext cx="48640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25" dirty="0">
                <a:latin typeface="Arial"/>
                <a:cs typeface="Arial"/>
              </a:rPr>
              <a:t>GEM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8317" y="3386073"/>
            <a:ext cx="7562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THGEM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93280" y="3788664"/>
            <a:ext cx="1773935" cy="151180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8580" y="878964"/>
            <a:ext cx="8369300" cy="2447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Arial"/>
                <a:cs typeface="Arial"/>
              </a:rPr>
              <a:t>Rate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Capability:</a:t>
            </a:r>
            <a:r>
              <a:rPr sz="1400" b="1" i="1" spc="30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MWPC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vs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spc="-20" dirty="0">
                <a:latin typeface="Arial"/>
                <a:cs typeface="Arial"/>
              </a:rPr>
              <a:t>GEM:</a:t>
            </a:r>
            <a:endParaRPr sz="14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4965" algn="l"/>
              </a:tabLst>
            </a:pPr>
            <a:r>
              <a:rPr sz="1800" b="1" i="1" spc="-10" dirty="0">
                <a:latin typeface="Arial"/>
                <a:cs typeface="Arial"/>
              </a:rPr>
              <a:t>Micromegas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1800" b="1" i="1" dirty="0">
                <a:latin typeface="Arial"/>
                <a:cs typeface="Arial"/>
              </a:rPr>
              <a:t>Gas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Electron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Multiplier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spc="-20" dirty="0">
                <a:latin typeface="Arial"/>
                <a:cs typeface="Arial"/>
              </a:rPr>
              <a:t>(GEM)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4965" algn="l"/>
              </a:tabLst>
            </a:pPr>
            <a:r>
              <a:rPr sz="1800" b="1" i="1" spc="-10" dirty="0">
                <a:latin typeface="Arial"/>
                <a:cs typeface="Arial"/>
              </a:rPr>
              <a:t>Thick-</a:t>
            </a:r>
            <a:r>
              <a:rPr sz="1800" b="1" i="1" dirty="0">
                <a:latin typeface="Arial"/>
                <a:cs typeface="Arial"/>
              </a:rPr>
              <a:t>GEM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(LEM),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Hole-</a:t>
            </a:r>
            <a:r>
              <a:rPr sz="1800" b="1" i="1" dirty="0">
                <a:latin typeface="Arial"/>
                <a:cs typeface="Arial"/>
              </a:rPr>
              <a:t>Type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&amp;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RETGEM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1800" b="1" i="1" dirty="0">
                <a:latin typeface="Arial"/>
                <a:cs typeface="Arial"/>
              </a:rPr>
              <a:t>MPDG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with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CMOS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pixel</a:t>
            </a:r>
            <a:r>
              <a:rPr sz="1800" b="1" i="1" spc="-9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ASICs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(“GridPix”)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lnSpc>
                <a:spcPts val="2220"/>
              </a:lnSpc>
              <a:spcBef>
                <a:spcPts val="2060"/>
              </a:spcBef>
              <a:buFont typeface="Wingdings"/>
              <a:buChar char=""/>
              <a:tabLst>
                <a:tab pos="354965" algn="l"/>
              </a:tabLst>
            </a:pPr>
            <a:r>
              <a:rPr sz="1800" b="1" i="1" spc="-10" dirty="0">
                <a:latin typeface="Arial"/>
                <a:cs typeface="Arial"/>
              </a:rPr>
              <a:t>Micro-</a:t>
            </a:r>
            <a:r>
              <a:rPr sz="1800" b="1" i="1" dirty="0">
                <a:latin typeface="Arial"/>
                <a:cs typeface="Arial"/>
              </a:rPr>
              <a:t>Pixel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Chamber </a:t>
            </a:r>
            <a:r>
              <a:rPr sz="1800" b="1" i="1" spc="85" dirty="0">
                <a:latin typeface="Arial"/>
                <a:cs typeface="Arial"/>
              </a:rPr>
              <a:t>(</a:t>
            </a:r>
            <a:r>
              <a:rPr sz="1900" b="1" i="1" spc="85" dirty="0">
                <a:latin typeface="Arial"/>
                <a:cs typeface="Arial"/>
              </a:rPr>
              <a:t>µ-</a:t>
            </a:r>
            <a:r>
              <a:rPr sz="1800" b="1" i="1" spc="-20" dirty="0">
                <a:latin typeface="Arial"/>
                <a:cs typeface="Arial"/>
              </a:rPr>
              <a:t>PIC)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lnSpc>
                <a:spcPts val="2210"/>
              </a:lnSpc>
              <a:buSzPct val="94736"/>
              <a:buFont typeface="Wingdings"/>
              <a:buChar char=""/>
              <a:tabLst>
                <a:tab pos="354965" algn="l"/>
              </a:tabLst>
            </a:pPr>
            <a:r>
              <a:rPr sz="1900" b="1" i="1" spc="135" dirty="0">
                <a:latin typeface="Arial"/>
                <a:cs typeface="Arial"/>
              </a:rPr>
              <a:t>µ-</a:t>
            </a:r>
            <a:r>
              <a:rPr sz="1800" b="1" i="1" dirty="0">
                <a:latin typeface="Arial"/>
                <a:cs typeface="Arial"/>
              </a:rPr>
              <a:t>Resistive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WELL</a:t>
            </a:r>
            <a:r>
              <a:rPr sz="1800" b="1" i="1" spc="-60" dirty="0">
                <a:latin typeface="Arial"/>
                <a:cs typeface="Arial"/>
              </a:rPr>
              <a:t> </a:t>
            </a:r>
            <a:r>
              <a:rPr sz="1800" b="1" i="1" spc="-35" dirty="0">
                <a:latin typeface="Arial"/>
                <a:cs typeface="Arial"/>
              </a:rPr>
              <a:t>(</a:t>
            </a:r>
            <a:r>
              <a:rPr sz="1900" b="1" i="1" spc="-35" dirty="0">
                <a:latin typeface="Arial"/>
                <a:cs typeface="Arial"/>
              </a:rPr>
              <a:t>µ</a:t>
            </a:r>
            <a:r>
              <a:rPr sz="1800" b="1" i="1" spc="-35" dirty="0">
                <a:latin typeface="Arial"/>
                <a:cs typeface="Arial"/>
              </a:rPr>
              <a:t>-</a:t>
            </a:r>
            <a:r>
              <a:rPr sz="1800" b="1" i="1" spc="-10" dirty="0">
                <a:latin typeface="Arial"/>
                <a:cs typeface="Arial"/>
              </a:rPr>
              <a:t>RWELL)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lnSpc>
                <a:spcPts val="2150"/>
              </a:lnSpc>
              <a:buFont typeface="Wingdings"/>
              <a:buChar char=""/>
              <a:tabLst>
                <a:tab pos="354965" algn="l"/>
              </a:tabLst>
            </a:pPr>
            <a:r>
              <a:rPr sz="1800" b="1" i="1" spc="-10" dirty="0">
                <a:latin typeface="Arial"/>
                <a:cs typeface="Arial"/>
              </a:rPr>
              <a:t>Resistive-</a:t>
            </a:r>
            <a:r>
              <a:rPr sz="1800" b="1" i="1" dirty="0">
                <a:latin typeface="Arial"/>
                <a:cs typeface="Arial"/>
              </a:rPr>
              <a:t>Plate</a:t>
            </a:r>
            <a:r>
              <a:rPr sz="1800" b="1" i="1" spc="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WELL</a:t>
            </a:r>
            <a:r>
              <a:rPr sz="1800" b="1" i="1" spc="-4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(RPWELL)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64635" y="5394957"/>
            <a:ext cx="1844205" cy="13775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51660" y="3820688"/>
            <a:ext cx="1622667" cy="147978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66588" y="5399529"/>
            <a:ext cx="1614509" cy="13731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16879" y="3765822"/>
            <a:ext cx="1563507" cy="153451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272271" y="3890771"/>
            <a:ext cx="645160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9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5"/>
              </a:spcBef>
            </a:pPr>
            <a:r>
              <a:rPr sz="1650" b="1" i="1" spc="-20" dirty="0">
                <a:solidFill>
                  <a:srgbClr val="0000CC"/>
                </a:solidFill>
                <a:latin typeface="Arial"/>
                <a:cs typeface="Arial"/>
              </a:rPr>
              <a:t>µ</a:t>
            </a:r>
            <a:r>
              <a:rPr sz="1600" b="1" i="1" spc="-20" dirty="0">
                <a:solidFill>
                  <a:srgbClr val="0000CC"/>
                </a:solidFill>
                <a:latin typeface="Arial"/>
                <a:cs typeface="Arial"/>
              </a:rPr>
              <a:t>PIC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48171" y="6387084"/>
            <a:ext cx="1096010" cy="3403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1650" b="1" i="1" spc="-40" dirty="0">
                <a:solidFill>
                  <a:srgbClr val="0000CC"/>
                </a:solidFill>
                <a:latin typeface="Arial"/>
                <a:cs typeface="Arial"/>
              </a:rPr>
              <a:t>µ</a:t>
            </a:r>
            <a:r>
              <a:rPr sz="1600" b="1" i="1" spc="-40" dirty="0">
                <a:solidFill>
                  <a:srgbClr val="0000CC"/>
                </a:solidFill>
                <a:latin typeface="Arial"/>
                <a:cs typeface="Arial"/>
              </a:rPr>
              <a:t>-</a:t>
            </a:r>
            <a:r>
              <a:rPr sz="1600" b="1" i="1" spc="-20" dirty="0">
                <a:solidFill>
                  <a:srgbClr val="0000CC"/>
                </a:solidFill>
                <a:latin typeface="Arial"/>
                <a:cs typeface="Arial"/>
              </a:rPr>
              <a:t>RWELL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42859" y="5501640"/>
            <a:ext cx="791210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600" b="1" i="1" spc="-10" dirty="0">
                <a:solidFill>
                  <a:srgbClr val="0000CC"/>
                </a:solidFill>
                <a:latin typeface="Arial"/>
                <a:cs typeface="Arial"/>
              </a:rPr>
              <a:t>InGrid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95415" y="4869179"/>
            <a:ext cx="1049020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600" b="1" i="1" spc="-10" dirty="0">
                <a:solidFill>
                  <a:srgbClr val="0000CC"/>
                </a:solidFill>
                <a:latin typeface="Arial"/>
                <a:cs typeface="Arial"/>
              </a:rPr>
              <a:t>RPWELL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6AE4AB0E-8769-CE87-EB09-865B350C979B}"/>
              </a:ext>
            </a:extLst>
          </p:cNvPr>
          <p:cNvSpPr txBox="1">
            <a:spLocks/>
          </p:cNvSpPr>
          <p:nvPr/>
        </p:nvSpPr>
        <p:spPr>
          <a:xfrm>
            <a:off x="94995" y="-30206"/>
            <a:ext cx="874014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dirty="0">
                <a:solidFill>
                  <a:srgbClr val="C00000"/>
                </a:solidFill>
              </a:rPr>
              <a:t>Micro-Pattern Gaseous Detectors - MPGD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302B93-3247-0F9C-3EB4-385CCC21BE7C}"/>
              </a:ext>
            </a:extLst>
          </p:cNvPr>
          <p:cNvSpPr txBox="1"/>
          <p:nvPr/>
        </p:nvSpPr>
        <p:spPr>
          <a:xfrm rot="16200000">
            <a:off x="8192906" y="5553193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2C81B26F-1B4B-FEC9-447C-E7E14B71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CF161517-6923-95EE-4DD9-9D267331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338D3086-4FA3-C2AF-586A-47AF49E1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5294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7936" y="647827"/>
            <a:ext cx="8317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Thin</a:t>
            </a:r>
            <a:r>
              <a:rPr sz="1800" b="1" i="1" spc="-5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metal-</a:t>
            </a:r>
            <a:r>
              <a:rPr sz="1800" b="1" i="1" dirty="0">
                <a:latin typeface="Arial"/>
                <a:cs typeface="Arial"/>
              </a:rPr>
              <a:t>coated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polymer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foil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chemically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pierced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by</a:t>
            </a:r>
            <a:r>
              <a:rPr sz="1800" b="1" i="1" spc="-2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a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high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density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of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holes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4611" y="1069847"/>
            <a:ext cx="8711565" cy="5741035"/>
            <a:chOff x="324611" y="1069847"/>
            <a:chExt cx="8711565" cy="57410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611" y="2924554"/>
              <a:ext cx="3797808" cy="38861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220" y="3534155"/>
              <a:ext cx="228600" cy="152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30224" y="4219955"/>
              <a:ext cx="464820" cy="1150620"/>
            </a:xfrm>
            <a:custGeom>
              <a:avLst/>
              <a:gdLst/>
              <a:ahLst/>
              <a:cxnLst/>
              <a:rect l="l" t="t" r="r" b="b"/>
              <a:pathLst>
                <a:path w="464819" h="1150620">
                  <a:moveTo>
                    <a:pt x="464820" y="1067816"/>
                  </a:moveTo>
                  <a:lnTo>
                    <a:pt x="357378" y="950468"/>
                  </a:lnTo>
                  <a:lnTo>
                    <a:pt x="313817" y="742569"/>
                  </a:lnTo>
                  <a:lnTo>
                    <a:pt x="295275" y="483108"/>
                  </a:lnTo>
                  <a:lnTo>
                    <a:pt x="286588" y="450697"/>
                  </a:lnTo>
                  <a:lnTo>
                    <a:pt x="324612" y="449199"/>
                  </a:lnTo>
                  <a:lnTo>
                    <a:pt x="256032" y="245999"/>
                  </a:lnTo>
                  <a:lnTo>
                    <a:pt x="222504" y="42672"/>
                  </a:lnTo>
                  <a:lnTo>
                    <a:pt x="204952" y="109347"/>
                  </a:lnTo>
                  <a:lnTo>
                    <a:pt x="204419" y="113258"/>
                  </a:lnTo>
                  <a:lnTo>
                    <a:pt x="179552" y="0"/>
                  </a:lnTo>
                  <a:lnTo>
                    <a:pt x="161086" y="150114"/>
                  </a:lnTo>
                  <a:lnTo>
                    <a:pt x="155765" y="361061"/>
                  </a:lnTo>
                  <a:lnTo>
                    <a:pt x="120396" y="457200"/>
                  </a:lnTo>
                  <a:lnTo>
                    <a:pt x="153377" y="455917"/>
                  </a:lnTo>
                  <a:lnTo>
                    <a:pt x="152704" y="483108"/>
                  </a:lnTo>
                  <a:lnTo>
                    <a:pt x="99009" y="733171"/>
                  </a:lnTo>
                  <a:lnTo>
                    <a:pt x="62090" y="967740"/>
                  </a:lnTo>
                  <a:lnTo>
                    <a:pt x="0" y="1100582"/>
                  </a:lnTo>
                  <a:lnTo>
                    <a:pt x="187947" y="1150620"/>
                  </a:lnTo>
                  <a:lnTo>
                    <a:pt x="402717" y="1117727"/>
                  </a:lnTo>
                  <a:lnTo>
                    <a:pt x="464820" y="1067816"/>
                  </a:lnTo>
                  <a:close/>
                </a:path>
              </a:pathLst>
            </a:custGeom>
            <a:solidFill>
              <a:srgbClr val="E21D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175" y="5210556"/>
              <a:ext cx="457200" cy="228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020" y="5743956"/>
              <a:ext cx="762000" cy="2286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3000" y="4600956"/>
              <a:ext cx="228600" cy="1524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39027" y="1069847"/>
              <a:ext cx="3096895" cy="3023870"/>
            </a:xfrm>
            <a:custGeom>
              <a:avLst/>
              <a:gdLst/>
              <a:ahLst/>
              <a:cxnLst/>
              <a:rect l="l" t="t" r="r" b="b"/>
              <a:pathLst>
                <a:path w="3096895" h="3023870">
                  <a:moveTo>
                    <a:pt x="3096768" y="0"/>
                  </a:moveTo>
                  <a:lnTo>
                    <a:pt x="0" y="0"/>
                  </a:lnTo>
                  <a:lnTo>
                    <a:pt x="0" y="3023616"/>
                  </a:lnTo>
                  <a:lnTo>
                    <a:pt x="3096768" y="3023616"/>
                  </a:lnTo>
                  <a:lnTo>
                    <a:pt x="3096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61176" y="3788663"/>
              <a:ext cx="2327275" cy="297180"/>
            </a:xfrm>
            <a:custGeom>
              <a:avLst/>
              <a:gdLst/>
              <a:ahLst/>
              <a:cxnLst/>
              <a:rect l="l" t="t" r="r" b="b"/>
              <a:pathLst>
                <a:path w="2327275" h="297179">
                  <a:moveTo>
                    <a:pt x="2327148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327148" y="297180"/>
                  </a:lnTo>
                  <a:lnTo>
                    <a:pt x="232714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69252" y="1671827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5" h="167639">
                  <a:moveTo>
                    <a:pt x="160781" y="0"/>
                  </a:moveTo>
                  <a:lnTo>
                    <a:pt x="98208" y="6578"/>
                  </a:lnTo>
                  <a:lnTo>
                    <a:pt x="47101" y="24526"/>
                  </a:lnTo>
                  <a:lnTo>
                    <a:pt x="12638" y="51167"/>
                  </a:lnTo>
                  <a:lnTo>
                    <a:pt x="0" y="83820"/>
                  </a:lnTo>
                  <a:lnTo>
                    <a:pt x="12638" y="116472"/>
                  </a:lnTo>
                  <a:lnTo>
                    <a:pt x="47101" y="143113"/>
                  </a:lnTo>
                  <a:lnTo>
                    <a:pt x="98208" y="161061"/>
                  </a:lnTo>
                  <a:lnTo>
                    <a:pt x="160781" y="167639"/>
                  </a:lnTo>
                  <a:lnTo>
                    <a:pt x="223355" y="161061"/>
                  </a:lnTo>
                  <a:lnTo>
                    <a:pt x="274462" y="143113"/>
                  </a:lnTo>
                  <a:lnTo>
                    <a:pt x="308925" y="116472"/>
                  </a:lnTo>
                  <a:lnTo>
                    <a:pt x="321564" y="83820"/>
                  </a:lnTo>
                  <a:lnTo>
                    <a:pt x="308925" y="51167"/>
                  </a:lnTo>
                  <a:lnTo>
                    <a:pt x="274462" y="24526"/>
                  </a:lnTo>
                  <a:lnTo>
                    <a:pt x="223355" y="6578"/>
                  </a:lnTo>
                  <a:lnTo>
                    <a:pt x="160781" y="0"/>
                  </a:lnTo>
                  <a:close/>
                </a:path>
              </a:pathLst>
            </a:custGeom>
            <a:solidFill>
              <a:srgbClr val="79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30340" y="1584959"/>
              <a:ext cx="205740" cy="123825"/>
            </a:xfrm>
            <a:custGeom>
              <a:avLst/>
              <a:gdLst/>
              <a:ahLst/>
              <a:cxnLst/>
              <a:rect l="l" t="t" r="r" b="b"/>
              <a:pathLst>
                <a:path w="205740" h="123825">
                  <a:moveTo>
                    <a:pt x="205740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205740" y="123444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FF9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31102" y="1566671"/>
              <a:ext cx="205740" cy="161925"/>
            </a:xfrm>
            <a:custGeom>
              <a:avLst/>
              <a:gdLst/>
              <a:ahLst/>
              <a:cxnLst/>
              <a:rect l="l" t="t" r="r" b="b"/>
              <a:pathLst>
                <a:path w="205740" h="161925">
                  <a:moveTo>
                    <a:pt x="205740" y="123444"/>
                  </a:moveTo>
                  <a:lnTo>
                    <a:pt x="0" y="123444"/>
                  </a:lnTo>
                  <a:lnTo>
                    <a:pt x="0" y="161544"/>
                  </a:lnTo>
                  <a:lnTo>
                    <a:pt x="205740" y="161544"/>
                  </a:lnTo>
                  <a:lnTo>
                    <a:pt x="205740" y="123444"/>
                  </a:lnTo>
                  <a:close/>
                </a:path>
                <a:path w="205740" h="161925">
                  <a:moveTo>
                    <a:pt x="20574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5740" y="38100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6476" y="1566671"/>
              <a:ext cx="204977" cy="1615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197852" y="1584959"/>
              <a:ext cx="204470" cy="123825"/>
            </a:xfrm>
            <a:custGeom>
              <a:avLst/>
              <a:gdLst/>
              <a:ahLst/>
              <a:cxnLst/>
              <a:rect l="l" t="t" r="r" b="b"/>
              <a:pathLst>
                <a:path w="204470" h="123825">
                  <a:moveTo>
                    <a:pt x="204216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204216" y="123444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FF9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98614" y="1566671"/>
              <a:ext cx="204470" cy="161925"/>
            </a:xfrm>
            <a:custGeom>
              <a:avLst/>
              <a:gdLst/>
              <a:ahLst/>
              <a:cxnLst/>
              <a:rect l="l" t="t" r="r" b="b"/>
              <a:pathLst>
                <a:path w="204470" h="161925">
                  <a:moveTo>
                    <a:pt x="204216" y="123444"/>
                  </a:moveTo>
                  <a:lnTo>
                    <a:pt x="0" y="123444"/>
                  </a:lnTo>
                  <a:lnTo>
                    <a:pt x="0" y="161544"/>
                  </a:lnTo>
                  <a:lnTo>
                    <a:pt x="204216" y="161544"/>
                  </a:lnTo>
                  <a:lnTo>
                    <a:pt x="204216" y="123444"/>
                  </a:lnTo>
                  <a:close/>
                </a:path>
                <a:path w="204470" h="161925">
                  <a:moveTo>
                    <a:pt x="204216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4216" y="38100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39228" y="1584959"/>
              <a:ext cx="203200" cy="123825"/>
            </a:xfrm>
            <a:custGeom>
              <a:avLst/>
              <a:gdLst/>
              <a:ahLst/>
              <a:cxnLst/>
              <a:rect l="l" t="t" r="r" b="b"/>
              <a:pathLst>
                <a:path w="203200" h="123825">
                  <a:moveTo>
                    <a:pt x="202692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202692" y="123444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FF9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39990" y="1566671"/>
              <a:ext cx="203200" cy="161925"/>
            </a:xfrm>
            <a:custGeom>
              <a:avLst/>
              <a:gdLst/>
              <a:ahLst/>
              <a:cxnLst/>
              <a:rect l="l" t="t" r="r" b="b"/>
              <a:pathLst>
                <a:path w="203200" h="161925">
                  <a:moveTo>
                    <a:pt x="202692" y="123444"/>
                  </a:moveTo>
                  <a:lnTo>
                    <a:pt x="0" y="123444"/>
                  </a:lnTo>
                  <a:lnTo>
                    <a:pt x="0" y="161544"/>
                  </a:lnTo>
                  <a:lnTo>
                    <a:pt x="202692" y="161544"/>
                  </a:lnTo>
                  <a:lnTo>
                    <a:pt x="202692" y="123444"/>
                  </a:lnTo>
                  <a:close/>
                </a:path>
                <a:path w="203200" h="161925">
                  <a:moveTo>
                    <a:pt x="20269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2692" y="38100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79080" y="1584959"/>
              <a:ext cx="204470" cy="123825"/>
            </a:xfrm>
            <a:custGeom>
              <a:avLst/>
              <a:gdLst/>
              <a:ahLst/>
              <a:cxnLst/>
              <a:rect l="l" t="t" r="r" b="b"/>
              <a:pathLst>
                <a:path w="204470" h="123825">
                  <a:moveTo>
                    <a:pt x="204216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204216" y="123444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FF9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79842" y="1566671"/>
              <a:ext cx="204470" cy="161925"/>
            </a:xfrm>
            <a:custGeom>
              <a:avLst/>
              <a:gdLst/>
              <a:ahLst/>
              <a:cxnLst/>
              <a:rect l="l" t="t" r="r" b="b"/>
              <a:pathLst>
                <a:path w="204470" h="161925">
                  <a:moveTo>
                    <a:pt x="204216" y="123444"/>
                  </a:moveTo>
                  <a:lnTo>
                    <a:pt x="0" y="123444"/>
                  </a:lnTo>
                  <a:lnTo>
                    <a:pt x="0" y="161544"/>
                  </a:lnTo>
                  <a:lnTo>
                    <a:pt x="204216" y="161544"/>
                  </a:lnTo>
                  <a:lnTo>
                    <a:pt x="204216" y="123444"/>
                  </a:lnTo>
                  <a:close/>
                </a:path>
                <a:path w="204470" h="161925">
                  <a:moveTo>
                    <a:pt x="204216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4216" y="38100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64068" y="1584959"/>
              <a:ext cx="204470" cy="123825"/>
            </a:xfrm>
            <a:custGeom>
              <a:avLst/>
              <a:gdLst/>
              <a:ahLst/>
              <a:cxnLst/>
              <a:rect l="l" t="t" r="r" b="b"/>
              <a:pathLst>
                <a:path w="204470" h="123825">
                  <a:moveTo>
                    <a:pt x="204216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204216" y="123444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FF9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64830" y="1566671"/>
              <a:ext cx="204470" cy="161925"/>
            </a:xfrm>
            <a:custGeom>
              <a:avLst/>
              <a:gdLst/>
              <a:ahLst/>
              <a:cxnLst/>
              <a:rect l="l" t="t" r="r" b="b"/>
              <a:pathLst>
                <a:path w="204470" h="161925">
                  <a:moveTo>
                    <a:pt x="204216" y="123444"/>
                  </a:moveTo>
                  <a:lnTo>
                    <a:pt x="0" y="123444"/>
                  </a:lnTo>
                  <a:lnTo>
                    <a:pt x="0" y="161544"/>
                  </a:lnTo>
                  <a:lnTo>
                    <a:pt x="204216" y="161544"/>
                  </a:lnTo>
                  <a:lnTo>
                    <a:pt x="204216" y="123444"/>
                  </a:lnTo>
                  <a:close/>
                </a:path>
                <a:path w="204470" h="161925">
                  <a:moveTo>
                    <a:pt x="204216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4216" y="38100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481059" y="1584959"/>
              <a:ext cx="204470" cy="123825"/>
            </a:xfrm>
            <a:custGeom>
              <a:avLst/>
              <a:gdLst/>
              <a:ahLst/>
              <a:cxnLst/>
              <a:rect l="l" t="t" r="r" b="b"/>
              <a:pathLst>
                <a:path w="204470" h="123825">
                  <a:moveTo>
                    <a:pt x="204216" y="0"/>
                  </a:moveTo>
                  <a:lnTo>
                    <a:pt x="0" y="0"/>
                  </a:lnTo>
                  <a:lnTo>
                    <a:pt x="0" y="123444"/>
                  </a:lnTo>
                  <a:lnTo>
                    <a:pt x="204216" y="123444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FF9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481822" y="1566671"/>
              <a:ext cx="204470" cy="161925"/>
            </a:xfrm>
            <a:custGeom>
              <a:avLst/>
              <a:gdLst/>
              <a:ahLst/>
              <a:cxnLst/>
              <a:rect l="l" t="t" r="r" b="b"/>
              <a:pathLst>
                <a:path w="204470" h="161925">
                  <a:moveTo>
                    <a:pt x="204216" y="123444"/>
                  </a:moveTo>
                  <a:lnTo>
                    <a:pt x="0" y="123444"/>
                  </a:lnTo>
                  <a:lnTo>
                    <a:pt x="0" y="161544"/>
                  </a:lnTo>
                  <a:lnTo>
                    <a:pt x="204216" y="161544"/>
                  </a:lnTo>
                  <a:lnTo>
                    <a:pt x="204216" y="123444"/>
                  </a:lnTo>
                  <a:close/>
                </a:path>
                <a:path w="204470" h="161925">
                  <a:moveTo>
                    <a:pt x="204216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4216" y="38100"/>
                  </a:lnTo>
                  <a:lnTo>
                    <a:pt x="2042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16040" y="3773424"/>
              <a:ext cx="1874520" cy="0"/>
            </a:xfrm>
            <a:custGeom>
              <a:avLst/>
              <a:gdLst/>
              <a:ahLst/>
              <a:cxnLst/>
              <a:rect l="l" t="t" r="r" b="b"/>
              <a:pathLst>
                <a:path w="1874520">
                  <a:moveTo>
                    <a:pt x="0" y="0"/>
                  </a:moveTo>
                  <a:lnTo>
                    <a:pt x="284988" y="0"/>
                  </a:lnTo>
                </a:path>
                <a:path w="1874520">
                  <a:moveTo>
                    <a:pt x="399288" y="0"/>
                  </a:moveTo>
                  <a:lnTo>
                    <a:pt x="681228" y="0"/>
                  </a:lnTo>
                </a:path>
                <a:path w="1874520">
                  <a:moveTo>
                    <a:pt x="795528" y="0"/>
                  </a:moveTo>
                  <a:lnTo>
                    <a:pt x="1080515" y="0"/>
                  </a:lnTo>
                </a:path>
                <a:path w="1874520">
                  <a:moveTo>
                    <a:pt x="1193291" y="0"/>
                  </a:moveTo>
                  <a:lnTo>
                    <a:pt x="1476756" y="0"/>
                  </a:lnTo>
                </a:path>
                <a:path w="1874520">
                  <a:moveTo>
                    <a:pt x="1591056" y="0"/>
                  </a:moveTo>
                  <a:lnTo>
                    <a:pt x="1874519" y="0"/>
                  </a:lnTo>
                </a:path>
              </a:pathLst>
            </a:custGeom>
            <a:ln w="76200">
              <a:solidFill>
                <a:srgbClr val="FF2F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90004" y="1377695"/>
              <a:ext cx="495300" cy="23317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9543" y="1495043"/>
              <a:ext cx="97535" cy="1767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2131" y="1495043"/>
              <a:ext cx="97536" cy="17678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94804" y="2293619"/>
              <a:ext cx="1434846" cy="454913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247769" y="4765040"/>
            <a:ext cx="4662805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500" dirty="0">
                <a:latin typeface="Arial"/>
                <a:cs typeface="Arial"/>
              </a:rPr>
              <a:t>Electrons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are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collected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on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patterned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readout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board.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  <a:buClr>
                <a:srgbClr val="FFFF00"/>
              </a:buClr>
              <a:buFont typeface="Wingdings"/>
              <a:buChar char=""/>
            </a:pPr>
            <a:endParaRPr sz="1500">
              <a:latin typeface="Arial"/>
              <a:cs typeface="Arial"/>
            </a:endParaRPr>
          </a:p>
          <a:p>
            <a:pPr marL="299085" marR="308610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500" dirty="0">
                <a:latin typeface="Arial"/>
                <a:cs typeface="Arial"/>
              </a:rPr>
              <a:t>A</a:t>
            </a:r>
            <a:r>
              <a:rPr sz="1500" spc="-10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fast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signal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can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be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detected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on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lower</a:t>
            </a:r>
            <a:r>
              <a:rPr sz="1500" spc="25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GEM </a:t>
            </a:r>
            <a:r>
              <a:rPr sz="1500" dirty="0">
                <a:latin typeface="Arial"/>
                <a:cs typeface="Arial"/>
              </a:rPr>
              <a:t>electrode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triggering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or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energy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discrimination.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  <a:buClr>
                <a:srgbClr val="FFFF00"/>
              </a:buClr>
              <a:buFont typeface="Wingdings"/>
              <a:buChar char=""/>
            </a:pP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500" dirty="0">
                <a:latin typeface="Arial"/>
                <a:cs typeface="Arial"/>
              </a:rPr>
              <a:t>All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readout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electrodes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are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at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ground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potential.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  <a:buClr>
                <a:srgbClr val="FFFF00"/>
              </a:buClr>
              <a:buFont typeface="Wingdings"/>
              <a:buChar char=""/>
            </a:pP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500" dirty="0">
                <a:latin typeface="Arial"/>
                <a:cs typeface="Arial"/>
              </a:rPr>
              <a:t>Positive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ions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partially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collected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on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GEM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electrodes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11008" y="2335479"/>
            <a:ext cx="11887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14" dirty="0">
                <a:latin typeface="Arial"/>
                <a:cs typeface="Arial"/>
              </a:rPr>
              <a:t>Induction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spc="-80" dirty="0">
                <a:latin typeface="Arial"/>
                <a:cs typeface="Arial"/>
              </a:rPr>
              <a:t>gap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48476" y="2789046"/>
            <a:ext cx="2352675" cy="12157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1670">
              <a:lnSpc>
                <a:spcPct val="100000"/>
              </a:lnSpc>
              <a:spcBef>
                <a:spcPts val="100"/>
              </a:spcBef>
            </a:pPr>
            <a:r>
              <a:rPr sz="3600" b="1" i="1" spc="-37" baseline="-16203" dirty="0">
                <a:latin typeface="Arial"/>
                <a:cs typeface="Arial"/>
              </a:rPr>
              <a:t>e</a:t>
            </a:r>
            <a:r>
              <a:rPr sz="1600" b="1" i="1" spc="-25" dirty="0"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1600">
              <a:latin typeface="Arial"/>
              <a:cs typeface="Arial"/>
            </a:endParaRPr>
          </a:p>
          <a:p>
            <a:pPr marL="409575">
              <a:lnSpc>
                <a:spcPct val="100000"/>
              </a:lnSpc>
            </a:pPr>
            <a:r>
              <a:rPr sz="1800" i="1" dirty="0">
                <a:latin typeface="Arial"/>
                <a:cs typeface="Arial"/>
              </a:rPr>
              <a:t>S1</a:t>
            </a:r>
            <a:r>
              <a:rPr sz="1800" i="1" spc="37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S2</a:t>
            </a:r>
            <a:r>
              <a:rPr sz="1800" i="1" spc="16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S3</a:t>
            </a:r>
            <a:r>
              <a:rPr sz="1800" i="1" spc="280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S4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81800" y="1650619"/>
            <a:ext cx="313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i="1" spc="-37" baseline="-16203" dirty="0">
                <a:latin typeface="Arial"/>
                <a:cs typeface="Arial"/>
              </a:rPr>
              <a:t>e</a:t>
            </a:r>
            <a:r>
              <a:rPr sz="1600" b="1" i="1" spc="-25" dirty="0"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09408" y="1018997"/>
            <a:ext cx="2451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000" b="1" i="1" spc="-37" baseline="-16666" dirty="0">
                <a:latin typeface="Arial"/>
                <a:cs typeface="Arial"/>
              </a:rPr>
              <a:t>I</a:t>
            </a:r>
            <a:r>
              <a:rPr sz="1300" b="1" i="1" spc="-25" dirty="0">
                <a:latin typeface="Arial"/>
                <a:cs typeface="Arial"/>
              </a:rPr>
              <a:t>+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32738" y="1013460"/>
            <a:ext cx="5802630" cy="3424554"/>
            <a:chOff x="1332738" y="1013460"/>
            <a:chExt cx="5802630" cy="3424554"/>
          </a:xfrm>
        </p:grpSpPr>
        <p:sp>
          <p:nvSpPr>
            <p:cNvPr id="38" name="object 38"/>
            <p:cNvSpPr/>
            <p:nvPr/>
          </p:nvSpPr>
          <p:spPr>
            <a:xfrm>
              <a:off x="7059167" y="2670048"/>
              <a:ext cx="76200" cy="647700"/>
            </a:xfrm>
            <a:custGeom>
              <a:avLst/>
              <a:gdLst/>
              <a:ahLst/>
              <a:cxnLst/>
              <a:rect l="l" t="t" r="r" b="b"/>
              <a:pathLst>
                <a:path w="76200" h="647700">
                  <a:moveTo>
                    <a:pt x="31750" y="571500"/>
                  </a:moveTo>
                  <a:lnTo>
                    <a:pt x="0" y="571500"/>
                  </a:lnTo>
                  <a:lnTo>
                    <a:pt x="38100" y="647700"/>
                  </a:lnTo>
                  <a:lnTo>
                    <a:pt x="69850" y="584200"/>
                  </a:lnTo>
                  <a:lnTo>
                    <a:pt x="31750" y="584200"/>
                  </a:lnTo>
                  <a:lnTo>
                    <a:pt x="31750" y="571500"/>
                  </a:lnTo>
                  <a:close/>
                </a:path>
                <a:path w="76200" h="647700">
                  <a:moveTo>
                    <a:pt x="44450" y="0"/>
                  </a:moveTo>
                  <a:lnTo>
                    <a:pt x="31750" y="0"/>
                  </a:lnTo>
                  <a:lnTo>
                    <a:pt x="31750" y="584200"/>
                  </a:lnTo>
                  <a:lnTo>
                    <a:pt x="44450" y="584200"/>
                  </a:lnTo>
                  <a:lnTo>
                    <a:pt x="44450" y="0"/>
                  </a:lnTo>
                  <a:close/>
                </a:path>
                <a:path w="76200" h="647700">
                  <a:moveTo>
                    <a:pt x="76200" y="571500"/>
                  </a:moveTo>
                  <a:lnTo>
                    <a:pt x="44450" y="571500"/>
                  </a:lnTo>
                  <a:lnTo>
                    <a:pt x="44450" y="584200"/>
                  </a:lnTo>
                  <a:lnTo>
                    <a:pt x="69850" y="584200"/>
                  </a:lnTo>
                  <a:lnTo>
                    <a:pt x="76200" y="571500"/>
                  </a:lnTo>
                  <a:close/>
                </a:path>
              </a:pathLst>
            </a:custGeom>
            <a:solidFill>
              <a:srgbClr val="1A1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053072" y="1013460"/>
              <a:ext cx="76200" cy="704215"/>
            </a:xfrm>
            <a:custGeom>
              <a:avLst/>
              <a:gdLst/>
              <a:ahLst/>
              <a:cxnLst/>
              <a:rect l="l" t="t" r="r" b="b"/>
              <a:pathLst>
                <a:path w="76200" h="7042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704088"/>
                  </a:lnTo>
                  <a:lnTo>
                    <a:pt x="44450" y="704088"/>
                  </a:lnTo>
                  <a:lnTo>
                    <a:pt x="44450" y="63500"/>
                  </a:lnTo>
                  <a:close/>
                </a:path>
                <a:path w="76200" h="7042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7042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FF0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7215" y="1737360"/>
              <a:ext cx="174370" cy="11036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332738" y="1621028"/>
              <a:ext cx="5692140" cy="2816860"/>
            </a:xfrm>
            <a:custGeom>
              <a:avLst/>
              <a:gdLst/>
              <a:ahLst/>
              <a:cxnLst/>
              <a:rect l="l" t="t" r="r" b="b"/>
              <a:pathLst>
                <a:path w="5692140" h="2816860">
                  <a:moveTo>
                    <a:pt x="51434" y="2748153"/>
                  </a:moveTo>
                  <a:lnTo>
                    <a:pt x="0" y="2816098"/>
                  </a:lnTo>
                  <a:lnTo>
                    <a:pt x="85217" y="2816479"/>
                  </a:lnTo>
                  <a:lnTo>
                    <a:pt x="75547" y="2796921"/>
                  </a:lnTo>
                  <a:lnTo>
                    <a:pt x="61340" y="2796921"/>
                  </a:lnTo>
                  <a:lnTo>
                    <a:pt x="52450" y="2779141"/>
                  </a:lnTo>
                  <a:lnTo>
                    <a:pt x="63950" y="2773465"/>
                  </a:lnTo>
                  <a:lnTo>
                    <a:pt x="51434" y="2748153"/>
                  </a:lnTo>
                  <a:close/>
                </a:path>
                <a:path w="5692140" h="2816860">
                  <a:moveTo>
                    <a:pt x="63950" y="2773465"/>
                  </a:moveTo>
                  <a:lnTo>
                    <a:pt x="52450" y="2779141"/>
                  </a:lnTo>
                  <a:lnTo>
                    <a:pt x="61340" y="2796921"/>
                  </a:lnTo>
                  <a:lnTo>
                    <a:pt x="72760" y="2791284"/>
                  </a:lnTo>
                  <a:lnTo>
                    <a:pt x="63950" y="2773465"/>
                  </a:lnTo>
                  <a:close/>
                </a:path>
                <a:path w="5692140" h="2816860">
                  <a:moveTo>
                    <a:pt x="72760" y="2791284"/>
                  </a:moveTo>
                  <a:lnTo>
                    <a:pt x="61340" y="2796921"/>
                  </a:lnTo>
                  <a:lnTo>
                    <a:pt x="75547" y="2796921"/>
                  </a:lnTo>
                  <a:lnTo>
                    <a:pt x="72760" y="2791284"/>
                  </a:lnTo>
                  <a:close/>
                </a:path>
                <a:path w="5692140" h="2816860">
                  <a:moveTo>
                    <a:pt x="5683122" y="0"/>
                  </a:moveTo>
                  <a:lnTo>
                    <a:pt x="63950" y="2773465"/>
                  </a:lnTo>
                  <a:lnTo>
                    <a:pt x="72760" y="2791284"/>
                  </a:lnTo>
                  <a:lnTo>
                    <a:pt x="5692013" y="17780"/>
                  </a:lnTo>
                  <a:lnTo>
                    <a:pt x="56831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51732" y="1267968"/>
              <a:ext cx="2449067" cy="1837943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14401" y="1065656"/>
            <a:ext cx="37871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difference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potentials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~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500V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is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applied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between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two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GEM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electrodes.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4401" y="1797557"/>
            <a:ext cx="3681729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5880">
              <a:lnSpc>
                <a:spcPct val="100000"/>
              </a:lnSpc>
              <a:spcBef>
                <a:spcPts val="95"/>
              </a:spcBef>
            </a:pPr>
            <a:r>
              <a:rPr sz="1600" spc="-160" dirty="0">
                <a:latin typeface="Wingdings"/>
                <a:cs typeface="Wingdings"/>
              </a:rPr>
              <a:t>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primary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electrons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released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by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ionizing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particle,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drift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towards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holes </a:t>
            </a:r>
            <a:r>
              <a:rPr sz="1600" dirty="0">
                <a:latin typeface="Arial"/>
                <a:cs typeface="Arial"/>
              </a:rPr>
              <a:t>where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high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electric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triggers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electron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multiplication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process.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20540" y="2662427"/>
            <a:ext cx="1463039" cy="2028444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6184391" y="4285488"/>
            <a:ext cx="2571115" cy="255839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315"/>
              </a:spcBef>
            </a:pPr>
            <a:r>
              <a:rPr sz="1400" b="1" spc="-90" dirty="0">
                <a:latin typeface="Arial"/>
                <a:cs typeface="Arial"/>
              </a:rPr>
              <a:t>F.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Sauli,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NIMA386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(1997)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531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8">
            <a:extLst>
              <a:ext uri="{FF2B5EF4-FFF2-40B4-BE49-F238E27FC236}">
                <a16:creationId xmlns:a16="http://schemas.microsoft.com/office/drawing/2014/main" id="{CBB9DC1A-8390-F079-0517-ED5C093DCFCB}"/>
              </a:ext>
            </a:extLst>
          </p:cNvPr>
          <p:cNvSpPr txBox="1">
            <a:spLocks/>
          </p:cNvSpPr>
          <p:nvPr/>
        </p:nvSpPr>
        <p:spPr>
          <a:xfrm>
            <a:off x="94995" y="-30206"/>
            <a:ext cx="874014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dirty="0">
                <a:solidFill>
                  <a:srgbClr val="C00000"/>
                </a:solidFill>
              </a:rPr>
              <a:t>Gas Electron Multiplier - GEM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BE9F1A-4464-6899-0656-3C971592FD32}"/>
              </a:ext>
            </a:extLst>
          </p:cNvPr>
          <p:cNvSpPr txBox="1"/>
          <p:nvPr/>
        </p:nvSpPr>
        <p:spPr>
          <a:xfrm rot="16200000">
            <a:off x="8156810" y="5542047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pic>
        <p:nvPicPr>
          <p:cNvPr id="59" name="Picture 2" descr="Animation">
            <a:extLst>
              <a:ext uri="{FF2B5EF4-FFF2-40B4-BE49-F238E27FC236}">
                <a16:creationId xmlns:a16="http://schemas.microsoft.com/office/drawing/2014/main" id="{9993D86B-BFB1-68B6-58C2-2D8EE441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0" y="2897292"/>
            <a:ext cx="4076521" cy="39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0AAA57C9-504A-6848-F0C5-807F7F4E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3F41D15C-431E-CC43-672D-75CBFF19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EE5AC77-E1D7-7523-7B40-84948060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493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A278-3C56-D734-F491-1A7B449A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29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1. Introduction – On Tools and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AFA4-5AA0-7E24-7160-6FB787829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23" y="1581665"/>
            <a:ext cx="5228453" cy="32127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T" dirty="0"/>
              <a:t>“</a:t>
            </a:r>
            <a:r>
              <a:rPr lang="en-IT" dirty="0">
                <a:solidFill>
                  <a:srgbClr val="0070C0"/>
                </a:solidFill>
              </a:rPr>
              <a:t>New directions in Science </a:t>
            </a:r>
            <a:r>
              <a:rPr lang="en-IT" dirty="0"/>
              <a:t>are </a:t>
            </a:r>
            <a:r>
              <a:rPr lang="en-IT" dirty="0">
                <a:solidFill>
                  <a:srgbClr val="C00000"/>
                </a:solidFill>
              </a:rPr>
              <a:t>launched by new tools </a:t>
            </a:r>
            <a:r>
              <a:rPr lang="en-IT" dirty="0"/>
              <a:t>much more often than by new concepts”</a:t>
            </a:r>
          </a:p>
          <a:p>
            <a:pPr marL="0" indent="0">
              <a:buNone/>
            </a:pPr>
            <a:r>
              <a:rPr lang="en-IT" dirty="0"/>
              <a:t>The effect of a concept-driven revolution is to explain old things in new ways”</a:t>
            </a:r>
          </a:p>
          <a:p>
            <a:pPr marL="0" indent="0">
              <a:buNone/>
            </a:pPr>
            <a:r>
              <a:rPr lang="en-IT" dirty="0"/>
              <a:t>The effect of a </a:t>
            </a:r>
            <a:r>
              <a:rPr lang="en-IT" dirty="0">
                <a:solidFill>
                  <a:srgbClr val="C00000"/>
                </a:solidFill>
              </a:rPr>
              <a:t>tool-driven revolution </a:t>
            </a:r>
            <a:r>
              <a:rPr lang="en-IT" dirty="0"/>
              <a:t>is to </a:t>
            </a:r>
            <a:r>
              <a:rPr lang="en-IT" dirty="0">
                <a:solidFill>
                  <a:srgbClr val="C00000"/>
                </a:solidFill>
              </a:rPr>
              <a:t>discover new things </a:t>
            </a:r>
            <a:r>
              <a:rPr lang="en-IT" dirty="0">
                <a:solidFill>
                  <a:schemeClr val="accent1"/>
                </a:solidFill>
              </a:rPr>
              <a:t>that have to be explained</a:t>
            </a:r>
            <a:r>
              <a:rPr lang="en-IT" dirty="0"/>
              <a:t>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68D5-A4E0-9483-F2B5-C0B7323A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16EC3-B1D6-1071-BD6E-C57D62F1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8769F-247E-00D6-9830-433E98EB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</a:t>
            </a:fld>
            <a:endParaRPr lang="en-IT"/>
          </a:p>
        </p:txBody>
      </p:sp>
      <p:pic>
        <p:nvPicPr>
          <p:cNvPr id="3074" name="Picture 2" descr="Morto a 96 anni Freeman Dyson, il fisico che turbava l'universo ...">
            <a:extLst>
              <a:ext uri="{FF2B5EF4-FFF2-40B4-BE49-F238E27FC236}">
                <a16:creationId xmlns:a16="http://schemas.microsoft.com/office/drawing/2014/main" id="{AD550AC8-8F3B-7FC0-363B-9A57BFAC3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r="7389"/>
          <a:stretch/>
        </p:blipFill>
        <p:spPr bwMode="auto">
          <a:xfrm>
            <a:off x="5745892" y="1581665"/>
            <a:ext cx="3249828" cy="28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AF55A5-F3C7-C25C-DB86-776B106D09B8}"/>
              </a:ext>
            </a:extLst>
          </p:cNvPr>
          <p:cNvSpPr txBox="1"/>
          <p:nvPr/>
        </p:nvSpPr>
        <p:spPr>
          <a:xfrm>
            <a:off x="4436076" y="4497859"/>
            <a:ext cx="462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 dirty="0"/>
              <a:t>Freeman Dyson (Imagined Worlds)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2EA5B-0808-8254-B85B-67FA6E1CC2F1}"/>
              </a:ext>
            </a:extLst>
          </p:cNvPr>
          <p:cNvSpPr txBox="1"/>
          <p:nvPr/>
        </p:nvSpPr>
        <p:spPr>
          <a:xfrm>
            <a:off x="6993924" y="1581665"/>
            <a:ext cx="200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dirty="0">
                <a:solidFill>
                  <a:schemeClr val="bg1"/>
                </a:solidFill>
              </a:rPr>
              <a:t>Freeman Dyson</a:t>
            </a:r>
            <a:br>
              <a:rPr lang="en-IT" dirty="0">
                <a:solidFill>
                  <a:schemeClr val="bg1"/>
                </a:solidFill>
              </a:rPr>
            </a:br>
            <a:r>
              <a:rPr lang="en-IT" dirty="0">
                <a:solidFill>
                  <a:schemeClr val="bg1"/>
                </a:solidFill>
              </a:rPr>
              <a:t>1923 - 2020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A5E44-7256-8126-A252-A28DEBE09F60}"/>
              </a:ext>
            </a:extLst>
          </p:cNvPr>
          <p:cNvSpPr txBox="1"/>
          <p:nvPr/>
        </p:nvSpPr>
        <p:spPr>
          <a:xfrm rot="16200000">
            <a:off x="7328430" y="4658996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Idea &amp; Slide © Werner Riegler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320398-62A5-47DC-90A5-F7E7B9DAC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928" y="5106801"/>
            <a:ext cx="3086100" cy="1335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4404C9-B688-6CC5-D639-5B0EDB4EA99A}"/>
              </a:ext>
            </a:extLst>
          </p:cNvPr>
          <p:cNvSpPr txBox="1"/>
          <p:nvPr/>
        </p:nvSpPr>
        <p:spPr>
          <a:xfrm>
            <a:off x="414723" y="5077336"/>
            <a:ext cx="485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Nobel Prizes in Physics </a:t>
            </a:r>
            <a:r>
              <a:rPr lang="en-IT" sz="1400" dirty="0"/>
              <a:t>(statistics @ 2008 by W.Riegler)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31 for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56 for Experiments &amp; Instrumentation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F3AE98-E547-0A2E-5FBE-9CCCB0A67201}"/>
              </a:ext>
            </a:extLst>
          </p:cNvPr>
          <p:cNvSpPr/>
          <p:nvPr/>
        </p:nvSpPr>
        <p:spPr>
          <a:xfrm>
            <a:off x="414723" y="5061041"/>
            <a:ext cx="8259720" cy="138166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644DBF6-BEDC-DAF7-DD7F-4A48CEE5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06" y="4717567"/>
            <a:ext cx="1102310" cy="10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41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6694" y="-1686565"/>
            <a:ext cx="7886700" cy="1325563"/>
          </a:xfrm>
          <a:prstGeom prst="rect">
            <a:avLst/>
          </a:prstGeom>
        </p:spPr>
        <p:txBody>
          <a:bodyPr vert="horz" wrap="square" lIns="0" tIns="72136" rIns="0" bIns="0" rtlCol="0">
            <a:spAutoFit/>
          </a:bodyPr>
          <a:lstStyle/>
          <a:p>
            <a:pPr marL="829944">
              <a:lnSpc>
                <a:spcPct val="100000"/>
              </a:lnSpc>
              <a:spcBef>
                <a:spcPts val="100"/>
              </a:spcBef>
            </a:pPr>
            <a:r>
              <a:rPr dirty="0"/>
              <a:t>Micro</a:t>
            </a:r>
            <a:r>
              <a:rPr spc="-30" dirty="0"/>
              <a:t> </a:t>
            </a:r>
            <a:r>
              <a:rPr dirty="0"/>
              <a:t>Mesh</a:t>
            </a:r>
            <a:r>
              <a:rPr spc="-40" dirty="0"/>
              <a:t> </a:t>
            </a:r>
            <a:r>
              <a:rPr dirty="0"/>
              <a:t>Gaseous</a:t>
            </a:r>
            <a:r>
              <a:rPr spc="-30" dirty="0"/>
              <a:t> </a:t>
            </a:r>
            <a:r>
              <a:rPr dirty="0"/>
              <a:t>Structure</a:t>
            </a:r>
            <a:r>
              <a:rPr spc="-25" dirty="0"/>
              <a:t> </a:t>
            </a:r>
            <a:r>
              <a:rPr spc="-10" dirty="0"/>
              <a:t>(MICROMEGAS)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941742" y="1468966"/>
            <a:ext cx="7254468" cy="5014841"/>
            <a:chOff x="198120" y="629411"/>
            <a:chExt cx="8838183" cy="6331881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9796" y="3835908"/>
              <a:ext cx="6088380" cy="18150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39796" y="3835908"/>
              <a:ext cx="6088380" cy="1815464"/>
            </a:xfrm>
            <a:custGeom>
              <a:avLst/>
              <a:gdLst/>
              <a:ahLst/>
              <a:cxnLst/>
              <a:rect l="l" t="t" r="r" b="b"/>
              <a:pathLst>
                <a:path w="6088380" h="1815464">
                  <a:moveTo>
                    <a:pt x="0" y="1815084"/>
                  </a:moveTo>
                  <a:lnTo>
                    <a:pt x="1542033" y="0"/>
                  </a:lnTo>
                  <a:lnTo>
                    <a:pt x="6088380" y="0"/>
                  </a:lnTo>
                  <a:lnTo>
                    <a:pt x="4553584" y="1815084"/>
                  </a:lnTo>
                  <a:lnTo>
                    <a:pt x="0" y="181508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9603" y="3829812"/>
              <a:ext cx="1536192" cy="22997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99603" y="3829812"/>
              <a:ext cx="1536700" cy="2299970"/>
            </a:xfrm>
            <a:custGeom>
              <a:avLst/>
              <a:gdLst/>
              <a:ahLst/>
              <a:cxnLst/>
              <a:rect l="l" t="t" r="r" b="b"/>
              <a:pathLst>
                <a:path w="1536700" h="2299970">
                  <a:moveTo>
                    <a:pt x="0" y="2299716"/>
                  </a:moveTo>
                  <a:lnTo>
                    <a:pt x="0" y="1819706"/>
                  </a:lnTo>
                  <a:lnTo>
                    <a:pt x="1536192" y="0"/>
                  </a:lnTo>
                  <a:lnTo>
                    <a:pt x="1536192" y="501523"/>
                  </a:lnTo>
                  <a:lnTo>
                    <a:pt x="0" y="229971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7415" y="5650991"/>
              <a:ext cx="4552187" cy="4709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47415" y="5650991"/>
              <a:ext cx="4552315" cy="471170"/>
            </a:xfrm>
            <a:custGeom>
              <a:avLst/>
              <a:gdLst/>
              <a:ahLst/>
              <a:cxnLst/>
              <a:rect l="l" t="t" r="r" b="b"/>
              <a:pathLst>
                <a:path w="4552315" h="471170">
                  <a:moveTo>
                    <a:pt x="0" y="470915"/>
                  </a:moveTo>
                  <a:lnTo>
                    <a:pt x="4552187" y="470915"/>
                  </a:lnTo>
                  <a:lnTo>
                    <a:pt x="4552187" y="0"/>
                  </a:lnTo>
                  <a:lnTo>
                    <a:pt x="0" y="0"/>
                  </a:lnTo>
                  <a:lnTo>
                    <a:pt x="0" y="47091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39796" y="629411"/>
              <a:ext cx="6096000" cy="1833880"/>
            </a:xfrm>
            <a:custGeom>
              <a:avLst/>
              <a:gdLst/>
              <a:ahLst/>
              <a:cxnLst/>
              <a:rect l="l" t="t" r="r" b="b"/>
              <a:pathLst>
                <a:path w="6096000" h="1833880">
                  <a:moveTo>
                    <a:pt x="6096000" y="0"/>
                  </a:moveTo>
                  <a:lnTo>
                    <a:pt x="1541653" y="0"/>
                  </a:lnTo>
                  <a:lnTo>
                    <a:pt x="0" y="1833372"/>
                  </a:lnTo>
                  <a:lnTo>
                    <a:pt x="4526026" y="1833372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39796" y="629411"/>
              <a:ext cx="6096000" cy="1833880"/>
            </a:xfrm>
            <a:custGeom>
              <a:avLst/>
              <a:gdLst/>
              <a:ahLst/>
              <a:cxnLst/>
              <a:rect l="l" t="t" r="r" b="b"/>
              <a:pathLst>
                <a:path w="6096000" h="1833880">
                  <a:moveTo>
                    <a:pt x="1541653" y="0"/>
                  </a:moveTo>
                  <a:lnTo>
                    <a:pt x="6096000" y="0"/>
                  </a:lnTo>
                  <a:lnTo>
                    <a:pt x="4526026" y="1833372"/>
                  </a:lnTo>
                  <a:lnTo>
                    <a:pt x="0" y="1833372"/>
                  </a:lnTo>
                  <a:lnTo>
                    <a:pt x="1541653" y="0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29712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8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29712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8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93364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8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93364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8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50920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8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50920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8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00855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1650492" y="0"/>
                  </a:moveTo>
                  <a:lnTo>
                    <a:pt x="1457579" y="0"/>
                  </a:lnTo>
                  <a:lnTo>
                    <a:pt x="0" y="1743456"/>
                  </a:lnTo>
                  <a:lnTo>
                    <a:pt x="214376" y="1743456"/>
                  </a:lnTo>
                  <a:lnTo>
                    <a:pt x="1650492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00855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0" y="1743456"/>
                  </a:moveTo>
                  <a:lnTo>
                    <a:pt x="1457579" y="0"/>
                  </a:lnTo>
                  <a:lnTo>
                    <a:pt x="1650492" y="0"/>
                  </a:lnTo>
                  <a:lnTo>
                    <a:pt x="214376" y="1743456"/>
                  </a:lnTo>
                  <a:lnTo>
                    <a:pt x="0" y="1743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58411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8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58411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8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87240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1650492" y="0"/>
                  </a:moveTo>
                  <a:lnTo>
                    <a:pt x="1457579" y="0"/>
                  </a:lnTo>
                  <a:lnTo>
                    <a:pt x="0" y="1743456"/>
                  </a:lnTo>
                  <a:lnTo>
                    <a:pt x="214375" y="1743456"/>
                  </a:lnTo>
                  <a:lnTo>
                    <a:pt x="1650492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87240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0" y="1743456"/>
                  </a:moveTo>
                  <a:lnTo>
                    <a:pt x="1457579" y="0"/>
                  </a:lnTo>
                  <a:lnTo>
                    <a:pt x="1650492" y="0"/>
                  </a:lnTo>
                  <a:lnTo>
                    <a:pt x="214375" y="1743456"/>
                  </a:lnTo>
                  <a:lnTo>
                    <a:pt x="0" y="1743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58511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8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58511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8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22064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8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22064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8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122164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9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122164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9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87340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9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87340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9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58611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1650491" y="0"/>
                  </a:moveTo>
                  <a:lnTo>
                    <a:pt x="1457579" y="0"/>
                  </a:lnTo>
                  <a:lnTo>
                    <a:pt x="0" y="1744979"/>
                  </a:lnTo>
                  <a:lnTo>
                    <a:pt x="214375" y="1744979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58611" y="3858768"/>
              <a:ext cx="1651000" cy="1744980"/>
            </a:xfrm>
            <a:custGeom>
              <a:avLst/>
              <a:gdLst/>
              <a:ahLst/>
              <a:cxnLst/>
              <a:rect l="l" t="t" r="r" b="b"/>
              <a:pathLst>
                <a:path w="1651000" h="1744979">
                  <a:moveTo>
                    <a:pt x="0" y="1744979"/>
                  </a:moveTo>
                  <a:lnTo>
                    <a:pt x="1457579" y="0"/>
                  </a:lnTo>
                  <a:lnTo>
                    <a:pt x="1650491" y="0"/>
                  </a:lnTo>
                  <a:lnTo>
                    <a:pt x="214375" y="1744979"/>
                  </a:lnTo>
                  <a:lnTo>
                    <a:pt x="0" y="1744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22264" y="3866387"/>
              <a:ext cx="1652270" cy="1743710"/>
            </a:xfrm>
            <a:custGeom>
              <a:avLst/>
              <a:gdLst/>
              <a:ahLst/>
              <a:cxnLst/>
              <a:rect l="l" t="t" r="r" b="b"/>
              <a:pathLst>
                <a:path w="1652270" h="1743710">
                  <a:moveTo>
                    <a:pt x="1652015" y="0"/>
                  </a:moveTo>
                  <a:lnTo>
                    <a:pt x="1458976" y="0"/>
                  </a:lnTo>
                  <a:lnTo>
                    <a:pt x="0" y="1743456"/>
                  </a:lnTo>
                  <a:lnTo>
                    <a:pt x="214502" y="1743456"/>
                  </a:lnTo>
                  <a:lnTo>
                    <a:pt x="1652015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22264" y="3866387"/>
              <a:ext cx="1652270" cy="1743710"/>
            </a:xfrm>
            <a:custGeom>
              <a:avLst/>
              <a:gdLst/>
              <a:ahLst/>
              <a:cxnLst/>
              <a:rect l="l" t="t" r="r" b="b"/>
              <a:pathLst>
                <a:path w="1652270" h="1743710">
                  <a:moveTo>
                    <a:pt x="0" y="1743456"/>
                  </a:moveTo>
                  <a:lnTo>
                    <a:pt x="1458976" y="0"/>
                  </a:lnTo>
                  <a:lnTo>
                    <a:pt x="1652015" y="0"/>
                  </a:lnTo>
                  <a:lnTo>
                    <a:pt x="214502" y="1743456"/>
                  </a:lnTo>
                  <a:lnTo>
                    <a:pt x="0" y="174345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195060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1650491" y="0"/>
                  </a:moveTo>
                  <a:lnTo>
                    <a:pt x="1457579" y="0"/>
                  </a:lnTo>
                  <a:lnTo>
                    <a:pt x="0" y="1743456"/>
                  </a:lnTo>
                  <a:lnTo>
                    <a:pt x="214375" y="1743456"/>
                  </a:lnTo>
                  <a:lnTo>
                    <a:pt x="1650491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95060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0" y="1743456"/>
                  </a:moveTo>
                  <a:lnTo>
                    <a:pt x="1457579" y="0"/>
                  </a:lnTo>
                  <a:lnTo>
                    <a:pt x="1650491" y="0"/>
                  </a:lnTo>
                  <a:lnTo>
                    <a:pt x="214375" y="1743456"/>
                  </a:lnTo>
                  <a:lnTo>
                    <a:pt x="0" y="1743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472428" y="3866387"/>
              <a:ext cx="1652270" cy="1743710"/>
            </a:xfrm>
            <a:custGeom>
              <a:avLst/>
              <a:gdLst/>
              <a:ahLst/>
              <a:cxnLst/>
              <a:rect l="l" t="t" r="r" b="b"/>
              <a:pathLst>
                <a:path w="1652270" h="1743710">
                  <a:moveTo>
                    <a:pt x="1652016" y="0"/>
                  </a:moveTo>
                  <a:lnTo>
                    <a:pt x="1458976" y="0"/>
                  </a:lnTo>
                  <a:lnTo>
                    <a:pt x="0" y="1743456"/>
                  </a:lnTo>
                  <a:lnTo>
                    <a:pt x="214502" y="1743456"/>
                  </a:lnTo>
                  <a:lnTo>
                    <a:pt x="1652016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472428" y="3866387"/>
              <a:ext cx="1652270" cy="1743710"/>
            </a:xfrm>
            <a:custGeom>
              <a:avLst/>
              <a:gdLst/>
              <a:ahLst/>
              <a:cxnLst/>
              <a:rect l="l" t="t" r="r" b="b"/>
              <a:pathLst>
                <a:path w="1652270" h="1743710">
                  <a:moveTo>
                    <a:pt x="0" y="1743456"/>
                  </a:moveTo>
                  <a:lnTo>
                    <a:pt x="1458976" y="0"/>
                  </a:lnTo>
                  <a:lnTo>
                    <a:pt x="1652016" y="0"/>
                  </a:lnTo>
                  <a:lnTo>
                    <a:pt x="214502" y="1743456"/>
                  </a:lnTo>
                  <a:lnTo>
                    <a:pt x="0" y="174345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737603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1650492" y="0"/>
                  </a:moveTo>
                  <a:lnTo>
                    <a:pt x="1457578" y="0"/>
                  </a:lnTo>
                  <a:lnTo>
                    <a:pt x="0" y="1743456"/>
                  </a:lnTo>
                  <a:lnTo>
                    <a:pt x="214375" y="1743456"/>
                  </a:lnTo>
                  <a:lnTo>
                    <a:pt x="1650492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37603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0" y="1743456"/>
                  </a:moveTo>
                  <a:lnTo>
                    <a:pt x="1457578" y="0"/>
                  </a:lnTo>
                  <a:lnTo>
                    <a:pt x="1650492" y="0"/>
                  </a:lnTo>
                  <a:lnTo>
                    <a:pt x="214375" y="1743456"/>
                  </a:lnTo>
                  <a:lnTo>
                    <a:pt x="0" y="1743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08876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1650492" y="0"/>
                  </a:moveTo>
                  <a:lnTo>
                    <a:pt x="1457578" y="0"/>
                  </a:lnTo>
                  <a:lnTo>
                    <a:pt x="0" y="1743456"/>
                  </a:lnTo>
                  <a:lnTo>
                    <a:pt x="214375" y="1743456"/>
                  </a:lnTo>
                  <a:lnTo>
                    <a:pt x="1650492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008876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0" y="1743456"/>
                  </a:moveTo>
                  <a:lnTo>
                    <a:pt x="1457578" y="0"/>
                  </a:lnTo>
                  <a:lnTo>
                    <a:pt x="1650492" y="0"/>
                  </a:lnTo>
                  <a:lnTo>
                    <a:pt x="214375" y="1743456"/>
                  </a:lnTo>
                  <a:lnTo>
                    <a:pt x="0" y="1743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80148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1650492" y="0"/>
                  </a:moveTo>
                  <a:lnTo>
                    <a:pt x="1457578" y="0"/>
                  </a:lnTo>
                  <a:lnTo>
                    <a:pt x="0" y="1743456"/>
                  </a:lnTo>
                  <a:lnTo>
                    <a:pt x="214375" y="1743456"/>
                  </a:lnTo>
                  <a:lnTo>
                    <a:pt x="1650492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3866387"/>
              <a:ext cx="1651000" cy="1743710"/>
            </a:xfrm>
            <a:custGeom>
              <a:avLst/>
              <a:gdLst/>
              <a:ahLst/>
              <a:cxnLst/>
              <a:rect l="l" t="t" r="r" b="b"/>
              <a:pathLst>
                <a:path w="1651000" h="1743710">
                  <a:moveTo>
                    <a:pt x="0" y="1743456"/>
                  </a:moveTo>
                  <a:lnTo>
                    <a:pt x="1457578" y="0"/>
                  </a:lnTo>
                  <a:lnTo>
                    <a:pt x="1650492" y="0"/>
                  </a:lnTo>
                  <a:lnTo>
                    <a:pt x="214375" y="1743456"/>
                  </a:lnTo>
                  <a:lnTo>
                    <a:pt x="0" y="1743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31864" y="4972812"/>
              <a:ext cx="215265" cy="329565"/>
            </a:xfrm>
            <a:custGeom>
              <a:avLst/>
              <a:gdLst/>
              <a:ahLst/>
              <a:cxnLst/>
              <a:rect l="l" t="t" r="r" b="b"/>
              <a:pathLst>
                <a:path w="215265" h="329564">
                  <a:moveTo>
                    <a:pt x="107441" y="0"/>
                  </a:moveTo>
                  <a:lnTo>
                    <a:pt x="0" y="329184"/>
                  </a:lnTo>
                  <a:lnTo>
                    <a:pt x="214883" y="329184"/>
                  </a:lnTo>
                  <a:lnTo>
                    <a:pt x="107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31864" y="4972812"/>
              <a:ext cx="215265" cy="329565"/>
            </a:xfrm>
            <a:custGeom>
              <a:avLst/>
              <a:gdLst/>
              <a:ahLst/>
              <a:cxnLst/>
              <a:rect l="l" t="t" r="r" b="b"/>
              <a:pathLst>
                <a:path w="215265" h="329564">
                  <a:moveTo>
                    <a:pt x="0" y="329184"/>
                  </a:moveTo>
                  <a:lnTo>
                    <a:pt x="107441" y="0"/>
                  </a:lnTo>
                  <a:lnTo>
                    <a:pt x="214883" y="329184"/>
                  </a:lnTo>
                  <a:lnTo>
                    <a:pt x="0" y="329184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624828" y="5007863"/>
              <a:ext cx="216535" cy="329565"/>
            </a:xfrm>
            <a:custGeom>
              <a:avLst/>
              <a:gdLst/>
              <a:ahLst/>
              <a:cxnLst/>
              <a:rect l="l" t="t" r="r" b="b"/>
              <a:pathLst>
                <a:path w="216534" h="329564">
                  <a:moveTo>
                    <a:pt x="108203" y="0"/>
                  </a:moveTo>
                  <a:lnTo>
                    <a:pt x="0" y="329184"/>
                  </a:lnTo>
                  <a:lnTo>
                    <a:pt x="216407" y="329184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24828" y="5007863"/>
              <a:ext cx="216535" cy="329565"/>
            </a:xfrm>
            <a:custGeom>
              <a:avLst/>
              <a:gdLst/>
              <a:ahLst/>
              <a:cxnLst/>
              <a:rect l="l" t="t" r="r" b="b"/>
              <a:pathLst>
                <a:path w="216534" h="329564">
                  <a:moveTo>
                    <a:pt x="0" y="329184"/>
                  </a:moveTo>
                  <a:lnTo>
                    <a:pt x="108203" y="0"/>
                  </a:lnTo>
                  <a:lnTo>
                    <a:pt x="216407" y="329184"/>
                  </a:lnTo>
                  <a:lnTo>
                    <a:pt x="0" y="329184"/>
                  </a:lnTo>
                  <a:close/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444996" y="5087112"/>
              <a:ext cx="216535" cy="329565"/>
            </a:xfrm>
            <a:custGeom>
              <a:avLst/>
              <a:gdLst/>
              <a:ahLst/>
              <a:cxnLst/>
              <a:rect l="l" t="t" r="r" b="b"/>
              <a:pathLst>
                <a:path w="216534" h="329564">
                  <a:moveTo>
                    <a:pt x="108203" y="0"/>
                  </a:moveTo>
                  <a:lnTo>
                    <a:pt x="0" y="329184"/>
                  </a:lnTo>
                  <a:lnTo>
                    <a:pt x="216407" y="329184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444996" y="5087112"/>
              <a:ext cx="216535" cy="329565"/>
            </a:xfrm>
            <a:custGeom>
              <a:avLst/>
              <a:gdLst/>
              <a:ahLst/>
              <a:cxnLst/>
              <a:rect l="l" t="t" r="r" b="b"/>
              <a:pathLst>
                <a:path w="216534" h="329564">
                  <a:moveTo>
                    <a:pt x="0" y="329184"/>
                  </a:moveTo>
                  <a:lnTo>
                    <a:pt x="108203" y="0"/>
                  </a:lnTo>
                  <a:lnTo>
                    <a:pt x="216407" y="329184"/>
                  </a:lnTo>
                  <a:lnTo>
                    <a:pt x="0" y="329184"/>
                  </a:lnTo>
                  <a:close/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95872" y="5172456"/>
              <a:ext cx="216535" cy="329565"/>
            </a:xfrm>
            <a:custGeom>
              <a:avLst/>
              <a:gdLst/>
              <a:ahLst/>
              <a:cxnLst/>
              <a:rect l="l" t="t" r="r" b="b"/>
              <a:pathLst>
                <a:path w="216534" h="329564">
                  <a:moveTo>
                    <a:pt x="108203" y="0"/>
                  </a:moveTo>
                  <a:lnTo>
                    <a:pt x="0" y="329184"/>
                  </a:lnTo>
                  <a:lnTo>
                    <a:pt x="216407" y="329184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595872" y="5172456"/>
              <a:ext cx="216535" cy="329565"/>
            </a:xfrm>
            <a:custGeom>
              <a:avLst/>
              <a:gdLst/>
              <a:ahLst/>
              <a:cxnLst/>
              <a:rect l="l" t="t" r="r" b="b"/>
              <a:pathLst>
                <a:path w="216534" h="329564">
                  <a:moveTo>
                    <a:pt x="0" y="329184"/>
                  </a:moveTo>
                  <a:lnTo>
                    <a:pt x="108203" y="0"/>
                  </a:lnTo>
                  <a:lnTo>
                    <a:pt x="216407" y="329184"/>
                  </a:lnTo>
                  <a:lnTo>
                    <a:pt x="0" y="329184"/>
                  </a:lnTo>
                  <a:close/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5155" y="4422647"/>
              <a:ext cx="336803" cy="40081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725155" y="4422647"/>
              <a:ext cx="337185" cy="401320"/>
            </a:xfrm>
            <a:custGeom>
              <a:avLst/>
              <a:gdLst/>
              <a:ahLst/>
              <a:cxnLst/>
              <a:rect l="l" t="t" r="r" b="b"/>
              <a:pathLst>
                <a:path w="337184" h="401320">
                  <a:moveTo>
                    <a:pt x="336803" y="50037"/>
                  </a:moveTo>
                  <a:lnTo>
                    <a:pt x="323564" y="69536"/>
                  </a:lnTo>
                  <a:lnTo>
                    <a:pt x="287464" y="85439"/>
                  </a:lnTo>
                  <a:lnTo>
                    <a:pt x="233933" y="96150"/>
                  </a:lnTo>
                  <a:lnTo>
                    <a:pt x="168401" y="100075"/>
                  </a:lnTo>
                  <a:lnTo>
                    <a:pt x="102870" y="96150"/>
                  </a:lnTo>
                  <a:lnTo>
                    <a:pt x="49339" y="85439"/>
                  </a:lnTo>
                  <a:lnTo>
                    <a:pt x="13239" y="69536"/>
                  </a:lnTo>
                  <a:lnTo>
                    <a:pt x="0" y="50037"/>
                  </a:lnTo>
                  <a:lnTo>
                    <a:pt x="13239" y="30539"/>
                  </a:lnTo>
                  <a:lnTo>
                    <a:pt x="49339" y="14636"/>
                  </a:lnTo>
                  <a:lnTo>
                    <a:pt x="102870" y="3925"/>
                  </a:lnTo>
                  <a:lnTo>
                    <a:pt x="168401" y="0"/>
                  </a:lnTo>
                  <a:lnTo>
                    <a:pt x="233933" y="3925"/>
                  </a:lnTo>
                  <a:lnTo>
                    <a:pt x="287464" y="14636"/>
                  </a:lnTo>
                  <a:lnTo>
                    <a:pt x="323564" y="30539"/>
                  </a:lnTo>
                  <a:lnTo>
                    <a:pt x="336803" y="50037"/>
                  </a:lnTo>
                  <a:close/>
                </a:path>
                <a:path w="337184" h="401320">
                  <a:moveTo>
                    <a:pt x="336803" y="50037"/>
                  </a:moveTo>
                  <a:lnTo>
                    <a:pt x="336803" y="350774"/>
                  </a:lnTo>
                  <a:lnTo>
                    <a:pt x="323564" y="370272"/>
                  </a:lnTo>
                  <a:lnTo>
                    <a:pt x="287464" y="386175"/>
                  </a:lnTo>
                  <a:lnTo>
                    <a:pt x="233933" y="396886"/>
                  </a:lnTo>
                  <a:lnTo>
                    <a:pt x="168401" y="400812"/>
                  </a:lnTo>
                  <a:lnTo>
                    <a:pt x="102870" y="396886"/>
                  </a:lnTo>
                  <a:lnTo>
                    <a:pt x="49339" y="386175"/>
                  </a:lnTo>
                  <a:lnTo>
                    <a:pt x="13239" y="370272"/>
                  </a:lnTo>
                  <a:lnTo>
                    <a:pt x="0" y="350774"/>
                  </a:lnTo>
                  <a:lnTo>
                    <a:pt x="0" y="5003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2808" y="4415027"/>
              <a:ext cx="336803" cy="3992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702808" y="4415027"/>
              <a:ext cx="337185" cy="399415"/>
            </a:xfrm>
            <a:custGeom>
              <a:avLst/>
              <a:gdLst/>
              <a:ahLst/>
              <a:cxnLst/>
              <a:rect l="l" t="t" r="r" b="b"/>
              <a:pathLst>
                <a:path w="337185" h="399414">
                  <a:moveTo>
                    <a:pt x="336803" y="50038"/>
                  </a:moveTo>
                  <a:lnTo>
                    <a:pt x="323564" y="69536"/>
                  </a:lnTo>
                  <a:lnTo>
                    <a:pt x="287464" y="85439"/>
                  </a:lnTo>
                  <a:lnTo>
                    <a:pt x="233934" y="96150"/>
                  </a:lnTo>
                  <a:lnTo>
                    <a:pt x="168401" y="100076"/>
                  </a:lnTo>
                  <a:lnTo>
                    <a:pt x="102870" y="96150"/>
                  </a:lnTo>
                  <a:lnTo>
                    <a:pt x="49339" y="85439"/>
                  </a:lnTo>
                  <a:lnTo>
                    <a:pt x="13239" y="69536"/>
                  </a:lnTo>
                  <a:lnTo>
                    <a:pt x="0" y="50038"/>
                  </a:lnTo>
                  <a:lnTo>
                    <a:pt x="13239" y="30539"/>
                  </a:lnTo>
                  <a:lnTo>
                    <a:pt x="49339" y="14636"/>
                  </a:lnTo>
                  <a:lnTo>
                    <a:pt x="102869" y="3925"/>
                  </a:lnTo>
                  <a:lnTo>
                    <a:pt x="168401" y="0"/>
                  </a:lnTo>
                  <a:lnTo>
                    <a:pt x="233933" y="3925"/>
                  </a:lnTo>
                  <a:lnTo>
                    <a:pt x="287464" y="14636"/>
                  </a:lnTo>
                  <a:lnTo>
                    <a:pt x="323564" y="30539"/>
                  </a:lnTo>
                  <a:lnTo>
                    <a:pt x="336803" y="50038"/>
                  </a:lnTo>
                  <a:close/>
                </a:path>
                <a:path w="337185" h="399414">
                  <a:moveTo>
                    <a:pt x="336803" y="50038"/>
                  </a:moveTo>
                  <a:lnTo>
                    <a:pt x="336803" y="349250"/>
                  </a:lnTo>
                  <a:lnTo>
                    <a:pt x="323564" y="368748"/>
                  </a:lnTo>
                  <a:lnTo>
                    <a:pt x="287464" y="384651"/>
                  </a:lnTo>
                  <a:lnTo>
                    <a:pt x="233934" y="395362"/>
                  </a:lnTo>
                  <a:lnTo>
                    <a:pt x="168401" y="399288"/>
                  </a:lnTo>
                  <a:lnTo>
                    <a:pt x="102870" y="395362"/>
                  </a:lnTo>
                  <a:lnTo>
                    <a:pt x="49339" y="384651"/>
                  </a:lnTo>
                  <a:lnTo>
                    <a:pt x="13239" y="368748"/>
                  </a:lnTo>
                  <a:lnTo>
                    <a:pt x="0" y="349250"/>
                  </a:lnTo>
                  <a:lnTo>
                    <a:pt x="0" y="500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59352" y="4408932"/>
              <a:ext cx="336803" cy="39928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959352" y="4408932"/>
              <a:ext cx="337185" cy="399415"/>
            </a:xfrm>
            <a:custGeom>
              <a:avLst/>
              <a:gdLst/>
              <a:ahLst/>
              <a:cxnLst/>
              <a:rect l="l" t="t" r="r" b="b"/>
              <a:pathLst>
                <a:path w="337185" h="399414">
                  <a:moveTo>
                    <a:pt x="336803" y="50038"/>
                  </a:moveTo>
                  <a:lnTo>
                    <a:pt x="323564" y="69536"/>
                  </a:lnTo>
                  <a:lnTo>
                    <a:pt x="287464" y="85439"/>
                  </a:lnTo>
                  <a:lnTo>
                    <a:pt x="233934" y="96150"/>
                  </a:lnTo>
                  <a:lnTo>
                    <a:pt x="168401" y="100076"/>
                  </a:lnTo>
                  <a:lnTo>
                    <a:pt x="102870" y="96150"/>
                  </a:lnTo>
                  <a:lnTo>
                    <a:pt x="49339" y="85439"/>
                  </a:lnTo>
                  <a:lnTo>
                    <a:pt x="13239" y="69536"/>
                  </a:lnTo>
                  <a:lnTo>
                    <a:pt x="0" y="50038"/>
                  </a:lnTo>
                  <a:lnTo>
                    <a:pt x="13239" y="30539"/>
                  </a:lnTo>
                  <a:lnTo>
                    <a:pt x="49339" y="14636"/>
                  </a:lnTo>
                  <a:lnTo>
                    <a:pt x="102869" y="3925"/>
                  </a:lnTo>
                  <a:lnTo>
                    <a:pt x="168401" y="0"/>
                  </a:lnTo>
                  <a:lnTo>
                    <a:pt x="233933" y="3925"/>
                  </a:lnTo>
                  <a:lnTo>
                    <a:pt x="287464" y="14636"/>
                  </a:lnTo>
                  <a:lnTo>
                    <a:pt x="323564" y="30539"/>
                  </a:lnTo>
                  <a:lnTo>
                    <a:pt x="336803" y="50038"/>
                  </a:lnTo>
                  <a:close/>
                </a:path>
                <a:path w="337185" h="399414">
                  <a:moveTo>
                    <a:pt x="336803" y="50038"/>
                  </a:moveTo>
                  <a:lnTo>
                    <a:pt x="336803" y="349250"/>
                  </a:lnTo>
                  <a:lnTo>
                    <a:pt x="323564" y="368748"/>
                  </a:lnTo>
                  <a:lnTo>
                    <a:pt x="287464" y="384651"/>
                  </a:lnTo>
                  <a:lnTo>
                    <a:pt x="233934" y="395362"/>
                  </a:lnTo>
                  <a:lnTo>
                    <a:pt x="168401" y="399288"/>
                  </a:lnTo>
                  <a:lnTo>
                    <a:pt x="102870" y="395362"/>
                  </a:lnTo>
                  <a:lnTo>
                    <a:pt x="49339" y="384651"/>
                  </a:lnTo>
                  <a:lnTo>
                    <a:pt x="13239" y="368748"/>
                  </a:lnTo>
                  <a:lnTo>
                    <a:pt x="0" y="349250"/>
                  </a:lnTo>
                  <a:lnTo>
                    <a:pt x="0" y="500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09943" y="3614927"/>
              <a:ext cx="336803" cy="39928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409943" y="3614927"/>
              <a:ext cx="337185" cy="399415"/>
            </a:xfrm>
            <a:custGeom>
              <a:avLst/>
              <a:gdLst/>
              <a:ahLst/>
              <a:cxnLst/>
              <a:rect l="l" t="t" r="r" b="b"/>
              <a:pathLst>
                <a:path w="337184" h="399414">
                  <a:moveTo>
                    <a:pt x="336803" y="50038"/>
                  </a:moveTo>
                  <a:lnTo>
                    <a:pt x="323564" y="69536"/>
                  </a:lnTo>
                  <a:lnTo>
                    <a:pt x="287464" y="85439"/>
                  </a:lnTo>
                  <a:lnTo>
                    <a:pt x="233933" y="96150"/>
                  </a:lnTo>
                  <a:lnTo>
                    <a:pt x="168401" y="100076"/>
                  </a:lnTo>
                  <a:lnTo>
                    <a:pt x="102870" y="96150"/>
                  </a:lnTo>
                  <a:lnTo>
                    <a:pt x="49339" y="85439"/>
                  </a:lnTo>
                  <a:lnTo>
                    <a:pt x="13239" y="69536"/>
                  </a:lnTo>
                  <a:lnTo>
                    <a:pt x="0" y="50038"/>
                  </a:lnTo>
                  <a:lnTo>
                    <a:pt x="13239" y="30539"/>
                  </a:lnTo>
                  <a:lnTo>
                    <a:pt x="49339" y="14636"/>
                  </a:lnTo>
                  <a:lnTo>
                    <a:pt x="102870" y="3925"/>
                  </a:lnTo>
                  <a:lnTo>
                    <a:pt x="168401" y="0"/>
                  </a:lnTo>
                  <a:lnTo>
                    <a:pt x="233933" y="3925"/>
                  </a:lnTo>
                  <a:lnTo>
                    <a:pt x="287464" y="14636"/>
                  </a:lnTo>
                  <a:lnTo>
                    <a:pt x="323564" y="30539"/>
                  </a:lnTo>
                  <a:lnTo>
                    <a:pt x="336803" y="50038"/>
                  </a:lnTo>
                  <a:close/>
                </a:path>
                <a:path w="337184" h="399414">
                  <a:moveTo>
                    <a:pt x="336803" y="50038"/>
                  </a:moveTo>
                  <a:lnTo>
                    <a:pt x="336803" y="349250"/>
                  </a:lnTo>
                  <a:lnTo>
                    <a:pt x="323564" y="368748"/>
                  </a:lnTo>
                  <a:lnTo>
                    <a:pt x="287464" y="384651"/>
                  </a:lnTo>
                  <a:lnTo>
                    <a:pt x="233933" y="395362"/>
                  </a:lnTo>
                  <a:lnTo>
                    <a:pt x="168401" y="399288"/>
                  </a:lnTo>
                  <a:lnTo>
                    <a:pt x="102870" y="395362"/>
                  </a:lnTo>
                  <a:lnTo>
                    <a:pt x="49339" y="384651"/>
                  </a:lnTo>
                  <a:lnTo>
                    <a:pt x="13239" y="368748"/>
                  </a:lnTo>
                  <a:lnTo>
                    <a:pt x="0" y="349250"/>
                  </a:lnTo>
                  <a:lnTo>
                    <a:pt x="0" y="500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39912" y="3601212"/>
              <a:ext cx="335280" cy="39928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439912" y="3601212"/>
              <a:ext cx="335280" cy="399415"/>
            </a:xfrm>
            <a:custGeom>
              <a:avLst/>
              <a:gdLst/>
              <a:ahLst/>
              <a:cxnLst/>
              <a:rect l="l" t="t" r="r" b="b"/>
              <a:pathLst>
                <a:path w="335279" h="399414">
                  <a:moveTo>
                    <a:pt x="335280" y="49783"/>
                  </a:moveTo>
                  <a:lnTo>
                    <a:pt x="322105" y="69209"/>
                  </a:lnTo>
                  <a:lnTo>
                    <a:pt x="286178" y="85074"/>
                  </a:lnTo>
                  <a:lnTo>
                    <a:pt x="232892" y="95771"/>
                  </a:lnTo>
                  <a:lnTo>
                    <a:pt x="167640" y="99694"/>
                  </a:lnTo>
                  <a:lnTo>
                    <a:pt x="102387" y="95771"/>
                  </a:lnTo>
                  <a:lnTo>
                    <a:pt x="49101" y="85074"/>
                  </a:lnTo>
                  <a:lnTo>
                    <a:pt x="13174" y="69209"/>
                  </a:lnTo>
                  <a:lnTo>
                    <a:pt x="0" y="49783"/>
                  </a:lnTo>
                  <a:lnTo>
                    <a:pt x="13174" y="30432"/>
                  </a:lnTo>
                  <a:lnTo>
                    <a:pt x="49101" y="14605"/>
                  </a:lnTo>
                  <a:lnTo>
                    <a:pt x="102387" y="3921"/>
                  </a:lnTo>
                  <a:lnTo>
                    <a:pt x="167640" y="0"/>
                  </a:lnTo>
                  <a:lnTo>
                    <a:pt x="232892" y="3921"/>
                  </a:lnTo>
                  <a:lnTo>
                    <a:pt x="286178" y="14604"/>
                  </a:lnTo>
                  <a:lnTo>
                    <a:pt x="322105" y="30432"/>
                  </a:lnTo>
                  <a:lnTo>
                    <a:pt x="335280" y="49783"/>
                  </a:lnTo>
                  <a:close/>
                </a:path>
                <a:path w="335279" h="399414">
                  <a:moveTo>
                    <a:pt x="335280" y="49783"/>
                  </a:moveTo>
                  <a:lnTo>
                    <a:pt x="335280" y="349504"/>
                  </a:lnTo>
                  <a:lnTo>
                    <a:pt x="322105" y="368855"/>
                  </a:lnTo>
                  <a:lnTo>
                    <a:pt x="286178" y="384683"/>
                  </a:lnTo>
                  <a:lnTo>
                    <a:pt x="232892" y="395366"/>
                  </a:lnTo>
                  <a:lnTo>
                    <a:pt x="167640" y="399288"/>
                  </a:lnTo>
                  <a:lnTo>
                    <a:pt x="102387" y="395366"/>
                  </a:lnTo>
                  <a:lnTo>
                    <a:pt x="49101" y="384682"/>
                  </a:lnTo>
                  <a:lnTo>
                    <a:pt x="13174" y="368855"/>
                  </a:lnTo>
                  <a:lnTo>
                    <a:pt x="0" y="349504"/>
                  </a:lnTo>
                  <a:lnTo>
                    <a:pt x="0" y="49783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17135" y="3614927"/>
              <a:ext cx="335279" cy="39928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517135" y="3614927"/>
              <a:ext cx="335280" cy="399415"/>
            </a:xfrm>
            <a:custGeom>
              <a:avLst/>
              <a:gdLst/>
              <a:ahLst/>
              <a:cxnLst/>
              <a:rect l="l" t="t" r="r" b="b"/>
              <a:pathLst>
                <a:path w="335279" h="399414">
                  <a:moveTo>
                    <a:pt x="335279" y="49784"/>
                  </a:moveTo>
                  <a:lnTo>
                    <a:pt x="322105" y="69209"/>
                  </a:lnTo>
                  <a:lnTo>
                    <a:pt x="286178" y="85074"/>
                  </a:lnTo>
                  <a:lnTo>
                    <a:pt x="232892" y="95771"/>
                  </a:lnTo>
                  <a:lnTo>
                    <a:pt x="167639" y="99695"/>
                  </a:lnTo>
                  <a:lnTo>
                    <a:pt x="102387" y="95771"/>
                  </a:lnTo>
                  <a:lnTo>
                    <a:pt x="49101" y="85074"/>
                  </a:lnTo>
                  <a:lnTo>
                    <a:pt x="13174" y="69209"/>
                  </a:lnTo>
                  <a:lnTo>
                    <a:pt x="0" y="49784"/>
                  </a:lnTo>
                  <a:lnTo>
                    <a:pt x="13174" y="30432"/>
                  </a:lnTo>
                  <a:lnTo>
                    <a:pt x="49101" y="14605"/>
                  </a:lnTo>
                  <a:lnTo>
                    <a:pt x="102387" y="3921"/>
                  </a:lnTo>
                  <a:lnTo>
                    <a:pt x="167639" y="0"/>
                  </a:lnTo>
                  <a:lnTo>
                    <a:pt x="232892" y="3921"/>
                  </a:lnTo>
                  <a:lnTo>
                    <a:pt x="286178" y="14605"/>
                  </a:lnTo>
                  <a:lnTo>
                    <a:pt x="322105" y="30432"/>
                  </a:lnTo>
                  <a:lnTo>
                    <a:pt x="335279" y="49784"/>
                  </a:lnTo>
                  <a:close/>
                </a:path>
                <a:path w="335279" h="399414">
                  <a:moveTo>
                    <a:pt x="335279" y="49784"/>
                  </a:moveTo>
                  <a:lnTo>
                    <a:pt x="335279" y="349504"/>
                  </a:lnTo>
                  <a:lnTo>
                    <a:pt x="322105" y="368855"/>
                  </a:lnTo>
                  <a:lnTo>
                    <a:pt x="286178" y="384683"/>
                  </a:lnTo>
                  <a:lnTo>
                    <a:pt x="232892" y="395366"/>
                  </a:lnTo>
                  <a:lnTo>
                    <a:pt x="167639" y="399288"/>
                  </a:lnTo>
                  <a:lnTo>
                    <a:pt x="102387" y="395366"/>
                  </a:lnTo>
                  <a:lnTo>
                    <a:pt x="49101" y="384683"/>
                  </a:lnTo>
                  <a:lnTo>
                    <a:pt x="13174" y="368855"/>
                  </a:lnTo>
                  <a:lnTo>
                    <a:pt x="0" y="349504"/>
                  </a:lnTo>
                  <a:lnTo>
                    <a:pt x="0" y="4978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6255" y="5164836"/>
              <a:ext cx="335280" cy="39928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5096255" y="5164836"/>
              <a:ext cx="335280" cy="399415"/>
            </a:xfrm>
            <a:custGeom>
              <a:avLst/>
              <a:gdLst/>
              <a:ahLst/>
              <a:cxnLst/>
              <a:rect l="l" t="t" r="r" b="b"/>
              <a:pathLst>
                <a:path w="335279" h="399414">
                  <a:moveTo>
                    <a:pt x="335280" y="50037"/>
                  </a:moveTo>
                  <a:lnTo>
                    <a:pt x="322105" y="69536"/>
                  </a:lnTo>
                  <a:lnTo>
                    <a:pt x="286178" y="85439"/>
                  </a:lnTo>
                  <a:lnTo>
                    <a:pt x="232892" y="96150"/>
                  </a:lnTo>
                  <a:lnTo>
                    <a:pt x="167640" y="100075"/>
                  </a:lnTo>
                  <a:lnTo>
                    <a:pt x="102387" y="96150"/>
                  </a:lnTo>
                  <a:lnTo>
                    <a:pt x="49101" y="85439"/>
                  </a:lnTo>
                  <a:lnTo>
                    <a:pt x="13174" y="69536"/>
                  </a:lnTo>
                  <a:lnTo>
                    <a:pt x="0" y="50037"/>
                  </a:lnTo>
                  <a:lnTo>
                    <a:pt x="13174" y="30539"/>
                  </a:lnTo>
                  <a:lnTo>
                    <a:pt x="49101" y="14636"/>
                  </a:lnTo>
                  <a:lnTo>
                    <a:pt x="102387" y="3925"/>
                  </a:lnTo>
                  <a:lnTo>
                    <a:pt x="167640" y="0"/>
                  </a:lnTo>
                  <a:lnTo>
                    <a:pt x="232892" y="3925"/>
                  </a:lnTo>
                  <a:lnTo>
                    <a:pt x="286178" y="14636"/>
                  </a:lnTo>
                  <a:lnTo>
                    <a:pt x="322105" y="30539"/>
                  </a:lnTo>
                  <a:lnTo>
                    <a:pt x="335280" y="50037"/>
                  </a:lnTo>
                  <a:close/>
                </a:path>
                <a:path w="335279" h="399414">
                  <a:moveTo>
                    <a:pt x="335280" y="50037"/>
                  </a:moveTo>
                  <a:lnTo>
                    <a:pt x="335280" y="349250"/>
                  </a:lnTo>
                  <a:lnTo>
                    <a:pt x="322105" y="368748"/>
                  </a:lnTo>
                  <a:lnTo>
                    <a:pt x="286178" y="384651"/>
                  </a:lnTo>
                  <a:lnTo>
                    <a:pt x="232892" y="395362"/>
                  </a:lnTo>
                  <a:lnTo>
                    <a:pt x="167640" y="399288"/>
                  </a:lnTo>
                  <a:lnTo>
                    <a:pt x="102387" y="395362"/>
                  </a:lnTo>
                  <a:lnTo>
                    <a:pt x="49101" y="384651"/>
                  </a:lnTo>
                  <a:lnTo>
                    <a:pt x="13174" y="368748"/>
                  </a:lnTo>
                  <a:lnTo>
                    <a:pt x="0" y="349250"/>
                  </a:lnTo>
                  <a:lnTo>
                    <a:pt x="0" y="5003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95743" y="5157215"/>
              <a:ext cx="336803" cy="40081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095743" y="5157215"/>
              <a:ext cx="337185" cy="401320"/>
            </a:xfrm>
            <a:custGeom>
              <a:avLst/>
              <a:gdLst/>
              <a:ahLst/>
              <a:cxnLst/>
              <a:rect l="l" t="t" r="r" b="b"/>
              <a:pathLst>
                <a:path w="337184" h="401320">
                  <a:moveTo>
                    <a:pt x="336803" y="50037"/>
                  </a:moveTo>
                  <a:lnTo>
                    <a:pt x="323564" y="69536"/>
                  </a:lnTo>
                  <a:lnTo>
                    <a:pt x="287464" y="85439"/>
                  </a:lnTo>
                  <a:lnTo>
                    <a:pt x="233933" y="96150"/>
                  </a:lnTo>
                  <a:lnTo>
                    <a:pt x="168401" y="100075"/>
                  </a:lnTo>
                  <a:lnTo>
                    <a:pt x="102870" y="96150"/>
                  </a:lnTo>
                  <a:lnTo>
                    <a:pt x="49339" y="85439"/>
                  </a:lnTo>
                  <a:lnTo>
                    <a:pt x="13239" y="69536"/>
                  </a:lnTo>
                  <a:lnTo>
                    <a:pt x="0" y="50037"/>
                  </a:lnTo>
                  <a:lnTo>
                    <a:pt x="13239" y="30539"/>
                  </a:lnTo>
                  <a:lnTo>
                    <a:pt x="49339" y="14636"/>
                  </a:lnTo>
                  <a:lnTo>
                    <a:pt x="102870" y="3925"/>
                  </a:lnTo>
                  <a:lnTo>
                    <a:pt x="168401" y="0"/>
                  </a:lnTo>
                  <a:lnTo>
                    <a:pt x="233933" y="3925"/>
                  </a:lnTo>
                  <a:lnTo>
                    <a:pt x="287464" y="14636"/>
                  </a:lnTo>
                  <a:lnTo>
                    <a:pt x="323564" y="30539"/>
                  </a:lnTo>
                  <a:lnTo>
                    <a:pt x="336803" y="50037"/>
                  </a:lnTo>
                  <a:close/>
                </a:path>
                <a:path w="337184" h="401320">
                  <a:moveTo>
                    <a:pt x="336803" y="50037"/>
                  </a:moveTo>
                  <a:lnTo>
                    <a:pt x="336803" y="350773"/>
                  </a:lnTo>
                  <a:lnTo>
                    <a:pt x="323564" y="370272"/>
                  </a:lnTo>
                  <a:lnTo>
                    <a:pt x="287464" y="386175"/>
                  </a:lnTo>
                  <a:lnTo>
                    <a:pt x="233933" y="396886"/>
                  </a:lnTo>
                  <a:lnTo>
                    <a:pt x="168401" y="400811"/>
                  </a:lnTo>
                  <a:lnTo>
                    <a:pt x="102870" y="396886"/>
                  </a:lnTo>
                  <a:lnTo>
                    <a:pt x="49339" y="386175"/>
                  </a:lnTo>
                  <a:lnTo>
                    <a:pt x="13239" y="370272"/>
                  </a:lnTo>
                  <a:lnTo>
                    <a:pt x="0" y="350773"/>
                  </a:lnTo>
                  <a:lnTo>
                    <a:pt x="0" y="5003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44596" y="5166359"/>
              <a:ext cx="336804" cy="399287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3244596" y="5166359"/>
              <a:ext cx="337185" cy="399415"/>
            </a:xfrm>
            <a:custGeom>
              <a:avLst/>
              <a:gdLst/>
              <a:ahLst/>
              <a:cxnLst/>
              <a:rect l="l" t="t" r="r" b="b"/>
              <a:pathLst>
                <a:path w="337185" h="399414">
                  <a:moveTo>
                    <a:pt x="336804" y="50037"/>
                  </a:moveTo>
                  <a:lnTo>
                    <a:pt x="323564" y="69536"/>
                  </a:lnTo>
                  <a:lnTo>
                    <a:pt x="287464" y="85439"/>
                  </a:lnTo>
                  <a:lnTo>
                    <a:pt x="233934" y="96150"/>
                  </a:lnTo>
                  <a:lnTo>
                    <a:pt x="168402" y="100075"/>
                  </a:lnTo>
                  <a:lnTo>
                    <a:pt x="102869" y="96150"/>
                  </a:lnTo>
                  <a:lnTo>
                    <a:pt x="49339" y="85439"/>
                  </a:lnTo>
                  <a:lnTo>
                    <a:pt x="13239" y="69536"/>
                  </a:lnTo>
                  <a:lnTo>
                    <a:pt x="0" y="50037"/>
                  </a:lnTo>
                  <a:lnTo>
                    <a:pt x="13239" y="30539"/>
                  </a:lnTo>
                  <a:lnTo>
                    <a:pt x="49339" y="14636"/>
                  </a:lnTo>
                  <a:lnTo>
                    <a:pt x="102870" y="3925"/>
                  </a:lnTo>
                  <a:lnTo>
                    <a:pt x="168402" y="0"/>
                  </a:lnTo>
                  <a:lnTo>
                    <a:pt x="233933" y="3925"/>
                  </a:lnTo>
                  <a:lnTo>
                    <a:pt x="287464" y="14636"/>
                  </a:lnTo>
                  <a:lnTo>
                    <a:pt x="323564" y="30539"/>
                  </a:lnTo>
                  <a:lnTo>
                    <a:pt x="336804" y="50037"/>
                  </a:lnTo>
                  <a:close/>
                </a:path>
                <a:path w="337185" h="399414">
                  <a:moveTo>
                    <a:pt x="336804" y="50037"/>
                  </a:moveTo>
                  <a:lnTo>
                    <a:pt x="336804" y="349249"/>
                  </a:lnTo>
                  <a:lnTo>
                    <a:pt x="323564" y="368748"/>
                  </a:lnTo>
                  <a:lnTo>
                    <a:pt x="287464" y="384651"/>
                  </a:lnTo>
                  <a:lnTo>
                    <a:pt x="233934" y="395362"/>
                  </a:lnTo>
                  <a:lnTo>
                    <a:pt x="168402" y="399287"/>
                  </a:lnTo>
                  <a:lnTo>
                    <a:pt x="102869" y="395362"/>
                  </a:lnTo>
                  <a:lnTo>
                    <a:pt x="49339" y="384651"/>
                  </a:lnTo>
                  <a:lnTo>
                    <a:pt x="13239" y="368748"/>
                  </a:lnTo>
                  <a:lnTo>
                    <a:pt x="0" y="349249"/>
                  </a:lnTo>
                  <a:lnTo>
                    <a:pt x="0" y="5003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94175" y="3451859"/>
              <a:ext cx="3076955" cy="92201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35224" y="4351020"/>
              <a:ext cx="3075432" cy="92202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4648" y="4351020"/>
              <a:ext cx="3075431" cy="92202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963411" y="3456431"/>
              <a:ext cx="3066415" cy="913130"/>
            </a:xfrm>
            <a:custGeom>
              <a:avLst/>
              <a:gdLst/>
              <a:ahLst/>
              <a:cxnLst/>
              <a:rect l="l" t="t" r="r" b="b"/>
              <a:pathLst>
                <a:path w="3066415" h="913129">
                  <a:moveTo>
                    <a:pt x="3066288" y="0"/>
                  </a:moveTo>
                  <a:lnTo>
                    <a:pt x="873252" y="0"/>
                  </a:lnTo>
                  <a:lnTo>
                    <a:pt x="0" y="912875"/>
                  </a:lnTo>
                  <a:lnTo>
                    <a:pt x="2193036" y="912875"/>
                  </a:lnTo>
                  <a:lnTo>
                    <a:pt x="3066288" y="0"/>
                  </a:lnTo>
                  <a:close/>
                </a:path>
              </a:pathLst>
            </a:custGeom>
            <a:solidFill>
              <a:srgbClr val="008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963411" y="3456431"/>
              <a:ext cx="3066415" cy="913130"/>
            </a:xfrm>
            <a:custGeom>
              <a:avLst/>
              <a:gdLst/>
              <a:ahLst/>
              <a:cxnLst/>
              <a:rect l="l" t="t" r="r" b="b"/>
              <a:pathLst>
                <a:path w="3066415" h="913129">
                  <a:moveTo>
                    <a:pt x="0" y="912875"/>
                  </a:moveTo>
                  <a:lnTo>
                    <a:pt x="873252" y="0"/>
                  </a:lnTo>
                  <a:lnTo>
                    <a:pt x="3066288" y="0"/>
                  </a:lnTo>
                  <a:lnTo>
                    <a:pt x="2193036" y="912875"/>
                  </a:lnTo>
                  <a:lnTo>
                    <a:pt x="0" y="91287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98464" y="3368040"/>
              <a:ext cx="2996184" cy="107594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21196" y="2453640"/>
              <a:ext cx="85344" cy="8534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97396" y="2987040"/>
              <a:ext cx="85344" cy="8534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21196" y="2682240"/>
              <a:ext cx="85344" cy="8534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21196" y="3215640"/>
              <a:ext cx="85344" cy="8534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97396" y="4511039"/>
              <a:ext cx="85344" cy="8534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21196" y="4739639"/>
              <a:ext cx="85344" cy="85344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6598158" y="1011173"/>
              <a:ext cx="7620" cy="779145"/>
            </a:xfrm>
            <a:custGeom>
              <a:avLst/>
              <a:gdLst/>
              <a:ahLst/>
              <a:cxnLst/>
              <a:rect l="l" t="t" r="r" b="b"/>
              <a:pathLst>
                <a:path w="7620" h="779144">
                  <a:moveTo>
                    <a:pt x="7620" y="0"/>
                  </a:moveTo>
                  <a:lnTo>
                    <a:pt x="0" y="778763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605016" y="1772411"/>
              <a:ext cx="0" cy="749935"/>
            </a:xfrm>
            <a:custGeom>
              <a:avLst/>
              <a:gdLst/>
              <a:ahLst/>
              <a:cxnLst/>
              <a:rect l="l" t="t" r="r" b="b"/>
              <a:pathLst>
                <a:path h="749935">
                  <a:moveTo>
                    <a:pt x="0" y="0"/>
                  </a:moveTo>
                  <a:lnTo>
                    <a:pt x="0" y="749808"/>
                  </a:lnTo>
                </a:path>
              </a:pathLst>
            </a:custGeom>
            <a:ln w="1524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597396" y="2575559"/>
              <a:ext cx="15240" cy="2529840"/>
            </a:xfrm>
            <a:custGeom>
              <a:avLst/>
              <a:gdLst/>
              <a:ahLst/>
              <a:cxnLst/>
              <a:rect l="l" t="t" r="r" b="b"/>
              <a:pathLst>
                <a:path w="15240" h="2529840">
                  <a:moveTo>
                    <a:pt x="0" y="0"/>
                  </a:moveTo>
                  <a:lnTo>
                    <a:pt x="15239" y="252984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612635" y="5091683"/>
              <a:ext cx="0" cy="963294"/>
            </a:xfrm>
            <a:custGeom>
              <a:avLst/>
              <a:gdLst/>
              <a:ahLst/>
              <a:cxnLst/>
              <a:rect l="l" t="t" r="r" b="b"/>
              <a:pathLst>
                <a:path h="963295">
                  <a:moveTo>
                    <a:pt x="0" y="0"/>
                  </a:moveTo>
                  <a:lnTo>
                    <a:pt x="0" y="963168"/>
                  </a:lnTo>
                </a:path>
              </a:pathLst>
            </a:custGeom>
            <a:ln w="1524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559296" y="6115812"/>
              <a:ext cx="76200" cy="464820"/>
            </a:xfrm>
            <a:custGeom>
              <a:avLst/>
              <a:gdLst/>
              <a:ahLst/>
              <a:cxnLst/>
              <a:rect l="l" t="t" r="r" b="b"/>
              <a:pathLst>
                <a:path w="76200" h="464820">
                  <a:moveTo>
                    <a:pt x="30479" y="388620"/>
                  </a:moveTo>
                  <a:lnTo>
                    <a:pt x="0" y="388620"/>
                  </a:lnTo>
                  <a:lnTo>
                    <a:pt x="38100" y="464819"/>
                  </a:lnTo>
                  <a:lnTo>
                    <a:pt x="69850" y="401320"/>
                  </a:lnTo>
                  <a:lnTo>
                    <a:pt x="30479" y="401320"/>
                  </a:lnTo>
                  <a:lnTo>
                    <a:pt x="30479" y="388620"/>
                  </a:lnTo>
                  <a:close/>
                </a:path>
                <a:path w="76200" h="464820">
                  <a:moveTo>
                    <a:pt x="45720" y="0"/>
                  </a:moveTo>
                  <a:lnTo>
                    <a:pt x="30479" y="0"/>
                  </a:lnTo>
                  <a:lnTo>
                    <a:pt x="30479" y="401320"/>
                  </a:lnTo>
                  <a:lnTo>
                    <a:pt x="45720" y="401320"/>
                  </a:lnTo>
                  <a:lnTo>
                    <a:pt x="45720" y="0"/>
                  </a:lnTo>
                  <a:close/>
                </a:path>
                <a:path w="76200" h="464820">
                  <a:moveTo>
                    <a:pt x="76200" y="388620"/>
                  </a:moveTo>
                  <a:lnTo>
                    <a:pt x="45720" y="388620"/>
                  </a:lnTo>
                  <a:lnTo>
                    <a:pt x="45720" y="401320"/>
                  </a:lnTo>
                  <a:lnTo>
                    <a:pt x="69850" y="401320"/>
                  </a:lnTo>
                  <a:lnTo>
                    <a:pt x="76200" y="388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466331" y="2534412"/>
              <a:ext cx="251460" cy="2632075"/>
            </a:xfrm>
            <a:custGeom>
              <a:avLst/>
              <a:gdLst/>
              <a:ahLst/>
              <a:cxnLst/>
              <a:rect l="l" t="t" r="r" b="b"/>
              <a:pathLst>
                <a:path w="251459" h="2632075">
                  <a:moveTo>
                    <a:pt x="143256" y="2017776"/>
                  </a:moveTo>
                  <a:lnTo>
                    <a:pt x="137160" y="2122932"/>
                  </a:lnTo>
                </a:path>
                <a:path w="251459" h="2632075">
                  <a:moveTo>
                    <a:pt x="143256" y="2122932"/>
                  </a:moveTo>
                  <a:lnTo>
                    <a:pt x="166115" y="2244852"/>
                  </a:lnTo>
                </a:path>
                <a:path w="251459" h="2632075">
                  <a:moveTo>
                    <a:pt x="166115" y="2244852"/>
                  </a:moveTo>
                  <a:lnTo>
                    <a:pt x="150875" y="2350008"/>
                  </a:lnTo>
                </a:path>
                <a:path w="251459" h="2632075">
                  <a:moveTo>
                    <a:pt x="150875" y="2350008"/>
                  </a:moveTo>
                  <a:lnTo>
                    <a:pt x="193547" y="2455164"/>
                  </a:lnTo>
                </a:path>
                <a:path w="251459" h="2632075">
                  <a:moveTo>
                    <a:pt x="193547" y="2455164"/>
                  </a:moveTo>
                  <a:lnTo>
                    <a:pt x="187451" y="2578608"/>
                  </a:lnTo>
                </a:path>
                <a:path w="251459" h="2632075">
                  <a:moveTo>
                    <a:pt x="187451" y="2578608"/>
                  </a:moveTo>
                  <a:lnTo>
                    <a:pt x="179832" y="2631948"/>
                  </a:lnTo>
                </a:path>
                <a:path w="251459" h="2632075">
                  <a:moveTo>
                    <a:pt x="179832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00584" y="2017776"/>
                  </a:lnTo>
                </a:path>
                <a:path w="251459" h="2632075">
                  <a:moveTo>
                    <a:pt x="100584" y="2017776"/>
                  </a:moveTo>
                  <a:lnTo>
                    <a:pt x="92963" y="2122932"/>
                  </a:lnTo>
                </a:path>
                <a:path w="251459" h="2632075">
                  <a:moveTo>
                    <a:pt x="92963" y="2122932"/>
                  </a:moveTo>
                  <a:lnTo>
                    <a:pt x="114299" y="2244852"/>
                  </a:lnTo>
                </a:path>
                <a:path w="251459" h="2632075">
                  <a:moveTo>
                    <a:pt x="114299" y="2244852"/>
                  </a:moveTo>
                  <a:lnTo>
                    <a:pt x="100584" y="2350008"/>
                  </a:lnTo>
                </a:path>
                <a:path w="251459" h="2632075">
                  <a:moveTo>
                    <a:pt x="100584" y="2350008"/>
                  </a:moveTo>
                  <a:lnTo>
                    <a:pt x="92963" y="2455164"/>
                  </a:lnTo>
                </a:path>
                <a:path w="251459" h="2632075">
                  <a:moveTo>
                    <a:pt x="92963" y="2455164"/>
                  </a:moveTo>
                  <a:lnTo>
                    <a:pt x="85343" y="2578608"/>
                  </a:lnTo>
                </a:path>
                <a:path w="251459" h="2632075">
                  <a:moveTo>
                    <a:pt x="92963" y="2578608"/>
                  </a:moveTo>
                  <a:lnTo>
                    <a:pt x="85343" y="2631948"/>
                  </a:lnTo>
                </a:path>
                <a:path w="251459" h="2632075">
                  <a:moveTo>
                    <a:pt x="92963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08203" y="2017776"/>
                  </a:lnTo>
                </a:path>
                <a:path w="251459" h="2632075">
                  <a:moveTo>
                    <a:pt x="108203" y="2017776"/>
                  </a:moveTo>
                  <a:lnTo>
                    <a:pt x="137160" y="2122932"/>
                  </a:lnTo>
                </a:path>
                <a:path w="251459" h="2632075">
                  <a:moveTo>
                    <a:pt x="137160" y="2122932"/>
                  </a:moveTo>
                  <a:lnTo>
                    <a:pt x="100584" y="2244852"/>
                  </a:lnTo>
                </a:path>
                <a:path w="251459" h="2632075">
                  <a:moveTo>
                    <a:pt x="100584" y="2244852"/>
                  </a:moveTo>
                  <a:lnTo>
                    <a:pt x="79247" y="2350008"/>
                  </a:lnTo>
                </a:path>
                <a:path w="251459" h="2632075">
                  <a:moveTo>
                    <a:pt x="79247" y="2350008"/>
                  </a:moveTo>
                  <a:lnTo>
                    <a:pt x="108203" y="2455164"/>
                  </a:lnTo>
                </a:path>
                <a:path w="251459" h="2632075">
                  <a:moveTo>
                    <a:pt x="108203" y="2455164"/>
                  </a:moveTo>
                  <a:lnTo>
                    <a:pt x="92963" y="2578608"/>
                  </a:lnTo>
                </a:path>
                <a:path w="251459" h="2632075">
                  <a:moveTo>
                    <a:pt x="92963" y="2578608"/>
                  </a:moveTo>
                  <a:lnTo>
                    <a:pt x="71627" y="2631948"/>
                  </a:lnTo>
                </a:path>
                <a:path w="251459" h="2632075">
                  <a:moveTo>
                    <a:pt x="71627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43256" y="2017776"/>
                  </a:lnTo>
                </a:path>
                <a:path w="251459" h="2632075">
                  <a:moveTo>
                    <a:pt x="143256" y="2017776"/>
                  </a:moveTo>
                  <a:lnTo>
                    <a:pt x="137160" y="2122932"/>
                  </a:lnTo>
                </a:path>
                <a:path w="251459" h="2632075">
                  <a:moveTo>
                    <a:pt x="143256" y="2122932"/>
                  </a:moveTo>
                  <a:lnTo>
                    <a:pt x="121919" y="2244852"/>
                  </a:lnTo>
                </a:path>
                <a:path w="251459" h="2632075">
                  <a:moveTo>
                    <a:pt x="121919" y="2244852"/>
                  </a:moveTo>
                  <a:lnTo>
                    <a:pt x="137160" y="2350008"/>
                  </a:lnTo>
                </a:path>
                <a:path w="251459" h="2632075">
                  <a:moveTo>
                    <a:pt x="137160" y="2350008"/>
                  </a:moveTo>
                  <a:lnTo>
                    <a:pt x="100584" y="2455164"/>
                  </a:lnTo>
                </a:path>
                <a:path w="251459" h="2632075">
                  <a:moveTo>
                    <a:pt x="100584" y="2455164"/>
                  </a:moveTo>
                  <a:lnTo>
                    <a:pt x="137160" y="2578608"/>
                  </a:lnTo>
                </a:path>
                <a:path w="251459" h="2632075">
                  <a:moveTo>
                    <a:pt x="137160" y="2578608"/>
                  </a:moveTo>
                  <a:lnTo>
                    <a:pt x="121919" y="2631948"/>
                  </a:lnTo>
                </a:path>
                <a:path w="251459" h="2632075">
                  <a:moveTo>
                    <a:pt x="121919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9539" y="2017776"/>
                  </a:moveTo>
                  <a:lnTo>
                    <a:pt x="158495" y="2122932"/>
                  </a:lnTo>
                </a:path>
                <a:path w="251459" h="2632075">
                  <a:moveTo>
                    <a:pt x="158495" y="2122932"/>
                  </a:moveTo>
                  <a:lnTo>
                    <a:pt x="150875" y="2244852"/>
                  </a:lnTo>
                </a:path>
                <a:path w="251459" h="2632075">
                  <a:moveTo>
                    <a:pt x="158495" y="2244852"/>
                  </a:moveTo>
                  <a:lnTo>
                    <a:pt x="187451" y="2350008"/>
                  </a:lnTo>
                </a:path>
                <a:path w="251459" h="2632075">
                  <a:moveTo>
                    <a:pt x="187451" y="2350008"/>
                  </a:moveTo>
                  <a:lnTo>
                    <a:pt x="166115" y="2455164"/>
                  </a:lnTo>
                </a:path>
                <a:path w="251459" h="2632075">
                  <a:moveTo>
                    <a:pt x="166115" y="2455164"/>
                  </a:moveTo>
                  <a:lnTo>
                    <a:pt x="193547" y="2578608"/>
                  </a:lnTo>
                </a:path>
                <a:path w="251459" h="2632075">
                  <a:moveTo>
                    <a:pt x="193547" y="2578608"/>
                  </a:moveTo>
                  <a:lnTo>
                    <a:pt x="201167" y="2631948"/>
                  </a:lnTo>
                </a:path>
                <a:path w="251459" h="2632075">
                  <a:moveTo>
                    <a:pt x="201167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14299" y="2017776"/>
                  </a:lnTo>
                </a:path>
                <a:path w="251459" h="2632075">
                  <a:moveTo>
                    <a:pt x="114299" y="2017776"/>
                  </a:moveTo>
                  <a:lnTo>
                    <a:pt x="121919" y="2122932"/>
                  </a:lnTo>
                </a:path>
                <a:path w="251459" h="2632075">
                  <a:moveTo>
                    <a:pt x="121919" y="2122932"/>
                  </a:moveTo>
                  <a:lnTo>
                    <a:pt x="92963" y="2244852"/>
                  </a:lnTo>
                </a:path>
                <a:path w="251459" h="2632075">
                  <a:moveTo>
                    <a:pt x="92963" y="2244852"/>
                  </a:moveTo>
                  <a:lnTo>
                    <a:pt x="85343" y="2350008"/>
                  </a:lnTo>
                </a:path>
                <a:path w="251459" h="2632075">
                  <a:moveTo>
                    <a:pt x="92963" y="2350008"/>
                  </a:moveTo>
                  <a:lnTo>
                    <a:pt x="100584" y="2455164"/>
                  </a:lnTo>
                </a:path>
                <a:path w="251459" h="2632075">
                  <a:moveTo>
                    <a:pt x="100584" y="2455164"/>
                  </a:moveTo>
                  <a:lnTo>
                    <a:pt x="71627" y="2578608"/>
                  </a:lnTo>
                </a:path>
                <a:path w="251459" h="2632075">
                  <a:moveTo>
                    <a:pt x="71627" y="2578608"/>
                  </a:moveTo>
                  <a:lnTo>
                    <a:pt x="57912" y="2631948"/>
                  </a:lnTo>
                </a:path>
                <a:path w="251459" h="2632075">
                  <a:moveTo>
                    <a:pt x="57912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1919" y="2017776"/>
                  </a:moveTo>
                  <a:lnTo>
                    <a:pt x="114299" y="2122932"/>
                  </a:lnTo>
                </a:path>
                <a:path w="251459" h="2632075">
                  <a:moveTo>
                    <a:pt x="114299" y="2122932"/>
                  </a:moveTo>
                  <a:lnTo>
                    <a:pt x="100584" y="2244852"/>
                  </a:lnTo>
                </a:path>
                <a:path w="251459" h="2632075">
                  <a:moveTo>
                    <a:pt x="100584" y="2244852"/>
                  </a:moveTo>
                  <a:lnTo>
                    <a:pt x="92963" y="2350008"/>
                  </a:lnTo>
                </a:path>
                <a:path w="251459" h="2632075">
                  <a:moveTo>
                    <a:pt x="100584" y="2350008"/>
                  </a:moveTo>
                  <a:lnTo>
                    <a:pt x="129539" y="2455164"/>
                  </a:lnTo>
                </a:path>
                <a:path w="251459" h="2632075">
                  <a:moveTo>
                    <a:pt x="129539" y="2455164"/>
                  </a:moveTo>
                  <a:lnTo>
                    <a:pt x="121919" y="2578608"/>
                  </a:lnTo>
                </a:path>
                <a:path w="251459" h="2632075">
                  <a:moveTo>
                    <a:pt x="121919" y="2578608"/>
                  </a:moveTo>
                  <a:lnTo>
                    <a:pt x="92963" y="2631948"/>
                  </a:lnTo>
                </a:path>
                <a:path w="251459" h="2632075">
                  <a:moveTo>
                    <a:pt x="92963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9539" y="2017776"/>
                  </a:moveTo>
                  <a:lnTo>
                    <a:pt x="137160" y="2122932"/>
                  </a:lnTo>
                </a:path>
                <a:path w="251459" h="2632075">
                  <a:moveTo>
                    <a:pt x="137160" y="2122932"/>
                  </a:moveTo>
                  <a:lnTo>
                    <a:pt x="166115" y="2244852"/>
                  </a:lnTo>
                </a:path>
                <a:path w="251459" h="2632075">
                  <a:moveTo>
                    <a:pt x="166115" y="2244852"/>
                  </a:moveTo>
                  <a:lnTo>
                    <a:pt x="158495" y="2350008"/>
                  </a:lnTo>
                </a:path>
                <a:path w="251459" h="2632075">
                  <a:moveTo>
                    <a:pt x="166115" y="2350008"/>
                  </a:moveTo>
                  <a:lnTo>
                    <a:pt x="179832" y="2455164"/>
                  </a:lnTo>
                </a:path>
                <a:path w="251459" h="2632075">
                  <a:moveTo>
                    <a:pt x="179832" y="2455164"/>
                  </a:moveTo>
                  <a:lnTo>
                    <a:pt x="143256" y="2578608"/>
                  </a:lnTo>
                </a:path>
                <a:path w="251459" h="2632075">
                  <a:moveTo>
                    <a:pt x="143256" y="2578608"/>
                  </a:moveTo>
                  <a:lnTo>
                    <a:pt x="179832" y="2631948"/>
                  </a:lnTo>
                </a:path>
                <a:path w="251459" h="2632075">
                  <a:moveTo>
                    <a:pt x="179832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9539" y="2017776"/>
                  </a:moveTo>
                  <a:lnTo>
                    <a:pt x="143256" y="2122932"/>
                  </a:lnTo>
                </a:path>
                <a:path w="251459" h="2632075">
                  <a:moveTo>
                    <a:pt x="143256" y="2122932"/>
                  </a:moveTo>
                  <a:lnTo>
                    <a:pt x="137160" y="2244852"/>
                  </a:lnTo>
                </a:path>
                <a:path w="251459" h="2632075">
                  <a:moveTo>
                    <a:pt x="143256" y="2244852"/>
                  </a:moveTo>
                  <a:lnTo>
                    <a:pt x="137160" y="2350008"/>
                  </a:lnTo>
                </a:path>
                <a:path w="251459" h="2632075">
                  <a:moveTo>
                    <a:pt x="143256" y="2350008"/>
                  </a:moveTo>
                  <a:lnTo>
                    <a:pt x="158495" y="2455164"/>
                  </a:lnTo>
                </a:path>
                <a:path w="251459" h="2632075">
                  <a:moveTo>
                    <a:pt x="158495" y="2455164"/>
                  </a:moveTo>
                  <a:lnTo>
                    <a:pt x="143256" y="2578608"/>
                  </a:lnTo>
                </a:path>
                <a:path w="251459" h="2632075">
                  <a:moveTo>
                    <a:pt x="143256" y="2578608"/>
                  </a:moveTo>
                  <a:lnTo>
                    <a:pt x="166115" y="2631948"/>
                  </a:lnTo>
                </a:path>
                <a:path w="251459" h="2632075">
                  <a:moveTo>
                    <a:pt x="166115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37160" y="2017776"/>
                  </a:lnTo>
                </a:path>
                <a:path w="251459" h="2632075">
                  <a:moveTo>
                    <a:pt x="137160" y="2017776"/>
                  </a:moveTo>
                  <a:lnTo>
                    <a:pt x="121919" y="2122932"/>
                  </a:lnTo>
                </a:path>
                <a:path w="251459" h="2632075">
                  <a:moveTo>
                    <a:pt x="121919" y="2122932"/>
                  </a:moveTo>
                  <a:lnTo>
                    <a:pt x="100584" y="2244852"/>
                  </a:lnTo>
                </a:path>
                <a:path w="251459" h="2632075">
                  <a:moveTo>
                    <a:pt x="100584" y="2244852"/>
                  </a:moveTo>
                  <a:lnTo>
                    <a:pt x="121919" y="2350008"/>
                  </a:lnTo>
                </a:path>
                <a:path w="251459" h="2632075">
                  <a:moveTo>
                    <a:pt x="121919" y="2350008"/>
                  </a:moveTo>
                  <a:lnTo>
                    <a:pt x="137160" y="2455164"/>
                  </a:lnTo>
                </a:path>
                <a:path w="251459" h="2632075">
                  <a:moveTo>
                    <a:pt x="137160" y="2455164"/>
                  </a:moveTo>
                  <a:lnTo>
                    <a:pt x="121919" y="2578608"/>
                  </a:lnTo>
                </a:path>
                <a:path w="251459" h="2632075">
                  <a:moveTo>
                    <a:pt x="121919" y="2578608"/>
                  </a:moveTo>
                  <a:lnTo>
                    <a:pt x="129539" y="2631948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14299" y="2017776"/>
                  </a:lnTo>
                </a:path>
                <a:path w="251459" h="2632075">
                  <a:moveTo>
                    <a:pt x="114299" y="2017776"/>
                  </a:moveTo>
                  <a:lnTo>
                    <a:pt x="121919" y="2122932"/>
                  </a:lnTo>
                </a:path>
                <a:path w="251459" h="2632075">
                  <a:moveTo>
                    <a:pt x="121919" y="2122932"/>
                  </a:moveTo>
                  <a:lnTo>
                    <a:pt x="143256" y="2244852"/>
                  </a:lnTo>
                </a:path>
                <a:path w="251459" h="2632075">
                  <a:moveTo>
                    <a:pt x="143256" y="2244852"/>
                  </a:moveTo>
                  <a:lnTo>
                    <a:pt x="129539" y="2350008"/>
                  </a:lnTo>
                </a:path>
                <a:path w="251459" h="2632075">
                  <a:moveTo>
                    <a:pt x="129539" y="2350008"/>
                  </a:moveTo>
                  <a:lnTo>
                    <a:pt x="143256" y="2455164"/>
                  </a:lnTo>
                </a:path>
                <a:path w="251459" h="2632075">
                  <a:moveTo>
                    <a:pt x="143256" y="2455164"/>
                  </a:moveTo>
                  <a:lnTo>
                    <a:pt x="158495" y="2578608"/>
                  </a:lnTo>
                </a:path>
                <a:path w="251459" h="2632075">
                  <a:moveTo>
                    <a:pt x="158495" y="2578608"/>
                  </a:moveTo>
                  <a:lnTo>
                    <a:pt x="143256" y="2631948"/>
                  </a:lnTo>
                </a:path>
                <a:path w="251459" h="2632075">
                  <a:moveTo>
                    <a:pt x="143256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9539" y="2017776"/>
                  </a:moveTo>
                  <a:lnTo>
                    <a:pt x="121919" y="2122932"/>
                  </a:lnTo>
                </a:path>
                <a:path w="251459" h="2632075">
                  <a:moveTo>
                    <a:pt x="129539" y="2122932"/>
                  </a:moveTo>
                  <a:lnTo>
                    <a:pt x="158495" y="2244852"/>
                  </a:lnTo>
                </a:path>
                <a:path w="251459" h="2632075">
                  <a:moveTo>
                    <a:pt x="158495" y="2244852"/>
                  </a:moveTo>
                  <a:lnTo>
                    <a:pt x="143256" y="2350008"/>
                  </a:lnTo>
                </a:path>
                <a:path w="251459" h="2632075">
                  <a:moveTo>
                    <a:pt x="143256" y="2350008"/>
                  </a:moveTo>
                  <a:lnTo>
                    <a:pt x="137160" y="2455164"/>
                  </a:lnTo>
                </a:path>
                <a:path w="251459" h="2632075">
                  <a:moveTo>
                    <a:pt x="137160" y="2455164"/>
                  </a:moveTo>
                  <a:lnTo>
                    <a:pt x="121919" y="2578608"/>
                  </a:lnTo>
                </a:path>
                <a:path w="251459" h="2632075">
                  <a:moveTo>
                    <a:pt x="121919" y="2578608"/>
                  </a:moveTo>
                  <a:lnTo>
                    <a:pt x="114299" y="2631948"/>
                  </a:lnTo>
                </a:path>
                <a:path w="251459" h="2632075">
                  <a:moveTo>
                    <a:pt x="121919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1919" y="2017776"/>
                  </a:moveTo>
                  <a:lnTo>
                    <a:pt x="108203" y="2122932"/>
                  </a:lnTo>
                </a:path>
                <a:path w="251459" h="2632075">
                  <a:moveTo>
                    <a:pt x="108203" y="2122932"/>
                  </a:moveTo>
                  <a:lnTo>
                    <a:pt x="114299" y="2244852"/>
                  </a:lnTo>
                </a:path>
                <a:path w="251459" h="2632075">
                  <a:moveTo>
                    <a:pt x="114299" y="2244852"/>
                  </a:moveTo>
                  <a:lnTo>
                    <a:pt x="85343" y="2350008"/>
                  </a:lnTo>
                </a:path>
                <a:path w="251459" h="2632075">
                  <a:moveTo>
                    <a:pt x="85343" y="2350008"/>
                  </a:moveTo>
                  <a:lnTo>
                    <a:pt x="143256" y="2455164"/>
                  </a:lnTo>
                </a:path>
                <a:path w="251459" h="2632075">
                  <a:moveTo>
                    <a:pt x="143256" y="2455164"/>
                  </a:moveTo>
                  <a:lnTo>
                    <a:pt x="92963" y="2578608"/>
                  </a:lnTo>
                </a:path>
                <a:path w="251459" h="2632075">
                  <a:moveTo>
                    <a:pt x="92963" y="2578608"/>
                  </a:moveTo>
                  <a:lnTo>
                    <a:pt x="108203" y="2631948"/>
                  </a:lnTo>
                </a:path>
                <a:path w="251459" h="2632075">
                  <a:moveTo>
                    <a:pt x="108203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9539" y="2017776"/>
                  </a:moveTo>
                  <a:lnTo>
                    <a:pt x="108203" y="2122932"/>
                  </a:lnTo>
                </a:path>
                <a:path w="251459" h="2632075">
                  <a:moveTo>
                    <a:pt x="108203" y="2122932"/>
                  </a:moveTo>
                  <a:lnTo>
                    <a:pt x="79247" y="2244852"/>
                  </a:lnTo>
                </a:path>
                <a:path w="251459" h="2632075">
                  <a:moveTo>
                    <a:pt x="79247" y="2244852"/>
                  </a:moveTo>
                  <a:lnTo>
                    <a:pt x="114299" y="2350008"/>
                  </a:lnTo>
                </a:path>
                <a:path w="251459" h="2632075">
                  <a:moveTo>
                    <a:pt x="114299" y="2350008"/>
                  </a:moveTo>
                  <a:lnTo>
                    <a:pt x="92963" y="2455164"/>
                  </a:lnTo>
                </a:path>
                <a:path w="251459" h="2632075">
                  <a:moveTo>
                    <a:pt x="92963" y="2455164"/>
                  </a:moveTo>
                  <a:lnTo>
                    <a:pt x="64008" y="2578608"/>
                  </a:lnTo>
                </a:path>
                <a:path w="251459" h="2632075">
                  <a:moveTo>
                    <a:pt x="64008" y="2578608"/>
                  </a:moveTo>
                  <a:lnTo>
                    <a:pt x="57912" y="2631948"/>
                  </a:lnTo>
                </a:path>
                <a:path w="251459" h="2632075">
                  <a:moveTo>
                    <a:pt x="64008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37160" y="2017776"/>
                  </a:lnTo>
                </a:path>
                <a:path w="251459" h="2632075">
                  <a:moveTo>
                    <a:pt x="137160" y="2017776"/>
                  </a:moveTo>
                  <a:lnTo>
                    <a:pt x="129539" y="2122932"/>
                  </a:lnTo>
                </a:path>
                <a:path w="251459" h="2632075">
                  <a:moveTo>
                    <a:pt x="137160" y="2122932"/>
                  </a:moveTo>
                  <a:lnTo>
                    <a:pt x="121919" y="2244852"/>
                  </a:lnTo>
                </a:path>
                <a:path w="251459" h="2632075">
                  <a:moveTo>
                    <a:pt x="121919" y="2244852"/>
                  </a:moveTo>
                  <a:lnTo>
                    <a:pt x="92963" y="2350008"/>
                  </a:lnTo>
                </a:path>
                <a:path w="251459" h="2632075">
                  <a:moveTo>
                    <a:pt x="92963" y="2350008"/>
                  </a:moveTo>
                  <a:lnTo>
                    <a:pt x="129539" y="2455164"/>
                  </a:lnTo>
                </a:path>
                <a:path w="251459" h="2632075">
                  <a:moveTo>
                    <a:pt x="129539" y="2455164"/>
                  </a:moveTo>
                  <a:lnTo>
                    <a:pt x="108203" y="2578608"/>
                  </a:lnTo>
                </a:path>
                <a:path w="251459" h="2632075">
                  <a:moveTo>
                    <a:pt x="108203" y="2578608"/>
                  </a:moveTo>
                  <a:lnTo>
                    <a:pt x="100584" y="2631948"/>
                  </a:lnTo>
                </a:path>
                <a:path w="251459" h="2632075">
                  <a:moveTo>
                    <a:pt x="108203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9539" y="2017776"/>
                  </a:moveTo>
                  <a:lnTo>
                    <a:pt x="121919" y="2122932"/>
                  </a:lnTo>
                </a:path>
                <a:path w="251459" h="2632075">
                  <a:moveTo>
                    <a:pt x="129539" y="2122932"/>
                  </a:moveTo>
                  <a:lnTo>
                    <a:pt x="143256" y="2244852"/>
                  </a:lnTo>
                </a:path>
                <a:path w="251459" h="2632075">
                  <a:moveTo>
                    <a:pt x="143256" y="2244852"/>
                  </a:moveTo>
                  <a:lnTo>
                    <a:pt x="137160" y="2350008"/>
                  </a:lnTo>
                </a:path>
                <a:path w="251459" h="2632075">
                  <a:moveTo>
                    <a:pt x="143256" y="2350008"/>
                  </a:moveTo>
                  <a:lnTo>
                    <a:pt x="150875" y="2455164"/>
                  </a:lnTo>
                </a:path>
                <a:path w="251459" h="2632075">
                  <a:moveTo>
                    <a:pt x="150875" y="2455164"/>
                  </a:moveTo>
                  <a:lnTo>
                    <a:pt x="166115" y="2578608"/>
                  </a:lnTo>
                </a:path>
                <a:path w="251459" h="2632075">
                  <a:moveTo>
                    <a:pt x="166115" y="2578608"/>
                  </a:moveTo>
                  <a:lnTo>
                    <a:pt x="143256" y="2631948"/>
                  </a:lnTo>
                </a:path>
                <a:path w="251459" h="2632075">
                  <a:moveTo>
                    <a:pt x="143256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43256" y="2017776"/>
                  </a:lnTo>
                </a:path>
                <a:path w="251459" h="2632075">
                  <a:moveTo>
                    <a:pt x="143256" y="2017776"/>
                  </a:moveTo>
                  <a:lnTo>
                    <a:pt x="166115" y="2122932"/>
                  </a:lnTo>
                </a:path>
                <a:path w="251459" h="2632075">
                  <a:moveTo>
                    <a:pt x="166115" y="2122932"/>
                  </a:moveTo>
                  <a:lnTo>
                    <a:pt x="158495" y="2244852"/>
                  </a:lnTo>
                </a:path>
                <a:path w="251459" h="2632075">
                  <a:moveTo>
                    <a:pt x="158495" y="2244852"/>
                  </a:moveTo>
                  <a:lnTo>
                    <a:pt x="187451" y="2350008"/>
                  </a:lnTo>
                </a:path>
                <a:path w="251459" h="2632075">
                  <a:moveTo>
                    <a:pt x="187451" y="2350008"/>
                  </a:moveTo>
                  <a:lnTo>
                    <a:pt x="179832" y="2455164"/>
                  </a:lnTo>
                </a:path>
                <a:path w="251459" h="2632075">
                  <a:moveTo>
                    <a:pt x="179832" y="2455164"/>
                  </a:moveTo>
                  <a:lnTo>
                    <a:pt x="187451" y="2578608"/>
                  </a:lnTo>
                </a:path>
                <a:path w="251459" h="2632075">
                  <a:moveTo>
                    <a:pt x="187451" y="2578608"/>
                  </a:moveTo>
                  <a:lnTo>
                    <a:pt x="193547" y="2631948"/>
                  </a:lnTo>
                </a:path>
                <a:path w="251459" h="2632075">
                  <a:moveTo>
                    <a:pt x="193547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43256" y="2017776"/>
                  </a:lnTo>
                </a:path>
                <a:path w="251459" h="2632075">
                  <a:moveTo>
                    <a:pt x="143256" y="2017776"/>
                  </a:moveTo>
                  <a:lnTo>
                    <a:pt x="137160" y="2122932"/>
                  </a:lnTo>
                </a:path>
                <a:path w="251459" h="2632075">
                  <a:moveTo>
                    <a:pt x="143256" y="2122932"/>
                  </a:moveTo>
                  <a:lnTo>
                    <a:pt x="150875" y="2244852"/>
                  </a:lnTo>
                </a:path>
                <a:path w="251459" h="2632075">
                  <a:moveTo>
                    <a:pt x="150875" y="2244852"/>
                  </a:moveTo>
                  <a:lnTo>
                    <a:pt x="114299" y="2350008"/>
                  </a:lnTo>
                </a:path>
                <a:path w="251459" h="2632075">
                  <a:moveTo>
                    <a:pt x="114299" y="2350008"/>
                  </a:moveTo>
                  <a:lnTo>
                    <a:pt x="143256" y="2455164"/>
                  </a:lnTo>
                </a:path>
                <a:path w="251459" h="2632075">
                  <a:moveTo>
                    <a:pt x="143256" y="2455164"/>
                  </a:moveTo>
                  <a:lnTo>
                    <a:pt x="137160" y="2578608"/>
                  </a:lnTo>
                </a:path>
                <a:path w="251459" h="2632075">
                  <a:moveTo>
                    <a:pt x="137160" y="2578608"/>
                  </a:moveTo>
                  <a:lnTo>
                    <a:pt x="158495" y="2631948"/>
                  </a:lnTo>
                </a:path>
                <a:path w="251459" h="2632075">
                  <a:moveTo>
                    <a:pt x="158495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21919" y="2017776"/>
                  </a:lnTo>
                </a:path>
                <a:path w="251459" h="2632075">
                  <a:moveTo>
                    <a:pt x="121919" y="2017776"/>
                  </a:moveTo>
                  <a:lnTo>
                    <a:pt x="143256" y="2122932"/>
                  </a:lnTo>
                </a:path>
                <a:path w="251459" h="2632075">
                  <a:moveTo>
                    <a:pt x="143256" y="2122932"/>
                  </a:moveTo>
                  <a:lnTo>
                    <a:pt x="114299" y="2244852"/>
                  </a:lnTo>
                </a:path>
                <a:path w="251459" h="2632075">
                  <a:moveTo>
                    <a:pt x="114299" y="2244852"/>
                  </a:moveTo>
                  <a:lnTo>
                    <a:pt x="121919" y="2350008"/>
                  </a:lnTo>
                </a:path>
                <a:path w="251459" h="2632075">
                  <a:moveTo>
                    <a:pt x="121919" y="2350008"/>
                  </a:moveTo>
                  <a:lnTo>
                    <a:pt x="114299" y="2455164"/>
                  </a:lnTo>
                </a:path>
                <a:path w="251459" h="2632075">
                  <a:moveTo>
                    <a:pt x="121919" y="2455164"/>
                  </a:moveTo>
                  <a:lnTo>
                    <a:pt x="108203" y="2578608"/>
                  </a:lnTo>
                </a:path>
                <a:path w="251459" h="2632075">
                  <a:moveTo>
                    <a:pt x="108203" y="2578608"/>
                  </a:moveTo>
                  <a:lnTo>
                    <a:pt x="114299" y="2631948"/>
                  </a:lnTo>
                </a:path>
                <a:path w="251459" h="2632075">
                  <a:moveTo>
                    <a:pt x="114299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37160" y="2017776"/>
                  </a:lnTo>
                </a:path>
                <a:path w="251459" h="2632075">
                  <a:moveTo>
                    <a:pt x="137160" y="2017776"/>
                  </a:moveTo>
                  <a:lnTo>
                    <a:pt x="158495" y="2122932"/>
                  </a:lnTo>
                </a:path>
                <a:path w="251459" h="2632075">
                  <a:moveTo>
                    <a:pt x="158495" y="2122932"/>
                  </a:moveTo>
                  <a:lnTo>
                    <a:pt x="137160" y="2244852"/>
                  </a:lnTo>
                </a:path>
                <a:path w="251459" h="2632075">
                  <a:moveTo>
                    <a:pt x="137160" y="2244852"/>
                  </a:moveTo>
                  <a:lnTo>
                    <a:pt x="129539" y="2350008"/>
                  </a:lnTo>
                </a:path>
                <a:path w="251459" h="2632075">
                  <a:moveTo>
                    <a:pt x="129539" y="2350008"/>
                  </a:moveTo>
                  <a:lnTo>
                    <a:pt x="166115" y="2455164"/>
                  </a:lnTo>
                </a:path>
                <a:path w="251459" h="2632075">
                  <a:moveTo>
                    <a:pt x="166115" y="2455164"/>
                  </a:moveTo>
                  <a:lnTo>
                    <a:pt x="150875" y="2578608"/>
                  </a:lnTo>
                </a:path>
                <a:path w="251459" h="2632075">
                  <a:moveTo>
                    <a:pt x="150875" y="2578608"/>
                  </a:moveTo>
                  <a:lnTo>
                    <a:pt x="158495" y="2631948"/>
                  </a:lnTo>
                </a:path>
                <a:path w="251459" h="2632075">
                  <a:moveTo>
                    <a:pt x="158495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912620"/>
                  </a:lnTo>
                </a:path>
                <a:path w="251459" h="2632075">
                  <a:moveTo>
                    <a:pt x="129539" y="1912620"/>
                  </a:moveTo>
                  <a:lnTo>
                    <a:pt x="158495" y="2017776"/>
                  </a:lnTo>
                </a:path>
                <a:path w="251459" h="2632075">
                  <a:moveTo>
                    <a:pt x="158495" y="2017776"/>
                  </a:moveTo>
                  <a:lnTo>
                    <a:pt x="129539" y="2122932"/>
                  </a:lnTo>
                </a:path>
                <a:path w="251459" h="2632075">
                  <a:moveTo>
                    <a:pt x="129539" y="2122932"/>
                  </a:moveTo>
                  <a:lnTo>
                    <a:pt x="114299" y="2244852"/>
                  </a:lnTo>
                </a:path>
                <a:path w="251459" h="2632075">
                  <a:moveTo>
                    <a:pt x="114299" y="2244852"/>
                  </a:moveTo>
                  <a:lnTo>
                    <a:pt x="108203" y="2350008"/>
                  </a:lnTo>
                </a:path>
                <a:path w="251459" h="2632075">
                  <a:moveTo>
                    <a:pt x="108203" y="2350008"/>
                  </a:moveTo>
                  <a:lnTo>
                    <a:pt x="137160" y="2455164"/>
                  </a:lnTo>
                </a:path>
                <a:path w="251459" h="2632075">
                  <a:moveTo>
                    <a:pt x="137160" y="2455164"/>
                  </a:moveTo>
                  <a:lnTo>
                    <a:pt x="100584" y="2578608"/>
                  </a:lnTo>
                </a:path>
                <a:path w="251459" h="2632075">
                  <a:moveTo>
                    <a:pt x="100584" y="2578608"/>
                  </a:moveTo>
                  <a:lnTo>
                    <a:pt x="121919" y="2631948"/>
                  </a:lnTo>
                </a:path>
                <a:path w="251459" h="2632075">
                  <a:moveTo>
                    <a:pt x="121919" y="2631948"/>
                  </a:moveTo>
                  <a:lnTo>
                    <a:pt x="129539" y="2613660"/>
                  </a:lnTo>
                </a:path>
                <a:path w="251459" h="2632075">
                  <a:moveTo>
                    <a:pt x="129539" y="2631948"/>
                  </a:moveTo>
                  <a:lnTo>
                    <a:pt x="121919" y="1086612"/>
                  </a:lnTo>
                </a:path>
                <a:path w="251459" h="2632075">
                  <a:moveTo>
                    <a:pt x="129539" y="1086612"/>
                  </a:moveTo>
                  <a:lnTo>
                    <a:pt x="137160" y="1191768"/>
                  </a:lnTo>
                </a:path>
                <a:path w="251459" h="2632075">
                  <a:moveTo>
                    <a:pt x="137160" y="1191768"/>
                  </a:moveTo>
                  <a:lnTo>
                    <a:pt x="129539" y="1298448"/>
                  </a:lnTo>
                </a:path>
                <a:path w="251459" h="2632075">
                  <a:moveTo>
                    <a:pt x="137160" y="1298448"/>
                  </a:moveTo>
                  <a:lnTo>
                    <a:pt x="143256" y="1420368"/>
                  </a:lnTo>
                </a:path>
                <a:path w="251459" h="2632075">
                  <a:moveTo>
                    <a:pt x="143256" y="1420368"/>
                  </a:moveTo>
                  <a:lnTo>
                    <a:pt x="129539" y="1525524"/>
                  </a:lnTo>
                </a:path>
                <a:path w="251459" h="2632075">
                  <a:moveTo>
                    <a:pt x="129539" y="1525524"/>
                  </a:moveTo>
                  <a:lnTo>
                    <a:pt x="121919" y="1630680"/>
                  </a:lnTo>
                </a:path>
                <a:path w="251459" h="2632075">
                  <a:moveTo>
                    <a:pt x="121919" y="1630680"/>
                  </a:moveTo>
                  <a:lnTo>
                    <a:pt x="114299" y="1754124"/>
                  </a:lnTo>
                </a:path>
                <a:path w="251459" h="2632075">
                  <a:moveTo>
                    <a:pt x="114299" y="1754124"/>
                  </a:moveTo>
                  <a:lnTo>
                    <a:pt x="150875" y="1859280"/>
                  </a:lnTo>
                </a:path>
                <a:path w="251459" h="2632075">
                  <a:moveTo>
                    <a:pt x="150875" y="1859280"/>
                  </a:moveTo>
                  <a:lnTo>
                    <a:pt x="114299" y="1964436"/>
                  </a:lnTo>
                </a:path>
                <a:path w="251459" h="2632075">
                  <a:moveTo>
                    <a:pt x="114299" y="1964436"/>
                  </a:moveTo>
                  <a:lnTo>
                    <a:pt x="137160" y="2087880"/>
                  </a:lnTo>
                </a:path>
                <a:path w="251459" h="2632075">
                  <a:moveTo>
                    <a:pt x="137160" y="2087880"/>
                  </a:moveTo>
                  <a:lnTo>
                    <a:pt x="108203" y="2193036"/>
                  </a:lnTo>
                </a:path>
                <a:path w="251459" h="2632075">
                  <a:moveTo>
                    <a:pt x="108203" y="2193036"/>
                  </a:moveTo>
                  <a:lnTo>
                    <a:pt x="121919" y="2298192"/>
                  </a:lnTo>
                </a:path>
                <a:path w="251459" h="2632075">
                  <a:moveTo>
                    <a:pt x="121919" y="2298192"/>
                  </a:moveTo>
                  <a:lnTo>
                    <a:pt x="143256" y="2420112"/>
                  </a:lnTo>
                </a:path>
                <a:path w="251459" h="2632075">
                  <a:moveTo>
                    <a:pt x="150875" y="2403348"/>
                  </a:moveTo>
                  <a:lnTo>
                    <a:pt x="129539" y="2508504"/>
                  </a:lnTo>
                </a:path>
                <a:path w="251459" h="2632075">
                  <a:moveTo>
                    <a:pt x="129539" y="2508504"/>
                  </a:moveTo>
                  <a:lnTo>
                    <a:pt x="137160" y="2613660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1069848"/>
                  </a:lnTo>
                </a:path>
                <a:path w="251459" h="2632075">
                  <a:moveTo>
                    <a:pt x="137160" y="1069848"/>
                  </a:moveTo>
                  <a:lnTo>
                    <a:pt x="129539" y="1175004"/>
                  </a:lnTo>
                </a:path>
                <a:path w="251459" h="2632075">
                  <a:moveTo>
                    <a:pt x="129539" y="1175004"/>
                  </a:moveTo>
                  <a:lnTo>
                    <a:pt x="143256" y="1280160"/>
                  </a:lnTo>
                </a:path>
                <a:path w="251459" h="2632075">
                  <a:moveTo>
                    <a:pt x="143256" y="1280160"/>
                  </a:moveTo>
                  <a:lnTo>
                    <a:pt x="158495" y="1403604"/>
                  </a:lnTo>
                </a:path>
                <a:path w="251459" h="2632075">
                  <a:moveTo>
                    <a:pt x="158495" y="1403604"/>
                  </a:moveTo>
                  <a:lnTo>
                    <a:pt x="172212" y="1508760"/>
                  </a:lnTo>
                </a:path>
                <a:path w="251459" h="2632075">
                  <a:moveTo>
                    <a:pt x="172212" y="1508760"/>
                  </a:moveTo>
                  <a:lnTo>
                    <a:pt x="201167" y="1613915"/>
                  </a:lnTo>
                </a:path>
                <a:path w="251459" h="2632075">
                  <a:moveTo>
                    <a:pt x="201167" y="1613915"/>
                  </a:moveTo>
                  <a:lnTo>
                    <a:pt x="193547" y="1735836"/>
                  </a:lnTo>
                </a:path>
                <a:path w="251459" h="2632075">
                  <a:moveTo>
                    <a:pt x="201167" y="1735836"/>
                  </a:moveTo>
                  <a:lnTo>
                    <a:pt x="187451" y="1840992"/>
                  </a:lnTo>
                </a:path>
                <a:path w="251459" h="2632075">
                  <a:moveTo>
                    <a:pt x="187451" y="1840992"/>
                  </a:moveTo>
                  <a:lnTo>
                    <a:pt x="208787" y="1947671"/>
                  </a:lnTo>
                </a:path>
                <a:path w="251459" h="2632075">
                  <a:moveTo>
                    <a:pt x="208787" y="1947671"/>
                  </a:moveTo>
                  <a:lnTo>
                    <a:pt x="230123" y="2069592"/>
                  </a:lnTo>
                </a:path>
                <a:path w="251459" h="2632075">
                  <a:moveTo>
                    <a:pt x="230123" y="2069592"/>
                  </a:moveTo>
                  <a:lnTo>
                    <a:pt x="201167" y="2174748"/>
                  </a:lnTo>
                </a:path>
                <a:path w="251459" h="2632075">
                  <a:moveTo>
                    <a:pt x="201167" y="2174748"/>
                  </a:moveTo>
                  <a:lnTo>
                    <a:pt x="230123" y="2279904"/>
                  </a:lnTo>
                </a:path>
                <a:path w="251459" h="2632075">
                  <a:moveTo>
                    <a:pt x="230123" y="2279904"/>
                  </a:moveTo>
                  <a:lnTo>
                    <a:pt x="222503" y="2403348"/>
                  </a:lnTo>
                </a:path>
                <a:path w="251459" h="2632075">
                  <a:moveTo>
                    <a:pt x="222503" y="2403348"/>
                  </a:moveTo>
                  <a:lnTo>
                    <a:pt x="245363" y="2508504"/>
                  </a:lnTo>
                </a:path>
                <a:path w="251459" h="2632075">
                  <a:moveTo>
                    <a:pt x="245363" y="2508504"/>
                  </a:moveTo>
                  <a:lnTo>
                    <a:pt x="251460" y="2613660"/>
                  </a:lnTo>
                </a:path>
                <a:path w="251459" h="2632075">
                  <a:moveTo>
                    <a:pt x="251460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1069848"/>
                  </a:lnTo>
                </a:path>
                <a:path w="251459" h="2632075">
                  <a:moveTo>
                    <a:pt x="137160" y="1069848"/>
                  </a:moveTo>
                  <a:lnTo>
                    <a:pt x="114299" y="1175004"/>
                  </a:lnTo>
                </a:path>
                <a:path w="251459" h="2632075">
                  <a:moveTo>
                    <a:pt x="114299" y="1175004"/>
                  </a:moveTo>
                  <a:lnTo>
                    <a:pt x="137160" y="1280160"/>
                  </a:lnTo>
                </a:path>
                <a:path w="251459" h="2632075">
                  <a:moveTo>
                    <a:pt x="137160" y="1280160"/>
                  </a:moveTo>
                  <a:lnTo>
                    <a:pt x="143256" y="1403604"/>
                  </a:lnTo>
                </a:path>
                <a:path w="251459" h="2632075">
                  <a:moveTo>
                    <a:pt x="143256" y="1403604"/>
                  </a:moveTo>
                  <a:lnTo>
                    <a:pt x="121919" y="1508760"/>
                  </a:lnTo>
                </a:path>
                <a:path w="251459" h="2632075">
                  <a:moveTo>
                    <a:pt x="121919" y="1508760"/>
                  </a:moveTo>
                  <a:lnTo>
                    <a:pt x="150875" y="1613915"/>
                  </a:lnTo>
                </a:path>
                <a:path w="251459" h="2632075">
                  <a:moveTo>
                    <a:pt x="150875" y="1613915"/>
                  </a:moveTo>
                  <a:lnTo>
                    <a:pt x="114299" y="1735836"/>
                  </a:lnTo>
                </a:path>
                <a:path w="251459" h="2632075">
                  <a:moveTo>
                    <a:pt x="114299" y="1735836"/>
                  </a:moveTo>
                  <a:lnTo>
                    <a:pt x="143256" y="1840992"/>
                  </a:lnTo>
                </a:path>
                <a:path w="251459" h="2632075">
                  <a:moveTo>
                    <a:pt x="143256" y="1840992"/>
                  </a:moveTo>
                  <a:lnTo>
                    <a:pt x="150875" y="1947671"/>
                  </a:lnTo>
                </a:path>
                <a:path w="251459" h="2632075">
                  <a:moveTo>
                    <a:pt x="150875" y="1947671"/>
                  </a:moveTo>
                  <a:lnTo>
                    <a:pt x="143256" y="2069592"/>
                  </a:lnTo>
                </a:path>
                <a:path w="251459" h="2632075">
                  <a:moveTo>
                    <a:pt x="143256" y="2069592"/>
                  </a:moveTo>
                  <a:lnTo>
                    <a:pt x="166115" y="2174748"/>
                  </a:lnTo>
                </a:path>
                <a:path w="251459" h="2632075">
                  <a:moveTo>
                    <a:pt x="166115" y="2174748"/>
                  </a:moveTo>
                  <a:lnTo>
                    <a:pt x="150875" y="2279904"/>
                  </a:lnTo>
                </a:path>
                <a:path w="251459" h="2632075">
                  <a:moveTo>
                    <a:pt x="150875" y="2279904"/>
                  </a:moveTo>
                  <a:lnTo>
                    <a:pt x="158495" y="2403348"/>
                  </a:lnTo>
                </a:path>
                <a:path w="251459" h="2632075">
                  <a:moveTo>
                    <a:pt x="158495" y="2403348"/>
                  </a:moveTo>
                  <a:lnTo>
                    <a:pt x="166115" y="2508504"/>
                  </a:lnTo>
                </a:path>
                <a:path w="251459" h="2632075">
                  <a:moveTo>
                    <a:pt x="166115" y="2508504"/>
                  </a:moveTo>
                  <a:lnTo>
                    <a:pt x="158495" y="2613660"/>
                  </a:lnTo>
                </a:path>
                <a:path w="251459" h="2632075">
                  <a:moveTo>
                    <a:pt x="166115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1069848"/>
                  </a:lnTo>
                </a:path>
                <a:path w="251459" h="2632075">
                  <a:moveTo>
                    <a:pt x="137160" y="1069848"/>
                  </a:moveTo>
                  <a:lnTo>
                    <a:pt x="143256" y="1175004"/>
                  </a:lnTo>
                </a:path>
                <a:path w="251459" h="2632075">
                  <a:moveTo>
                    <a:pt x="143256" y="1175004"/>
                  </a:moveTo>
                  <a:lnTo>
                    <a:pt x="172212" y="1280160"/>
                  </a:lnTo>
                </a:path>
                <a:path w="251459" h="2632075">
                  <a:moveTo>
                    <a:pt x="172212" y="1280160"/>
                  </a:moveTo>
                  <a:lnTo>
                    <a:pt x="137160" y="1403604"/>
                  </a:lnTo>
                </a:path>
                <a:path w="251459" h="2632075">
                  <a:moveTo>
                    <a:pt x="137160" y="1403604"/>
                  </a:moveTo>
                  <a:lnTo>
                    <a:pt x="150875" y="1508760"/>
                  </a:lnTo>
                </a:path>
                <a:path w="251459" h="2632075">
                  <a:moveTo>
                    <a:pt x="150875" y="1508760"/>
                  </a:moveTo>
                  <a:lnTo>
                    <a:pt x="129539" y="1613915"/>
                  </a:lnTo>
                </a:path>
                <a:path w="251459" h="2632075">
                  <a:moveTo>
                    <a:pt x="129539" y="1613915"/>
                  </a:moveTo>
                  <a:lnTo>
                    <a:pt x="143256" y="1735836"/>
                  </a:lnTo>
                </a:path>
                <a:path w="251459" h="2632075">
                  <a:moveTo>
                    <a:pt x="143256" y="1735836"/>
                  </a:moveTo>
                  <a:lnTo>
                    <a:pt x="150875" y="1840992"/>
                  </a:lnTo>
                </a:path>
                <a:path w="251459" h="2632075">
                  <a:moveTo>
                    <a:pt x="150875" y="1840992"/>
                  </a:moveTo>
                  <a:lnTo>
                    <a:pt x="137160" y="1947671"/>
                  </a:lnTo>
                </a:path>
                <a:path w="251459" h="2632075">
                  <a:moveTo>
                    <a:pt x="137160" y="1947671"/>
                  </a:moveTo>
                  <a:lnTo>
                    <a:pt x="172212" y="2069592"/>
                  </a:lnTo>
                </a:path>
                <a:path w="251459" h="2632075">
                  <a:moveTo>
                    <a:pt x="172212" y="2069592"/>
                  </a:moveTo>
                  <a:lnTo>
                    <a:pt x="179832" y="2174748"/>
                  </a:lnTo>
                </a:path>
                <a:path w="251459" h="2632075">
                  <a:moveTo>
                    <a:pt x="179832" y="2174748"/>
                  </a:moveTo>
                  <a:lnTo>
                    <a:pt x="143256" y="2279904"/>
                  </a:lnTo>
                </a:path>
                <a:path w="251459" h="2632075">
                  <a:moveTo>
                    <a:pt x="143256" y="2279904"/>
                  </a:moveTo>
                  <a:lnTo>
                    <a:pt x="187451" y="2403348"/>
                  </a:lnTo>
                </a:path>
                <a:path w="251459" h="2632075">
                  <a:moveTo>
                    <a:pt x="187451" y="2403348"/>
                  </a:moveTo>
                  <a:lnTo>
                    <a:pt x="166115" y="2508504"/>
                  </a:lnTo>
                </a:path>
                <a:path w="251459" h="2632075">
                  <a:moveTo>
                    <a:pt x="166115" y="2508504"/>
                  </a:moveTo>
                  <a:lnTo>
                    <a:pt x="158495" y="2613660"/>
                  </a:lnTo>
                </a:path>
                <a:path w="251459" h="2632075">
                  <a:moveTo>
                    <a:pt x="158495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1069848"/>
                  </a:lnTo>
                </a:path>
                <a:path w="251459" h="2632075">
                  <a:moveTo>
                    <a:pt x="137160" y="1069848"/>
                  </a:moveTo>
                  <a:lnTo>
                    <a:pt x="150875" y="1175004"/>
                  </a:lnTo>
                </a:path>
                <a:path w="251459" h="2632075">
                  <a:moveTo>
                    <a:pt x="150875" y="1175004"/>
                  </a:moveTo>
                  <a:lnTo>
                    <a:pt x="166115" y="1280160"/>
                  </a:lnTo>
                </a:path>
                <a:path w="251459" h="2632075">
                  <a:moveTo>
                    <a:pt x="166115" y="1280160"/>
                  </a:moveTo>
                  <a:lnTo>
                    <a:pt x="129539" y="1403604"/>
                  </a:lnTo>
                </a:path>
                <a:path w="251459" h="2632075">
                  <a:moveTo>
                    <a:pt x="129539" y="1403604"/>
                  </a:moveTo>
                  <a:lnTo>
                    <a:pt x="143256" y="1508760"/>
                  </a:lnTo>
                </a:path>
                <a:path w="251459" h="2632075">
                  <a:moveTo>
                    <a:pt x="143256" y="1508760"/>
                  </a:moveTo>
                  <a:lnTo>
                    <a:pt x="137160" y="1613915"/>
                  </a:lnTo>
                </a:path>
                <a:path w="251459" h="2632075">
                  <a:moveTo>
                    <a:pt x="143256" y="1613915"/>
                  </a:moveTo>
                  <a:lnTo>
                    <a:pt x="172212" y="1735836"/>
                  </a:lnTo>
                </a:path>
                <a:path w="251459" h="2632075">
                  <a:moveTo>
                    <a:pt x="172212" y="1735836"/>
                  </a:moveTo>
                  <a:lnTo>
                    <a:pt x="166115" y="1840992"/>
                  </a:lnTo>
                </a:path>
                <a:path w="251459" h="2632075">
                  <a:moveTo>
                    <a:pt x="172212" y="1840992"/>
                  </a:moveTo>
                  <a:lnTo>
                    <a:pt x="166115" y="1947671"/>
                  </a:lnTo>
                </a:path>
                <a:path w="251459" h="2632075">
                  <a:moveTo>
                    <a:pt x="166115" y="1947671"/>
                  </a:moveTo>
                  <a:lnTo>
                    <a:pt x="129539" y="2069592"/>
                  </a:lnTo>
                </a:path>
                <a:path w="251459" h="2632075">
                  <a:moveTo>
                    <a:pt x="129539" y="2069592"/>
                  </a:moveTo>
                  <a:lnTo>
                    <a:pt x="143256" y="2174748"/>
                  </a:lnTo>
                </a:path>
                <a:path w="251459" h="2632075">
                  <a:moveTo>
                    <a:pt x="143256" y="2174748"/>
                  </a:moveTo>
                  <a:lnTo>
                    <a:pt x="166115" y="2279904"/>
                  </a:lnTo>
                </a:path>
                <a:path w="251459" h="2632075">
                  <a:moveTo>
                    <a:pt x="166115" y="2279904"/>
                  </a:moveTo>
                  <a:lnTo>
                    <a:pt x="158495" y="2403348"/>
                  </a:lnTo>
                </a:path>
                <a:path w="251459" h="2632075">
                  <a:moveTo>
                    <a:pt x="166115" y="2403348"/>
                  </a:moveTo>
                  <a:lnTo>
                    <a:pt x="158495" y="2508504"/>
                  </a:lnTo>
                </a:path>
                <a:path w="251459" h="2632075">
                  <a:moveTo>
                    <a:pt x="158495" y="2508504"/>
                  </a:moveTo>
                  <a:lnTo>
                    <a:pt x="166115" y="2613660"/>
                  </a:lnTo>
                </a:path>
                <a:path w="251459" h="2632075">
                  <a:moveTo>
                    <a:pt x="166115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420624"/>
                  </a:lnTo>
                </a:path>
                <a:path w="251459" h="2632075">
                  <a:moveTo>
                    <a:pt x="137160" y="420624"/>
                  </a:moveTo>
                  <a:lnTo>
                    <a:pt x="158495" y="542543"/>
                  </a:lnTo>
                </a:path>
                <a:path w="251459" h="2632075">
                  <a:moveTo>
                    <a:pt x="158495" y="542543"/>
                  </a:moveTo>
                  <a:lnTo>
                    <a:pt x="137160" y="649224"/>
                  </a:lnTo>
                </a:path>
                <a:path w="251459" h="2632075">
                  <a:moveTo>
                    <a:pt x="137160" y="649224"/>
                  </a:moveTo>
                  <a:lnTo>
                    <a:pt x="121919" y="754379"/>
                  </a:lnTo>
                </a:path>
                <a:path w="251459" h="2632075">
                  <a:moveTo>
                    <a:pt x="121919" y="754379"/>
                  </a:moveTo>
                  <a:lnTo>
                    <a:pt x="129539" y="859536"/>
                  </a:lnTo>
                </a:path>
                <a:path w="251459" h="2632075">
                  <a:moveTo>
                    <a:pt x="129539" y="859536"/>
                  </a:moveTo>
                  <a:lnTo>
                    <a:pt x="150875" y="981455"/>
                  </a:lnTo>
                </a:path>
                <a:path w="251459" h="2632075">
                  <a:moveTo>
                    <a:pt x="150875" y="981455"/>
                  </a:moveTo>
                  <a:lnTo>
                    <a:pt x="121919" y="1086612"/>
                  </a:lnTo>
                </a:path>
                <a:path w="251459" h="2632075">
                  <a:moveTo>
                    <a:pt x="121919" y="1086612"/>
                  </a:moveTo>
                  <a:lnTo>
                    <a:pt x="137160" y="1191768"/>
                  </a:lnTo>
                </a:path>
                <a:path w="251459" h="2632075">
                  <a:moveTo>
                    <a:pt x="137160" y="1191768"/>
                  </a:moveTo>
                  <a:lnTo>
                    <a:pt x="121919" y="1315212"/>
                  </a:lnTo>
                </a:path>
                <a:path w="251459" h="2632075">
                  <a:moveTo>
                    <a:pt x="121919" y="1315212"/>
                  </a:moveTo>
                  <a:lnTo>
                    <a:pt x="137160" y="1420368"/>
                  </a:lnTo>
                </a:path>
                <a:path w="251459" h="2632075">
                  <a:moveTo>
                    <a:pt x="137160" y="1420368"/>
                  </a:moveTo>
                  <a:lnTo>
                    <a:pt x="150875" y="1525524"/>
                  </a:lnTo>
                </a:path>
                <a:path w="251459" h="2632075">
                  <a:moveTo>
                    <a:pt x="150875" y="1525524"/>
                  </a:moveTo>
                  <a:lnTo>
                    <a:pt x="121919" y="1648968"/>
                  </a:lnTo>
                </a:path>
                <a:path w="251459" h="2632075">
                  <a:moveTo>
                    <a:pt x="121919" y="1648968"/>
                  </a:moveTo>
                  <a:lnTo>
                    <a:pt x="114299" y="1754124"/>
                  </a:lnTo>
                </a:path>
                <a:path w="251459" h="2632075">
                  <a:moveTo>
                    <a:pt x="114299" y="1754124"/>
                  </a:moveTo>
                  <a:lnTo>
                    <a:pt x="158495" y="1859280"/>
                  </a:lnTo>
                </a:path>
                <a:path w="251459" h="2632075">
                  <a:moveTo>
                    <a:pt x="158495" y="1859280"/>
                  </a:moveTo>
                  <a:lnTo>
                    <a:pt x="114299" y="1982724"/>
                  </a:lnTo>
                </a:path>
                <a:path w="251459" h="2632075">
                  <a:moveTo>
                    <a:pt x="114299" y="1982724"/>
                  </a:moveTo>
                  <a:lnTo>
                    <a:pt x="166115" y="2087880"/>
                  </a:lnTo>
                </a:path>
                <a:path w="251459" h="2632075">
                  <a:moveTo>
                    <a:pt x="166115" y="2087880"/>
                  </a:moveTo>
                  <a:lnTo>
                    <a:pt x="137160" y="2193036"/>
                  </a:lnTo>
                </a:path>
                <a:path w="251459" h="2632075">
                  <a:moveTo>
                    <a:pt x="137160" y="2193036"/>
                  </a:moveTo>
                  <a:lnTo>
                    <a:pt x="150875" y="2314956"/>
                  </a:lnTo>
                </a:path>
                <a:path w="251459" h="2632075">
                  <a:moveTo>
                    <a:pt x="150875" y="2314956"/>
                  </a:moveTo>
                  <a:lnTo>
                    <a:pt x="166115" y="2420112"/>
                  </a:lnTo>
                </a:path>
                <a:path w="251459" h="2632075">
                  <a:moveTo>
                    <a:pt x="166115" y="2420112"/>
                  </a:moveTo>
                  <a:lnTo>
                    <a:pt x="143256" y="2526792"/>
                  </a:lnTo>
                </a:path>
                <a:path w="251459" h="2632075">
                  <a:moveTo>
                    <a:pt x="143256" y="2526792"/>
                  </a:moveTo>
                  <a:lnTo>
                    <a:pt x="137160" y="2613660"/>
                  </a:lnTo>
                </a:path>
                <a:path w="251459" h="2632075">
                  <a:moveTo>
                    <a:pt x="143256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420624"/>
                  </a:lnTo>
                </a:path>
                <a:path w="251459" h="2632075">
                  <a:moveTo>
                    <a:pt x="137160" y="420624"/>
                  </a:moveTo>
                  <a:lnTo>
                    <a:pt x="108203" y="542543"/>
                  </a:lnTo>
                </a:path>
                <a:path w="251459" h="2632075">
                  <a:moveTo>
                    <a:pt x="108203" y="542543"/>
                  </a:moveTo>
                  <a:lnTo>
                    <a:pt x="143256" y="649224"/>
                  </a:lnTo>
                </a:path>
                <a:path w="251459" h="2632075">
                  <a:moveTo>
                    <a:pt x="143256" y="649224"/>
                  </a:moveTo>
                  <a:lnTo>
                    <a:pt x="150875" y="754379"/>
                  </a:lnTo>
                </a:path>
                <a:path w="251459" h="2632075">
                  <a:moveTo>
                    <a:pt x="150875" y="754379"/>
                  </a:moveTo>
                  <a:lnTo>
                    <a:pt x="129539" y="859536"/>
                  </a:lnTo>
                </a:path>
                <a:path w="251459" h="2632075">
                  <a:moveTo>
                    <a:pt x="129539" y="859536"/>
                  </a:moveTo>
                  <a:lnTo>
                    <a:pt x="121919" y="981455"/>
                  </a:lnTo>
                </a:path>
                <a:path w="251459" h="2632075">
                  <a:moveTo>
                    <a:pt x="121919" y="981455"/>
                  </a:moveTo>
                  <a:lnTo>
                    <a:pt x="137160" y="1086612"/>
                  </a:lnTo>
                </a:path>
                <a:path w="251459" h="2632075">
                  <a:moveTo>
                    <a:pt x="137160" y="1086612"/>
                  </a:moveTo>
                  <a:lnTo>
                    <a:pt x="129539" y="1191768"/>
                  </a:lnTo>
                </a:path>
                <a:path w="251459" h="2632075">
                  <a:moveTo>
                    <a:pt x="137160" y="1191768"/>
                  </a:moveTo>
                  <a:lnTo>
                    <a:pt x="114299" y="1315212"/>
                  </a:lnTo>
                </a:path>
                <a:path w="251459" h="2632075">
                  <a:moveTo>
                    <a:pt x="114299" y="1315212"/>
                  </a:moveTo>
                  <a:lnTo>
                    <a:pt x="137160" y="1420368"/>
                  </a:lnTo>
                </a:path>
                <a:path w="251459" h="2632075">
                  <a:moveTo>
                    <a:pt x="137160" y="1420368"/>
                  </a:moveTo>
                  <a:lnTo>
                    <a:pt x="129539" y="1525524"/>
                  </a:lnTo>
                </a:path>
                <a:path w="251459" h="2632075">
                  <a:moveTo>
                    <a:pt x="137160" y="1525524"/>
                  </a:moveTo>
                  <a:lnTo>
                    <a:pt x="129539" y="1648968"/>
                  </a:lnTo>
                </a:path>
                <a:path w="251459" h="2632075">
                  <a:moveTo>
                    <a:pt x="129539" y="1648968"/>
                  </a:moveTo>
                  <a:lnTo>
                    <a:pt x="143256" y="1754124"/>
                  </a:lnTo>
                </a:path>
                <a:path w="251459" h="2632075">
                  <a:moveTo>
                    <a:pt x="143256" y="1754124"/>
                  </a:moveTo>
                  <a:lnTo>
                    <a:pt x="114299" y="1859280"/>
                  </a:lnTo>
                </a:path>
                <a:path w="251459" h="2632075">
                  <a:moveTo>
                    <a:pt x="114299" y="1859280"/>
                  </a:moveTo>
                  <a:lnTo>
                    <a:pt x="150875" y="1982724"/>
                  </a:lnTo>
                </a:path>
                <a:path w="251459" h="2632075">
                  <a:moveTo>
                    <a:pt x="150875" y="1982724"/>
                  </a:moveTo>
                  <a:lnTo>
                    <a:pt x="143256" y="2087880"/>
                  </a:lnTo>
                </a:path>
                <a:path w="251459" h="2632075">
                  <a:moveTo>
                    <a:pt x="143256" y="2087880"/>
                  </a:moveTo>
                  <a:lnTo>
                    <a:pt x="114299" y="2193036"/>
                  </a:lnTo>
                </a:path>
                <a:path w="251459" h="2632075">
                  <a:moveTo>
                    <a:pt x="114299" y="2193036"/>
                  </a:moveTo>
                  <a:lnTo>
                    <a:pt x="129539" y="2314956"/>
                  </a:lnTo>
                </a:path>
                <a:path w="251459" h="2632075">
                  <a:moveTo>
                    <a:pt x="129539" y="2314956"/>
                  </a:moveTo>
                  <a:lnTo>
                    <a:pt x="143256" y="2420112"/>
                  </a:lnTo>
                </a:path>
                <a:path w="251459" h="2632075">
                  <a:moveTo>
                    <a:pt x="143256" y="2420112"/>
                  </a:moveTo>
                  <a:lnTo>
                    <a:pt x="129539" y="2526792"/>
                  </a:lnTo>
                </a:path>
                <a:path w="251459" h="2632075">
                  <a:moveTo>
                    <a:pt x="129539" y="2526792"/>
                  </a:moveTo>
                  <a:lnTo>
                    <a:pt x="143256" y="2613660"/>
                  </a:lnTo>
                </a:path>
                <a:path w="251459" h="2632075">
                  <a:moveTo>
                    <a:pt x="143256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420624"/>
                  </a:lnTo>
                </a:path>
                <a:path w="251459" h="2632075">
                  <a:moveTo>
                    <a:pt x="137160" y="420624"/>
                  </a:moveTo>
                  <a:lnTo>
                    <a:pt x="166115" y="542543"/>
                  </a:lnTo>
                </a:path>
                <a:path w="251459" h="2632075">
                  <a:moveTo>
                    <a:pt x="166115" y="542543"/>
                  </a:moveTo>
                  <a:lnTo>
                    <a:pt x="129539" y="649224"/>
                  </a:lnTo>
                </a:path>
                <a:path w="251459" h="2632075">
                  <a:moveTo>
                    <a:pt x="129539" y="649224"/>
                  </a:moveTo>
                  <a:lnTo>
                    <a:pt x="143256" y="754379"/>
                  </a:lnTo>
                </a:path>
                <a:path w="251459" h="2632075">
                  <a:moveTo>
                    <a:pt x="143256" y="754379"/>
                  </a:moveTo>
                  <a:lnTo>
                    <a:pt x="150875" y="859536"/>
                  </a:lnTo>
                </a:path>
                <a:path w="251459" h="2632075">
                  <a:moveTo>
                    <a:pt x="150875" y="859536"/>
                  </a:moveTo>
                  <a:lnTo>
                    <a:pt x="121919" y="981455"/>
                  </a:lnTo>
                </a:path>
                <a:path w="251459" h="2632075">
                  <a:moveTo>
                    <a:pt x="121919" y="981455"/>
                  </a:moveTo>
                  <a:lnTo>
                    <a:pt x="187451" y="1086612"/>
                  </a:lnTo>
                </a:path>
                <a:path w="251459" h="2632075">
                  <a:moveTo>
                    <a:pt x="187451" y="1086612"/>
                  </a:moveTo>
                  <a:lnTo>
                    <a:pt x="172212" y="1191768"/>
                  </a:lnTo>
                </a:path>
                <a:path w="251459" h="2632075">
                  <a:moveTo>
                    <a:pt x="172212" y="1191768"/>
                  </a:moveTo>
                  <a:lnTo>
                    <a:pt x="179832" y="1315212"/>
                  </a:lnTo>
                </a:path>
                <a:path w="251459" h="2632075">
                  <a:moveTo>
                    <a:pt x="179832" y="1315212"/>
                  </a:moveTo>
                  <a:lnTo>
                    <a:pt x="166115" y="1420368"/>
                  </a:lnTo>
                </a:path>
                <a:path w="251459" h="2632075">
                  <a:moveTo>
                    <a:pt x="166115" y="1420368"/>
                  </a:moveTo>
                  <a:lnTo>
                    <a:pt x="158495" y="1525524"/>
                  </a:lnTo>
                </a:path>
                <a:path w="251459" h="2632075">
                  <a:moveTo>
                    <a:pt x="158495" y="1525524"/>
                  </a:moveTo>
                  <a:lnTo>
                    <a:pt x="166115" y="1648968"/>
                  </a:lnTo>
                </a:path>
                <a:path w="251459" h="2632075">
                  <a:moveTo>
                    <a:pt x="166115" y="1648968"/>
                  </a:moveTo>
                  <a:lnTo>
                    <a:pt x="172212" y="1754124"/>
                  </a:lnTo>
                </a:path>
                <a:path w="251459" h="2632075">
                  <a:moveTo>
                    <a:pt x="172212" y="1754124"/>
                  </a:moveTo>
                  <a:lnTo>
                    <a:pt x="193547" y="1859280"/>
                  </a:lnTo>
                </a:path>
                <a:path w="251459" h="2632075">
                  <a:moveTo>
                    <a:pt x="193547" y="1859280"/>
                  </a:moveTo>
                  <a:lnTo>
                    <a:pt x="187451" y="1982724"/>
                  </a:lnTo>
                </a:path>
                <a:path w="251459" h="2632075">
                  <a:moveTo>
                    <a:pt x="187451" y="1982724"/>
                  </a:moveTo>
                  <a:lnTo>
                    <a:pt x="201167" y="2087880"/>
                  </a:lnTo>
                </a:path>
                <a:path w="251459" h="2632075">
                  <a:moveTo>
                    <a:pt x="201167" y="2087880"/>
                  </a:moveTo>
                  <a:lnTo>
                    <a:pt x="208787" y="2193036"/>
                  </a:lnTo>
                </a:path>
                <a:path w="251459" h="2632075">
                  <a:moveTo>
                    <a:pt x="208787" y="2193036"/>
                  </a:moveTo>
                  <a:lnTo>
                    <a:pt x="193547" y="2314956"/>
                  </a:lnTo>
                </a:path>
                <a:path w="251459" h="2632075">
                  <a:moveTo>
                    <a:pt x="193547" y="2314956"/>
                  </a:moveTo>
                  <a:lnTo>
                    <a:pt x="216408" y="2420112"/>
                  </a:lnTo>
                </a:path>
                <a:path w="251459" h="2632075">
                  <a:moveTo>
                    <a:pt x="216408" y="2420112"/>
                  </a:moveTo>
                  <a:lnTo>
                    <a:pt x="179832" y="2526792"/>
                  </a:lnTo>
                </a:path>
                <a:path w="251459" h="2632075">
                  <a:moveTo>
                    <a:pt x="179832" y="2526792"/>
                  </a:moveTo>
                  <a:lnTo>
                    <a:pt x="201167" y="2613660"/>
                  </a:lnTo>
                </a:path>
                <a:path w="251459" h="2632075">
                  <a:moveTo>
                    <a:pt x="201167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420624"/>
                  </a:lnTo>
                </a:path>
                <a:path w="251459" h="2632075">
                  <a:moveTo>
                    <a:pt x="137160" y="420624"/>
                  </a:moveTo>
                  <a:lnTo>
                    <a:pt x="114299" y="542543"/>
                  </a:lnTo>
                </a:path>
                <a:path w="251459" h="2632075">
                  <a:moveTo>
                    <a:pt x="114299" y="542543"/>
                  </a:moveTo>
                  <a:lnTo>
                    <a:pt x="129539" y="649224"/>
                  </a:lnTo>
                </a:path>
                <a:path w="251459" h="2632075">
                  <a:moveTo>
                    <a:pt x="129539" y="649224"/>
                  </a:moveTo>
                  <a:lnTo>
                    <a:pt x="108203" y="754379"/>
                  </a:lnTo>
                </a:path>
                <a:path w="251459" h="2632075">
                  <a:moveTo>
                    <a:pt x="108203" y="754379"/>
                  </a:moveTo>
                  <a:lnTo>
                    <a:pt x="114299" y="859536"/>
                  </a:lnTo>
                </a:path>
                <a:path w="251459" h="2632075">
                  <a:moveTo>
                    <a:pt x="114299" y="859536"/>
                  </a:moveTo>
                  <a:lnTo>
                    <a:pt x="92963" y="981455"/>
                  </a:lnTo>
                </a:path>
                <a:path w="251459" h="2632075">
                  <a:moveTo>
                    <a:pt x="92963" y="981455"/>
                  </a:moveTo>
                  <a:lnTo>
                    <a:pt x="100584" y="1086612"/>
                  </a:lnTo>
                </a:path>
                <a:path w="251459" h="2632075">
                  <a:moveTo>
                    <a:pt x="100584" y="1086612"/>
                  </a:moveTo>
                  <a:lnTo>
                    <a:pt x="71627" y="1191768"/>
                  </a:lnTo>
                </a:path>
                <a:path w="251459" h="2632075">
                  <a:moveTo>
                    <a:pt x="71627" y="1191768"/>
                  </a:moveTo>
                  <a:lnTo>
                    <a:pt x="100584" y="1315212"/>
                  </a:lnTo>
                </a:path>
                <a:path w="251459" h="2632075">
                  <a:moveTo>
                    <a:pt x="100584" y="1315212"/>
                  </a:moveTo>
                  <a:lnTo>
                    <a:pt x="92963" y="1420368"/>
                  </a:lnTo>
                </a:path>
                <a:path w="251459" h="2632075">
                  <a:moveTo>
                    <a:pt x="92963" y="1420368"/>
                  </a:moveTo>
                  <a:lnTo>
                    <a:pt x="71627" y="1525524"/>
                  </a:lnTo>
                </a:path>
                <a:path w="251459" h="2632075">
                  <a:moveTo>
                    <a:pt x="71627" y="1525524"/>
                  </a:moveTo>
                  <a:lnTo>
                    <a:pt x="64008" y="1648968"/>
                  </a:lnTo>
                </a:path>
                <a:path w="251459" h="2632075">
                  <a:moveTo>
                    <a:pt x="71627" y="1648968"/>
                  </a:moveTo>
                  <a:lnTo>
                    <a:pt x="79247" y="1754124"/>
                  </a:lnTo>
                </a:path>
                <a:path w="251459" h="2632075">
                  <a:moveTo>
                    <a:pt x="79247" y="1754124"/>
                  </a:moveTo>
                  <a:lnTo>
                    <a:pt x="50291" y="1859280"/>
                  </a:lnTo>
                </a:path>
                <a:path w="251459" h="2632075">
                  <a:moveTo>
                    <a:pt x="50291" y="1859280"/>
                  </a:moveTo>
                  <a:lnTo>
                    <a:pt x="42671" y="1982724"/>
                  </a:lnTo>
                </a:path>
                <a:path w="251459" h="2632075">
                  <a:moveTo>
                    <a:pt x="42671" y="1982724"/>
                  </a:moveTo>
                  <a:lnTo>
                    <a:pt x="64008" y="2087880"/>
                  </a:lnTo>
                </a:path>
                <a:path w="251459" h="2632075">
                  <a:moveTo>
                    <a:pt x="64008" y="2087880"/>
                  </a:moveTo>
                  <a:lnTo>
                    <a:pt x="21335" y="2193036"/>
                  </a:lnTo>
                </a:path>
                <a:path w="251459" h="2632075">
                  <a:moveTo>
                    <a:pt x="21335" y="2193036"/>
                  </a:moveTo>
                  <a:lnTo>
                    <a:pt x="57912" y="2314956"/>
                  </a:lnTo>
                </a:path>
                <a:path w="251459" h="2632075">
                  <a:moveTo>
                    <a:pt x="57912" y="2314956"/>
                  </a:moveTo>
                  <a:lnTo>
                    <a:pt x="28955" y="2420112"/>
                  </a:lnTo>
                </a:path>
                <a:path w="251459" h="2632075">
                  <a:moveTo>
                    <a:pt x="28955" y="2420112"/>
                  </a:moveTo>
                  <a:lnTo>
                    <a:pt x="0" y="2526792"/>
                  </a:lnTo>
                </a:path>
                <a:path w="251459" h="2632075">
                  <a:moveTo>
                    <a:pt x="0" y="2526792"/>
                  </a:moveTo>
                  <a:lnTo>
                    <a:pt x="21335" y="2613660"/>
                  </a:lnTo>
                </a:path>
                <a:path w="251459" h="2632075">
                  <a:moveTo>
                    <a:pt x="21335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0"/>
                  </a:lnTo>
                </a:path>
                <a:path w="251459" h="2632075">
                  <a:moveTo>
                    <a:pt x="137160" y="0"/>
                  </a:moveTo>
                  <a:lnTo>
                    <a:pt x="114299" y="105155"/>
                  </a:lnTo>
                </a:path>
                <a:path w="251459" h="2632075">
                  <a:moveTo>
                    <a:pt x="114299" y="105155"/>
                  </a:moveTo>
                  <a:lnTo>
                    <a:pt x="150875" y="210312"/>
                  </a:lnTo>
                </a:path>
                <a:path w="251459" h="2632075">
                  <a:moveTo>
                    <a:pt x="150875" y="210312"/>
                  </a:moveTo>
                  <a:lnTo>
                    <a:pt x="137160" y="332232"/>
                  </a:lnTo>
                </a:path>
                <a:path w="251459" h="2632075">
                  <a:moveTo>
                    <a:pt x="137160" y="332232"/>
                  </a:moveTo>
                  <a:lnTo>
                    <a:pt x="158495" y="437388"/>
                  </a:lnTo>
                </a:path>
                <a:path w="251459" h="2632075">
                  <a:moveTo>
                    <a:pt x="158495" y="437388"/>
                  </a:moveTo>
                  <a:lnTo>
                    <a:pt x="166115" y="542543"/>
                  </a:lnTo>
                </a:path>
                <a:path w="251459" h="2632075">
                  <a:moveTo>
                    <a:pt x="166115" y="542543"/>
                  </a:moveTo>
                  <a:lnTo>
                    <a:pt x="179832" y="665988"/>
                  </a:lnTo>
                </a:path>
                <a:path w="251459" h="2632075">
                  <a:moveTo>
                    <a:pt x="179832" y="665988"/>
                  </a:moveTo>
                  <a:lnTo>
                    <a:pt x="172212" y="771143"/>
                  </a:lnTo>
                </a:path>
                <a:path w="251459" h="2632075">
                  <a:moveTo>
                    <a:pt x="172212" y="771143"/>
                  </a:moveTo>
                  <a:lnTo>
                    <a:pt x="166115" y="876300"/>
                  </a:lnTo>
                </a:path>
                <a:path w="251459" h="2632075">
                  <a:moveTo>
                    <a:pt x="172212" y="876300"/>
                  </a:moveTo>
                  <a:lnTo>
                    <a:pt x="166115" y="999743"/>
                  </a:lnTo>
                </a:path>
                <a:path w="251459" h="2632075">
                  <a:moveTo>
                    <a:pt x="172212" y="999743"/>
                  </a:moveTo>
                  <a:lnTo>
                    <a:pt x="166115" y="1104900"/>
                  </a:lnTo>
                </a:path>
                <a:path w="251459" h="2632075">
                  <a:moveTo>
                    <a:pt x="172212" y="1104900"/>
                  </a:moveTo>
                  <a:lnTo>
                    <a:pt x="166115" y="1210056"/>
                  </a:lnTo>
                </a:path>
                <a:path w="251459" h="2632075">
                  <a:moveTo>
                    <a:pt x="172212" y="1210056"/>
                  </a:moveTo>
                  <a:lnTo>
                    <a:pt x="166115" y="1315212"/>
                  </a:lnTo>
                </a:path>
                <a:path w="251459" h="2632075">
                  <a:moveTo>
                    <a:pt x="166115" y="1315212"/>
                  </a:moveTo>
                  <a:lnTo>
                    <a:pt x="201167" y="1438656"/>
                  </a:lnTo>
                </a:path>
                <a:path w="251459" h="2632075">
                  <a:moveTo>
                    <a:pt x="201167" y="1438656"/>
                  </a:moveTo>
                  <a:lnTo>
                    <a:pt x="187451" y="1543812"/>
                  </a:lnTo>
                </a:path>
                <a:path w="251459" h="2632075">
                  <a:moveTo>
                    <a:pt x="187451" y="1543812"/>
                  </a:moveTo>
                  <a:lnTo>
                    <a:pt x="172212" y="1648968"/>
                  </a:lnTo>
                </a:path>
                <a:path w="251459" h="2632075">
                  <a:moveTo>
                    <a:pt x="172212" y="1648968"/>
                  </a:moveTo>
                  <a:lnTo>
                    <a:pt x="216408" y="1770888"/>
                  </a:lnTo>
                </a:path>
                <a:path w="251459" h="2632075">
                  <a:moveTo>
                    <a:pt x="216408" y="1770888"/>
                  </a:moveTo>
                  <a:lnTo>
                    <a:pt x="193547" y="1876044"/>
                  </a:lnTo>
                </a:path>
                <a:path w="251459" h="2632075">
                  <a:moveTo>
                    <a:pt x="193547" y="1876044"/>
                  </a:moveTo>
                  <a:lnTo>
                    <a:pt x="208787" y="1982724"/>
                  </a:lnTo>
                </a:path>
                <a:path w="251459" h="2632075">
                  <a:moveTo>
                    <a:pt x="208787" y="1982724"/>
                  </a:moveTo>
                  <a:lnTo>
                    <a:pt x="230123" y="2104644"/>
                  </a:lnTo>
                </a:path>
                <a:path w="251459" h="2632075">
                  <a:moveTo>
                    <a:pt x="230123" y="2104644"/>
                  </a:moveTo>
                  <a:lnTo>
                    <a:pt x="222503" y="2209800"/>
                  </a:lnTo>
                </a:path>
                <a:path w="251459" h="2632075">
                  <a:moveTo>
                    <a:pt x="230123" y="2209800"/>
                  </a:moveTo>
                  <a:lnTo>
                    <a:pt x="237743" y="2314956"/>
                  </a:lnTo>
                </a:path>
                <a:path w="251459" h="2632075">
                  <a:moveTo>
                    <a:pt x="237743" y="2314956"/>
                  </a:moveTo>
                  <a:lnTo>
                    <a:pt x="245363" y="2438400"/>
                  </a:lnTo>
                </a:path>
                <a:path w="251459" h="2632075">
                  <a:moveTo>
                    <a:pt x="245363" y="2438400"/>
                  </a:moveTo>
                  <a:lnTo>
                    <a:pt x="222503" y="2543556"/>
                  </a:lnTo>
                </a:path>
                <a:path w="251459" h="2632075">
                  <a:moveTo>
                    <a:pt x="222503" y="2543556"/>
                  </a:moveTo>
                  <a:lnTo>
                    <a:pt x="237743" y="2613660"/>
                  </a:lnTo>
                </a:path>
                <a:path w="251459" h="2632075">
                  <a:moveTo>
                    <a:pt x="237743" y="2613660"/>
                  </a:moveTo>
                  <a:lnTo>
                    <a:pt x="137160" y="2596896"/>
                  </a:lnTo>
                </a:path>
                <a:path w="251459" h="2632075">
                  <a:moveTo>
                    <a:pt x="137160" y="2613660"/>
                  </a:moveTo>
                  <a:lnTo>
                    <a:pt x="129539" y="280415"/>
                  </a:lnTo>
                </a:path>
                <a:path w="251459" h="2632075">
                  <a:moveTo>
                    <a:pt x="137160" y="280415"/>
                  </a:moveTo>
                  <a:lnTo>
                    <a:pt x="158495" y="385572"/>
                  </a:lnTo>
                </a:path>
                <a:path w="251459" h="2632075">
                  <a:moveTo>
                    <a:pt x="158495" y="385572"/>
                  </a:moveTo>
                  <a:lnTo>
                    <a:pt x="137160" y="490727"/>
                  </a:lnTo>
                </a:path>
                <a:path w="251459" h="2632075">
                  <a:moveTo>
                    <a:pt x="137160" y="490727"/>
                  </a:moveTo>
                  <a:lnTo>
                    <a:pt x="150875" y="612648"/>
                  </a:lnTo>
                </a:path>
                <a:path w="251459" h="2632075">
                  <a:moveTo>
                    <a:pt x="150875" y="612648"/>
                  </a:moveTo>
                  <a:lnTo>
                    <a:pt x="143256" y="719327"/>
                  </a:lnTo>
                </a:path>
                <a:path w="251459" h="2632075">
                  <a:moveTo>
                    <a:pt x="143256" y="719327"/>
                  </a:moveTo>
                  <a:lnTo>
                    <a:pt x="137160" y="824484"/>
                  </a:lnTo>
                </a:path>
                <a:path w="251459" h="2632075">
                  <a:moveTo>
                    <a:pt x="137160" y="824484"/>
                  </a:moveTo>
                  <a:lnTo>
                    <a:pt x="172212" y="946403"/>
                  </a:lnTo>
                </a:path>
                <a:path w="251459" h="2632075">
                  <a:moveTo>
                    <a:pt x="172212" y="946403"/>
                  </a:moveTo>
                  <a:lnTo>
                    <a:pt x="166115" y="1051560"/>
                  </a:lnTo>
                </a:path>
                <a:path w="251459" h="2632075">
                  <a:moveTo>
                    <a:pt x="166115" y="1051560"/>
                  </a:moveTo>
                  <a:lnTo>
                    <a:pt x="143256" y="1156715"/>
                  </a:lnTo>
                </a:path>
                <a:path w="251459" h="2632075">
                  <a:moveTo>
                    <a:pt x="143256" y="1156715"/>
                  </a:moveTo>
                  <a:lnTo>
                    <a:pt x="137160" y="1280160"/>
                  </a:lnTo>
                </a:path>
                <a:path w="251459" h="2632075">
                  <a:moveTo>
                    <a:pt x="143256" y="1280160"/>
                  </a:moveTo>
                  <a:lnTo>
                    <a:pt x="150875" y="1385315"/>
                  </a:lnTo>
                </a:path>
                <a:path w="251459" h="2632075">
                  <a:moveTo>
                    <a:pt x="150875" y="1385315"/>
                  </a:moveTo>
                  <a:lnTo>
                    <a:pt x="143256" y="1490471"/>
                  </a:lnTo>
                </a:path>
                <a:path w="251459" h="2632075">
                  <a:moveTo>
                    <a:pt x="150875" y="1490471"/>
                  </a:moveTo>
                  <a:lnTo>
                    <a:pt x="143256" y="1613915"/>
                  </a:lnTo>
                </a:path>
                <a:path w="251459" h="2632075">
                  <a:moveTo>
                    <a:pt x="150875" y="1613915"/>
                  </a:moveTo>
                  <a:lnTo>
                    <a:pt x="143256" y="1719071"/>
                  </a:lnTo>
                </a:path>
                <a:path w="251459" h="2632075">
                  <a:moveTo>
                    <a:pt x="143256" y="1719071"/>
                  </a:moveTo>
                  <a:lnTo>
                    <a:pt x="137160" y="1824227"/>
                  </a:lnTo>
                </a:path>
                <a:path w="251459" h="2632075">
                  <a:moveTo>
                    <a:pt x="137160" y="1824227"/>
                  </a:moveTo>
                  <a:lnTo>
                    <a:pt x="172212" y="1947671"/>
                  </a:lnTo>
                </a:path>
                <a:path w="251459" h="2632075">
                  <a:moveTo>
                    <a:pt x="172212" y="1947671"/>
                  </a:moveTo>
                  <a:lnTo>
                    <a:pt x="150875" y="2052827"/>
                  </a:lnTo>
                </a:path>
                <a:path w="251459" h="2632075">
                  <a:moveTo>
                    <a:pt x="150875" y="2052827"/>
                  </a:moveTo>
                  <a:lnTo>
                    <a:pt x="166115" y="2157984"/>
                  </a:lnTo>
                </a:path>
                <a:path w="251459" h="2632075">
                  <a:moveTo>
                    <a:pt x="166115" y="2157984"/>
                  </a:moveTo>
                  <a:lnTo>
                    <a:pt x="150875" y="2263140"/>
                  </a:lnTo>
                </a:path>
              </a:pathLst>
            </a:custGeom>
            <a:ln w="1524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8120" y="2077211"/>
              <a:ext cx="2555748" cy="228904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455158" y="6197139"/>
              <a:ext cx="1262633" cy="764153"/>
            </a:xfrm>
            <a:custGeom>
              <a:avLst/>
              <a:gdLst/>
              <a:ahLst/>
              <a:cxnLst/>
              <a:rect l="l" t="t" r="r" b="b"/>
              <a:pathLst>
                <a:path w="1702434" h="661034">
                  <a:moveTo>
                    <a:pt x="0" y="396"/>
                  </a:moveTo>
                  <a:lnTo>
                    <a:pt x="35752" y="496"/>
                  </a:lnTo>
                  <a:lnTo>
                    <a:pt x="87137" y="0"/>
                  </a:lnTo>
                  <a:lnTo>
                    <a:pt x="141785" y="1289"/>
                  </a:lnTo>
                  <a:lnTo>
                    <a:pt x="187325" y="6746"/>
                  </a:lnTo>
                  <a:lnTo>
                    <a:pt x="251507" y="21428"/>
                  </a:lnTo>
                  <a:lnTo>
                    <a:pt x="295401" y="71808"/>
                  </a:lnTo>
                  <a:lnTo>
                    <a:pt x="310966" y="149991"/>
                  </a:lnTo>
                  <a:lnTo>
                    <a:pt x="315213" y="199972"/>
                  </a:lnTo>
                  <a:lnTo>
                    <a:pt x="318403" y="253921"/>
                  </a:lnTo>
                  <a:lnTo>
                    <a:pt x="321507" y="309368"/>
                  </a:lnTo>
                  <a:lnTo>
                    <a:pt x="325500" y="363845"/>
                  </a:lnTo>
                  <a:lnTo>
                    <a:pt x="329507" y="413402"/>
                  </a:lnTo>
                  <a:lnTo>
                    <a:pt x="333437" y="468594"/>
                  </a:lnTo>
                  <a:lnTo>
                    <a:pt x="337397" y="525923"/>
                  </a:lnTo>
                  <a:lnTo>
                    <a:pt x="341497" y="581892"/>
                  </a:lnTo>
                  <a:lnTo>
                    <a:pt x="345846" y="633003"/>
                  </a:lnTo>
                  <a:lnTo>
                    <a:pt x="348913" y="660860"/>
                  </a:lnTo>
                </a:path>
                <a:path w="1702434" h="661034">
                  <a:moveTo>
                    <a:pt x="416069" y="660860"/>
                  </a:moveTo>
                  <a:lnTo>
                    <a:pt x="422898" y="622144"/>
                  </a:lnTo>
                  <a:lnTo>
                    <a:pt x="430748" y="570141"/>
                  </a:lnTo>
                  <a:lnTo>
                    <a:pt x="439864" y="513824"/>
                  </a:lnTo>
                  <a:lnTo>
                    <a:pt x="451361" y="457209"/>
                  </a:lnTo>
                  <a:lnTo>
                    <a:pt x="466355" y="404315"/>
                  </a:lnTo>
                  <a:lnTo>
                    <a:pt x="485964" y="359159"/>
                  </a:lnTo>
                  <a:lnTo>
                    <a:pt x="511301" y="325758"/>
                  </a:lnTo>
                  <a:lnTo>
                    <a:pt x="544161" y="304181"/>
                  </a:lnTo>
                  <a:lnTo>
                    <a:pt x="584247" y="290640"/>
                  </a:lnTo>
                  <a:lnTo>
                    <a:pt x="629548" y="283347"/>
                  </a:lnTo>
                  <a:lnTo>
                    <a:pt x="678052" y="280519"/>
                  </a:lnTo>
                  <a:lnTo>
                    <a:pt x="727747" y="280368"/>
                  </a:lnTo>
                  <a:lnTo>
                    <a:pt x="776620" y="281111"/>
                  </a:lnTo>
                  <a:lnTo>
                    <a:pt x="822660" y="280961"/>
                  </a:lnTo>
                  <a:lnTo>
                    <a:pt x="863853" y="278133"/>
                  </a:lnTo>
                  <a:lnTo>
                    <a:pt x="923557" y="273794"/>
                  </a:lnTo>
                  <a:lnTo>
                    <a:pt x="980291" y="273110"/>
                  </a:lnTo>
                  <a:lnTo>
                    <a:pt x="1033374" y="271738"/>
                  </a:lnTo>
                  <a:lnTo>
                    <a:pt x="1082123" y="265339"/>
                  </a:lnTo>
                  <a:lnTo>
                    <a:pt x="1125855" y="249570"/>
                  </a:lnTo>
                  <a:lnTo>
                    <a:pt x="1173348" y="190849"/>
                  </a:lnTo>
                  <a:lnTo>
                    <a:pt x="1189609" y="151965"/>
                  </a:lnTo>
                  <a:lnTo>
                    <a:pt x="1208113" y="113080"/>
                  </a:lnTo>
                  <a:lnTo>
                    <a:pt x="1234287" y="78958"/>
                  </a:lnTo>
                  <a:lnTo>
                    <a:pt x="1273556" y="54359"/>
                  </a:lnTo>
                  <a:lnTo>
                    <a:pt x="1310419" y="43975"/>
                  </a:lnTo>
                  <a:lnTo>
                    <a:pt x="1355834" y="36764"/>
                  </a:lnTo>
                  <a:lnTo>
                    <a:pt x="1407291" y="32139"/>
                  </a:lnTo>
                  <a:lnTo>
                    <a:pt x="1462279" y="29513"/>
                  </a:lnTo>
                  <a:lnTo>
                    <a:pt x="1518287" y="28296"/>
                  </a:lnTo>
                  <a:lnTo>
                    <a:pt x="1572805" y="27903"/>
                  </a:lnTo>
                  <a:lnTo>
                    <a:pt x="1623322" y="27745"/>
                  </a:lnTo>
                  <a:lnTo>
                    <a:pt x="1667326" y="27234"/>
                  </a:lnTo>
                  <a:lnTo>
                    <a:pt x="1702308" y="25784"/>
                  </a:lnTo>
                </a:path>
              </a:pathLst>
            </a:custGeom>
            <a:ln w="38100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162884" y="1499488"/>
            <a:ext cx="3259454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latin typeface="Arial"/>
                <a:cs typeface="Arial"/>
              </a:rPr>
              <a:t>Micromesh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Gaseous</a:t>
            </a:r>
            <a:r>
              <a:rPr sz="1600" b="1" i="1" spc="-5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Chamber: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i="1" dirty="0">
                <a:latin typeface="Arial"/>
                <a:cs typeface="Arial"/>
              </a:rPr>
              <a:t>micromesh</a:t>
            </a:r>
            <a:r>
              <a:rPr sz="1600" b="1" i="1" spc="-7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supported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i="1" dirty="0">
                <a:latin typeface="Arial"/>
                <a:cs typeface="Arial"/>
              </a:rPr>
              <a:t>by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spc="-20" dirty="0">
                <a:latin typeface="Arial"/>
                <a:cs typeface="Arial"/>
              </a:rPr>
              <a:t>50-</a:t>
            </a:r>
            <a:r>
              <a:rPr sz="1600" b="1" i="1" dirty="0">
                <a:latin typeface="Arial"/>
                <a:cs typeface="Arial"/>
              </a:rPr>
              <a:t>100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mm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insulating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pillars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i="1" dirty="0">
                <a:latin typeface="Arial"/>
                <a:cs typeface="Arial"/>
              </a:rPr>
              <a:t>Small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gap: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fast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collection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390" dirty="0">
                <a:latin typeface="Arial"/>
                <a:cs typeface="Arial"/>
              </a:rPr>
              <a:t> </a:t>
            </a:r>
            <a:r>
              <a:rPr sz="1600" b="1" i="1" spc="-20" dirty="0">
                <a:latin typeface="Arial"/>
                <a:cs typeface="Arial"/>
              </a:rPr>
              <a:t>ions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860681" y="6455664"/>
            <a:ext cx="2992120" cy="307975"/>
          </a:xfrm>
          <a:custGeom>
            <a:avLst/>
            <a:gdLst/>
            <a:ahLst/>
            <a:cxnLst/>
            <a:rect l="l" t="t" r="r" b="b"/>
            <a:pathLst>
              <a:path w="2992120" h="307975">
                <a:moveTo>
                  <a:pt x="2991611" y="0"/>
                </a:moveTo>
                <a:lnTo>
                  <a:pt x="0" y="0"/>
                </a:lnTo>
                <a:lnTo>
                  <a:pt x="0" y="307848"/>
                </a:lnTo>
                <a:lnTo>
                  <a:pt x="2991611" y="307848"/>
                </a:lnTo>
                <a:lnTo>
                  <a:pt x="2991611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5929626" y="6504025"/>
            <a:ext cx="28054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Y.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Giomataris,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NIMA376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(1996)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187452" y="1783271"/>
            <a:ext cx="8781615" cy="4926901"/>
            <a:chOff x="187452" y="1783271"/>
            <a:chExt cx="8781615" cy="4926901"/>
          </a:xfrm>
        </p:grpSpPr>
        <p:pic>
          <p:nvPicPr>
            <p:cNvPr id="100" name="object 10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51391" y="1783271"/>
              <a:ext cx="1217676" cy="174802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452" y="4450080"/>
              <a:ext cx="1927860" cy="169316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6340" y="5157216"/>
              <a:ext cx="1700784" cy="1552956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59020F4C-255B-18DC-18DE-9C6AE0236F67}"/>
              </a:ext>
            </a:extLst>
          </p:cNvPr>
          <p:cNvSpPr txBox="1"/>
          <p:nvPr/>
        </p:nvSpPr>
        <p:spPr>
          <a:xfrm rot="16200000">
            <a:off x="8156810" y="5488574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107" name="object 8">
            <a:extLst>
              <a:ext uri="{FF2B5EF4-FFF2-40B4-BE49-F238E27FC236}">
                <a16:creationId xmlns:a16="http://schemas.microsoft.com/office/drawing/2014/main" id="{18295DB3-F955-73A4-5AE4-6E9759CEDB5E}"/>
              </a:ext>
            </a:extLst>
          </p:cNvPr>
          <p:cNvSpPr txBox="1">
            <a:spLocks/>
          </p:cNvSpPr>
          <p:nvPr/>
        </p:nvSpPr>
        <p:spPr>
          <a:xfrm>
            <a:off x="35097" y="60004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800" b="1" dirty="0">
                <a:solidFill>
                  <a:srgbClr val="C00000"/>
                </a:solidFill>
              </a:rPr>
              <a:t>Micro-Mesh Gaseous Structure </a:t>
            </a:r>
            <a:r>
              <a:rPr lang="en-GB" sz="4000" b="1" dirty="0">
                <a:solidFill>
                  <a:srgbClr val="C00000"/>
                </a:solidFill>
              </a:rPr>
              <a:t>- </a:t>
            </a:r>
            <a:r>
              <a:rPr lang="en-GB" sz="4000" b="1" dirty="0" err="1">
                <a:solidFill>
                  <a:srgbClr val="C00000"/>
                </a:solidFill>
              </a:rPr>
              <a:t>MicroMegas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108" name="Date Placeholder 107">
            <a:extLst>
              <a:ext uri="{FF2B5EF4-FFF2-40B4-BE49-F238E27FC236}">
                <a16:creationId xmlns:a16="http://schemas.microsoft.com/office/drawing/2014/main" id="{86982B08-4752-2038-EF5D-C695FF83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09" name="Footer Placeholder 108">
            <a:extLst>
              <a:ext uri="{FF2B5EF4-FFF2-40B4-BE49-F238E27FC236}">
                <a16:creationId xmlns:a16="http://schemas.microsoft.com/office/drawing/2014/main" id="{394531D3-CA4C-CA8F-F540-7493142F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10" name="Slide Number Placeholder 109">
            <a:extLst>
              <a:ext uri="{FF2B5EF4-FFF2-40B4-BE49-F238E27FC236}">
                <a16:creationId xmlns:a16="http://schemas.microsoft.com/office/drawing/2014/main" id="{41F29D52-A097-F747-E93C-742EF4ED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0732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diagram of a sample&#10;&#10;Description automatically generated">
            <a:extLst>
              <a:ext uri="{FF2B5EF4-FFF2-40B4-BE49-F238E27FC236}">
                <a16:creationId xmlns:a16="http://schemas.microsoft.com/office/drawing/2014/main" id="{FC0FA168-E920-5745-015C-7C410D24A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4005344"/>
            <a:ext cx="8688070" cy="252849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4A1A4-1D36-F78A-190F-813DB8B4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E42C8-E133-7523-9D58-FE5AF886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06F07-7693-41F7-B74E-4EBCEC9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31</a:t>
            </a:fld>
            <a:endParaRPr lang="en-IT"/>
          </a:p>
        </p:txBody>
      </p:sp>
      <p:pic>
        <p:nvPicPr>
          <p:cNvPr id="12" name="Picture 11" descr="A diagram of a telescope&#10;&#10;Description automatically generated">
            <a:extLst>
              <a:ext uri="{FF2B5EF4-FFF2-40B4-BE49-F238E27FC236}">
                <a16:creationId xmlns:a16="http://schemas.microsoft.com/office/drawing/2014/main" id="{1A40C761-7581-5022-68A2-74774DAD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763"/>
            <a:ext cx="5615053" cy="3359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77624D-FB38-0BE8-2654-01A201B072B4}"/>
              </a:ext>
            </a:extLst>
          </p:cNvPr>
          <p:cNvSpPr txBox="1"/>
          <p:nvPr/>
        </p:nvSpPr>
        <p:spPr>
          <a:xfrm>
            <a:off x="5615053" y="648763"/>
            <a:ext cx="32038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Upgrade of the MWPC-based photon detector of COMPASS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Need to reach higher rates up to 100kHz/cm2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Need detector with short signal (avoid long ion drift)</a:t>
            </a:r>
          </a:p>
          <a:p>
            <a:r>
              <a:rPr lang="en-IT" dirty="0"/>
              <a:t>Upgrade: 3-stage hybrid MPGD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Double Thick-GEM + Micromegas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IT" dirty="0"/>
              <a:t>eflective CsI coating on top of THGEM1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DAAD2-FC28-6E65-45B3-A5B3BB246315}"/>
              </a:ext>
            </a:extLst>
          </p:cNvPr>
          <p:cNvSpPr txBox="1"/>
          <p:nvPr/>
        </p:nvSpPr>
        <p:spPr>
          <a:xfrm rot="16200000">
            <a:off x="8024067" y="5416014"/>
            <a:ext cx="1904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Silvia Dalla Torre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0E018-F691-792A-FEED-02FE68B054D8}"/>
              </a:ext>
            </a:extLst>
          </p:cNvPr>
          <p:cNvSpPr/>
          <p:nvPr/>
        </p:nvSpPr>
        <p:spPr>
          <a:xfrm>
            <a:off x="4853354" y="648763"/>
            <a:ext cx="761699" cy="394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405E93-20AD-EBD8-6452-48801EEC45EA}"/>
              </a:ext>
            </a:extLst>
          </p:cNvPr>
          <p:cNvSpPr/>
          <p:nvPr/>
        </p:nvSpPr>
        <p:spPr>
          <a:xfrm>
            <a:off x="107365" y="3953828"/>
            <a:ext cx="897890" cy="394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BABAD960-2E51-5628-A2FA-84794BB11548}"/>
              </a:ext>
            </a:extLst>
          </p:cNvPr>
          <p:cNvSpPr txBox="1">
            <a:spLocks/>
          </p:cNvSpPr>
          <p:nvPr/>
        </p:nvSpPr>
        <p:spPr>
          <a:xfrm>
            <a:off x="35097" y="75393"/>
            <a:ext cx="9604817" cy="59759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800" b="1" dirty="0">
                <a:solidFill>
                  <a:srgbClr val="C00000"/>
                </a:solidFill>
              </a:rPr>
              <a:t>Photon Detection with Hybrid Thick-GEM+MM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7337DD3-E606-4B50-3A3A-14C5F4D88884}"/>
              </a:ext>
            </a:extLst>
          </p:cNvPr>
          <p:cNvSpPr/>
          <p:nvPr/>
        </p:nvSpPr>
        <p:spPr>
          <a:xfrm rot="998520">
            <a:off x="4925124" y="729166"/>
            <a:ext cx="689262" cy="62837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b="1" dirty="0">
                <a:solidFill>
                  <a:srgbClr val="C00000"/>
                </a:solidFill>
              </a:rPr>
              <a:t>NEW</a:t>
            </a:r>
            <a:br>
              <a:rPr lang="en-IT" sz="1600" b="1" dirty="0">
                <a:solidFill>
                  <a:srgbClr val="C00000"/>
                </a:solidFill>
              </a:rPr>
            </a:br>
            <a:r>
              <a:rPr lang="en-IT" sz="1600" b="1" dirty="0">
                <a:solidFill>
                  <a:srgbClr val="C00000"/>
                </a:solidFill>
              </a:rPr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557087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91439" y="1705355"/>
            <a:ext cx="6114415" cy="4663440"/>
            <a:chOff x="91439" y="1705355"/>
            <a:chExt cx="6114415" cy="4663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9" y="1711451"/>
              <a:ext cx="3038856" cy="2331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07" y="4075176"/>
              <a:ext cx="3029712" cy="22936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5347" y="1705355"/>
              <a:ext cx="3040379" cy="22646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1627" y="6432296"/>
            <a:ext cx="23920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https://ep-news.web.cern.ch/content/atlas-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new-small-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wheel-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upgrade-advances-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1092" y="6485940"/>
            <a:ext cx="26803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https://ep-news.web.cern.ch/upgraded-alice-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23508" y="6448145"/>
            <a:ext cx="29273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https://ep-news.web.cern.ch/content/demonstrating-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capabilities-new-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gem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8211" y="1746504"/>
            <a:ext cx="2804160" cy="217932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0215" y="4062984"/>
            <a:ext cx="2772156" cy="22936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3191" y="1804416"/>
            <a:ext cx="2527300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solidFill>
                  <a:srgbClr val="663300"/>
                </a:solidFill>
                <a:latin typeface="Arial"/>
                <a:cs typeface="Arial"/>
              </a:rPr>
              <a:t>ATLAS</a:t>
            </a:r>
            <a:r>
              <a:rPr sz="1600" spc="-6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3300"/>
                </a:solidFill>
                <a:latin typeface="Arial"/>
                <a:cs typeface="Arial"/>
              </a:rPr>
              <a:t>NSW</a:t>
            </a:r>
            <a:r>
              <a:rPr sz="1600" spc="-4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Arial"/>
                <a:cs typeface="Arial"/>
              </a:rPr>
              <a:t>MicroMegas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81044" y="1804416"/>
            <a:ext cx="1780539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600" dirty="0">
                <a:latin typeface="Arial"/>
                <a:cs typeface="Arial"/>
              </a:rPr>
              <a:t>ALICE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Arial"/>
                <a:cs typeface="Arial"/>
              </a:rPr>
              <a:t>GEM-</a:t>
            </a:r>
            <a:r>
              <a:rPr sz="1600" spc="-25" dirty="0">
                <a:latin typeface="Arial"/>
                <a:cs typeface="Arial"/>
              </a:rPr>
              <a:t>TPC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02323" y="1804416"/>
            <a:ext cx="2567940" cy="3384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dirty="0">
                <a:latin typeface="Arial"/>
                <a:cs typeface="Arial"/>
              </a:rPr>
              <a:t>CMS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GEM</a:t>
            </a:r>
            <a:r>
              <a:rPr sz="16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muon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endcaps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58573" y="597912"/>
            <a:ext cx="913798" cy="62837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98876" y="4027932"/>
            <a:ext cx="3006852" cy="236372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2107" y="907049"/>
            <a:ext cx="83038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Arial"/>
                <a:cs typeface="Arial"/>
              </a:rPr>
              <a:t>The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successful</a:t>
            </a:r>
            <a:r>
              <a:rPr sz="1600" i="1" u="heavy" spc="-6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implementation</a:t>
            </a:r>
            <a:r>
              <a:rPr sz="1600" i="1" u="heavy" spc="-10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</a:t>
            </a:r>
            <a:r>
              <a:rPr sz="1600" i="1" u="heavy" spc="-40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MPGDs</a:t>
            </a:r>
            <a:r>
              <a:rPr sz="1600" i="1" u="heavy" spc="-2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for</a:t>
            </a:r>
            <a:r>
              <a:rPr sz="1600" i="1" u="heavy" spc="-3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relevant</a:t>
            </a:r>
            <a:r>
              <a:rPr sz="1600" i="1" u="heavy" spc="-50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upgrades</a:t>
            </a:r>
            <a:r>
              <a:rPr sz="1600" i="1" u="heavy" spc="-3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</a:t>
            </a:r>
            <a:r>
              <a:rPr sz="1600" i="1" u="heavy" spc="-3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600" i="1" u="heavy" spc="-20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CERN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i="1" dirty="0">
                <a:latin typeface="Arial"/>
                <a:cs typeface="Arial"/>
              </a:rPr>
              <a:t>experiments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indicates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the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degree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of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maturity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of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given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detector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technologies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for</a:t>
            </a:r>
            <a:r>
              <a:rPr sz="1600" i="1" spc="-10" dirty="0">
                <a:latin typeface="Arial"/>
                <a:cs typeface="Arial"/>
              </a:rPr>
              <a:t> constructing </a:t>
            </a:r>
            <a:r>
              <a:rPr sz="1600" i="1" spc="-20" dirty="0">
                <a:latin typeface="Arial"/>
                <a:cs typeface="Arial"/>
              </a:rPr>
              <a:t>large-</a:t>
            </a:r>
            <a:r>
              <a:rPr sz="1600" i="1" dirty="0">
                <a:latin typeface="Arial"/>
                <a:cs typeface="Arial"/>
              </a:rPr>
              <a:t>size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detectors,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the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level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of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dissemination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within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the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HEP</a:t>
            </a:r>
            <a:r>
              <a:rPr sz="1600" i="1" spc="-9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community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and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their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reliability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82009" y="597912"/>
            <a:ext cx="976564" cy="628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44265-75DD-9D01-EE2A-40D5283CC309}"/>
              </a:ext>
            </a:extLst>
          </p:cNvPr>
          <p:cNvSpPr txBox="1"/>
          <p:nvPr/>
        </p:nvSpPr>
        <p:spPr>
          <a:xfrm rot="16200000">
            <a:off x="8130525" y="5378367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Slide © Maxim Titov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7D11B1F0-D85C-E75E-9B22-56749F51F990}"/>
              </a:ext>
            </a:extLst>
          </p:cNvPr>
          <p:cNvSpPr txBox="1">
            <a:spLocks/>
          </p:cNvSpPr>
          <p:nvPr/>
        </p:nvSpPr>
        <p:spPr>
          <a:xfrm>
            <a:off x="102107" y="-57132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T" sz="40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sz="4000" b="1" dirty="0">
                <a:solidFill>
                  <a:srgbClr val="C00000"/>
                </a:solidFill>
              </a:rPr>
            </a:br>
            <a:r>
              <a:rPr lang="en-IT" sz="2400" b="1" i="1" dirty="0">
                <a:solidFill>
                  <a:srgbClr val="0070C0"/>
                </a:solidFill>
              </a:rPr>
              <a:t>4. High-Luminosity LHC Upgrades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8807270-A835-E220-7603-A8D1C4D4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A66A4573-FA3D-4A16-702F-049AAD9F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F6938ED-FFFD-EA12-BC5C-09F1594C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9354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ble with text and numbers&#10;&#10;Description automatically generated">
            <a:extLst>
              <a:ext uri="{FF2B5EF4-FFF2-40B4-BE49-F238E27FC236}">
                <a16:creationId xmlns:a16="http://schemas.microsoft.com/office/drawing/2014/main" id="{9B4F32B6-8277-1D28-0B15-43FF36F65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" y="698635"/>
            <a:ext cx="8963130" cy="5916904"/>
          </a:xfrm>
          <a:prstGeom prst="rect">
            <a:avLst/>
          </a:prstGeom>
          <a:ln w="28575"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523CDDC-CF5A-C321-8B71-0308A561DA2D}"/>
              </a:ext>
            </a:extLst>
          </p:cNvPr>
          <p:cNvSpPr/>
          <p:nvPr/>
        </p:nvSpPr>
        <p:spPr>
          <a:xfrm>
            <a:off x="5489520" y="1064751"/>
            <a:ext cx="1690926" cy="3522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5CAACD-D509-15F3-6914-39E5F5658A61}"/>
              </a:ext>
            </a:extLst>
          </p:cNvPr>
          <p:cNvSpPr/>
          <p:nvPr/>
        </p:nvSpPr>
        <p:spPr>
          <a:xfrm>
            <a:off x="5459272" y="2880887"/>
            <a:ext cx="2017388" cy="213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009E4E-2B43-1019-AD1B-41FF86A4AA37}"/>
              </a:ext>
            </a:extLst>
          </p:cNvPr>
          <p:cNvSpPr/>
          <p:nvPr/>
        </p:nvSpPr>
        <p:spPr>
          <a:xfrm>
            <a:off x="5431514" y="4224058"/>
            <a:ext cx="2017388" cy="2132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035E20-EAFD-AA57-B1A9-F202D83F841E}"/>
              </a:ext>
            </a:extLst>
          </p:cNvPr>
          <p:cNvSpPr/>
          <p:nvPr/>
        </p:nvSpPr>
        <p:spPr>
          <a:xfrm>
            <a:off x="5360420" y="5851395"/>
            <a:ext cx="2088482" cy="7205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F26F20-A55F-A427-3DF8-4BC28DD71B2E}"/>
              </a:ext>
            </a:extLst>
          </p:cNvPr>
          <p:cNvSpPr/>
          <p:nvPr/>
        </p:nvSpPr>
        <p:spPr>
          <a:xfrm>
            <a:off x="7473001" y="1033179"/>
            <a:ext cx="1582106" cy="4803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857881-C8F2-50C3-BD74-C0826C925220}"/>
              </a:ext>
            </a:extLst>
          </p:cNvPr>
          <p:cNvSpPr/>
          <p:nvPr/>
        </p:nvSpPr>
        <p:spPr>
          <a:xfrm>
            <a:off x="5431514" y="4799236"/>
            <a:ext cx="2088482" cy="337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9470E8-B82D-ACE9-2459-BF6C0AD65EE3}"/>
              </a:ext>
            </a:extLst>
          </p:cNvPr>
          <p:cNvSpPr/>
          <p:nvPr/>
        </p:nvSpPr>
        <p:spPr>
          <a:xfrm>
            <a:off x="2583228" y="1061105"/>
            <a:ext cx="833426" cy="35223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>
              <a:solidFill>
                <a:srgbClr val="00B05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26FEA4-D235-6504-A8AA-A666BF1D9AA6}"/>
              </a:ext>
            </a:extLst>
          </p:cNvPr>
          <p:cNvSpPr/>
          <p:nvPr/>
        </p:nvSpPr>
        <p:spPr>
          <a:xfrm>
            <a:off x="2617227" y="4180300"/>
            <a:ext cx="623361" cy="33703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>
              <a:solidFill>
                <a:srgbClr val="00B05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77E060-C155-5FB2-58E0-B95BAEC46C88}"/>
              </a:ext>
            </a:extLst>
          </p:cNvPr>
          <p:cNvSpPr/>
          <p:nvPr/>
        </p:nvSpPr>
        <p:spPr>
          <a:xfrm>
            <a:off x="2482475" y="4820209"/>
            <a:ext cx="905619" cy="33703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>
              <a:solidFill>
                <a:srgbClr val="00B05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AAD618-4695-00D5-7D3E-792F2C94B40D}"/>
              </a:ext>
            </a:extLst>
          </p:cNvPr>
          <p:cNvSpPr/>
          <p:nvPr/>
        </p:nvSpPr>
        <p:spPr>
          <a:xfrm>
            <a:off x="2578727" y="5851395"/>
            <a:ext cx="623361" cy="33703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>
              <a:solidFill>
                <a:srgbClr val="00B05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8958BB-821E-8E20-B922-3D75E4638734}"/>
              </a:ext>
            </a:extLst>
          </p:cNvPr>
          <p:cNvSpPr/>
          <p:nvPr/>
        </p:nvSpPr>
        <p:spPr>
          <a:xfrm>
            <a:off x="2652478" y="2823053"/>
            <a:ext cx="623361" cy="33703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>
              <a:solidFill>
                <a:srgbClr val="00B050"/>
              </a:solidFill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E998E6BD-9E52-656B-2669-480B43515894}"/>
              </a:ext>
            </a:extLst>
          </p:cNvPr>
          <p:cNvSpPr txBox="1">
            <a:spLocks/>
          </p:cNvSpPr>
          <p:nvPr/>
        </p:nvSpPr>
        <p:spPr>
          <a:xfrm>
            <a:off x="77705" y="12390"/>
            <a:ext cx="9057342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Gaseous Detector upgrade at the HL-LHC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2860E8-D04B-4802-BBF9-082157079275}"/>
              </a:ext>
            </a:extLst>
          </p:cNvPr>
          <p:cNvSpPr txBox="1"/>
          <p:nvPr/>
        </p:nvSpPr>
        <p:spPr>
          <a:xfrm rot="16200000">
            <a:off x="8156810" y="5605804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Table © Maxim Titov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11842A2-2610-C6D2-A477-6D883F8F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B6352E0-EDF0-3B66-6EDD-D73A9016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DC5B6F6-80C4-CCC5-8A94-4DB54777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64550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2301" y="1033395"/>
            <a:ext cx="3474109" cy="2610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19DAAF-2EDD-E3B1-07EC-F27AE50B7B77}"/>
              </a:ext>
            </a:extLst>
          </p:cNvPr>
          <p:cNvSpPr txBox="1"/>
          <p:nvPr/>
        </p:nvSpPr>
        <p:spPr>
          <a:xfrm>
            <a:off x="91745" y="911623"/>
            <a:ext cx="5363299" cy="289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Advancements in MPGDs: </a:t>
            </a:r>
          </a:p>
          <a:p>
            <a:pPr>
              <a:lnSpc>
                <a:spcPct val="150000"/>
              </a:lnSpc>
            </a:pP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Fuelling  ATLAS, CMS, ALICE Upgrades in Run 3</a:t>
            </a:r>
          </a:p>
          <a:p>
            <a:pPr marL="684352" lvl="1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New Small Wheel with Micromegas</a:t>
            </a:r>
          </a:p>
          <a:p>
            <a:pPr marL="684352" lvl="1" indent="-263776" algn="just">
              <a:buFont typeface="Arial" panose="020B0604020202020204" pitchFamily="34" charset="0"/>
              <a:buChar char="•"/>
            </a:pPr>
            <a:r>
              <a:rPr lang="en-GB" sz="156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GE1/1 with 3-GEM</a:t>
            </a:r>
          </a:p>
          <a:p>
            <a:pPr marL="684352" lvl="1" indent="-263776" algn="just">
              <a:buFont typeface="Arial" panose="020B0604020202020204" pitchFamily="34" charset="0"/>
              <a:buChar char="•"/>
            </a:pPr>
            <a:r>
              <a:rPr lang="en-GB" sz="156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TPC with 4-GEM readout for TPC</a:t>
            </a:r>
          </a:p>
          <a:p>
            <a:pPr marL="684352" lvl="1" indent="-263776" algn="just">
              <a:buFont typeface="Arial" panose="020B0604020202020204" pitchFamily="34" charset="0"/>
              <a:buChar char="•"/>
            </a:pPr>
            <a:endParaRPr lang="en-GB" sz="156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ground-breaking LHC upgrades, incorporating MPGDs, embarked on their several year R&amp;D journeys in close collaboration with RD51, leveraging dedicated facilities at the GDD-RD51 Laboratory.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E569A3AD-0B37-0826-8A27-2C0AB071BA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2299" y="3893957"/>
            <a:ext cx="3474112" cy="23521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307F6C-7270-DA21-E5CF-A357DF29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6317"/>
            <a:ext cx="4473268" cy="22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BD5366-7ECD-898E-DF6E-49F3780F66BE}"/>
              </a:ext>
            </a:extLst>
          </p:cNvPr>
          <p:cNvSpPr txBox="1"/>
          <p:nvPr/>
        </p:nvSpPr>
        <p:spPr>
          <a:xfrm rot="16200000">
            <a:off x="8175172" y="538027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110C6DD-DFDF-E586-40F7-2B8F13F61F29}"/>
              </a:ext>
            </a:extLst>
          </p:cNvPr>
          <p:cNvSpPr txBox="1">
            <a:spLocks/>
          </p:cNvSpPr>
          <p:nvPr/>
        </p:nvSpPr>
        <p:spPr>
          <a:xfrm>
            <a:off x="77704" y="1239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MPGD Upgrades LHC: first experience Run 3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E8F9AE8-6334-4DE5-3CFC-28D625B45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0319B84-8006-14BF-B732-9385079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133B28-0C00-7897-8895-D50999A2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8500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771DB7E-CFD2-32EA-33BE-AAF4969C4E7D}"/>
              </a:ext>
            </a:extLst>
          </p:cNvPr>
          <p:cNvSpPr txBox="1"/>
          <p:nvPr/>
        </p:nvSpPr>
        <p:spPr>
          <a:xfrm>
            <a:off x="44205" y="1908966"/>
            <a:ext cx="5664902" cy="1683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77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Peculiarities of ATLAS NSW Muon Upgrade's Resistive MM: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Screen-printed resistive strips capacitive-coupled to Cu strips.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Araldite passivation on edges for uniformity, less edge effects.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metallic micro-mesh at ground potential.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"Floating" mesh integrated in drift panel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Operates at -60 V with 93/5/2% </a:t>
            </a:r>
            <a:r>
              <a:rPr lang="en-GB" sz="1477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/CO2/isobutane mixture.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endParaRPr lang="en-GB"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C3E6F5-FFCA-EF0A-09BB-304DFE56A1DD}"/>
              </a:ext>
            </a:extLst>
          </p:cNvPr>
          <p:cNvSpPr txBox="1"/>
          <p:nvPr/>
        </p:nvSpPr>
        <p:spPr>
          <a:xfrm>
            <a:off x="658870" y="3618798"/>
            <a:ext cx="8589364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4386">
              <a:spcBef>
                <a:spcPts val="5"/>
              </a:spcBef>
            </a:pP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1200m</a:t>
            </a:r>
            <a:r>
              <a:rPr lang="en-GB" sz="1662" b="1" baseline="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GB" sz="1662" b="1" spc="103" baseline="243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resistive</a:t>
            </a:r>
            <a:r>
              <a:rPr lang="en-GB" sz="1662" b="1" spc="-3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spc="-18" dirty="0">
                <a:solidFill>
                  <a:srgbClr val="FF0000"/>
                </a:solidFill>
                <a:latin typeface="Arial"/>
                <a:cs typeface="Arial"/>
              </a:rPr>
              <a:t>MM:  installation ended beginning of 2022</a:t>
            </a:r>
            <a:endParaRPr lang="en-GB" sz="1662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0" name="object 6">
            <a:extLst>
              <a:ext uri="{FF2B5EF4-FFF2-40B4-BE49-F238E27FC236}">
                <a16:creationId xmlns:a16="http://schemas.microsoft.com/office/drawing/2014/main" id="{42EB0E1F-9E1C-BCEF-2E67-6524DE361E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9800" y="4194435"/>
            <a:ext cx="3124200" cy="2300075"/>
          </a:xfrm>
          <a:prstGeom prst="rect">
            <a:avLst/>
          </a:prstGeom>
        </p:spPr>
      </p:pic>
      <p:pic>
        <p:nvPicPr>
          <p:cNvPr id="31" name="object 10">
            <a:extLst>
              <a:ext uri="{FF2B5EF4-FFF2-40B4-BE49-F238E27FC236}">
                <a16:creationId xmlns:a16="http://schemas.microsoft.com/office/drawing/2014/main" id="{4ABABD25-14CB-3A76-02F5-DE596C2DBE9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4172544"/>
            <a:ext cx="3124200" cy="2269144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F10A0FFC-6106-6916-D0B1-CC02797DF5A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3447" y="4190138"/>
            <a:ext cx="3124200" cy="2321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4EFB38-DADA-7172-B3AA-BBBE184B7B33}"/>
              </a:ext>
            </a:extLst>
          </p:cNvPr>
          <p:cNvSpPr txBox="1"/>
          <p:nvPr/>
        </p:nvSpPr>
        <p:spPr>
          <a:xfrm>
            <a:off x="2943447" y="4122873"/>
            <a:ext cx="3076353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dirty="0">
                <a:solidFill>
                  <a:srgbClr val="000000"/>
                </a:solidFill>
                <a:latin typeface="Söhne"/>
              </a:rPr>
              <a:t>Read-out strip positions need &lt; 30 </a:t>
            </a:r>
            <a:r>
              <a:rPr lang="el-GR" sz="1200" dirty="0">
                <a:solidFill>
                  <a:srgbClr val="000000"/>
                </a:solidFill>
                <a:latin typeface="Söhne"/>
              </a:rPr>
              <a:t>μ</a:t>
            </a:r>
            <a:r>
              <a:rPr lang="en-GB" sz="1200" dirty="0">
                <a:solidFill>
                  <a:srgbClr val="000000"/>
                </a:solidFill>
                <a:latin typeface="Söhne"/>
              </a:rPr>
              <a:t>m accuracy. Chamber position  within 80 </a:t>
            </a:r>
            <a:r>
              <a:rPr lang="el-GR" sz="1200" dirty="0">
                <a:solidFill>
                  <a:srgbClr val="000000"/>
                </a:solidFill>
                <a:latin typeface="Söhne"/>
              </a:rPr>
              <a:t>μ</a:t>
            </a:r>
            <a:r>
              <a:rPr lang="en-GB" sz="1200" dirty="0">
                <a:solidFill>
                  <a:srgbClr val="000000"/>
                </a:solidFill>
                <a:latin typeface="Söhne"/>
              </a:rPr>
              <a:t>m accuracy.</a:t>
            </a:r>
            <a:r>
              <a:rPr lang="en-GB" sz="1200" spc="-9" dirty="0">
                <a:solidFill>
                  <a:srgbClr val="000000"/>
                </a:solidFill>
                <a:latin typeface="Söhne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1015" dirty="0">
                <a:solidFill>
                  <a:srgbClr val="000000"/>
                </a:solidFill>
              </a:rPr>
              <a:t>A granite table</a:t>
            </a:r>
            <a:r>
              <a:rPr lang="en-GB" sz="1200" dirty="0">
                <a:solidFill>
                  <a:srgbClr val="000000"/>
                </a:solidFill>
                <a:latin typeface="Söhne"/>
              </a:rPr>
              <a:t> 8 um precision</a:t>
            </a:r>
            <a:endParaRPr lang="en-GB" sz="1200" b="1" spc="-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854B1-D045-B71D-A93F-B7B57C0988EB}"/>
              </a:ext>
            </a:extLst>
          </p:cNvPr>
          <p:cNvSpPr txBox="1"/>
          <p:nvPr/>
        </p:nvSpPr>
        <p:spPr>
          <a:xfrm>
            <a:off x="44204" y="884908"/>
            <a:ext cx="9185500" cy="77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 Micromegas (MM) +  small Thin Gap Chambers (</a:t>
            </a:r>
            <a:r>
              <a:rPr lang="en-GB" sz="1477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sTGCs</a:t>
            </a:r>
            <a:r>
              <a:rPr lang="en-GB"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Trigger &amp; Track </a:t>
            </a:r>
            <a:r>
              <a:rPr lang="en-GB" sz="1477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HL-LHC 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tracking (∼ 100 µm/plane, &gt; 90% efficiency) for </a:t>
            </a:r>
            <a:r>
              <a:rPr lang="en-GB" sz="1477" dirty="0">
                <a:solidFill>
                  <a:srgbClr val="374151"/>
                </a:solidFill>
                <a:latin typeface="Symbol" pitchFamily="2" charset="2"/>
                <a:cs typeface="Arial" panose="020B0604020202020204" pitchFamily="34" charset="0"/>
              </a:rPr>
              <a:t>s(</a:t>
            </a:r>
            <a:r>
              <a:rPr lang="en-GB" sz="1477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77" baseline="-25000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77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77" baseline="-25000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&lt; 15% at muon </a:t>
            </a:r>
            <a:r>
              <a:rPr lang="en-GB" sz="1477" i="1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77" i="1" baseline="-25000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 ≈ 1 </a:t>
            </a:r>
            <a:r>
              <a:rPr lang="en-GB" sz="1477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 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flux: up to 20 kHz/cm</a:t>
            </a:r>
            <a:r>
              <a:rPr lang="en-GB" sz="1477" baseline="300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rejecting fake triggers.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6C0F2-C91F-7C9A-D679-90655FEC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90" y="1669585"/>
            <a:ext cx="3611811" cy="1786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634C12-D709-1B40-9804-6709B0DE5739}"/>
              </a:ext>
            </a:extLst>
          </p:cNvPr>
          <p:cNvSpPr txBox="1"/>
          <p:nvPr/>
        </p:nvSpPr>
        <p:spPr>
          <a:xfrm rot="16200000">
            <a:off x="8156810" y="5500297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Slide © Anna Colaleo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272320D-FA1D-D2F8-8775-6F1EB9E2DE81}"/>
              </a:ext>
            </a:extLst>
          </p:cNvPr>
          <p:cNvSpPr txBox="1">
            <a:spLocks/>
          </p:cNvSpPr>
          <p:nvPr/>
        </p:nvSpPr>
        <p:spPr>
          <a:xfrm>
            <a:off x="77704" y="1239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MPGD Upgrades LHC: first experience Run 3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C49EBEA-3550-DB9D-7E9F-DAC3A7C9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0FD95F2-6B32-65EB-5BB9-1A161038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D5CBF68-5CDA-959E-6708-CC364F8A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2588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ject 3">
            <a:extLst>
              <a:ext uri="{FF2B5EF4-FFF2-40B4-BE49-F238E27FC236}">
                <a16:creationId xmlns:a16="http://schemas.microsoft.com/office/drawing/2014/main" id="{799F25E8-08B0-6679-95E8-3C7BF15A7C4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735" y="1566215"/>
            <a:ext cx="3153018" cy="2495892"/>
          </a:xfrm>
          <a:prstGeom prst="rect">
            <a:avLst/>
          </a:prstGeom>
        </p:spPr>
      </p:pic>
      <p:pic>
        <p:nvPicPr>
          <p:cNvPr id="53" name="object 9">
            <a:extLst>
              <a:ext uri="{FF2B5EF4-FFF2-40B4-BE49-F238E27FC236}">
                <a16:creationId xmlns:a16="http://schemas.microsoft.com/office/drawing/2014/main" id="{61F0D6BB-17F7-F577-EF8F-55C801042BC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8866" y="1471247"/>
            <a:ext cx="2047783" cy="224426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F9B34D5-344A-B61E-A1B6-90C64DEB63B6}"/>
              </a:ext>
            </a:extLst>
          </p:cNvPr>
          <p:cNvSpPr txBox="1"/>
          <p:nvPr/>
        </p:nvSpPr>
        <p:spPr>
          <a:xfrm>
            <a:off x="59246" y="887930"/>
            <a:ext cx="8966768" cy="575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23" marR="4689">
              <a:spcBef>
                <a:spcPts val="28"/>
              </a:spcBef>
              <a:buClr>
                <a:srgbClr val="EB641B"/>
              </a:buClr>
              <a:tabLst>
                <a:tab pos="275499" algn="l"/>
              </a:tabLst>
            </a:pPr>
            <a:r>
              <a:rPr lang="en-GB" sz="156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GEM+ Cathode Strip Chambers (CSC)</a:t>
            </a:r>
            <a:r>
              <a:rPr lang="en-GB" sz="1569" spc="-14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en-GB" sz="1569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GB" sz="1569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sz="1569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momentum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en-GB" sz="1569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sz="1569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569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en-GB" sz="1569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station,</a:t>
            </a:r>
            <a:r>
              <a:rPr lang="en-GB" sz="1569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en-GB" sz="1569" spc="-3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en-GB" sz="1569" spc="-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considerably</a:t>
            </a:r>
            <a:r>
              <a:rPr lang="en-GB" sz="1569" spc="-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r>
              <a:rPr lang="en-GB" sz="1569" spc="-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en-GB" sz="1569" spc="-3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69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rate@ HL-LHC</a:t>
            </a:r>
            <a:endParaRPr lang="en-GB" sz="156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9">
            <a:extLst>
              <a:ext uri="{FF2B5EF4-FFF2-40B4-BE49-F238E27FC236}">
                <a16:creationId xmlns:a16="http://schemas.microsoft.com/office/drawing/2014/main" id="{9C94DC00-77D8-95D4-45CF-38908B19089B}"/>
              </a:ext>
            </a:extLst>
          </p:cNvPr>
          <p:cNvSpPr txBox="1"/>
          <p:nvPr/>
        </p:nvSpPr>
        <p:spPr>
          <a:xfrm>
            <a:off x="6038522" y="1730180"/>
            <a:ext cx="2985605" cy="473502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77960">
              <a:lnSpc>
                <a:spcPts val="1763"/>
              </a:lnSpc>
              <a:spcBef>
                <a:spcPts val="92"/>
              </a:spcBef>
            </a:pPr>
            <a:r>
              <a:rPr lang="en-US" sz="1477" b="1" dirty="0">
                <a:latin typeface="Helvetica Neue"/>
                <a:cs typeface="Helvetica Neue"/>
              </a:rPr>
              <a:t>GE1/1: 144   </a:t>
            </a:r>
            <a:r>
              <a:rPr lang="en-GB" sz="1477" b="1" spc="5" dirty="0">
                <a:latin typeface="Arial"/>
                <a:cs typeface="Arial"/>
              </a:rPr>
              <a:t>1</a:t>
            </a:r>
            <a:r>
              <a:rPr lang="en-GB" sz="1477" dirty="0">
                <a:latin typeface="Arial"/>
                <a:cs typeface="Arial"/>
              </a:rPr>
              <a:t>0</a:t>
            </a:r>
            <a:r>
              <a:rPr lang="en-GB" sz="1477" spc="5" baseline="30000" dirty="0">
                <a:latin typeface="Arial"/>
                <a:cs typeface="Arial"/>
              </a:rPr>
              <a:t>0  </a:t>
            </a:r>
            <a:r>
              <a:rPr lang="en-GB" sz="1477" spc="9" dirty="0">
                <a:latin typeface="Arial"/>
                <a:cs typeface="Arial"/>
              </a:rPr>
              <a:t>3-GEM   (72 per endcap)</a:t>
            </a:r>
            <a:r>
              <a:rPr sz="1662" dirty="0">
                <a:latin typeface="Helvetica Neue"/>
                <a:cs typeface="Helvetica Neue"/>
              </a:rPr>
              <a:t>1.55</a:t>
            </a:r>
            <a:r>
              <a:rPr sz="1662" spc="-9" dirty="0">
                <a:latin typeface="Helvetica Neue"/>
                <a:cs typeface="Helvetica Neue"/>
              </a:rPr>
              <a:t> </a:t>
            </a:r>
            <a:r>
              <a:rPr sz="1662" dirty="0">
                <a:latin typeface="Helvetica Neue"/>
                <a:cs typeface="Helvetica Neue"/>
              </a:rPr>
              <a:t>&lt;</a:t>
            </a:r>
            <a:r>
              <a:rPr sz="1662" spc="-9" dirty="0">
                <a:latin typeface="Helvetica Neue"/>
                <a:cs typeface="Helvetica Neue"/>
              </a:rPr>
              <a:t> </a:t>
            </a:r>
            <a:r>
              <a:rPr sz="1662" dirty="0">
                <a:latin typeface="Helvetica Neue"/>
                <a:cs typeface="Helvetica Neue"/>
              </a:rPr>
              <a:t>|η|</a:t>
            </a:r>
            <a:r>
              <a:rPr sz="1662" spc="-5" dirty="0">
                <a:latin typeface="Helvetica Neue"/>
                <a:cs typeface="Helvetica Neue"/>
              </a:rPr>
              <a:t> </a:t>
            </a:r>
            <a:r>
              <a:rPr sz="1662" dirty="0">
                <a:latin typeface="Helvetica Neue"/>
                <a:cs typeface="Helvetica Neue"/>
              </a:rPr>
              <a:t>&lt;</a:t>
            </a:r>
            <a:r>
              <a:rPr sz="1662" spc="-9" dirty="0">
                <a:latin typeface="Helvetica Neue"/>
                <a:cs typeface="Helvetica Neue"/>
              </a:rPr>
              <a:t> </a:t>
            </a:r>
            <a:r>
              <a:rPr sz="1662" spc="-18" dirty="0">
                <a:latin typeface="Helvetica Neue"/>
                <a:cs typeface="Helvetica Neue"/>
              </a:rPr>
              <a:t>2.18</a:t>
            </a:r>
            <a:endParaRPr sz="1662" dirty="0">
              <a:latin typeface="Helvetica Neue"/>
              <a:cs typeface="Helvetica Neue"/>
            </a:endParaRPr>
          </a:p>
        </p:txBody>
      </p:sp>
      <p:sp>
        <p:nvSpPr>
          <p:cNvPr id="56" name="object 9">
            <a:extLst>
              <a:ext uri="{FF2B5EF4-FFF2-40B4-BE49-F238E27FC236}">
                <a16:creationId xmlns:a16="http://schemas.microsoft.com/office/drawing/2014/main" id="{66A7F1FD-4D29-062B-3B6E-871A7F9C3359}"/>
              </a:ext>
            </a:extLst>
          </p:cNvPr>
          <p:cNvSpPr txBox="1"/>
          <p:nvPr/>
        </p:nvSpPr>
        <p:spPr>
          <a:xfrm>
            <a:off x="3561657" y="4578252"/>
            <a:ext cx="2397246" cy="1529689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298946" indent="-263776">
              <a:lnSpc>
                <a:spcPts val="1971"/>
              </a:lnSpc>
              <a:spcBef>
                <a:spcPts val="92"/>
              </a:spcBef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98360" algn="l"/>
              </a:tabLst>
            </a:pP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sz="1477" spc="-32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O(</a:t>
            </a:r>
            <a:r>
              <a:rPr lang="en-US" sz="1477" spc="-9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Hz/cm</a:t>
            </a:r>
            <a:r>
              <a:rPr sz="1477" spc="-14" baseline="23148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946" indent="-263776">
              <a:lnSpc>
                <a:spcPts val="1971"/>
              </a:lnSpc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98360" algn="l"/>
              </a:tabLst>
            </a:pP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sz="1477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 98%</a:t>
            </a: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946" indent="-263776">
              <a:lnSpc>
                <a:spcPts val="1962"/>
              </a:lnSpc>
              <a:spcBef>
                <a:spcPts val="42"/>
              </a:spcBef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98360" algn="l"/>
              </a:tabLst>
            </a:pP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(time)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sz="1477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(8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ns)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946" indent="-263776">
              <a:lnSpc>
                <a:spcPts val="1962"/>
              </a:lnSpc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98360" algn="l"/>
              </a:tabLst>
            </a:pP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sz="1477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mixt:</a:t>
            </a:r>
            <a:r>
              <a:rPr sz="1477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Ar/CO</a:t>
            </a:r>
            <a:r>
              <a:rPr sz="1477" baseline="-13888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477" spc="193" baseline="-1388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70/30</a:t>
            </a:r>
            <a:endParaRPr lang="en-US" sz="1477" spc="-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70">
              <a:lnSpc>
                <a:spcPts val="1962"/>
              </a:lnSpc>
              <a:buClr>
                <a:srgbClr val="227A8F"/>
              </a:buClr>
              <a:tabLst>
                <a:tab pos="298360" algn="l"/>
              </a:tabLst>
            </a:pPr>
            <a:r>
              <a:rPr lang="en-IT" sz="1477" spc="-18" dirty="0">
                <a:latin typeface="Arial" panose="020B0604020202020204" pitchFamily="34" charset="0"/>
                <a:cs typeface="Arial" panose="020B0604020202020204" pitchFamily="34" charset="0"/>
              </a:rPr>
              <a:t>     (low GWP)</a:t>
            </a: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18">
            <a:extLst>
              <a:ext uri="{FF2B5EF4-FFF2-40B4-BE49-F238E27FC236}">
                <a16:creationId xmlns:a16="http://schemas.microsoft.com/office/drawing/2014/main" id="{5D477B8B-176F-ABB5-524B-3BBEE19A9894}"/>
              </a:ext>
            </a:extLst>
          </p:cNvPr>
          <p:cNvSpPr txBox="1"/>
          <p:nvPr/>
        </p:nvSpPr>
        <p:spPr>
          <a:xfrm>
            <a:off x="136335" y="4169835"/>
            <a:ext cx="3692523" cy="205887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lnSpc>
                <a:spcPts val="1763"/>
              </a:lnSpc>
              <a:spcBef>
                <a:spcPts val="92"/>
              </a:spcBef>
            </a:pPr>
            <a:r>
              <a:rPr lang="en-US" sz="1477" b="1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</a:t>
            </a:r>
            <a:r>
              <a:rPr sz="1477" b="1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triple-</a:t>
            </a:r>
            <a:r>
              <a:rPr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</a:t>
            </a:r>
            <a:r>
              <a:rPr sz="1477" b="1" spc="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en-US" sz="1477" b="1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peculiarities</a:t>
            </a:r>
            <a:r>
              <a:rPr sz="1477" b="1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77" b="1" spc="-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23">
              <a:lnSpc>
                <a:spcPts val="1763"/>
              </a:lnSpc>
              <a:spcBef>
                <a:spcPts val="92"/>
              </a:spcBef>
            </a:pPr>
            <a:endParaRPr sz="147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5499" indent="-263776">
              <a:lnSpc>
                <a:spcPts val="1651"/>
              </a:lnSpc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74913" algn="l"/>
              </a:tabLst>
            </a:pP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3/1/2/1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gaps</a:t>
            </a:r>
            <a:endParaRPr lang="en-US" sz="1477" spc="-1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5499" indent="-263776">
              <a:lnSpc>
                <a:spcPts val="1651"/>
              </a:lnSpc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74913" algn="l"/>
              </a:tabLst>
            </a:pPr>
            <a:r>
              <a:rPr lang="en-GB" sz="1477" u="sng" spc="-18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1477" u="sng" spc="-18" dirty="0">
                <a:latin typeface="Arial" panose="020B0604020202020204" pitchFamily="34" charset="0"/>
                <a:cs typeface="Arial" panose="020B0604020202020204" pitchFamily="34" charset="0"/>
              </a:rPr>
              <a:t>ingle-mask GEM </a:t>
            </a:r>
            <a:r>
              <a:rPr lang="en-IT" sz="1477" spc="-18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5499" marR="317703" indent="-263776"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75499" algn="l"/>
              </a:tabLst>
            </a:pPr>
            <a:r>
              <a:rPr sz="1477" u="sng" dirty="0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sz="1477" u="sng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u="sng" dirty="0"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  <a:r>
              <a:rPr sz="1477" u="sng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u="sng" spc="-9" dirty="0">
                <a:latin typeface="Arial" panose="020B0604020202020204" pitchFamily="34" charset="0"/>
                <a:cs typeface="Arial" panose="020B0604020202020204" pitchFamily="34" charset="0"/>
              </a:rPr>
              <a:t>stretching</a:t>
            </a:r>
            <a:r>
              <a:rPr lang="en-US" sz="1477" u="sng" spc="-9" dirty="0">
                <a:latin typeface="Arial" panose="020B0604020202020204" pitchFamily="34" charset="0"/>
                <a:cs typeface="Arial" panose="020B0604020202020204" pitchFamily="34" charset="0"/>
              </a:rPr>
              <a:t> technique</a:t>
            </a:r>
          </a:p>
          <a:p>
            <a:pPr marL="275499" marR="317703" indent="-263776">
              <a:buClr>
                <a:srgbClr val="227A8F"/>
              </a:buClr>
              <a:buFont typeface="Arial" panose="020B0604020202020204" pitchFamily="34" charset="0"/>
              <a:buChar char="•"/>
              <a:tabLst>
                <a:tab pos="275499" algn="l"/>
              </a:tabLst>
            </a:pP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15-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years-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GB" sz="1477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r>
              <a:rPr lang="en-GB" sz="1477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GB" sz="1477" spc="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design,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en-GB" sz="1477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477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materials (longevity,</a:t>
            </a:r>
            <a:r>
              <a:rPr lang="en-GB" sz="1477" spc="-3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outgassing</a:t>
            </a:r>
            <a:r>
              <a:rPr lang="en-GB" sz="1477" spc="-3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studies,</a:t>
            </a:r>
            <a:r>
              <a:rPr lang="en-GB" sz="1477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etc.)</a:t>
            </a:r>
            <a:endParaRPr lang="en-GB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5499" marR="317703" indent="-263776">
              <a:buClr>
                <a:srgbClr val="227A8F"/>
              </a:buClr>
              <a:buFont typeface="Wingdings"/>
              <a:buChar char=""/>
              <a:tabLst>
                <a:tab pos="275499" algn="l"/>
              </a:tabLst>
            </a:pP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object 8">
            <a:extLst>
              <a:ext uri="{FF2B5EF4-FFF2-40B4-BE49-F238E27FC236}">
                <a16:creationId xmlns:a16="http://schemas.microsoft.com/office/drawing/2014/main" id="{C1187BD7-72EC-3420-E7D4-7AE8071B43C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8523" y="4153933"/>
            <a:ext cx="3096739" cy="234519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A28568D-1871-F310-2984-6064734CD115}"/>
              </a:ext>
            </a:extLst>
          </p:cNvPr>
          <p:cNvSpPr txBox="1"/>
          <p:nvPr/>
        </p:nvSpPr>
        <p:spPr>
          <a:xfrm>
            <a:off x="721414" y="6076896"/>
            <a:ext cx="568048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3824" marR="4689" indent="-572687">
              <a:spcBef>
                <a:spcPts val="88"/>
              </a:spcBef>
            </a:pP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GEM</a:t>
            </a:r>
            <a:r>
              <a:rPr lang="en-GB" sz="1662" b="1" spc="-18" dirty="0">
                <a:solidFill>
                  <a:srgbClr val="FF0000"/>
                </a:solidFill>
                <a:latin typeface="Arial"/>
                <a:cs typeface="Arial"/>
              </a:rPr>
              <a:t> GE1/1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chambers</a:t>
            </a:r>
            <a:r>
              <a:rPr lang="en-GB" sz="1662" b="1" spc="-8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spc="-9" dirty="0">
                <a:solidFill>
                  <a:srgbClr val="FF0000"/>
                </a:solidFill>
                <a:latin typeface="Arial"/>
                <a:cs typeface="Arial"/>
              </a:rPr>
              <a:t>installed: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Sept. 2020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F9FDD07-72FC-D7D1-3D3E-08C32A8E6F6E}"/>
              </a:ext>
            </a:extLst>
          </p:cNvPr>
          <p:cNvCxnSpPr>
            <a:cxnSpLocks/>
          </p:cNvCxnSpPr>
          <p:nvPr/>
        </p:nvCxnSpPr>
        <p:spPr>
          <a:xfrm flipV="1">
            <a:off x="2044450" y="2453005"/>
            <a:ext cx="2549134" cy="798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B6A3521-BB97-12A4-A36A-6DFA5F02D979}"/>
              </a:ext>
            </a:extLst>
          </p:cNvPr>
          <p:cNvCxnSpPr>
            <a:cxnSpLocks/>
          </p:cNvCxnSpPr>
          <p:nvPr/>
        </p:nvCxnSpPr>
        <p:spPr>
          <a:xfrm flipV="1">
            <a:off x="1968481" y="2692126"/>
            <a:ext cx="2625104" cy="81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object 13">
            <a:extLst>
              <a:ext uri="{FF2B5EF4-FFF2-40B4-BE49-F238E27FC236}">
                <a16:creationId xmlns:a16="http://schemas.microsoft.com/office/drawing/2014/main" id="{37EDB6AA-069E-1922-C0DC-C6DC6934A3C2}"/>
              </a:ext>
            </a:extLst>
          </p:cNvPr>
          <p:cNvGrpSpPr/>
          <p:nvPr/>
        </p:nvGrpSpPr>
        <p:grpSpPr>
          <a:xfrm>
            <a:off x="4698219" y="2146168"/>
            <a:ext cx="2951367" cy="1785106"/>
            <a:chOff x="5463235" y="1537309"/>
            <a:chExt cx="3222579" cy="2000804"/>
          </a:xfrm>
        </p:grpSpPr>
        <p:pic>
          <p:nvPicPr>
            <p:cNvPr id="8" name="object 16">
              <a:extLst>
                <a:ext uri="{FF2B5EF4-FFF2-40B4-BE49-F238E27FC236}">
                  <a16:creationId xmlns:a16="http://schemas.microsoft.com/office/drawing/2014/main" id="{0E51D163-58A9-BD1A-F450-76C3ADC4EF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7866" y="1953146"/>
              <a:ext cx="1987948" cy="15849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A5719E24-7890-2D1D-1DD5-0D3EBB211A66}"/>
                </a:ext>
              </a:extLst>
            </p:cNvPr>
            <p:cNvSpPr/>
            <p:nvPr/>
          </p:nvSpPr>
          <p:spPr>
            <a:xfrm>
              <a:off x="5463235" y="1537309"/>
              <a:ext cx="2444115" cy="1668145"/>
            </a:xfrm>
            <a:custGeom>
              <a:avLst/>
              <a:gdLst/>
              <a:ahLst/>
              <a:cxnLst/>
              <a:rect l="l" t="t" r="r" b="b"/>
              <a:pathLst>
                <a:path w="2444115" h="1668145">
                  <a:moveTo>
                    <a:pt x="67703" y="189306"/>
                  </a:moveTo>
                  <a:lnTo>
                    <a:pt x="13360" y="135877"/>
                  </a:lnTo>
                  <a:lnTo>
                    <a:pt x="0" y="149466"/>
                  </a:lnTo>
                  <a:lnTo>
                    <a:pt x="54343" y="202882"/>
                  </a:lnTo>
                  <a:lnTo>
                    <a:pt x="67703" y="189306"/>
                  </a:lnTo>
                  <a:close/>
                </a:path>
                <a:path w="2444115" h="1668145">
                  <a:moveTo>
                    <a:pt x="92684" y="24028"/>
                  </a:moveTo>
                  <a:lnTo>
                    <a:pt x="20370" y="0"/>
                  </a:lnTo>
                  <a:lnTo>
                    <a:pt x="14363" y="18072"/>
                  </a:lnTo>
                  <a:lnTo>
                    <a:pt x="86677" y="42100"/>
                  </a:lnTo>
                  <a:lnTo>
                    <a:pt x="92684" y="24028"/>
                  </a:lnTo>
                  <a:close/>
                </a:path>
                <a:path w="2444115" h="1668145">
                  <a:moveTo>
                    <a:pt x="162801" y="282778"/>
                  </a:moveTo>
                  <a:lnTo>
                    <a:pt x="108458" y="229362"/>
                  </a:lnTo>
                  <a:lnTo>
                    <a:pt x="95110" y="242951"/>
                  </a:lnTo>
                  <a:lnTo>
                    <a:pt x="149440" y="296367"/>
                  </a:lnTo>
                  <a:lnTo>
                    <a:pt x="162801" y="282778"/>
                  </a:lnTo>
                  <a:close/>
                </a:path>
                <a:path w="2444115" h="1668145">
                  <a:moveTo>
                    <a:pt x="219227" y="66078"/>
                  </a:moveTo>
                  <a:lnTo>
                    <a:pt x="146913" y="42049"/>
                  </a:lnTo>
                  <a:lnTo>
                    <a:pt x="140906" y="60121"/>
                  </a:lnTo>
                  <a:lnTo>
                    <a:pt x="213220" y="84150"/>
                  </a:lnTo>
                  <a:lnTo>
                    <a:pt x="219227" y="66078"/>
                  </a:lnTo>
                  <a:close/>
                </a:path>
                <a:path w="2444115" h="1668145">
                  <a:moveTo>
                    <a:pt x="257898" y="376262"/>
                  </a:moveTo>
                  <a:lnTo>
                    <a:pt x="203555" y="322846"/>
                  </a:lnTo>
                  <a:lnTo>
                    <a:pt x="190207" y="336423"/>
                  </a:lnTo>
                  <a:lnTo>
                    <a:pt x="244551" y="389839"/>
                  </a:lnTo>
                  <a:lnTo>
                    <a:pt x="257898" y="376262"/>
                  </a:lnTo>
                  <a:close/>
                </a:path>
                <a:path w="2444115" h="1668145">
                  <a:moveTo>
                    <a:pt x="345770" y="108127"/>
                  </a:moveTo>
                  <a:lnTo>
                    <a:pt x="273456" y="84099"/>
                  </a:lnTo>
                  <a:lnTo>
                    <a:pt x="267449" y="102171"/>
                  </a:lnTo>
                  <a:lnTo>
                    <a:pt x="339763" y="126199"/>
                  </a:lnTo>
                  <a:lnTo>
                    <a:pt x="345770" y="108127"/>
                  </a:lnTo>
                  <a:close/>
                </a:path>
                <a:path w="2444115" h="1668145">
                  <a:moveTo>
                    <a:pt x="352996" y="469734"/>
                  </a:moveTo>
                  <a:lnTo>
                    <a:pt x="298653" y="416318"/>
                  </a:lnTo>
                  <a:lnTo>
                    <a:pt x="285305" y="429907"/>
                  </a:lnTo>
                  <a:lnTo>
                    <a:pt x="339648" y="483323"/>
                  </a:lnTo>
                  <a:lnTo>
                    <a:pt x="352996" y="469734"/>
                  </a:lnTo>
                  <a:close/>
                </a:path>
                <a:path w="2444115" h="1668145">
                  <a:moveTo>
                    <a:pt x="448094" y="563219"/>
                  </a:moveTo>
                  <a:lnTo>
                    <a:pt x="393750" y="509803"/>
                  </a:lnTo>
                  <a:lnTo>
                    <a:pt x="380403" y="523379"/>
                  </a:lnTo>
                  <a:lnTo>
                    <a:pt x="434746" y="576795"/>
                  </a:lnTo>
                  <a:lnTo>
                    <a:pt x="448094" y="563219"/>
                  </a:lnTo>
                  <a:close/>
                </a:path>
                <a:path w="2444115" h="1668145">
                  <a:moveTo>
                    <a:pt x="472325" y="150177"/>
                  </a:moveTo>
                  <a:lnTo>
                    <a:pt x="400011" y="126149"/>
                  </a:lnTo>
                  <a:lnTo>
                    <a:pt x="394004" y="144221"/>
                  </a:lnTo>
                  <a:lnTo>
                    <a:pt x="466318" y="168262"/>
                  </a:lnTo>
                  <a:lnTo>
                    <a:pt x="472325" y="150177"/>
                  </a:lnTo>
                  <a:close/>
                </a:path>
                <a:path w="2444115" h="1668145">
                  <a:moveTo>
                    <a:pt x="543204" y="656691"/>
                  </a:moveTo>
                  <a:lnTo>
                    <a:pt x="488861" y="603275"/>
                  </a:lnTo>
                  <a:lnTo>
                    <a:pt x="475500" y="616864"/>
                  </a:lnTo>
                  <a:lnTo>
                    <a:pt x="529844" y="670280"/>
                  </a:lnTo>
                  <a:lnTo>
                    <a:pt x="543204" y="656691"/>
                  </a:lnTo>
                  <a:close/>
                </a:path>
                <a:path w="2444115" h="1668145">
                  <a:moveTo>
                    <a:pt x="598868" y="192227"/>
                  </a:moveTo>
                  <a:lnTo>
                    <a:pt x="526554" y="168198"/>
                  </a:lnTo>
                  <a:lnTo>
                    <a:pt x="520547" y="186283"/>
                  </a:lnTo>
                  <a:lnTo>
                    <a:pt x="592861" y="210312"/>
                  </a:lnTo>
                  <a:lnTo>
                    <a:pt x="598868" y="192227"/>
                  </a:lnTo>
                  <a:close/>
                </a:path>
                <a:path w="2444115" h="1668145">
                  <a:moveTo>
                    <a:pt x="638302" y="750176"/>
                  </a:moveTo>
                  <a:lnTo>
                    <a:pt x="583958" y="696760"/>
                  </a:lnTo>
                  <a:lnTo>
                    <a:pt x="570598" y="710349"/>
                  </a:lnTo>
                  <a:lnTo>
                    <a:pt x="624941" y="763765"/>
                  </a:lnTo>
                  <a:lnTo>
                    <a:pt x="638302" y="750176"/>
                  </a:lnTo>
                  <a:close/>
                </a:path>
                <a:path w="2444115" h="1668145">
                  <a:moveTo>
                    <a:pt x="725411" y="234276"/>
                  </a:moveTo>
                  <a:lnTo>
                    <a:pt x="653097" y="210248"/>
                  </a:lnTo>
                  <a:lnTo>
                    <a:pt x="647090" y="228333"/>
                  </a:lnTo>
                  <a:lnTo>
                    <a:pt x="719404" y="252361"/>
                  </a:lnTo>
                  <a:lnTo>
                    <a:pt x="725411" y="234276"/>
                  </a:lnTo>
                  <a:close/>
                </a:path>
                <a:path w="2444115" h="1668145">
                  <a:moveTo>
                    <a:pt x="733399" y="843648"/>
                  </a:moveTo>
                  <a:lnTo>
                    <a:pt x="679056" y="790232"/>
                  </a:lnTo>
                  <a:lnTo>
                    <a:pt x="665695" y="803821"/>
                  </a:lnTo>
                  <a:lnTo>
                    <a:pt x="720039" y="857237"/>
                  </a:lnTo>
                  <a:lnTo>
                    <a:pt x="733399" y="843648"/>
                  </a:lnTo>
                  <a:close/>
                </a:path>
                <a:path w="2444115" h="1668145">
                  <a:moveTo>
                    <a:pt x="828497" y="937133"/>
                  </a:moveTo>
                  <a:lnTo>
                    <a:pt x="774153" y="883716"/>
                  </a:lnTo>
                  <a:lnTo>
                    <a:pt x="760793" y="897305"/>
                  </a:lnTo>
                  <a:lnTo>
                    <a:pt x="815136" y="950722"/>
                  </a:lnTo>
                  <a:lnTo>
                    <a:pt x="828497" y="937133"/>
                  </a:lnTo>
                  <a:close/>
                </a:path>
                <a:path w="2444115" h="1668145">
                  <a:moveTo>
                    <a:pt x="851954" y="276326"/>
                  </a:moveTo>
                  <a:lnTo>
                    <a:pt x="779640" y="252298"/>
                  </a:lnTo>
                  <a:lnTo>
                    <a:pt x="773633" y="270383"/>
                  </a:lnTo>
                  <a:lnTo>
                    <a:pt x="845947" y="294411"/>
                  </a:lnTo>
                  <a:lnTo>
                    <a:pt x="851954" y="276326"/>
                  </a:lnTo>
                  <a:close/>
                </a:path>
                <a:path w="2444115" h="1668145">
                  <a:moveTo>
                    <a:pt x="923594" y="1030605"/>
                  </a:moveTo>
                  <a:lnTo>
                    <a:pt x="869251" y="977188"/>
                  </a:lnTo>
                  <a:lnTo>
                    <a:pt x="855903" y="990777"/>
                  </a:lnTo>
                  <a:lnTo>
                    <a:pt x="910247" y="1044194"/>
                  </a:lnTo>
                  <a:lnTo>
                    <a:pt x="923594" y="1030605"/>
                  </a:lnTo>
                  <a:close/>
                </a:path>
                <a:path w="2444115" h="1668145">
                  <a:moveTo>
                    <a:pt x="978509" y="318389"/>
                  </a:moveTo>
                  <a:lnTo>
                    <a:pt x="906195" y="294360"/>
                  </a:lnTo>
                  <a:lnTo>
                    <a:pt x="900188" y="312432"/>
                  </a:lnTo>
                  <a:lnTo>
                    <a:pt x="972502" y="336461"/>
                  </a:lnTo>
                  <a:lnTo>
                    <a:pt x="978509" y="318389"/>
                  </a:lnTo>
                  <a:close/>
                </a:path>
                <a:path w="2444115" h="1668145">
                  <a:moveTo>
                    <a:pt x="1018692" y="1124089"/>
                  </a:moveTo>
                  <a:lnTo>
                    <a:pt x="964349" y="1070673"/>
                  </a:lnTo>
                  <a:lnTo>
                    <a:pt x="951001" y="1084262"/>
                  </a:lnTo>
                  <a:lnTo>
                    <a:pt x="1005344" y="1137678"/>
                  </a:lnTo>
                  <a:lnTo>
                    <a:pt x="1018692" y="1124089"/>
                  </a:lnTo>
                  <a:close/>
                </a:path>
                <a:path w="2444115" h="1668145">
                  <a:moveTo>
                    <a:pt x="1105052" y="360438"/>
                  </a:moveTo>
                  <a:lnTo>
                    <a:pt x="1032738" y="336410"/>
                  </a:lnTo>
                  <a:lnTo>
                    <a:pt x="1026731" y="354482"/>
                  </a:lnTo>
                  <a:lnTo>
                    <a:pt x="1099045" y="378510"/>
                  </a:lnTo>
                  <a:lnTo>
                    <a:pt x="1105052" y="360438"/>
                  </a:lnTo>
                  <a:close/>
                </a:path>
                <a:path w="2444115" h="1668145">
                  <a:moveTo>
                    <a:pt x="1113790" y="1217574"/>
                  </a:moveTo>
                  <a:lnTo>
                    <a:pt x="1059446" y="1164158"/>
                  </a:lnTo>
                  <a:lnTo>
                    <a:pt x="1046099" y="1177734"/>
                  </a:lnTo>
                  <a:lnTo>
                    <a:pt x="1100442" y="1231150"/>
                  </a:lnTo>
                  <a:lnTo>
                    <a:pt x="1113790" y="1217574"/>
                  </a:lnTo>
                  <a:close/>
                </a:path>
                <a:path w="2444115" h="1668145">
                  <a:moveTo>
                    <a:pt x="1208887" y="1311046"/>
                  </a:moveTo>
                  <a:lnTo>
                    <a:pt x="1154557" y="1257630"/>
                  </a:lnTo>
                  <a:lnTo>
                    <a:pt x="1141196" y="1271219"/>
                  </a:lnTo>
                  <a:lnTo>
                    <a:pt x="1195539" y="1324635"/>
                  </a:lnTo>
                  <a:lnTo>
                    <a:pt x="1208887" y="1311046"/>
                  </a:lnTo>
                  <a:close/>
                </a:path>
                <a:path w="2444115" h="1668145">
                  <a:moveTo>
                    <a:pt x="1231595" y="402488"/>
                  </a:moveTo>
                  <a:lnTo>
                    <a:pt x="1159281" y="378460"/>
                  </a:lnTo>
                  <a:lnTo>
                    <a:pt x="1153274" y="396532"/>
                  </a:lnTo>
                  <a:lnTo>
                    <a:pt x="1225588" y="420560"/>
                  </a:lnTo>
                  <a:lnTo>
                    <a:pt x="1231595" y="402488"/>
                  </a:lnTo>
                  <a:close/>
                </a:path>
                <a:path w="2444115" h="1668145">
                  <a:moveTo>
                    <a:pt x="1303997" y="1404531"/>
                  </a:moveTo>
                  <a:lnTo>
                    <a:pt x="1249654" y="1351114"/>
                  </a:lnTo>
                  <a:lnTo>
                    <a:pt x="1236294" y="1364691"/>
                  </a:lnTo>
                  <a:lnTo>
                    <a:pt x="1290637" y="1418107"/>
                  </a:lnTo>
                  <a:lnTo>
                    <a:pt x="1303997" y="1404531"/>
                  </a:lnTo>
                  <a:close/>
                </a:path>
                <a:path w="2444115" h="1668145">
                  <a:moveTo>
                    <a:pt x="1358138" y="444538"/>
                  </a:moveTo>
                  <a:lnTo>
                    <a:pt x="1285824" y="420509"/>
                  </a:lnTo>
                  <a:lnTo>
                    <a:pt x="1279817" y="438581"/>
                  </a:lnTo>
                  <a:lnTo>
                    <a:pt x="1352130" y="462622"/>
                  </a:lnTo>
                  <a:lnTo>
                    <a:pt x="1358138" y="444538"/>
                  </a:lnTo>
                  <a:close/>
                </a:path>
                <a:path w="2444115" h="1668145">
                  <a:moveTo>
                    <a:pt x="1399095" y="1498003"/>
                  </a:moveTo>
                  <a:lnTo>
                    <a:pt x="1344752" y="1444586"/>
                  </a:lnTo>
                  <a:lnTo>
                    <a:pt x="1331391" y="1458175"/>
                  </a:lnTo>
                  <a:lnTo>
                    <a:pt x="1385735" y="1511592"/>
                  </a:lnTo>
                  <a:lnTo>
                    <a:pt x="1399095" y="1498003"/>
                  </a:lnTo>
                  <a:close/>
                </a:path>
                <a:path w="2444115" h="1668145">
                  <a:moveTo>
                    <a:pt x="1484693" y="486587"/>
                  </a:moveTo>
                  <a:lnTo>
                    <a:pt x="1412379" y="462559"/>
                  </a:lnTo>
                  <a:lnTo>
                    <a:pt x="1406372" y="480644"/>
                  </a:lnTo>
                  <a:lnTo>
                    <a:pt x="1478686" y="504672"/>
                  </a:lnTo>
                  <a:lnTo>
                    <a:pt x="1484693" y="486587"/>
                  </a:lnTo>
                  <a:close/>
                </a:path>
                <a:path w="2444115" h="1668145">
                  <a:moveTo>
                    <a:pt x="1494193" y="1591487"/>
                  </a:moveTo>
                  <a:lnTo>
                    <a:pt x="1439849" y="1538071"/>
                  </a:lnTo>
                  <a:lnTo>
                    <a:pt x="1426489" y="1551660"/>
                  </a:lnTo>
                  <a:lnTo>
                    <a:pt x="1480832" y="1605076"/>
                  </a:lnTo>
                  <a:lnTo>
                    <a:pt x="1494193" y="1591487"/>
                  </a:lnTo>
                  <a:close/>
                </a:path>
                <a:path w="2444115" h="1668145">
                  <a:moveTo>
                    <a:pt x="1558036" y="1667598"/>
                  </a:moveTo>
                  <a:lnTo>
                    <a:pt x="1556283" y="1661147"/>
                  </a:lnTo>
                  <a:lnTo>
                    <a:pt x="1548218" y="1631543"/>
                  </a:lnTo>
                  <a:lnTo>
                    <a:pt x="1529181" y="1561655"/>
                  </a:lnTo>
                  <a:lnTo>
                    <a:pt x="1523949" y="1558658"/>
                  </a:lnTo>
                  <a:lnTo>
                    <a:pt x="1513789" y="1561426"/>
                  </a:lnTo>
                  <a:lnTo>
                    <a:pt x="1510804" y="1566659"/>
                  </a:lnTo>
                  <a:lnTo>
                    <a:pt x="1529880" y="1636712"/>
                  </a:lnTo>
                  <a:lnTo>
                    <a:pt x="1526667" y="1639976"/>
                  </a:lnTo>
                  <a:lnTo>
                    <a:pt x="1456296" y="1622107"/>
                  </a:lnTo>
                  <a:lnTo>
                    <a:pt x="1451114" y="1625180"/>
                  </a:lnTo>
                  <a:lnTo>
                    <a:pt x="1448523" y="1635379"/>
                  </a:lnTo>
                  <a:lnTo>
                    <a:pt x="1451610" y="1640560"/>
                  </a:lnTo>
                  <a:lnTo>
                    <a:pt x="1558036" y="1667598"/>
                  </a:lnTo>
                  <a:close/>
                </a:path>
                <a:path w="2444115" h="1668145">
                  <a:moveTo>
                    <a:pt x="1611236" y="528637"/>
                  </a:moveTo>
                  <a:lnTo>
                    <a:pt x="1538922" y="504609"/>
                  </a:lnTo>
                  <a:lnTo>
                    <a:pt x="1532915" y="522693"/>
                  </a:lnTo>
                  <a:lnTo>
                    <a:pt x="1605229" y="546722"/>
                  </a:lnTo>
                  <a:lnTo>
                    <a:pt x="1611236" y="528637"/>
                  </a:lnTo>
                  <a:close/>
                </a:path>
                <a:path w="2444115" h="1668145">
                  <a:moveTo>
                    <a:pt x="1737779" y="570687"/>
                  </a:moveTo>
                  <a:lnTo>
                    <a:pt x="1665465" y="546658"/>
                  </a:lnTo>
                  <a:lnTo>
                    <a:pt x="1659458" y="564743"/>
                  </a:lnTo>
                  <a:lnTo>
                    <a:pt x="1731772" y="588772"/>
                  </a:lnTo>
                  <a:lnTo>
                    <a:pt x="1737779" y="570687"/>
                  </a:lnTo>
                  <a:close/>
                </a:path>
                <a:path w="2444115" h="1668145">
                  <a:moveTo>
                    <a:pt x="1864321" y="612749"/>
                  </a:moveTo>
                  <a:lnTo>
                    <a:pt x="1792020" y="588721"/>
                  </a:lnTo>
                  <a:lnTo>
                    <a:pt x="1786001" y="606793"/>
                  </a:lnTo>
                  <a:lnTo>
                    <a:pt x="1858314" y="630821"/>
                  </a:lnTo>
                  <a:lnTo>
                    <a:pt x="1864321" y="612749"/>
                  </a:lnTo>
                  <a:close/>
                </a:path>
                <a:path w="2444115" h="1668145">
                  <a:moveTo>
                    <a:pt x="1990877" y="654799"/>
                  </a:moveTo>
                  <a:lnTo>
                    <a:pt x="1918563" y="630770"/>
                  </a:lnTo>
                  <a:lnTo>
                    <a:pt x="1912556" y="648843"/>
                  </a:lnTo>
                  <a:lnTo>
                    <a:pt x="1984870" y="672871"/>
                  </a:lnTo>
                  <a:lnTo>
                    <a:pt x="1990877" y="654799"/>
                  </a:lnTo>
                  <a:close/>
                </a:path>
                <a:path w="2444115" h="1668145">
                  <a:moveTo>
                    <a:pt x="2117420" y="696849"/>
                  </a:moveTo>
                  <a:lnTo>
                    <a:pt x="2045106" y="672820"/>
                  </a:lnTo>
                  <a:lnTo>
                    <a:pt x="2039099" y="690892"/>
                  </a:lnTo>
                  <a:lnTo>
                    <a:pt x="2111413" y="714921"/>
                  </a:lnTo>
                  <a:lnTo>
                    <a:pt x="2117420" y="696849"/>
                  </a:lnTo>
                  <a:close/>
                </a:path>
                <a:path w="2444115" h="1668145">
                  <a:moveTo>
                    <a:pt x="2243963" y="738898"/>
                  </a:moveTo>
                  <a:lnTo>
                    <a:pt x="2171649" y="714870"/>
                  </a:lnTo>
                  <a:lnTo>
                    <a:pt x="2165642" y="732942"/>
                  </a:lnTo>
                  <a:lnTo>
                    <a:pt x="2237956" y="756983"/>
                  </a:lnTo>
                  <a:lnTo>
                    <a:pt x="2243963" y="738898"/>
                  </a:lnTo>
                  <a:close/>
                </a:path>
                <a:path w="2444115" h="1668145">
                  <a:moveTo>
                    <a:pt x="2370505" y="780948"/>
                  </a:moveTo>
                  <a:lnTo>
                    <a:pt x="2298204" y="756920"/>
                  </a:lnTo>
                  <a:lnTo>
                    <a:pt x="2292185" y="775004"/>
                  </a:lnTo>
                  <a:lnTo>
                    <a:pt x="2364498" y="799033"/>
                  </a:lnTo>
                  <a:lnTo>
                    <a:pt x="2370505" y="780948"/>
                  </a:lnTo>
                  <a:close/>
                </a:path>
                <a:path w="2444115" h="1668145">
                  <a:moveTo>
                    <a:pt x="2443683" y="815301"/>
                  </a:moveTo>
                  <a:lnTo>
                    <a:pt x="2429294" y="798969"/>
                  </a:lnTo>
                  <a:lnTo>
                    <a:pt x="2371115" y="732891"/>
                  </a:lnTo>
                  <a:lnTo>
                    <a:pt x="2365095" y="732497"/>
                  </a:lnTo>
                  <a:lnTo>
                    <a:pt x="2357196" y="739457"/>
                  </a:lnTo>
                  <a:lnTo>
                    <a:pt x="2356815" y="745477"/>
                  </a:lnTo>
                  <a:lnTo>
                    <a:pt x="2407793" y="803376"/>
                  </a:lnTo>
                  <a:lnTo>
                    <a:pt x="2332304" y="819251"/>
                  </a:lnTo>
                  <a:lnTo>
                    <a:pt x="2329002" y="824306"/>
                  </a:lnTo>
                  <a:lnTo>
                    <a:pt x="2331174" y="834605"/>
                  </a:lnTo>
                  <a:lnTo>
                    <a:pt x="2336215" y="837895"/>
                  </a:lnTo>
                  <a:lnTo>
                    <a:pt x="2429014" y="818388"/>
                  </a:lnTo>
                  <a:lnTo>
                    <a:pt x="2443683" y="8153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62"/>
            </a:p>
          </p:txBody>
        </p:sp>
      </p:grpSp>
      <p:pic>
        <p:nvPicPr>
          <p:cNvPr id="74" name="object 22">
            <a:extLst>
              <a:ext uri="{FF2B5EF4-FFF2-40B4-BE49-F238E27FC236}">
                <a16:creationId xmlns:a16="http://schemas.microsoft.com/office/drawing/2014/main" id="{BDB8F44B-2704-6A3C-71D2-4F58B7CD723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02774" y="2664665"/>
            <a:ext cx="1332488" cy="1119119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A09398C-DCDE-6989-8BD8-A16EE76EC981}"/>
              </a:ext>
            </a:extLst>
          </p:cNvPr>
          <p:cNvCxnSpPr>
            <a:cxnSpLocks/>
          </p:cNvCxnSpPr>
          <p:nvPr/>
        </p:nvCxnSpPr>
        <p:spPr>
          <a:xfrm flipV="1">
            <a:off x="6998932" y="2712647"/>
            <a:ext cx="917058" cy="177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D5A8E8-B1C8-9710-EFAB-EAFEB39BC462}"/>
              </a:ext>
            </a:extLst>
          </p:cNvPr>
          <p:cNvCxnSpPr>
            <a:cxnSpLocks/>
          </p:cNvCxnSpPr>
          <p:nvPr/>
        </p:nvCxnSpPr>
        <p:spPr>
          <a:xfrm flipV="1">
            <a:off x="6254836" y="3539094"/>
            <a:ext cx="1704268" cy="1315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601EB8-37D5-CC7C-4EB8-98F332C84256}"/>
              </a:ext>
            </a:extLst>
          </p:cNvPr>
          <p:cNvSpPr txBox="1"/>
          <p:nvPr/>
        </p:nvSpPr>
        <p:spPr>
          <a:xfrm rot="16200000">
            <a:off x="8167927" y="5521133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Slide © Anna Colaleo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47AFAAD0-8A26-61CC-D86F-E404BF1E25A2}"/>
              </a:ext>
            </a:extLst>
          </p:cNvPr>
          <p:cNvSpPr txBox="1">
            <a:spLocks/>
          </p:cNvSpPr>
          <p:nvPr/>
        </p:nvSpPr>
        <p:spPr>
          <a:xfrm>
            <a:off x="77704" y="1239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MPGD Upgrades LHC: first experience Run 3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DB5978-1AAE-196B-B17B-A0DA75D4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C9D498-0203-C81B-5174-C353AA1E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2880043-9724-8662-2722-B9C9B185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43518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264" y="881854"/>
            <a:ext cx="8170578" cy="1017620"/>
          </a:xfrm>
          <a:prstGeom prst="rect">
            <a:avLst/>
          </a:prstGeom>
        </p:spPr>
        <p:txBody>
          <a:bodyPr vert="horz" wrap="square" lIns="0" tIns="10002" rIns="0" bIns="0" rtlCol="0">
            <a:spAutoFit/>
          </a:bodyPr>
          <a:lstStyle/>
          <a:p>
            <a:pPr marL="9525">
              <a:lnSpc>
                <a:spcPct val="150000"/>
              </a:lnSpc>
              <a:spcBef>
                <a:spcPts val="78"/>
              </a:spcBef>
              <a:tabLst>
                <a:tab pos="224320" algn="l"/>
              </a:tabLst>
            </a:pP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sz="1662" b="1" spc="-3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r>
              <a:rPr lang="en-GB" sz="1662" b="1" spc="-3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chambers </a:t>
            </a: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n-GB" sz="1662" b="1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</a:t>
            </a:r>
            <a:r>
              <a:rPr lang="en-GB" sz="1662" b="1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en-GB" sz="1662" b="1" spc="-4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spc="-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readout@</a:t>
            </a:r>
            <a:r>
              <a:rPr lang="en-GB" sz="1662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GB" sz="1662" b="1" spc="-34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kHz</a:t>
            </a:r>
            <a:r>
              <a:rPr lang="en-GB" sz="1662" b="1" spc="-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sz="1662" b="1" spc="-8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Pb-Pb</a:t>
            </a:r>
            <a:r>
              <a:rPr lang="en-US" sz="1662" b="1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525">
              <a:lnSpc>
                <a:spcPct val="150000"/>
              </a:lnSpc>
              <a:spcBef>
                <a:spcPts val="78"/>
              </a:spcBef>
              <a:tabLst>
                <a:tab pos="224320" algn="l"/>
              </a:tabLst>
            </a:pPr>
            <a:r>
              <a:rPr lang="en-US" sz="1662" spc="-7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 </a:t>
            </a:r>
            <a:r>
              <a:rPr sz="1662" u="sng" spc="-22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62" u="sng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sz="1662" u="sng" spc="-45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62" u="sng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62" u="sng" spc="-11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62" u="sng" spc="-11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sz="1662" u="sng" spc="-7" dirty="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GEM</a:t>
            </a:r>
            <a:endParaRPr lang="en-US" sz="1662" u="sng" spc="-7" dirty="0">
              <a:solidFill>
                <a:srgbClr val="009051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8096" indent="-263776">
              <a:buFontTx/>
              <a:buChar char="-"/>
            </a:pP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57789F-58CC-BD5B-EF3F-19EED8D97E7F}"/>
              </a:ext>
            </a:extLst>
          </p:cNvPr>
          <p:cNvSpPr txBox="1"/>
          <p:nvPr/>
        </p:nvSpPr>
        <p:spPr>
          <a:xfrm>
            <a:off x="234462" y="1376915"/>
            <a:ext cx="5478245" cy="2004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340">
              <a:spcBef>
                <a:spcPts val="450"/>
              </a:spcBef>
              <a:tabLst>
                <a:tab pos="301473" algn="l"/>
              </a:tabLst>
            </a:pPr>
            <a:endParaRPr lang="en-GB" sz="1477" spc="-2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1473" indent="-258134">
              <a:spcBef>
                <a:spcPts val="450"/>
              </a:spcBef>
              <a:buFont typeface="Wingdings"/>
              <a:buChar char=""/>
              <a:tabLst>
                <a:tab pos="301473" algn="l"/>
              </a:tabLst>
            </a:pPr>
            <a:r>
              <a:rPr lang="en-GB" sz="1477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GB" sz="1477" spc="-5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en-GB" sz="1477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en-GB" sz="1477" spc="-4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477" spc="-3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GB"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1473" indent="-258134">
              <a:spcBef>
                <a:spcPts val="454"/>
              </a:spcBef>
              <a:buFont typeface="Wingdings"/>
              <a:buChar char=""/>
              <a:tabLst>
                <a:tab pos="301473" algn="l"/>
              </a:tabLst>
            </a:pP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GB" sz="1477" spc="-4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res.</a:t>
            </a:r>
            <a:r>
              <a:rPr lang="en-GB" sz="1477" spc="-5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σ(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E)E</a:t>
            </a:r>
            <a:r>
              <a:rPr lang="en-GB" sz="1477" spc="-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GB" sz="1477" spc="-3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  <a:p>
            <a:pPr marL="301473" indent="-258134">
              <a:spcBef>
                <a:spcPts val="454"/>
              </a:spcBef>
              <a:buFont typeface="Wingdings"/>
              <a:buChar char=""/>
              <a:tabLst>
                <a:tab pos="301473" algn="l"/>
              </a:tabLst>
            </a:pP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lang="en-GB" sz="1477" spc="-6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ion-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blocking</a:t>
            </a:r>
            <a:r>
              <a:rPr lang="en-GB" sz="1477" spc="-4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 (IB</a:t>
            </a:r>
            <a:r>
              <a:rPr lang="en-GB" sz="1477" spc="-4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&lt;1%)</a:t>
            </a:r>
          </a:p>
          <a:p>
            <a:pPr marL="301473" indent="-258134">
              <a:spcBef>
                <a:spcPts val="454"/>
              </a:spcBef>
              <a:buFont typeface="Wingdings"/>
              <a:buChar char=""/>
              <a:tabLst>
                <a:tab pos="301473" algn="l"/>
              </a:tabLst>
            </a:pP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en-GB" sz="1477" spc="-4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space-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GB" sz="1477" spc="-4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distortions</a:t>
            </a:r>
            <a:r>
              <a:rPr lang="en-GB" sz="1477" spc="-5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GB" sz="1477" spc="-4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77" spc="-4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tolerable level</a:t>
            </a:r>
          </a:p>
          <a:p>
            <a:pPr marL="301473" indent="-258134">
              <a:spcBef>
                <a:spcPts val="454"/>
              </a:spcBef>
              <a:buFont typeface="Wingdings"/>
              <a:buChar char=""/>
              <a:tabLst>
                <a:tab pos="301473" algn="l"/>
              </a:tabLst>
            </a:pP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 Ne-CO2-N2 (90-10-5) (high ion mobility)</a:t>
            </a:r>
            <a:endParaRPr lang="en-GB" sz="1477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Bef>
                <a:spcPts val="32"/>
              </a:spcBef>
            </a:pPr>
            <a:endParaRPr lang="en-GB" sz="1477" dirty="0">
              <a:latin typeface="Arial"/>
              <a:cs typeface="Arial"/>
            </a:endParaRPr>
          </a:p>
        </p:txBody>
      </p:sp>
      <p:pic>
        <p:nvPicPr>
          <p:cNvPr id="17" name="object 3">
            <a:extLst>
              <a:ext uri="{FF2B5EF4-FFF2-40B4-BE49-F238E27FC236}">
                <a16:creationId xmlns:a16="http://schemas.microsoft.com/office/drawing/2014/main" id="{245205CE-E975-57E5-777B-71815A42452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7362" y="4131301"/>
            <a:ext cx="1512068" cy="2193798"/>
          </a:xfrm>
          <a:prstGeom prst="rect">
            <a:avLst/>
          </a:prstGeom>
        </p:spPr>
      </p:pic>
      <p:pic>
        <p:nvPicPr>
          <p:cNvPr id="15" name="object 13">
            <a:extLst>
              <a:ext uri="{FF2B5EF4-FFF2-40B4-BE49-F238E27FC236}">
                <a16:creationId xmlns:a16="http://schemas.microsoft.com/office/drawing/2014/main" id="{65265C59-59EB-0D5A-113E-8ABB4EAF10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9927" y="1382284"/>
            <a:ext cx="3040816" cy="2336646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9E7B8C9E-CC67-8250-05D4-39143754746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264" y="4131301"/>
            <a:ext cx="4044342" cy="2319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47845E-17BF-21CD-C577-BBE1CB0A5FE1}"/>
              </a:ext>
            </a:extLst>
          </p:cNvPr>
          <p:cNvSpPr txBox="1"/>
          <p:nvPr/>
        </p:nvSpPr>
        <p:spPr>
          <a:xfrm>
            <a:off x="396048" y="3648670"/>
            <a:ext cx="792858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584" marR="2162376"/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TPC</a:t>
            </a:r>
            <a:r>
              <a:rPr lang="en-GB" sz="1662" b="1" spc="-3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spc="-9" dirty="0">
                <a:solidFill>
                  <a:srgbClr val="FF0000"/>
                </a:solidFill>
                <a:latin typeface="Arial"/>
                <a:cs typeface="Arial"/>
              </a:rPr>
              <a:t>reinstallation</a:t>
            </a:r>
            <a:r>
              <a:rPr lang="en-GB" sz="1662" b="1" spc="46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lang="en-GB" sz="1662" b="1" spc="-4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en-GB" sz="1662" b="1" spc="-8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ALICE</a:t>
            </a:r>
            <a:r>
              <a:rPr lang="en-GB" sz="1662" b="1" spc="-3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spc="-9" dirty="0">
                <a:solidFill>
                  <a:srgbClr val="FF0000"/>
                </a:solidFill>
                <a:latin typeface="Arial"/>
                <a:cs typeface="Arial"/>
              </a:rPr>
              <a:t>cavern </a:t>
            </a:r>
            <a:r>
              <a:rPr lang="en-GB" sz="1662" b="1" dirty="0">
                <a:solidFill>
                  <a:srgbClr val="FF0000"/>
                </a:solidFill>
                <a:latin typeface="Arial"/>
                <a:cs typeface="Arial"/>
              </a:rPr>
              <a:t>(August</a:t>
            </a:r>
            <a:r>
              <a:rPr lang="en-GB" sz="1662" b="1" spc="-8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62" b="1" spc="-18" dirty="0">
                <a:solidFill>
                  <a:srgbClr val="FF0000"/>
                </a:solidFill>
                <a:latin typeface="Arial"/>
                <a:cs typeface="Arial"/>
              </a:rPr>
              <a:t>2020)</a:t>
            </a:r>
            <a:endParaRPr lang="en-GB" sz="1662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object 18">
            <a:extLst>
              <a:ext uri="{FF2B5EF4-FFF2-40B4-BE49-F238E27FC236}">
                <a16:creationId xmlns:a16="http://schemas.microsoft.com/office/drawing/2014/main" id="{DCB60AF3-1C12-D49B-7477-B314752EC66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0308" y="3939593"/>
            <a:ext cx="3431294" cy="2640024"/>
          </a:xfrm>
          <a:prstGeom prst="rect">
            <a:avLst/>
          </a:prstGeom>
        </p:spPr>
      </p:pic>
      <p:sp>
        <p:nvSpPr>
          <p:cNvPr id="19" name="object 21">
            <a:extLst>
              <a:ext uri="{FF2B5EF4-FFF2-40B4-BE49-F238E27FC236}">
                <a16:creationId xmlns:a16="http://schemas.microsoft.com/office/drawing/2014/main" id="{20EB5F24-6A03-575B-B486-B8C7D4B5C9C6}"/>
              </a:ext>
            </a:extLst>
          </p:cNvPr>
          <p:cNvSpPr txBox="1"/>
          <p:nvPr/>
        </p:nvSpPr>
        <p:spPr>
          <a:xfrm>
            <a:off x="7275955" y="5939127"/>
            <a:ext cx="1604194" cy="196503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1723">
              <a:spcBef>
                <a:spcPts val="92"/>
              </a:spcBef>
            </a:pPr>
            <a:r>
              <a:rPr sz="1200" u="sng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JINST</a:t>
            </a:r>
            <a:r>
              <a:rPr sz="1200" u="sng" spc="-28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16</a:t>
            </a:r>
            <a:r>
              <a:rPr sz="1200" u="sng" spc="-32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(2021)</a:t>
            </a:r>
            <a:r>
              <a:rPr sz="1200" u="sng" spc="-23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 </a:t>
            </a:r>
            <a:r>
              <a:rPr sz="1200" u="sng" spc="-9" dirty="0">
                <a:solidFill>
                  <a:srgbClr val="0432FF"/>
                </a:solidFill>
                <a:uFill>
                  <a:solidFill>
                    <a:srgbClr val="008F00"/>
                  </a:solidFill>
                </a:uFill>
                <a:latin typeface="Calibri"/>
                <a:cs typeface="Calibri"/>
              </a:rPr>
              <a:t>P03022</a:t>
            </a:r>
            <a:endParaRPr sz="1200" dirty="0">
              <a:solidFill>
                <a:srgbClr val="0432FF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9580E-935A-5900-F578-3F6FFB69C46D}"/>
              </a:ext>
            </a:extLst>
          </p:cNvPr>
          <p:cNvSpPr txBox="1"/>
          <p:nvPr/>
        </p:nvSpPr>
        <p:spPr>
          <a:xfrm>
            <a:off x="7928328" y="1446206"/>
            <a:ext cx="1241299" cy="108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40">
              <a:spcBef>
                <a:spcPts val="450"/>
              </a:spcBef>
              <a:tabLst>
                <a:tab pos="301473" algn="l"/>
              </a:tabLst>
            </a:pPr>
            <a:r>
              <a:rPr lang="en-GB" sz="12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140𝜇𝑚</a:t>
            </a:r>
            <a:r>
              <a:rPr lang="en-GB" sz="1292" spc="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92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  <a:p>
            <a:pPr marL="43340">
              <a:spcBef>
                <a:spcPts val="450"/>
              </a:spcBef>
              <a:tabLst>
                <a:tab pos="301473" algn="l"/>
              </a:tabLst>
            </a:pPr>
            <a:r>
              <a:rPr lang="en-GB" sz="12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280</a:t>
            </a:r>
            <a:r>
              <a:rPr lang="en-GB" sz="1292" spc="-4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𝜇𝑚</a:t>
            </a:r>
            <a:r>
              <a:rPr lang="en-GB" sz="1292" spc="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92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  <a:p>
            <a:pPr marL="43340">
              <a:spcBef>
                <a:spcPts val="450"/>
              </a:spcBef>
              <a:tabLst>
                <a:tab pos="301473" algn="l"/>
              </a:tabLst>
            </a:pPr>
            <a:r>
              <a:rPr lang="en-GB" sz="12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280</a:t>
            </a:r>
            <a:r>
              <a:rPr lang="en-GB" sz="1292" spc="-4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𝜇𝑚</a:t>
            </a:r>
            <a:r>
              <a:rPr lang="en-GB" sz="1292" spc="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92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  <a:p>
            <a:pPr marL="43340">
              <a:spcBef>
                <a:spcPts val="450"/>
              </a:spcBef>
              <a:tabLst>
                <a:tab pos="301473" algn="l"/>
              </a:tabLst>
            </a:pPr>
            <a:r>
              <a:rPr lang="en-GB" sz="12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140𝜇𝑚</a:t>
            </a:r>
            <a:r>
              <a:rPr lang="en-GB" sz="1292" spc="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92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5F5E3-47C4-BAF6-352E-7ADAE28DB432}"/>
              </a:ext>
            </a:extLst>
          </p:cNvPr>
          <p:cNvSpPr txBox="1"/>
          <p:nvPr/>
        </p:nvSpPr>
        <p:spPr>
          <a:xfrm>
            <a:off x="171522" y="3153123"/>
            <a:ext cx="4325767" cy="77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7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synergies between the ILC TPC and the T2K-II ND TPC.</a:t>
            </a:r>
          </a:p>
          <a:p>
            <a:pPr algn="ctr"/>
            <a:endParaRPr lang="en-GB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55F67-DF8B-2746-2731-4735F8737BD5}"/>
              </a:ext>
            </a:extLst>
          </p:cNvPr>
          <p:cNvSpPr txBox="1"/>
          <p:nvPr/>
        </p:nvSpPr>
        <p:spPr>
          <a:xfrm rot="16200000">
            <a:off x="8156810" y="5582358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E52C01C4-9475-92CE-2754-6F92B3B5E63F}"/>
              </a:ext>
            </a:extLst>
          </p:cNvPr>
          <p:cNvSpPr txBox="1">
            <a:spLocks/>
          </p:cNvSpPr>
          <p:nvPr/>
        </p:nvSpPr>
        <p:spPr>
          <a:xfrm>
            <a:off x="77704" y="1239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MPGD Upgrades LHC: first experience Run 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9262C9-9971-B8CA-3C20-6595FF7D4EFA}"/>
              </a:ext>
            </a:extLst>
          </p:cNvPr>
          <p:cNvSpPr/>
          <p:nvPr/>
        </p:nvSpPr>
        <p:spPr>
          <a:xfrm>
            <a:off x="6025662" y="5201024"/>
            <a:ext cx="917966" cy="1018567"/>
          </a:xfrm>
          <a:prstGeom prst="rect">
            <a:avLst/>
          </a:prstGeom>
          <a:solidFill>
            <a:srgbClr val="70AD47">
              <a:alpha val="2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4F10A18-1341-96F3-6320-0093C4D1D8FB}"/>
              </a:ext>
            </a:extLst>
          </p:cNvPr>
          <p:cNvSpPr/>
          <p:nvPr/>
        </p:nvSpPr>
        <p:spPr>
          <a:xfrm>
            <a:off x="6623403" y="5065459"/>
            <a:ext cx="488293" cy="4454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A98711A2-E2BE-3683-F69B-D7793ED60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7AE29D81-EC2F-A429-0EA5-80BBA095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7EAEC2E-2C9C-EF8E-16BD-DB8372B4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29308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4" y="4291583"/>
            <a:ext cx="5540087" cy="244747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8228" y="655215"/>
            <a:ext cx="5684935" cy="361034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8204" y="0"/>
            <a:ext cx="903579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C00000"/>
                </a:solidFill>
              </a:rPr>
              <a:t>Success</a:t>
            </a:r>
            <a:r>
              <a:rPr sz="4000" b="1" spc="-5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Story:</a:t>
            </a:r>
            <a:r>
              <a:rPr sz="4000" b="1" spc="-50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MPGD</a:t>
            </a:r>
            <a:r>
              <a:rPr sz="4000" b="1" spc="-6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Technologies</a:t>
            </a:r>
            <a:r>
              <a:rPr sz="4000" b="1" spc="-7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@</a:t>
            </a:r>
            <a:r>
              <a:rPr sz="4000" b="1" spc="-75" dirty="0">
                <a:solidFill>
                  <a:srgbClr val="C00000"/>
                </a:solidFill>
              </a:rPr>
              <a:t> </a:t>
            </a:r>
            <a:r>
              <a:rPr sz="4000" b="1" dirty="0">
                <a:solidFill>
                  <a:srgbClr val="C00000"/>
                </a:solidFill>
              </a:rPr>
              <a:t>CERN</a:t>
            </a:r>
            <a:endParaRPr sz="4000" b="1" spc="-10" dirty="0">
              <a:solidFill>
                <a:srgbClr val="C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204" y="854473"/>
            <a:ext cx="3110865" cy="345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180" marR="55244" indent="-285115">
              <a:lnSpc>
                <a:spcPct val="100000"/>
              </a:lnSpc>
              <a:spcBef>
                <a:spcPts val="95"/>
              </a:spcBef>
              <a:buChar char="•"/>
              <a:tabLst>
                <a:tab pos="297180" algn="l"/>
                <a:tab pos="299085" algn="l"/>
              </a:tabLst>
            </a:pPr>
            <a:r>
              <a:rPr sz="1600" dirty="0">
                <a:latin typeface="Arial"/>
                <a:cs typeface="Arial"/>
              </a:rPr>
              <a:t>	The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integration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MPGDs</a:t>
            </a:r>
            <a:r>
              <a:rPr sz="1600" spc="-25" dirty="0">
                <a:latin typeface="Arial"/>
                <a:cs typeface="Arial"/>
              </a:rPr>
              <a:t> in </a:t>
            </a:r>
            <a:r>
              <a:rPr sz="1600" dirty="0">
                <a:latin typeface="Arial"/>
                <a:cs typeface="Arial"/>
              </a:rPr>
              <a:t>large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experiments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was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not </a:t>
            </a:r>
            <a:r>
              <a:rPr sz="1600" dirty="0">
                <a:latin typeface="Arial"/>
                <a:cs typeface="Arial"/>
              </a:rPr>
              <a:t>rapid,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despite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first</a:t>
            </a:r>
            <a:r>
              <a:rPr sz="1600" spc="-10" dirty="0">
                <a:latin typeface="Arial"/>
                <a:cs typeface="Arial"/>
              </a:rPr>
              <a:t> large- </a:t>
            </a:r>
            <a:r>
              <a:rPr sz="1600" dirty="0">
                <a:latin typeface="Arial"/>
                <a:cs typeface="Arial"/>
              </a:rPr>
              <a:t>scale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application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in</a:t>
            </a:r>
            <a:r>
              <a:rPr sz="1600" spc="5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COMPASS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SPS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the] </a:t>
            </a:r>
            <a:r>
              <a:rPr sz="1600" spc="-10" dirty="0">
                <a:latin typeface="Arial"/>
                <a:cs typeface="Arial"/>
              </a:rPr>
              <a:t>2000’s</a:t>
            </a:r>
            <a:endParaRPr sz="1600" dirty="0">
              <a:latin typeface="Arial"/>
              <a:cs typeface="Arial"/>
            </a:endParaRPr>
          </a:p>
          <a:p>
            <a:pPr marL="299085" marR="8509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latin typeface="Arial"/>
                <a:cs typeface="Arial"/>
              </a:rPr>
              <a:t>Scaling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MPGD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detectors, </a:t>
            </a:r>
            <a:r>
              <a:rPr sz="1600" dirty="0">
                <a:latin typeface="Arial"/>
                <a:cs typeface="Arial"/>
              </a:rPr>
              <a:t>while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preserving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typical </a:t>
            </a:r>
            <a:r>
              <a:rPr sz="1600" dirty="0">
                <a:latin typeface="Arial"/>
                <a:cs typeface="Arial"/>
              </a:rPr>
              <a:t>properties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small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prototypes, </a:t>
            </a:r>
            <a:r>
              <a:rPr sz="1600" dirty="0">
                <a:latin typeface="Arial"/>
                <a:cs typeface="Arial"/>
              </a:rPr>
              <a:t>allowed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their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use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LHC </a:t>
            </a:r>
            <a:r>
              <a:rPr sz="1600" spc="-10" dirty="0">
                <a:latin typeface="Arial"/>
                <a:cs typeface="Arial"/>
              </a:rPr>
              <a:t>upgrades</a:t>
            </a:r>
            <a:endParaRPr sz="1600" dirty="0">
              <a:latin typeface="Arial"/>
              <a:cs typeface="Arial"/>
            </a:endParaRPr>
          </a:p>
          <a:p>
            <a:pPr marL="685800" marR="5080" indent="-274320">
              <a:lnSpc>
                <a:spcPct val="100000"/>
              </a:lnSpc>
              <a:spcBef>
                <a:spcPts val="5"/>
              </a:spcBef>
            </a:pPr>
            <a:r>
              <a:rPr sz="1600" spc="-160" dirty="0">
                <a:latin typeface="Wingdings"/>
                <a:cs typeface="Wingdings"/>
              </a:rPr>
              <a:t>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Many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emerged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R&amp;D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studies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within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the </a:t>
            </a:r>
            <a:r>
              <a:rPr sz="1600" spc="-10" dirty="0">
                <a:latin typeface="Arial"/>
                <a:cs typeface="Arial"/>
              </a:rPr>
              <a:t>CERN-</a:t>
            </a:r>
            <a:r>
              <a:rPr sz="1600" dirty="0">
                <a:latin typeface="Arial"/>
                <a:cs typeface="Arial"/>
              </a:rPr>
              <a:t>RD51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Collaboration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8047" y="4291584"/>
            <a:ext cx="3366515" cy="2447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8E1C9-E858-FCEC-30CA-DF8CD17A0636}"/>
              </a:ext>
            </a:extLst>
          </p:cNvPr>
          <p:cNvSpPr txBox="1"/>
          <p:nvPr/>
        </p:nvSpPr>
        <p:spPr>
          <a:xfrm rot="16200000">
            <a:off x="8156810" y="5488574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AD9D-A922-1E0D-E87C-536396469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B0998-0026-2024-7B8E-883B8CAA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80BE0-4A81-76C8-9E0D-77613647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35591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0103" y="1307591"/>
            <a:ext cx="9004300" cy="4066540"/>
            <a:chOff x="70103" y="1307591"/>
            <a:chExt cx="9004300" cy="4066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3" y="1307591"/>
              <a:ext cx="9003792" cy="4066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195" y="3179063"/>
              <a:ext cx="3096767" cy="14964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024" y="3057146"/>
              <a:ext cx="1973151" cy="59588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654297" y="3080766"/>
            <a:ext cx="544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2008: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55763" y="2878327"/>
            <a:ext cx="544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2018: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03" y="5373973"/>
            <a:ext cx="8830310" cy="13589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b="1" i="1" dirty="0">
                <a:latin typeface="Arial"/>
                <a:cs typeface="Arial"/>
              </a:rPr>
              <a:t>Many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of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MPGD</a:t>
            </a:r>
            <a:r>
              <a:rPr sz="1600" b="1" i="1" spc="-10" dirty="0">
                <a:latin typeface="Arial"/>
                <a:cs typeface="Arial"/>
              </a:rPr>
              <a:t> Technologies </a:t>
            </a:r>
            <a:r>
              <a:rPr sz="1600" b="1" i="1" dirty="0">
                <a:latin typeface="Arial"/>
                <a:cs typeface="Arial"/>
              </a:rPr>
              <a:t>were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introduced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before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RD51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was</a:t>
            </a:r>
            <a:r>
              <a:rPr sz="1600" b="1" i="1" spc="-10" dirty="0">
                <a:latin typeface="Arial"/>
                <a:cs typeface="Arial"/>
              </a:rPr>
              <a:t> founded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0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b="1" i="1" dirty="0">
                <a:latin typeface="Arial"/>
                <a:cs typeface="Arial"/>
              </a:rPr>
              <a:t>With</a:t>
            </a:r>
            <a:r>
              <a:rPr sz="1600" b="1" i="1" spc="-4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more</a:t>
            </a:r>
            <a:r>
              <a:rPr sz="1600" b="1" i="1" spc="-5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techniques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becoming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available,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new</a:t>
            </a:r>
            <a:r>
              <a:rPr sz="1600" b="1" i="1" spc="-4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detection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concepts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were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introduced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spc="-25" dirty="0">
                <a:latin typeface="Arial"/>
                <a:cs typeface="Arial"/>
              </a:rPr>
              <a:t>and</a:t>
            </a:r>
            <a:endParaRPr sz="16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existing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ones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were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substantially</a:t>
            </a:r>
            <a:r>
              <a:rPr sz="1600" b="1" i="1" dirty="0">
                <a:latin typeface="Arial"/>
                <a:cs typeface="Arial"/>
              </a:rPr>
              <a:t> improved</a:t>
            </a:r>
            <a:r>
              <a:rPr sz="1600" b="1" i="1" spc="40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during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RD51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period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(2008-2023)</a:t>
            </a:r>
            <a:endParaRPr sz="1600" dirty="0">
              <a:latin typeface="Arial"/>
              <a:cs typeface="Arial"/>
            </a:endParaRPr>
          </a:p>
          <a:p>
            <a:pPr marL="299085" marR="1015365" indent="-287020">
              <a:lnSpc>
                <a:spcPct val="100000"/>
              </a:lnSpc>
              <a:spcBef>
                <a:spcPts val="30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b="1" i="1" dirty="0">
                <a:latin typeface="Arial"/>
                <a:cs typeface="Arial"/>
              </a:rPr>
              <a:t>Beyond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2023,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RD51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served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as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nuclei for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the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new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DRD1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(“all gas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detectors”)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collaboration,</a:t>
            </a:r>
            <a:r>
              <a:rPr sz="16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anchored</a:t>
            </a:r>
            <a:r>
              <a:rPr sz="16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6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CERN,</a:t>
            </a:r>
            <a:r>
              <a:rPr sz="16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6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16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FFFFFF"/>
                </a:solidFill>
                <a:latin typeface="Arial"/>
                <a:cs typeface="Arial"/>
              </a:rPr>
              <a:t>ECFA</a:t>
            </a:r>
            <a:r>
              <a:rPr sz="1600" b="1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Detector</a:t>
            </a:r>
            <a:r>
              <a:rPr sz="16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FF"/>
                </a:solidFill>
                <a:latin typeface="Arial"/>
                <a:cs typeface="Arial"/>
              </a:rPr>
              <a:t>R&amp;D</a:t>
            </a:r>
            <a:r>
              <a:rPr sz="16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FFFF"/>
                </a:solidFill>
                <a:latin typeface="Arial"/>
                <a:cs typeface="Arial"/>
              </a:rPr>
              <a:t>Roadmap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6284" y="4386529"/>
            <a:ext cx="19164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0000CC"/>
                </a:solidFill>
                <a:latin typeface="Arial"/>
                <a:cs typeface="Arial"/>
              </a:rPr>
              <a:t>RD51</a:t>
            </a:r>
            <a:r>
              <a:rPr sz="1200" b="1" i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0000CC"/>
                </a:solidFill>
                <a:latin typeface="Arial"/>
                <a:cs typeface="Arial"/>
              </a:rPr>
              <a:t>Spokespersons: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i="1" dirty="0">
                <a:latin typeface="Arial"/>
                <a:cs typeface="Arial"/>
              </a:rPr>
              <a:t>L.</a:t>
            </a:r>
            <a:r>
              <a:rPr sz="1200" b="1" i="1" spc="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Ropelewski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(2008-</a:t>
            </a:r>
            <a:r>
              <a:rPr sz="1200" b="1" i="1" spc="-20" dirty="0">
                <a:latin typeface="Arial"/>
                <a:cs typeface="Arial"/>
              </a:rPr>
              <a:t>2022)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M.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Titov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(2008-</a:t>
            </a:r>
            <a:r>
              <a:rPr sz="1200" b="1" i="1" dirty="0">
                <a:latin typeface="Arial"/>
                <a:cs typeface="Arial"/>
              </a:rPr>
              <a:t>2015,</a:t>
            </a:r>
            <a:r>
              <a:rPr sz="1200" b="1" i="1" spc="-5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2023)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S.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Dalla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Torre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(2016-</a:t>
            </a:r>
            <a:r>
              <a:rPr sz="1200" b="1" i="1" spc="-20" dirty="0">
                <a:latin typeface="Arial"/>
                <a:cs typeface="Arial"/>
              </a:rPr>
              <a:t>2022)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E.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Oliveri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(2023)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77337" y="4994147"/>
            <a:ext cx="1750060" cy="30670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315"/>
              </a:spcBef>
            </a:pP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arXiv:1806.09955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2738" y="720865"/>
            <a:ext cx="8646160" cy="113157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53340" algn="ctr">
              <a:lnSpc>
                <a:spcPct val="100000"/>
              </a:lnSpc>
              <a:spcBef>
                <a:spcPts val="400"/>
              </a:spcBef>
            </a:pPr>
            <a:r>
              <a:rPr sz="1800" b="1" i="1" dirty="0">
                <a:latin typeface="Arial"/>
                <a:cs typeface="Arial"/>
              </a:rPr>
              <a:t>RD51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CERN-</a:t>
            </a:r>
            <a:r>
              <a:rPr sz="1800" b="1" i="1" dirty="0">
                <a:latin typeface="Arial"/>
                <a:cs typeface="Arial"/>
              </a:rPr>
              <a:t>based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“TECHNOLOGY</a:t>
            </a:r>
            <a:r>
              <a:rPr sz="1800" b="1" i="1" spc="-65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-</a:t>
            </a:r>
            <a:r>
              <a:rPr sz="1800" b="1" i="1" spc="-25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DRIVEN</a:t>
            </a:r>
            <a:r>
              <a:rPr sz="1800" b="1" i="1" spc="-25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R&amp;D</a:t>
            </a:r>
            <a:r>
              <a:rPr sz="1800" b="1" i="1" spc="-25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800" b="1" i="1" spc="-2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COLLABORATION”</a:t>
            </a:r>
            <a:r>
              <a:rPr sz="1800" b="1" i="1" spc="-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was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  <a:tabLst>
                <a:tab pos="1536065" algn="l"/>
              </a:tabLst>
            </a:pPr>
            <a:r>
              <a:rPr sz="1800" i="1" dirty="0">
                <a:latin typeface="Arial"/>
                <a:cs typeface="Arial"/>
              </a:rPr>
              <a:t>established</a:t>
            </a:r>
            <a:r>
              <a:rPr sz="1800" i="1" spc="-50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to</a:t>
            </a:r>
            <a:r>
              <a:rPr lang="en-US" i="1" spc="-25" dirty="0"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advance</a:t>
            </a:r>
            <a:r>
              <a:rPr sz="1800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MPGD</a:t>
            </a:r>
            <a:r>
              <a:rPr sz="1800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concepts</a:t>
            </a:r>
            <a:r>
              <a:rPr sz="18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800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associated</a:t>
            </a:r>
            <a:r>
              <a:rPr sz="1800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electronics</a:t>
            </a:r>
            <a:r>
              <a:rPr sz="18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0000"/>
                </a:solidFill>
                <a:latin typeface="Arial"/>
                <a:cs typeface="Arial"/>
              </a:rPr>
              <a:t>readout</a:t>
            </a:r>
            <a:r>
              <a:rPr sz="1800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0000"/>
                </a:solidFill>
                <a:latin typeface="Arial"/>
                <a:cs typeface="Arial"/>
              </a:rPr>
              <a:t>systems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20470">
              <a:lnSpc>
                <a:spcPct val="100000"/>
              </a:lnSpc>
              <a:spcBef>
                <a:spcPts val="1864"/>
              </a:spcBef>
            </a:pP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RD51</a:t>
            </a:r>
            <a:r>
              <a:rPr sz="16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community:</a:t>
            </a:r>
            <a:r>
              <a:rPr sz="16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sz="16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90</a:t>
            </a:r>
            <a:r>
              <a:rPr sz="16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institutes,</a:t>
            </a:r>
            <a:r>
              <a:rPr sz="16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500</a:t>
            </a:r>
            <a:r>
              <a:rPr sz="16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members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BD0A6B94-4E87-ABDE-AA94-089F8F302DBD}"/>
              </a:ext>
            </a:extLst>
          </p:cNvPr>
          <p:cNvSpPr txBox="1">
            <a:spLocks/>
          </p:cNvSpPr>
          <p:nvPr/>
        </p:nvSpPr>
        <p:spPr>
          <a:xfrm>
            <a:off x="108204" y="0"/>
            <a:ext cx="9035796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RD51 Collaboration Legacy 2008 - 2023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7530B-9A31-588C-1EBF-FAC91C06B5A1}"/>
              </a:ext>
            </a:extLst>
          </p:cNvPr>
          <p:cNvSpPr txBox="1"/>
          <p:nvPr/>
        </p:nvSpPr>
        <p:spPr>
          <a:xfrm rot="16200000">
            <a:off x="8156810" y="5488574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Maxim Titov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437DE0C-90D9-148F-83CF-88FDAEC6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CA73BE9-0D30-3ACD-7D6C-18EA6576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891389-6FF9-F767-F665-B0716EBF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39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39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A278-3C56-D734-F491-1A7B449A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865BAA-07D8-516E-5E57-DF23E108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E1204D-503B-9531-3611-325A343B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A17E1D-CA7D-FD79-AF54-D319D4C2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4</a:t>
            </a:fld>
            <a:endParaRPr lang="en-IT"/>
          </a:p>
        </p:txBody>
      </p:sp>
      <p:pic>
        <p:nvPicPr>
          <p:cNvPr id="5" name="Picture 4" descr="A diagram of an anode wire&#10;&#10;Description automatically generated">
            <a:extLst>
              <a:ext uri="{FF2B5EF4-FFF2-40B4-BE49-F238E27FC236}">
                <a16:creationId xmlns:a16="http://schemas.microsoft.com/office/drawing/2014/main" id="{04661EC1-526C-B08A-7805-5A2EF462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7" y="1242125"/>
            <a:ext cx="7274203" cy="5164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EA5C93-B98C-163C-4460-BB3F8CC31B27}"/>
              </a:ext>
            </a:extLst>
          </p:cNvPr>
          <p:cNvSpPr txBox="1"/>
          <p:nvPr/>
        </p:nvSpPr>
        <p:spPr>
          <a:xfrm rot="16200000">
            <a:off x="7310122" y="4658996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Plot © Rob Veenhof</a:t>
            </a:r>
          </a:p>
        </p:txBody>
      </p:sp>
    </p:spTree>
    <p:extLst>
      <p:ext uri="{BB962C8B-B14F-4D97-AF65-F5344CB8AC3E}">
        <p14:creationId xmlns:p14="http://schemas.microsoft.com/office/powerpoint/2010/main" val="1957033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1599613"/>
            <a:ext cx="4456176" cy="22829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1952" y="2119883"/>
            <a:ext cx="1947672" cy="115214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2876" y="4005071"/>
            <a:ext cx="4322064" cy="111099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2876" y="5516879"/>
            <a:ext cx="4322064" cy="116281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011673" y="3386073"/>
            <a:ext cx="31521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7405" marR="5080" indent="-81534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latin typeface="Arial"/>
                <a:cs typeface="Arial"/>
              </a:rPr>
              <a:t>MPGD</a:t>
            </a:r>
            <a:r>
              <a:rPr sz="1600" b="1" i="1" spc="-6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Technology</a:t>
            </a:r>
            <a:r>
              <a:rPr sz="1600" b="1" i="1" spc="-5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Development </a:t>
            </a:r>
            <a:r>
              <a:rPr sz="1600" b="1" i="1" dirty="0">
                <a:latin typeface="Arial"/>
                <a:cs typeface="Arial"/>
              </a:rPr>
              <a:t>&amp;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Dissemination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8140" y="5208270"/>
            <a:ext cx="38328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latin typeface="Arial"/>
                <a:cs typeface="Arial"/>
              </a:rPr>
              <a:t>R&amp;D</a:t>
            </a:r>
            <a:r>
              <a:rPr sz="1600" b="1" i="1" spc="-6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Tools,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Facilities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and</a:t>
            </a:r>
            <a:r>
              <a:rPr sz="1600" b="1" i="1" spc="-5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Infrastructure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18361" y="1355407"/>
            <a:ext cx="1366774" cy="135801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56463" y="712068"/>
            <a:ext cx="8746490" cy="1478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Arial"/>
                <a:cs typeface="Arial"/>
              </a:rPr>
              <a:t>The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success</a:t>
            </a:r>
            <a:r>
              <a:rPr sz="1400" b="1" i="1" spc="-6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of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the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RD51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is</a:t>
            </a:r>
            <a:r>
              <a:rPr sz="1400" b="1" i="1" spc="-4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related</a:t>
            </a:r>
            <a:r>
              <a:rPr sz="1400" b="1" i="1" spc="-5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to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the</a:t>
            </a:r>
            <a:r>
              <a:rPr sz="1400" b="1" i="1" u="sng" spc="-3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“RD51</a:t>
            </a:r>
            <a:r>
              <a:rPr sz="1400" b="1" i="1" spc="-4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model”</a:t>
            </a:r>
            <a:r>
              <a:rPr sz="1400" b="1" i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inperforming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R&amp;D: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combination</a:t>
            </a:r>
            <a:r>
              <a:rPr sz="1400" b="1" i="1" spc="-7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of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generic</a:t>
            </a:r>
            <a:r>
              <a:rPr sz="1400" b="1" i="1" spc="-50" dirty="0">
                <a:latin typeface="Arial"/>
                <a:cs typeface="Arial"/>
              </a:rPr>
              <a:t> </a:t>
            </a:r>
            <a:r>
              <a:rPr sz="1400" b="1" i="1" spc="-25" dirty="0">
                <a:latin typeface="Arial"/>
                <a:cs typeface="Arial"/>
              </a:rPr>
              <a:t>and </a:t>
            </a:r>
            <a:r>
              <a:rPr sz="1400" b="1" i="1" dirty="0">
                <a:latin typeface="Arial"/>
                <a:cs typeface="Arial"/>
              </a:rPr>
              <a:t>focused</a:t>
            </a:r>
            <a:r>
              <a:rPr sz="1400" b="1" i="1" spc="-5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R&amp;D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with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bottom-</a:t>
            </a:r>
            <a:r>
              <a:rPr sz="1400" b="1" i="1" dirty="0">
                <a:latin typeface="Arial"/>
                <a:cs typeface="Arial"/>
              </a:rPr>
              <a:t>up</a:t>
            </a:r>
            <a:r>
              <a:rPr sz="1400" b="1" i="1" spc="-5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decision</a:t>
            </a:r>
            <a:r>
              <a:rPr sz="1400" b="1" i="1" spc="-5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processes,</a:t>
            </a:r>
            <a:r>
              <a:rPr sz="1400" b="1" i="1" spc="-5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full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sharing</a:t>
            </a:r>
            <a:r>
              <a:rPr sz="1400" b="1" i="1" spc="-4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of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experience,</a:t>
            </a:r>
            <a:r>
              <a:rPr sz="1400" b="1" i="1" spc="-5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“know-</a:t>
            </a:r>
            <a:r>
              <a:rPr sz="1400" b="1" i="1" dirty="0">
                <a:latin typeface="Arial"/>
                <a:cs typeface="Arial"/>
              </a:rPr>
              <a:t>how”,</a:t>
            </a:r>
            <a:r>
              <a:rPr sz="1400" b="1" i="1" spc="-5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and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common infrastructure,</a:t>
            </a:r>
            <a:r>
              <a:rPr sz="1400" b="1" i="1" spc="-4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which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allows</a:t>
            </a:r>
            <a:r>
              <a:rPr sz="1400" b="1" i="1" spc="-3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to</a:t>
            </a:r>
            <a:r>
              <a:rPr sz="1400" b="1" i="1" spc="-3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build</a:t>
            </a:r>
            <a:r>
              <a:rPr sz="1400" b="1" i="1" spc="-25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community</a:t>
            </a:r>
            <a:r>
              <a:rPr sz="1400" b="1" i="1" spc="-3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with</a:t>
            </a:r>
            <a:r>
              <a:rPr sz="1400" b="1" i="1" spc="-3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continuity</a:t>
            </a:r>
            <a:r>
              <a:rPr sz="1400" b="1" i="1" spc="-45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and</a:t>
            </a:r>
            <a:r>
              <a:rPr sz="1400" b="1" i="1" spc="-1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institutional</a:t>
            </a:r>
            <a:r>
              <a:rPr sz="1400" b="1" i="1" spc="-40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0C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memory</a:t>
            </a:r>
            <a:r>
              <a:rPr sz="1400" b="1" i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and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enhances </a:t>
            </a:r>
            <a:r>
              <a:rPr sz="1400" b="1" i="1" dirty="0">
                <a:latin typeface="Arial"/>
                <a:cs typeface="Arial"/>
              </a:rPr>
              <a:t>the</a:t>
            </a:r>
            <a:r>
              <a:rPr sz="1400" b="1" i="1" spc="-4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training</a:t>
            </a:r>
            <a:r>
              <a:rPr sz="1400" b="1" i="1" spc="-5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of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younger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generation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instrumentalists.</a:t>
            </a:r>
            <a:endParaRPr sz="1400" dirty="0">
              <a:latin typeface="Arial"/>
              <a:cs typeface="Arial"/>
            </a:endParaRPr>
          </a:p>
          <a:p>
            <a:pPr marL="4812665" marR="1448435" indent="-18415" algn="just">
              <a:lnSpc>
                <a:spcPct val="100000"/>
              </a:lnSpc>
              <a:spcBef>
                <a:spcPts val="875"/>
              </a:spcBef>
            </a:pPr>
            <a:r>
              <a:rPr sz="1600" b="1" i="1" dirty="0">
                <a:latin typeface="Arial"/>
                <a:cs typeface="Arial"/>
              </a:rPr>
              <a:t>Community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and</a:t>
            </a:r>
            <a:r>
              <a:rPr sz="1600" b="1" i="1" spc="-5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Expertize </a:t>
            </a:r>
            <a:r>
              <a:rPr sz="1600" b="1" i="1" dirty="0">
                <a:latin typeface="Arial"/>
                <a:cs typeface="Arial"/>
              </a:rPr>
              <a:t>(RD51</a:t>
            </a:r>
            <a:r>
              <a:rPr sz="1600" b="1" i="1" spc="-7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Scientific</a:t>
            </a:r>
            <a:r>
              <a:rPr sz="1600" b="1" i="1" spc="-5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Network)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592" y="3787341"/>
            <a:ext cx="4452098" cy="307065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37387" y="3787140"/>
            <a:ext cx="413956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sz="14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Courier</a:t>
            </a:r>
            <a:r>
              <a:rPr sz="14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(5</a:t>
            </a:r>
            <a:r>
              <a:rPr sz="1400" b="1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pages)</a:t>
            </a:r>
            <a:r>
              <a:rPr sz="1400" b="1" i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Volume,</a:t>
            </a:r>
            <a:r>
              <a:rPr sz="1400" b="1" i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October</a:t>
            </a:r>
            <a:r>
              <a:rPr sz="14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20" dirty="0">
                <a:solidFill>
                  <a:srgbClr val="FF0000"/>
                </a:solidFill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15411" y="6513574"/>
            <a:ext cx="2901950" cy="30797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20"/>
              </a:spcBef>
            </a:pPr>
            <a:r>
              <a:rPr sz="1400" b="1" i="1" spc="-10" dirty="0">
                <a:solidFill>
                  <a:srgbClr val="FFFF00"/>
                </a:solidFill>
                <a:latin typeface="Arial"/>
                <a:cs typeface="Arial"/>
              </a:rPr>
              <a:t>https://rd51-public.web.cern.ch/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CF769239-D357-BE99-A1C2-3E0B67879B9B}"/>
              </a:ext>
            </a:extLst>
          </p:cNvPr>
          <p:cNvSpPr txBox="1">
            <a:spLocks/>
          </p:cNvSpPr>
          <p:nvPr/>
        </p:nvSpPr>
        <p:spPr>
          <a:xfrm>
            <a:off x="108204" y="0"/>
            <a:ext cx="9035796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RD51 Collab legacy: “the RD51-Model”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2AD669DE-CEAC-893E-68C9-5D0BEE59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79233F0-7A27-9569-E66B-2936C77D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207E4DB-87C0-6287-8210-114572A3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40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55791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B36AFD6-E77B-B848-CF9A-EAC885D21E29}"/>
              </a:ext>
            </a:extLst>
          </p:cNvPr>
          <p:cNvGrpSpPr/>
          <p:nvPr/>
        </p:nvGrpSpPr>
        <p:grpSpPr>
          <a:xfrm>
            <a:off x="111638" y="969735"/>
            <a:ext cx="9046258" cy="1607909"/>
            <a:chOff x="279762" y="1031626"/>
            <a:chExt cx="12061679" cy="214387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5E24D5A-B3DB-5AE9-29AB-45FBD975D20F}"/>
                </a:ext>
              </a:extLst>
            </p:cNvPr>
            <p:cNvGrpSpPr/>
            <p:nvPr/>
          </p:nvGrpSpPr>
          <p:grpSpPr>
            <a:xfrm>
              <a:off x="279762" y="1031626"/>
              <a:ext cx="10709769" cy="2143878"/>
              <a:chOff x="614022" y="1007161"/>
              <a:chExt cx="10709769" cy="21438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B0AEBB9-75C1-B0DA-E4FA-BF80C8D84B52}"/>
                  </a:ext>
                </a:extLst>
              </p:cNvPr>
              <p:cNvCxnSpPr>
                <a:cxnSpLocks/>
                <a:stCxn id="86" idx="6"/>
                <a:endCxn id="3" idx="2"/>
              </p:cNvCxnSpPr>
              <p:nvPr/>
            </p:nvCxnSpPr>
            <p:spPr>
              <a:xfrm>
                <a:off x="2074170" y="1780605"/>
                <a:ext cx="79751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318D3C-FEA0-81CE-B474-73BF76963D8E}"/>
                  </a:ext>
                </a:extLst>
              </p:cNvPr>
              <p:cNvSpPr txBox="1"/>
              <p:nvPr/>
            </p:nvSpPr>
            <p:spPr>
              <a:xfrm>
                <a:off x="7554028" y="1961567"/>
                <a:ext cx="9643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dirty="0">
                    <a:solidFill>
                      <a:srgbClr val="FF0000"/>
                    </a:solidFill>
                    <a:latin typeface="Avenir Next" panose="020B0503020202020204" pitchFamily="34" charset="0"/>
                  </a:rPr>
                  <a:t>2023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A27C95-C644-80F3-3C09-A2A70C9556F3}"/>
                  </a:ext>
                </a:extLst>
              </p:cNvPr>
              <p:cNvSpPr txBox="1"/>
              <p:nvPr/>
            </p:nvSpPr>
            <p:spPr>
              <a:xfrm>
                <a:off x="6799188" y="1007161"/>
                <a:ext cx="2499526" cy="805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62" dirty="0">
                    <a:solidFill>
                      <a:srgbClr val="FF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ECFA DRD proposals </a:t>
                </a:r>
                <a:endParaRPr lang="en-FR" sz="1662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BBD6F7F-DB56-C3E2-892B-52FD52C6E33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6044682" y="174460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C24F9F-04B1-B5FC-8D30-FCF8D4D9AEED}"/>
                  </a:ext>
                </a:extLst>
              </p:cNvPr>
              <p:cNvSpPr txBox="1"/>
              <p:nvPr/>
            </p:nvSpPr>
            <p:spPr>
              <a:xfrm>
                <a:off x="3436452" y="1947417"/>
                <a:ext cx="1205184" cy="49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2020 </a:t>
                </a:r>
                <a:r>
                  <a:rPr lang="en-US" sz="135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  <a:endParaRPr lang="en-FR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CD54E3-04D5-BD6A-6471-705A8BEA1241}"/>
                  </a:ext>
                </a:extLst>
              </p:cNvPr>
              <p:cNvSpPr txBox="1"/>
              <p:nvPr/>
            </p:nvSpPr>
            <p:spPr>
              <a:xfrm>
                <a:off x="2807848" y="1144384"/>
                <a:ext cx="2591916" cy="646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5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ESPP update</a:t>
                </a:r>
                <a:endParaRPr lang="en-US" sz="135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HEP strategic projects</a:t>
                </a:r>
                <a:endParaRPr lang="en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9C2CBCF-DAF8-3178-EB32-CBB707ECBFF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2074170" y="174460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76ED5B-1C22-1C4B-FE7B-CB1C15A1B87B}"/>
                  </a:ext>
                </a:extLst>
              </p:cNvPr>
              <p:cNvSpPr txBox="1"/>
              <p:nvPr/>
            </p:nvSpPr>
            <p:spPr>
              <a:xfrm>
                <a:off x="1438459" y="1267493"/>
                <a:ext cx="1139565" cy="49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2019 </a:t>
                </a:r>
                <a:r>
                  <a:rPr lang="en-US" sz="135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  <a:endParaRPr lang="en-FR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441E17-A507-5041-FB6F-A4262AC7083E}"/>
                  </a:ext>
                </a:extLst>
              </p:cNvPr>
              <p:cNvSpPr txBox="1"/>
              <p:nvPr/>
            </p:nvSpPr>
            <p:spPr>
              <a:xfrm>
                <a:off x="614022" y="1819222"/>
                <a:ext cx="2916244" cy="1331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225"/>
                  </a:spcAft>
                </a:pPr>
                <a:r>
                  <a:rPr lang="en-US" sz="1662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Granada Symposium</a:t>
                </a:r>
              </a:p>
              <a:p>
                <a:pPr algn="ctr"/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WGs and 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Physics Briefing Book </a:t>
                </a:r>
                <a:endParaRPr lang="en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9DA90D8-D7DF-D39C-7D88-A0D3532172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4061548" y="174460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5E13DC-9F2D-2247-2CB4-D58639F3DDF9}"/>
                  </a:ext>
                </a:extLst>
              </p:cNvPr>
              <p:cNvSpPr txBox="1"/>
              <p:nvPr/>
            </p:nvSpPr>
            <p:spPr>
              <a:xfrm>
                <a:off x="5702918" y="1267493"/>
                <a:ext cx="1163228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2021 </a:t>
                </a:r>
                <a:r>
                  <a:rPr lang="en-US" sz="135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  <a:endParaRPr lang="en-FR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52B898-834F-BBCB-4EB2-68B4E899F128}"/>
                  </a:ext>
                </a:extLst>
              </p:cNvPr>
              <p:cNvSpPr txBox="1"/>
              <p:nvPr/>
            </p:nvSpPr>
            <p:spPr>
              <a:xfrm>
                <a:off x="4370681" y="1816605"/>
                <a:ext cx="3428398" cy="1104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225"/>
                  </a:spcAft>
                </a:pPr>
                <a:r>
                  <a:rPr lang="en-US" sz="1662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ECFA detector R&amp;D roadmap</a:t>
                </a:r>
              </a:p>
              <a:p>
                <a:pPr algn="ctr"/>
                <a:r>
                  <a:rPr lang="en-US" sz="1292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TF &amp; community workshops </a:t>
                </a:r>
                <a:r>
                  <a:rPr lang="en-US" sz="1292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endParaRPr lang="en-US" sz="1292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A5D7E0A-E6C7-95BA-65C7-2F3A066776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 flipH="1">
                <a:off x="8007163" y="174460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6C9088-D585-E5AC-E915-B67442918C20}"/>
                  </a:ext>
                </a:extLst>
              </p:cNvPr>
              <p:cNvSpPr txBox="1"/>
              <p:nvPr/>
            </p:nvSpPr>
            <p:spPr>
              <a:xfrm>
                <a:off x="9643040" y="1267493"/>
                <a:ext cx="9643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>
                    <a:latin typeface="Avenir Next" panose="020B0503020202020204" pitchFamily="34" charset="0"/>
                  </a:rPr>
                  <a:t>202</a:t>
                </a:r>
                <a:r>
                  <a:rPr lang="en-US" dirty="0">
                    <a:latin typeface="Avenir Next" panose="020B0503020202020204" pitchFamily="34" charset="0"/>
                  </a:rPr>
                  <a:t>5</a:t>
                </a:r>
                <a:endParaRPr lang="en-FR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82F03F-9E26-266D-B522-E9BA0FD3B3A9}"/>
                  </a:ext>
                </a:extLst>
              </p:cNvPr>
              <p:cNvSpPr txBox="1"/>
              <p:nvPr/>
            </p:nvSpPr>
            <p:spPr>
              <a:xfrm>
                <a:off x="8702789" y="1819222"/>
                <a:ext cx="2621002" cy="763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225"/>
                  </a:spcAft>
                </a:pPr>
                <a:r>
                  <a:rPr lang="en-US" sz="1662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DRD </a:t>
                </a:r>
                <a:r>
                  <a:rPr lang="en-US" sz="1662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MoUs</a:t>
                </a:r>
                <a:endParaRPr lang="en-US" sz="1662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292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collaborations active</a:t>
                </a: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1D682666-5953-A9C1-DFBA-26DDC5BC808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977291" y="174460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dirty="0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7A7152-624B-D563-0962-3A94BCC7DA3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9715031" y="1805070"/>
              <a:ext cx="1670486" cy="0"/>
            </a:xfrm>
            <a:prstGeom prst="line">
              <a:avLst/>
            </a:prstGeom>
            <a:ln w="19050">
              <a:solidFill>
                <a:schemeClr val="tx1">
                  <a:alpha val="2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7E832B-71E5-53F5-EE4A-78C7114878B1}"/>
                </a:ext>
              </a:extLst>
            </p:cNvPr>
            <p:cNvSpPr txBox="1"/>
            <p:nvPr/>
          </p:nvSpPr>
          <p:spPr>
            <a:xfrm>
              <a:off x="10919684" y="1986032"/>
              <a:ext cx="14217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>
                  <a:solidFill>
                    <a:schemeClr val="tx1">
                      <a:alpha val="25000"/>
                    </a:schemeClr>
                  </a:solidFill>
                  <a:latin typeface="Avenir Next" panose="020B0503020202020204" pitchFamily="34" charset="0"/>
                </a:rPr>
                <a:t>2026-27</a:t>
              </a:r>
              <a:endParaRPr lang="en-FR" dirty="0">
                <a:solidFill>
                  <a:schemeClr val="tx1">
                    <a:alpha val="25000"/>
                  </a:schemeClr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134E4F-38FA-8A94-79AD-448AFDE8A014}"/>
                </a:ext>
              </a:extLst>
            </p:cNvPr>
            <p:cNvSpPr txBox="1"/>
            <p:nvPr/>
          </p:nvSpPr>
          <p:spPr>
            <a:xfrm>
              <a:off x="10444635" y="1291958"/>
              <a:ext cx="17637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tx1">
                      <a:alpha val="25000"/>
                    </a:schemeClr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ESPP update</a:t>
              </a:r>
              <a:endParaRPr lang="en-FR" dirty="0">
                <a:solidFill>
                  <a:schemeClr val="tx1">
                    <a:alpha val="25000"/>
                  </a:schemeClr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F2120E-9F2E-C35F-5774-9BDA2D608D1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11355315" y="1772608"/>
              <a:ext cx="72000" cy="72000"/>
            </a:xfrm>
            <a:prstGeom prst="ellipse">
              <a:avLst/>
            </a:prstGeom>
            <a:solidFill>
              <a:schemeClr val="tx1">
                <a:alpha val="25124"/>
              </a:schemeClr>
            </a:solidFill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A9D6A2-0B00-1B3C-C8EA-4F8A0AA59FE5}"/>
              </a:ext>
            </a:extLst>
          </p:cNvPr>
          <p:cNvGrpSpPr/>
          <p:nvPr/>
        </p:nvGrpSpPr>
        <p:grpSpPr>
          <a:xfrm>
            <a:off x="21105" y="2730233"/>
            <a:ext cx="9220288" cy="2303328"/>
            <a:chOff x="130904" y="3036893"/>
            <a:chExt cx="11921290" cy="27536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8A9039-BF22-4EE5-4121-C6FD1D78571F}"/>
                </a:ext>
              </a:extLst>
            </p:cNvPr>
            <p:cNvGrpSpPr/>
            <p:nvPr/>
          </p:nvGrpSpPr>
          <p:grpSpPr>
            <a:xfrm>
              <a:off x="130904" y="3036893"/>
              <a:ext cx="11921290" cy="2753688"/>
              <a:chOff x="130904" y="2819522"/>
              <a:chExt cx="11921290" cy="275368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8CC803-A260-1BE0-2292-58A77D11E313}"/>
                  </a:ext>
                </a:extLst>
              </p:cNvPr>
              <p:cNvSpPr/>
              <p:nvPr/>
            </p:nvSpPr>
            <p:spPr>
              <a:xfrm>
                <a:off x="130904" y="2819522"/>
                <a:ext cx="11921290" cy="27536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pic>
            <p:nvPicPr>
              <p:cNvPr id="109" name="Image 7">
                <a:extLst>
                  <a:ext uri="{FF2B5EF4-FFF2-40B4-BE49-F238E27FC236}">
                    <a16:creationId xmlns:a16="http://schemas.microsoft.com/office/drawing/2014/main" id="{44EA14A9-08FA-B287-E3FC-756D46E3F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911" y="2926515"/>
                <a:ext cx="5780752" cy="2537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CE173F4-1ACD-C9BA-6513-802BFE6C9057}"/>
                  </a:ext>
                </a:extLst>
              </p:cNvPr>
              <p:cNvSpPr txBox="1"/>
              <p:nvPr/>
            </p:nvSpPr>
            <p:spPr>
              <a:xfrm>
                <a:off x="5913558" y="3226785"/>
                <a:ext cx="6095999" cy="88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</a:rPr>
                  <a:t>10 Global Recommendations</a:t>
                </a:r>
              </a:p>
              <a:p>
                <a:pPr algn="ctr"/>
                <a:r>
                  <a:rPr lang="en-US" sz="1200" dirty="0">
                    <a:latin typeface="Avenir Next" panose="020B0503020202020204" pitchFamily="34" charset="0"/>
                  </a:rPr>
                  <a:t>GR4: international coordination &amp; organization of R&amp;D activities </a:t>
                </a:r>
              </a:p>
              <a:p>
                <a:pPr algn="ctr">
                  <a:spcAft>
                    <a:spcPts val="450"/>
                  </a:spcAft>
                </a:pPr>
                <a:r>
                  <a:rPr lang="en-US" sz="1200" dirty="0">
                    <a:latin typeface="Avenir Next" panose="020B0503020202020204" pitchFamily="34" charset="0"/>
                  </a:rPr>
                  <a:t>GR6: establish long term strategic funding program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F682E15-4164-5BAC-08B7-36BCCD1CE26E}"/>
                  </a:ext>
                </a:extLst>
              </p:cNvPr>
              <p:cNvSpPr txBox="1"/>
              <p:nvPr/>
            </p:nvSpPr>
            <p:spPr>
              <a:xfrm>
                <a:off x="6018712" y="4318823"/>
                <a:ext cx="5915512" cy="6623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Avenir Next" panose="020B0503020202020204" pitchFamily="34" charset="0"/>
                  </a:rPr>
                  <a:t>Form international DRD collaborations </a:t>
                </a:r>
              </a:p>
              <a:p>
                <a:pPr algn="ctr"/>
                <a:r>
                  <a:rPr lang="en-US" sz="1200" dirty="0">
                    <a:latin typeface="Avenir Next" panose="020B0503020202020204" pitchFamily="34" charset="0"/>
                  </a:rPr>
                  <a:t>hosted at CERN (</a:t>
                </a:r>
                <a:r>
                  <a:rPr lang="en-US" sz="1200" dirty="0">
                    <a:latin typeface="Avenir Next" panose="020B0503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CERN/SPC/1190</a:t>
                </a:r>
                <a:r>
                  <a:rPr lang="en-US" sz="1200" dirty="0">
                    <a:latin typeface="Avenir Next" panose="020B0503020202020204" pitchFamily="34" charset="0"/>
                  </a:rPr>
                  <a:t>) </a:t>
                </a: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962AC72-B8B3-F530-7185-A88F78723D9E}"/>
                </a:ext>
              </a:extLst>
            </p:cNvPr>
            <p:cNvCxnSpPr>
              <a:cxnSpLocks/>
            </p:cNvCxnSpPr>
            <p:nvPr/>
          </p:nvCxnSpPr>
          <p:spPr>
            <a:xfrm>
              <a:off x="8961556" y="4329080"/>
              <a:ext cx="0" cy="2429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36F8138-E5E7-2E4E-82D4-DEA330B9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4085" y="4992962"/>
            <a:ext cx="1001917" cy="273844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object 5">
            <a:extLst>
              <a:ext uri="{FF2B5EF4-FFF2-40B4-BE49-F238E27FC236}">
                <a16:creationId xmlns:a16="http://schemas.microsoft.com/office/drawing/2014/main" id="{3BEB3D70-F1A4-67CA-7258-AC3E931F703C}"/>
              </a:ext>
            </a:extLst>
          </p:cNvPr>
          <p:cNvGrpSpPr/>
          <p:nvPr/>
        </p:nvGrpSpPr>
        <p:grpSpPr>
          <a:xfrm rot="1858729">
            <a:off x="7610239" y="4413652"/>
            <a:ext cx="1504834" cy="1992372"/>
            <a:chOff x="7644474" y="0"/>
            <a:chExt cx="1464310" cy="1849755"/>
          </a:xfrm>
        </p:grpSpPr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3FE1969A-EB9D-FFFE-DBB9-D79A8D89B56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44474" y="243334"/>
              <a:ext cx="375117" cy="1606052"/>
            </a:xfrm>
            <a:prstGeom prst="rect">
              <a:avLst/>
            </a:prstGeom>
          </p:spPr>
        </p:pic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30450617-74D0-1252-DEE7-E6EA6D8B6FE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44474" y="0"/>
              <a:ext cx="1047820" cy="243334"/>
            </a:xfrm>
            <a:prstGeom prst="rect">
              <a:avLst/>
            </a:prstGeom>
          </p:spPr>
        </p:pic>
        <p:pic>
          <p:nvPicPr>
            <p:cNvPr id="23" name="object 8">
              <a:extLst>
                <a:ext uri="{FF2B5EF4-FFF2-40B4-BE49-F238E27FC236}">
                  <a16:creationId xmlns:a16="http://schemas.microsoft.com/office/drawing/2014/main" id="{8BA7E76A-7D99-7D53-7D44-A19DE2DFA9C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44474" y="0"/>
              <a:ext cx="1464029" cy="184938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0086FAC2-FB3C-DC6B-6730-8EC1DBA84EF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19591" y="1595056"/>
              <a:ext cx="1088911" cy="254330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39BBD7BF-C450-2143-E584-0797240206B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33386" y="0"/>
              <a:ext cx="375117" cy="159505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E2CC856-B757-53C3-C28B-0A0984178A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5714" y="5062731"/>
            <a:ext cx="1276771" cy="1285881"/>
          </a:xfrm>
          <a:prstGeom prst="rect">
            <a:avLst/>
          </a:prstGeom>
        </p:spPr>
      </p:pic>
      <p:sp>
        <p:nvSpPr>
          <p:cNvPr id="29" name="object 16">
            <a:extLst>
              <a:ext uri="{FF2B5EF4-FFF2-40B4-BE49-F238E27FC236}">
                <a16:creationId xmlns:a16="http://schemas.microsoft.com/office/drawing/2014/main" id="{12484BF8-C07C-1FA8-EA2E-C37488ADB116}"/>
              </a:ext>
            </a:extLst>
          </p:cNvPr>
          <p:cNvSpPr/>
          <p:nvPr/>
        </p:nvSpPr>
        <p:spPr>
          <a:xfrm flipV="1">
            <a:off x="233595" y="4503876"/>
            <a:ext cx="428730" cy="1844735"/>
          </a:xfrm>
          <a:custGeom>
            <a:avLst/>
            <a:gdLst/>
            <a:ahLst/>
            <a:cxnLst/>
            <a:rect l="l" t="t" r="r" b="b"/>
            <a:pathLst>
              <a:path w="3985895" h="131444">
                <a:moveTo>
                  <a:pt x="0" y="130860"/>
                </a:moveTo>
                <a:lnTo>
                  <a:pt x="3985463" y="0"/>
                </a:lnTo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1C856C-2C13-8F18-BA1C-2FD4AFF9B0E7}"/>
              </a:ext>
            </a:extLst>
          </p:cNvPr>
          <p:cNvSpPr txBox="1"/>
          <p:nvPr/>
        </p:nvSpPr>
        <p:spPr>
          <a:xfrm>
            <a:off x="1978089" y="5057784"/>
            <a:ext cx="6327348" cy="122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Conveners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Anna 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Colaleo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(INFN-Bari), Leszek 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Ropelewski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(CERN)</a:t>
            </a:r>
          </a:p>
          <a:p>
            <a:endParaRPr lang="en-GB"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Experts: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 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Dehmelt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(SUNY), Barbara 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Liberti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(INFN-Rome2), </a:t>
            </a:r>
            <a:b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 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Titov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(CEA Paris-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Joao Veloso (Univ. Aveiro)</a:t>
            </a:r>
          </a:p>
          <a:p>
            <a:r>
              <a:rPr lang="en-US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en-US" sz="1477" b="1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477" b="1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77" b="1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</a:t>
            </a:r>
            <a:r>
              <a:rPr lang="en-US" sz="1477" b="1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en-US" sz="1477" b="1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77" spc="-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Silvia</a:t>
            </a:r>
            <a:r>
              <a:rPr lang="en-US" sz="1477" spc="-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</a:t>
            </a:r>
            <a:r>
              <a:rPr lang="en-US" sz="1477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  <a:r>
              <a:rPr lang="en-US" sz="1477" spc="-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(INFN</a:t>
            </a:r>
            <a:r>
              <a:rPr lang="en-US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77" spc="-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Trieste)</a:t>
            </a:r>
            <a:endParaRPr lang="en-US"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88A62C3A-E9D9-C267-9680-6AD89841F916}"/>
              </a:ext>
            </a:extLst>
          </p:cNvPr>
          <p:cNvSpPr/>
          <p:nvPr/>
        </p:nvSpPr>
        <p:spPr>
          <a:xfrm flipV="1">
            <a:off x="665714" y="4066797"/>
            <a:ext cx="1276772" cy="1056259"/>
          </a:xfrm>
          <a:custGeom>
            <a:avLst/>
            <a:gdLst/>
            <a:ahLst/>
            <a:cxnLst/>
            <a:rect l="l" t="t" r="r" b="b"/>
            <a:pathLst>
              <a:path w="3985895" h="131444">
                <a:moveTo>
                  <a:pt x="0" y="130860"/>
                </a:moveTo>
                <a:lnTo>
                  <a:pt x="3985463" y="0"/>
                </a:lnTo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120DD2-26C7-28CC-D19C-15A13A7D8204}"/>
              </a:ext>
            </a:extLst>
          </p:cNvPr>
          <p:cNvSpPr txBox="1"/>
          <p:nvPr/>
        </p:nvSpPr>
        <p:spPr>
          <a:xfrm rot="16200000">
            <a:off x="8167765" y="5509967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0A5085C0-78C2-D749-C92D-A120CD4B43AE}"/>
              </a:ext>
            </a:extLst>
          </p:cNvPr>
          <p:cNvSpPr txBox="1">
            <a:spLocks/>
          </p:cNvSpPr>
          <p:nvPr/>
        </p:nvSpPr>
        <p:spPr>
          <a:xfrm>
            <a:off x="102107" y="-57132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T" sz="40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sz="4000" b="1" dirty="0">
                <a:solidFill>
                  <a:srgbClr val="C00000"/>
                </a:solidFill>
              </a:rPr>
            </a:br>
            <a:r>
              <a:rPr lang="en-IT" sz="2400" b="1" i="1" dirty="0">
                <a:solidFill>
                  <a:srgbClr val="0070C0"/>
                </a:solidFill>
              </a:rPr>
              <a:t>5. R&amp;D on Gaseous Detectors: towards a long-term detector R&amp;D plan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D9FE8FEF-EEF8-C696-BD82-AC27E6FE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15C50442-A8CB-3618-6D74-63EFF4A2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45" name="Slide Number Placeholder 43">
            <a:extLst>
              <a:ext uri="{FF2B5EF4-FFF2-40B4-BE49-F238E27FC236}">
                <a16:creationId xmlns:a16="http://schemas.microsoft.com/office/drawing/2014/main" id="{7DC3C21F-A973-6D1E-2D43-01076D7A57FD}"/>
              </a:ext>
            </a:extLst>
          </p:cNvPr>
          <p:cNvSpPr txBox="1">
            <a:spLocks/>
          </p:cNvSpPr>
          <p:nvPr/>
        </p:nvSpPr>
        <p:spPr>
          <a:xfrm>
            <a:off x="7090782" y="64708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531E11-D7C1-4B44-824F-72E5CC6CBF81}" type="slidenum">
              <a:rPr lang="en-IT" smtClean="0"/>
              <a:pPr/>
              <a:t>41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38073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0547" y="3412986"/>
            <a:ext cx="2086266" cy="1313592"/>
            <a:chOff x="548640" y="5486400"/>
            <a:chExt cx="2552487" cy="2174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580" y="5989319"/>
              <a:ext cx="2397547" cy="16718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8640" y="5486400"/>
              <a:ext cx="822960" cy="548640"/>
            </a:xfrm>
            <a:custGeom>
              <a:avLst/>
              <a:gdLst/>
              <a:ahLst/>
              <a:cxnLst/>
              <a:rect l="l" t="t" r="r" b="b"/>
              <a:pathLst>
                <a:path w="822960" h="548639">
                  <a:moveTo>
                    <a:pt x="822960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411479" y="548639"/>
                  </a:lnTo>
                  <a:lnTo>
                    <a:pt x="822960" y="548639"/>
                  </a:lnTo>
                  <a:lnTo>
                    <a:pt x="822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98">
                <a:solidFill>
                  <a:srgbClr val="C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48640" y="5486400"/>
              <a:ext cx="822960" cy="548640"/>
            </a:xfrm>
            <a:custGeom>
              <a:avLst/>
              <a:gdLst/>
              <a:ahLst/>
              <a:cxnLst/>
              <a:rect l="l" t="t" r="r" b="b"/>
              <a:pathLst>
                <a:path w="822960" h="548639">
                  <a:moveTo>
                    <a:pt x="411479" y="548639"/>
                  </a:moveTo>
                  <a:lnTo>
                    <a:pt x="0" y="548639"/>
                  </a:lnTo>
                  <a:lnTo>
                    <a:pt x="0" y="0"/>
                  </a:lnTo>
                  <a:lnTo>
                    <a:pt x="822960" y="0"/>
                  </a:lnTo>
                  <a:lnTo>
                    <a:pt x="822960" y="548639"/>
                  </a:lnTo>
                  <a:lnTo>
                    <a:pt x="411479" y="54863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98">
                <a:solidFill>
                  <a:srgbClr val="C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9058" y="1138372"/>
            <a:ext cx="1629927" cy="206307"/>
          </a:xfrm>
          <a:prstGeom prst="rect">
            <a:avLst/>
          </a:prstGeom>
        </p:spPr>
        <p:txBody>
          <a:bodyPr vert="horz" wrap="square" lIns="0" tIns="7398" rIns="0" bIns="0" rtlCol="0">
            <a:spAutoFit/>
          </a:bodyPr>
          <a:lstStyle/>
          <a:p>
            <a:pPr marL="7399">
              <a:spcBef>
                <a:spcPts val="58"/>
              </a:spcBef>
            </a:pP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HL-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LHC</a:t>
            </a: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after</a:t>
            </a: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spc="-15" dirty="0">
                <a:solidFill>
                  <a:srgbClr val="C00000"/>
                </a:solidFill>
                <a:latin typeface="Arial"/>
                <a:cs typeface="Arial"/>
              </a:rPr>
              <a:t>LS4</a:t>
            </a:r>
            <a:endParaRPr sz="1292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282" y="1490520"/>
            <a:ext cx="3159886" cy="14775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262368" y="1126536"/>
            <a:ext cx="1477946" cy="206307"/>
          </a:xfrm>
          <a:prstGeom prst="rect">
            <a:avLst/>
          </a:prstGeom>
        </p:spPr>
        <p:txBody>
          <a:bodyPr vert="horz" wrap="square" lIns="0" tIns="7398" rIns="0" bIns="0" rtlCol="0">
            <a:spAutoFit/>
          </a:bodyPr>
          <a:lstStyle/>
          <a:p>
            <a:pPr marL="7399">
              <a:spcBef>
                <a:spcPts val="58"/>
              </a:spcBef>
            </a:pP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Higgs</a:t>
            </a:r>
            <a:r>
              <a:rPr sz="1292" b="1" spc="-1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Factories</a:t>
            </a:r>
            <a:endParaRPr sz="1292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40517" y="3295640"/>
            <a:ext cx="2166458" cy="206307"/>
          </a:xfrm>
          <a:prstGeom prst="rect">
            <a:avLst/>
          </a:prstGeom>
        </p:spPr>
        <p:txBody>
          <a:bodyPr vert="horz" wrap="square" lIns="0" tIns="7398" rIns="0" bIns="0" rtlCol="0">
            <a:spAutoFit/>
          </a:bodyPr>
          <a:lstStyle/>
          <a:p>
            <a:pPr marL="7399">
              <a:spcBef>
                <a:spcPts val="58"/>
              </a:spcBef>
            </a:pPr>
            <a:r>
              <a:rPr lang="en-US" sz="1292" b="1" spc="-15" dirty="0">
                <a:solidFill>
                  <a:srgbClr val="C00000"/>
                </a:solidFill>
                <a:latin typeface="Arial"/>
                <a:cs typeface="Arial"/>
              </a:rPr>
              <a:t>Hadron physics 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398641" y="3361196"/>
            <a:ext cx="1315400" cy="206307"/>
          </a:xfrm>
          <a:prstGeom prst="rect">
            <a:avLst/>
          </a:prstGeom>
        </p:spPr>
        <p:txBody>
          <a:bodyPr vert="horz" wrap="square" lIns="0" tIns="7398" rIns="0" bIns="0" rtlCol="0">
            <a:spAutoFit/>
          </a:bodyPr>
          <a:lstStyle/>
          <a:p>
            <a:pPr marL="7399">
              <a:spcBef>
                <a:spcPts val="58"/>
              </a:spcBef>
            </a:pP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Muon</a:t>
            </a:r>
            <a:r>
              <a:rPr sz="1292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Collider</a:t>
            </a:r>
            <a:endParaRPr sz="1292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97312" y="1379914"/>
            <a:ext cx="1686411" cy="1738589"/>
            <a:chOff x="5594350" y="1680210"/>
            <a:chExt cx="2635250" cy="344297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2938" y="1680210"/>
              <a:ext cx="1910731" cy="19662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4350" y="3683000"/>
              <a:ext cx="2635250" cy="144017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60785" y="2341450"/>
            <a:ext cx="1201380" cy="98982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4443" y="1472025"/>
            <a:ext cx="1462910" cy="80664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668956" y="1148731"/>
            <a:ext cx="2192334" cy="405143"/>
          </a:xfrm>
          <a:prstGeom prst="rect">
            <a:avLst/>
          </a:prstGeom>
        </p:spPr>
        <p:txBody>
          <a:bodyPr vert="horz" wrap="square" lIns="0" tIns="7398" rIns="0" bIns="0" rtlCol="0">
            <a:spAutoFit/>
          </a:bodyPr>
          <a:lstStyle/>
          <a:p>
            <a:pPr marL="7399" marR="2959">
              <a:spcBef>
                <a:spcPts val="58"/>
              </a:spcBef>
            </a:pP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Future</a:t>
            </a:r>
            <a:r>
              <a:rPr sz="1292" b="1" spc="-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hadron</a:t>
            </a:r>
            <a:r>
              <a:rPr sz="1292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colliders 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lang="en-US" sz="1292" b="1" dirty="0">
                <a:solidFill>
                  <a:srgbClr val="C00000"/>
                </a:solidFill>
                <a:latin typeface="Arial"/>
                <a:cs typeface="Arial"/>
              </a:rPr>
              <a:t>FCC-</a:t>
            </a:r>
            <a:r>
              <a:rPr lang="en-US" sz="1292" b="1" dirty="0" err="1">
                <a:solidFill>
                  <a:srgbClr val="C00000"/>
                </a:solidFill>
                <a:latin typeface="Arial"/>
                <a:cs typeface="Arial"/>
              </a:rPr>
              <a:t>hh</a:t>
            </a:r>
            <a:r>
              <a:rPr lang="en-US" sz="1292" b="1" dirty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eh</a:t>
            </a:r>
            <a:r>
              <a:rPr sz="1292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spc="-6" dirty="0">
                <a:solidFill>
                  <a:srgbClr val="C00000"/>
                </a:solidFill>
                <a:latin typeface="Arial"/>
                <a:cs typeface="Arial"/>
              </a:rPr>
              <a:t>colliders)</a:t>
            </a:r>
            <a:endParaRPr sz="1292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4265" y="3389792"/>
            <a:ext cx="2510728" cy="206307"/>
          </a:xfrm>
          <a:prstGeom prst="rect">
            <a:avLst/>
          </a:prstGeom>
        </p:spPr>
        <p:txBody>
          <a:bodyPr vert="horz" wrap="square" lIns="0" tIns="7398" rIns="0" bIns="0" rtlCol="0">
            <a:spAutoFit/>
          </a:bodyPr>
          <a:lstStyle/>
          <a:p>
            <a:pPr marL="7399">
              <a:spcBef>
                <a:spcPts val="58"/>
              </a:spcBef>
            </a:pP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SuperKEKB,</a:t>
            </a:r>
            <a:r>
              <a:rPr sz="1292" b="1" spc="-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DUNE</a:t>
            </a:r>
            <a:r>
              <a:rPr sz="1292" b="1" spc="-1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92" b="1" dirty="0">
                <a:solidFill>
                  <a:srgbClr val="C00000"/>
                </a:solidFill>
                <a:latin typeface="Arial"/>
                <a:cs typeface="Arial"/>
              </a:rPr>
              <a:t>ND</a:t>
            </a:r>
            <a:endParaRPr sz="1292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1974" y="1910563"/>
            <a:ext cx="2742027" cy="107898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16538" y="3855130"/>
            <a:ext cx="1269481" cy="66952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32644" y="3714638"/>
            <a:ext cx="1968192" cy="112680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32509" y="3725604"/>
            <a:ext cx="2066207" cy="1051667"/>
          </a:xfrm>
          <a:prstGeom prst="rect">
            <a:avLst/>
          </a:prstGeom>
        </p:spPr>
      </p:pic>
      <p:sp>
        <p:nvSpPr>
          <p:cNvPr id="25" name="TextShape 7">
            <a:extLst>
              <a:ext uri="{FF2B5EF4-FFF2-40B4-BE49-F238E27FC236}">
                <a16:creationId xmlns:a16="http://schemas.microsoft.com/office/drawing/2014/main" id="{325D0BA1-FFD2-82D5-C314-712AAA4B53A6}"/>
              </a:ext>
            </a:extLst>
          </p:cNvPr>
          <p:cNvSpPr txBox="1"/>
          <p:nvPr/>
        </p:nvSpPr>
        <p:spPr>
          <a:xfrm rot="10800000" flipV="1">
            <a:off x="5314318" y="3306063"/>
            <a:ext cx="1799378" cy="94169"/>
          </a:xfrm>
          <a:prstGeom prst="rect">
            <a:avLst/>
          </a:prstGeom>
          <a:noFill/>
          <a:ln>
            <a:noFill/>
          </a:ln>
        </p:spPr>
        <p:txBody>
          <a:bodyPr lIns="83077" tIns="41538" rIns="83077" bIns="41538">
            <a:noAutofit/>
          </a:bodyPr>
          <a:lstStyle/>
          <a:p>
            <a:endParaRPr lang="en-US" sz="1108" spc="-1" dirty="0">
              <a:solidFill>
                <a:srgbClr val="C00000"/>
              </a:solidFill>
              <a:latin typeface="Arial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108" b="1" spc="-1" dirty="0">
                <a:solidFill>
                  <a:srgbClr val="C00000"/>
                </a:solidFill>
                <a:latin typeface="Arial"/>
              </a:rPr>
              <a:t>PANDA</a:t>
            </a:r>
            <a:endParaRPr lang="en-US" sz="738" b="1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50703D27-BDE2-1D3B-0607-4A691F4B52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5570" y="5939787"/>
            <a:ext cx="1212388" cy="800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8A93EBFF-5DAE-6AB2-9B00-788AEEAF4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31"/>
          <a:stretch/>
        </p:blipFill>
        <p:spPr bwMode="auto">
          <a:xfrm>
            <a:off x="7636923" y="5273294"/>
            <a:ext cx="1135222" cy="136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5600137-57B8-AA8F-CBDE-5282C6B7E216}"/>
              </a:ext>
            </a:extLst>
          </p:cNvPr>
          <p:cNvSpPr txBox="1"/>
          <p:nvPr/>
        </p:nvSpPr>
        <p:spPr>
          <a:xfrm>
            <a:off x="6721815" y="5770762"/>
            <a:ext cx="66184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92" dirty="0">
                <a:solidFill>
                  <a:srgbClr val="C00000"/>
                </a:solidFill>
              </a:rPr>
              <a:t>Cygnus</a:t>
            </a:r>
          </a:p>
        </p:txBody>
      </p:sp>
      <p:pic>
        <p:nvPicPr>
          <p:cNvPr id="35" name="Google Shape;59;p13">
            <a:extLst>
              <a:ext uri="{FF2B5EF4-FFF2-40B4-BE49-F238E27FC236}">
                <a16:creationId xmlns:a16="http://schemas.microsoft.com/office/drawing/2014/main" id="{76BB048B-4158-8F92-112C-528DAF068680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73097" y="5430758"/>
            <a:ext cx="1545918" cy="38460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6" name="Picture 35" descr="Macintosh HD:Users:ioannisgiomataris:Desktop:Screen Shot 2020-10-14 at 10.46.07.png">
            <a:extLst>
              <a:ext uri="{FF2B5EF4-FFF2-40B4-BE49-F238E27FC236}">
                <a16:creationId xmlns:a16="http://schemas.microsoft.com/office/drawing/2014/main" id="{3CE78A72-6976-397E-C052-249C6138AE70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17924" y="5828527"/>
            <a:ext cx="780509" cy="113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575CF34-C6C7-C7E9-675D-3FCC236BC6F9}"/>
              </a:ext>
            </a:extLst>
          </p:cNvPr>
          <p:cNvSpPr txBox="1"/>
          <p:nvPr/>
        </p:nvSpPr>
        <p:spPr>
          <a:xfrm>
            <a:off x="5166113" y="5766326"/>
            <a:ext cx="1135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C00000"/>
                </a:solidFill>
                <a:latin typeface="Times" pitchFamily="2" charset="0"/>
                <a:cs typeface="Times New Roman" panose="02020603050405020304" pitchFamily="18" charset="0"/>
              </a:rPr>
              <a:t>Darksphere</a:t>
            </a:r>
            <a:endParaRPr lang="en-IT" sz="12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9365C2-97A8-4072-B425-873DAF4E4C63}"/>
              </a:ext>
            </a:extLst>
          </p:cNvPr>
          <p:cNvSpPr txBox="1"/>
          <p:nvPr/>
        </p:nvSpPr>
        <p:spPr>
          <a:xfrm>
            <a:off x="4547488" y="4951123"/>
            <a:ext cx="4399611" cy="49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9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DM, solar axions, </a:t>
            </a:r>
            <a:r>
              <a:rPr lang="el-GR" sz="129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ββ0ν-</a:t>
            </a:r>
            <a:r>
              <a:rPr lang="en-GB" sz="129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decay, neutrino, nuclear, </a:t>
            </a:r>
            <a:r>
              <a:rPr lang="en-GB" sz="1292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astroparicle</a:t>
            </a:r>
            <a:endParaRPr lang="en-IT" sz="1292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F17AA52-41F1-ADCB-8FFE-854FBA50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49" y="3724850"/>
            <a:ext cx="1614090" cy="9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uon Electron Gamma experiment at INFN Lecce">
            <a:extLst>
              <a:ext uri="{FF2B5EF4-FFF2-40B4-BE49-F238E27FC236}">
                <a16:creationId xmlns:a16="http://schemas.microsoft.com/office/drawing/2014/main" id="{4595772A-4C73-BC57-0083-8CC22F1B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0" y="5462342"/>
            <a:ext cx="1641372" cy="12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2e - Wikipedia">
            <a:extLst>
              <a:ext uri="{FF2B5EF4-FFF2-40B4-BE49-F238E27FC236}">
                <a16:creationId xmlns:a16="http://schemas.microsoft.com/office/drawing/2014/main" id="{9F2035E2-A155-C0B6-B229-0FAD2159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73" y="5892292"/>
            <a:ext cx="1504789" cy="10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D308872-5F30-748D-3DAF-0707DBB6876E}"/>
              </a:ext>
            </a:extLst>
          </p:cNvPr>
          <p:cNvSpPr txBox="1"/>
          <p:nvPr/>
        </p:nvSpPr>
        <p:spPr>
          <a:xfrm>
            <a:off x="443345" y="5013158"/>
            <a:ext cx="363529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92" b="1" dirty="0">
                <a:solidFill>
                  <a:srgbClr val="C00000"/>
                </a:solidFill>
              </a:rPr>
              <a:t>Rare event search, fixed target (LFV, Kaon physics)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5D0EDB-4D74-493F-B716-C660DD19FDCB}"/>
              </a:ext>
            </a:extLst>
          </p:cNvPr>
          <p:cNvSpPr txBox="1"/>
          <p:nvPr/>
        </p:nvSpPr>
        <p:spPr>
          <a:xfrm>
            <a:off x="4011561" y="3461015"/>
            <a:ext cx="46477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99">
              <a:spcBef>
                <a:spcPts val="58"/>
              </a:spcBef>
            </a:pPr>
            <a:r>
              <a:rPr lang="en-GB" sz="1200" b="1" spc="-15" dirty="0" err="1">
                <a:solidFill>
                  <a:srgbClr val="C00000"/>
                </a:solidFill>
                <a:latin typeface="Arial"/>
                <a:cs typeface="Arial"/>
              </a:rPr>
              <a:t>EiC</a:t>
            </a:r>
            <a:endParaRPr lang="en-GB" sz="1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2056" name="Picture 8" descr="HIKE, High Intensity Kaon Experiments at the CERN SPS: Letter of Intent -  CERN Document Server">
            <a:extLst>
              <a:ext uri="{FF2B5EF4-FFF2-40B4-BE49-F238E27FC236}">
                <a16:creationId xmlns:a16="http://schemas.microsoft.com/office/drawing/2014/main" id="{6CAB6E71-AD35-4084-5B87-667786822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17" y="5406255"/>
            <a:ext cx="2320646" cy="62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85D1916-006F-A528-F2EB-6E3972CB2935}"/>
              </a:ext>
            </a:extLst>
          </p:cNvPr>
          <p:cNvSpPr txBox="1"/>
          <p:nvPr/>
        </p:nvSpPr>
        <p:spPr>
          <a:xfrm>
            <a:off x="924595" y="6470667"/>
            <a:ext cx="4609874" cy="262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8" b="1" dirty="0">
                <a:solidFill>
                  <a:srgbClr val="C00000"/>
                </a:solidFill>
              </a:rPr>
              <a:t>MegII</a:t>
            </a:r>
            <a:endParaRPr lang="en-IT" sz="1108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23D5D7-0B81-1768-3C98-FD9EB1095C6D}"/>
              </a:ext>
            </a:extLst>
          </p:cNvPr>
          <p:cNvSpPr txBox="1"/>
          <p:nvPr/>
        </p:nvSpPr>
        <p:spPr>
          <a:xfrm>
            <a:off x="2516558" y="5746131"/>
            <a:ext cx="4609874" cy="262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8" b="1" dirty="0">
                <a:solidFill>
                  <a:srgbClr val="C00000"/>
                </a:solidFill>
              </a:rPr>
              <a:t>HIKE</a:t>
            </a:r>
            <a:endParaRPr lang="en-IT" sz="1108" dirty="0">
              <a:solidFill>
                <a:srgbClr val="C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CE69D0-8827-0121-0773-C086E70634E4}"/>
              </a:ext>
            </a:extLst>
          </p:cNvPr>
          <p:cNvSpPr txBox="1"/>
          <p:nvPr/>
        </p:nvSpPr>
        <p:spPr>
          <a:xfrm>
            <a:off x="3397312" y="6021815"/>
            <a:ext cx="4609874" cy="262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8" b="1" dirty="0">
                <a:solidFill>
                  <a:srgbClr val="C00000"/>
                </a:solidFill>
              </a:rPr>
              <a:t>MU2E</a:t>
            </a:r>
            <a:endParaRPr lang="en-IT" sz="1108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00F3F1-D8DA-1C3C-3A83-325C286C54B2}"/>
              </a:ext>
            </a:extLst>
          </p:cNvPr>
          <p:cNvSpPr txBox="1"/>
          <p:nvPr/>
        </p:nvSpPr>
        <p:spPr>
          <a:xfrm>
            <a:off x="7025520" y="6641378"/>
            <a:ext cx="19215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8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DarkSide20 and ARGO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60893-6D0F-A186-A568-1BAFC6E013B5}"/>
              </a:ext>
            </a:extLst>
          </p:cNvPr>
          <p:cNvSpPr txBox="1"/>
          <p:nvPr/>
        </p:nvSpPr>
        <p:spPr>
          <a:xfrm rot="16200000">
            <a:off x="8160052" y="5548783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029E257-9EA5-9877-0EDA-7B8E52D52A14}"/>
              </a:ext>
            </a:extLst>
          </p:cNvPr>
          <p:cNvSpPr txBox="1">
            <a:spLocks/>
          </p:cNvSpPr>
          <p:nvPr/>
        </p:nvSpPr>
        <p:spPr>
          <a:xfrm>
            <a:off x="64382" y="3290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Main Targets of Gaseous Detector R&amp;D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7E5A5C25-C05A-2F62-8782-07A0482B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22339149-1D60-FC68-FAED-B069EE9F2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84D858BC-2EC9-7568-FA0B-2CAC3FC8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42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0723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24B06F-501E-26EC-CEBB-274A1B37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87" y="834868"/>
            <a:ext cx="2734414" cy="22153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FB49C-BC5E-3052-7D53-78DD4CFFC40F}"/>
              </a:ext>
            </a:extLst>
          </p:cNvPr>
          <p:cNvSpPr txBox="1"/>
          <p:nvPr/>
        </p:nvSpPr>
        <p:spPr>
          <a:xfrm>
            <a:off x="95750" y="781075"/>
            <a:ext cx="468398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8" b="1" dirty="0">
                <a:solidFill>
                  <a:srgbClr val="0070C0"/>
                </a:solidFill>
              </a:rPr>
              <a:t>IDEA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4F5D1-6F81-504E-6A70-FC63951BF65E}"/>
              </a:ext>
            </a:extLst>
          </p:cNvPr>
          <p:cNvSpPr txBox="1"/>
          <p:nvPr/>
        </p:nvSpPr>
        <p:spPr>
          <a:xfrm>
            <a:off x="2391293" y="748740"/>
            <a:ext cx="4070136" cy="1584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940">
              <a:spcBef>
                <a:spcPts val="229"/>
              </a:spcBef>
              <a:buSzPct val="62500"/>
              <a:tabLst>
                <a:tab pos="365769" algn="l"/>
              </a:tabLst>
            </a:pPr>
            <a:r>
              <a:rPr lang="en-GB" sz="1477" b="1" spc="24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3-6 Muon Stations</a:t>
            </a:r>
            <a:endParaRPr lang="en-GB" sz="1477" b="1" spc="-2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940">
              <a:spcBef>
                <a:spcPts val="229"/>
              </a:spcBef>
              <a:buSzPct val="62500"/>
              <a:tabLst>
                <a:tab pos="365769" algn="l"/>
              </a:tabLst>
            </a:pPr>
            <a:r>
              <a:rPr lang="en-GB" sz="147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en-GB" sz="1477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resolution,</a:t>
            </a:r>
            <a:r>
              <a:rPr lang="en-GB" sz="1477" spc="-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77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sz="1477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 O(100)um</a:t>
            </a:r>
            <a:endParaRPr lang="en-GB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940">
              <a:spcBef>
                <a:spcPts val="229"/>
              </a:spcBef>
              <a:buSzPct val="62500"/>
              <a:tabLst>
                <a:tab pos="365769" algn="l"/>
              </a:tabLst>
            </a:pPr>
            <a:r>
              <a:rPr lang="en-GB" sz="147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GB" sz="1477" spc="-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 98-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</a:p>
          <a:p>
            <a:pPr marL="231940">
              <a:spcBef>
                <a:spcPts val="229"/>
              </a:spcBef>
              <a:buSzPct val="62500"/>
              <a:tabLst>
                <a:tab pos="365769" algn="l"/>
              </a:tabLst>
            </a:pPr>
            <a:r>
              <a:rPr lang="en-GB" sz="147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resolution</a:t>
            </a:r>
            <a:r>
              <a:rPr lang="en-GB" sz="147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47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ns: trigger/BX-id</a:t>
            </a:r>
          </a:p>
          <a:p>
            <a:pPr marL="231940">
              <a:spcBef>
                <a:spcPts val="229"/>
              </a:spcBef>
              <a:buSzPct val="62500"/>
              <a:tabLst>
                <a:tab pos="365769" algn="l"/>
              </a:tabLst>
            </a:pPr>
            <a:r>
              <a:rPr lang="en-GB" sz="1477" spc="-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: few </a:t>
            </a:r>
            <a:r>
              <a:rPr lang="en-GB" sz="1477" spc="-9" dirty="0" err="1">
                <a:latin typeface="Arial" panose="020B0604020202020204" pitchFamily="34" charset="0"/>
                <a:cs typeface="Arial" panose="020B0604020202020204" pitchFamily="34" charset="0"/>
              </a:rPr>
              <a:t>KHz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GB" sz="1477" spc="-9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 – MHz/cm</a:t>
            </a:r>
            <a:r>
              <a:rPr lang="en-GB" sz="1477" spc="-9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31940">
              <a:spcBef>
                <a:spcPts val="229"/>
              </a:spcBef>
              <a:buSzPct val="62500"/>
              <a:tabLst>
                <a:tab pos="365769" algn="l"/>
              </a:tabLst>
            </a:pPr>
            <a:r>
              <a:rPr lang="en-GB" sz="1477" spc="-9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GWP gas mixture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3F110-D7F3-5D43-4FB2-2A09E5DCD9D6}"/>
              </a:ext>
            </a:extLst>
          </p:cNvPr>
          <p:cNvSpPr txBox="1"/>
          <p:nvPr/>
        </p:nvSpPr>
        <p:spPr>
          <a:xfrm>
            <a:off x="2593079" y="2424579"/>
            <a:ext cx="100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432FF"/>
                </a:solidFill>
              </a:rPr>
              <a:t>G.Bencivenni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D72A0-5B7F-A9D9-787B-80C2CA649960}"/>
              </a:ext>
            </a:extLst>
          </p:cNvPr>
          <p:cNvSpPr txBox="1"/>
          <p:nvPr/>
        </p:nvSpPr>
        <p:spPr>
          <a:xfrm>
            <a:off x="112908" y="2217800"/>
            <a:ext cx="2451024" cy="13419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15" dirty="0">
                <a:latin typeface="Arial" panose="020B0604020202020204" pitchFamily="34" charset="0"/>
                <a:cs typeface="Arial" panose="020B0604020202020204" pitchFamily="34" charset="0"/>
              </a:rPr>
              <a:t>New, innovative, possibly more cost-effective concept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vertex detector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Short-drift, ultra-light wire chamber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Dual-readout calorimeter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and light solenoid coil inside calorimeter system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muon stations in the return yoke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A352E8-D738-8DDF-5F7D-D9AB8707CFA5}"/>
              </a:ext>
            </a:extLst>
          </p:cNvPr>
          <p:cNvCxnSpPr>
            <a:cxnSpLocks/>
          </p:cNvCxnSpPr>
          <p:nvPr/>
        </p:nvCxnSpPr>
        <p:spPr>
          <a:xfrm>
            <a:off x="2546775" y="885804"/>
            <a:ext cx="0" cy="5688298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C27A527-A0DE-5BB7-F48D-1390737F9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171" y="2653931"/>
            <a:ext cx="2882382" cy="169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42DED-2522-E812-F388-AA67D352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79" y="4402401"/>
            <a:ext cx="2387922" cy="1306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7BAAD-AAF2-AAE2-64CD-ADED2EC9A664}"/>
              </a:ext>
            </a:extLst>
          </p:cNvPr>
          <p:cNvSpPr txBox="1"/>
          <p:nvPr/>
        </p:nvSpPr>
        <p:spPr>
          <a:xfrm>
            <a:off x="6379634" y="5676386"/>
            <a:ext cx="2798640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15" dirty="0">
                <a:solidFill>
                  <a:srgbClr val="FF0000"/>
                </a:solidFill>
              </a:rPr>
              <a:t>Double resistive layer (DRL) 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en-GB" sz="1015" dirty="0"/>
              <a:t>D</a:t>
            </a:r>
            <a:r>
              <a:rPr lang="en-IT" sz="1015" dirty="0"/>
              <a:t>ouble DLC layers connected through matrices of conductive vias to the readout electrodes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59A17-BB1D-6F36-187F-B33535F6B872}"/>
              </a:ext>
            </a:extLst>
          </p:cNvPr>
          <p:cNvSpPr txBox="1"/>
          <p:nvPr/>
        </p:nvSpPr>
        <p:spPr>
          <a:xfrm>
            <a:off x="6373665" y="3922477"/>
            <a:ext cx="2776150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15" dirty="0">
                <a:solidFill>
                  <a:srgbClr val="FF0000"/>
                </a:solidFill>
              </a:rPr>
              <a:t>Silver Grid (SG)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en-GB" sz="1015" dirty="0"/>
              <a:t>Single DLC layer grounded by </a:t>
            </a:r>
            <a:r>
              <a:rPr lang="en-GB" sz="1015" dirty="0" err="1"/>
              <a:t>condutive</a:t>
            </a:r>
            <a:r>
              <a:rPr lang="en-GB" sz="1015" dirty="0"/>
              <a:t> strip lines realized on </a:t>
            </a:r>
            <a:r>
              <a:rPr lang="en-GB" sz="1015" dirty="0" err="1"/>
              <a:t>ttop</a:t>
            </a:r>
            <a:r>
              <a:rPr lang="en-GB" sz="1015" dirty="0"/>
              <a:t> of he DLC layer)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0ECBB-5604-F94E-15DA-6772052C29ED}"/>
              </a:ext>
            </a:extLst>
          </p:cNvPr>
          <p:cNvSpPr txBox="1"/>
          <p:nvPr/>
        </p:nvSpPr>
        <p:spPr>
          <a:xfrm>
            <a:off x="4089512" y="2392992"/>
            <a:ext cx="3900289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RWell</a:t>
            </a:r>
            <a:r>
              <a:rPr lang="en-GB" sz="1477" spc="-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T" sz="1477" dirty="0">
              <a:solidFill>
                <a:srgbClr val="FF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A45B939-A289-C9D4-E800-FAA9A834D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407" y="2605318"/>
            <a:ext cx="2438505" cy="13046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E977B76-961B-B887-8D29-B7BD93F554E7}"/>
              </a:ext>
            </a:extLst>
          </p:cNvPr>
          <p:cNvSpPr txBox="1"/>
          <p:nvPr/>
        </p:nvSpPr>
        <p:spPr>
          <a:xfrm>
            <a:off x="6039657" y="781075"/>
            <a:ext cx="3164491" cy="128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716" indent="-263776">
              <a:spcBef>
                <a:spcPts val="229"/>
              </a:spcBef>
              <a:buSzPct val="62500"/>
              <a:buFont typeface="Arial" panose="020B0604020202020204" pitchFamily="34" charset="0"/>
              <a:buChar char="•"/>
              <a:tabLst>
                <a:tab pos="365769" algn="l"/>
              </a:tabLst>
            </a:pPr>
            <a:r>
              <a:rPr lang="en-GB"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RPC</a:t>
            </a:r>
            <a:r>
              <a:rPr lang="en-GB" sz="1477" spc="-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7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30 ×</a:t>
            </a:r>
            <a:r>
              <a:rPr lang="en-GB" sz="147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30 mm</a:t>
            </a:r>
            <a:r>
              <a:rPr lang="en-GB" sz="1477" baseline="2272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77" spc="102" baseline="227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7" dirty="0">
                <a:latin typeface="Arial" panose="020B0604020202020204" pitchFamily="34" charset="0"/>
                <a:cs typeface="Arial" panose="020B0604020202020204" pitchFamily="34" charset="0"/>
              </a:rPr>
              <a:t>cells @CLD/CEPC</a:t>
            </a:r>
          </a:p>
          <a:p>
            <a:pPr marL="495716" indent="-263776">
              <a:spcBef>
                <a:spcPts val="229"/>
              </a:spcBef>
              <a:buSzPct val="62500"/>
              <a:buFont typeface="Arial" panose="020B0604020202020204" pitchFamily="34" charset="0"/>
              <a:buChar char="•"/>
              <a:tabLst>
                <a:tab pos="365769" algn="l"/>
              </a:tabLst>
            </a:pPr>
            <a:r>
              <a:rPr lang="en-GB" sz="1477" spc="-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MPGD/RPC</a:t>
            </a:r>
            <a:r>
              <a:rPr lang="en-GB" sz="1477" spc="-7" dirty="0">
                <a:latin typeface="Arial" panose="020B0604020202020204" pitchFamily="34" charset="0"/>
                <a:cs typeface="Arial" panose="020B0604020202020204" pitchFamily="34" charset="0"/>
              </a:rPr>
              <a:t>@ Muon collider</a:t>
            </a:r>
          </a:p>
          <a:p>
            <a:pPr marL="495716" indent="-263776">
              <a:spcBef>
                <a:spcPts val="229"/>
              </a:spcBef>
              <a:buSzPct val="62500"/>
              <a:buFont typeface="Arial" panose="020B0604020202020204" pitchFamily="34" charset="0"/>
              <a:buChar char="•"/>
              <a:tabLst>
                <a:tab pos="365769" algn="l"/>
              </a:tabLst>
            </a:pPr>
            <a:r>
              <a:rPr lang="el-GR"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477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RWell</a:t>
            </a:r>
            <a:r>
              <a:rPr lang="en-GB" sz="1477" spc="-1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50x50 cm</a:t>
            </a:r>
            <a:r>
              <a:rPr lang="en-GB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sz="1477" spc="-7" dirty="0">
                <a:latin typeface="Arial" panose="020B0604020202020204" pitchFamily="34" charset="0"/>
                <a:cs typeface="Arial" panose="020B0604020202020204" pitchFamily="34" charset="0"/>
              </a:rPr>
              <a:t>(tiles) also for pre-shower @FCC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842AD9-53FF-274E-60D0-720D57208EEC}"/>
              </a:ext>
            </a:extLst>
          </p:cNvPr>
          <p:cNvSpPr txBox="1"/>
          <p:nvPr/>
        </p:nvSpPr>
        <p:spPr>
          <a:xfrm>
            <a:off x="5953618" y="2161026"/>
            <a:ext cx="3212873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FF0000"/>
                </a:solidFill>
              </a:rPr>
              <a:t>@High Rate: Different G</a:t>
            </a:r>
            <a:r>
              <a:rPr lang="en-IT" sz="1292" dirty="0">
                <a:solidFill>
                  <a:srgbClr val="FF0000"/>
                </a:solidFill>
              </a:rPr>
              <a:t>rounding schema for fast current evacuation at high rate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D85B449-2B5D-A4BA-DBCE-93306721A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307" y="4263626"/>
            <a:ext cx="2948245" cy="218854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48A1A7A-8E13-4EFD-5D49-1846187431A0}"/>
              </a:ext>
            </a:extLst>
          </p:cNvPr>
          <p:cNvSpPr txBox="1"/>
          <p:nvPr/>
        </p:nvSpPr>
        <p:spPr>
          <a:xfrm>
            <a:off x="4716751" y="5637317"/>
            <a:ext cx="1733798" cy="305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IT" sz="1385" dirty="0"/>
              <a:t>Rate &gt; 10 MHz/cm</a:t>
            </a:r>
            <a:r>
              <a:rPr lang="en-IT" sz="1385" baseline="30000" dirty="0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781BF-E630-DC4A-A86E-C1C3F73C2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79" y="3656258"/>
            <a:ext cx="2339326" cy="15586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0299A1-C45E-8E13-7931-FEF568D9771F}"/>
              </a:ext>
            </a:extLst>
          </p:cNvPr>
          <p:cNvSpPr txBox="1"/>
          <p:nvPr/>
        </p:nvSpPr>
        <p:spPr>
          <a:xfrm>
            <a:off x="186831" y="5564664"/>
            <a:ext cx="2052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1200" dirty="0">
                <a:solidFill>
                  <a:srgbClr val="00B050"/>
                </a:solidFill>
                <a:latin typeface="Arial" panose="020B0604020202020204" pitchFamily="34" charset="0"/>
              </a:rPr>
            </a:br>
            <a:endParaRPr lang="en-GB" sz="1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77A091-6B90-3B2D-451C-3E98591F72C8}"/>
              </a:ext>
            </a:extLst>
          </p:cNvPr>
          <p:cNvSpPr txBox="1"/>
          <p:nvPr/>
        </p:nvSpPr>
        <p:spPr>
          <a:xfrm>
            <a:off x="6326" y="5199545"/>
            <a:ext cx="2475019" cy="13419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15" dirty="0">
                <a:latin typeface="Arial" panose="020B0604020202020204" pitchFamily="34" charset="0"/>
                <a:cs typeface="Arial" panose="020B0604020202020204" pitchFamily="34" charset="0"/>
              </a:rPr>
              <a:t>Based on CLIC detector design; technology developments carried out for LCs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silicon vertex detector and tracker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3D-imaging highly-granular calorimeter system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outside calorimeter system</a:t>
            </a:r>
          </a:p>
          <a:p>
            <a:pPr marL="128591" indent="-128591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10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 muon stations in the return yoke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70F22-118C-3896-5D71-4984F764A964}"/>
              </a:ext>
            </a:extLst>
          </p:cNvPr>
          <p:cNvSpPr txBox="1"/>
          <p:nvPr/>
        </p:nvSpPr>
        <p:spPr>
          <a:xfrm>
            <a:off x="74114" y="3550997"/>
            <a:ext cx="631904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8" b="1" dirty="0">
                <a:solidFill>
                  <a:srgbClr val="0070C0"/>
                </a:solidFill>
              </a:rPr>
              <a:t>MUCOL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97611-129C-31CC-166D-1549F8DFA217}"/>
              </a:ext>
            </a:extLst>
          </p:cNvPr>
          <p:cNvSpPr txBox="1"/>
          <p:nvPr/>
        </p:nvSpPr>
        <p:spPr>
          <a:xfrm rot="16200000">
            <a:off x="8156810" y="5254114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EC08EFC0-66B1-30F6-B801-F7831E602BE7}"/>
              </a:ext>
            </a:extLst>
          </p:cNvPr>
          <p:cNvSpPr txBox="1">
            <a:spLocks/>
          </p:cNvSpPr>
          <p:nvPr/>
        </p:nvSpPr>
        <p:spPr>
          <a:xfrm>
            <a:off x="8301" y="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Muon Detector for FCC-</a:t>
            </a:r>
            <a:r>
              <a:rPr lang="en-GB" sz="4000" b="1" spc="-10" dirty="0" err="1">
                <a:solidFill>
                  <a:srgbClr val="C00000"/>
                </a:solidFill>
              </a:rPr>
              <a:t>ee</a:t>
            </a:r>
            <a:r>
              <a:rPr lang="en-GB" sz="4000" b="1" spc="-10" dirty="0">
                <a:solidFill>
                  <a:srgbClr val="C00000"/>
                </a:solidFill>
              </a:rPr>
              <a:t> / CEPC / </a:t>
            </a:r>
            <a:r>
              <a:rPr lang="en-GB" sz="4000" b="1" spc="-10" dirty="0" err="1">
                <a:solidFill>
                  <a:srgbClr val="C00000"/>
                </a:solidFill>
              </a:rPr>
              <a:t>MuColl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B0B938D-325A-C621-E4C0-35C5C56C055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AFFC84E-C587-1578-F1F5-AE4445513EF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38516BD-450E-B2BD-2529-2C3B0A7303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T" smtClean="0"/>
              <a:t>43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85328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C00405D5-16C1-404C-0A48-6BD32FC72D9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249" y="1322440"/>
            <a:ext cx="3753252" cy="1812236"/>
          </a:xfrm>
          <a:prstGeom prst="rect">
            <a:avLst/>
          </a:prstGeom>
          <a:ln>
            <a:noFill/>
          </a:ln>
        </p:spPr>
      </p:pic>
      <p:sp>
        <p:nvSpPr>
          <p:cNvPr id="218" name="Google Shape;218;p24"/>
          <p:cNvSpPr/>
          <p:nvPr/>
        </p:nvSpPr>
        <p:spPr>
          <a:xfrm>
            <a:off x="5583679" y="934023"/>
            <a:ext cx="3442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lang="en-IT" sz="2251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9BD58-9EF3-68EB-93DB-AE2B08B48070}"/>
              </a:ext>
            </a:extLst>
          </p:cNvPr>
          <p:cNvGrpSpPr/>
          <p:nvPr/>
        </p:nvGrpSpPr>
        <p:grpSpPr>
          <a:xfrm>
            <a:off x="278967" y="3878658"/>
            <a:ext cx="9128038" cy="2029224"/>
            <a:chOff x="5653568" y="2196949"/>
            <a:chExt cx="11831087" cy="2275331"/>
          </a:xfrm>
        </p:grpSpPr>
        <p:pic>
          <p:nvPicPr>
            <p:cNvPr id="44" name="object 18">
              <a:extLst>
                <a:ext uri="{FF2B5EF4-FFF2-40B4-BE49-F238E27FC236}">
                  <a16:creationId xmlns:a16="http://schemas.microsoft.com/office/drawing/2014/main" id="{343181CD-6A22-A6CE-4F75-D425F8F3AF4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3568" y="2196949"/>
              <a:ext cx="4616196" cy="2275331"/>
            </a:xfrm>
            <a:prstGeom prst="rect">
              <a:avLst/>
            </a:prstGeom>
          </p:spPr>
        </p:pic>
        <p:sp>
          <p:nvSpPr>
            <p:cNvPr id="45" name="object 19">
              <a:extLst>
                <a:ext uri="{FF2B5EF4-FFF2-40B4-BE49-F238E27FC236}">
                  <a16:creationId xmlns:a16="http://schemas.microsoft.com/office/drawing/2014/main" id="{05A036B7-F416-1F21-8D3A-FB5710CBA600}"/>
                </a:ext>
              </a:extLst>
            </p:cNvPr>
            <p:cNvSpPr txBox="1"/>
            <p:nvPr/>
          </p:nvSpPr>
          <p:spPr>
            <a:xfrm>
              <a:off x="7007081" y="3456099"/>
              <a:ext cx="1015366" cy="189268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0004" rIns="0" bIns="0" rtlCol="0">
              <a:spAutoFit/>
            </a:bodyPr>
            <a:lstStyle/>
            <a:p>
              <a:pPr marL="68105">
                <a:spcBef>
                  <a:spcPts val="236"/>
                </a:spcBef>
              </a:pP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&lt;10kHz/cm</a:t>
              </a:r>
              <a:r>
                <a:rPr sz="900" spc="-11" baseline="2430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900" baseline="2430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object 20">
              <a:extLst>
                <a:ext uri="{FF2B5EF4-FFF2-40B4-BE49-F238E27FC236}">
                  <a16:creationId xmlns:a16="http://schemas.microsoft.com/office/drawing/2014/main" id="{441F5E01-0903-C850-AC74-D63F0869793A}"/>
                </a:ext>
              </a:extLst>
            </p:cNvPr>
            <p:cNvGrpSpPr/>
            <p:nvPr/>
          </p:nvGrpSpPr>
          <p:grpSpPr>
            <a:xfrm>
              <a:off x="8785589" y="3554849"/>
              <a:ext cx="1866899" cy="794395"/>
              <a:chOff x="3284220" y="5528760"/>
              <a:chExt cx="1866899" cy="794395"/>
            </a:xfrm>
          </p:grpSpPr>
          <p:pic>
            <p:nvPicPr>
              <p:cNvPr id="47" name="object 21">
                <a:extLst>
                  <a:ext uri="{FF2B5EF4-FFF2-40B4-BE49-F238E27FC236}">
                    <a16:creationId xmlns:a16="http://schemas.microsoft.com/office/drawing/2014/main" id="{A6E3CDEF-B761-691B-3DC0-E987A97F5FE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284220" y="6211904"/>
                <a:ext cx="1866899" cy="111251"/>
              </a:xfrm>
              <a:prstGeom prst="rect">
                <a:avLst/>
              </a:prstGeom>
            </p:spPr>
          </p:pic>
          <p:sp>
            <p:nvSpPr>
              <p:cNvPr id="48" name="object 22">
                <a:extLst>
                  <a:ext uri="{FF2B5EF4-FFF2-40B4-BE49-F238E27FC236}">
                    <a16:creationId xmlns:a16="http://schemas.microsoft.com/office/drawing/2014/main" id="{9DAC22FE-BF17-301E-4F05-0D1FA49A1C65}"/>
                  </a:ext>
                </a:extLst>
              </p:cNvPr>
              <p:cNvSpPr/>
              <p:nvPr/>
            </p:nvSpPr>
            <p:spPr>
              <a:xfrm>
                <a:off x="3327653" y="6271468"/>
                <a:ext cx="17678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67839">
                    <a:moveTo>
                      <a:pt x="0" y="0"/>
                    </a:moveTo>
                    <a:lnTo>
                      <a:pt x="1767497" y="0"/>
                    </a:lnTo>
                  </a:path>
                </a:pathLst>
              </a:custGeom>
              <a:ln w="25908">
                <a:solidFill>
                  <a:srgbClr val="4F81BD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24">
                <a:extLst>
                  <a:ext uri="{FF2B5EF4-FFF2-40B4-BE49-F238E27FC236}">
                    <a16:creationId xmlns:a16="http://schemas.microsoft.com/office/drawing/2014/main" id="{D393F405-AE1E-171A-D007-BA117023A5A4}"/>
                  </a:ext>
                </a:extLst>
              </p:cNvPr>
              <p:cNvSpPr/>
              <p:nvPr/>
            </p:nvSpPr>
            <p:spPr>
              <a:xfrm>
                <a:off x="4627625" y="5600015"/>
                <a:ext cx="0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h="626745">
                    <a:moveTo>
                      <a:pt x="0" y="626745"/>
                    </a:moveTo>
                    <a:lnTo>
                      <a:pt x="0" y="0"/>
                    </a:lnTo>
                  </a:path>
                </a:pathLst>
              </a:custGeom>
              <a:ln w="25908">
                <a:solidFill>
                  <a:srgbClr val="4F81BD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bject 25">
                <a:extLst>
                  <a:ext uri="{FF2B5EF4-FFF2-40B4-BE49-F238E27FC236}">
                    <a16:creationId xmlns:a16="http://schemas.microsoft.com/office/drawing/2014/main" id="{9A4798FE-0247-A65D-ADDA-BFE51A702004}"/>
                  </a:ext>
                </a:extLst>
              </p:cNvPr>
              <p:cNvSpPr/>
              <p:nvPr/>
            </p:nvSpPr>
            <p:spPr>
              <a:xfrm>
                <a:off x="4582292" y="5528760"/>
                <a:ext cx="9080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78104">
                    <a:moveTo>
                      <a:pt x="90677" y="77724"/>
                    </a:moveTo>
                    <a:lnTo>
                      <a:pt x="45338" y="0"/>
                    </a:lnTo>
                    <a:lnTo>
                      <a:pt x="0" y="77724"/>
                    </a:lnTo>
                  </a:path>
                </a:pathLst>
              </a:custGeom>
              <a:ln w="25908">
                <a:solidFill>
                  <a:srgbClr val="4F81BD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bject 26">
              <a:extLst>
                <a:ext uri="{FF2B5EF4-FFF2-40B4-BE49-F238E27FC236}">
                  <a16:creationId xmlns:a16="http://schemas.microsoft.com/office/drawing/2014/main" id="{BFD3D801-2E17-4860-7D57-9F7F37A5892D}"/>
                </a:ext>
              </a:extLst>
            </p:cNvPr>
            <p:cNvSpPr txBox="1"/>
            <p:nvPr/>
          </p:nvSpPr>
          <p:spPr>
            <a:xfrm>
              <a:off x="10337307" y="3590363"/>
              <a:ext cx="833393" cy="47667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28575">
                <a:spcBef>
                  <a:spcPts val="75"/>
                </a:spcBef>
              </a:pPr>
              <a:r>
                <a:rPr sz="9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3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" marR="22861"/>
              <a:r>
                <a:rPr lang="en-GB"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</a:t>
              </a:r>
              <a:r>
                <a:rPr lang="en-US"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kHz/cm</a:t>
              </a:r>
              <a:r>
                <a:rPr sz="900" spc="-11" baseline="2430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900" baseline="2430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27">
              <a:extLst>
                <a:ext uri="{FF2B5EF4-FFF2-40B4-BE49-F238E27FC236}">
                  <a16:creationId xmlns:a16="http://schemas.microsoft.com/office/drawing/2014/main" id="{EF4CF218-ACAD-56E8-6148-2434BD2F70A7}"/>
                </a:ext>
              </a:extLst>
            </p:cNvPr>
            <p:cNvSpPr txBox="1"/>
            <p:nvPr/>
          </p:nvSpPr>
          <p:spPr>
            <a:xfrm>
              <a:off x="6744951" y="2854120"/>
              <a:ext cx="1059180" cy="190346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0956" rIns="0" bIns="0" rtlCol="0">
              <a:spAutoFit/>
            </a:bodyPr>
            <a:lstStyle/>
            <a:p>
              <a:pPr marL="68582">
                <a:spcBef>
                  <a:spcPts val="244"/>
                </a:spcBef>
              </a:pPr>
              <a:r>
                <a:rPr sz="900" spc="-7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&lt;0.5kHz/cm</a:t>
              </a:r>
              <a:r>
                <a:rPr sz="900" spc="-11" baseline="2430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900" baseline="2430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28">
              <a:extLst>
                <a:ext uri="{FF2B5EF4-FFF2-40B4-BE49-F238E27FC236}">
                  <a16:creationId xmlns:a16="http://schemas.microsoft.com/office/drawing/2014/main" id="{9325E939-8102-FDE2-878D-098CB683DAB0}"/>
                </a:ext>
              </a:extLst>
            </p:cNvPr>
            <p:cNvSpPr txBox="1"/>
            <p:nvPr/>
          </p:nvSpPr>
          <p:spPr>
            <a:xfrm>
              <a:off x="11327683" y="2977142"/>
              <a:ext cx="6156972" cy="243191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3811">
                <a:spcBef>
                  <a:spcPts val="71"/>
                </a:spcBef>
              </a:pPr>
              <a:endParaRPr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object 8">
            <a:extLst>
              <a:ext uri="{FF2B5EF4-FFF2-40B4-BE49-F238E27FC236}">
                <a16:creationId xmlns:a16="http://schemas.microsoft.com/office/drawing/2014/main" id="{6ABDB783-0F19-83AF-C16A-EAB0AF90D0F2}"/>
              </a:ext>
            </a:extLst>
          </p:cNvPr>
          <p:cNvSpPr txBox="1"/>
          <p:nvPr/>
        </p:nvSpPr>
        <p:spPr>
          <a:xfrm>
            <a:off x="171535" y="5688465"/>
            <a:ext cx="8800928" cy="9774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8575" marR="22861">
              <a:lnSpc>
                <a:spcPct val="99400"/>
              </a:lnSpc>
              <a:spcBef>
                <a:spcPts val="82"/>
              </a:spcBef>
            </a:pPr>
            <a:endParaRPr lang="en-US" sz="1662" baseline="25252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893" marR="22861" indent="-214318">
              <a:lnSpc>
                <a:spcPct val="99400"/>
              </a:lnSpc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muon</a:t>
            </a:r>
            <a:r>
              <a:rPr lang="en-GB" sz="1662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en-GB" sz="1662" spc="-3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en-GB" sz="1662" spc="-2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GB" sz="1662" spc="-3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GB" sz="1662" spc="-4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n-GB" sz="1662" spc="-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662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r>
              <a:rPr lang="en-GB" sz="1662" spc="-2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GB" sz="1662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  <a:p>
            <a:pPr marL="242893" marR="22861" indent="-214318">
              <a:lnSpc>
                <a:spcPct val="99400"/>
              </a:lnSpc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en-GB" sz="1662" spc="-4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en-GB" sz="1662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&lt;</a:t>
            </a:r>
            <a:r>
              <a:rPr lang="en-GB" sz="1662" spc="-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spc="2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spc="2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r>
              <a:rPr lang="en-GB" sz="1662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en-GB" sz="1662" spc="-4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GB" sz="1662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62" spc="-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lang="en-GB" sz="1662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" marR="22861">
              <a:lnSpc>
                <a:spcPct val="99400"/>
              </a:lnSpc>
              <a:spcBef>
                <a:spcPts val="82"/>
              </a:spcBef>
            </a:pPr>
            <a:endParaRPr lang="en-GB" sz="1662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CC8165A1-0446-1CA0-CB12-4959B7624449}"/>
              </a:ext>
            </a:extLst>
          </p:cNvPr>
          <p:cNvSpPr txBox="1"/>
          <p:nvPr/>
        </p:nvSpPr>
        <p:spPr>
          <a:xfrm>
            <a:off x="87249" y="3172078"/>
            <a:ext cx="4478093" cy="2084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2827" indent="-263776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sz="1292" dirty="0"/>
              <a:t>Barrel</a:t>
            </a:r>
            <a:r>
              <a:rPr sz="1292" spc="-30" dirty="0"/>
              <a:t> </a:t>
            </a:r>
            <a:r>
              <a:rPr sz="1292" dirty="0"/>
              <a:t>Muon</a:t>
            </a:r>
            <a:r>
              <a:rPr sz="1292" spc="-7" dirty="0"/>
              <a:t> </a:t>
            </a:r>
            <a:r>
              <a:rPr sz="1292" dirty="0"/>
              <a:t>system</a:t>
            </a:r>
            <a:r>
              <a:rPr sz="1292" spc="-15" dirty="0"/>
              <a:t> </a:t>
            </a:r>
            <a:r>
              <a:rPr sz="1292" dirty="0"/>
              <a:t>(2</a:t>
            </a:r>
            <a:r>
              <a:rPr sz="1292" spc="-11" dirty="0"/>
              <a:t> </a:t>
            </a:r>
            <a:r>
              <a:rPr sz="1292" dirty="0"/>
              <a:t>layers)</a:t>
            </a:r>
            <a:r>
              <a:rPr sz="1292" spc="-15" dirty="0"/>
              <a:t> </a:t>
            </a:r>
            <a:r>
              <a:rPr sz="1292" dirty="0"/>
              <a:t>:</a:t>
            </a:r>
            <a:r>
              <a:rPr sz="1292" spc="-18" dirty="0"/>
              <a:t> </a:t>
            </a:r>
            <a:r>
              <a:rPr sz="1292" dirty="0"/>
              <a:t>2000</a:t>
            </a:r>
            <a:r>
              <a:rPr sz="1292" spc="-34" dirty="0"/>
              <a:t> </a:t>
            </a:r>
            <a:r>
              <a:rPr sz="1292" dirty="0"/>
              <a:t>m</a:t>
            </a:r>
            <a:r>
              <a:rPr sz="1292" baseline="24305" dirty="0"/>
              <a:t>2</a:t>
            </a:r>
            <a:endParaRPr sz="1292" dirty="0"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4AD8E3DA-D8C7-E188-3A00-CE8F809C0406}"/>
              </a:ext>
            </a:extLst>
          </p:cNvPr>
          <p:cNvSpPr txBox="1"/>
          <p:nvPr/>
        </p:nvSpPr>
        <p:spPr>
          <a:xfrm>
            <a:off x="77864" y="3365369"/>
            <a:ext cx="4301262" cy="420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2351" marR="22861" indent="-263776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sz="1292" dirty="0"/>
              <a:t>Endcap</a:t>
            </a:r>
            <a:r>
              <a:rPr sz="1292" spc="-15" dirty="0"/>
              <a:t> </a:t>
            </a:r>
            <a:r>
              <a:rPr sz="1292" dirty="0"/>
              <a:t>Muon</a:t>
            </a:r>
            <a:r>
              <a:rPr sz="1292" spc="-7" dirty="0"/>
              <a:t> </a:t>
            </a:r>
            <a:r>
              <a:rPr sz="1292" dirty="0"/>
              <a:t>System</a:t>
            </a:r>
            <a:r>
              <a:rPr sz="1292" spc="-4" dirty="0"/>
              <a:t> </a:t>
            </a:r>
            <a:r>
              <a:rPr sz="1292" dirty="0"/>
              <a:t>(2</a:t>
            </a:r>
            <a:r>
              <a:rPr sz="1292" spc="-18" dirty="0"/>
              <a:t> </a:t>
            </a:r>
            <a:r>
              <a:rPr sz="1292" dirty="0"/>
              <a:t>layers):</a:t>
            </a:r>
            <a:r>
              <a:rPr sz="1292" spc="-4" dirty="0"/>
              <a:t> </a:t>
            </a:r>
            <a:r>
              <a:rPr sz="1292" dirty="0"/>
              <a:t>500</a:t>
            </a:r>
            <a:r>
              <a:rPr sz="1292" spc="-38" dirty="0"/>
              <a:t> </a:t>
            </a:r>
            <a:r>
              <a:rPr sz="1292" dirty="0"/>
              <a:t>m</a:t>
            </a:r>
            <a:r>
              <a:rPr sz="1292" baseline="24305" dirty="0"/>
              <a:t>2</a:t>
            </a:r>
            <a:endParaRPr lang="en-US" sz="1292" spc="-7" dirty="0"/>
          </a:p>
          <a:p>
            <a:pPr marL="292351" marR="22861" indent="-263776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sz="1292" dirty="0"/>
              <a:t>Forward</a:t>
            </a:r>
            <a:r>
              <a:rPr sz="1292" spc="-30" dirty="0"/>
              <a:t> </a:t>
            </a:r>
            <a:r>
              <a:rPr sz="1292" dirty="0"/>
              <a:t>Muon</a:t>
            </a:r>
            <a:r>
              <a:rPr sz="1292" spc="4" dirty="0"/>
              <a:t> </a:t>
            </a:r>
            <a:r>
              <a:rPr sz="1292" dirty="0"/>
              <a:t>System:</a:t>
            </a:r>
            <a:r>
              <a:rPr sz="1292" spc="-15" dirty="0"/>
              <a:t> </a:t>
            </a:r>
            <a:r>
              <a:rPr sz="1292" dirty="0"/>
              <a:t>(4</a:t>
            </a:r>
            <a:r>
              <a:rPr sz="1292" spc="-7" dirty="0"/>
              <a:t> </a:t>
            </a:r>
            <a:r>
              <a:rPr sz="1292" dirty="0"/>
              <a:t>layers):</a:t>
            </a:r>
            <a:r>
              <a:rPr sz="1292" spc="-15" dirty="0"/>
              <a:t> </a:t>
            </a:r>
            <a:r>
              <a:rPr sz="1292" dirty="0"/>
              <a:t>320</a:t>
            </a:r>
            <a:r>
              <a:rPr sz="1292" spc="-26" dirty="0"/>
              <a:t> </a:t>
            </a:r>
            <a:r>
              <a:rPr sz="1292" dirty="0"/>
              <a:t>m</a:t>
            </a:r>
            <a:r>
              <a:rPr sz="1292" baseline="24305" dirty="0"/>
              <a:t>2</a:t>
            </a:r>
            <a:endParaRPr sz="1292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C269-43BC-A1CC-65A9-DCA32064D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567" y="992541"/>
            <a:ext cx="2882140" cy="207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ED467-0CF6-6DE4-70E1-B1DD3BE95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018355"/>
            <a:ext cx="2590800" cy="199491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981F163-60F0-2467-6C8D-2DCAE5D6DE10}"/>
              </a:ext>
            </a:extLst>
          </p:cNvPr>
          <p:cNvSpPr txBox="1">
            <a:spLocks/>
          </p:cNvSpPr>
          <p:nvPr/>
        </p:nvSpPr>
        <p:spPr>
          <a:xfrm>
            <a:off x="4378859" y="3026264"/>
            <a:ext cx="4765142" cy="182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Hardest challenge</a:t>
            </a:r>
          </a:p>
          <a:p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pp collisions at 100 </a:t>
            </a:r>
            <a:r>
              <a:rPr lang="en-GB" sz="1477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 (FCC-</a:t>
            </a:r>
            <a:r>
              <a:rPr lang="en-GB" sz="1477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Pileup: 1000 events/bunch crossing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 spatial resolution, timing</a:t>
            </a:r>
          </a:p>
          <a:p>
            <a:pPr marL="0" indent="0">
              <a:buNone/>
            </a:pPr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 barrel and endcap</a:t>
            </a:r>
          </a:p>
          <a:p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Charged rates ~ 5x10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photon rates ~ 5x10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6-8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N fluence ~10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-2  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s</a:t>
            </a:r>
            <a:r>
              <a:rPr lang="en-US" sz="1477" dirty="0">
                <a:latin typeface="Arial" panose="020B0604020202020204" pitchFamily="34" charset="0"/>
                <a:cs typeface="Arial" panose="020B0604020202020204" pitchFamily="34" charset="0"/>
              </a:rPr>
              <a:t>hielding can mitigate effect</a:t>
            </a: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923A20F6-0582-DD99-9252-42CC280C1345}"/>
              </a:ext>
            </a:extLst>
          </p:cNvPr>
          <p:cNvSpPr txBox="1"/>
          <p:nvPr/>
        </p:nvSpPr>
        <p:spPr>
          <a:xfrm>
            <a:off x="269355" y="749700"/>
            <a:ext cx="4036307" cy="753303"/>
          </a:xfrm>
          <a:prstGeom prst="rect">
            <a:avLst/>
          </a:prstGeom>
          <a:ln w="25400">
            <a:noFill/>
          </a:ln>
        </p:spPr>
        <p:txBody>
          <a:bodyPr vert="horz" wrap="square" lIns="0" tIns="21102" rIns="0" bIns="0" rtlCol="0">
            <a:spAutoFit/>
          </a:bodyPr>
          <a:lstStyle/>
          <a:p>
            <a:pPr marL="84408" marR="446660">
              <a:lnSpc>
                <a:spcPct val="105000"/>
              </a:lnSpc>
              <a:spcBef>
                <a:spcPts val="166"/>
              </a:spcBef>
            </a:pPr>
            <a:r>
              <a:rPr sz="1477" spc="-5" dirty="0">
                <a:solidFill>
                  <a:srgbClr val="0432FF"/>
                </a:solidFill>
                <a:latin typeface="Calibri"/>
                <a:cs typeface="Calibri"/>
              </a:rPr>
              <a:t>Muon </a:t>
            </a:r>
            <a:r>
              <a:rPr sz="1477" spc="-9" dirty="0">
                <a:solidFill>
                  <a:srgbClr val="0432FF"/>
                </a:solidFill>
                <a:latin typeface="Calibri"/>
                <a:cs typeface="Calibri"/>
              </a:rPr>
              <a:t>System</a:t>
            </a:r>
            <a:r>
              <a:rPr lang="en-US" sz="1477" spc="-9" dirty="0">
                <a:solidFill>
                  <a:srgbClr val="0432FF"/>
                </a:solidFill>
                <a:latin typeface="Calibri"/>
                <a:cs typeface="Calibri"/>
              </a:rPr>
              <a:t>, tracking and trigger capabilities with resolution of 50 um, </a:t>
            </a:r>
            <a:r>
              <a:rPr sz="1477" spc="-9" dirty="0" err="1">
                <a:solidFill>
                  <a:srgbClr val="0432FF"/>
                </a:solidFill>
                <a:latin typeface="Calibri"/>
                <a:cs typeface="Calibri"/>
              </a:rPr>
              <a:t>σ</a:t>
            </a:r>
            <a:r>
              <a:rPr sz="1477" spc="-14" baseline="-13888" dirty="0" err="1">
                <a:solidFill>
                  <a:srgbClr val="0432FF"/>
                </a:solidFill>
                <a:latin typeface="Calibri"/>
                <a:cs typeface="Calibri"/>
              </a:rPr>
              <a:t>pT</a:t>
            </a:r>
            <a:r>
              <a:rPr sz="1477" spc="-9" dirty="0">
                <a:solidFill>
                  <a:srgbClr val="0432FF"/>
                </a:solidFill>
                <a:latin typeface="Calibri"/>
                <a:cs typeface="Calibri"/>
              </a:rPr>
              <a:t>/p</a:t>
            </a:r>
            <a:r>
              <a:rPr sz="1477" spc="-14" baseline="-13888" dirty="0">
                <a:solidFill>
                  <a:srgbClr val="0432FF"/>
                </a:solidFill>
                <a:latin typeface="Calibri"/>
                <a:cs typeface="Calibri"/>
              </a:rPr>
              <a:t>T</a:t>
            </a:r>
            <a:r>
              <a:rPr sz="1477" spc="-9" dirty="0">
                <a:solidFill>
                  <a:srgbClr val="0432FF"/>
                </a:solidFill>
                <a:latin typeface="Calibri"/>
                <a:cs typeface="Calibri"/>
              </a:rPr>
              <a:t>≈5%</a:t>
            </a:r>
            <a:r>
              <a:rPr sz="1477" spc="-18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477" spc="-9" dirty="0">
                <a:solidFill>
                  <a:srgbClr val="0432FF"/>
                </a:solidFill>
                <a:latin typeface="Calibri"/>
                <a:cs typeface="Calibri"/>
              </a:rPr>
              <a:t>at</a:t>
            </a:r>
            <a:r>
              <a:rPr sz="1477" spc="-23" dirty="0">
                <a:solidFill>
                  <a:srgbClr val="0432FF"/>
                </a:solidFill>
                <a:latin typeface="Calibri"/>
                <a:cs typeface="Calibri"/>
              </a:rPr>
              <a:t> 10TeV</a:t>
            </a:r>
            <a:endParaRPr lang="en-US" sz="1477" spc="-23" dirty="0">
              <a:solidFill>
                <a:srgbClr val="0432FF"/>
              </a:solidFill>
              <a:latin typeface="Calibri"/>
              <a:cs typeface="Calibri"/>
            </a:endParaRPr>
          </a:p>
          <a:p>
            <a:pPr marL="84408" marR="446660">
              <a:lnSpc>
                <a:spcPct val="105000"/>
              </a:lnSpc>
              <a:spcBef>
                <a:spcPts val="166"/>
              </a:spcBef>
            </a:pPr>
            <a:endParaRPr sz="1477" dirty="0">
              <a:latin typeface="Calibri"/>
              <a:cs typeface="Calibri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F4CF35DA-6101-16EB-4EE8-69C8AD8D9436}"/>
              </a:ext>
            </a:extLst>
          </p:cNvPr>
          <p:cNvSpPr txBox="1">
            <a:spLocks/>
          </p:cNvSpPr>
          <p:nvPr/>
        </p:nvSpPr>
        <p:spPr>
          <a:xfrm>
            <a:off x="8301" y="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Muon Detector for FCC-</a:t>
            </a:r>
            <a:r>
              <a:rPr lang="en-GB" sz="4000" b="1" spc="-10" dirty="0" err="1">
                <a:solidFill>
                  <a:srgbClr val="C00000"/>
                </a:solidFill>
              </a:rPr>
              <a:t>hh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98EDA-6EEF-1CE1-FF25-63EC8D86BB93}"/>
              </a:ext>
            </a:extLst>
          </p:cNvPr>
          <p:cNvSpPr txBox="1"/>
          <p:nvPr/>
        </p:nvSpPr>
        <p:spPr>
          <a:xfrm rot="16200000">
            <a:off x="7885018" y="4982321"/>
            <a:ext cx="2223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M.Aleksa &amp; G.Aielli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DB3766F-E779-1F60-98D6-C10D6086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B0D108C-E008-3E16-F849-798A006B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FE83C9-9FA5-B292-0FB8-6BD87394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44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17317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8">
            <a:extLst>
              <a:ext uri="{FF2B5EF4-FFF2-40B4-BE49-F238E27FC236}">
                <a16:creationId xmlns:a16="http://schemas.microsoft.com/office/drawing/2014/main" id="{855DCBD7-6B5B-C7B7-906C-8FC1F33567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7458" y="4109669"/>
            <a:ext cx="3108849" cy="2032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35864B-EE87-4634-AFE5-2A4E560B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480"/>
            <a:ext cx="6711605" cy="246869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BAFC94B-527A-475B-B6DF-0E8F373F3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1484784"/>
            <a:ext cx="8100435" cy="3672408"/>
          </a:xfrm>
        </p:spPr>
        <p:txBody>
          <a:bodyPr/>
          <a:lstStyle/>
          <a:p>
            <a:pPr marL="0" indent="0">
              <a:spcBef>
                <a:spcPts val="450"/>
              </a:spcBef>
              <a:buNone/>
            </a:pPr>
            <a:r>
              <a:rPr lang="en-US" sz="1500" dirty="0">
                <a:solidFill>
                  <a:srgbClr val="FF0000"/>
                </a:solidFill>
              </a:rPr>
              <a:t> 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495A13-F94E-4FB6-8066-5CFE34E7B524}"/>
              </a:ext>
            </a:extLst>
          </p:cNvPr>
          <p:cNvSpPr txBox="1"/>
          <p:nvPr/>
        </p:nvSpPr>
        <p:spPr>
          <a:xfrm>
            <a:off x="182935" y="809811"/>
            <a:ext cx="4572000" cy="333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69" b="1" dirty="0">
                <a:solidFill>
                  <a:srgbClr val="002060"/>
                </a:solidFill>
              </a:rPr>
              <a:t>The IDEA drift chamber (DCH) </a:t>
            </a:r>
            <a:endParaRPr lang="en-US" sz="1569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970C4-9D4F-4ABA-BDEA-83452008F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99"/>
          <a:stretch/>
        </p:blipFill>
        <p:spPr>
          <a:xfrm>
            <a:off x="297410" y="3726543"/>
            <a:ext cx="2281668" cy="133541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1B99F0C-882B-4E81-877C-50D97E29FD23}"/>
              </a:ext>
            </a:extLst>
          </p:cNvPr>
          <p:cNvSpPr txBox="1"/>
          <p:nvPr/>
        </p:nvSpPr>
        <p:spPr>
          <a:xfrm>
            <a:off x="182935" y="1110164"/>
            <a:ext cx="8879003" cy="333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69" dirty="0"/>
              <a:t>Approach at construction technique of high granularity and high transparency Drift Chambers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6646D7-83EE-4472-A1D0-D99ADE1BF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085" y="1719737"/>
            <a:ext cx="2616220" cy="17092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8996627-AFE5-455E-AC37-77232FEF82C2}"/>
              </a:ext>
            </a:extLst>
          </p:cNvPr>
          <p:cNvSpPr txBox="1"/>
          <p:nvPr/>
        </p:nvSpPr>
        <p:spPr>
          <a:xfrm>
            <a:off x="20860" y="5075384"/>
            <a:ext cx="6231172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77" dirty="0"/>
              <a:t>The </a:t>
            </a:r>
            <a:r>
              <a:rPr lang="en-US" sz="1477" dirty="0" err="1"/>
              <a:t>dE</a:t>
            </a:r>
            <a:r>
              <a:rPr lang="en-US" sz="1477" dirty="0"/>
              <a:t>/dx </a:t>
            </a:r>
            <a:r>
              <a:rPr lang="en-IT" sz="1477" dirty="0">
                <a:latin typeface="Arial" panose="020B0604020202020204" pitchFamily="34" charset="0"/>
                <a:cs typeface="Arial" panose="020B0604020202020204" pitchFamily="34" charset="0"/>
              </a:rPr>
              <a:t> &lt; 3% , momentum resolution: σ(pT)/pT ≈ 0.4% at 100 GeV/c </a:t>
            </a:r>
            <a:r>
              <a:rPr lang="en-US" sz="1477" dirty="0">
                <a:solidFill>
                  <a:srgbClr val="00B050"/>
                </a:solidFill>
              </a:rPr>
              <a:t>with cluster counting</a:t>
            </a:r>
            <a:r>
              <a:rPr lang="en-US" sz="1477" dirty="0"/>
              <a:t>, a desirable achievement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467F2-BFF4-690E-FE49-3C9DB4013DA7}"/>
              </a:ext>
            </a:extLst>
          </p:cNvPr>
          <p:cNvSpPr txBox="1"/>
          <p:nvPr/>
        </p:nvSpPr>
        <p:spPr>
          <a:xfrm>
            <a:off x="2167002" y="3796646"/>
            <a:ext cx="4206013" cy="114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385" spc="-18" dirty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n-GB" sz="1385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en-GB" sz="1385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1385" spc="-18" dirty="0">
                <a:latin typeface="Arial" panose="020B0604020202020204" pitchFamily="34" charset="0"/>
                <a:cs typeface="Arial" panose="020B0604020202020204" pitchFamily="34" charset="0"/>
              </a:rPr>
              <a:t> channels, </a:t>
            </a:r>
          </a:p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en-GB" sz="1385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18" dirty="0">
                <a:latin typeface="Arial" panose="020B0604020202020204" pitchFamily="34" charset="0"/>
                <a:cs typeface="Arial" panose="020B0604020202020204" pitchFamily="34" charset="0"/>
              </a:rPr>
              <a:t>gains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∼</a:t>
            </a:r>
            <a:r>
              <a:rPr lang="en-GB" sz="1385" b="1" spc="-9" dirty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GB" sz="1385" b="1" spc="-14" baseline="27777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385" b="1" spc="-9" baseline="277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GB" sz="138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en-GB" sz="138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en-GB" sz="138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(slow</a:t>
            </a:r>
            <a:r>
              <a:rPr lang="en-GB" sz="1385" spc="-3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en-GB" sz="1385" spc="-18" dirty="0">
                <a:latin typeface="Arial" panose="020B0604020202020204" pitchFamily="34" charset="0"/>
                <a:cs typeface="Arial" panose="020B0604020202020204" pitchFamily="34" charset="0"/>
              </a:rPr>
              <a:t> velocity), </a:t>
            </a:r>
          </a:p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en-GB" sz="1385" spc="-18" dirty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  <a:r>
              <a:rPr lang="en-GB" sz="1385" spc="-3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(Z</a:t>
            </a:r>
            <a:r>
              <a:rPr lang="en-GB" sz="1385" spc="-14" baseline="-13888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385" spc="-9" dirty="0">
                <a:latin typeface="Arial" panose="020B0604020202020204" pitchFamily="34" charset="0"/>
                <a:cs typeface="Arial" panose="020B0604020202020204" pitchFamily="34" charset="0"/>
              </a:rPr>
              <a:t>-pole</a:t>
            </a:r>
            <a:r>
              <a:rPr lang="en-GB" sz="1385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GB" sz="138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85" spc="-28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GB" sz="1385" dirty="0" err="1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1385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IT" sz="1292" dirty="0">
                <a:latin typeface="Arial" panose="020B0604020202020204" pitchFamily="34" charset="0"/>
                <a:cs typeface="Arial" panose="020B0604020202020204" pitchFamily="34" charset="0"/>
              </a:rPr>
              <a:t>25kHz/cm²</a:t>
            </a:r>
            <a:endParaRPr lang="en-IT" sz="138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5E117-84B8-D65F-B056-36B7188CC41F}"/>
              </a:ext>
            </a:extLst>
          </p:cNvPr>
          <p:cNvSpPr txBox="1"/>
          <p:nvPr/>
        </p:nvSpPr>
        <p:spPr>
          <a:xfrm>
            <a:off x="182935" y="5590918"/>
            <a:ext cx="7748954" cy="77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</a:t>
            </a:r>
            <a:r>
              <a:rPr lang="en-GB" sz="1477" spc="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en-GB" sz="1477" spc="2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GB" sz="1477" spc="2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GB" sz="1477" spc="4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en-GB" sz="1477" spc="3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algorithms </a:t>
            </a:r>
          </a:p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sz="1477" spc="3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en-GB" sz="1477" spc="2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en-GB" sz="1477" spc="2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</a:p>
          <a:p>
            <a:pPr marL="656509" marR="63306" indent="-263776">
              <a:spcBef>
                <a:spcPts val="46"/>
              </a:spcBef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sz="1477" spc="-6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wiring</a:t>
            </a:r>
            <a:r>
              <a:rPr lang="en-GB" sz="1477" spc="-5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n-GB" sz="1477" spc="-4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GB" sz="1477" spc="-5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GB" sz="1477" spc="-5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granularities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77" spc="-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sz="1477" spc="-4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en-GB" sz="1477" spc="-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77" spc="-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sz="1477" spc="-3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en-GB" sz="147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78BCF-7B30-CA8A-FCA0-8F49049DB478}"/>
              </a:ext>
            </a:extLst>
          </p:cNvPr>
          <p:cNvSpPr txBox="1"/>
          <p:nvPr/>
        </p:nvSpPr>
        <p:spPr>
          <a:xfrm>
            <a:off x="6526011" y="3380886"/>
            <a:ext cx="3021623" cy="69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91" lvl="1" indent="-163541">
              <a:spcBef>
                <a:spcPts val="711"/>
              </a:spcBef>
              <a:buSzPct val="62500"/>
              <a:buFont typeface="Wingdings"/>
              <a:buChar char=""/>
              <a:tabLst>
                <a:tab pos="449591" algn="l"/>
              </a:tabLst>
            </a:pP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GAS:</a:t>
            </a:r>
            <a:r>
              <a:rPr lang="en-GB" sz="1108" spc="-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r>
              <a:rPr lang="en-GB" sz="1108" spc="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– 10%</a:t>
            </a:r>
            <a:r>
              <a:rPr lang="en-GB" sz="1108" spc="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spc="-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GB" sz="1108" spc="-14" baseline="-1262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108" spc="-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108" spc="-14" baseline="-1262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1108" baseline="-12626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591" lvl="1" indent="-163541">
              <a:spcBef>
                <a:spcPts val="323"/>
              </a:spcBef>
              <a:buSzPct val="62500"/>
              <a:buFont typeface="Wingdings"/>
              <a:buChar char=""/>
              <a:tabLst>
                <a:tab pos="449591" algn="l"/>
              </a:tabLst>
            </a:pP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en-GB" sz="1108" spc="-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r>
              <a:rPr lang="en-GB" sz="1108" spc="-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1108" spc="-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</a:t>
            </a:r>
            <a:r>
              <a:rPr lang="en-GB" sz="1108" u="sng" spc="-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spc="-4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108" u="sng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591" lvl="1" indent="-163541">
              <a:spcBef>
                <a:spcPts val="378"/>
              </a:spcBef>
              <a:buSzPct val="62500"/>
              <a:buFont typeface="Wingdings"/>
              <a:buChar char=""/>
              <a:tabLst>
                <a:tab pos="449591" algn="l"/>
              </a:tabLst>
            </a:pP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GB" sz="1108" spc="-14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thickness:</a:t>
            </a:r>
            <a:r>
              <a:rPr lang="en-GB" sz="1108" spc="-14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1.6%</a:t>
            </a:r>
            <a:r>
              <a:rPr lang="en-GB" sz="1108" u="sng" spc="-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1108" u="sng" spc="-14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108" u="sng" baseline="-1262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108" u="sng" spc="-62" baseline="-1262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GB" sz="1108" u="sng" spc="-5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8" u="sng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GB" sz="1108" u="sng" spc="-34" baseline="277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1108" u="sng" baseline="27777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9">
            <a:extLst>
              <a:ext uri="{FF2B5EF4-FFF2-40B4-BE49-F238E27FC236}">
                <a16:creationId xmlns:a16="http://schemas.microsoft.com/office/drawing/2014/main" id="{583C08A9-4EFB-E130-2A45-DB14334C8F30}"/>
              </a:ext>
            </a:extLst>
          </p:cNvPr>
          <p:cNvSpPr txBox="1"/>
          <p:nvPr/>
        </p:nvSpPr>
        <p:spPr>
          <a:xfrm>
            <a:off x="8036822" y="4539722"/>
            <a:ext cx="1139483" cy="437916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348770" marR="28136" indent="-313600" algn="r">
              <a:spcBef>
                <a:spcPts val="92"/>
              </a:spcBef>
            </a:pPr>
            <a:r>
              <a:rPr sz="923" dirty="0">
                <a:latin typeface="Calibri"/>
                <a:cs typeface="Calibri"/>
              </a:rPr>
              <a:t>2m track,</a:t>
            </a:r>
            <a:r>
              <a:rPr sz="923" spc="-5" dirty="0">
                <a:latin typeface="Calibri"/>
                <a:cs typeface="Calibri"/>
              </a:rPr>
              <a:t> </a:t>
            </a:r>
            <a:r>
              <a:rPr sz="923" dirty="0">
                <a:latin typeface="Calibri"/>
                <a:cs typeface="Calibri"/>
              </a:rPr>
              <a:t>100</a:t>
            </a:r>
            <a:r>
              <a:rPr sz="923" spc="5" dirty="0">
                <a:latin typeface="Calibri"/>
                <a:cs typeface="Calibri"/>
              </a:rPr>
              <a:t> </a:t>
            </a:r>
            <a:r>
              <a:rPr sz="923" spc="-9" dirty="0">
                <a:latin typeface="Calibri"/>
                <a:cs typeface="Calibri"/>
              </a:rPr>
              <a:t>samples </a:t>
            </a:r>
            <a:r>
              <a:rPr sz="923" dirty="0">
                <a:latin typeface="Calibri"/>
                <a:cs typeface="Calibri"/>
              </a:rPr>
              <a:t>σ(dE/dx)</a:t>
            </a:r>
            <a:r>
              <a:rPr sz="923" spc="-14" dirty="0">
                <a:latin typeface="Calibri"/>
                <a:cs typeface="Calibri"/>
              </a:rPr>
              <a:t> </a:t>
            </a:r>
            <a:r>
              <a:rPr sz="923" dirty="0">
                <a:latin typeface="Calibri"/>
                <a:cs typeface="Calibri"/>
              </a:rPr>
              <a:t>=</a:t>
            </a:r>
            <a:r>
              <a:rPr sz="923" spc="-5" dirty="0">
                <a:latin typeface="Calibri"/>
                <a:cs typeface="Calibri"/>
              </a:rPr>
              <a:t> </a:t>
            </a:r>
            <a:r>
              <a:rPr sz="923" spc="-18" dirty="0">
                <a:latin typeface="Calibri"/>
                <a:cs typeface="Calibri"/>
              </a:rPr>
              <a:t>4.5%</a:t>
            </a:r>
            <a:endParaRPr sz="923" dirty="0">
              <a:latin typeface="Calibri"/>
              <a:cs typeface="Calibri"/>
            </a:endParaRPr>
          </a:p>
          <a:p>
            <a:pPr marR="28136" algn="r"/>
            <a:r>
              <a:rPr sz="923" spc="-9" dirty="0">
                <a:latin typeface="Calibri"/>
                <a:cs typeface="Calibri"/>
              </a:rPr>
              <a:t>ε</a:t>
            </a:r>
            <a:r>
              <a:rPr sz="969" spc="-14" baseline="-15873" dirty="0">
                <a:latin typeface="Calibri"/>
                <a:cs typeface="Calibri"/>
              </a:rPr>
              <a:t>count</a:t>
            </a:r>
            <a:r>
              <a:rPr sz="969" spc="62" baseline="-15873" dirty="0">
                <a:latin typeface="Calibri"/>
                <a:cs typeface="Calibri"/>
              </a:rPr>
              <a:t> </a:t>
            </a:r>
            <a:r>
              <a:rPr sz="923" dirty="0">
                <a:latin typeface="Calibri"/>
                <a:cs typeface="Calibri"/>
              </a:rPr>
              <a:t>=</a:t>
            </a:r>
            <a:r>
              <a:rPr sz="923" spc="-9" dirty="0">
                <a:latin typeface="Calibri"/>
                <a:cs typeface="Calibri"/>
              </a:rPr>
              <a:t> </a:t>
            </a:r>
            <a:r>
              <a:rPr sz="923" spc="-23" dirty="0">
                <a:latin typeface="Calibri"/>
                <a:cs typeface="Calibri"/>
              </a:rPr>
              <a:t>80%</a:t>
            </a:r>
            <a:endParaRPr sz="923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CA1A6-40D4-8F62-6355-4EB9360675C1}"/>
              </a:ext>
            </a:extLst>
          </p:cNvPr>
          <p:cNvSpPr txBox="1"/>
          <p:nvPr/>
        </p:nvSpPr>
        <p:spPr>
          <a:xfrm rot="16200000">
            <a:off x="8165763" y="5617115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CBF6ECD0-91F1-AF7C-06F1-0B57BACE2772}"/>
              </a:ext>
            </a:extLst>
          </p:cNvPr>
          <p:cNvSpPr txBox="1">
            <a:spLocks/>
          </p:cNvSpPr>
          <p:nvPr/>
        </p:nvSpPr>
        <p:spPr>
          <a:xfrm>
            <a:off x="77704" y="12390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Drift Chambers for FCC-</a:t>
            </a:r>
            <a:r>
              <a:rPr lang="en-GB" sz="4000" b="1" spc="-10" dirty="0" err="1">
                <a:solidFill>
                  <a:srgbClr val="C00000"/>
                </a:solidFill>
              </a:rPr>
              <a:t>ee</a:t>
            </a:r>
            <a:r>
              <a:rPr lang="en-GB" sz="4000" b="1" spc="-10" dirty="0">
                <a:solidFill>
                  <a:srgbClr val="C00000"/>
                </a:solidFill>
              </a:rPr>
              <a:t> / CEPC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62298-CF36-65A9-AB02-D6FA5F8B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0952A8-1691-0BCD-482C-F34A576C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Verwilligen - Gaseous Detectors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02ED72-3DED-ED29-61B4-BD293003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85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ject 5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0093" y="1806386"/>
            <a:ext cx="2110955" cy="1069807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6850094" y="1457964"/>
            <a:ext cx="3217544" cy="1416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58"/>
              </a:lnSpc>
              <a:spcBef>
                <a:spcPts val="75"/>
              </a:spcBef>
            </a:pPr>
            <a:r>
              <a:rPr sz="9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Straw</a:t>
            </a:r>
            <a:r>
              <a:rPr sz="900" i="1" spc="-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tube</a:t>
            </a:r>
            <a:r>
              <a:rPr sz="900" i="1" spc="-18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components</a:t>
            </a:r>
            <a:r>
              <a:rPr sz="900" i="1" spc="-7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(for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PANDA-</a:t>
            </a:r>
            <a:r>
              <a:rPr sz="9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STT</a:t>
            </a:r>
            <a:endParaRPr sz="9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260A3-AF91-32EC-D383-51EBA306B914}"/>
              </a:ext>
            </a:extLst>
          </p:cNvPr>
          <p:cNvSpPr txBox="1"/>
          <p:nvPr/>
        </p:nvSpPr>
        <p:spPr>
          <a:xfrm>
            <a:off x="123310" y="684309"/>
            <a:ext cx="8916515" cy="77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77" dirty="0"/>
              <a:t>Self-supporting straw tubes with thin anode wire and an aluminised Mylar cathode wall offers a combination of </a:t>
            </a:r>
            <a:r>
              <a:rPr lang="en-GB" sz="1477" dirty="0">
                <a:solidFill>
                  <a:srgbClr val="0432FF"/>
                </a:solidFill>
              </a:rPr>
              <a:t>short drift time, low mass, and high spatial resolution tracking </a:t>
            </a:r>
            <a:r>
              <a:rPr lang="en-GB" sz="1477" dirty="0"/>
              <a:t>by using long (a few meters) and small diameter </a:t>
            </a:r>
            <a:br>
              <a:rPr lang="en-GB" sz="1477" dirty="0"/>
            </a:br>
            <a:r>
              <a:rPr lang="en-GB" sz="1477" dirty="0"/>
              <a:t>(&lt; 1 cm) straws, arranged in planar layers.</a:t>
            </a:r>
          </a:p>
        </p:txBody>
      </p:sp>
      <p:sp>
        <p:nvSpPr>
          <p:cNvPr id="64" name="object 38">
            <a:extLst>
              <a:ext uri="{FF2B5EF4-FFF2-40B4-BE49-F238E27FC236}">
                <a16:creationId xmlns:a16="http://schemas.microsoft.com/office/drawing/2014/main" id="{417A3A91-1181-5294-C81E-538FA7E06A8F}"/>
              </a:ext>
            </a:extLst>
          </p:cNvPr>
          <p:cNvSpPr txBox="1"/>
          <p:nvPr/>
        </p:nvSpPr>
        <p:spPr>
          <a:xfrm>
            <a:off x="7214055" y="4389653"/>
            <a:ext cx="1383030" cy="17216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2"/>
              </a:spcBef>
            </a:pPr>
            <a:r>
              <a:rPr sz="1050" i="1" dirty="0">
                <a:solidFill>
                  <a:srgbClr val="7E7E7E"/>
                </a:solidFill>
                <a:latin typeface="Arial"/>
                <a:cs typeface="Arial"/>
              </a:rPr>
              <a:t>NA62</a:t>
            </a:r>
            <a:r>
              <a:rPr sz="1050" i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7E7E7E"/>
                </a:solidFill>
                <a:latin typeface="Arial"/>
                <a:cs typeface="Arial"/>
              </a:rPr>
              <a:t>Straw</a:t>
            </a:r>
            <a:r>
              <a:rPr sz="1050" i="1" spc="-4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7E7E7E"/>
                </a:solidFill>
                <a:latin typeface="Arial"/>
                <a:cs typeface="Arial"/>
              </a:rPr>
              <a:t>station</a:t>
            </a:r>
            <a:endParaRPr sz="1050" dirty="0">
              <a:latin typeface="Arial"/>
              <a:cs typeface="Arial"/>
            </a:endParaRPr>
          </a:p>
        </p:txBody>
      </p:sp>
      <p:pic>
        <p:nvPicPr>
          <p:cNvPr id="65" name="object 40">
            <a:extLst>
              <a:ext uri="{FF2B5EF4-FFF2-40B4-BE49-F238E27FC236}">
                <a16:creationId xmlns:a16="http://schemas.microsoft.com/office/drawing/2014/main" id="{4915F442-37ED-247F-11AE-283E4B7DA3E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6891" y="4797560"/>
            <a:ext cx="1700214" cy="1388762"/>
          </a:xfrm>
          <a:prstGeom prst="rect">
            <a:avLst/>
          </a:prstGeom>
        </p:spPr>
      </p:pic>
      <p:sp>
        <p:nvSpPr>
          <p:cNvPr id="66" name="object 41">
            <a:extLst>
              <a:ext uri="{FF2B5EF4-FFF2-40B4-BE49-F238E27FC236}">
                <a16:creationId xmlns:a16="http://schemas.microsoft.com/office/drawing/2014/main" id="{201289CE-0D75-8003-E32E-27E9D259C24D}"/>
              </a:ext>
            </a:extLst>
          </p:cNvPr>
          <p:cNvSpPr txBox="1"/>
          <p:nvPr/>
        </p:nvSpPr>
        <p:spPr>
          <a:xfrm>
            <a:off x="7091563" y="6212699"/>
            <a:ext cx="1700213" cy="17216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2"/>
              </a:spcBef>
            </a:pPr>
            <a:r>
              <a:rPr sz="1050" i="1" spc="-18" dirty="0">
                <a:solidFill>
                  <a:srgbClr val="7E7E7E"/>
                </a:solidFill>
                <a:latin typeface="Arial"/>
                <a:cs typeface="Arial"/>
              </a:rPr>
              <a:t>COSY-</a:t>
            </a:r>
            <a:r>
              <a:rPr sz="1050" i="1" spc="-7" dirty="0">
                <a:solidFill>
                  <a:srgbClr val="7E7E7E"/>
                </a:solidFill>
                <a:latin typeface="Arial"/>
                <a:cs typeface="Arial"/>
              </a:rPr>
              <a:t>TOF</a:t>
            </a:r>
            <a:r>
              <a:rPr sz="1050" i="1" spc="-82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7E7E7E"/>
                </a:solidFill>
                <a:latin typeface="Arial"/>
                <a:cs typeface="Arial"/>
              </a:rPr>
              <a:t>Straw</a:t>
            </a:r>
            <a:r>
              <a:rPr sz="1050" i="1" spc="-7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7E7E7E"/>
                </a:solidFill>
                <a:latin typeface="Arial"/>
                <a:cs typeface="Arial"/>
              </a:rPr>
              <a:t>tracker</a:t>
            </a:r>
            <a:r>
              <a:rPr sz="1050" i="1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endParaRPr sz="1050" dirty="0">
              <a:latin typeface="Arial"/>
              <a:cs typeface="Arial"/>
            </a:endParaRPr>
          </a:p>
        </p:txBody>
      </p:sp>
      <p:graphicFrame>
        <p:nvGraphicFramePr>
          <p:cNvPr id="67" name="object 9">
            <a:extLst>
              <a:ext uri="{FF2B5EF4-FFF2-40B4-BE49-F238E27FC236}">
                <a16:creationId xmlns:a16="http://schemas.microsoft.com/office/drawing/2014/main" id="{C8DDBC22-4C96-2137-CF77-E0187D107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427038"/>
              </p:ext>
            </p:extLst>
          </p:nvPr>
        </p:nvGraphicFramePr>
        <p:xfrm>
          <a:off x="123310" y="3130321"/>
          <a:ext cx="7500227" cy="3365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4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380">
                  <a:extLst>
                    <a:ext uri="{9D8B030D-6E8A-4147-A177-3AD203B41FA5}">
                      <a16:colId xmlns:a16="http://schemas.microsoft.com/office/drawing/2014/main" val="1131416201"/>
                    </a:ext>
                  </a:extLst>
                </a:gridCol>
                <a:gridCol w="904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96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3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955" marR="98425" indent="-1720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25" dirty="0">
                          <a:latin typeface="Arial"/>
                          <a:cs typeface="Arial"/>
                        </a:rPr>
                        <a:t>TOF-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STT</a:t>
                      </a:r>
                      <a:r>
                        <a:rPr sz="9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[5]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(COSY)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CBCE2"/>
                    </a:solidFill>
                  </a:tcPr>
                </a:tc>
                <a:tc>
                  <a:txBody>
                    <a:bodyPr/>
                    <a:lstStyle/>
                    <a:p>
                      <a:pPr marL="431800" marR="100965" indent="-3206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35" dirty="0">
                          <a:latin typeface="Arial"/>
                          <a:cs typeface="Arial"/>
                        </a:rPr>
                        <a:t>PANDA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STT/FT (FAIR)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CBCE2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85725" indent="1371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NA62</a:t>
                      </a:r>
                      <a:r>
                        <a:rPr sz="9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u="heavy" spc="-25" dirty="0">
                          <a:solidFill>
                            <a:srgbClr val="ACBCE2"/>
                          </a:solidFill>
                          <a:uFill>
                            <a:solidFill>
                              <a:srgbClr val="ACBCE2"/>
                            </a:solidFill>
                          </a:uFill>
                          <a:latin typeface="Arial"/>
                          <a:cs typeface="Arial"/>
                          <a:hlinkClick r:id="rId4" action="ppaction://hlinksldjump"/>
                        </a:rPr>
                        <a:t>[3]</a:t>
                      </a:r>
                      <a:r>
                        <a:rPr sz="900" b="1" spc="-25" dirty="0">
                          <a:solidFill>
                            <a:srgbClr val="ACBC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(CERN-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SPS)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B5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4629" marR="142875" indent="-64769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COMET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u="heavy" spc="-25" dirty="0">
                          <a:solidFill>
                            <a:srgbClr val="ACBCE2"/>
                          </a:solidFill>
                          <a:uFill>
                            <a:solidFill>
                              <a:srgbClr val="ACBCE2"/>
                            </a:solidFill>
                          </a:uFill>
                          <a:latin typeface="Arial"/>
                          <a:cs typeface="Arial"/>
                          <a:hlinkClick r:id="rId4" action="ppaction://hlinksldjump"/>
                        </a:rPr>
                        <a:t>[6]</a:t>
                      </a:r>
                      <a:r>
                        <a:rPr sz="900" b="1" spc="-25" dirty="0">
                          <a:solidFill>
                            <a:srgbClr val="ACBC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(J-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PARC)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B5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COMET+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5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B5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n-GB" sz="900" b="1" spc="-10">
                          <a:latin typeface="Arial"/>
                          <a:cs typeface="Arial"/>
                        </a:rPr>
                        <a:t>COMET+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B5A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84455" indent="1562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SHiP</a:t>
                      </a:r>
                      <a:r>
                        <a:rPr sz="900" b="1" u="heavy" spc="-55" dirty="0">
                          <a:solidFill>
                            <a:srgbClr val="ACBCE2"/>
                          </a:solidFill>
                          <a:uFill>
                            <a:solidFill>
                              <a:srgbClr val="ACBCE2"/>
                            </a:solidFill>
                          </a:uFill>
                          <a:latin typeface="Arial"/>
                          <a:cs typeface="Arial"/>
                          <a:hlinkClick r:id="rId4" action="ppaction://hlinksldjump"/>
                        </a:rPr>
                        <a:t> </a:t>
                      </a:r>
                      <a:r>
                        <a:rPr sz="900" b="1" u="heavy" spc="-25" dirty="0">
                          <a:solidFill>
                            <a:srgbClr val="ACBCE2"/>
                          </a:solidFill>
                          <a:uFill>
                            <a:solidFill>
                              <a:srgbClr val="ACBCE2"/>
                            </a:solidFill>
                          </a:uFill>
                          <a:latin typeface="Arial"/>
                          <a:cs typeface="Arial"/>
                          <a:hlinkClick r:id="rId4" action="ppaction://hlinksldjump"/>
                        </a:rPr>
                        <a:t>[7]</a:t>
                      </a:r>
                      <a:r>
                        <a:rPr sz="900" b="1" spc="-25" dirty="0">
                          <a:solidFill>
                            <a:srgbClr val="ACBCE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(CERN-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SPS)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B5A"/>
                    </a:solidFill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Mylar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wall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CBE"/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32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µm*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sz="9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µm*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36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µm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900" spc="-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µm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900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µm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1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en-GB" sz="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lang="en-GB" sz="800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µm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sz="800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µm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5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Winding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6D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helical,</a:t>
                      </a:r>
                      <a:r>
                        <a:rPr sz="9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9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strips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glued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10725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longitudinal</a:t>
                      </a:r>
                      <a:r>
                        <a:rPr sz="900" spc="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ultrasonic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welding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0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Manufacturer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CB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Commercial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(LAMINA,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UK)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JINR,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Dubna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5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Tube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diam.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6DF"/>
                    </a:solidFill>
                  </a:tcPr>
                </a:tc>
                <a:tc>
                  <a:txBody>
                    <a:bodyPr/>
                    <a:lstStyle/>
                    <a:p>
                      <a:pPr marR="236220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10.0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mm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10.0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mm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9.8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9.8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5.0</a:t>
                      </a:r>
                      <a:r>
                        <a:rPr sz="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1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ADE"/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Cathode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CBE"/>
                    </a:solidFill>
                  </a:tcPr>
                </a:tc>
                <a:tc>
                  <a:txBody>
                    <a:bodyPr/>
                    <a:lstStyle/>
                    <a:p>
                      <a:pPr marR="18224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(30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nm)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(100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nm)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189865" indent="13335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Cu/Au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(50/20nm)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(70nm)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(70nm)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6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marL="215265" marR="208279" indent="1257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Cu/Au (50/20nm)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Tube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length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6DF"/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1050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mm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1400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2100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0482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600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50482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6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ADE"/>
                    </a:solidFill>
                  </a:tcPr>
                </a:tc>
                <a:tc>
                  <a:txBody>
                    <a:bodyPr/>
                    <a:lstStyle/>
                    <a:p>
                      <a:pPr marR="24066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5000</a:t>
                      </a:r>
                      <a:r>
                        <a:rPr sz="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0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Straw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no.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C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2704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4224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12224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7168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16000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0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vacuum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6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no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286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6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spc="-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A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96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Status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CBE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106680" indent="-190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Exp.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finished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(2009-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2013)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233045" marR="151130" indent="-7239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Prod.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ongoing,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exp.</a:t>
                      </a:r>
                      <a:r>
                        <a:rPr sz="9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2025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8F4"/>
                    </a:solidFill>
                  </a:tcPr>
                </a:tc>
                <a:tc>
                  <a:txBody>
                    <a:bodyPr/>
                    <a:lstStyle/>
                    <a:p>
                      <a:pPr marL="283210" marR="156210" indent="-1143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Experiment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ongoing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marL="191770" marR="170180" indent="-76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Production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completed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95910" marR="99695" indent="-1866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develop- </a:t>
                      </a:r>
                      <a:r>
                        <a:rPr sz="800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ment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95910" marR="99695" indent="-1866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714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marR="27495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Planned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96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Specific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R&amp;D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CBE"/>
                    </a:solidFill>
                  </a:tcPr>
                </a:tc>
                <a:tc>
                  <a:txBody>
                    <a:bodyPr/>
                    <a:lstStyle/>
                    <a:p>
                      <a:pPr marL="309245" marR="266065" indent="-419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40" dirty="0">
                          <a:latin typeface="Arial"/>
                          <a:cs typeface="Arial"/>
                        </a:rPr>
                        <a:t>Vacuum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tracker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4775" indent="2057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Low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X/X0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solenoid</a:t>
                      </a:r>
                      <a:r>
                        <a:rPr sz="9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tracker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4F9"/>
                    </a:solidFill>
                  </a:tcPr>
                </a:tc>
                <a:tc>
                  <a:txBody>
                    <a:bodyPr/>
                    <a:lstStyle/>
                    <a:p>
                      <a:pPr marL="313690" marR="266065" indent="-381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40" dirty="0">
                          <a:latin typeface="Arial"/>
                          <a:cs typeface="Arial"/>
                        </a:rPr>
                        <a:t>Vacuum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tracker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73709" marR="460375" indent="762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Thinnest</a:t>
                      </a:r>
                      <a:r>
                        <a:rPr sz="9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wall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vacuum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tracker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473709" marR="460375" indent="762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 marL="219075" marR="153670" indent="-533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Long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straws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vacuum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7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8" name="object 32">
            <a:extLst>
              <a:ext uri="{FF2B5EF4-FFF2-40B4-BE49-F238E27FC236}">
                <a16:creationId xmlns:a16="http://schemas.microsoft.com/office/drawing/2014/main" id="{7D3433ED-5F94-F23D-E448-7388B3041A6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54035" y="2960903"/>
            <a:ext cx="1703070" cy="142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90936-0DB3-BC8A-524C-8E2FA5E47D09}"/>
              </a:ext>
            </a:extLst>
          </p:cNvPr>
          <p:cNvSpPr txBox="1"/>
          <p:nvPr/>
        </p:nvSpPr>
        <p:spPr>
          <a:xfrm>
            <a:off x="123310" y="1398651"/>
            <a:ext cx="6449025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7" b="1" dirty="0">
                <a:solidFill>
                  <a:srgbClr val="002060"/>
                </a:solidFill>
              </a:rPr>
              <a:t>Innovative straw detectors are foreseen at both future storage rings and fixed target facilities.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A0455-EF21-6080-7BA5-B6A3BDB0708F}"/>
              </a:ext>
            </a:extLst>
          </p:cNvPr>
          <p:cNvSpPr txBox="1"/>
          <p:nvPr/>
        </p:nvSpPr>
        <p:spPr>
          <a:xfrm>
            <a:off x="70235" y="1978720"/>
            <a:ext cx="6575915" cy="1158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385" b="1" dirty="0">
                <a:solidFill>
                  <a:srgbClr val="009051"/>
                </a:solidFill>
              </a:rPr>
              <a:t>NA62 is the state-of-the-art straw tracker</a:t>
            </a:r>
          </a:p>
          <a:p>
            <a:pPr marL="263776" indent="-263776">
              <a:buFontTx/>
              <a:buChar char="-"/>
            </a:pPr>
            <a:r>
              <a:rPr lang="en-GB" sz="1385" dirty="0">
                <a:solidFill>
                  <a:srgbClr val="002060"/>
                </a:solidFill>
              </a:rPr>
              <a:t>New ultrasonic welding technique to close the straw and to keep them straight and withstand the vacuum pressure without breaking</a:t>
            </a:r>
          </a:p>
          <a:p>
            <a:pPr marL="263776" indent="-263776">
              <a:buFontTx/>
              <a:buChar char="-"/>
            </a:pPr>
            <a:r>
              <a:rPr lang="en-GB" sz="1385" dirty="0">
                <a:solidFill>
                  <a:srgbClr val="002060"/>
                </a:solidFill>
              </a:rPr>
              <a:t>rates up to 40 kHz/cm (500 kHz/straw), ageing resistance up to ∼ 1 C/cm/wire</a:t>
            </a:r>
          </a:p>
          <a:p>
            <a:pPr marL="263776" indent="-263776">
              <a:buFontTx/>
              <a:buChar char="-"/>
            </a:pPr>
            <a:r>
              <a:rPr lang="en-GB" sz="1385" dirty="0">
                <a:solidFill>
                  <a:srgbClr val="002060"/>
                </a:solidFill>
              </a:rPr>
              <a:t>material budget of a straw module ∼ 0.7% X/X</a:t>
            </a:r>
            <a:r>
              <a:rPr lang="en-GB" sz="1385" baseline="-250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5E327-C260-9C99-B77B-63BBC09A15C5}"/>
              </a:ext>
            </a:extLst>
          </p:cNvPr>
          <p:cNvSpPr txBox="1"/>
          <p:nvPr/>
        </p:nvSpPr>
        <p:spPr>
          <a:xfrm>
            <a:off x="6583911" y="1547804"/>
            <a:ext cx="2591969" cy="248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15" dirty="0">
                <a:solidFill>
                  <a:schemeClr val="bg1">
                    <a:lumMod val="50000"/>
                  </a:schemeClr>
                </a:solidFill>
              </a:rPr>
              <a:t>    1.2% X/X0,  spatial resolution∼150 µm</a:t>
            </a:r>
            <a:endParaRPr lang="en-IT" sz="101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32F3-F2ED-F455-4FFE-4455C3D54C03}"/>
              </a:ext>
            </a:extLst>
          </p:cNvPr>
          <p:cNvSpPr txBox="1"/>
          <p:nvPr/>
        </p:nvSpPr>
        <p:spPr>
          <a:xfrm rot="16200000">
            <a:off x="8165763" y="545703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E55A49CE-C23C-3122-7A9A-3FA4566684BA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Inner/Central Tracking with PID: Straw Tubes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EEE64-FF60-DA58-281D-ED06EAB43D0D}"/>
              </a:ext>
            </a:extLst>
          </p:cNvPr>
          <p:cNvSpPr txBox="1"/>
          <p:nvPr/>
        </p:nvSpPr>
        <p:spPr>
          <a:xfrm rot="16200000">
            <a:off x="5806412" y="5519315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Table © Peter Wintz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1D0A89-2EEB-4E15-D151-D655C1EA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0886829-393D-D826-CD1E-66404121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2" name="Slide Number Placeholder 43">
            <a:extLst>
              <a:ext uri="{FF2B5EF4-FFF2-40B4-BE49-F238E27FC236}">
                <a16:creationId xmlns:a16="http://schemas.microsoft.com/office/drawing/2014/main" id="{35EF311C-A232-8CB0-7DB2-7FFC2C33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0782" y="6470880"/>
            <a:ext cx="2057400" cy="365125"/>
          </a:xfrm>
        </p:spPr>
        <p:txBody>
          <a:bodyPr/>
          <a:lstStyle/>
          <a:p>
            <a:fld id="{26531E11-D7C1-4B44-824F-72E5CC6CBF81}" type="slidenum">
              <a:rPr lang="en-IT" smtClean="0"/>
              <a:t>46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95868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64374"/>
            <a:ext cx="2925288" cy="208771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5642" y="1932857"/>
            <a:ext cx="2977544" cy="201982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4791775" y="1853029"/>
            <a:ext cx="1122425" cy="208376"/>
          </a:xfrm>
          <a:prstGeom prst="rect">
            <a:avLst/>
          </a:prstGeom>
          <a:noFill/>
        </p:spPr>
        <p:txBody>
          <a:bodyPr vert="horz" wrap="square" lIns="0" tIns="37514" rIns="0" bIns="0" rtlCol="0">
            <a:spAutoFit/>
          </a:bodyPr>
          <a:lstStyle/>
          <a:p>
            <a:pPr marL="87925">
              <a:spcBef>
                <a:spcPts val="295"/>
              </a:spcBef>
            </a:pPr>
            <a:r>
              <a:rPr sz="1108" b="1" dirty="0">
                <a:solidFill>
                  <a:srgbClr val="0432FF"/>
                </a:solidFill>
                <a:latin typeface="Arial"/>
                <a:cs typeface="Arial"/>
              </a:rPr>
              <a:t>M.</a:t>
            </a:r>
            <a:r>
              <a:rPr sz="1108" b="1" spc="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108" b="1" spc="-18" dirty="0">
                <a:solidFill>
                  <a:srgbClr val="0432FF"/>
                </a:solidFill>
                <a:latin typeface="Arial"/>
                <a:cs typeface="Arial"/>
              </a:rPr>
              <a:t>Ruan</a:t>
            </a:r>
            <a:endParaRPr sz="1108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83012" y="3159764"/>
            <a:ext cx="2077446" cy="208376"/>
          </a:xfrm>
          <a:prstGeom prst="rect">
            <a:avLst/>
          </a:prstGeom>
          <a:noFill/>
        </p:spPr>
        <p:txBody>
          <a:bodyPr vert="horz" wrap="square" lIns="0" tIns="37514" rIns="0" bIns="0" rtlCol="0">
            <a:spAutoFit/>
          </a:bodyPr>
          <a:lstStyle/>
          <a:p>
            <a:pPr marL="89098">
              <a:spcBef>
                <a:spcPts val="295"/>
              </a:spcBef>
            </a:pPr>
            <a:r>
              <a:rPr sz="1108" b="1" dirty="0">
                <a:solidFill>
                  <a:srgbClr val="0432FF"/>
                </a:solidFill>
                <a:latin typeface="Arial"/>
                <a:cs typeface="Arial"/>
              </a:rPr>
              <a:t>arXiv:</a:t>
            </a:r>
            <a:r>
              <a:rPr sz="1108" b="1" spc="-23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108" b="1" spc="-9" dirty="0">
                <a:solidFill>
                  <a:srgbClr val="0432FF"/>
                </a:solidFill>
                <a:latin typeface="Arial"/>
                <a:cs typeface="Arial"/>
              </a:rPr>
              <a:t>2003.01116</a:t>
            </a:r>
            <a:endParaRPr sz="1108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1088" y="842642"/>
            <a:ext cx="8712692" cy="890447"/>
          </a:xfrm>
          <a:prstGeom prst="rect">
            <a:avLst/>
          </a:prstGeom>
        </p:spPr>
        <p:txBody>
          <a:bodyPr vert="horz" wrap="square" lIns="0" tIns="86751" rIns="0" bIns="0" rtlCol="0">
            <a:spAutoFit/>
          </a:bodyPr>
          <a:lstStyle/>
          <a:p>
            <a:pPr marL="11723" marR="4689" indent="36342" algn="just">
              <a:spcBef>
                <a:spcPts val="517"/>
              </a:spcBef>
            </a:pPr>
            <a:r>
              <a:rPr lang="en-US" sz="1662" b="1" spc="-28" dirty="0">
                <a:solidFill>
                  <a:srgbClr val="FF0000"/>
                </a:solidFill>
                <a:latin typeface="Arial"/>
                <a:cs typeface="Arial"/>
              </a:rPr>
              <a:t>ILC-TPC: </a:t>
            </a:r>
            <a:r>
              <a:rPr sz="1569" spc="-28" dirty="0">
                <a:latin typeface="Arial"/>
                <a:cs typeface="Arial"/>
              </a:rPr>
              <a:t>Target</a:t>
            </a:r>
            <a:r>
              <a:rPr sz="1569" spc="-42" dirty="0">
                <a:latin typeface="Arial"/>
                <a:cs typeface="Arial"/>
              </a:rPr>
              <a:t> </a:t>
            </a:r>
            <a:r>
              <a:rPr sz="1569" spc="-9" dirty="0">
                <a:latin typeface="Arial"/>
                <a:cs typeface="Arial"/>
              </a:rPr>
              <a:t>requirement</a:t>
            </a:r>
            <a:r>
              <a:rPr lang="en-US" sz="1569" spc="-42" dirty="0">
                <a:latin typeface="Arial"/>
                <a:cs typeface="Arial"/>
              </a:rPr>
              <a:t>: </a:t>
            </a:r>
            <a:r>
              <a:rPr lang="en-US" sz="1569" spc="-28" dirty="0">
                <a:solidFill>
                  <a:srgbClr val="0432FF"/>
                </a:solidFill>
                <a:latin typeface="Arial"/>
                <a:cs typeface="Arial"/>
              </a:rPr>
              <a:t>point resolution</a:t>
            </a:r>
            <a:r>
              <a:rPr sz="1569" spc="-28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569" dirty="0">
                <a:solidFill>
                  <a:srgbClr val="0432FF"/>
                </a:solidFill>
                <a:latin typeface="Arial"/>
                <a:cs typeface="Arial"/>
              </a:rPr>
              <a:t>100</a:t>
            </a:r>
            <a:r>
              <a:rPr sz="1569" spc="-32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569" dirty="0">
                <a:solidFill>
                  <a:srgbClr val="0432FF"/>
                </a:solidFill>
                <a:latin typeface="Arial"/>
                <a:cs typeface="Arial"/>
              </a:rPr>
              <a:t>um</a:t>
            </a:r>
            <a:r>
              <a:rPr sz="1569" spc="-37" dirty="0">
                <a:latin typeface="Arial"/>
                <a:cs typeface="Arial"/>
              </a:rPr>
              <a:t> </a:t>
            </a:r>
            <a:r>
              <a:rPr sz="1569" spc="-23" dirty="0">
                <a:latin typeface="Arial"/>
                <a:cs typeface="Arial"/>
              </a:rPr>
              <a:t>in </a:t>
            </a:r>
            <a:r>
              <a:rPr sz="1569" spc="-9" dirty="0">
                <a:latin typeface="Arial"/>
                <a:cs typeface="Arial"/>
              </a:rPr>
              <a:t>transverse</a:t>
            </a:r>
            <a:r>
              <a:rPr sz="1569" spc="-51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plane</a:t>
            </a:r>
            <a:r>
              <a:rPr sz="1569" spc="-46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and</a:t>
            </a:r>
            <a:r>
              <a:rPr sz="1569" spc="-42" dirty="0">
                <a:latin typeface="Arial"/>
                <a:cs typeface="Arial"/>
              </a:rPr>
              <a:t> </a:t>
            </a:r>
            <a:r>
              <a:rPr sz="1569" dirty="0">
                <a:solidFill>
                  <a:srgbClr val="0432FF"/>
                </a:solidFill>
                <a:latin typeface="Arial"/>
                <a:cs typeface="Arial"/>
              </a:rPr>
              <a:t>dE/dx</a:t>
            </a:r>
            <a:r>
              <a:rPr sz="1569" spc="-28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569" dirty="0">
                <a:solidFill>
                  <a:srgbClr val="0432FF"/>
                </a:solidFill>
                <a:latin typeface="Arial"/>
                <a:cs typeface="Arial"/>
              </a:rPr>
              <a:t>resolution</a:t>
            </a:r>
            <a:r>
              <a:rPr sz="1569" spc="-46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569" dirty="0">
                <a:solidFill>
                  <a:srgbClr val="0432FF"/>
                </a:solidFill>
                <a:latin typeface="Arial"/>
                <a:cs typeface="Arial"/>
              </a:rPr>
              <a:t>&lt;</a:t>
            </a:r>
            <a:r>
              <a:rPr sz="1569" spc="-32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569" dirty="0">
                <a:solidFill>
                  <a:srgbClr val="0432FF"/>
                </a:solidFill>
                <a:latin typeface="Arial"/>
                <a:cs typeface="Arial"/>
              </a:rPr>
              <a:t>5%</a:t>
            </a:r>
            <a:r>
              <a:rPr sz="1569" spc="-28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reached</a:t>
            </a:r>
            <a:r>
              <a:rPr sz="1569" spc="-51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with</a:t>
            </a:r>
            <a:r>
              <a:rPr sz="1569" spc="-28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all</a:t>
            </a:r>
            <a:r>
              <a:rPr sz="1569" spc="-28" dirty="0">
                <a:latin typeface="Arial"/>
                <a:cs typeface="Arial"/>
              </a:rPr>
              <a:t> </a:t>
            </a:r>
            <a:r>
              <a:rPr sz="1569" spc="-9" dirty="0">
                <a:latin typeface="Arial"/>
                <a:cs typeface="Arial"/>
              </a:rPr>
              <a:t>technologies</a:t>
            </a:r>
            <a:r>
              <a:rPr sz="1569" spc="-46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(</a:t>
            </a:r>
            <a:r>
              <a:rPr sz="1569" b="1" dirty="0">
                <a:solidFill>
                  <a:srgbClr val="00B050"/>
                </a:solidFill>
                <a:latin typeface="Arial"/>
                <a:cs typeface="Arial"/>
              </a:rPr>
              <a:t>GEM,</a:t>
            </a:r>
            <a:r>
              <a:rPr sz="1569" b="1" spc="-28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69" b="1" dirty="0">
                <a:solidFill>
                  <a:srgbClr val="00B050"/>
                </a:solidFill>
                <a:latin typeface="Arial"/>
                <a:cs typeface="Arial"/>
              </a:rPr>
              <a:t>MM</a:t>
            </a:r>
            <a:r>
              <a:rPr sz="1569" b="1" spc="-28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69" b="1" dirty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1569" b="1" spc="-46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69" b="1" spc="-9" dirty="0" err="1">
                <a:solidFill>
                  <a:srgbClr val="00B050"/>
                </a:solidFill>
                <a:latin typeface="Arial"/>
                <a:cs typeface="Arial"/>
              </a:rPr>
              <a:t>GridPix</a:t>
            </a:r>
            <a:r>
              <a:rPr sz="1569" spc="-9" dirty="0">
                <a:latin typeface="Arial"/>
                <a:cs typeface="Arial"/>
              </a:rPr>
              <a:t>)</a:t>
            </a:r>
            <a:endParaRPr lang="en-US" sz="1569" spc="-9" dirty="0">
              <a:latin typeface="Arial"/>
              <a:cs typeface="Arial"/>
            </a:endParaRPr>
          </a:p>
          <a:p>
            <a:pPr marL="11723" marR="4689" indent="36342" algn="just">
              <a:spcBef>
                <a:spcPts val="517"/>
              </a:spcBef>
            </a:pPr>
            <a:r>
              <a:rPr sz="1569" dirty="0">
                <a:latin typeface="Arial"/>
                <a:cs typeface="Arial"/>
              </a:rPr>
              <a:t>If</a:t>
            </a:r>
            <a:r>
              <a:rPr sz="1569" spc="-9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dE/dx</a:t>
            </a:r>
            <a:r>
              <a:rPr sz="1569" spc="-18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combined</a:t>
            </a:r>
            <a:r>
              <a:rPr sz="1569" spc="-37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with</a:t>
            </a:r>
            <a:r>
              <a:rPr sz="1569" spc="-37" dirty="0">
                <a:latin typeface="Arial"/>
                <a:cs typeface="Arial"/>
              </a:rPr>
              <a:t> </a:t>
            </a:r>
            <a:r>
              <a:rPr sz="1569" spc="-32" dirty="0">
                <a:latin typeface="Arial"/>
                <a:cs typeface="Arial"/>
              </a:rPr>
              <a:t>ToF</a:t>
            </a:r>
            <a:r>
              <a:rPr sz="1569" spc="-9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using</a:t>
            </a:r>
            <a:r>
              <a:rPr sz="1569" spc="-18" dirty="0">
                <a:latin typeface="Arial"/>
                <a:cs typeface="Arial"/>
              </a:rPr>
              <a:t> </a:t>
            </a:r>
            <a:r>
              <a:rPr sz="1569" spc="-9" dirty="0" err="1">
                <a:latin typeface="Arial"/>
                <a:cs typeface="Arial"/>
              </a:rPr>
              <a:t>SiECAL</a:t>
            </a:r>
            <a:r>
              <a:rPr sz="1569" spc="-9" dirty="0">
                <a:latin typeface="Arial"/>
                <a:cs typeface="Arial"/>
              </a:rPr>
              <a:t>,</a:t>
            </a:r>
            <a:r>
              <a:rPr lang="en-US" sz="1569" spc="-9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P</a:t>
            </a:r>
            <a:r>
              <a:rPr sz="1569" spc="-28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&lt;</a:t>
            </a:r>
            <a:r>
              <a:rPr sz="1569" spc="-5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10GeV</a:t>
            </a:r>
            <a:r>
              <a:rPr sz="1569" spc="-14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region</a:t>
            </a:r>
            <a:r>
              <a:rPr sz="1569" spc="-23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for </a:t>
            </a:r>
            <a:r>
              <a:rPr sz="1569" spc="-9" dirty="0">
                <a:latin typeface="Arial"/>
                <a:cs typeface="Arial"/>
              </a:rPr>
              <a:t>pion-</a:t>
            </a:r>
            <a:r>
              <a:rPr sz="1569" dirty="0">
                <a:latin typeface="Arial"/>
                <a:cs typeface="Arial"/>
              </a:rPr>
              <a:t>K</a:t>
            </a:r>
            <a:r>
              <a:rPr sz="1569" spc="-18" dirty="0">
                <a:latin typeface="Arial"/>
                <a:cs typeface="Arial"/>
              </a:rPr>
              <a:t> </a:t>
            </a:r>
            <a:r>
              <a:rPr sz="1569" dirty="0">
                <a:latin typeface="Arial"/>
                <a:cs typeface="Arial"/>
              </a:rPr>
              <a:t>separation</a:t>
            </a:r>
            <a:r>
              <a:rPr sz="1569" spc="-9" dirty="0">
                <a:latin typeface="Arial"/>
                <a:cs typeface="Arial"/>
              </a:rPr>
              <a:t> covered</a:t>
            </a:r>
            <a:endParaRPr sz="1569" dirty="0">
              <a:latin typeface="Arial"/>
              <a:cs typeface="Arial"/>
            </a:endParaRPr>
          </a:p>
        </p:txBody>
      </p:sp>
      <p:sp>
        <p:nvSpPr>
          <p:cNvPr id="43" name="Google Shape;194;p22">
            <a:extLst>
              <a:ext uri="{FF2B5EF4-FFF2-40B4-BE49-F238E27FC236}">
                <a16:creationId xmlns:a16="http://schemas.microsoft.com/office/drawing/2014/main" id="{CE3D3B93-CE00-6418-EF3F-301A2E008588}"/>
              </a:ext>
            </a:extLst>
          </p:cNvPr>
          <p:cNvSpPr/>
          <p:nvPr/>
        </p:nvSpPr>
        <p:spPr>
          <a:xfrm>
            <a:off x="3388094" y="293988"/>
            <a:ext cx="370163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662" b="1" u="sng" dirty="0">
              <a:solidFill>
                <a:srgbClr val="002060"/>
              </a:solidFill>
            </a:endParaRPr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38042B2A-97CA-2BFD-6DC5-BD1B6A8E6F2A}"/>
              </a:ext>
            </a:extLst>
          </p:cNvPr>
          <p:cNvSpPr txBox="1"/>
          <p:nvPr/>
        </p:nvSpPr>
        <p:spPr>
          <a:xfrm>
            <a:off x="137812" y="3977123"/>
            <a:ext cx="5506499" cy="238552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35170">
              <a:spcBef>
                <a:spcPts val="88"/>
              </a:spcBef>
            </a:pPr>
            <a:r>
              <a:rPr sz="1477" b="1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sz="1477" b="1" spc="-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Distortions</a:t>
            </a:r>
            <a:r>
              <a:rPr sz="1477" b="1" spc="-4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77" b="1" spc="-2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r>
              <a:rPr sz="1477" b="1" spc="-2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sz="1477" b="1" spc="-1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sz="1477" b="1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r>
              <a:rPr sz="1477" b="1" spc="-3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sz="1477" b="1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L~10</a:t>
            </a:r>
            <a:r>
              <a:rPr sz="1477" baseline="2469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sz="1477" spc="145" baseline="2469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sz="1477" spc="-14" baseline="2469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477" spc="-34" baseline="2469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477" b="1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77" b="1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77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T</a:t>
            </a:r>
            <a:endParaRPr sz="1477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FBB979F3-2BC1-E086-8660-3CF50B2FC0DC}"/>
              </a:ext>
            </a:extLst>
          </p:cNvPr>
          <p:cNvSpPr txBox="1"/>
          <p:nvPr/>
        </p:nvSpPr>
        <p:spPr>
          <a:xfrm>
            <a:off x="60464" y="4243500"/>
            <a:ext cx="5380902" cy="46585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298946" marR="39859" indent="-263776">
              <a:spcBef>
                <a:spcPts val="88"/>
              </a:spcBef>
              <a:tabLst>
                <a:tab pos="298360" algn="l"/>
              </a:tabLst>
            </a:pPr>
            <a:r>
              <a:rPr lang="en-US" sz="1477" spc="-9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beam-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sz="147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sz="147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477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dominant:</a:t>
            </a:r>
            <a:r>
              <a:rPr sz="1477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sz="147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sz="1477" spc="-2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ions/cm</a:t>
            </a:r>
            <a:r>
              <a:rPr sz="1477" baseline="2469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1477" spc="671" baseline="2469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37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spc="374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distortions</a:t>
            </a:r>
            <a:r>
              <a:rPr sz="1477" spc="-3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477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7934F356-73B3-C344-DEA9-2ADA4D45B1E9}"/>
              </a:ext>
            </a:extLst>
          </p:cNvPr>
          <p:cNvSpPr txBox="1"/>
          <p:nvPr/>
        </p:nvSpPr>
        <p:spPr>
          <a:xfrm>
            <a:off x="60465" y="4834344"/>
            <a:ext cx="5403738" cy="465857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307738" marR="39859" indent="-273155">
              <a:spcBef>
                <a:spcPts val="88"/>
              </a:spcBef>
              <a:tabLst>
                <a:tab pos="298360" algn="l"/>
              </a:tabLst>
            </a:pPr>
            <a:r>
              <a:rPr sz="1477" spc="-4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	Gas</a:t>
            </a:r>
            <a:r>
              <a:rPr sz="1477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sz="1477" spc="-4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z="1477" baseline="2469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1477" spc="152" baseline="2469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spc="18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distortions</a:t>
            </a:r>
            <a:r>
              <a:rPr sz="1477" spc="-4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77" spc="-3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sz="1477" spc="-3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sz="1477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77" spc="-23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sz="1477" spc="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gating</a:t>
            </a:r>
            <a:r>
              <a:rPr sz="1477" spc="-4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sz="1477" spc="-46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77" spc="-28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sz="1477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16">
            <a:extLst>
              <a:ext uri="{FF2B5EF4-FFF2-40B4-BE49-F238E27FC236}">
                <a16:creationId xmlns:a16="http://schemas.microsoft.com/office/drawing/2014/main" id="{294B904C-9868-07A0-323D-4E7A4B38B60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3541" y="1820523"/>
            <a:ext cx="3079996" cy="1960751"/>
          </a:xfrm>
          <a:prstGeom prst="rect">
            <a:avLst/>
          </a:prstGeom>
        </p:spPr>
      </p:pic>
      <p:sp>
        <p:nvSpPr>
          <p:cNvPr id="6" name="object 26">
            <a:extLst>
              <a:ext uri="{FF2B5EF4-FFF2-40B4-BE49-F238E27FC236}">
                <a16:creationId xmlns:a16="http://schemas.microsoft.com/office/drawing/2014/main" id="{ACFE769A-E8A8-B382-E44A-3AF99CFC564B}"/>
              </a:ext>
            </a:extLst>
          </p:cNvPr>
          <p:cNvSpPr txBox="1"/>
          <p:nvPr/>
        </p:nvSpPr>
        <p:spPr>
          <a:xfrm>
            <a:off x="6762830" y="1725183"/>
            <a:ext cx="2213402" cy="187024"/>
          </a:xfrm>
          <a:prstGeom prst="rect">
            <a:avLst/>
          </a:prstGeom>
          <a:noFill/>
        </p:spPr>
        <p:txBody>
          <a:bodyPr vert="horz" wrap="square" lIns="0" tIns="37514" rIns="0" bIns="0" rtlCol="0">
            <a:spAutoFit/>
          </a:bodyPr>
          <a:lstStyle/>
          <a:p>
            <a:r>
              <a:rPr lang="en-GB" sz="969" b="1" dirty="0">
                <a:solidFill>
                  <a:srgbClr val="0432FF"/>
                </a:solidFill>
                <a:latin typeface="Helvetica Neue" panose="02000503000000020004" pitchFamily="2" charset="0"/>
              </a:rPr>
              <a:t>10.1016/j.nuclphysbps.2015.09.174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6F5BA-6784-60F3-1524-B254632546B6}"/>
              </a:ext>
            </a:extLst>
          </p:cNvPr>
          <p:cNvSpPr txBox="1"/>
          <p:nvPr/>
        </p:nvSpPr>
        <p:spPr>
          <a:xfrm>
            <a:off x="81456" y="5486039"/>
            <a:ext cx="9062544" cy="7742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5499" indent="-263776">
              <a:spcBef>
                <a:spcPts val="5"/>
              </a:spcBef>
              <a:buFont typeface="Wingdings" pitchFamily="2" charset="2"/>
              <a:buChar char="è"/>
              <a:tabLst>
                <a:tab pos="274913" algn="l"/>
              </a:tabLst>
            </a:pP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</a:t>
            </a:r>
            <a:r>
              <a:rPr lang="en-GB"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as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en-GB" sz="1477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arrive</a:t>
            </a:r>
            <a:r>
              <a:rPr lang="en-GB" sz="1477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2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GB" sz="1477" spc="-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23">
              <a:spcBef>
                <a:spcPts val="5"/>
              </a:spcBef>
              <a:tabLst>
                <a:tab pos="274913" algn="l"/>
              </a:tabLst>
            </a:pPr>
            <a:r>
              <a:rPr lang="en-GB" sz="147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Gating</a:t>
            </a:r>
            <a:r>
              <a:rPr lang="en-GB" sz="1477" b="1" spc="-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b="1" spc="-1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en-GB"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</a:t>
            </a:r>
            <a:r>
              <a:rPr lang="en-GB" sz="1477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GB" sz="1477" spc="-23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en-GB" sz="1477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closes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GB" sz="1477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477" spc="-1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GB"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en-GB" sz="1477" b="1" spc="-1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47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6076" lvl="1" indent="-263776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74913" algn="l"/>
              </a:tabLst>
            </a:pPr>
            <a:r>
              <a:rPr lang="en-GB" sz="1477" spc="-28" dirty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en-GB" sz="1477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23" dirty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n-GB" sz="1477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28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latin typeface="Arial" panose="020B0604020202020204" pitchFamily="34" charset="0"/>
                <a:cs typeface="Arial" panose="020B0604020202020204" pitchFamily="34" charset="0"/>
              </a:rPr>
              <a:t>&gt;80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GB" sz="1477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latin typeface="Arial" panose="020B0604020202020204" pitchFamily="34" charset="0"/>
                <a:cs typeface="Arial" panose="020B0604020202020204" pitchFamily="34" charset="0"/>
              </a:rPr>
              <a:t>(as</a:t>
            </a:r>
            <a:r>
              <a:rPr lang="en-GB" sz="1477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sz="1477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simulations) </a:t>
            </a:r>
            <a:r>
              <a:rPr lang="en-GB" sz="1477" dirty="0">
                <a:latin typeface="Arial"/>
                <a:cs typeface="Arial"/>
              </a:rPr>
              <a:t>for</a:t>
            </a:r>
            <a:r>
              <a:rPr lang="en-GB" sz="1477" spc="-5" dirty="0">
                <a:latin typeface="Arial"/>
                <a:cs typeface="Arial"/>
              </a:rPr>
              <a:t> </a:t>
            </a:r>
            <a:r>
              <a:rPr lang="en-GB" sz="1477" dirty="0">
                <a:latin typeface="Arial"/>
                <a:cs typeface="Arial"/>
              </a:rPr>
              <a:t>∆V ~ </a:t>
            </a:r>
            <a:r>
              <a:rPr lang="en-GB" sz="1477" spc="-23" dirty="0">
                <a:latin typeface="Arial"/>
                <a:cs typeface="Arial"/>
              </a:rPr>
              <a:t>5V</a:t>
            </a:r>
            <a:endParaRPr lang="en-GB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8">
            <a:extLst>
              <a:ext uri="{FF2B5EF4-FFF2-40B4-BE49-F238E27FC236}">
                <a16:creationId xmlns:a16="http://schemas.microsoft.com/office/drawing/2014/main" id="{27DCB9F8-B81E-690B-8729-71320B9917A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9367" y="4169593"/>
            <a:ext cx="2349738" cy="109034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20582" y="5293514"/>
            <a:ext cx="1262954" cy="79728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B664705-5F20-38B8-AA36-E140B7118229}"/>
              </a:ext>
            </a:extLst>
          </p:cNvPr>
          <p:cNvSpPr/>
          <p:nvPr/>
        </p:nvSpPr>
        <p:spPr>
          <a:xfrm>
            <a:off x="6199009" y="3159764"/>
            <a:ext cx="563821" cy="2692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6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D69C4-B6C6-77EF-0564-37C877144517}"/>
              </a:ext>
            </a:extLst>
          </p:cNvPr>
          <p:cNvSpPr txBox="1"/>
          <p:nvPr/>
        </p:nvSpPr>
        <p:spPr>
          <a:xfrm rot="16200000">
            <a:off x="8156810" y="5512020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6EB22F26-31C0-2B9D-5BFC-1C2125C8E051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Inner/Central Tracking with PID: TPC + MPGD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4E9C441-2CCE-C73E-49DD-69CFCB919F9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B5C01D0-F752-23B8-B57F-2DAF5288678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3870373-F7E6-C7EA-1F8E-5B4ADEC26D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026136" y="6479830"/>
            <a:ext cx="2057400" cy="365125"/>
          </a:xfrm>
        </p:spPr>
        <p:txBody>
          <a:bodyPr/>
          <a:lstStyle/>
          <a:p>
            <a:fld id="{B6F15528-21DE-4FAA-801E-634DDDAF4B2B}" type="slidenum">
              <a:rPr lang="en-IT" smtClean="0"/>
              <a:t>47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3816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-119436" y="1863897"/>
            <a:ext cx="5741344" cy="693164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695489" lvl="1" indent="-263190">
              <a:buFont typeface="Wingdings"/>
              <a:buChar char=""/>
              <a:tabLst>
                <a:tab pos="274913" algn="l"/>
              </a:tabLst>
            </a:pP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ionisation electrons are detected with high efficiency </a:t>
            </a:r>
          </a:p>
          <a:p>
            <a:pPr marL="695489" lvl="1" indent="-263190">
              <a:buFont typeface="Wingdings"/>
              <a:buChar char=""/>
              <a:tabLst>
                <a:tab pos="274913" algn="l"/>
              </a:tabLst>
            </a:pP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/dx by cluster counting</a:t>
            </a:r>
          </a:p>
          <a:p>
            <a:pPr marL="695489" lvl="1" indent="-263190">
              <a:buFont typeface="Wingdings"/>
              <a:buChar char=""/>
              <a:tabLst>
                <a:tab pos="274913" algn="l"/>
              </a:tabLst>
            </a:pPr>
            <a:r>
              <a:rPr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sz="1477" spc="-4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IBF</a:t>
            </a:r>
            <a:r>
              <a:rPr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477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Gridpix</a:t>
            </a:r>
            <a:r>
              <a:rPr sz="1477" spc="-2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77" spc="-2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77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priority,</a:t>
            </a:r>
            <a:r>
              <a:rPr sz="1477" spc="-4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sz="1477" spc="-3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77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𝒪(1‰)</a:t>
            </a:r>
            <a:endParaRPr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60B068-634D-6FA2-78D4-644013DD27E4}"/>
              </a:ext>
            </a:extLst>
          </p:cNvPr>
          <p:cNvSpPr/>
          <p:nvPr/>
        </p:nvSpPr>
        <p:spPr>
          <a:xfrm>
            <a:off x="2598837" y="5154003"/>
            <a:ext cx="3124367" cy="115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tabLst/>
            </a:pPr>
            <a:r>
              <a:rPr lang="en-GB" sz="1385" b="1" dirty="0">
                <a:solidFill>
                  <a:srgbClr val="C00000"/>
                </a:solidFill>
                <a:latin typeface="Arial" panose="020B0604020202020204" pitchFamily="34" charset="0"/>
                <a:ea typeface="WenQuanYi Micro Hei" pitchFamily="2"/>
                <a:cs typeface="Arial" panose="020B0604020202020204" pitchFamily="34" charset="0"/>
              </a:rPr>
              <a:t>50 cm track length with ~ 3000 hits</a:t>
            </a:r>
          </a:p>
          <a:p>
            <a:pPr marL="263776" indent="-263776" hangingPunct="0">
              <a:buFont typeface="Wingdings" panose="05000000000000000000" pitchFamily="2" charset="2"/>
              <a:buChar char="à"/>
            </a:pPr>
            <a:r>
              <a:rPr lang="en-GB" sz="1385" dirty="0">
                <a:solidFill>
                  <a:srgbClr val="C00000"/>
                </a:solidFill>
                <a:latin typeface="Arial" panose="020B0604020202020204" pitchFamily="34" charset="0"/>
                <a:ea typeface="WenQuanYi Micro Hei" pitchFamily="2"/>
                <a:cs typeface="Arial" panose="020B0604020202020204" pitchFamily="34" charset="0"/>
              </a:rPr>
              <a:t>each is electron from the primary ionisation</a:t>
            </a:r>
          </a:p>
          <a:p>
            <a:pPr marL="263776" indent="-263776" hangingPunct="0">
              <a:buFont typeface="Wingdings" panose="05000000000000000000" pitchFamily="2" charset="2"/>
              <a:buChar char="à"/>
            </a:pPr>
            <a:r>
              <a:rPr lang="en-GB" sz="1385" dirty="0">
                <a:solidFill>
                  <a:srgbClr val="C00000"/>
                </a:solidFill>
                <a:latin typeface="Arial" panose="020B0604020202020204" pitchFamily="34" charset="0"/>
                <a:ea typeface="WenQuanYi Micro Hei" pitchFamily="2"/>
                <a:cs typeface="Arial" panose="020B0604020202020204" pitchFamily="34" charset="0"/>
              </a:rPr>
              <a:t>for track reconstruction, in case of curved tracks</a:t>
            </a:r>
          </a:p>
        </p:txBody>
      </p:sp>
      <p:pic>
        <p:nvPicPr>
          <p:cNvPr id="10" name="object 22">
            <a:extLst>
              <a:ext uri="{FF2B5EF4-FFF2-40B4-BE49-F238E27FC236}">
                <a16:creationId xmlns:a16="http://schemas.microsoft.com/office/drawing/2014/main" id="{A60C15DA-2B4C-137A-EB92-5CE1AECDE8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9670" y="4092753"/>
            <a:ext cx="3333296" cy="2266738"/>
          </a:xfrm>
          <a:prstGeom prst="rect">
            <a:avLst/>
          </a:prstGeom>
        </p:spPr>
      </p:pic>
      <p:sp>
        <p:nvSpPr>
          <p:cNvPr id="27" name="object 23">
            <a:extLst>
              <a:ext uri="{FF2B5EF4-FFF2-40B4-BE49-F238E27FC236}">
                <a16:creationId xmlns:a16="http://schemas.microsoft.com/office/drawing/2014/main" id="{18A9BAEC-FE93-93CE-6730-76E2BDD3B5F8}"/>
              </a:ext>
            </a:extLst>
          </p:cNvPr>
          <p:cNvSpPr txBox="1"/>
          <p:nvPr/>
        </p:nvSpPr>
        <p:spPr>
          <a:xfrm>
            <a:off x="6041461" y="3683764"/>
            <a:ext cx="3026509" cy="408919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99062"/>
            <a:r>
              <a:rPr sz="1292" spc="-9" dirty="0">
                <a:solidFill>
                  <a:srgbClr val="0432FF"/>
                </a:solidFill>
                <a:latin typeface="Arial"/>
                <a:cs typeface="Arial"/>
              </a:rPr>
              <a:t>Micromegas</a:t>
            </a:r>
            <a:r>
              <a:rPr sz="1292" spc="-37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+</a:t>
            </a:r>
            <a:r>
              <a:rPr sz="1292" spc="-23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GEM</a:t>
            </a:r>
            <a:r>
              <a:rPr sz="1292" spc="-9" dirty="0">
                <a:solidFill>
                  <a:srgbClr val="0432FF"/>
                </a:solidFill>
                <a:latin typeface="Arial"/>
                <a:cs typeface="Arial"/>
              </a:rPr>
              <a:t> studies</a:t>
            </a:r>
            <a:r>
              <a:rPr lang="en-US" sz="1292" spc="-9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for</a:t>
            </a:r>
            <a:r>
              <a:rPr sz="1292" spc="-28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CEPC</a:t>
            </a:r>
            <a:r>
              <a:rPr sz="1292" spc="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/</a:t>
            </a:r>
            <a:r>
              <a:rPr sz="1292" spc="-18" dirty="0">
                <a:solidFill>
                  <a:srgbClr val="0432FF"/>
                </a:solidFill>
                <a:latin typeface="Arial"/>
                <a:cs typeface="Arial"/>
              </a:rPr>
              <a:t> FCC-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ee</a:t>
            </a:r>
            <a:r>
              <a:rPr sz="1292" spc="-23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to</a:t>
            </a:r>
            <a:r>
              <a:rPr sz="1292" spc="-14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spc="-9" dirty="0">
                <a:solidFill>
                  <a:srgbClr val="0432FF"/>
                </a:solidFill>
                <a:latin typeface="Arial"/>
                <a:cs typeface="Arial"/>
              </a:rPr>
              <a:t>minimize</a:t>
            </a:r>
            <a:r>
              <a:rPr lang="en-US" sz="1292" spc="-9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ion</a:t>
            </a:r>
            <a:r>
              <a:rPr sz="1292" spc="-42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292" dirty="0">
                <a:solidFill>
                  <a:srgbClr val="0432FF"/>
                </a:solidFill>
                <a:latin typeface="Arial"/>
                <a:cs typeface="Arial"/>
              </a:rPr>
              <a:t>backflow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FE5445-BBF3-7288-A1D1-08C0A1432621}"/>
              </a:ext>
            </a:extLst>
          </p:cNvPr>
          <p:cNvGrpSpPr/>
          <p:nvPr/>
        </p:nvGrpSpPr>
        <p:grpSpPr>
          <a:xfrm>
            <a:off x="5875604" y="884395"/>
            <a:ext cx="3029753" cy="2603578"/>
            <a:chOff x="6265027" y="-696261"/>
            <a:chExt cx="3282232" cy="2820543"/>
          </a:xfrm>
        </p:grpSpPr>
        <p:pic>
          <p:nvPicPr>
            <p:cNvPr id="38" name="object 20">
              <a:extLst>
                <a:ext uri="{FF2B5EF4-FFF2-40B4-BE49-F238E27FC236}">
                  <a16:creationId xmlns:a16="http://schemas.microsoft.com/office/drawing/2014/main" id="{38CDC465-B2C8-CA0A-CEF6-9D343C2896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5027" y="-696261"/>
              <a:ext cx="3282232" cy="2820543"/>
            </a:xfrm>
            <a:prstGeom prst="rect">
              <a:avLst/>
            </a:prstGeom>
          </p:spPr>
        </p:pic>
        <p:sp>
          <p:nvSpPr>
            <p:cNvPr id="39" name="object 23">
              <a:extLst>
                <a:ext uri="{FF2B5EF4-FFF2-40B4-BE49-F238E27FC236}">
                  <a16:creationId xmlns:a16="http://schemas.microsoft.com/office/drawing/2014/main" id="{39C04232-D051-D831-FF5A-682A1D136E4A}"/>
                </a:ext>
              </a:extLst>
            </p:cNvPr>
            <p:cNvSpPr txBox="1"/>
            <p:nvPr/>
          </p:nvSpPr>
          <p:spPr>
            <a:xfrm>
              <a:off x="7163828" y="-306206"/>
              <a:ext cx="1840472" cy="316679"/>
            </a:xfrm>
            <a:prstGeom prst="rect">
              <a:avLst/>
            </a:prstGeom>
          </p:spPr>
          <p:txBody>
            <a:bodyPr vert="horz" wrap="square" lIns="0" tIns="9965" rIns="0" bIns="0" rtlCol="0">
              <a:spAutoFit/>
            </a:bodyPr>
            <a:lstStyle/>
            <a:p>
              <a:pPr marL="11723" marR="4689">
                <a:lnSpc>
                  <a:spcPct val="101200"/>
                </a:lnSpc>
                <a:spcBef>
                  <a:spcPts val="78"/>
                </a:spcBef>
              </a:pP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9000</a:t>
              </a:r>
              <a:r>
                <a:rPr sz="923" i="1" spc="-23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Z</a:t>
              </a:r>
              <a:r>
                <a:rPr sz="923" i="1" spc="-5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dirty="0">
                  <a:solidFill>
                    <a:srgbClr val="7030A0"/>
                  </a:solidFill>
                  <a:latin typeface="Arial Unicode MS"/>
                  <a:cs typeface="Arial Unicode MS"/>
                </a:rPr>
                <a:t>➙</a:t>
              </a:r>
              <a:r>
                <a:rPr sz="923" spc="-60" dirty="0">
                  <a:solidFill>
                    <a:srgbClr val="7030A0"/>
                  </a:solidFill>
                  <a:latin typeface="Arial Unicode MS"/>
                  <a:cs typeface="Arial Unicode MS"/>
                </a:rPr>
                <a:t> </a:t>
              </a: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qq’</a:t>
              </a:r>
              <a:r>
                <a:rPr sz="923" i="1" spc="-9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events</a:t>
              </a:r>
              <a:r>
                <a:rPr sz="923" i="1" spc="162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+</a:t>
              </a:r>
              <a:r>
                <a:rPr sz="923" i="1" spc="166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i="1" spc="-9" dirty="0">
                  <a:solidFill>
                    <a:srgbClr val="7030A0"/>
                  </a:solidFill>
                  <a:latin typeface="Calibri"/>
                  <a:cs typeface="Calibri"/>
                </a:rPr>
                <a:t>Bhabha</a:t>
              </a: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 background</a:t>
              </a:r>
              <a:r>
                <a:rPr sz="923" i="1" spc="-23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i="1" dirty="0">
                  <a:solidFill>
                    <a:srgbClr val="7030A0"/>
                  </a:solidFill>
                  <a:latin typeface="Calibri"/>
                  <a:cs typeface="Calibri"/>
                </a:rPr>
                <a:t>estimation</a:t>
              </a:r>
              <a:r>
                <a:rPr sz="923" i="1" spc="-23" dirty="0">
                  <a:solidFill>
                    <a:srgbClr val="7030A0"/>
                  </a:solidFill>
                  <a:latin typeface="Calibri"/>
                  <a:cs typeface="Calibri"/>
                </a:rPr>
                <a:t> </a:t>
              </a:r>
              <a:r>
                <a:rPr sz="923" i="1" spc="-9" dirty="0">
                  <a:solidFill>
                    <a:srgbClr val="7030A0"/>
                  </a:solidFill>
                  <a:latin typeface="Calibri"/>
                  <a:cs typeface="Calibri"/>
                </a:rPr>
                <a:t>needed</a:t>
              </a:r>
              <a:endParaRPr sz="923" dirty="0">
                <a:latin typeface="Calibri"/>
                <a:cs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AF044D-C6E6-A27B-A864-2E5FCB05C199}"/>
              </a:ext>
            </a:extLst>
          </p:cNvPr>
          <p:cNvSpPr txBox="1"/>
          <p:nvPr/>
        </p:nvSpPr>
        <p:spPr>
          <a:xfrm>
            <a:off x="12332" y="1142686"/>
            <a:ext cx="5863272" cy="10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b="1" dirty="0">
                <a:latin typeface="Arial" panose="020B0604020202020204" pitchFamily="34" charset="0"/>
                <a:cs typeface="Arial" panose="020B0604020202020204" pitchFamily="34" charset="0"/>
              </a:rPr>
              <a:t>HZ/WW/</a:t>
            </a:r>
            <a:r>
              <a:rPr lang="en-GB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en-GB" sz="1477" b="1" dirty="0">
                <a:latin typeface="Arial" panose="020B0604020202020204" pitchFamily="34" charset="0"/>
                <a:cs typeface="Arial" panose="020B0604020202020204" pitchFamily="34" charset="0"/>
              </a:rPr>
              <a:t> running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1477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readout (MM + GEM) 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b="1" dirty="0">
                <a:latin typeface="Arial" panose="020B0604020202020204" pitchFamily="34" charset="0"/>
                <a:cs typeface="Arial" panose="020B0604020202020204" pitchFamily="34" charset="0"/>
              </a:rPr>
              <a:t>Z pole running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(@10</a:t>
            </a:r>
            <a:r>
              <a:rPr lang="en-GB" sz="1477" baseline="2469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): primary</a:t>
            </a:r>
            <a:r>
              <a:rPr lang="en-GB" sz="1477" spc="-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GB" sz="1477" spc="-4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en-GB" sz="1477" spc="-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18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ions/cm</a:t>
            </a:r>
            <a:r>
              <a:rPr lang="en-GB" sz="1477" baseline="2469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77" spc="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477" spc="9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477" spc="9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GB" sz="1477" spc="-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  <a:r>
              <a:rPr lang="en-GB" sz="1477" spc="-4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spc="-9" dirty="0">
                <a:latin typeface="Arial" panose="020B0604020202020204" pitchFamily="34" charset="0"/>
                <a:cs typeface="Arial" panose="020B0604020202020204" pitchFamily="34" charset="0"/>
              </a:rPr>
              <a:t>distortions</a:t>
            </a:r>
            <a:r>
              <a:rPr lang="en-GB" sz="1477" spc="-4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O(mm) </a:t>
            </a:r>
            <a:r>
              <a:rPr lang="en-GB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Pixelated readout  </a:t>
            </a:r>
            <a:r>
              <a:rPr lang="en-GB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GridPix</a:t>
            </a:r>
            <a:endParaRPr lang="en-GB" sz="147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endParaRPr lang="en-IT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D0E27-D55E-5552-A07D-21B092FB3395}"/>
              </a:ext>
            </a:extLst>
          </p:cNvPr>
          <p:cNvSpPr txBox="1"/>
          <p:nvPr/>
        </p:nvSpPr>
        <p:spPr>
          <a:xfrm>
            <a:off x="74075" y="847836"/>
            <a:ext cx="6998000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77" b="1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CEPC/FCC: No bunch structure </a:t>
            </a:r>
            <a:r>
              <a:rPr lang="en-US" sz="1477" b="1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lang="en-US" sz="1477" b="1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continuous beam (</a:t>
            </a:r>
            <a:r>
              <a:rPr lang="en-US" sz="1477" b="1" spc="-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en-US" sz="1477" b="1" spc="-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ALICE)</a:t>
            </a:r>
            <a:endParaRPr lang="en-IT" sz="147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ollage of different types of electronics&#10;&#10;Description automatically generated">
            <a:extLst>
              <a:ext uri="{FF2B5EF4-FFF2-40B4-BE49-F238E27FC236}">
                <a16:creationId xmlns:a16="http://schemas.microsoft.com/office/drawing/2014/main" id="{27CC7227-273B-B6BB-CF18-F81C03BAF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" y="2557383"/>
            <a:ext cx="5430877" cy="193575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8B9A34F-B184-C705-0F4A-449DCF25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" y="4227189"/>
            <a:ext cx="2541810" cy="233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39D935-C0C6-4BC3-3A6F-A8887BC83317}"/>
              </a:ext>
            </a:extLst>
          </p:cNvPr>
          <p:cNvSpPr txBox="1"/>
          <p:nvPr/>
        </p:nvSpPr>
        <p:spPr>
          <a:xfrm>
            <a:off x="2612179" y="4546924"/>
            <a:ext cx="3131275" cy="731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85" b="1" dirty="0">
                <a:latin typeface="Arial" panose="020B0604020202020204" pitchFamily="34" charset="0"/>
                <a:cs typeface="Arial" panose="020B0604020202020204" pitchFamily="34" charset="0"/>
              </a:rPr>
              <a:t>The maximum possible information from a track is acquired:  </a:t>
            </a:r>
            <a:endParaRPr lang="en-IT" sz="138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FF3F4-61FE-DB3B-5AF1-E1861CCEC07C}"/>
              </a:ext>
            </a:extLst>
          </p:cNvPr>
          <p:cNvSpPr txBox="1"/>
          <p:nvPr/>
        </p:nvSpPr>
        <p:spPr>
          <a:xfrm rot="16200000">
            <a:off x="8190780" y="5561312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85641A68-0EDF-6F04-AE1B-8606DD30F1BC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Inner/Central Tracking with PID: TPC + MPGD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27E3F4D-093C-C13F-0DFE-3C03648E9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6A592E9-2646-AE6F-B60B-A91C4C31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AC574F-F254-3DF0-D850-BF0328C0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48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15787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6">
            <a:extLst>
              <a:ext uri="{FF2B5EF4-FFF2-40B4-BE49-F238E27FC236}">
                <a16:creationId xmlns:a16="http://schemas.microsoft.com/office/drawing/2014/main" id="{3DE51E28-9694-8E2C-7395-C13AFDF15F34}"/>
              </a:ext>
            </a:extLst>
          </p:cNvPr>
          <p:cNvSpPr txBox="1"/>
          <p:nvPr/>
        </p:nvSpPr>
        <p:spPr>
          <a:xfrm>
            <a:off x="72499" y="2757401"/>
            <a:ext cx="3930306" cy="150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5"/>
              </a:spcAft>
            </a:pPr>
            <a:r>
              <a:rPr lang="it-IT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</a:t>
            </a:r>
            <a:r>
              <a:rPr lang="it-IT" sz="147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it-IT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7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CALICE </a:t>
            </a:r>
            <a:r>
              <a:rPr lang="it-IT" sz="147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14318" indent="-214318"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it-IT" sz="1477" dirty="0">
                <a:latin typeface="Arial" panose="020B0604020202020204" pitchFamily="34" charset="0"/>
                <a:cs typeface="Arial" panose="020B0604020202020204" pitchFamily="34" charset="0"/>
              </a:rPr>
              <a:t>AHCAL </a:t>
            </a:r>
            <a:r>
              <a:rPr lang="it-IT" sz="1477" dirty="0" err="1">
                <a:latin typeface="Arial" panose="020B0604020202020204" pitchFamily="34" charset="0"/>
                <a:cs typeface="Arial" panose="020B0604020202020204" pitchFamily="34" charset="0"/>
              </a:rPr>
              <a:t>Scint+SiPM</a:t>
            </a:r>
            <a:r>
              <a:rPr lang="it-IT" sz="1477" dirty="0">
                <a:latin typeface="Arial" panose="020B0604020202020204" pitchFamily="34" charset="0"/>
                <a:cs typeface="Arial" panose="020B0604020202020204" pitchFamily="34" charset="0"/>
              </a:rPr>
              <a:t> 3 x 3 cm</a:t>
            </a:r>
            <a:r>
              <a:rPr lang="it-IT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477" dirty="0" err="1">
                <a:latin typeface="Arial" panose="020B0604020202020204" pitchFamily="34" charset="0"/>
                <a:cs typeface="Arial" panose="020B0604020202020204" pitchFamily="34" charset="0"/>
              </a:rPr>
              <a:t>granularity</a:t>
            </a:r>
            <a:endParaRPr lang="it-IT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8" indent="-214318"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it-IT" sz="1477" dirty="0">
                <a:latin typeface="Arial" panose="020B0604020202020204" pitchFamily="34" charset="0"/>
                <a:cs typeface="Arial" panose="020B0604020202020204" pitchFamily="34" charset="0"/>
              </a:rPr>
              <a:t>DHCAL glass RPC 1 x 1 cm</a:t>
            </a:r>
            <a:r>
              <a:rPr lang="it-IT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477" dirty="0" err="1">
                <a:latin typeface="Arial" panose="020B0604020202020204" pitchFamily="34" charset="0"/>
                <a:cs typeface="Arial" panose="020B0604020202020204" pitchFamily="34" charset="0"/>
              </a:rPr>
              <a:t>granularity</a:t>
            </a:r>
            <a:endParaRPr lang="it-IT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8" indent="-214318"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it-IT" sz="1477" dirty="0">
                <a:latin typeface="Arial" panose="020B0604020202020204" pitchFamily="34" charset="0"/>
                <a:cs typeface="Arial" panose="020B0604020202020204" pitchFamily="34" charset="0"/>
              </a:rPr>
              <a:t>SDHCAL RPC/MICROMEGAS/RPWELL</a:t>
            </a:r>
          </a:p>
          <a:p>
            <a:pPr>
              <a:spcAft>
                <a:spcPts val="75"/>
              </a:spcAft>
            </a:pPr>
            <a:r>
              <a:rPr lang="it-IT" sz="1477" dirty="0">
                <a:latin typeface="Arial" panose="020B0604020202020204" pitchFamily="34" charset="0"/>
                <a:cs typeface="Arial" panose="020B0604020202020204" pitchFamily="34" charset="0"/>
              </a:rPr>
              <a:t>     1 x 1 cm</a:t>
            </a:r>
            <a:r>
              <a:rPr lang="it-IT" sz="1477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477" dirty="0" err="1">
                <a:latin typeface="Arial" panose="020B0604020202020204" pitchFamily="34" charset="0"/>
                <a:cs typeface="Arial" panose="020B0604020202020204" pitchFamily="34" charset="0"/>
              </a:rPr>
              <a:t>granularity</a:t>
            </a:r>
            <a:endParaRPr lang="it-IT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7">
                <a:extLst>
                  <a:ext uri="{FF2B5EF4-FFF2-40B4-BE49-F238E27FC236}">
                    <a16:creationId xmlns:a16="http://schemas.microsoft.com/office/drawing/2014/main" id="{521F4F65-8882-EF5B-5286-0A448CCF3ECA}"/>
                  </a:ext>
                </a:extLst>
              </p:cNvPr>
              <p:cNvSpPr txBox="1"/>
              <p:nvPr/>
            </p:nvSpPr>
            <p:spPr>
              <a:xfrm>
                <a:off x="29398" y="1144378"/>
                <a:ext cx="4024442" cy="1267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8" indent="-214318">
                  <a:spcAft>
                    <a:spcPts val="75"/>
                  </a:spcAft>
                  <a:buFont typeface="Arial" panose="020B0604020202020204" pitchFamily="34" charset="0"/>
                  <a:buChar char="•"/>
                </a:pP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granularity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77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14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1477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it-IT" sz="1477" dirty="0">
                    <a:latin typeface="Arial" panose="020B0604020202020204" pitchFamily="34" charset="0"/>
                    <a:cs typeface="Arial" panose="020B0604020202020204" pitchFamily="34" charset="0"/>
                  </a:rPr>
                  <a:t> = 50um, </a:t>
                </a:r>
                <a14:m>
                  <m:oMath xmlns:m="http://schemas.openxmlformats.org/officeDocument/2006/math">
                    <m:r>
                      <a:rPr lang="it-IT" sz="147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1477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sz="1477" dirty="0">
                    <a:latin typeface="Arial" panose="020B0604020202020204" pitchFamily="34" charset="0"/>
                    <a:cs typeface="Arial" panose="020B0604020202020204" pitchFamily="34" charset="0"/>
                  </a:rPr>
                  <a:t> = 5ns) </a:t>
                </a:r>
                <a:r>
                  <a:rPr lang="it-IT" sz="147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47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cost</a:t>
                </a:r>
              </a:p>
              <a:p>
                <a:pPr marL="214318" indent="-214318">
                  <a:spcAft>
                    <a:spcPts val="75"/>
                  </a:spcAft>
                  <a:buFont typeface="Arial" panose="020B0604020202020204" pitchFamily="34" charset="0"/>
                  <a:buChar char="•"/>
                </a:pP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pad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multiplicity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14318" indent="-214318">
                  <a:spcAft>
                    <a:spcPts val="75"/>
                  </a:spcAft>
                  <a:buFont typeface="Arial" panose="020B0604020202020204" pitchFamily="34" charset="0"/>
                  <a:buChar char="•"/>
                </a:pP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radiation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hard detector</a:t>
                </a:r>
              </a:p>
              <a:p>
                <a:pPr marL="214318" indent="-214318">
                  <a:spcAft>
                    <a:spcPts val="75"/>
                  </a:spcAft>
                  <a:buFont typeface="Arial" panose="020B0604020202020204" pitchFamily="34" charset="0"/>
                  <a:buChar char="•"/>
                </a:pP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 energy </a:t>
                </a: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bkg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77" dirty="0" err="1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rejection</a:t>
                </a:r>
                <a:r>
                  <a:rPr lang="it-IT" sz="1477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0" name="CasellaDiTesto 7">
                <a:extLst>
                  <a:ext uri="{FF2B5EF4-FFF2-40B4-BE49-F238E27FC236}">
                    <a16:creationId xmlns:a16="http://schemas.microsoft.com/office/drawing/2014/main" id="{521F4F65-8882-EF5B-5286-0A448CCF3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" y="1144378"/>
                <a:ext cx="4024442" cy="1267335"/>
              </a:xfrm>
              <a:prstGeom prst="rect">
                <a:avLst/>
              </a:prstGeom>
              <a:blipFill>
                <a:blip r:embed="rId3"/>
                <a:stretch>
                  <a:fillRect l="-314" t="-1980" b="-297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2A622EE7-05E8-AC57-6E5D-944BA5747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650" y="4167988"/>
            <a:ext cx="2352078" cy="1810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7A4C83-257C-C6E7-2D13-5762E8DCD75F}"/>
              </a:ext>
            </a:extLst>
          </p:cNvPr>
          <p:cNvSpPr txBox="1"/>
          <p:nvPr/>
        </p:nvSpPr>
        <p:spPr>
          <a:xfrm>
            <a:off x="7209152" y="5651701"/>
            <a:ext cx="1483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SDHCAL with RPC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162964-52BC-AF03-04DE-681CA62594F6}"/>
              </a:ext>
            </a:extLst>
          </p:cNvPr>
          <p:cNvSpPr txBox="1"/>
          <p:nvPr/>
        </p:nvSpPr>
        <p:spPr>
          <a:xfrm>
            <a:off x="115175" y="4351275"/>
            <a:ext cx="4049228" cy="1574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Clr>
                <a:srgbClr val="0432FF"/>
              </a:buClr>
              <a:buSzPts val="1800"/>
            </a:pPr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New handle: Fast- timing </a:t>
            </a:r>
            <a:endParaRPr lang="en-GB" sz="1477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5" lvl="2" indent="-180979">
              <a:spcBef>
                <a:spcPts val="197"/>
              </a:spcBef>
              <a:spcAft>
                <a:spcPts val="75"/>
              </a:spcAft>
              <a:buClr>
                <a:schemeClr val="tx1"/>
              </a:buClr>
              <a:buSzPts val="1800"/>
              <a:buChar char="•"/>
            </a:pPr>
            <a:r>
              <a:rPr lang="en-GB" sz="1477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If pico-second-time and energy information at each point along the track</a:t>
            </a: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2">
              <a:spcBef>
                <a:spcPts val="197"/>
              </a:spcBef>
              <a:spcAft>
                <a:spcPts val="75"/>
              </a:spcAft>
              <a:buClr>
                <a:schemeClr val="tx1"/>
              </a:buClr>
              <a:buSzPts val="1800"/>
            </a:pPr>
            <a:r>
              <a:rPr lang="en-GB" sz="1477" dirty="0">
                <a:latin typeface="Arial" panose="020B0604020202020204" pitchFamily="34" charset="0"/>
                <a:cs typeface="Arial" panose="020B0604020202020204" pitchFamily="34" charset="0"/>
              </a:rPr>
              <a:t>     ⇒ </a:t>
            </a:r>
            <a:r>
              <a:rPr lang="en-GB" sz="1477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GB" sz="1477" dirty="0">
                <a:solidFill>
                  <a:srgbClr val="0432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5D imaging reconstruction </a:t>
            </a:r>
          </a:p>
          <a:p>
            <a:pPr marL="263776" lvl="2" indent="-263776">
              <a:spcBef>
                <a:spcPts val="197"/>
              </a:spcBef>
              <a:spcAft>
                <a:spcPts val="75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77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better assignment of deposit to PV timing</a:t>
            </a:r>
          </a:p>
          <a:p>
            <a:pPr marL="263776" lvl="2" indent="-263776">
              <a:spcBef>
                <a:spcPts val="197"/>
              </a:spcBef>
              <a:spcAft>
                <a:spcPts val="75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77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Better construction of the shower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4D8BCA-E6E7-D049-F428-36BE76745B1A}"/>
              </a:ext>
            </a:extLst>
          </p:cNvPr>
          <p:cNvSpPr txBox="1"/>
          <p:nvPr/>
        </p:nvSpPr>
        <p:spPr>
          <a:xfrm>
            <a:off x="8117412" y="730780"/>
            <a:ext cx="1026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Simon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8488A-144E-A10D-962A-00D471888CD5}"/>
              </a:ext>
            </a:extLst>
          </p:cNvPr>
          <p:cNvSpPr txBox="1"/>
          <p:nvPr/>
        </p:nvSpPr>
        <p:spPr>
          <a:xfrm>
            <a:off x="115175" y="864619"/>
            <a:ext cx="4626511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7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Particle-flow approach </a:t>
            </a:r>
            <a:endParaRPr lang="en-IT" sz="147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164">
            <a:extLst>
              <a:ext uri="{FF2B5EF4-FFF2-40B4-BE49-F238E27FC236}">
                <a16:creationId xmlns:a16="http://schemas.microsoft.com/office/drawing/2014/main" id="{FF7C9323-8565-C1AD-E7CC-8EE8F3D2B32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56047" y="1013128"/>
            <a:ext cx="3358555" cy="2316134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52BEBC7-41D6-554E-BB59-B5B7D2E6F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76" y="957539"/>
            <a:ext cx="2089956" cy="2631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8E545E-A698-1CF4-E3E6-69545B28D7D0}"/>
              </a:ext>
            </a:extLst>
          </p:cNvPr>
          <p:cNvSpPr txBox="1"/>
          <p:nvPr/>
        </p:nvSpPr>
        <p:spPr>
          <a:xfrm>
            <a:off x="4741686" y="3295089"/>
            <a:ext cx="4372915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75"/>
              </a:spcAft>
            </a:pPr>
            <a:r>
              <a:rPr lang="it-IT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1x1 cm</a:t>
            </a:r>
            <a:r>
              <a:rPr lang="it-IT" sz="1477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  </a:t>
            </a:r>
            <a:r>
              <a:rPr lang="it-IT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</a:t>
            </a:r>
            <a:r>
              <a:rPr lang="it-IT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energy </a:t>
            </a:r>
            <a:r>
              <a:rPr lang="it-IT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SDHCAL </a:t>
            </a:r>
            <a:r>
              <a:rPr lang="it-IT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7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AHCAL with software </a:t>
            </a:r>
            <a:r>
              <a:rPr lang="it-IT" sz="147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endParaRPr lang="it-IT" sz="147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F2DA66C7-4F23-A844-E68D-A9DEF629D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805" y="3970647"/>
            <a:ext cx="2766077" cy="2129283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AA57EC45-E798-6A38-DDD4-79A3172D1B7A}"/>
              </a:ext>
            </a:extLst>
          </p:cNvPr>
          <p:cNvSpPr txBox="1"/>
          <p:nvPr/>
        </p:nvSpPr>
        <p:spPr>
          <a:xfrm>
            <a:off x="115176" y="6116854"/>
            <a:ext cx="6223439" cy="3196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477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Facilities: (ILC/C</a:t>
            </a:r>
            <a:r>
              <a:rPr lang="en-GB" sz="1477" b="1" baseline="30000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77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FCC-</a:t>
            </a:r>
            <a:r>
              <a:rPr lang="en-GB" sz="1477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1477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CEPC, Muon collider, Hadron Physics). </a:t>
            </a: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EAD3B1CC-77A3-216F-BFF0-74B0EDF0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158" y="4008643"/>
            <a:ext cx="2766077" cy="21292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3667AD-8D4A-723E-9919-824246C84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615" y="3799972"/>
            <a:ext cx="2863641" cy="2459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F5D5F-E5D6-FADF-E540-45B56389499F}"/>
              </a:ext>
            </a:extLst>
          </p:cNvPr>
          <p:cNvSpPr txBox="1"/>
          <p:nvPr/>
        </p:nvSpPr>
        <p:spPr>
          <a:xfrm rot="16200000">
            <a:off x="8136364" y="5528312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64BBBD69-DB07-CE5D-1E9E-3D86992FFF32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Hadron Calorimetry: Steel abs + RPC/MPGD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4005B4-FBEF-D4FD-A19F-73CAD703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36F93C8-FD9A-F296-A805-86564128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C1C93-81FE-2DCE-7DAF-BD6BC96C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49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983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Choice of Gas (mixture)</a:t>
            </a:r>
          </a:p>
        </p:txBody>
      </p:sp>
      <p:pic>
        <p:nvPicPr>
          <p:cNvPr id="3" name="Content Placeholder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8C5A9AC6-EB88-2120-4ED9-45A82A6EE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10" y="1292446"/>
            <a:ext cx="4886704" cy="195738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A2406-4343-58EF-A28E-B0F1AFAF8D2C}"/>
              </a:ext>
            </a:extLst>
          </p:cNvPr>
          <p:cNvSpPr txBox="1"/>
          <p:nvPr/>
        </p:nvSpPr>
        <p:spPr>
          <a:xfrm rot="16200000">
            <a:off x="7310122" y="4658996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 © Rob Veenhof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32E63-968E-47BF-CD8E-FF320D87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"/>
          <a:stretch/>
        </p:blipFill>
        <p:spPr>
          <a:xfrm>
            <a:off x="2085779" y="2799532"/>
            <a:ext cx="4870107" cy="372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5982E4-EF8E-6EE9-F0F6-42BA0B91C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507" y="1113028"/>
            <a:ext cx="3704379" cy="38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8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AD928F3-A810-1AE2-22DB-8298E68D0B92}"/>
              </a:ext>
            </a:extLst>
          </p:cNvPr>
          <p:cNvGrpSpPr/>
          <p:nvPr/>
        </p:nvGrpSpPr>
        <p:grpSpPr>
          <a:xfrm>
            <a:off x="196947" y="865181"/>
            <a:ext cx="8876099" cy="5738578"/>
            <a:chOff x="213359" y="651530"/>
            <a:chExt cx="9615774" cy="6216792"/>
          </a:xfrm>
        </p:grpSpPr>
        <p:sp>
          <p:nvSpPr>
            <p:cNvPr id="9" name="object 9"/>
            <p:cNvSpPr txBox="1"/>
            <p:nvPr/>
          </p:nvSpPr>
          <p:spPr>
            <a:xfrm>
              <a:off x="213359" y="651530"/>
              <a:ext cx="9615774" cy="888032"/>
            </a:xfrm>
            <a:prstGeom prst="rect">
              <a:avLst/>
            </a:prstGeom>
          </p:spPr>
          <p:txBody>
            <a:bodyPr vert="horz" wrap="square" lIns="0" tIns="94371" rIns="0" bIns="0" rtlCol="0">
              <a:spAutoFit/>
            </a:bodyPr>
            <a:lstStyle/>
            <a:p>
              <a:pPr marL="286636" indent="-263190">
                <a:spcBef>
                  <a:spcPts val="563"/>
                </a:spcBef>
                <a:buFont typeface="Wingdings"/>
                <a:buChar char=""/>
                <a:tabLst>
                  <a:tab pos="286636" algn="l"/>
                </a:tabLst>
              </a:pP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ALICE</a:t>
              </a:r>
              <a:r>
                <a:rPr sz="1569" spc="-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  <a:r>
                <a:rPr sz="1569" spc="-4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r>
                <a:rPr sz="1569" spc="-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(160m</a:t>
              </a:r>
              <a:r>
                <a:rPr sz="1569" baseline="2469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z="156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sz="1569" spc="-5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achieved</a:t>
              </a:r>
              <a:r>
                <a:rPr sz="1569" spc="-55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r>
                <a:rPr sz="1569" spc="-42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res.</a:t>
              </a:r>
              <a:r>
                <a:rPr sz="1569" spc="-55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sz="1569" spc="-42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sz="1569" spc="-46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spc="-23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r>
                <a:rPr lang="en-US" sz="1569" spc="-23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56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6636" marR="1227437" indent="-263776">
                <a:buFont typeface="Wingdings"/>
                <a:buChar char=""/>
                <a:tabLst>
                  <a:tab pos="286636" algn="l"/>
                </a:tabLst>
              </a:pP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sz="1569" spc="-3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studies</a:t>
              </a:r>
              <a:r>
                <a:rPr sz="1569" spc="-5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sz="1569" spc="-2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MRPC</a:t>
              </a:r>
              <a:r>
                <a:rPr sz="1569" spc="-1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sz="1569" spc="-3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sz="1569" spc="-3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  <a:r>
                <a:rPr sz="1569" spc="-4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gaps</a:t>
              </a:r>
              <a:r>
                <a:rPr sz="1569" spc="-4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sz="1569" spc="-3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569" spc="-3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spc="-9" dirty="0">
                  <a:latin typeface="Arial" panose="020B0604020202020204" pitchFamily="34" charset="0"/>
                  <a:cs typeface="Arial" panose="020B0604020202020204" pitchFamily="34" charset="0"/>
                </a:rPr>
                <a:t>low-resistivity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r>
                <a:rPr sz="1569" spc="-3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spc="-18" dirty="0" err="1">
                  <a:latin typeface="Arial" panose="020B0604020202020204" pitchFamily="34" charset="0"/>
                  <a:cs typeface="Arial" panose="020B0604020202020204" pitchFamily="34" charset="0"/>
                </a:rPr>
                <a:t>μm</a:t>
              </a:r>
              <a:r>
                <a:rPr sz="1569" spc="-18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thick</a:t>
              </a:r>
              <a:r>
                <a:rPr lang="en-US" sz="1569" spc="-2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  <a:r>
                <a:rPr sz="1569" spc="-3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69" spc="-32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</a:t>
              </a:r>
              <a:r>
                <a:rPr sz="1569" spc="1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</a:t>
              </a:r>
              <a:r>
                <a:rPr sz="1569" spc="-28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sz="1569" spc="-28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sz="1569" spc="-28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r>
                <a:rPr sz="1569" spc="-23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r>
                <a:rPr sz="1569" spc="-28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69" spc="-9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sz="1569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74497E-6170-A449-6AED-1A684987C3AF}"/>
                </a:ext>
              </a:extLst>
            </p:cNvPr>
            <p:cNvGrpSpPr/>
            <p:nvPr/>
          </p:nvGrpSpPr>
          <p:grpSpPr>
            <a:xfrm>
              <a:off x="278558" y="1138845"/>
              <a:ext cx="9511365" cy="5729477"/>
              <a:chOff x="317768" y="1183454"/>
              <a:chExt cx="9511365" cy="5729477"/>
            </a:xfrm>
          </p:grpSpPr>
          <p:grpSp>
            <p:nvGrpSpPr>
              <p:cNvPr id="6" name="object 6"/>
              <p:cNvGrpSpPr/>
              <p:nvPr/>
            </p:nvGrpSpPr>
            <p:grpSpPr>
              <a:xfrm>
                <a:off x="413077" y="1557072"/>
                <a:ext cx="6151245" cy="1932939"/>
                <a:chOff x="182118" y="1556766"/>
                <a:chExt cx="6151245" cy="1932939"/>
              </a:xfrm>
            </p:grpSpPr>
            <p:pic>
              <p:nvPicPr>
                <p:cNvPr id="7" name="object 7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3475482" y="1556766"/>
                  <a:ext cx="2857563" cy="1927853"/>
                </a:xfrm>
                <a:prstGeom prst="rect">
                  <a:avLst/>
                </a:prstGeom>
              </p:spPr>
            </p:pic>
            <p:pic>
              <p:nvPicPr>
                <p:cNvPr id="8" name="object 8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82118" y="1569720"/>
                  <a:ext cx="3249802" cy="1919477"/>
                </a:xfrm>
                <a:prstGeom prst="rect">
                  <a:avLst/>
                </a:prstGeom>
              </p:spPr>
            </p:pic>
          </p:grpSp>
          <p:grpSp>
            <p:nvGrpSpPr>
              <p:cNvPr id="10" name="object 10"/>
              <p:cNvGrpSpPr/>
              <p:nvPr/>
            </p:nvGrpSpPr>
            <p:grpSpPr>
              <a:xfrm>
                <a:off x="317768" y="1183454"/>
                <a:ext cx="9511365" cy="5729477"/>
                <a:chOff x="393954" y="998220"/>
                <a:chExt cx="8629286" cy="5729477"/>
              </a:xfrm>
            </p:grpSpPr>
            <p:pic>
              <p:nvPicPr>
                <p:cNvPr id="11" name="object 11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392884" y="1187606"/>
                  <a:ext cx="2630356" cy="2143820"/>
                </a:xfrm>
                <a:prstGeom prst="rect">
                  <a:avLst/>
                </a:prstGeom>
              </p:spPr>
            </p:pic>
            <p:sp>
              <p:nvSpPr>
                <p:cNvPr id="12" name="object 12"/>
                <p:cNvSpPr/>
                <p:nvPr/>
              </p:nvSpPr>
              <p:spPr>
                <a:xfrm>
                  <a:off x="5292089" y="998220"/>
                  <a:ext cx="481965" cy="67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964" h="67309">
                      <a:moveTo>
                        <a:pt x="0" y="0"/>
                      </a:moveTo>
                      <a:lnTo>
                        <a:pt x="481723" y="66941"/>
                      </a:lnTo>
                    </a:path>
                  </a:pathLst>
                </a:custGeom>
                <a:ln w="38100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62"/>
                </a:p>
              </p:txBody>
            </p:sp>
            <p:sp>
              <p:nvSpPr>
                <p:cNvPr id="13" name="object 13"/>
                <p:cNvSpPr/>
                <p:nvPr/>
              </p:nvSpPr>
              <p:spPr>
                <a:xfrm>
                  <a:off x="5747076" y="1005933"/>
                  <a:ext cx="121285" cy="11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85" h="113665">
                      <a:moveTo>
                        <a:pt x="15735" y="0"/>
                      </a:moveTo>
                      <a:lnTo>
                        <a:pt x="0" y="113207"/>
                      </a:lnTo>
                      <a:lnTo>
                        <a:pt x="121081" y="72339"/>
                      </a:lnTo>
                      <a:lnTo>
                        <a:pt x="157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sz="1662"/>
                </a:p>
              </p:txBody>
            </p:sp>
            <p:pic>
              <p:nvPicPr>
                <p:cNvPr id="14" name="object 14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393954" y="3963924"/>
                  <a:ext cx="8282178" cy="2763773"/>
                </a:xfrm>
                <a:prstGeom prst="rect">
                  <a:avLst/>
                </a:prstGeom>
              </p:spPr>
            </p:pic>
            <p:pic>
              <p:nvPicPr>
                <p:cNvPr id="15" name="object 15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984235" y="3521201"/>
                  <a:ext cx="689940" cy="662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6" name="object 16"/>
          <p:cNvSpPr txBox="1"/>
          <p:nvPr/>
        </p:nvSpPr>
        <p:spPr>
          <a:xfrm>
            <a:off x="233142" y="3428068"/>
            <a:ext cx="8231589" cy="630143"/>
          </a:xfrm>
          <a:prstGeom prst="rect">
            <a:avLst/>
          </a:prstGeom>
        </p:spPr>
        <p:txBody>
          <a:bodyPr vert="horz" wrap="square" lIns="0" tIns="113128" rIns="0" bIns="0" rtlCol="0">
            <a:spAutoFit/>
          </a:bodyPr>
          <a:lstStyle/>
          <a:p>
            <a:pPr marL="11723">
              <a:spcBef>
                <a:spcPts val="891"/>
              </a:spcBef>
            </a:pPr>
            <a:r>
              <a:rPr lang="en-US"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	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Gaseous</a:t>
            </a:r>
            <a:r>
              <a:rPr sz="1477" b="1" i="1" spc="-42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Detectors:</a:t>
            </a:r>
            <a:r>
              <a:rPr sz="1477" b="1" i="1" spc="-23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Micromegas</a:t>
            </a:r>
            <a:r>
              <a:rPr sz="1477" b="1" i="1" spc="-14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with</a:t>
            </a:r>
            <a:r>
              <a:rPr sz="1477" b="1" i="1" spc="-18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Timing</a:t>
            </a:r>
            <a:r>
              <a:rPr sz="1477" b="1" i="1" spc="-14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(RD51</a:t>
            </a:r>
            <a:r>
              <a:rPr sz="1477" b="1" i="1" spc="-42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Picosec</a:t>
            </a:r>
            <a:r>
              <a:rPr sz="1477" b="1" i="1" spc="-23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477" b="1" i="1" spc="-9" dirty="0">
                <a:solidFill>
                  <a:srgbClr val="FF0000"/>
                </a:solidFill>
                <a:latin typeface="Arial-BoldItalicMT"/>
                <a:cs typeface="Arial-BoldItalicMT"/>
              </a:rPr>
              <a:t>Collaboration)</a:t>
            </a:r>
            <a:endParaRPr sz="1477" dirty="0">
              <a:solidFill>
                <a:srgbClr val="FF0000"/>
              </a:solidFill>
              <a:latin typeface="Arial-BoldItalicMT"/>
              <a:cs typeface="Arial-BoldItalicMT"/>
            </a:endParaRPr>
          </a:p>
          <a:p>
            <a:pPr marL="2477734">
              <a:spcBef>
                <a:spcPts val="697"/>
              </a:spcBef>
            </a:pPr>
            <a:r>
              <a:rPr sz="1292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sz="1292" spc="7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9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~</a:t>
            </a:r>
            <a:r>
              <a:rPr sz="1292" b="1" i="1" spc="-23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29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25</a:t>
            </a:r>
            <a:r>
              <a:rPr sz="1292" b="1" i="1" spc="-28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29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ps</a:t>
            </a:r>
            <a:r>
              <a:rPr sz="1292" b="1" i="1" spc="-23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29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timing</a:t>
            </a:r>
            <a:r>
              <a:rPr sz="1292" b="1" i="1" spc="-28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292" b="1" i="1" spc="-9" dirty="0">
                <a:solidFill>
                  <a:srgbClr val="FF0000"/>
                </a:solidFill>
                <a:latin typeface="Arial-BoldItalicMT"/>
                <a:cs typeface="Arial-BoldItalicMT"/>
              </a:rPr>
              <a:t>resolution</a:t>
            </a:r>
            <a:r>
              <a:rPr sz="1292" b="1" i="1" spc="-46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29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(per</a:t>
            </a:r>
            <a:r>
              <a:rPr sz="1292" b="1" i="1" spc="-23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sz="1292" b="1" i="1" spc="-9" dirty="0">
                <a:solidFill>
                  <a:srgbClr val="FF0000"/>
                </a:solidFill>
                <a:latin typeface="Arial-BoldItalicMT"/>
                <a:cs typeface="Arial-BoldItalicMT"/>
              </a:rPr>
              <a:t>track)</a:t>
            </a:r>
            <a:endParaRPr sz="1292" dirty="0">
              <a:latin typeface="Arial-BoldItalicMT"/>
              <a:cs typeface="Arial-BoldItalicM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B4EF3-5AEF-6AF0-E23A-B72D386A795F}"/>
              </a:ext>
            </a:extLst>
          </p:cNvPr>
          <p:cNvSpPr txBox="1"/>
          <p:nvPr/>
        </p:nvSpPr>
        <p:spPr>
          <a:xfrm>
            <a:off x="-135694" y="632600"/>
            <a:ext cx="10825088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7827">
              <a:spcBef>
                <a:spcPts val="743"/>
              </a:spcBef>
            </a:pPr>
            <a:r>
              <a:rPr lang="en-GB" sz="1662" b="1" i="1" spc="-9" dirty="0">
                <a:solidFill>
                  <a:srgbClr val="FF0000"/>
                </a:solidFill>
                <a:latin typeface="Arial-BoldItalicMT"/>
                <a:cs typeface="Arial-BoldItalicMT"/>
              </a:rPr>
              <a:t>Multi-</a:t>
            </a:r>
            <a:r>
              <a:rPr lang="en-GB" sz="166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Gap</a:t>
            </a:r>
            <a:r>
              <a:rPr lang="en-GB" sz="1662" b="1" i="1" spc="-5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lang="en-GB" sz="166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Resistive</a:t>
            </a:r>
            <a:r>
              <a:rPr lang="en-GB" sz="1662" b="1" i="1" spc="-5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lang="en-GB" sz="166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Plate</a:t>
            </a:r>
            <a:r>
              <a:rPr lang="en-GB" sz="1662" b="1" i="1" spc="-5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lang="en-GB" sz="1662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Chambers</a:t>
            </a:r>
            <a:r>
              <a:rPr lang="en-GB" sz="1662" b="1" i="1" spc="-14" dirty="0">
                <a:solidFill>
                  <a:srgbClr val="FF0000"/>
                </a:solidFill>
                <a:latin typeface="Arial-BoldItalicMT"/>
                <a:cs typeface="Arial-BoldItalicMT"/>
              </a:rPr>
              <a:t> </a:t>
            </a:r>
            <a:r>
              <a:rPr lang="en-GB" sz="1662" b="1" i="1" spc="-9" dirty="0">
                <a:solidFill>
                  <a:srgbClr val="FF0000"/>
                </a:solidFill>
                <a:latin typeface="Arial-BoldItalicMT"/>
                <a:cs typeface="Arial-BoldItalicMT"/>
              </a:rPr>
              <a:t>(MRPC):</a:t>
            </a:r>
            <a:endParaRPr lang="en-GB" sz="1662" dirty="0">
              <a:solidFill>
                <a:srgbClr val="FF0000"/>
              </a:solidFill>
              <a:latin typeface="Arial-BoldItalicMT"/>
              <a:cs typeface="Arial-BoldItalic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5284E-21A7-D7CB-DFB1-F497E35E8793}"/>
              </a:ext>
            </a:extLst>
          </p:cNvPr>
          <p:cNvSpPr txBox="1"/>
          <p:nvPr/>
        </p:nvSpPr>
        <p:spPr>
          <a:xfrm>
            <a:off x="5240656" y="1473207"/>
            <a:ext cx="49725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92" dirty="0">
                <a:solidFill>
                  <a:srgbClr val="0432FF"/>
                </a:solidFill>
              </a:rPr>
              <a:t>Z.Liu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6DC004-2D65-88D7-B35E-E64514CAF98E}"/>
              </a:ext>
            </a:extLst>
          </p:cNvPr>
          <p:cNvSpPr txBox="1"/>
          <p:nvPr/>
        </p:nvSpPr>
        <p:spPr>
          <a:xfrm rot="16200000">
            <a:off x="8142454" y="554525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71C4364-5659-CBBD-D484-7A4AA6DD73CA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Large Area Fast Timing Detectors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9AEB47-DEAB-38BE-3C94-7FC9E1561FB8}"/>
              </a:ext>
            </a:extLst>
          </p:cNvPr>
          <p:cNvSpPr txBox="1"/>
          <p:nvPr/>
        </p:nvSpPr>
        <p:spPr>
          <a:xfrm>
            <a:off x="2262768" y="1940915"/>
            <a:ext cx="5716966" cy="1115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IT" sz="1662" dirty="0">
                <a:solidFill>
                  <a:srgbClr val="0432FF"/>
                </a:solidFill>
              </a:rPr>
              <a:t> Achievable by reducing gas gap thickness (~100 μm)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IT" sz="1662" dirty="0">
                <a:solidFill>
                  <a:srgbClr val="0432FF"/>
                </a:solidFill>
              </a:rPr>
              <a:t>  Increased number of gaps for large-area uniformity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IT" sz="1662" dirty="0">
                <a:solidFill>
                  <a:srgbClr val="0432FF"/>
                </a:solidFill>
              </a:rPr>
              <a:t>  Rate capability up to 100 kHz/cm²</a:t>
            </a:r>
          </a:p>
          <a:p>
            <a:pPr lvl="1"/>
            <a:r>
              <a:rPr lang="en-IT" sz="1662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IT" sz="1662" dirty="0">
                <a:solidFill>
                  <a:srgbClr val="0432FF"/>
                </a:solidFill>
              </a:rPr>
              <a:t>Thinner and lower resistivity plates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B834AE-B9DC-1743-C102-B9A7FD31603B}"/>
              </a:ext>
            </a:extLst>
          </p:cNvPr>
          <p:cNvSpPr txBox="1"/>
          <p:nvPr/>
        </p:nvSpPr>
        <p:spPr>
          <a:xfrm>
            <a:off x="2262768" y="4905603"/>
            <a:ext cx="5716966" cy="1115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IT" sz="1662" dirty="0">
                <a:solidFill>
                  <a:srgbClr val="0432FF"/>
                </a:solidFill>
              </a:rPr>
              <a:t> Focus on identifying cost-effective materials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IT" sz="1662" dirty="0">
                <a:solidFill>
                  <a:srgbClr val="0432FF"/>
                </a:solidFill>
              </a:rPr>
              <a:t> Precise mechanical stability and uniformity (≈1-10 μm)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IT" sz="1662" dirty="0">
                <a:solidFill>
                  <a:srgbClr val="0432FF"/>
                </a:solidFill>
              </a:rPr>
              <a:t> Robust radiation-hard photocathodes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IT" sz="1662" dirty="0">
                <a:solidFill>
                  <a:srgbClr val="0432FF"/>
                </a:solidFill>
              </a:rPr>
              <a:t> Stable high-gain operation and IBF optimization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84A21A4-9AAC-A8CF-99E1-4BACC7DA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8587D75-8571-50AF-A3AA-0B24C2BF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3D3BFA4-A08C-A9EE-7EC2-6C767D6F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60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738DB0-252B-9603-489B-C6543D7BC68E}"/>
              </a:ext>
            </a:extLst>
          </p:cNvPr>
          <p:cNvSpPr txBox="1"/>
          <p:nvPr/>
        </p:nvSpPr>
        <p:spPr>
          <a:xfrm>
            <a:off x="100139" y="799632"/>
            <a:ext cx="5571463" cy="554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77" dirty="0">
                <a:solidFill>
                  <a:srgbClr val="343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TPCs are commonly used in rare event searches. </a:t>
            </a:r>
          </a:p>
          <a:p>
            <a:pPr algn="l"/>
            <a:r>
              <a:rPr lang="en-GB" sz="1477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Lens-like Effect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Density-driven magnification/demagnification.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Readouts</a:t>
            </a:r>
            <a:r>
              <a:rPr lang="en-GB" sz="1477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Charge, negative-ion, dual-phase, optical.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GB" sz="1477" dirty="0">
                <a:solidFill>
                  <a:srgbClr val="343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Typically, MPGD are used for the TPC amplification stage. </a:t>
            </a:r>
            <a:endParaRPr lang="en-GB" sz="1477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endParaRPr lang="en-GB" sz="1477" b="1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477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WIMP, DM &amp; Neutrino Experiments</a:t>
            </a:r>
            <a:endParaRPr lang="en-GB" sz="1477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477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Recoil Discrimination</a:t>
            </a:r>
            <a:r>
              <a:rPr lang="en-GB" sz="1477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4352" lvl="1" indent="-263776">
              <a:buFont typeface="Arial" panose="020B0604020202020204" pitchFamily="34" charset="0"/>
              <a:buChar char="•"/>
            </a:pPr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Tons @ high pressure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Noble liquid (</a:t>
            </a:r>
            <a:r>
              <a:rPr lang="en-GB" sz="147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Xe) + gas (MPGD) amplification and readout.</a:t>
            </a:r>
          </a:p>
          <a:p>
            <a:r>
              <a:rPr lang="en-GB" sz="1477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element as target: 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energy threshold and low radioactive background</a:t>
            </a:r>
          </a:p>
          <a:p>
            <a:pPr marL="684352" lvl="1" indent="-263776">
              <a:buFont typeface="Arial" panose="020B0604020202020204" pitchFamily="34" charset="0"/>
              <a:buChar char="•"/>
            </a:pPr>
            <a:r>
              <a:rPr lang="en-GB" sz="147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Ne mixture 1-10 bar with stable gain and without energy degradation </a:t>
            </a:r>
          </a:p>
          <a:p>
            <a:pPr marL="684352" lvl="1" indent="-263776">
              <a:buFont typeface="Arial" panose="020B0604020202020204" pitchFamily="34" charset="0"/>
              <a:buChar char="•"/>
            </a:pPr>
            <a:endParaRPr lang="en-GB" sz="1477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477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of WIMP Flux</a:t>
            </a:r>
          </a:p>
          <a:p>
            <a:pPr algn="l"/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Reconstruction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 mbar - 1 bar pressure for accurate 3D tracking.</a:t>
            </a:r>
          </a:p>
          <a:p>
            <a:pPr marL="684352" lvl="1" indent="-263776">
              <a:buFont typeface="Arial" panose="020B0604020202020204" pitchFamily="34" charset="0"/>
              <a:buChar char="•"/>
            </a:pPr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Readout Methods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Ionization electron, negative ions, electron ionization and optically based readouts at atmospheric pressure (Cygnus)</a:t>
            </a:r>
          </a:p>
          <a:p>
            <a:pPr marL="684352" lvl="1" indent="-263776">
              <a:buFont typeface="Arial" panose="020B0604020202020204" pitchFamily="34" charset="0"/>
              <a:buChar char="•"/>
            </a:pPr>
            <a:endParaRPr lang="en-GB" sz="147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477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Trackers for Neutrino Oscillation NDs</a:t>
            </a:r>
          </a:p>
          <a:p>
            <a:pPr algn="l"/>
            <a:r>
              <a:rPr lang="en-GB" sz="147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Pressurized Argon-based TPCs</a:t>
            </a:r>
            <a:r>
              <a:rPr lang="en-GB" sz="147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E.g., Dune ND at 10 bar.</a:t>
            </a:r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D199EC8A-79FC-1F4F-D243-4B6D6F85661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2292" y="4255275"/>
            <a:ext cx="3754643" cy="2151949"/>
          </a:xfrm>
          <a:prstGeom prst="rect">
            <a:avLst/>
          </a:prstGeom>
        </p:spPr>
      </p:pic>
      <p:pic>
        <p:nvPicPr>
          <p:cNvPr id="12" name="object 18">
            <a:extLst>
              <a:ext uri="{FF2B5EF4-FFF2-40B4-BE49-F238E27FC236}">
                <a16:creationId xmlns:a16="http://schemas.microsoft.com/office/drawing/2014/main" id="{D131B2D1-887F-5931-7518-4132148FE6F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3201" y="1077913"/>
            <a:ext cx="3313448" cy="2298775"/>
          </a:xfrm>
          <a:prstGeom prst="rect">
            <a:avLst/>
          </a:prstGeom>
        </p:spPr>
      </p:pic>
      <p:sp>
        <p:nvSpPr>
          <p:cNvPr id="14" name="object 33">
            <a:extLst>
              <a:ext uri="{FF2B5EF4-FFF2-40B4-BE49-F238E27FC236}">
                <a16:creationId xmlns:a16="http://schemas.microsoft.com/office/drawing/2014/main" id="{31117BF0-18CB-0FD3-60C3-F10DCAA053E9}"/>
              </a:ext>
            </a:extLst>
          </p:cNvPr>
          <p:cNvSpPr txBox="1"/>
          <p:nvPr/>
        </p:nvSpPr>
        <p:spPr>
          <a:xfrm>
            <a:off x="5833271" y="3925241"/>
            <a:ext cx="3233811" cy="321474"/>
          </a:xfrm>
          <a:prstGeom prst="rect">
            <a:avLst/>
          </a:prstGeom>
          <a:ln w="12700">
            <a:solidFill>
              <a:srgbClr val="4472C4"/>
            </a:solidFill>
          </a:ln>
        </p:spPr>
        <p:txBody>
          <a:bodyPr vert="horz" wrap="square" lIns="0" tIns="65063" rIns="0" bIns="0" rtlCol="0">
            <a:spAutoFit/>
          </a:bodyPr>
          <a:lstStyle/>
          <a:p>
            <a:pPr marL="117820">
              <a:spcBef>
                <a:spcPts val="512"/>
              </a:spcBef>
            </a:pPr>
            <a:r>
              <a:rPr sz="1662" dirty="0">
                <a:latin typeface="Times New Roman"/>
                <a:cs typeface="Times New Roman"/>
              </a:rPr>
              <a:t>‘TPC</a:t>
            </a:r>
            <a:r>
              <a:rPr sz="1662" spc="18" dirty="0">
                <a:latin typeface="Times New Roman"/>
                <a:cs typeface="Times New Roman"/>
              </a:rPr>
              <a:t> </a:t>
            </a:r>
            <a:r>
              <a:rPr sz="1662" dirty="0">
                <a:latin typeface="Times New Roman"/>
                <a:cs typeface="Times New Roman"/>
              </a:rPr>
              <a:t>==</a:t>
            </a:r>
            <a:r>
              <a:rPr sz="1662" spc="23" dirty="0">
                <a:latin typeface="Times New Roman"/>
                <a:cs typeface="Times New Roman"/>
              </a:rPr>
              <a:t> </a:t>
            </a:r>
            <a:r>
              <a:rPr sz="1662" dirty="0">
                <a:latin typeface="Times New Roman"/>
                <a:cs typeface="Times New Roman"/>
              </a:rPr>
              <a:t>single</a:t>
            </a:r>
            <a:r>
              <a:rPr sz="1662" spc="32" dirty="0">
                <a:latin typeface="Times New Roman"/>
                <a:cs typeface="Times New Roman"/>
              </a:rPr>
              <a:t> </a:t>
            </a:r>
            <a:r>
              <a:rPr sz="1662" spc="-9" dirty="0">
                <a:latin typeface="Times New Roman"/>
                <a:cs typeface="Times New Roman"/>
              </a:rPr>
              <a:t>reconstruction-tool’</a:t>
            </a:r>
            <a:endParaRPr sz="1662">
              <a:latin typeface="Times New Roman"/>
              <a:cs typeface="Times New Roman"/>
            </a:endParaRPr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B3A56C21-D201-FFCF-239F-21C0BE2B879A}"/>
              </a:ext>
            </a:extLst>
          </p:cNvPr>
          <p:cNvSpPr txBox="1"/>
          <p:nvPr/>
        </p:nvSpPr>
        <p:spPr>
          <a:xfrm>
            <a:off x="7019588" y="2308014"/>
            <a:ext cx="2102534" cy="944016"/>
          </a:xfrm>
          <a:prstGeom prst="rect">
            <a:avLst/>
          </a:prstGeom>
          <a:noFill/>
        </p:spPr>
        <p:txBody>
          <a:bodyPr vert="horz" wrap="square" lIns="0" tIns="11723" rIns="0" bIns="0" rtlCol="0">
            <a:spAutoFit/>
          </a:bodyPr>
          <a:lstStyle/>
          <a:p>
            <a:pPr marL="682886">
              <a:spcBef>
                <a:spcPts val="92"/>
              </a:spcBef>
            </a:pPr>
            <a:r>
              <a:rPr sz="1477" dirty="0">
                <a:latin typeface="Times New Roman"/>
                <a:cs typeface="Times New Roman"/>
              </a:rPr>
              <a:t>TPCs</a:t>
            </a:r>
            <a:r>
              <a:rPr sz="1477" spc="-14" dirty="0">
                <a:latin typeface="Times New Roman"/>
                <a:cs typeface="Times New Roman"/>
              </a:rPr>
              <a:t> </a:t>
            </a:r>
            <a:r>
              <a:rPr sz="1477" spc="-18" dirty="0">
                <a:latin typeface="Times New Roman"/>
                <a:cs typeface="Times New Roman"/>
              </a:rPr>
              <a:t>for:</a:t>
            </a:r>
            <a:endParaRPr sz="1477" dirty="0">
              <a:latin typeface="Times New Roman"/>
              <a:cs typeface="Times New Roman"/>
            </a:endParaRPr>
          </a:p>
          <a:p>
            <a:pPr marL="359907" indent="-161783">
              <a:lnSpc>
                <a:spcPts val="1763"/>
              </a:lnSpc>
              <a:spcBef>
                <a:spcPts val="88"/>
              </a:spcBef>
              <a:buAutoNum type="romanLcParenR"/>
              <a:tabLst>
                <a:tab pos="359907" algn="l"/>
              </a:tabLst>
            </a:pPr>
            <a:r>
              <a:rPr sz="1477" dirty="0">
                <a:latin typeface="Times New Roman"/>
                <a:cs typeface="Times New Roman"/>
              </a:rPr>
              <a:t>neutrino-</a:t>
            </a:r>
            <a:r>
              <a:rPr sz="1477" spc="-9" dirty="0">
                <a:latin typeface="Times New Roman"/>
                <a:cs typeface="Times New Roman"/>
              </a:rPr>
              <a:t>interaction</a:t>
            </a:r>
            <a:endParaRPr sz="1477" dirty="0">
              <a:latin typeface="Times New Roman"/>
              <a:cs typeface="Times New Roman"/>
            </a:endParaRPr>
          </a:p>
          <a:p>
            <a:pPr marL="225675" marR="4689" indent="-214538">
              <a:lnSpc>
                <a:spcPts val="1754"/>
              </a:lnSpc>
              <a:spcBef>
                <a:spcPts val="60"/>
              </a:spcBef>
              <a:buAutoNum type="romanLcParenR"/>
              <a:tabLst>
                <a:tab pos="711022" algn="l"/>
              </a:tabLst>
            </a:pPr>
            <a:r>
              <a:rPr sz="1477" dirty="0">
                <a:latin typeface="Times New Roman"/>
                <a:cs typeface="Times New Roman"/>
              </a:rPr>
              <a:t>active</a:t>
            </a:r>
            <a:r>
              <a:rPr sz="1477" spc="-5" dirty="0">
                <a:latin typeface="Times New Roman"/>
                <a:cs typeface="Times New Roman"/>
              </a:rPr>
              <a:t> </a:t>
            </a:r>
            <a:r>
              <a:rPr sz="1477" dirty="0">
                <a:latin typeface="Times New Roman"/>
                <a:cs typeface="Times New Roman"/>
              </a:rPr>
              <a:t>targets for </a:t>
            </a:r>
            <a:r>
              <a:rPr sz="1477" spc="-9" dirty="0">
                <a:latin typeface="Times New Roman"/>
                <a:cs typeface="Times New Roman"/>
              </a:rPr>
              <a:t>nuclear 	reactions</a:t>
            </a:r>
            <a:endParaRPr sz="1477" dirty="0">
              <a:latin typeface="Times New Roman"/>
              <a:cs typeface="Times New Roman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16F18E21-BBDB-64DF-EA2E-EA2415262A92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TPCs as reaction/decay chambers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C100819-E621-C0A2-B8A1-4C786E100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A622430-2BC2-C037-5348-522BE90B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07D3B61-6585-B033-334B-A628D61D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99903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several different types of optical devices&#10;&#10;Description automatically generated">
            <a:extLst>
              <a:ext uri="{FF2B5EF4-FFF2-40B4-BE49-F238E27FC236}">
                <a16:creationId xmlns:a16="http://schemas.microsoft.com/office/drawing/2014/main" id="{5A3D1A3B-C5D5-66C2-8E7E-D9A0EB97E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18" y="2109155"/>
            <a:ext cx="4481873" cy="238441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0E46A-4DE9-412A-3FF3-4F17FDA2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07CA4-BE0E-3389-3972-7E938839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5B36F-800C-C4D7-23D6-E49DC33D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52</a:t>
            </a:fld>
            <a:endParaRPr lang="en-IT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48BD8C5-1200-E9FD-917F-2CB0C679D8BB}"/>
              </a:ext>
            </a:extLst>
          </p:cNvPr>
          <p:cNvSpPr txBox="1">
            <a:spLocks/>
          </p:cNvSpPr>
          <p:nvPr/>
        </p:nvSpPr>
        <p:spPr>
          <a:xfrm>
            <a:off x="89751" y="0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T" sz="40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sz="4000" b="1" dirty="0">
                <a:solidFill>
                  <a:srgbClr val="C00000"/>
                </a:solidFill>
              </a:rPr>
            </a:br>
            <a:r>
              <a:rPr lang="en-IT" sz="2400" b="1" i="1" dirty="0">
                <a:solidFill>
                  <a:srgbClr val="0070C0"/>
                </a:solidFill>
              </a:rPr>
              <a:t>Some examples from the Migdal &amp; Cygnus Experiments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pic>
        <p:nvPicPr>
          <p:cNvPr id="12" name="Picture 11" descr="A diagram of a machine&#10;&#10;Description automatically generated">
            <a:extLst>
              <a:ext uri="{FF2B5EF4-FFF2-40B4-BE49-F238E27FC236}">
                <a16:creationId xmlns:a16="http://schemas.microsoft.com/office/drawing/2014/main" id="{3BCEC8CF-92CC-0C48-94C5-491B8E2CB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6" y="4426986"/>
            <a:ext cx="4481817" cy="2149318"/>
          </a:xfrm>
          <a:prstGeom prst="rect">
            <a:avLst/>
          </a:prstGeom>
        </p:spPr>
      </p:pic>
      <p:pic>
        <p:nvPicPr>
          <p:cNvPr id="14" name="Picture 13" descr="A close-up of a diagram&#10;&#10;Description automatically generated">
            <a:extLst>
              <a:ext uri="{FF2B5EF4-FFF2-40B4-BE49-F238E27FC236}">
                <a16:creationId xmlns:a16="http://schemas.microsoft.com/office/drawing/2014/main" id="{9814E0CF-512F-A63D-D0CC-DEEF60B4E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523" y="997709"/>
            <a:ext cx="4482681" cy="2487969"/>
          </a:xfrm>
          <a:prstGeom prst="rect">
            <a:avLst/>
          </a:prstGeom>
        </p:spPr>
      </p:pic>
      <p:pic>
        <p:nvPicPr>
          <p:cNvPr id="16" name="Picture 15" descr="A collage of images of a meteorite&#10;&#10;Description automatically generated">
            <a:extLst>
              <a:ext uri="{FF2B5EF4-FFF2-40B4-BE49-F238E27FC236}">
                <a16:creationId xmlns:a16="http://schemas.microsoft.com/office/drawing/2014/main" id="{C1CC76FF-0D8D-94A5-D56F-22D83DC44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47"/>
          <a:stretch/>
        </p:blipFill>
        <p:spPr>
          <a:xfrm>
            <a:off x="5521208" y="3460555"/>
            <a:ext cx="3562102" cy="1382992"/>
          </a:xfrm>
          <a:prstGeom prst="rect">
            <a:avLst/>
          </a:prstGeom>
        </p:spPr>
      </p:pic>
      <p:pic>
        <p:nvPicPr>
          <p:cNvPr id="17" name="Picture 16" descr="A collage of images of a meteorite&#10;&#10;Description automatically generated">
            <a:extLst>
              <a:ext uri="{FF2B5EF4-FFF2-40B4-BE49-F238E27FC236}">
                <a16:creationId xmlns:a16="http://schemas.microsoft.com/office/drawing/2014/main" id="{4274F28D-4922-EA69-5B7D-2FA6DCA647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40" t="86520" r="40869" b="1833"/>
          <a:stretch/>
        </p:blipFill>
        <p:spPr>
          <a:xfrm>
            <a:off x="6287911" y="3887268"/>
            <a:ext cx="2187146" cy="241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ABA52D-131C-3568-DE7A-67B05A0EA1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196"/>
          <a:stretch/>
        </p:blipFill>
        <p:spPr>
          <a:xfrm>
            <a:off x="7024669" y="696813"/>
            <a:ext cx="2088585" cy="3951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DAD55F-BBE4-7D3A-3015-38288FEBE0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66"/>
          <a:stretch/>
        </p:blipFill>
        <p:spPr>
          <a:xfrm>
            <a:off x="5332900" y="4843547"/>
            <a:ext cx="3615149" cy="16931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50DD32-F320-FFDD-B7D4-026AC1CB9087}"/>
              </a:ext>
            </a:extLst>
          </p:cNvPr>
          <p:cNvSpPr txBox="1"/>
          <p:nvPr/>
        </p:nvSpPr>
        <p:spPr>
          <a:xfrm>
            <a:off x="0" y="1084695"/>
            <a:ext cx="448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 dirty="0">
                <a:solidFill>
                  <a:srgbClr val="0070C0"/>
                </a:solidFill>
              </a:rPr>
              <a:t>Invesigate Migdal effect (for DM-searches)</a:t>
            </a:r>
          </a:p>
          <a:p>
            <a:r>
              <a:rPr lang="en-IT" i="1" dirty="0">
                <a:solidFill>
                  <a:srgbClr val="0070C0"/>
                </a:solidFill>
              </a:rPr>
              <a:t>Cygnus Experiment for Directional DM-search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F9B0A3-81CC-E2B1-CB97-54219B77B36A}"/>
              </a:ext>
            </a:extLst>
          </p:cNvPr>
          <p:cNvSpPr txBox="1"/>
          <p:nvPr/>
        </p:nvSpPr>
        <p:spPr>
          <a:xfrm rot="16200000">
            <a:off x="7780146" y="5154239"/>
            <a:ext cx="2487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Materials © Davide Pinci</a:t>
            </a:r>
          </a:p>
        </p:txBody>
      </p:sp>
      <p:pic>
        <p:nvPicPr>
          <p:cNvPr id="27" name="Picture 26" descr="A diagram of a nuclear physics experiment&#10;&#10;Description automatically generated with medium confidence">
            <a:extLst>
              <a:ext uri="{FF2B5EF4-FFF2-40B4-BE49-F238E27FC236}">
                <a16:creationId xmlns:a16="http://schemas.microsoft.com/office/drawing/2014/main" id="{BBADF3E0-6037-74AB-7CEF-72E42511B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462" y="1734865"/>
            <a:ext cx="1940011" cy="8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122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08751" y="4336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9DD5A-A206-8809-C488-C339D89782C8}"/>
              </a:ext>
            </a:extLst>
          </p:cNvPr>
          <p:cNvSpPr txBox="1"/>
          <p:nvPr/>
        </p:nvSpPr>
        <p:spPr>
          <a:xfrm>
            <a:off x="113386" y="1284151"/>
            <a:ext cx="4774313" cy="2830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913" indent="-263190" algn="just">
              <a:spcBef>
                <a:spcPts val="808"/>
              </a:spcBef>
              <a:buFont typeface="Arial"/>
              <a:buChar char="•"/>
              <a:tabLst>
                <a:tab pos="274913" algn="l"/>
                <a:tab pos="275499" algn="l"/>
              </a:tabLst>
            </a:pPr>
            <a:r>
              <a:rPr lang="en-GB" sz="1477" b="1" dirty="0">
                <a:latin typeface="Arial"/>
                <a:cs typeface="Arial"/>
              </a:rPr>
              <a:t>Collaboration</a:t>
            </a:r>
            <a:r>
              <a:rPr lang="en-GB" sz="1477" b="1" spc="-18" dirty="0">
                <a:latin typeface="Arial"/>
                <a:cs typeface="Arial"/>
              </a:rPr>
              <a:t> </a:t>
            </a:r>
            <a:r>
              <a:rPr lang="en-GB" sz="1477" b="1" dirty="0">
                <a:latin typeface="Arial"/>
                <a:cs typeface="Arial"/>
              </a:rPr>
              <a:t>type:</a:t>
            </a:r>
            <a:r>
              <a:rPr lang="en-GB" sz="1477" b="1" spc="-9" dirty="0">
                <a:latin typeface="Arial"/>
                <a:cs typeface="Arial"/>
              </a:rPr>
              <a:t> Community-</a:t>
            </a:r>
            <a:r>
              <a:rPr lang="en-GB" sz="1477" b="1" dirty="0">
                <a:latin typeface="Arial"/>
                <a:cs typeface="Arial"/>
              </a:rPr>
              <a:t>driven</a:t>
            </a:r>
            <a:r>
              <a:rPr lang="en-GB" sz="1477" b="1" spc="-9" dirty="0">
                <a:latin typeface="Arial"/>
                <a:cs typeface="Arial"/>
              </a:rPr>
              <a:t> </a:t>
            </a:r>
            <a:r>
              <a:rPr lang="en-GB" sz="1477" dirty="0">
                <a:latin typeface="Arial"/>
                <a:cs typeface="Arial"/>
              </a:rPr>
              <a:t>with</a:t>
            </a:r>
            <a:r>
              <a:rPr lang="en-GB" sz="1477" spc="-5" dirty="0">
                <a:latin typeface="Arial"/>
                <a:cs typeface="Arial"/>
              </a:rPr>
              <a:t> </a:t>
            </a:r>
            <a:r>
              <a:rPr lang="en-GB" sz="1477" dirty="0">
                <a:latin typeface="Arial"/>
                <a:cs typeface="Arial"/>
              </a:rPr>
              <a:t>the</a:t>
            </a:r>
            <a:r>
              <a:rPr lang="en-GB" sz="1477" spc="-5" dirty="0">
                <a:latin typeface="Arial"/>
                <a:cs typeface="Arial"/>
              </a:rPr>
              <a:t> </a:t>
            </a:r>
            <a:r>
              <a:rPr lang="en-GB" sz="1477" b="1" dirty="0">
                <a:latin typeface="Arial"/>
                <a:cs typeface="Arial"/>
              </a:rPr>
              <a:t>R&amp;D</a:t>
            </a:r>
            <a:r>
              <a:rPr lang="en-GB" sz="1477" b="1" spc="-9" dirty="0">
                <a:latin typeface="Arial"/>
                <a:cs typeface="Arial"/>
              </a:rPr>
              <a:t> </a:t>
            </a:r>
            <a:r>
              <a:rPr lang="en-GB" sz="1477" b="1" dirty="0">
                <a:latin typeface="Arial"/>
                <a:cs typeface="Arial"/>
              </a:rPr>
              <a:t>environment: </a:t>
            </a:r>
            <a:r>
              <a:rPr lang="en-GB" sz="1477" dirty="0">
                <a:latin typeface="Arial"/>
                <a:cs typeface="Arial"/>
              </a:rPr>
              <a:t>common</a:t>
            </a:r>
            <a:r>
              <a:rPr lang="en-GB" sz="1477" spc="-5" dirty="0">
                <a:latin typeface="Arial"/>
                <a:cs typeface="Arial"/>
              </a:rPr>
              <a:t> </a:t>
            </a:r>
            <a:r>
              <a:rPr lang="en-GB" sz="1477" dirty="0">
                <a:latin typeface="Arial"/>
                <a:cs typeface="Arial"/>
              </a:rPr>
              <a:t>infrastructures (labs, workshops)</a:t>
            </a:r>
            <a:r>
              <a:rPr lang="en-GB" sz="1477" spc="-5" dirty="0">
                <a:latin typeface="Arial"/>
                <a:cs typeface="Arial"/>
              </a:rPr>
              <a:t>, common </a:t>
            </a:r>
            <a:r>
              <a:rPr lang="en-GB" sz="1477" dirty="0">
                <a:latin typeface="Arial"/>
                <a:cs typeface="Arial"/>
              </a:rPr>
              <a:t>R&amp;D</a:t>
            </a:r>
            <a:r>
              <a:rPr lang="en-GB" sz="1477" spc="-5" dirty="0">
                <a:latin typeface="Arial"/>
                <a:cs typeface="Arial"/>
              </a:rPr>
              <a:t> tools (software and electronics </a:t>
            </a:r>
            <a:r>
              <a:rPr lang="en-GB" sz="1477" spc="-9" dirty="0">
                <a:latin typeface="Arial"/>
                <a:cs typeface="Arial"/>
              </a:rPr>
              <a:t>), cross-disciplinary exchange</a:t>
            </a:r>
            <a:endParaRPr lang="en-GB" sz="1477" dirty="0">
              <a:latin typeface="Arial"/>
              <a:cs typeface="Arial"/>
            </a:endParaRPr>
          </a:p>
          <a:p>
            <a:pPr algn="just">
              <a:spcBef>
                <a:spcPts val="32"/>
              </a:spcBef>
              <a:buFont typeface="Arial"/>
              <a:buChar char="•"/>
            </a:pPr>
            <a:endParaRPr lang="en-GB" sz="1477" dirty="0">
              <a:latin typeface="Arial"/>
              <a:cs typeface="Arial"/>
            </a:endParaRPr>
          </a:p>
          <a:p>
            <a:pPr marL="274913" marR="134233" indent="-263190" algn="just">
              <a:lnSpc>
                <a:spcPts val="1754"/>
              </a:lnSpc>
              <a:buFont typeface="Arial"/>
              <a:buChar char="•"/>
              <a:tabLst>
                <a:tab pos="274913" algn="l"/>
                <a:tab pos="275499" algn="l"/>
              </a:tabLst>
            </a:pPr>
            <a:r>
              <a:rPr lang="en-GB" sz="1477" b="1" dirty="0">
                <a:latin typeface="Arial"/>
                <a:cs typeface="Arial"/>
              </a:rPr>
              <a:t>Scientific</a:t>
            </a:r>
            <a:r>
              <a:rPr lang="en-GB" sz="1477" b="1" spc="-28" dirty="0">
                <a:latin typeface="Arial"/>
                <a:cs typeface="Arial"/>
              </a:rPr>
              <a:t> </a:t>
            </a:r>
            <a:r>
              <a:rPr lang="en-GB" sz="1477" b="1" dirty="0">
                <a:latin typeface="Arial"/>
                <a:cs typeface="Arial"/>
              </a:rPr>
              <a:t>organization in</a:t>
            </a:r>
            <a:r>
              <a:rPr lang="en-GB" sz="1477" b="1" spc="-28" dirty="0">
                <a:latin typeface="Arial"/>
                <a:cs typeface="Arial"/>
              </a:rPr>
              <a:t> </a:t>
            </a:r>
            <a:r>
              <a:rPr lang="en-GB" sz="1477" b="1" dirty="0">
                <a:solidFill>
                  <a:srgbClr val="0432FF"/>
                </a:solidFill>
                <a:latin typeface="Arial"/>
                <a:cs typeface="Arial"/>
              </a:rPr>
              <a:t>Working</a:t>
            </a:r>
            <a:r>
              <a:rPr lang="en-GB" sz="1477" b="1" spc="-23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GB" sz="1477" b="1" dirty="0">
                <a:solidFill>
                  <a:srgbClr val="0432FF"/>
                </a:solidFill>
                <a:latin typeface="Arial"/>
                <a:cs typeface="Arial"/>
              </a:rPr>
              <a:t>Groups:</a:t>
            </a:r>
            <a:r>
              <a:rPr lang="en-GB" sz="1477" b="1" spc="-14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GB" sz="1477" dirty="0">
                <a:latin typeface="Arial" panose="020B0604020202020204" pitchFamily="34" charset="0"/>
              </a:rPr>
              <a:t>provides a </a:t>
            </a:r>
            <a:r>
              <a:rPr lang="en-GB" sz="1477" dirty="0">
                <a:solidFill>
                  <a:srgbClr val="C00000"/>
                </a:solidFill>
                <a:latin typeface="Arial" panose="020B0604020202020204" pitchFamily="34" charset="0"/>
              </a:rPr>
              <a:t>platform for sharing knowledge</a:t>
            </a:r>
            <a:r>
              <a:rPr lang="en-GB" sz="1477" dirty="0">
                <a:latin typeface="Arial" panose="020B0604020202020204" pitchFamily="34" charset="0"/>
              </a:rPr>
              <a:t>, </a:t>
            </a:r>
            <a:r>
              <a:rPr lang="en-GB" sz="1477" dirty="0">
                <a:solidFill>
                  <a:srgbClr val="C00000"/>
                </a:solidFill>
                <a:latin typeface="Arial" panose="020B0604020202020204" pitchFamily="34" charset="0"/>
              </a:rPr>
              <a:t>expertise, and efforts</a:t>
            </a:r>
            <a:r>
              <a:rPr lang="en-GB" sz="1477" dirty="0">
                <a:latin typeface="Arial" panose="020B0604020202020204" pitchFamily="34" charset="0"/>
              </a:rPr>
              <a:t>, by playing a crucial role in identifying, guiding, and supporting strategic detector R&amp;D directions, facilitating the establishment of joint projects between institutes. </a:t>
            </a:r>
          </a:p>
          <a:p>
            <a:pPr marL="11723" marR="134233" algn="just">
              <a:lnSpc>
                <a:spcPts val="1754"/>
              </a:lnSpc>
              <a:tabLst>
                <a:tab pos="274913" algn="l"/>
                <a:tab pos="275499" algn="l"/>
              </a:tabLst>
            </a:pPr>
            <a:endParaRPr lang="en-GB" sz="1477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E4609D-DB15-1229-99AB-188A6DBF112C}"/>
              </a:ext>
            </a:extLst>
          </p:cNvPr>
          <p:cNvSpPr txBox="1"/>
          <p:nvPr/>
        </p:nvSpPr>
        <p:spPr>
          <a:xfrm>
            <a:off x="5052332" y="1510529"/>
            <a:ext cx="3978282" cy="2592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8" indent="-214318" algn="just">
              <a:buFont typeface="Arial" panose="020B0604020202020204" pitchFamily="34" charset="0"/>
              <a:buChar char="•"/>
            </a:pPr>
            <a:r>
              <a:rPr lang="en-GB" sz="1477" b="1" dirty="0">
                <a:latin typeface="Arial" panose="020B0604020202020204" pitchFamily="34" charset="0"/>
              </a:rPr>
              <a:t>Work Packages (WP): </a:t>
            </a:r>
            <a:r>
              <a:rPr lang="en-GB" sz="1477" dirty="0">
                <a:latin typeface="Arial" panose="020B0604020202020204" pitchFamily="34" charset="0"/>
              </a:rPr>
              <a:t>long-term project addressing strategic R&amp;D goals, </a:t>
            </a:r>
            <a:r>
              <a:rPr lang="en-GB" sz="1477" b="1" dirty="0">
                <a:latin typeface="Arial" panose="020B0604020202020204" pitchFamily="34" charset="0"/>
                <a:cs typeface="Arial" panose="020B0604020202020204" pitchFamily="34" charset="0"/>
              </a:rPr>
              <a:t>outlined in the updated European Strategy for Particle Physics</a:t>
            </a:r>
            <a:r>
              <a:rPr lang="en-GB" sz="1477" dirty="0">
                <a:latin typeface="Arial" panose="020B0604020202020204" pitchFamily="34" charset="0"/>
              </a:rPr>
              <a:t> with dedicated funding lines. </a:t>
            </a:r>
          </a:p>
          <a:p>
            <a:pPr marL="214318" indent="-214318" algn="just">
              <a:buFont typeface="Arial" panose="020B0604020202020204" pitchFamily="34" charset="0"/>
              <a:buChar char="•"/>
            </a:pPr>
            <a:endParaRPr lang="en-GB" sz="1477" dirty="0">
              <a:latin typeface="Arial" panose="020B0604020202020204" pitchFamily="34" charset="0"/>
            </a:endParaRPr>
          </a:p>
          <a:p>
            <a:pPr marL="214318" indent="-214318" algn="just">
              <a:buFont typeface="Arial" panose="020B0604020202020204" pitchFamily="34" charset="0"/>
              <a:buChar char="•"/>
            </a:pPr>
            <a:r>
              <a:rPr lang="en-GB" sz="1477" b="1" dirty="0">
                <a:latin typeface="Arial" panose="020B0604020202020204" pitchFamily="34" charset="0"/>
              </a:rPr>
              <a:t>Common Projects (CP):</a:t>
            </a:r>
            <a:r>
              <a:rPr lang="en-GB" sz="1477" dirty="0">
                <a:latin typeface="Arial" panose="020B0604020202020204" pitchFamily="34" charset="0"/>
              </a:rPr>
              <a:t> short-term blue-sky R&amp;D or common tool development with limited time and resources, supported by the Collaboration Common funds. </a:t>
            </a:r>
          </a:p>
          <a:p>
            <a:pPr algn="just"/>
            <a:endParaRPr lang="en-US" sz="1477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4EFA5-A651-EE56-6EC5-1DD514B62F13}"/>
              </a:ext>
            </a:extLst>
          </p:cNvPr>
          <p:cNvSpPr txBox="1"/>
          <p:nvPr/>
        </p:nvSpPr>
        <p:spPr>
          <a:xfrm>
            <a:off x="5111076" y="1172835"/>
            <a:ext cx="185499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62" dirty="0"/>
              <a:t>R&amp;D PROJECTS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DD71FB-D568-880E-2B64-2149F8DE8099}"/>
              </a:ext>
            </a:extLst>
          </p:cNvPr>
          <p:cNvSpPr txBox="1"/>
          <p:nvPr/>
        </p:nvSpPr>
        <p:spPr>
          <a:xfrm>
            <a:off x="148047" y="1014715"/>
            <a:ext cx="21371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b="1" u="sng" dirty="0">
                <a:latin typeface="Arial" panose="020B0604020202020204" pitchFamily="34" charset="0"/>
                <a:cs typeface="Arial" panose="020B0604020202020204" pitchFamily="34" charset="0"/>
              </a:rPr>
              <a:t>R&amp;D FRAMEWORK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5FD97B-49E8-02BF-DA7A-97AFE02F8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4" b="12996"/>
          <a:stretch/>
        </p:blipFill>
        <p:spPr>
          <a:xfrm>
            <a:off x="6353076" y="4357420"/>
            <a:ext cx="1911533" cy="17713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DAF75E-2DF1-77D0-0385-6FC260EA6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391" b="-3337"/>
          <a:stretch/>
        </p:blipFill>
        <p:spPr>
          <a:xfrm>
            <a:off x="5920828" y="6091253"/>
            <a:ext cx="2591753" cy="475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D824F99-4D8F-DDAB-1CE2-0FAB953C6CC1}"/>
              </a:ext>
            </a:extLst>
          </p:cNvPr>
          <p:cNvSpPr txBox="1"/>
          <p:nvPr/>
        </p:nvSpPr>
        <p:spPr>
          <a:xfrm>
            <a:off x="6623563" y="3907909"/>
            <a:ext cx="1889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Avenir Next" panose="020B0503020202020204" pitchFamily="34" charset="0"/>
              </a:rPr>
              <a:t>Technology interests in DRD1</a:t>
            </a:r>
          </a:p>
          <a:p>
            <a:pPr algn="ctr"/>
            <a:r>
              <a:rPr lang="en-US" sz="900" dirty="0">
                <a:latin typeface="Avenir Next" panose="020B0503020202020204" pitchFamily="34" charset="0"/>
              </a:rPr>
              <a:t>(based on initial Survey)</a:t>
            </a:r>
            <a:endParaRPr lang="en-FR" sz="900" dirty="0"/>
          </a:p>
        </p:txBody>
      </p:sp>
      <p:pic>
        <p:nvPicPr>
          <p:cNvPr id="6" name="Content Placeholder 47">
            <a:extLst>
              <a:ext uri="{FF2B5EF4-FFF2-40B4-BE49-F238E27FC236}">
                <a16:creationId xmlns:a16="http://schemas.microsoft.com/office/drawing/2014/main" id="{F1F7953E-60E3-93EA-8CEF-D17F44979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09" y="3843842"/>
            <a:ext cx="5540743" cy="2688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0A982-56BF-57D1-E39C-FD2FD61ED03C}"/>
              </a:ext>
            </a:extLst>
          </p:cNvPr>
          <p:cNvSpPr txBox="1"/>
          <p:nvPr/>
        </p:nvSpPr>
        <p:spPr>
          <a:xfrm>
            <a:off x="747043" y="3843842"/>
            <a:ext cx="303288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46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1449A-DDCD-3A5C-9560-64631BFC9A3B}"/>
              </a:ext>
            </a:extLst>
          </p:cNvPr>
          <p:cNvSpPr txBox="1"/>
          <p:nvPr/>
        </p:nvSpPr>
        <p:spPr>
          <a:xfrm rot="16200000">
            <a:off x="8156810" y="5587048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F75CC6C9-6188-1F97-7893-63FF84D434C1}"/>
              </a:ext>
            </a:extLst>
          </p:cNvPr>
          <p:cNvSpPr txBox="1">
            <a:spLocks/>
          </p:cNvSpPr>
          <p:nvPr/>
        </p:nvSpPr>
        <p:spPr>
          <a:xfrm>
            <a:off x="102107" y="-57132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T" sz="40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sz="4000" b="1" dirty="0">
                <a:solidFill>
                  <a:srgbClr val="C00000"/>
                </a:solidFill>
              </a:rPr>
            </a:br>
            <a:r>
              <a:rPr lang="en-IT" sz="2400" b="1" i="1" dirty="0">
                <a:solidFill>
                  <a:srgbClr val="0070C0"/>
                </a:solidFill>
              </a:rPr>
              <a:t>6. Implementation of the Detector R&amp;D (DRD1) collaboration</a:t>
            </a:r>
            <a:endParaRPr lang="en-GB" sz="4000" b="1" spc="-10" dirty="0">
              <a:solidFill>
                <a:srgbClr val="C00000"/>
              </a:solidFill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1213D17-2151-E01D-4F81-E49BE6B0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158C777-106C-3A7A-288B-13E05D79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EE4191F-4774-F9A4-EE03-EB88C7FE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87381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71B2E15-AFE7-8EE9-0BA5-31F42C205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159" y="940504"/>
            <a:ext cx="8995306" cy="3709252"/>
          </a:xfrm>
        </p:spPr>
        <p:txBody>
          <a:bodyPr>
            <a:normAutofit/>
          </a:bodyPr>
          <a:lstStyle/>
          <a:p>
            <a:pPr marL="446085" lvl="1">
              <a:lnSpc>
                <a:spcPct val="150000"/>
              </a:lnSpc>
              <a:spcBef>
                <a:spcPts val="0"/>
              </a:spcBef>
            </a:pPr>
            <a:r>
              <a:rPr lang="en-GB" sz="156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together institutes research interests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</a:t>
            </a:r>
            <a:r>
              <a:rPr lang="en-GB" sz="156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focus on a </a:t>
            </a:r>
            <a:r>
              <a:rPr lang="en-GB" sz="156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task(s)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devoted to a specific challenge (Detector R&amp;D theme ), typically related to specific </a:t>
            </a:r>
            <a:r>
              <a:rPr lang="en-GB" sz="156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Technologies </a:t>
            </a:r>
            <a:r>
              <a:rPr lang="en-GB" sz="15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the development of </a:t>
            </a:r>
            <a:r>
              <a:rPr lang="en-GB" sz="156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tool or infrastructure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CC92F-C6EC-82D7-FC3F-417DC47E7A70}"/>
              </a:ext>
            </a:extLst>
          </p:cNvPr>
          <p:cNvSpPr txBox="1"/>
          <p:nvPr/>
        </p:nvSpPr>
        <p:spPr>
          <a:xfrm>
            <a:off x="5922491" y="2795131"/>
            <a:ext cx="3983231" cy="2945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WP1:</a:t>
            </a:r>
            <a:r>
              <a:rPr lang="en-GB" sz="1569" u="sng" dirty="0">
                <a:solidFill>
                  <a:srgbClr val="04487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trackers/hodoscopes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WP2: Drift</a:t>
            </a: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 Chambers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WP3:</a:t>
            </a: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 </a:t>
            </a: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Straw Chambers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WP4: Tracking TPCs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WP5: Calorimetry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WP6: Photon detectors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WP7: Timing detectors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69" u="sng" dirty="0">
                <a:solidFill>
                  <a:srgbClr val="2574B9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WP8: Reaction/Decay TPCs</a:t>
            </a:r>
            <a:endParaRPr lang="en-GB" sz="1569" u="sng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diagram of a software package&#10;&#10;Description automatically generated">
            <a:extLst>
              <a:ext uri="{FF2B5EF4-FFF2-40B4-BE49-F238E27FC236}">
                <a16:creationId xmlns:a16="http://schemas.microsoft.com/office/drawing/2014/main" id="{C9091BE1-B6E2-11B5-4002-C80A2C0461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" y="2887719"/>
            <a:ext cx="5504471" cy="27704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719F3D-C9F1-37F4-A715-C82849FA2084}"/>
              </a:ext>
            </a:extLst>
          </p:cNvPr>
          <p:cNvSpPr txBox="1"/>
          <p:nvPr/>
        </p:nvSpPr>
        <p:spPr>
          <a:xfrm>
            <a:off x="5841438" y="2454209"/>
            <a:ext cx="3143709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implemented WPs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AC56C-1AF9-5502-05C5-85F5AE81148C}"/>
              </a:ext>
            </a:extLst>
          </p:cNvPr>
          <p:cNvSpPr txBox="1"/>
          <p:nvPr/>
        </p:nvSpPr>
        <p:spPr>
          <a:xfrm>
            <a:off x="1333373" y="5849402"/>
            <a:ext cx="5304465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69" dirty="0"/>
              <a:t>Additional WP on beyond fundamental physics also considered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56651-5EF5-6E64-863C-38CE4F65BA82}"/>
              </a:ext>
            </a:extLst>
          </p:cNvPr>
          <p:cNvSpPr txBox="1"/>
          <p:nvPr/>
        </p:nvSpPr>
        <p:spPr>
          <a:xfrm>
            <a:off x="6582304" y="1300389"/>
            <a:ext cx="373926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46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044D2-65A4-8349-015B-DED24BF2F2B9}"/>
              </a:ext>
            </a:extLst>
          </p:cNvPr>
          <p:cNvSpPr txBox="1"/>
          <p:nvPr/>
        </p:nvSpPr>
        <p:spPr>
          <a:xfrm rot="16200000">
            <a:off x="8156810" y="5383067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57A3C53-8D2B-EC42-22AD-7C8B942BA99A}"/>
              </a:ext>
            </a:extLst>
          </p:cNvPr>
          <p:cNvSpPr txBox="1">
            <a:spLocks/>
          </p:cNvSpPr>
          <p:nvPr/>
        </p:nvSpPr>
        <p:spPr>
          <a:xfrm>
            <a:off x="38620" y="0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Implementation of DRD1 Collaboration</a:t>
            </a:r>
            <a:br>
              <a:rPr lang="en-GB" sz="4000" b="1" spc="-10" dirty="0">
                <a:solidFill>
                  <a:srgbClr val="C00000"/>
                </a:solidFill>
              </a:rPr>
            </a:br>
            <a:r>
              <a:rPr lang="en-GB" sz="2400" b="1" i="1" spc="-10" dirty="0">
                <a:solidFill>
                  <a:srgbClr val="C00000"/>
                </a:solidFill>
              </a:rPr>
              <a:t>Strategic R&amp;D =&gt; Work Packages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5959FCA-7569-81CB-5F2D-9A43F66F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641FC35-68A1-D005-7CC7-8F815166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EDD70AE-772B-0040-A7E4-9B439731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34065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3D15C5-1F72-4D2F-2178-403228AE3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3" y="995205"/>
            <a:ext cx="4735705" cy="481499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41864" y="889643"/>
            <a:ext cx="4202137" cy="544612"/>
          </a:xfrm>
          <a:prstGeom prst="rect">
            <a:avLst/>
          </a:prstGeom>
        </p:spPr>
        <p:txBody>
          <a:bodyPr vert="horz" wrap="square" lIns="0" tIns="11723" rIns="0" bIns="0" rtlCol="0">
            <a:spAutoFit/>
          </a:bodyPr>
          <a:lstStyle/>
          <a:p>
            <a:pPr marL="105510">
              <a:spcBef>
                <a:spcPts val="92"/>
              </a:spcBef>
            </a:pPr>
            <a:r>
              <a:rPr sz="1662" b="1" dirty="0">
                <a:latin typeface="Arial"/>
                <a:cs typeface="Arial"/>
              </a:rPr>
              <a:t>Challenges</a:t>
            </a:r>
            <a:r>
              <a:rPr sz="1662" b="1" spc="-28" dirty="0">
                <a:latin typeface="Arial"/>
                <a:cs typeface="Arial"/>
              </a:rPr>
              <a:t> </a:t>
            </a:r>
            <a:r>
              <a:rPr sz="1662" b="1" dirty="0">
                <a:latin typeface="Arial"/>
                <a:cs typeface="Arial"/>
              </a:rPr>
              <a:t>for</a:t>
            </a:r>
            <a:r>
              <a:rPr sz="1662" b="1" spc="-14" dirty="0">
                <a:latin typeface="Arial"/>
                <a:cs typeface="Arial"/>
              </a:rPr>
              <a:t> </a:t>
            </a:r>
            <a:r>
              <a:rPr sz="1662" b="1" dirty="0">
                <a:latin typeface="Arial"/>
                <a:cs typeface="Arial"/>
              </a:rPr>
              <a:t>the</a:t>
            </a:r>
            <a:r>
              <a:rPr lang="en-US" sz="1662" b="1" dirty="0">
                <a:latin typeface="Arial"/>
                <a:cs typeface="Arial"/>
              </a:rPr>
              <a:t> photon detectors</a:t>
            </a:r>
            <a:endParaRPr sz="1662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00883-9EAA-4774-EFBE-BBDB08E149AD}"/>
              </a:ext>
            </a:extLst>
          </p:cNvPr>
          <p:cNvSpPr txBox="1"/>
          <p:nvPr/>
        </p:nvSpPr>
        <p:spPr>
          <a:xfrm>
            <a:off x="4941864" y="889643"/>
            <a:ext cx="4202137" cy="395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IT" sz="1477" dirty="0">
              <a:solidFill>
                <a:srgbClr val="002060"/>
              </a:solidFill>
            </a:endParaRPr>
          </a:p>
          <a:p>
            <a:br>
              <a:rPr lang="en-GB" sz="1477" dirty="0">
                <a:solidFill>
                  <a:srgbClr val="002060"/>
                </a:solidFill>
              </a:rPr>
            </a:br>
            <a:r>
              <a:rPr lang="en-GB" sz="1477" b="1" dirty="0">
                <a:solidFill>
                  <a:srgbClr val="002060"/>
                </a:solidFill>
              </a:rPr>
              <a:t>Preserving Photocathode Efficiency:</a:t>
            </a:r>
            <a:endParaRPr lang="en-GB" sz="1477" dirty="0">
              <a:solidFill>
                <a:srgbClr val="002060"/>
              </a:solidFill>
            </a:endParaRP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Suppressing ion backflow</a:t>
            </a: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Developing more robust photoconverters</a:t>
            </a:r>
          </a:p>
          <a:p>
            <a:pPr>
              <a:buFont typeface="+mj-lt"/>
              <a:buAutoNum type="arabicPeriod"/>
            </a:pPr>
            <a:r>
              <a:rPr lang="en-GB" sz="1477" b="1" dirty="0">
                <a:solidFill>
                  <a:srgbClr val="002060"/>
                </a:solidFill>
              </a:rPr>
              <a:t>Front-End Electronics (FEE):</a:t>
            </a:r>
            <a:endParaRPr lang="en-GB" sz="1477" dirty="0">
              <a:solidFill>
                <a:srgbClr val="002060"/>
              </a:solidFill>
            </a:endParaRP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Development of very low noise FEE</a:t>
            </a: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Large dynamic range FEE</a:t>
            </a:r>
          </a:p>
          <a:p>
            <a:pPr>
              <a:buFont typeface="+mj-lt"/>
              <a:buAutoNum type="arabicPeriod"/>
            </a:pPr>
            <a:r>
              <a:rPr lang="en-GB" sz="1477" b="1" dirty="0">
                <a:solidFill>
                  <a:srgbClr val="002060"/>
                </a:solidFill>
              </a:rPr>
              <a:t>Detector Performance Improvement:</a:t>
            </a:r>
            <a:endParaRPr lang="en-GB" sz="1477" dirty="0">
              <a:solidFill>
                <a:srgbClr val="002060"/>
              </a:solidFill>
            </a:endParaRP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Enhanced spatial resolution</a:t>
            </a: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Improved time resolution</a:t>
            </a: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Fast charge collection for maximum rate capability</a:t>
            </a:r>
          </a:p>
          <a:p>
            <a:pPr>
              <a:buFont typeface="+mj-lt"/>
              <a:buAutoNum type="arabicPeriod"/>
            </a:pPr>
            <a:r>
              <a:rPr lang="en-GB" sz="1477" b="1" dirty="0">
                <a:solidFill>
                  <a:srgbClr val="002060"/>
                </a:solidFill>
              </a:rPr>
              <a:t>TRD System Enhancement:</a:t>
            </a:r>
            <a:endParaRPr lang="en-GB" sz="1477" dirty="0">
              <a:solidFill>
                <a:srgbClr val="002060"/>
              </a:solidFill>
            </a:endParaRPr>
          </a:p>
          <a:p>
            <a:pPr marL="685817" lvl="1" indent="-263776">
              <a:buFont typeface="+mj-lt"/>
              <a:buAutoNum type="arabicPeriod"/>
            </a:pPr>
            <a:r>
              <a:rPr lang="en-GB" sz="1477" dirty="0">
                <a:solidFill>
                  <a:srgbClr val="002060"/>
                </a:solidFill>
              </a:rPr>
              <a:t>Better separation between transition radiation and ionization process in TRD systems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3F017-A2D0-69C7-A5D6-1962E23C8766}"/>
              </a:ext>
            </a:extLst>
          </p:cNvPr>
          <p:cNvSpPr txBox="1"/>
          <p:nvPr/>
        </p:nvSpPr>
        <p:spPr>
          <a:xfrm>
            <a:off x="4841418" y="4957894"/>
            <a:ext cx="4302582" cy="859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6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of application: nuclear physics, </a:t>
            </a:r>
            <a:br>
              <a:rPr lang="en-GB" sz="166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6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physics, future </a:t>
            </a:r>
            <a:r>
              <a:rPr lang="en-GB" sz="1662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166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1662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sz="1662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machines. Timeline: &gt;2030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02EE3-353D-08A0-97C1-B242963997C2}"/>
              </a:ext>
            </a:extLst>
          </p:cNvPr>
          <p:cNvSpPr txBox="1"/>
          <p:nvPr/>
        </p:nvSpPr>
        <p:spPr>
          <a:xfrm>
            <a:off x="4941864" y="5338824"/>
            <a:ext cx="1847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sz="1662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BA5CBF-E435-1649-A33B-32A99F94DB9C}"/>
              </a:ext>
            </a:extLst>
          </p:cNvPr>
          <p:cNvSpPr txBox="1"/>
          <p:nvPr/>
        </p:nvSpPr>
        <p:spPr>
          <a:xfrm>
            <a:off x="105713" y="5810198"/>
            <a:ext cx="9176043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77" dirty="0">
                <a:solidFill>
                  <a:srgbClr val="FF0000"/>
                </a:solidFill>
              </a:rPr>
              <a:t>WPs are currently in preparation: interested institutes are drafting confidential documents with detailed information about milestones, deliverables over the years and available/needed resources for the R&amp;D program accomplishment.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289A5-344E-6471-0875-E3550201E095}"/>
              </a:ext>
            </a:extLst>
          </p:cNvPr>
          <p:cNvSpPr txBox="1"/>
          <p:nvPr/>
        </p:nvSpPr>
        <p:spPr>
          <a:xfrm rot="16200000">
            <a:off x="8156810" y="492351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7E7E5-9ABD-8B2F-A0F9-27967BEC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643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DRD1 Work Package</a:t>
            </a:r>
            <a:br>
              <a:rPr lang="en-IT" sz="4400" b="1" dirty="0">
                <a:solidFill>
                  <a:srgbClr val="C00000"/>
                </a:solidFill>
              </a:rPr>
            </a:br>
            <a:r>
              <a:rPr lang="en-IT" sz="3600" b="1" i="1" dirty="0">
                <a:solidFill>
                  <a:srgbClr val="C00000"/>
                </a:solidFill>
              </a:rPr>
              <a:t>Example for Photon Detectors (WP6)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B3C2D-51CB-2451-A260-3C72475E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B317B-E500-0102-CB3A-3BAAE3BE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7" name="Slide Number Placeholder 43">
            <a:extLst>
              <a:ext uri="{FF2B5EF4-FFF2-40B4-BE49-F238E27FC236}">
                <a16:creationId xmlns:a16="http://schemas.microsoft.com/office/drawing/2014/main" id="{4538475C-B98E-EF8B-2E28-A1748FD8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0782" y="6470880"/>
            <a:ext cx="2057400" cy="365125"/>
          </a:xfrm>
        </p:spPr>
        <p:txBody>
          <a:bodyPr/>
          <a:lstStyle/>
          <a:p>
            <a:fld id="{26531E11-D7C1-4B44-824F-72E5CC6CBF81}" type="slidenum">
              <a:rPr lang="en-IT" smtClean="0"/>
              <a:t>55</a:t>
            </a:fld>
            <a:endParaRPr lang="en-IT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F5D85C-4CB2-DA86-3118-8CC39531ED8C}"/>
              </a:ext>
            </a:extLst>
          </p:cNvPr>
          <p:cNvSpPr/>
          <p:nvPr/>
        </p:nvSpPr>
        <p:spPr>
          <a:xfrm rot="998520">
            <a:off x="8295275" y="145303"/>
            <a:ext cx="689262" cy="62837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b="1" dirty="0">
                <a:solidFill>
                  <a:srgbClr val="C00000"/>
                </a:solidFill>
              </a:rPr>
              <a:t>NEW</a:t>
            </a:r>
            <a:br>
              <a:rPr lang="en-IT" sz="1600" b="1" dirty="0">
                <a:solidFill>
                  <a:srgbClr val="C00000"/>
                </a:solidFill>
              </a:rPr>
            </a:br>
            <a:r>
              <a:rPr lang="en-IT" sz="1600" b="1" dirty="0">
                <a:solidFill>
                  <a:srgbClr val="C00000"/>
                </a:solidFill>
              </a:rPr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859113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9908481-67C7-0720-E3BB-80C14CAED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39" y="1253331"/>
            <a:ext cx="5196535" cy="37657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7F934-325E-AAD0-24C2-A5556788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CC550-D126-7A18-F824-66CC2308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E6E4-05F3-194D-18D9-09C5B1C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56</a:t>
            </a:fld>
            <a:endParaRPr lang="en-IT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1CF9435-AC98-FC8C-BC4E-4E977C8ED05C}"/>
              </a:ext>
            </a:extLst>
          </p:cNvPr>
          <p:cNvSpPr txBox="1">
            <a:spLocks/>
          </p:cNvSpPr>
          <p:nvPr/>
        </p:nvSpPr>
        <p:spPr>
          <a:xfrm>
            <a:off x="38620" y="0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Implementation of DRD1 Collaboration</a:t>
            </a:r>
            <a:br>
              <a:rPr lang="en-GB" sz="4000" b="1" spc="-10" dirty="0">
                <a:solidFill>
                  <a:srgbClr val="C00000"/>
                </a:solidFill>
              </a:rPr>
            </a:br>
            <a:r>
              <a:rPr lang="en-GB" sz="2400" b="1" i="1" spc="-10" dirty="0">
                <a:solidFill>
                  <a:srgbClr val="C00000"/>
                </a:solidFill>
              </a:rPr>
              <a:t>Common Tools &amp; Infrastructure =&gt; Working Groups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B43495-1B8C-EE14-2190-7EAF4A07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48" y="2560319"/>
            <a:ext cx="5061105" cy="3656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E388C-EBC9-56C9-DEFC-840FC521E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531" y="2505473"/>
            <a:ext cx="5196538" cy="37657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F9B676-0512-49F2-8FBB-85A7A441382D}"/>
              </a:ext>
            </a:extLst>
          </p:cNvPr>
          <p:cNvSpPr txBox="1"/>
          <p:nvPr/>
        </p:nvSpPr>
        <p:spPr>
          <a:xfrm rot="16200000">
            <a:off x="7939336" y="5165592"/>
            <a:ext cx="211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Beatrice Mandelli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DD00B-510B-7DF5-DC5C-47554E460218}"/>
              </a:ext>
            </a:extLst>
          </p:cNvPr>
          <p:cNvSpPr txBox="1"/>
          <p:nvPr/>
        </p:nvSpPr>
        <p:spPr>
          <a:xfrm>
            <a:off x="6621979" y="641663"/>
            <a:ext cx="237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i="1" dirty="0">
                <a:solidFill>
                  <a:srgbClr val="0070C0"/>
                </a:solidFill>
              </a:rPr>
              <a:t>e.g. Working Group 3 </a:t>
            </a:r>
            <a:br>
              <a:rPr lang="en-IT" sz="1600" i="1" dirty="0">
                <a:solidFill>
                  <a:srgbClr val="0070C0"/>
                </a:solidFill>
              </a:rPr>
            </a:br>
            <a:r>
              <a:rPr lang="en-IT" sz="1600" i="1" dirty="0">
                <a:solidFill>
                  <a:srgbClr val="0070C0"/>
                </a:solidFill>
              </a:rPr>
              <a:t>Gas &amp; Material studies</a:t>
            </a:r>
          </a:p>
        </p:txBody>
      </p:sp>
    </p:spTree>
    <p:extLst>
      <p:ext uri="{BB962C8B-B14F-4D97-AF65-F5344CB8AC3E}">
        <p14:creationId xmlns:p14="http://schemas.microsoft.com/office/powerpoint/2010/main" val="5668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7F934-325E-AAD0-24C2-A5556788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CC550-D126-7A18-F824-66CC2308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E6E4-05F3-194D-18D9-09C5B1C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57</a:t>
            </a:fld>
            <a:endParaRPr lang="en-IT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1CF9435-AC98-FC8C-BC4E-4E977C8ED05C}"/>
              </a:ext>
            </a:extLst>
          </p:cNvPr>
          <p:cNvSpPr txBox="1">
            <a:spLocks/>
          </p:cNvSpPr>
          <p:nvPr/>
        </p:nvSpPr>
        <p:spPr>
          <a:xfrm>
            <a:off x="38620" y="0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Implementation of DRD1 Collaboration</a:t>
            </a:r>
            <a:br>
              <a:rPr lang="en-GB" sz="4000" b="1" spc="-10" dirty="0">
                <a:solidFill>
                  <a:srgbClr val="C00000"/>
                </a:solidFill>
              </a:rPr>
            </a:br>
            <a:r>
              <a:rPr lang="en-GB" sz="2400" b="1" i="1" spc="-10" dirty="0">
                <a:solidFill>
                  <a:srgbClr val="C00000"/>
                </a:solidFill>
              </a:rPr>
              <a:t>Common Tools &amp; Infrastructure =&gt; Working Groups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9B676-0512-49F2-8FBB-85A7A441382D}"/>
              </a:ext>
            </a:extLst>
          </p:cNvPr>
          <p:cNvSpPr txBox="1"/>
          <p:nvPr/>
        </p:nvSpPr>
        <p:spPr>
          <a:xfrm rot="16200000">
            <a:off x="7939336" y="5165592"/>
            <a:ext cx="211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Piet Verwilligen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8FE654-BC16-4308-78FB-599E1D620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" y="1130683"/>
            <a:ext cx="5923280" cy="1992214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748E354-EDFE-176E-9E14-2F5E25D18887}"/>
              </a:ext>
            </a:extLst>
          </p:cNvPr>
          <p:cNvSpPr/>
          <p:nvPr/>
        </p:nvSpPr>
        <p:spPr>
          <a:xfrm>
            <a:off x="5374640" y="2956560"/>
            <a:ext cx="436880" cy="17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FCFE7D-9F18-355A-19CD-FC78C1E681F7}"/>
              </a:ext>
            </a:extLst>
          </p:cNvPr>
          <p:cNvSpPr/>
          <p:nvPr/>
        </p:nvSpPr>
        <p:spPr>
          <a:xfrm>
            <a:off x="248285" y="2950980"/>
            <a:ext cx="436880" cy="17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FA2C9A-A5C2-566B-E34A-56E6EBA0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432" y="2495539"/>
            <a:ext cx="2846953" cy="1755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86B480-4085-5B39-4541-75E39D3E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5" y="3373109"/>
            <a:ext cx="5388196" cy="332181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E010FF-F2DB-5060-BA5C-100EE893F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436" y="5264043"/>
            <a:ext cx="2792428" cy="1414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BAB0BD-B744-5698-2732-3461AE6A2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029" y="4285904"/>
            <a:ext cx="2792427" cy="15194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BEDA62-6AD2-8C3B-DEF7-DD15EC95BAF4}"/>
              </a:ext>
            </a:extLst>
          </p:cNvPr>
          <p:cNvSpPr txBox="1"/>
          <p:nvPr/>
        </p:nvSpPr>
        <p:spPr>
          <a:xfrm>
            <a:off x="6621978" y="641663"/>
            <a:ext cx="2513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i="1" dirty="0">
                <a:solidFill>
                  <a:srgbClr val="0070C0"/>
                </a:solidFill>
              </a:rPr>
              <a:t>e.g. Working Group 4 </a:t>
            </a:r>
            <a:br>
              <a:rPr lang="en-IT" sz="1600" i="1" dirty="0">
                <a:solidFill>
                  <a:srgbClr val="0070C0"/>
                </a:solidFill>
              </a:rPr>
            </a:br>
            <a:r>
              <a:rPr lang="en-IT" sz="1600" i="1" dirty="0">
                <a:solidFill>
                  <a:srgbClr val="0070C0"/>
                </a:solidFill>
              </a:rPr>
              <a:t>Simulation, Modelling &amp; SW</a:t>
            </a:r>
          </a:p>
        </p:txBody>
      </p:sp>
      <p:pic>
        <p:nvPicPr>
          <p:cNvPr id="25" name="Picture 2" descr="Animation">
            <a:extLst>
              <a:ext uri="{FF2B5EF4-FFF2-40B4-BE49-F238E27FC236}">
                <a16:creationId xmlns:a16="http://schemas.microsoft.com/office/drawing/2014/main" id="{13C2589A-D7A9-145F-DFBF-03C49BDD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11" y="1261663"/>
            <a:ext cx="1172277" cy="11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4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7F934-325E-AAD0-24C2-A5556788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CC550-D126-7A18-F824-66CC2308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E6E4-05F3-194D-18D9-09C5B1C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58</a:t>
            </a:fld>
            <a:endParaRPr lang="en-IT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1CF9435-AC98-FC8C-BC4E-4E977C8ED05C}"/>
              </a:ext>
            </a:extLst>
          </p:cNvPr>
          <p:cNvSpPr txBox="1">
            <a:spLocks/>
          </p:cNvSpPr>
          <p:nvPr/>
        </p:nvSpPr>
        <p:spPr>
          <a:xfrm>
            <a:off x="38620" y="0"/>
            <a:ext cx="9604817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Implementation of DRD1 Collaboration</a:t>
            </a:r>
            <a:br>
              <a:rPr lang="en-GB" sz="4000" b="1" spc="-10" dirty="0">
                <a:solidFill>
                  <a:srgbClr val="C00000"/>
                </a:solidFill>
              </a:rPr>
            </a:br>
            <a:r>
              <a:rPr lang="en-GB" sz="2400" b="1" i="1" spc="-10" dirty="0">
                <a:solidFill>
                  <a:srgbClr val="C00000"/>
                </a:solidFill>
              </a:rPr>
              <a:t>Common Tools &amp; Infrastructure =&gt; Working Groups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9B676-0512-49F2-8FBB-85A7A441382D}"/>
              </a:ext>
            </a:extLst>
          </p:cNvPr>
          <p:cNvSpPr txBox="1"/>
          <p:nvPr/>
        </p:nvSpPr>
        <p:spPr>
          <a:xfrm rot="16200000">
            <a:off x="7939336" y="5165592"/>
            <a:ext cx="211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Y.Tsipolitos &amp; E.Oliveri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8E354-EDFE-176E-9E14-2F5E25D18887}"/>
              </a:ext>
            </a:extLst>
          </p:cNvPr>
          <p:cNvSpPr/>
          <p:nvPr/>
        </p:nvSpPr>
        <p:spPr>
          <a:xfrm>
            <a:off x="5374640" y="2956560"/>
            <a:ext cx="436880" cy="17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FCFE7D-9F18-355A-19CD-FC78C1E681F7}"/>
              </a:ext>
            </a:extLst>
          </p:cNvPr>
          <p:cNvSpPr/>
          <p:nvPr/>
        </p:nvSpPr>
        <p:spPr>
          <a:xfrm>
            <a:off x="248285" y="2950980"/>
            <a:ext cx="436880" cy="17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1446-D1BD-A9C0-6A56-F4645EDC112C}"/>
              </a:ext>
            </a:extLst>
          </p:cNvPr>
          <p:cNvSpPr txBox="1"/>
          <p:nvPr/>
        </p:nvSpPr>
        <p:spPr>
          <a:xfrm>
            <a:off x="6621978" y="641663"/>
            <a:ext cx="2513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i="1" dirty="0">
                <a:solidFill>
                  <a:srgbClr val="0070C0"/>
                </a:solidFill>
              </a:rPr>
              <a:t>e.g. Working Group 7 </a:t>
            </a:r>
            <a:br>
              <a:rPr lang="en-IT" sz="1600" i="1" dirty="0">
                <a:solidFill>
                  <a:srgbClr val="0070C0"/>
                </a:solidFill>
              </a:rPr>
            </a:br>
            <a:r>
              <a:rPr lang="en-IT" sz="1600" i="1" dirty="0">
                <a:solidFill>
                  <a:srgbClr val="0070C0"/>
                </a:solidFill>
              </a:rPr>
              <a:t>Common Test Infrastructure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E428597-541D-8500-EE08-8441FD0EF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1353553"/>
            <a:ext cx="7886700" cy="4150894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8F195A-5F2E-8523-DE97-13051D941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49" y="1868101"/>
            <a:ext cx="4074109" cy="405384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C91B2F-5DA3-21CF-38EF-61838060E1B2}"/>
              </a:ext>
            </a:extLst>
          </p:cNvPr>
          <p:cNvCxnSpPr>
            <a:cxnSpLocks/>
          </p:cNvCxnSpPr>
          <p:nvPr/>
        </p:nvCxnSpPr>
        <p:spPr>
          <a:xfrm>
            <a:off x="1229360" y="2021840"/>
            <a:ext cx="2072640" cy="0"/>
          </a:xfrm>
          <a:prstGeom prst="straightConnector1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FF2D43-B7AC-E729-19F2-6B07257567E1}"/>
              </a:ext>
            </a:extLst>
          </p:cNvPr>
          <p:cNvSpPr txBox="1"/>
          <p:nvPr/>
        </p:nvSpPr>
        <p:spPr>
          <a:xfrm>
            <a:off x="1971040" y="1765654"/>
            <a:ext cx="58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rgbClr val="0070C0"/>
                </a:solidFill>
              </a:rPr>
              <a:t>30m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6">
                <a:extLst>
                  <a:ext uri="{FF2B5EF4-FFF2-40B4-BE49-F238E27FC236}">
                    <a16:creationId xmlns:a16="http://schemas.microsoft.com/office/drawing/2014/main" id="{6B08EA78-29B8-41E5-0347-EC35ECD47B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7002628"/>
                  </p:ext>
                </p:extLst>
              </p:nvPr>
            </p:nvGraphicFramePr>
            <p:xfrm>
              <a:off x="254000" y="5545708"/>
              <a:ext cx="3850641" cy="8308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3547">
                      <a:extLst>
                        <a:ext uri="{9D8B030D-6E8A-4147-A177-3AD203B41FA5}">
                          <a16:colId xmlns:a16="http://schemas.microsoft.com/office/drawing/2014/main" val="1427324037"/>
                        </a:ext>
                      </a:extLst>
                    </a:gridCol>
                    <a:gridCol w="1283547">
                      <a:extLst>
                        <a:ext uri="{9D8B030D-6E8A-4147-A177-3AD203B41FA5}">
                          <a16:colId xmlns:a16="http://schemas.microsoft.com/office/drawing/2014/main" val="1619289452"/>
                        </a:ext>
                      </a:extLst>
                    </a:gridCol>
                    <a:gridCol w="1283547">
                      <a:extLst>
                        <a:ext uri="{9D8B030D-6E8A-4147-A177-3AD203B41FA5}">
                          <a16:colId xmlns:a16="http://schemas.microsoft.com/office/drawing/2014/main" val="4215092357"/>
                        </a:ext>
                      </a:extLst>
                    </a:gridCol>
                  </a:tblGrid>
                  <a:tr h="36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dirty="0"/>
                            <a:t>30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dirty="0"/>
                            <a:t>3-4 x 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360</m:t>
                              </m:r>
                            </m:oMath>
                          </a14:m>
                          <a:r>
                            <a:rPr lang="en-IT" sz="1200" b="0" dirty="0"/>
                            <a:t> GeV/c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9347931"/>
                      </a:ext>
                    </a:extLst>
                  </a:tr>
                  <a:tr h="36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10</a:t>
                          </a:r>
                          <a:r>
                            <a:rPr lang="en-IT" sz="1200" baseline="30000" dirty="0"/>
                            <a:t>7</a:t>
                          </a:r>
                          <a:r>
                            <a:rPr lang="en-IT" sz="1200" dirty="0"/>
                            <a:t> particles/spill</a:t>
                          </a:r>
                          <a:br>
                            <a:rPr lang="en-IT" sz="1200" dirty="0"/>
                          </a:br>
                          <a:r>
                            <a:rPr lang="en-IT" sz="1200" dirty="0"/>
                            <a:t>~1 spill/minute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T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IT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IT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l-GR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≤1.5%</m:t>
                                </m:r>
                              </m:oMath>
                            </m:oMathPara>
                          </a14:m>
                          <a:endParaRPr lang="en-IT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65378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6">
                <a:extLst>
                  <a:ext uri="{FF2B5EF4-FFF2-40B4-BE49-F238E27FC236}">
                    <a16:creationId xmlns:a16="http://schemas.microsoft.com/office/drawing/2014/main" id="{6B08EA78-29B8-41E5-0347-EC35ECD47B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7002628"/>
                  </p:ext>
                </p:extLst>
              </p:nvPr>
            </p:nvGraphicFramePr>
            <p:xfrm>
              <a:off x="254000" y="5545708"/>
              <a:ext cx="3850641" cy="8308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3547">
                      <a:extLst>
                        <a:ext uri="{9D8B030D-6E8A-4147-A177-3AD203B41FA5}">
                          <a16:colId xmlns:a16="http://schemas.microsoft.com/office/drawing/2014/main" val="1427324037"/>
                        </a:ext>
                      </a:extLst>
                    </a:gridCol>
                    <a:gridCol w="1283547">
                      <a:extLst>
                        <a:ext uri="{9D8B030D-6E8A-4147-A177-3AD203B41FA5}">
                          <a16:colId xmlns:a16="http://schemas.microsoft.com/office/drawing/2014/main" val="1619289452"/>
                        </a:ext>
                      </a:extLst>
                    </a:gridCol>
                    <a:gridCol w="1283547">
                      <a:extLst>
                        <a:ext uri="{9D8B030D-6E8A-4147-A177-3AD203B41FA5}">
                          <a16:colId xmlns:a16="http://schemas.microsoft.com/office/drawing/2014/main" val="4215092357"/>
                        </a:ext>
                      </a:extLst>
                    </a:gridCol>
                  </a:tblGrid>
                  <a:tr h="36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dirty="0"/>
                            <a:t>30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dirty="0"/>
                            <a:t>3-4 x 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201980" t="-3448" r="-1980" b="-1413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9347931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10</a:t>
                          </a:r>
                          <a:r>
                            <a:rPr lang="en-IT" sz="1200" baseline="30000" dirty="0"/>
                            <a:t>7</a:t>
                          </a:r>
                          <a:r>
                            <a:rPr lang="en-IT" sz="1200" dirty="0"/>
                            <a:t> particles/spill</a:t>
                          </a:r>
                          <a:br>
                            <a:rPr lang="en-IT" sz="1200" dirty="0"/>
                          </a:br>
                          <a:r>
                            <a:rPr lang="en-IT" sz="1200" dirty="0"/>
                            <a:t>~1 spill/minute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000" t="-78947" r="-100980" b="-78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1980" t="-78947" r="-1980" b="-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6537851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CEFC5792-9D86-DB32-F060-D70A3C924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71968"/>
              </p:ext>
            </p:extLst>
          </p:nvPr>
        </p:nvGraphicFramePr>
        <p:xfrm>
          <a:off x="4438650" y="5914365"/>
          <a:ext cx="387320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069">
                  <a:extLst>
                    <a:ext uri="{9D8B030D-6E8A-4147-A177-3AD203B41FA5}">
                      <a16:colId xmlns:a16="http://schemas.microsoft.com/office/drawing/2014/main" val="2879612277"/>
                    </a:ext>
                  </a:extLst>
                </a:gridCol>
                <a:gridCol w="1291069">
                  <a:extLst>
                    <a:ext uri="{9D8B030D-6E8A-4147-A177-3AD203B41FA5}">
                      <a16:colId xmlns:a16="http://schemas.microsoft.com/office/drawing/2014/main" val="242850784"/>
                    </a:ext>
                  </a:extLst>
                </a:gridCol>
                <a:gridCol w="1291069">
                  <a:extLst>
                    <a:ext uri="{9D8B030D-6E8A-4147-A177-3AD203B41FA5}">
                      <a16:colId xmlns:a16="http://schemas.microsoft.com/office/drawing/2014/main" val="1398843242"/>
                    </a:ext>
                  </a:extLst>
                </a:gridCol>
              </a:tblGrid>
              <a:tr h="301972">
                <a:tc>
                  <a:txBody>
                    <a:bodyPr/>
                    <a:lstStyle/>
                    <a:p>
                      <a:pPr algn="ctr"/>
                      <a:r>
                        <a:rPr lang="en-IT" sz="1400" b="0" dirty="0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400" b="0" dirty="0"/>
                        <a:t>137 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400" b="0" dirty="0"/>
                        <a:t>14 TBq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424640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312DB44F-FFAD-312C-4435-189AD835D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193" y="2309585"/>
            <a:ext cx="1860857" cy="97106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A06D3551-5E12-EF84-D4C0-7A7694A017EA}"/>
              </a:ext>
            </a:extLst>
          </p:cNvPr>
          <p:cNvSpPr/>
          <p:nvPr/>
        </p:nvSpPr>
        <p:spPr>
          <a:xfrm>
            <a:off x="6126480" y="2581980"/>
            <a:ext cx="701411" cy="892740"/>
          </a:xfrm>
          <a:custGeom>
            <a:avLst/>
            <a:gdLst>
              <a:gd name="connsiteX0" fmla="*/ 0 w 701411"/>
              <a:gd name="connsiteY0" fmla="*/ 222180 h 892740"/>
              <a:gd name="connsiteX1" fmla="*/ 629920 w 701411"/>
              <a:gd name="connsiteY1" fmla="*/ 39300 h 892740"/>
              <a:gd name="connsiteX2" fmla="*/ 660400 w 701411"/>
              <a:gd name="connsiteY2" fmla="*/ 892740 h 89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411" h="892740">
                <a:moveTo>
                  <a:pt x="0" y="222180"/>
                </a:moveTo>
                <a:cubicBezTo>
                  <a:pt x="259926" y="74860"/>
                  <a:pt x="519853" y="-72460"/>
                  <a:pt x="629920" y="39300"/>
                </a:cubicBezTo>
                <a:cubicBezTo>
                  <a:pt x="739987" y="151060"/>
                  <a:pt x="700193" y="521900"/>
                  <a:pt x="660400" y="892740"/>
                </a:cubicBezTo>
              </a:path>
            </a:pathLst>
          </a:custGeom>
          <a:noFill/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A3A367-1292-C0C1-ACDF-2FBE5E3E35AD}"/>
                  </a:ext>
                </a:extLst>
              </p:cNvPr>
              <p:cNvSpPr txBox="1"/>
              <p:nvPr/>
            </p:nvSpPr>
            <p:spPr>
              <a:xfrm>
                <a:off x="6782427" y="2357932"/>
                <a:ext cx="12016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rgbClr val="0070C0"/>
                    </a:solidFill>
                  </a:rPr>
                  <a:t>662keV </a:t>
                </a:r>
                <a14:m>
                  <m:oMath xmlns:m="http://schemas.openxmlformats.org/officeDocument/2006/math">
                    <m:r>
                      <a:rPr lang="en-IT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T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A3A367-1292-C0C1-ACDF-2FBE5E3E3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27" y="2357932"/>
                <a:ext cx="1201684" cy="369332"/>
              </a:xfrm>
              <a:prstGeom prst="rect">
                <a:avLst/>
              </a:prstGeom>
              <a:blipFill>
                <a:blip r:embed="rId6"/>
                <a:stretch>
                  <a:fillRect l="-5263" t="-6667" b="-2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CAFD7D-7262-7B74-F73E-4174E5DE21AA}"/>
              </a:ext>
            </a:extLst>
          </p:cNvPr>
          <p:cNvCxnSpPr>
            <a:cxnSpLocks/>
          </p:cNvCxnSpPr>
          <p:nvPr/>
        </p:nvCxnSpPr>
        <p:spPr>
          <a:xfrm>
            <a:off x="6056614" y="4246879"/>
            <a:ext cx="1350653" cy="0"/>
          </a:xfrm>
          <a:prstGeom prst="straightConnector1">
            <a:avLst/>
          </a:prstGeom>
          <a:ln w="127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56AA8C0-7D0C-7594-A652-8A065578939D}"/>
              </a:ext>
            </a:extLst>
          </p:cNvPr>
          <p:cNvSpPr txBox="1"/>
          <p:nvPr/>
        </p:nvSpPr>
        <p:spPr>
          <a:xfrm>
            <a:off x="6487787" y="4214751"/>
            <a:ext cx="58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12 m</a:t>
            </a:r>
          </a:p>
        </p:txBody>
      </p:sp>
    </p:spTree>
    <p:extLst>
      <p:ext uri="{BB962C8B-B14F-4D97-AF65-F5344CB8AC3E}">
        <p14:creationId xmlns:p14="http://schemas.microsoft.com/office/powerpoint/2010/main" val="1233187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1832" y="683544"/>
            <a:ext cx="453771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311150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i="1" dirty="0">
                <a:latin typeface="Arial"/>
                <a:cs typeface="Arial"/>
              </a:rPr>
              <a:t>Large</a:t>
            </a:r>
            <a:r>
              <a:rPr sz="1600" b="1" i="1" spc="-5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community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161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institutes,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700 </a:t>
            </a:r>
            <a:r>
              <a:rPr sz="1600" dirty="0">
                <a:latin typeface="Arial"/>
                <a:cs typeface="Arial"/>
              </a:rPr>
              <a:t>members,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33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countries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based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on</a:t>
            </a:r>
            <a:r>
              <a:rPr sz="1600" b="1" i="1" spc="-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previous </a:t>
            </a:r>
            <a:r>
              <a:rPr sz="1600" b="1" i="1" dirty="0">
                <a:latin typeface="Arial"/>
                <a:cs typeface="Arial"/>
              </a:rPr>
              <a:t>RD51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collaboration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0496" y="339853"/>
            <a:ext cx="4305300" cy="192024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9144" y="2389634"/>
            <a:ext cx="4847258" cy="173888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700015" y="3893822"/>
            <a:ext cx="2639695" cy="30797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320"/>
              </a:spcBef>
            </a:pP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https://drd1.web.cern.ch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1245059"/>
            <a:ext cx="4630420" cy="3022600"/>
            <a:chOff x="0" y="3835857"/>
            <a:chExt cx="4630420" cy="30226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835857"/>
              <a:ext cx="2660904" cy="30221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4" y="4030978"/>
              <a:ext cx="2193036" cy="276148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5539" y="4030978"/>
              <a:ext cx="2200656" cy="27477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3189" y="4770247"/>
              <a:ext cx="4452620" cy="1517650"/>
            </a:xfrm>
            <a:custGeom>
              <a:avLst/>
              <a:gdLst/>
              <a:ahLst/>
              <a:cxnLst/>
              <a:rect l="l" t="t" r="r" b="b"/>
              <a:pathLst>
                <a:path w="4452620" h="1517650">
                  <a:moveTo>
                    <a:pt x="4327182" y="0"/>
                  </a:moveTo>
                  <a:lnTo>
                    <a:pt x="0" y="571245"/>
                  </a:lnTo>
                  <a:lnTo>
                    <a:pt x="124879" y="1517180"/>
                  </a:lnTo>
                  <a:lnTo>
                    <a:pt x="4452023" y="945908"/>
                  </a:lnTo>
                  <a:lnTo>
                    <a:pt x="432718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3189" y="4770247"/>
              <a:ext cx="4452620" cy="1517650"/>
            </a:xfrm>
            <a:custGeom>
              <a:avLst/>
              <a:gdLst/>
              <a:ahLst/>
              <a:cxnLst/>
              <a:rect l="l" t="t" r="r" b="b"/>
              <a:pathLst>
                <a:path w="4452620" h="1517650">
                  <a:moveTo>
                    <a:pt x="0" y="571245"/>
                  </a:moveTo>
                  <a:lnTo>
                    <a:pt x="4327182" y="0"/>
                  </a:lnTo>
                  <a:lnTo>
                    <a:pt x="4452023" y="945908"/>
                  </a:lnTo>
                  <a:lnTo>
                    <a:pt x="124879" y="1517180"/>
                  </a:lnTo>
                  <a:lnTo>
                    <a:pt x="0" y="571245"/>
                  </a:lnTo>
                  <a:close/>
                </a:path>
              </a:pathLst>
            </a:custGeom>
            <a:ln w="9525">
              <a:solidFill>
                <a:srgbClr val="1E1C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3885" y="4895977"/>
              <a:ext cx="4109237" cy="116416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93063" y="3855722"/>
            <a:ext cx="3333115" cy="30797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207645">
              <a:lnSpc>
                <a:spcPct val="100000"/>
              </a:lnSpc>
              <a:spcBef>
                <a:spcPts val="325"/>
              </a:spcBef>
            </a:pP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https://cds.cern.ch/record/2885937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B35204F7-A787-956B-B909-23C2808CC191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DRD1 Collaboration in Action 2024 -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29F37F-73D2-150E-F5BD-B21EABCB0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5808" y="4366024"/>
            <a:ext cx="4425227" cy="23505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AE27452-D070-7184-5DBD-F6FB910B6220}"/>
              </a:ext>
            </a:extLst>
          </p:cNvPr>
          <p:cNvSpPr/>
          <p:nvPr/>
        </p:nvSpPr>
        <p:spPr>
          <a:xfrm rot="20707841">
            <a:off x="7417153" y="4365179"/>
            <a:ext cx="1695476" cy="628377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>
                <a:solidFill>
                  <a:srgbClr val="C00000"/>
                </a:solidFill>
              </a:rPr>
              <a:t>First School for PhD Students</a:t>
            </a:r>
          </a:p>
        </p:txBody>
      </p:sp>
      <p:pic>
        <p:nvPicPr>
          <p:cNvPr id="26" name="Picture 25" descr="A screenshot of a calendar&#10;&#10;Description automatically generated">
            <a:extLst>
              <a:ext uri="{FF2B5EF4-FFF2-40B4-BE49-F238E27FC236}">
                <a16:creationId xmlns:a16="http://schemas.microsoft.com/office/drawing/2014/main" id="{931DE04F-E753-37AB-E79B-E2455613B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6" y="4308349"/>
            <a:ext cx="3282697" cy="23758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87C4933-3A2B-FA9A-81C1-F08D867BA83D}"/>
              </a:ext>
            </a:extLst>
          </p:cNvPr>
          <p:cNvSpPr/>
          <p:nvPr/>
        </p:nvSpPr>
        <p:spPr>
          <a:xfrm rot="20707841">
            <a:off x="1658641" y="5139794"/>
            <a:ext cx="2805569" cy="1281103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>
                <a:solidFill>
                  <a:srgbClr val="C00000"/>
                </a:solidFill>
              </a:rPr>
              <a:t>2023: 2 community meetings</a:t>
            </a:r>
          </a:p>
          <a:p>
            <a:pPr algn="ctr"/>
            <a:r>
              <a:rPr lang="en-IT" sz="1600" dirty="0">
                <a:solidFill>
                  <a:srgbClr val="C00000"/>
                </a:solidFill>
              </a:rPr>
              <a:t>2024: 3 collaboration meetings,</a:t>
            </a:r>
            <a:br>
              <a:rPr lang="en-IT" sz="1600" dirty="0">
                <a:solidFill>
                  <a:srgbClr val="C00000"/>
                </a:solidFill>
              </a:rPr>
            </a:br>
            <a:r>
              <a:rPr lang="en-IT" sz="1600" dirty="0">
                <a:solidFill>
                  <a:srgbClr val="C00000"/>
                </a:solidFill>
              </a:rPr>
              <a:t>Several WG meetings, WP meetings, CB meetings, …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71A80AFD-7158-38F5-CB65-885051EF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D091D5CF-0DE3-4C87-5639-91FCD7D6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3FB6771-E75F-C453-F6B5-B59CA39A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59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8351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5AF1BF0-792D-273F-3F69-ECC77204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11" y="3865243"/>
            <a:ext cx="4380805" cy="2648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C3A278-3C56-D734-F491-1A7B449A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Primary Ionization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865BAA-07D8-516E-5E57-DF23E108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E1204D-503B-9531-3611-325A343B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A17E1D-CA7D-FD79-AF54-D319D4C2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</a:t>
            </a:fld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949E4-E5BE-3E3C-AB71-066ECF908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217777"/>
            <a:ext cx="5218842" cy="30150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6EA0E69-6778-F74C-896B-90CDB3D63669}"/>
              </a:ext>
            </a:extLst>
          </p:cNvPr>
          <p:cNvGrpSpPr/>
          <p:nvPr/>
        </p:nvGrpSpPr>
        <p:grpSpPr>
          <a:xfrm>
            <a:off x="246385" y="1428875"/>
            <a:ext cx="8897615" cy="5386515"/>
            <a:chOff x="246385" y="1428875"/>
            <a:chExt cx="8897615" cy="538651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B2EA58-48D5-4412-5734-40D356849534}"/>
                </a:ext>
              </a:extLst>
            </p:cNvPr>
            <p:cNvGrpSpPr/>
            <p:nvPr/>
          </p:nvGrpSpPr>
          <p:grpSpPr>
            <a:xfrm>
              <a:off x="6099512" y="1428875"/>
              <a:ext cx="3044488" cy="3410253"/>
              <a:chOff x="6099512" y="1428875"/>
              <a:chExt cx="3044488" cy="3410253"/>
            </a:xfrm>
          </p:grpSpPr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1F615D29-22D1-F683-EFF2-17D8786B7A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9512" y="1871857"/>
                <a:ext cx="2874804" cy="1771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EE481098-74F5-81A6-CE06-82A979BC58E3}"/>
                  </a:ext>
                </a:extLst>
              </p:cNvPr>
              <p:cNvSpPr/>
              <p:nvPr/>
            </p:nvSpPr>
            <p:spPr>
              <a:xfrm>
                <a:off x="6361585" y="2619910"/>
                <a:ext cx="963889" cy="2219218"/>
              </a:xfrm>
              <a:custGeom>
                <a:avLst/>
                <a:gdLst>
                  <a:gd name="connsiteX0" fmla="*/ 203602 w 963889"/>
                  <a:gd name="connsiteY0" fmla="*/ 2219218 h 2219218"/>
                  <a:gd name="connsiteX1" fmla="*/ 49489 w 963889"/>
                  <a:gd name="connsiteY1" fmla="*/ 1171254 h 2219218"/>
                  <a:gd name="connsiteX2" fmla="*/ 963889 w 963889"/>
                  <a:gd name="connsiteY2" fmla="*/ 0 h 221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3889" h="2219218">
                    <a:moveTo>
                      <a:pt x="203602" y="2219218"/>
                    </a:moveTo>
                    <a:cubicBezTo>
                      <a:pt x="63188" y="1880171"/>
                      <a:pt x="-77225" y="1541124"/>
                      <a:pt x="49489" y="1171254"/>
                    </a:cubicBezTo>
                    <a:cubicBezTo>
                      <a:pt x="176203" y="801384"/>
                      <a:pt x="570046" y="400692"/>
                      <a:pt x="963889" y="0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B29F3F-B5B0-F45E-340A-DE850BFA51C2}"/>
                      </a:ext>
                    </a:extLst>
                  </p:cNvPr>
                  <p:cNvSpPr txBox="1"/>
                  <p:nvPr/>
                </p:nvSpPr>
                <p:spPr>
                  <a:xfrm>
                    <a:off x="6099512" y="1428875"/>
                    <a:ext cx="304448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200" i="1" dirty="0">
                        <a:solidFill>
                          <a:srgbClr val="C00000"/>
                        </a:solidFill>
                      </a:rPr>
                      <a:t>Remember, if energy of </a:t>
                    </a:r>
                    <a14:m>
                      <m:oMath xmlns:m="http://schemas.openxmlformats.org/officeDocument/2006/math">
                        <m:r>
                          <a:rPr lang="en-IT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a14:m>
                    <a:r>
                      <a:rPr lang="en-IT" sz="1200" i="1" dirty="0">
                        <a:solidFill>
                          <a:srgbClr val="C00000"/>
                        </a:solidFill>
                      </a:rPr>
                      <a:t>* is high enough to ionize on the L-shell we have a jump in </a:t>
                    </a:r>
                    <a14:m>
                      <m:oMath xmlns:m="http://schemas.openxmlformats.org/officeDocument/2006/math">
                        <m:r>
                          <a:rPr lang="en-IT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IT" sz="1200" i="1" baseline="-25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a14:m>
                    <a:endParaRPr lang="en-IT" sz="1200" i="1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1BFEC94-EF8B-17BC-9E98-4D31540A9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9512" y="1428875"/>
                    <a:ext cx="3044488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0811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894E7F-5593-E8F2-09E7-E91C4549EA4D}"/>
                  </a:ext>
                </a:extLst>
              </p:cNvPr>
              <p:cNvSpPr/>
              <p:nvPr/>
            </p:nvSpPr>
            <p:spPr>
              <a:xfrm>
                <a:off x="6099512" y="1428875"/>
                <a:ext cx="2927221" cy="223625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01F8DD-2ACC-65A6-0975-69037FF1A87B}"/>
                </a:ext>
              </a:extLst>
            </p:cNvPr>
            <p:cNvGrpSpPr/>
            <p:nvPr/>
          </p:nvGrpSpPr>
          <p:grpSpPr>
            <a:xfrm>
              <a:off x="246385" y="3824823"/>
              <a:ext cx="8780348" cy="2990567"/>
              <a:chOff x="246385" y="3824823"/>
              <a:chExt cx="8780348" cy="299056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1635BE-FDC8-F53A-7670-A6CFE728D950}"/>
                  </a:ext>
                </a:extLst>
              </p:cNvPr>
              <p:cNvGrpSpPr/>
              <p:nvPr/>
            </p:nvGrpSpPr>
            <p:grpSpPr>
              <a:xfrm>
                <a:off x="246385" y="3824823"/>
                <a:ext cx="8780348" cy="2990567"/>
                <a:chOff x="246385" y="3824823"/>
                <a:chExt cx="8780348" cy="2990567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0ED0577-B340-D808-89CE-2100430F8C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00827" y="3824823"/>
                  <a:ext cx="2925906" cy="2990567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 graph of energy loss&#10;&#10;Description automatically generated">
                  <a:extLst>
                    <a:ext uri="{FF2B5EF4-FFF2-40B4-BE49-F238E27FC236}">
                      <a16:creationId xmlns:a16="http://schemas.microsoft.com/office/drawing/2014/main" id="{5426B838-FECA-6D37-A2EE-FCFC78C6EE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6385" y="3824823"/>
                  <a:ext cx="2925906" cy="2990567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0D76EF21-EC42-34D1-024C-9F27017B4F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73606" y="3824823"/>
                  <a:ext cx="2925906" cy="2990567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6DD4968-006A-4BF2-CA2D-E23D090D8264}"/>
                  </a:ext>
                </a:extLst>
              </p:cNvPr>
              <p:cNvGrpSpPr/>
              <p:nvPr/>
            </p:nvGrpSpPr>
            <p:grpSpPr>
              <a:xfrm>
                <a:off x="1393013" y="4661554"/>
                <a:ext cx="7317232" cy="1551677"/>
                <a:chOff x="1393013" y="4661554"/>
                <a:chExt cx="7317232" cy="1551677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452691E-0D5A-B848-C070-A1CC5692A724}"/>
                    </a:ext>
                  </a:extLst>
                </p:cNvPr>
                <p:cNvSpPr txBox="1"/>
                <p:nvPr/>
              </p:nvSpPr>
              <p:spPr>
                <a:xfrm>
                  <a:off x="1393013" y="4969308"/>
                  <a:ext cx="149683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rgbClr val="C00000"/>
                      </a:solidFill>
                    </a:rPr>
                    <a:t>N</a:t>
                  </a:r>
                  <a:r>
                    <a:rPr lang="en-IT" dirty="0">
                      <a:solidFill>
                        <a:srgbClr val="C00000"/>
                      </a:solidFill>
                    </a:rPr>
                    <a:t>on-gaussian tails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BA904CB-B9F0-F2F1-6B1E-0FEAAFE0C36E}"/>
                    </a:ext>
                  </a:extLst>
                </p:cNvPr>
                <p:cNvSpPr txBox="1"/>
                <p:nvPr/>
              </p:nvSpPr>
              <p:spPr>
                <a:xfrm>
                  <a:off x="7060676" y="4923190"/>
                  <a:ext cx="164956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rgbClr val="C00000"/>
                      </a:solidFill>
                    </a:rPr>
                    <a:t>Structures in the cluster size</a:t>
                  </a:r>
                  <a:endParaRPr lang="en-IT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6EB0348-9150-F45A-959C-36AC872AA4D5}"/>
                    </a:ext>
                  </a:extLst>
                </p:cNvPr>
                <p:cNvSpPr/>
                <p:nvPr/>
              </p:nvSpPr>
              <p:spPr>
                <a:xfrm>
                  <a:off x="6682154" y="4661554"/>
                  <a:ext cx="527538" cy="508323"/>
                </a:xfrm>
                <a:custGeom>
                  <a:avLst/>
                  <a:gdLst>
                    <a:gd name="connsiteX0" fmla="*/ 527538 w 527538"/>
                    <a:gd name="connsiteY0" fmla="*/ 508323 h 508323"/>
                    <a:gd name="connsiteX1" fmla="*/ 246184 w 527538"/>
                    <a:gd name="connsiteY1" fmla="*/ 15954 h 508323"/>
                    <a:gd name="connsiteX2" fmla="*/ 0 w 527538"/>
                    <a:gd name="connsiteY2" fmla="*/ 168354 h 508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7538" h="508323">
                      <a:moveTo>
                        <a:pt x="527538" y="508323"/>
                      </a:moveTo>
                      <a:cubicBezTo>
                        <a:pt x="430822" y="290469"/>
                        <a:pt x="334107" y="72615"/>
                        <a:pt x="246184" y="15954"/>
                      </a:cubicBezTo>
                      <a:cubicBezTo>
                        <a:pt x="158261" y="-40707"/>
                        <a:pt x="79130" y="63823"/>
                        <a:pt x="0" y="168354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74D24F3A-3282-E232-FB00-A271C4B75869}"/>
                    </a:ext>
                  </a:extLst>
                </p:cNvPr>
                <p:cNvSpPr/>
                <p:nvPr/>
              </p:nvSpPr>
              <p:spPr>
                <a:xfrm>
                  <a:off x="2450123" y="5022796"/>
                  <a:ext cx="3159483" cy="1084927"/>
                </a:xfrm>
                <a:custGeom>
                  <a:avLst/>
                  <a:gdLst>
                    <a:gd name="connsiteX0" fmla="*/ 0 w 3159483"/>
                    <a:gd name="connsiteY0" fmla="*/ 393266 h 1084927"/>
                    <a:gd name="connsiteX1" fmla="*/ 2708031 w 3159483"/>
                    <a:gd name="connsiteY1" fmla="*/ 29850 h 1084927"/>
                    <a:gd name="connsiteX2" fmla="*/ 3130062 w 3159483"/>
                    <a:gd name="connsiteY2" fmla="*/ 1084927 h 108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59483" h="1084927">
                      <a:moveTo>
                        <a:pt x="0" y="393266"/>
                      </a:moveTo>
                      <a:cubicBezTo>
                        <a:pt x="1093177" y="153919"/>
                        <a:pt x="2186354" y="-85427"/>
                        <a:pt x="2708031" y="29850"/>
                      </a:cubicBezTo>
                      <a:cubicBezTo>
                        <a:pt x="3229708" y="145127"/>
                        <a:pt x="3179885" y="615027"/>
                        <a:pt x="3130062" y="1084927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FDC6C875-C186-FD7B-F9D8-F92ADEC3B335}"/>
                    </a:ext>
                  </a:extLst>
                </p:cNvPr>
                <p:cNvSpPr/>
                <p:nvPr/>
              </p:nvSpPr>
              <p:spPr>
                <a:xfrm>
                  <a:off x="1969477" y="5416062"/>
                  <a:ext cx="805255" cy="797169"/>
                </a:xfrm>
                <a:custGeom>
                  <a:avLst/>
                  <a:gdLst>
                    <a:gd name="connsiteX0" fmla="*/ 492369 w 805255"/>
                    <a:gd name="connsiteY0" fmla="*/ 0 h 797169"/>
                    <a:gd name="connsiteX1" fmla="*/ 785446 w 805255"/>
                    <a:gd name="connsiteY1" fmla="*/ 281353 h 797169"/>
                    <a:gd name="connsiteX2" fmla="*/ 0 w 805255"/>
                    <a:gd name="connsiteY2" fmla="*/ 797169 h 797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5255" h="797169">
                      <a:moveTo>
                        <a:pt x="492369" y="0"/>
                      </a:moveTo>
                      <a:cubicBezTo>
                        <a:pt x="679938" y="74246"/>
                        <a:pt x="867507" y="148492"/>
                        <a:pt x="785446" y="281353"/>
                      </a:cubicBezTo>
                      <a:cubicBezTo>
                        <a:pt x="703385" y="414214"/>
                        <a:pt x="351692" y="605691"/>
                        <a:pt x="0" y="797169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6A4DC46-9C85-3238-CB21-6ED2DB641675}"/>
                  </a:ext>
                </a:extLst>
              </p:cNvPr>
              <p:cNvGrpSpPr/>
              <p:nvPr/>
            </p:nvGrpSpPr>
            <p:grpSpPr>
              <a:xfrm>
                <a:off x="741656" y="3941486"/>
                <a:ext cx="1659650" cy="2575558"/>
                <a:chOff x="741656" y="3941486"/>
                <a:chExt cx="1659650" cy="2575558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BE7CF6E-806F-E9E8-3C64-E1A614297C69}"/>
                    </a:ext>
                  </a:extLst>
                </p:cNvPr>
                <p:cNvGrpSpPr/>
                <p:nvPr/>
              </p:nvGrpSpPr>
              <p:grpSpPr>
                <a:xfrm>
                  <a:off x="996462" y="3941486"/>
                  <a:ext cx="656856" cy="2575558"/>
                  <a:chOff x="996462" y="3941486"/>
                  <a:chExt cx="656856" cy="257555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B9C9AA8F-1840-7E71-44B4-637E432C33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6462" y="3941486"/>
                    <a:ext cx="0" cy="2564822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B72D7755-8B19-67A5-4C68-5C6D0FE7FA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66961" y="5404339"/>
                    <a:ext cx="11086" cy="1112705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D33736A-DC25-CDF6-E819-BC262B6861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53318" y="6244157"/>
                    <a:ext cx="0" cy="269685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085C8EC7-5027-DEA2-2D2A-FBF987FBB74A}"/>
                    </a:ext>
                  </a:extLst>
                </p:cNvPr>
                <p:cNvGrpSpPr/>
                <p:nvPr/>
              </p:nvGrpSpPr>
              <p:grpSpPr>
                <a:xfrm>
                  <a:off x="741656" y="5314613"/>
                  <a:ext cx="1659650" cy="1109221"/>
                  <a:chOff x="741656" y="5314613"/>
                  <a:chExt cx="1659650" cy="1109221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FC3A546-96AC-2377-7F62-D5E745C111C0}"/>
                      </a:ext>
                    </a:extLst>
                  </p:cNvPr>
                  <p:cNvSpPr txBox="1"/>
                  <p:nvPr/>
                </p:nvSpPr>
                <p:spPr>
                  <a:xfrm>
                    <a:off x="741656" y="5314613"/>
                    <a:ext cx="52125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400" dirty="0">
                        <a:solidFill>
                          <a:srgbClr val="C00000"/>
                        </a:solidFill>
                      </a:rPr>
                      <a:t>mpv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73EC67C4-833D-79D4-107B-EE92E6D962C9}"/>
                      </a:ext>
                    </a:extLst>
                  </p:cNvPr>
                  <p:cNvSpPr txBox="1"/>
                  <p:nvPr/>
                </p:nvSpPr>
                <p:spPr>
                  <a:xfrm>
                    <a:off x="929157" y="5900614"/>
                    <a:ext cx="6994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400" dirty="0">
                        <a:solidFill>
                          <a:srgbClr val="C00000"/>
                        </a:solidFill>
                      </a:rPr>
                      <a:t>dE/dx (restr)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8993C43-69BF-A821-E139-DD1F9531B590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662" y="5713742"/>
                    <a:ext cx="87664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400" dirty="0">
                        <a:solidFill>
                          <a:srgbClr val="C00000"/>
                        </a:solidFill>
                      </a:rPr>
                      <a:t>dE/dx (unrestr)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49399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17292-8182-E04A-A3DB-589D4EF0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34" y="1111947"/>
            <a:ext cx="8851977" cy="5244404"/>
          </a:xfrm>
        </p:spPr>
        <p:txBody>
          <a:bodyPr>
            <a:normAutofit fontScale="92500" lnSpcReduction="20000"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Physics discoveries are mostly Tool-Driven</a:t>
            </a:r>
          </a:p>
          <a:p>
            <a:r>
              <a:rPr lang="en-IT" dirty="0"/>
              <a:t>Gaseous detectors are around for &gt; 100 years</a:t>
            </a:r>
          </a:p>
          <a:p>
            <a:pPr lvl="1"/>
            <a:r>
              <a:rPr lang="en-IT" i="1" dirty="0"/>
              <a:t>They have undergone many improvements / revolutions</a:t>
            </a:r>
          </a:p>
          <a:p>
            <a:pPr lvl="1"/>
            <a:r>
              <a:rPr lang="en-IT" i="1" dirty="0"/>
              <a:t>Are relatively “easy” to build and to modify</a:t>
            </a:r>
          </a:p>
          <a:p>
            <a:pPr lvl="1"/>
            <a:r>
              <a:rPr lang="en-IT" dirty="0"/>
              <a:t>Simulation tools have been developed in the past</a:t>
            </a:r>
          </a:p>
          <a:p>
            <a:pPr lvl="2"/>
            <a:r>
              <a:rPr lang="en-GB" i="1" dirty="0"/>
              <a:t>A</a:t>
            </a:r>
            <a:r>
              <a:rPr lang="en-IT" i="1" dirty="0"/>
              <a:t>re freely available to you to play around with</a:t>
            </a:r>
          </a:p>
          <a:p>
            <a:pPr lvl="2"/>
            <a:r>
              <a:rPr lang="en-IT" i="1" dirty="0"/>
              <a:t>However are not complete and require you to develop further</a:t>
            </a:r>
          </a:p>
          <a:p>
            <a:pPr lvl="2"/>
            <a:r>
              <a:rPr lang="en-IT" i="1" dirty="0">
                <a:solidFill>
                  <a:srgbClr val="C00000"/>
                </a:solidFill>
              </a:rPr>
              <a:t>Remember:</a:t>
            </a:r>
            <a:r>
              <a:rPr lang="en-IT" i="1" dirty="0"/>
              <a:t> </a:t>
            </a:r>
            <a:r>
              <a:rPr lang="en-IT" i="1" dirty="0">
                <a:solidFill>
                  <a:srgbClr val="0070C0"/>
                </a:solidFill>
              </a:rPr>
              <a:t>with Simulation you prove you understand your Results</a:t>
            </a:r>
            <a:r>
              <a:rPr lang="en-IT" i="1" dirty="0"/>
              <a:t> </a:t>
            </a:r>
          </a:p>
          <a:p>
            <a:r>
              <a:rPr lang="en-IT" b="1" dirty="0">
                <a:solidFill>
                  <a:srgbClr val="C00000"/>
                </a:solidFill>
              </a:rPr>
              <a:t>Understanding State-of-the-Art detectors allows you to propose modifications to improve them further</a:t>
            </a:r>
          </a:p>
          <a:p>
            <a:r>
              <a:rPr lang="en-IT" b="1" dirty="0">
                <a:solidFill>
                  <a:srgbClr val="0070C0"/>
                </a:solidFill>
              </a:rPr>
              <a:t>The DRD1 collaboration groups GD experts worldwide</a:t>
            </a:r>
          </a:p>
          <a:p>
            <a:pPr lvl="1"/>
            <a:r>
              <a:rPr lang="en-GB" dirty="0"/>
              <a:t>T</a:t>
            </a:r>
            <a:r>
              <a:rPr lang="en-IT" dirty="0"/>
              <a:t>o share new developments, to develop new tools, to test together</a:t>
            </a:r>
          </a:p>
          <a:p>
            <a:pPr lvl="1"/>
            <a:r>
              <a:rPr lang="en-IT" dirty="0"/>
              <a:t>To work together on the development of Detectors of the future</a:t>
            </a:r>
          </a:p>
          <a:p>
            <a:pPr lvl="1"/>
            <a:r>
              <a:rPr lang="en-IT" dirty="0"/>
              <a:t>To create a friendly atmosphere where one can learn and teach</a:t>
            </a:r>
          </a:p>
          <a:p>
            <a:pPr lvl="1"/>
            <a:r>
              <a:rPr lang="en-IT" dirty="0"/>
              <a:t>We are waiting for you to join and push the limits of instrumentation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2B370-E5E6-D3B9-84EC-097263E3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9029-B095-E300-3070-456C8D57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DD64C-169C-E81F-E236-21E0D888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60</a:t>
            </a:fld>
            <a:endParaRPr lang="en-IT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4874D3A2-1491-D28F-DFDC-E3330B4D9E99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Conclusions, final Thoughts, …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477778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A4F1-D1CC-4A3B-C45B-04A9256CF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59" y="883577"/>
            <a:ext cx="8913341" cy="5764357"/>
          </a:xfrm>
        </p:spPr>
        <p:txBody>
          <a:bodyPr>
            <a:normAutofit/>
          </a:bodyPr>
          <a:lstStyle/>
          <a:p>
            <a:r>
              <a:rPr lang="en-IT" dirty="0"/>
              <a:t>“</a:t>
            </a:r>
            <a:r>
              <a:rPr lang="en-IT" i="1" dirty="0">
                <a:solidFill>
                  <a:srgbClr val="0070C0"/>
                </a:solidFill>
              </a:rPr>
              <a:t>If I have seen further it is by </a:t>
            </a:r>
            <a:r>
              <a:rPr lang="en-IT" i="1" dirty="0">
                <a:solidFill>
                  <a:srgbClr val="C00000"/>
                </a:solidFill>
              </a:rPr>
              <a:t>standing on the shoulders of GIANTS</a:t>
            </a:r>
            <a:r>
              <a:rPr lang="en-IT" dirty="0"/>
              <a:t>” – Isaac Newton</a:t>
            </a:r>
          </a:p>
          <a:p>
            <a:pPr lvl="1"/>
            <a:r>
              <a:rPr lang="en-IT" sz="1800" i="1" dirty="0"/>
              <a:t>I have not seen further, but I still thank all GIANTS that have introduced me to the field and of who I have recycled slides, materials, ideas ….</a:t>
            </a:r>
          </a:p>
          <a:p>
            <a:r>
              <a:rPr lang="en-IT" dirty="0"/>
              <a:t>Recommended </a:t>
            </a:r>
            <a:r>
              <a:rPr lang="en-IT" dirty="0">
                <a:solidFill>
                  <a:srgbClr val="C00000"/>
                </a:solidFill>
              </a:rPr>
              <a:t>REFERENCE</a:t>
            </a:r>
            <a:r>
              <a:rPr lang="en-IT" dirty="0"/>
              <a:t> </a:t>
            </a:r>
            <a:r>
              <a:rPr lang="en-IT" dirty="0">
                <a:solidFill>
                  <a:srgbClr val="C00000"/>
                </a:solidFill>
              </a:rPr>
              <a:t>books: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Recommended </a:t>
            </a:r>
            <a:r>
              <a:rPr lang="en-IT" dirty="0">
                <a:solidFill>
                  <a:srgbClr val="C00000"/>
                </a:solidFill>
              </a:rPr>
              <a:t>LECTURE series:</a:t>
            </a:r>
          </a:p>
          <a:p>
            <a:pPr lvl="1"/>
            <a:r>
              <a:rPr lang="en-IT" sz="1800" b="1" dirty="0">
                <a:solidFill>
                  <a:schemeClr val="accent1"/>
                </a:solidFill>
              </a:rPr>
              <a:t>Werner Riegler – Signals in Detectors - 2019 - </a:t>
            </a:r>
            <a:r>
              <a:rPr lang="en-GB" sz="1800" b="1" dirty="0">
                <a:solidFill>
                  <a:schemeClr val="accent1"/>
                </a:solidFill>
              </a:rPr>
              <a:t>https://</a:t>
            </a:r>
            <a:r>
              <a:rPr lang="en-GB" sz="1800" b="1" dirty="0" err="1">
                <a:solidFill>
                  <a:schemeClr val="accent1"/>
                </a:solidFill>
              </a:rPr>
              <a:t>indico.cern.ch</a:t>
            </a:r>
            <a:r>
              <a:rPr lang="en-GB" sz="1800" b="1" dirty="0">
                <a:solidFill>
                  <a:schemeClr val="accent1"/>
                </a:solidFill>
              </a:rPr>
              <a:t>/event/843083/</a:t>
            </a:r>
            <a:endParaRPr lang="en-IT" sz="1800" b="1" dirty="0">
              <a:solidFill>
                <a:schemeClr val="accent1"/>
              </a:solidFill>
            </a:endParaRPr>
          </a:p>
          <a:p>
            <a:pPr lvl="1"/>
            <a:r>
              <a:rPr lang="en-IT" sz="1800" b="1" dirty="0">
                <a:solidFill>
                  <a:schemeClr val="accent1"/>
                </a:solidFill>
              </a:rPr>
              <a:t>Rob Veenhof – MPGDs - 2017 - </a:t>
            </a:r>
            <a:r>
              <a:rPr lang="en-GB" sz="1800" b="1" dirty="0">
                <a:solidFill>
                  <a:schemeClr val="accent1"/>
                </a:solidFill>
              </a:rPr>
              <a:t>https://</a:t>
            </a:r>
            <a:r>
              <a:rPr lang="en-GB" sz="1800" b="1" dirty="0" err="1">
                <a:solidFill>
                  <a:schemeClr val="accent1"/>
                </a:solidFill>
              </a:rPr>
              <a:t>indico.cern.ch</a:t>
            </a:r>
            <a:r>
              <a:rPr lang="en-GB" sz="1800" b="1" dirty="0">
                <a:solidFill>
                  <a:schemeClr val="accent1"/>
                </a:solidFill>
              </a:rPr>
              <a:t>/event/676702</a:t>
            </a:r>
            <a:endParaRPr lang="en-IT" sz="18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07AFD-78F9-A6A1-7E2F-EFC67DA4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D0706-2DB4-8ED2-0E06-6AD9BF418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A8D7B-5B8E-AF76-8BFF-D916FF4F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61</a:t>
            </a:fld>
            <a:endParaRPr lang="en-IT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16A2F38-23D8-24EB-7304-AFC6572C002B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Acknowledgements &amp; References</a:t>
            </a:r>
          </a:p>
        </p:txBody>
      </p:sp>
      <p:pic>
        <p:nvPicPr>
          <p:cNvPr id="9" name="Picture 8" descr="A book cover with a blue and black background&#10;&#10;Description automatically generated">
            <a:extLst>
              <a:ext uri="{FF2B5EF4-FFF2-40B4-BE49-F238E27FC236}">
                <a16:creationId xmlns:a16="http://schemas.microsoft.com/office/drawing/2014/main" id="{9F355551-36F1-4AB6-3BAF-E8A61EAF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170" y="2831537"/>
            <a:ext cx="1825422" cy="2570851"/>
          </a:xfrm>
          <a:prstGeom prst="rect">
            <a:avLst/>
          </a:prstGeom>
        </p:spPr>
      </p:pic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F1963106-2676-B40F-3EB1-1569B940E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590" y="2824933"/>
            <a:ext cx="1726442" cy="2431452"/>
          </a:xfrm>
          <a:prstGeom prst="rect">
            <a:avLst/>
          </a:prstGeom>
        </p:spPr>
      </p:pic>
      <p:pic>
        <p:nvPicPr>
          <p:cNvPr id="13" name="Picture 12" descr="A book cover with text&#10;&#10;Description automatically generated">
            <a:extLst>
              <a:ext uri="{FF2B5EF4-FFF2-40B4-BE49-F238E27FC236}">
                <a16:creationId xmlns:a16="http://schemas.microsoft.com/office/drawing/2014/main" id="{E5836A07-0566-0CE8-A193-A3137EE73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45" y="2831537"/>
            <a:ext cx="1621109" cy="2570851"/>
          </a:xfrm>
          <a:prstGeom prst="rect">
            <a:avLst/>
          </a:prstGeom>
        </p:spPr>
      </p:pic>
      <p:pic>
        <p:nvPicPr>
          <p:cNvPr id="15" name="Picture 14" descr="A blue book cover with black text&#10;&#10;Description automatically generated">
            <a:extLst>
              <a:ext uri="{FF2B5EF4-FFF2-40B4-BE49-F238E27FC236}">
                <a16:creationId xmlns:a16="http://schemas.microsoft.com/office/drawing/2014/main" id="{1438F9E9-EF4F-D7B5-D945-668FD51A5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798" y="2831537"/>
            <a:ext cx="1713900" cy="2570851"/>
          </a:xfrm>
          <a:prstGeom prst="rect">
            <a:avLst/>
          </a:prstGeom>
        </p:spPr>
      </p:pic>
      <p:pic>
        <p:nvPicPr>
          <p:cNvPr id="17" name="Picture 16" descr="A book cover with a colorful image&#10;&#10;Description automatically generated">
            <a:extLst>
              <a:ext uri="{FF2B5EF4-FFF2-40B4-BE49-F238E27FC236}">
                <a16:creationId xmlns:a16="http://schemas.microsoft.com/office/drawing/2014/main" id="{09FC3936-6793-1F5C-0C04-0F5108EE7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886" y="2831537"/>
            <a:ext cx="1609286" cy="257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9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39941-75E8-9036-28A9-1035F3AC8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83920"/>
            <a:ext cx="8869680" cy="5608954"/>
          </a:xfrm>
        </p:spPr>
        <p:txBody>
          <a:bodyPr>
            <a:normAutofit lnSpcReduction="10000"/>
          </a:bodyPr>
          <a:lstStyle/>
          <a:p>
            <a:r>
              <a:rPr lang="en-IT" dirty="0"/>
              <a:t>Interesting </a:t>
            </a:r>
            <a:r>
              <a:rPr lang="en-IT" dirty="0">
                <a:solidFill>
                  <a:srgbClr val="C00000"/>
                </a:solidFill>
              </a:rPr>
              <a:t>SEMINARS:</a:t>
            </a:r>
          </a:p>
          <a:p>
            <a:pPr lvl="1"/>
            <a:r>
              <a:rPr lang="en-IT" dirty="0"/>
              <a:t>CERN Detector Seminar series: </a:t>
            </a:r>
            <a:r>
              <a:rPr lang="en-GB" sz="1800" dirty="0">
                <a:solidFill>
                  <a:schemeClr val="accent1"/>
                </a:solidFill>
                <a:hlinkClick r:id="rId2"/>
              </a:rPr>
              <a:t>https://indico.cern.ch/category/84/</a:t>
            </a:r>
            <a:endParaRPr lang="en-GB" sz="1800" dirty="0">
              <a:solidFill>
                <a:schemeClr val="accent1"/>
              </a:solidFill>
            </a:endParaRPr>
          </a:p>
          <a:p>
            <a:r>
              <a:rPr lang="en-GB" sz="2200" dirty="0"/>
              <a:t>A non-exhaustive selection</a:t>
            </a:r>
            <a:r>
              <a:rPr lang="en-GB" sz="2200" dirty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en-GB" sz="1800" dirty="0" err="1"/>
              <a:t>S.Levorato</a:t>
            </a:r>
            <a:r>
              <a:rPr lang="en-GB" sz="1800" dirty="0"/>
              <a:t> – Technical Challenges for the new T2K high-angle TPCs</a:t>
            </a:r>
            <a:br>
              <a:rPr lang="en-GB" sz="1800" dirty="0"/>
            </a:br>
            <a:r>
              <a:rPr lang="en-GB" sz="1800" dirty="0">
                <a:hlinkClick r:id="rId3"/>
              </a:rPr>
              <a:t>https://indico.cern.ch/event/1431318/</a:t>
            </a:r>
            <a:endParaRPr lang="en-GB" sz="1800" dirty="0"/>
          </a:p>
          <a:p>
            <a:pPr lvl="1"/>
            <a:r>
              <a:rPr lang="en-GB" sz="1800" dirty="0" err="1"/>
              <a:t>M.Bianco</a:t>
            </a:r>
            <a:r>
              <a:rPr lang="en-GB" sz="1800" dirty="0"/>
              <a:t> – The GEM Detectors within the CMS Experiment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4"/>
              </a:rPr>
              <a:t>https://indico.cern.ch/event/1175363/</a:t>
            </a:r>
            <a:endParaRPr lang="en-GB" sz="1800" dirty="0">
              <a:solidFill>
                <a:schemeClr val="accent1"/>
              </a:solidFill>
            </a:endParaRPr>
          </a:p>
          <a:p>
            <a:pPr lvl="1"/>
            <a:r>
              <a:rPr lang="en-GB" sz="1800" dirty="0"/>
              <a:t>E. </a:t>
            </a:r>
            <a:r>
              <a:rPr lang="en-GB" sz="1800" dirty="0" err="1"/>
              <a:t>Oliveri</a:t>
            </a:r>
            <a:r>
              <a:rPr lang="en-GB" sz="1800" dirty="0"/>
              <a:t> – Charged particle timing in the sub-50ps regime with Micromegas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5"/>
              </a:rPr>
              <a:t>https://indico.cern.ch/event/667607/</a:t>
            </a:r>
            <a:endParaRPr lang="en-GB" sz="1800" dirty="0">
              <a:solidFill>
                <a:schemeClr val="accent1"/>
              </a:solidFill>
            </a:endParaRPr>
          </a:p>
          <a:p>
            <a:pPr lvl="1"/>
            <a:r>
              <a:rPr lang="en-IT" sz="1800" dirty="0"/>
              <a:t>F. Sauli – GEM Detectors 20 years of Development and Applications</a:t>
            </a:r>
            <a:br>
              <a:rPr lang="en-IT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6"/>
              </a:rPr>
              <a:t>https://indico.cern.ch/event/574840/</a:t>
            </a:r>
            <a:endParaRPr lang="en-GB" sz="1800" dirty="0">
              <a:solidFill>
                <a:schemeClr val="accent1"/>
              </a:solidFill>
            </a:endParaRPr>
          </a:p>
          <a:p>
            <a:pPr lvl="1"/>
            <a:r>
              <a:rPr lang="en-GB" sz="1800" dirty="0"/>
              <a:t>E. Nappi – Trends and Perspectives of RICH detectors in High Energy Physics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7"/>
              </a:rPr>
              <a:t>https://indico.cern.ch/event/178123/</a:t>
            </a:r>
            <a:endParaRPr lang="en-GB" sz="1800" dirty="0">
              <a:solidFill>
                <a:schemeClr val="accent1"/>
              </a:solidFill>
            </a:endParaRPr>
          </a:p>
          <a:p>
            <a:pPr lvl="1"/>
            <a:r>
              <a:rPr lang="en-GB" sz="1800" dirty="0"/>
              <a:t>C. </a:t>
            </a:r>
            <a:r>
              <a:rPr lang="en-GB" sz="1800" dirty="0" err="1"/>
              <a:t>Garabatos</a:t>
            </a:r>
            <a:r>
              <a:rPr lang="en-GB" sz="1800" dirty="0"/>
              <a:t> – The ALICE TPC Upgrade with GEMs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8"/>
              </a:rPr>
              <a:t>https://indico.cern.ch/event/275624/</a:t>
            </a:r>
            <a:endParaRPr lang="en-GB" sz="1800" dirty="0">
              <a:solidFill>
                <a:schemeClr val="accent1"/>
              </a:solidFill>
            </a:endParaRPr>
          </a:p>
          <a:p>
            <a:pPr lvl="1"/>
            <a:r>
              <a:rPr lang="en-GB" sz="1800" dirty="0"/>
              <a:t>C. Williams – ALICE Time of Flight Detectors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9"/>
              </a:rPr>
              <a:t>https://indico.cern.ch/event/149006/</a:t>
            </a:r>
            <a:endParaRPr lang="en-GB" sz="1800" dirty="0">
              <a:solidFill>
                <a:schemeClr val="accent1"/>
              </a:solidFill>
            </a:endParaRPr>
          </a:p>
          <a:p>
            <a:pPr lvl="1"/>
            <a:r>
              <a:rPr lang="en-GB" sz="1800" dirty="0" err="1"/>
              <a:t>S.Dalla</a:t>
            </a:r>
            <a:r>
              <a:rPr lang="en-GB" sz="1800" dirty="0"/>
              <a:t> Torre – Novel Photon Detectors based on Thick GEM technology for COMPASS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10"/>
              </a:rPr>
              <a:t>https://indico.cern.ch/event/145264/</a:t>
            </a:r>
            <a:endParaRPr lang="en-GB" sz="1800" dirty="0">
              <a:solidFill>
                <a:schemeClr val="accent1"/>
              </a:solidFill>
            </a:endParaRPr>
          </a:p>
          <a:p>
            <a:r>
              <a:rPr lang="en-GB" sz="2200" dirty="0"/>
              <a:t>DRD1 Gaseous Detector School: </a:t>
            </a:r>
            <a:r>
              <a:rPr lang="en-GB" sz="1800" dirty="0">
                <a:hlinkClick r:id="rId11"/>
              </a:rPr>
              <a:t>https://indico.cern.ch/category/18473/</a:t>
            </a:r>
            <a:endParaRPr lang="en-GB" sz="1800" dirty="0"/>
          </a:p>
          <a:p>
            <a:endParaRPr lang="en-GB" sz="2200" dirty="0"/>
          </a:p>
          <a:p>
            <a:pPr lvl="1"/>
            <a:endParaRPr lang="en-GB" sz="1800" dirty="0">
              <a:solidFill>
                <a:schemeClr val="accent1"/>
              </a:solidFill>
            </a:endParaRPr>
          </a:p>
          <a:p>
            <a:pPr lvl="1"/>
            <a:endParaRPr lang="en-IT" sz="1800" dirty="0">
              <a:solidFill>
                <a:schemeClr val="accent1"/>
              </a:solidFill>
            </a:endParaRPr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FBF25-AFA2-6F98-2D02-AFE7B884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51EA2-770E-0760-FDFE-663AD870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8D334-D1EF-05D1-60D1-E28B83A7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62</a:t>
            </a:fld>
            <a:endParaRPr lang="en-IT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C7B982E-0C35-9B09-418E-B12B65AB877B}"/>
              </a:ext>
            </a:extLst>
          </p:cNvPr>
          <p:cNvSpPr txBox="1">
            <a:spLocks/>
          </p:cNvSpPr>
          <p:nvPr/>
        </p:nvSpPr>
        <p:spPr>
          <a:xfrm>
            <a:off x="0" y="22808"/>
            <a:ext cx="9604817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b="1" spc="-10" dirty="0">
                <a:solidFill>
                  <a:srgbClr val="C00000"/>
                </a:solidFill>
              </a:rPr>
              <a:t>Acknowledgements &amp; References</a:t>
            </a:r>
          </a:p>
        </p:txBody>
      </p:sp>
    </p:spTree>
    <p:extLst>
      <p:ext uri="{BB962C8B-B14F-4D97-AF65-F5344CB8AC3E}">
        <p14:creationId xmlns:p14="http://schemas.microsoft.com/office/powerpoint/2010/main" val="147244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9D2667-A6DA-325C-632F-4BC965155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48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624CCE-B9E7-C251-8651-28B6952B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C00000"/>
                </a:solidFill>
              </a:rPr>
              <a:t>and DRD1 R&amp;D Program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D39CF0-345C-4C83-0CB9-A76C9F3428EF}"/>
              </a:ext>
            </a:extLst>
          </p:cNvPr>
          <p:cNvSpPr txBox="1">
            <a:spLocks/>
          </p:cNvSpPr>
          <p:nvPr/>
        </p:nvSpPr>
        <p:spPr>
          <a:xfrm>
            <a:off x="0" y="5589984"/>
            <a:ext cx="9144000" cy="1268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b="1" dirty="0">
                <a:solidFill>
                  <a:srgbClr val="C00000"/>
                </a:solidFill>
              </a:rPr>
              <a:t>Back-up slides</a:t>
            </a:r>
            <a:endParaRPr lang="en-IT" sz="2700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F68A4-243C-C568-61B7-DE488B844D9B}"/>
              </a:ext>
            </a:extLst>
          </p:cNvPr>
          <p:cNvSpPr txBox="1"/>
          <p:nvPr/>
        </p:nvSpPr>
        <p:spPr>
          <a:xfrm rot="16200000">
            <a:off x="7466896" y="4693152"/>
            <a:ext cx="3059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Picture © Luigi Filici CCBY License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CC174D5-B88C-E856-6022-D94761984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32C32DF-C4B9-E504-1AC9-ECA5F07D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AC8193C-7509-C722-CA22-BF72B3DB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494364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8FE082-3829-C512-A10C-15C65602F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37" y="441538"/>
            <a:ext cx="4799663" cy="4698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22366" y="45992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F0D3F-2443-5EE3-88B7-3CB5872716BE}"/>
              </a:ext>
            </a:extLst>
          </p:cNvPr>
          <p:cNvSpPr txBox="1"/>
          <p:nvPr/>
        </p:nvSpPr>
        <p:spPr>
          <a:xfrm>
            <a:off x="0" y="1882281"/>
            <a:ext cx="197749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75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 view of the CMS detector barrel part</a:t>
            </a:r>
            <a:endParaRPr lang="en-FR" sz="75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BC1108-C0E4-779F-4C83-27B8C8E8D265}"/>
              </a:ext>
            </a:extLst>
          </p:cNvPr>
          <p:cNvGrpSpPr/>
          <p:nvPr/>
        </p:nvGrpSpPr>
        <p:grpSpPr>
          <a:xfrm>
            <a:off x="371064" y="918169"/>
            <a:ext cx="6132324" cy="4267089"/>
            <a:chOff x="113082" y="894353"/>
            <a:chExt cx="7926599" cy="518480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BAFFDDF-1D29-6791-F190-FF1E9FF007F2}"/>
                </a:ext>
              </a:extLst>
            </p:cNvPr>
            <p:cNvSpPr txBox="1"/>
            <p:nvPr/>
          </p:nvSpPr>
          <p:spPr>
            <a:xfrm>
              <a:off x="711028" y="4841753"/>
              <a:ext cx="2457019" cy="308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ex. TF1 Muon System   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CC8F43-AEA3-86E8-62AF-6DF569724220}"/>
                </a:ext>
              </a:extLst>
            </p:cNvPr>
            <p:cNvSpPr txBox="1"/>
            <p:nvPr/>
          </p:nvSpPr>
          <p:spPr>
            <a:xfrm>
              <a:off x="113082" y="1037359"/>
              <a:ext cx="3652910" cy="673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P</a:t>
              </a:r>
              <a:r>
                <a:rPr lang="en-FR" sz="1500" b="1">
                  <a:solidFill>
                    <a:srgbClr val="C00000"/>
                  </a:solidFill>
                  <a:latin typeface="Avenir Next" panose="020B0503020202020204" pitchFamily="34" charset="0"/>
                </a:rPr>
                <a:t>erformance targets</a:t>
              </a:r>
              <a:r>
                <a:rPr lang="en-US" sz="1500" b="1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and main drivers from facilities</a:t>
              </a:r>
              <a:endParaRPr lang="en-FR" sz="1500" b="1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0E35BE-DEBE-D881-331F-FCD68B36D64F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 flipV="1">
              <a:off x="3765992" y="1230926"/>
              <a:ext cx="1481835" cy="1430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C345DC9-A5D8-56E3-5CC2-603CA0AC2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8012" y="5599171"/>
              <a:ext cx="1798067" cy="174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827DB-6F69-EB7A-6B7B-7EA94C55603E}"/>
                </a:ext>
              </a:extLst>
            </p:cNvPr>
            <p:cNvSpPr txBox="1"/>
            <p:nvPr/>
          </p:nvSpPr>
          <p:spPr>
            <a:xfrm>
              <a:off x="113083" y="5686489"/>
              <a:ext cx="4313119" cy="392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Detector R&amp;D Themes (DRDTs) </a:t>
              </a:r>
              <a:endParaRPr lang="en-FR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208E7D-A45E-F856-0FAC-A465A9AD9BED}"/>
                </a:ext>
              </a:extLst>
            </p:cNvPr>
            <p:cNvSpPr txBox="1"/>
            <p:nvPr/>
          </p:nvSpPr>
          <p:spPr>
            <a:xfrm>
              <a:off x="5247828" y="894353"/>
              <a:ext cx="2791853" cy="673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N</a:t>
              </a:r>
              <a:r>
                <a:rPr lang="en-FR" sz="1500" b="1">
                  <a:solidFill>
                    <a:srgbClr val="C00000"/>
                  </a:solidFill>
                  <a:latin typeface="Avenir Next" panose="020B0503020202020204" pitchFamily="34" charset="0"/>
                </a:rPr>
                <a:t>eeds</a:t>
              </a:r>
              <a:r>
                <a:rPr lang="en-FR" sz="1500" b="1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/benefits for physics reach  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A4B562B-36F4-1B10-92BE-554121309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03" y="1621267"/>
            <a:ext cx="4222698" cy="282174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object 5">
            <a:extLst>
              <a:ext uri="{FF2B5EF4-FFF2-40B4-BE49-F238E27FC236}">
                <a16:creationId xmlns:a16="http://schemas.microsoft.com/office/drawing/2014/main" id="{9B1576FB-1E19-3B56-682C-2976198D7438}"/>
              </a:ext>
            </a:extLst>
          </p:cNvPr>
          <p:cNvGrpSpPr/>
          <p:nvPr/>
        </p:nvGrpSpPr>
        <p:grpSpPr>
          <a:xfrm rot="1858729">
            <a:off x="7968353" y="467890"/>
            <a:ext cx="1317626" cy="1664447"/>
            <a:chOff x="7644474" y="0"/>
            <a:chExt cx="1464029" cy="1849386"/>
          </a:xfrm>
        </p:grpSpPr>
        <p:pic>
          <p:nvPicPr>
            <p:cNvPr id="19" name="object 6">
              <a:extLst>
                <a:ext uri="{FF2B5EF4-FFF2-40B4-BE49-F238E27FC236}">
                  <a16:creationId xmlns:a16="http://schemas.microsoft.com/office/drawing/2014/main" id="{1D0AEEB3-1262-C364-CB22-112B7286993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4474" y="243334"/>
              <a:ext cx="375117" cy="1606052"/>
            </a:xfrm>
            <a:prstGeom prst="rect">
              <a:avLst/>
            </a:prstGeom>
          </p:spPr>
        </p:pic>
        <p:pic>
          <p:nvPicPr>
            <p:cNvPr id="20" name="object 7">
              <a:extLst>
                <a:ext uri="{FF2B5EF4-FFF2-40B4-BE49-F238E27FC236}">
                  <a16:creationId xmlns:a16="http://schemas.microsoft.com/office/drawing/2014/main" id="{F0D45A85-AA53-1ED4-2B2D-61759418D83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44474" y="0"/>
              <a:ext cx="1047820" cy="243334"/>
            </a:xfrm>
            <a:prstGeom prst="rect">
              <a:avLst/>
            </a:prstGeom>
          </p:spPr>
        </p:pic>
        <p:pic>
          <p:nvPicPr>
            <p:cNvPr id="21" name="object 8">
              <a:extLst>
                <a:ext uri="{FF2B5EF4-FFF2-40B4-BE49-F238E27FC236}">
                  <a16:creationId xmlns:a16="http://schemas.microsoft.com/office/drawing/2014/main" id="{1D629A4E-091D-4A14-1FD0-6399BF1F122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4474" y="0"/>
              <a:ext cx="1083869" cy="1423882"/>
            </a:xfrm>
            <a:prstGeom prst="rect">
              <a:avLst/>
            </a:prstGeom>
          </p:spPr>
        </p:pic>
        <p:pic>
          <p:nvPicPr>
            <p:cNvPr id="22" name="object 9">
              <a:extLst>
                <a:ext uri="{FF2B5EF4-FFF2-40B4-BE49-F238E27FC236}">
                  <a16:creationId xmlns:a16="http://schemas.microsoft.com/office/drawing/2014/main" id="{A6E103DB-3FAB-902F-19EB-BBF1B7AC751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19591" y="1595056"/>
              <a:ext cx="1088911" cy="254330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F3D019A4-98B6-4DDC-D76E-928C49F13E2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3386" y="0"/>
              <a:ext cx="375117" cy="15950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4CCBF6-44B1-AABC-AA62-DDAC57907F6A}"/>
              </a:ext>
            </a:extLst>
          </p:cNvPr>
          <p:cNvSpPr txBox="1"/>
          <p:nvPr/>
        </p:nvSpPr>
        <p:spPr>
          <a:xfrm>
            <a:off x="1347739" y="4355375"/>
            <a:ext cx="1170513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8" u="sng" dirty="0">
                <a:solidFill>
                  <a:srgbClr val="C00000"/>
                </a:solidFill>
              </a:rPr>
              <a:t>E</a:t>
            </a:r>
            <a:r>
              <a:rPr lang="en-IT" sz="1108" u="sng" dirty="0">
                <a:solidFill>
                  <a:srgbClr val="C00000"/>
                </a:solidFill>
              </a:rPr>
              <a:t>x. Muon 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3E09E0-DB13-1AA2-808D-94EBB3CE20AA}"/>
              </a:ext>
            </a:extLst>
          </p:cNvPr>
          <p:cNvSpPr txBox="1"/>
          <p:nvPr/>
        </p:nvSpPr>
        <p:spPr>
          <a:xfrm>
            <a:off x="112391" y="5249679"/>
            <a:ext cx="8769068" cy="1158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385" b="1" dirty="0"/>
              <a:t>DRDT 1.1 </a:t>
            </a:r>
            <a:r>
              <a:rPr lang="en-GB" sz="1385" dirty="0"/>
              <a:t>- Improve time and spatial resolution for gaseous detectors with </a:t>
            </a:r>
            <a:r>
              <a:rPr lang="en-GB" sz="1385" dirty="0" err="1"/>
              <a:t>longterm</a:t>
            </a:r>
            <a:r>
              <a:rPr lang="en-GB" sz="1385" dirty="0"/>
              <a:t> stability</a:t>
            </a:r>
          </a:p>
          <a:p>
            <a:r>
              <a:rPr lang="en-GB" sz="1385" b="1" dirty="0"/>
              <a:t>DRDT 1.2 </a:t>
            </a:r>
            <a:r>
              <a:rPr lang="en-GB" sz="1385" dirty="0"/>
              <a:t>- Achieve tracking in gaseous detectors with </a:t>
            </a:r>
            <a:r>
              <a:rPr lang="en-GB" sz="1385" dirty="0" err="1"/>
              <a:t>dE</a:t>
            </a:r>
            <a:r>
              <a:rPr lang="en-GB" sz="1385" dirty="0"/>
              <a:t>/dx and </a:t>
            </a:r>
            <a:r>
              <a:rPr lang="en-GB" sz="1385" dirty="0" err="1"/>
              <a:t>dN</a:t>
            </a:r>
            <a:r>
              <a:rPr lang="en-GB" sz="1385" dirty="0"/>
              <a:t>/dx capability in large volumes with very 	 low material budget and different read-out schemes</a:t>
            </a:r>
          </a:p>
          <a:p>
            <a:r>
              <a:rPr lang="en-GB" sz="1385" b="1" dirty="0"/>
              <a:t>DRDT 1.3 </a:t>
            </a:r>
            <a:r>
              <a:rPr lang="en-GB" sz="1385" dirty="0"/>
              <a:t>- Develop environmentally friendly gaseous detectors for very large areas  with high-rate capability</a:t>
            </a:r>
          </a:p>
          <a:p>
            <a:r>
              <a:rPr lang="en-GB" sz="1385" b="1" dirty="0"/>
              <a:t>DRTD 1.4 </a:t>
            </a:r>
            <a:r>
              <a:rPr lang="en-GB" sz="1385" dirty="0"/>
              <a:t>- Achieve high sensitivity in both low and high-pressure TPCs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22ED7C-2BAD-3A1F-ABB4-37110DD8FB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964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b="1" dirty="0">
                <a:solidFill>
                  <a:srgbClr val="C00000"/>
                </a:solidFill>
              </a:rPr>
              <a:t>ECFA Detector R&amp;D Roadmap content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3600" b="1" i="1" dirty="0">
                <a:solidFill>
                  <a:srgbClr val="C00000"/>
                </a:solidFill>
              </a:rPr>
              <a:t>Example for Task Force 1 (TF1) Gaseous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C3A7A-020E-7FF0-7292-5566AA30ADBC}"/>
              </a:ext>
            </a:extLst>
          </p:cNvPr>
          <p:cNvSpPr txBox="1"/>
          <p:nvPr/>
        </p:nvSpPr>
        <p:spPr>
          <a:xfrm rot="16200000">
            <a:off x="8156810" y="547215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D5ADCDA-4BFB-11B7-5EED-91A04BB84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3B9273C-4AF8-E58D-C95E-F50DF2CD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AE36D30-8DAB-27C6-DD43-DD234052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92799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03A0B78-E71C-A520-7BF5-3D4D86736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78" y="1354862"/>
            <a:ext cx="8763244" cy="4743182"/>
          </a:xfrm>
          <a:prstGeom prst="rect">
            <a:avLst/>
          </a:prstGeom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14F65775-7752-E29B-CEEC-DA3606B02466}"/>
              </a:ext>
            </a:extLst>
          </p:cNvPr>
          <p:cNvGrpSpPr/>
          <p:nvPr/>
        </p:nvGrpSpPr>
        <p:grpSpPr>
          <a:xfrm rot="1858729">
            <a:off x="7488267" y="3860485"/>
            <a:ext cx="1504834" cy="1992372"/>
            <a:chOff x="7644474" y="0"/>
            <a:chExt cx="1464310" cy="1849755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2DBEA82C-8647-326A-EC52-B86524B70B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4474" y="243334"/>
              <a:ext cx="375117" cy="1606052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2FA44591-4961-7C37-4306-96617E3980B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4474" y="0"/>
              <a:ext cx="1047820" cy="243334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93972CB6-FC95-4D51-CB28-D929D715E1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4474" y="0"/>
              <a:ext cx="1464029" cy="1849386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74C9FAE1-66E0-4072-AB86-39E92D5F3E8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9591" y="1595056"/>
              <a:ext cx="1088911" cy="254330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7DE73DB-DE18-3DB5-67B4-B6486C887CA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33386" y="0"/>
              <a:ext cx="375117" cy="15950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C48A28A-DE0D-4691-1C86-BCF20AF6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643"/>
          </a:xfrm>
        </p:spPr>
        <p:txBody>
          <a:bodyPr>
            <a:normAutofit fontScale="90000"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ECFA Detector R&amp;D Roadmap</a:t>
            </a:r>
            <a:br>
              <a:rPr lang="en-IT" sz="4400" b="1" dirty="0">
                <a:solidFill>
                  <a:srgbClr val="C00000"/>
                </a:solidFill>
              </a:rPr>
            </a:br>
            <a:r>
              <a:rPr lang="en-IT" sz="3600" b="1" i="1" dirty="0">
                <a:solidFill>
                  <a:srgbClr val="C00000"/>
                </a:solidFill>
              </a:rPr>
              <a:t>Summary of R&amp;D Challenges for different Applications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6B408B-1E06-5491-6400-9D3D157659EC}"/>
              </a:ext>
            </a:extLst>
          </p:cNvPr>
          <p:cNvSpPr txBox="1"/>
          <p:nvPr/>
        </p:nvSpPr>
        <p:spPr>
          <a:xfrm rot="16200000">
            <a:off x="8156810" y="515719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3D911B5-4516-C390-FA10-11671460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16AFB9E-7E7B-A0F7-0CF1-85027328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AFB349A-96F6-8B21-0821-5EB479ED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453712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61033" y="1145322"/>
            <a:ext cx="4382968" cy="3460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48" marR="301623" indent="-209549">
              <a:spcBef>
                <a:spcPts val="100"/>
              </a:spcBef>
              <a:buAutoNum type="arabicPeriod"/>
              <a:tabLst>
                <a:tab pos="241298" algn="l"/>
              </a:tabLst>
            </a:pPr>
            <a:r>
              <a:rPr sz="1477" dirty="0">
                <a:latin typeface="Arial"/>
                <a:cs typeface="Arial"/>
              </a:rPr>
              <a:t>Scientific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and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Resource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Reporting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and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Review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by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Detector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Research </a:t>
            </a:r>
            <a:r>
              <a:rPr sz="1477" dirty="0">
                <a:latin typeface="Arial"/>
                <a:cs typeface="Arial"/>
              </a:rPr>
              <a:t>and</a:t>
            </a:r>
            <a:r>
              <a:rPr sz="1477" spc="-10" dirty="0">
                <a:latin typeface="Arial"/>
                <a:cs typeface="Arial"/>
              </a:rPr>
              <a:t> Development </a:t>
            </a:r>
            <a:r>
              <a:rPr sz="1477" dirty="0">
                <a:latin typeface="Arial"/>
                <a:cs typeface="Arial"/>
              </a:rPr>
              <a:t>Committee</a:t>
            </a:r>
            <a:r>
              <a:rPr sz="1477" spc="-10" dirty="0">
                <a:latin typeface="Arial"/>
                <a:cs typeface="Arial"/>
              </a:rPr>
              <a:t> (DRDC)</a:t>
            </a:r>
            <a:endParaRPr sz="1477" dirty="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Arial"/>
              <a:buAutoNum type="arabicPeriod"/>
            </a:pPr>
            <a:endParaRPr sz="1477" dirty="0">
              <a:latin typeface="Arial"/>
              <a:cs typeface="Arial"/>
            </a:endParaRPr>
          </a:p>
          <a:p>
            <a:pPr marL="222248" marR="5080"/>
            <a:r>
              <a:rPr sz="1477" dirty="0">
                <a:latin typeface="Arial"/>
                <a:cs typeface="Arial"/>
              </a:rPr>
              <a:t>Assisted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by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the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ECFA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Detector</a:t>
            </a:r>
            <a:r>
              <a:rPr sz="1477" spc="-2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Panel</a:t>
            </a:r>
            <a:r>
              <a:rPr sz="1477" spc="-2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(EDP):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the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scope,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R&amp;D</a:t>
            </a:r>
            <a:r>
              <a:rPr sz="1477" spc="-2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goals,</a:t>
            </a:r>
            <a:r>
              <a:rPr sz="1477" spc="-25" dirty="0">
                <a:latin typeface="Arial"/>
                <a:cs typeface="Arial"/>
              </a:rPr>
              <a:t> and </a:t>
            </a:r>
            <a:r>
              <a:rPr sz="1477" dirty="0">
                <a:latin typeface="Arial"/>
                <a:cs typeface="Arial"/>
              </a:rPr>
              <a:t>milestones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should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be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vetted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against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the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vision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encapsulated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in</a:t>
            </a:r>
            <a:r>
              <a:rPr sz="1477" spc="-2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the</a:t>
            </a:r>
            <a:r>
              <a:rPr sz="1477" spc="-25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Roadmap</a:t>
            </a:r>
            <a:endParaRPr sz="1477" dirty="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1477" dirty="0">
              <a:latin typeface="Arial"/>
              <a:cs typeface="Arial"/>
            </a:endParaRPr>
          </a:p>
          <a:p>
            <a:pPr marL="257174" marR="269239" indent="-244474">
              <a:buAutoNum type="arabicPeriod" startAt="2"/>
              <a:tabLst>
                <a:tab pos="275589" algn="l"/>
                <a:tab pos="276224" algn="l"/>
              </a:tabLst>
            </a:pPr>
            <a:r>
              <a:rPr sz="1477" dirty="0">
                <a:latin typeface="Arial"/>
                <a:cs typeface="Arial"/>
              </a:rPr>
              <a:t>Funding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Agency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involvement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via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dedicated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Resources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Review</a:t>
            </a:r>
            <a:r>
              <a:rPr sz="1477" spc="-30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Board </a:t>
            </a:r>
            <a:r>
              <a:rPr sz="1477" dirty="0">
                <a:solidFill>
                  <a:srgbClr val="008000"/>
                </a:solidFill>
                <a:latin typeface="Arial"/>
                <a:cs typeface="Arial"/>
              </a:rPr>
              <a:t>(~once</a:t>
            </a:r>
            <a:r>
              <a:rPr sz="1477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77" dirty="0">
                <a:solidFill>
                  <a:srgbClr val="008000"/>
                </a:solidFill>
                <a:latin typeface="Arial"/>
                <a:cs typeface="Arial"/>
              </a:rPr>
              <a:t>every</a:t>
            </a:r>
            <a:r>
              <a:rPr sz="1477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77" dirty="0">
                <a:solidFill>
                  <a:srgbClr val="008000"/>
                </a:solidFill>
                <a:latin typeface="Arial"/>
                <a:cs typeface="Arial"/>
              </a:rPr>
              <a:t>two</a:t>
            </a:r>
            <a:r>
              <a:rPr sz="1477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77" spc="-10" dirty="0">
                <a:solidFill>
                  <a:srgbClr val="008000"/>
                </a:solidFill>
                <a:latin typeface="Arial"/>
                <a:cs typeface="Arial"/>
              </a:rPr>
              <a:t>years)</a:t>
            </a:r>
            <a:endParaRPr sz="1477" dirty="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Arial"/>
              <a:buAutoNum type="arabicPeriod" startAt="2"/>
            </a:pPr>
            <a:endParaRPr sz="1477" dirty="0">
              <a:latin typeface="Arial"/>
              <a:cs typeface="Arial"/>
            </a:endParaRPr>
          </a:p>
          <a:p>
            <a:pPr marL="256539" indent="-243839">
              <a:buAutoNum type="arabicPeriod" startAt="2"/>
              <a:tabLst>
                <a:tab pos="256539" algn="l"/>
                <a:tab pos="257174" algn="l"/>
                <a:tab pos="1903084" algn="l"/>
                <a:tab pos="2966703" algn="l"/>
              </a:tabLst>
            </a:pPr>
            <a:r>
              <a:rPr sz="1477" dirty="0">
                <a:latin typeface="Arial"/>
                <a:cs typeface="Arial"/>
              </a:rPr>
              <a:t>Yearly</a:t>
            </a:r>
            <a:r>
              <a:rPr sz="1477" spc="-5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follow-</a:t>
            </a:r>
            <a:r>
              <a:rPr sz="1477" dirty="0">
                <a:latin typeface="Arial"/>
                <a:cs typeface="Arial"/>
              </a:rPr>
              <a:t>up</a:t>
            </a:r>
            <a:r>
              <a:rPr sz="1477" spc="-1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by</a:t>
            </a:r>
            <a:r>
              <a:rPr sz="1477" spc="-5" dirty="0"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DRDC</a:t>
            </a:r>
            <a:r>
              <a:rPr sz="1477" spc="-100" dirty="0">
                <a:latin typeface="Wingdings"/>
                <a:cs typeface="Wingdings"/>
              </a:rPr>
              <a:t></a:t>
            </a:r>
            <a:r>
              <a:rPr sz="1477" spc="20" dirty="0">
                <a:latin typeface="Times New Roman"/>
                <a:cs typeface="Times New Roman"/>
              </a:rPr>
              <a:t> </a:t>
            </a:r>
            <a:r>
              <a:rPr sz="1477" dirty="0">
                <a:latin typeface="Arial"/>
                <a:cs typeface="Arial"/>
              </a:rPr>
              <a:t>report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to</a:t>
            </a:r>
            <a:r>
              <a:rPr sz="1477" spc="-20" dirty="0">
                <a:latin typeface="Arial"/>
                <a:cs typeface="Arial"/>
              </a:rPr>
              <a:t> </a:t>
            </a:r>
            <a:r>
              <a:rPr sz="1477" spc="-25" dirty="0">
                <a:latin typeface="Arial"/>
                <a:cs typeface="Arial"/>
              </a:rPr>
              <a:t>SPC</a:t>
            </a:r>
            <a:br>
              <a:rPr lang="en-US" sz="1477" spc="-25" dirty="0">
                <a:latin typeface="Arial"/>
                <a:cs typeface="Arial"/>
              </a:rPr>
            </a:br>
            <a:r>
              <a:rPr lang="en-US" sz="1477" spc="-25" dirty="0">
                <a:latin typeface="Arial"/>
                <a:cs typeface="Arial"/>
              </a:rPr>
              <a:t>(CERN Scientific Policy Committee) </a:t>
            </a:r>
            <a:r>
              <a:rPr sz="1477" spc="-100" dirty="0">
                <a:latin typeface="Wingdings"/>
                <a:cs typeface="Wingdings"/>
              </a:rPr>
              <a:t></a:t>
            </a:r>
            <a:r>
              <a:rPr sz="1477" spc="20" dirty="0">
                <a:latin typeface="Times New Roman"/>
                <a:cs typeface="Times New Roman"/>
              </a:rPr>
              <a:t> </a:t>
            </a:r>
            <a:r>
              <a:rPr sz="1477" spc="-10" dirty="0">
                <a:latin typeface="Arial"/>
                <a:cs typeface="Arial"/>
              </a:rPr>
              <a:t>Council</a:t>
            </a:r>
            <a:endParaRPr sz="1477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426084"/>
            <a:ext cx="4709284" cy="27973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5257" y="4780783"/>
            <a:ext cx="8193405" cy="107497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7813" marR="273683" indent="-285113">
              <a:lnSpc>
                <a:spcPts val="1610"/>
              </a:lnSpc>
              <a:spcBef>
                <a:spcPts val="210"/>
              </a:spcBef>
              <a:buChar char="•"/>
              <a:tabLst>
                <a:tab pos="297813" algn="l"/>
                <a:tab pos="298448" algn="l"/>
              </a:tabLst>
            </a:pPr>
            <a:r>
              <a:rPr sz="1477" dirty="0">
                <a:latin typeface="Arial"/>
                <a:cs typeface="Arial"/>
              </a:rPr>
              <a:t>As</a:t>
            </a:r>
            <a:r>
              <a:rPr sz="1477" spc="-55" dirty="0"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projects</a:t>
            </a:r>
            <a:r>
              <a:rPr sz="1477" spc="-50" dirty="0">
                <a:latin typeface="Arial"/>
                <a:cs typeface="Arial"/>
              </a:rPr>
              <a:t> </a:t>
            </a:r>
            <a:r>
              <a:rPr sz="1477" spc="-25" dirty="0">
                <a:latin typeface="Arial"/>
                <a:cs typeface="Arial"/>
              </a:rPr>
              <a:t>develop,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b="1" spc="-20" dirty="0">
                <a:solidFill>
                  <a:srgbClr val="262699"/>
                </a:solidFill>
                <a:latin typeface="Arial"/>
                <a:cs typeface="Arial"/>
              </a:rPr>
              <a:t>some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5" dirty="0">
                <a:solidFill>
                  <a:srgbClr val="262699"/>
                </a:solidFill>
                <a:latin typeface="Arial"/>
                <a:cs typeface="Arial"/>
              </a:rPr>
              <a:t>aspects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0" dirty="0">
                <a:solidFill>
                  <a:srgbClr val="262699"/>
                </a:solidFill>
                <a:latin typeface="Arial"/>
                <a:cs typeface="Arial"/>
              </a:rPr>
              <a:t>should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dirty="0">
                <a:solidFill>
                  <a:srgbClr val="262699"/>
                </a:solidFill>
                <a:latin typeface="Arial"/>
                <a:cs typeface="Arial"/>
              </a:rPr>
              <a:t>be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5" dirty="0">
                <a:solidFill>
                  <a:srgbClr val="262699"/>
                </a:solidFill>
                <a:latin typeface="Arial"/>
                <a:cs typeface="Arial"/>
              </a:rPr>
              <a:t>expected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dirty="0">
                <a:solidFill>
                  <a:srgbClr val="262699"/>
                </a:solidFill>
                <a:latin typeface="Arial"/>
                <a:cs typeface="Arial"/>
              </a:rPr>
              <a:t>to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5" dirty="0">
                <a:solidFill>
                  <a:srgbClr val="262699"/>
                </a:solidFill>
                <a:latin typeface="Arial"/>
                <a:cs typeface="Arial"/>
              </a:rPr>
              <a:t>transition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10" dirty="0">
                <a:solidFill>
                  <a:srgbClr val="262699"/>
                </a:solidFill>
                <a:latin typeface="Arial"/>
                <a:cs typeface="Arial"/>
              </a:rPr>
              <a:t>into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5" dirty="0">
                <a:solidFill>
                  <a:srgbClr val="262699"/>
                </a:solidFill>
                <a:latin typeface="Arial"/>
                <a:cs typeface="Arial"/>
              </a:rPr>
              <a:t>approved</a:t>
            </a:r>
            <a:r>
              <a:rPr sz="1477" b="1" spc="-5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5" dirty="0">
                <a:solidFill>
                  <a:srgbClr val="262699"/>
                </a:solidFill>
                <a:latin typeface="Arial"/>
                <a:cs typeface="Arial"/>
              </a:rPr>
              <a:t>experiment- </a:t>
            </a:r>
            <a:r>
              <a:rPr sz="1477" b="1" spc="-20" dirty="0">
                <a:solidFill>
                  <a:srgbClr val="262699"/>
                </a:solidFill>
                <a:latin typeface="Arial"/>
                <a:cs typeface="Arial"/>
              </a:rPr>
              <a:t>specific</a:t>
            </a:r>
            <a:r>
              <a:rPr sz="1477" b="1" spc="-80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0" dirty="0">
                <a:solidFill>
                  <a:srgbClr val="262699"/>
                </a:solidFill>
                <a:latin typeface="Arial"/>
                <a:cs typeface="Arial"/>
              </a:rPr>
              <a:t>R&amp;D</a:t>
            </a:r>
            <a:r>
              <a:rPr sz="1477" b="1" spc="-6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(outside</a:t>
            </a:r>
            <a:r>
              <a:rPr sz="1477" spc="-7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the</a:t>
            </a:r>
            <a:r>
              <a:rPr sz="1477" spc="-65" dirty="0"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DRD</a:t>
            </a:r>
            <a:r>
              <a:rPr sz="1477" spc="-65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programme)</a:t>
            </a:r>
            <a:endParaRPr sz="1477" dirty="0">
              <a:latin typeface="Arial"/>
              <a:cs typeface="Arial"/>
            </a:endParaRPr>
          </a:p>
          <a:p>
            <a:pPr>
              <a:spcBef>
                <a:spcPts val="10"/>
              </a:spcBef>
              <a:buFont typeface="Arial"/>
              <a:buChar char="•"/>
            </a:pPr>
            <a:endParaRPr sz="1477" dirty="0">
              <a:latin typeface="Arial"/>
              <a:cs typeface="Arial"/>
            </a:endParaRPr>
          </a:p>
          <a:p>
            <a:pPr marL="297813" indent="-285113">
              <a:lnSpc>
                <a:spcPts val="1645"/>
              </a:lnSpc>
              <a:buChar char="•"/>
              <a:tabLst>
                <a:tab pos="297813" algn="l"/>
                <a:tab pos="298448" algn="l"/>
              </a:tabLst>
            </a:pPr>
            <a:r>
              <a:rPr sz="1477" dirty="0">
                <a:latin typeface="Arial"/>
                <a:cs typeface="Arial"/>
              </a:rPr>
              <a:t>In</a:t>
            </a:r>
            <a:r>
              <a:rPr sz="1477" spc="-65" dirty="0"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addition,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as</a:t>
            </a:r>
            <a:r>
              <a:rPr sz="1477" spc="-45" dirty="0"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stated</a:t>
            </a:r>
            <a:r>
              <a:rPr sz="1477" spc="-5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in</a:t>
            </a:r>
            <a:r>
              <a:rPr sz="1477" spc="-5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the</a:t>
            </a:r>
            <a:r>
              <a:rPr sz="1477" spc="-50" dirty="0">
                <a:latin typeface="Arial"/>
                <a:cs typeface="Arial"/>
              </a:rPr>
              <a:t> </a:t>
            </a:r>
            <a:r>
              <a:rPr sz="1477" spc="-25" dirty="0">
                <a:latin typeface="Arial"/>
                <a:cs typeface="Arial"/>
              </a:rPr>
              <a:t>General</a:t>
            </a:r>
            <a:r>
              <a:rPr sz="1477" spc="-35" dirty="0">
                <a:latin typeface="Arial"/>
                <a:cs typeface="Arial"/>
              </a:rPr>
              <a:t> </a:t>
            </a:r>
            <a:r>
              <a:rPr sz="1477" spc="-30" dirty="0">
                <a:latin typeface="Arial"/>
                <a:cs typeface="Arial"/>
              </a:rPr>
              <a:t>recommendations</a:t>
            </a:r>
            <a:r>
              <a:rPr sz="1477" spc="-45" dirty="0">
                <a:latin typeface="Arial"/>
                <a:cs typeface="Arial"/>
              </a:rPr>
              <a:t> </a:t>
            </a:r>
            <a:r>
              <a:rPr sz="1477" spc="-25" dirty="0">
                <a:latin typeface="Arial"/>
                <a:cs typeface="Arial"/>
              </a:rPr>
              <a:t>(GSR7)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funding</a:t>
            </a:r>
            <a:r>
              <a:rPr sz="1477" spc="-50" dirty="0">
                <a:latin typeface="Arial"/>
                <a:cs typeface="Arial"/>
              </a:rPr>
              <a:t> </a:t>
            </a:r>
            <a:r>
              <a:rPr sz="1477" spc="-25" dirty="0">
                <a:latin typeface="Arial"/>
                <a:cs typeface="Arial"/>
              </a:rPr>
              <a:t>possibilities</a:t>
            </a:r>
            <a:r>
              <a:rPr sz="1477" spc="-45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for</a:t>
            </a:r>
            <a:r>
              <a:rPr sz="1477" spc="-40" dirty="0">
                <a:latin typeface="Arial"/>
                <a:cs typeface="Arial"/>
              </a:rPr>
              <a:t> </a:t>
            </a:r>
            <a:r>
              <a:rPr sz="1477" b="1" spc="-35" dirty="0">
                <a:solidFill>
                  <a:srgbClr val="262699"/>
                </a:solidFill>
                <a:latin typeface="Arial"/>
                <a:cs typeface="Arial"/>
              </a:rPr>
              <a:t>“Blue-</a:t>
            </a:r>
            <a:r>
              <a:rPr sz="1477" b="1" spc="-20" dirty="0">
                <a:solidFill>
                  <a:srgbClr val="262699"/>
                </a:solidFill>
                <a:latin typeface="Arial"/>
                <a:cs typeface="Arial"/>
              </a:rPr>
              <a:t>sky”</a:t>
            </a:r>
            <a:r>
              <a:rPr sz="1477" b="1" spc="-45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b="1" spc="-25" dirty="0">
                <a:solidFill>
                  <a:srgbClr val="262699"/>
                </a:solidFill>
                <a:latin typeface="Arial"/>
                <a:cs typeface="Arial"/>
              </a:rPr>
              <a:t>R&amp;D</a:t>
            </a:r>
            <a:r>
              <a:rPr lang="en-US" sz="1477" b="1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477" spc="-20" dirty="0">
                <a:latin typeface="Arial"/>
                <a:cs typeface="Arial"/>
              </a:rPr>
              <a:t>should</a:t>
            </a:r>
            <a:r>
              <a:rPr sz="1477" spc="-70" dirty="0">
                <a:latin typeface="Arial"/>
                <a:cs typeface="Arial"/>
              </a:rPr>
              <a:t> </a:t>
            </a:r>
            <a:r>
              <a:rPr sz="1477" dirty="0">
                <a:latin typeface="Arial"/>
                <a:cs typeface="Arial"/>
              </a:rPr>
              <a:t>be</a:t>
            </a:r>
            <a:r>
              <a:rPr sz="1477" spc="-65" dirty="0">
                <a:latin typeface="Arial"/>
                <a:cs typeface="Arial"/>
              </a:rPr>
              <a:t> </a:t>
            </a:r>
            <a:r>
              <a:rPr sz="1477" spc="-10" dirty="0">
                <a:latin typeface="Arial"/>
                <a:cs typeface="Arial"/>
              </a:rPr>
              <a:t>foreseen</a:t>
            </a:r>
            <a:endParaRPr sz="1477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BCF8D-142F-DF38-9E12-E93E8C3C8654}"/>
              </a:ext>
            </a:extLst>
          </p:cNvPr>
          <p:cNvSpPr txBox="1"/>
          <p:nvPr/>
        </p:nvSpPr>
        <p:spPr>
          <a:xfrm rot="16200000">
            <a:off x="8156810" y="4923519"/>
            <a:ext cx="167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 © Anna Colaleo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95A2E1-9030-1F19-4740-12AFD50D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643"/>
          </a:xfrm>
        </p:spPr>
        <p:txBody>
          <a:bodyPr>
            <a:normAutofit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DRD1 Approval Process &amp; Review</a:t>
            </a:r>
            <a:endParaRPr lang="en-IT" sz="3600" b="1" i="1" dirty="0">
              <a:solidFill>
                <a:srgbClr val="C0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EA691DB-A04A-5D0D-3758-7D410A8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AF4AD9E-727D-2166-C7C6-E5B83B6E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7F2AD43-01B4-8309-74EF-6A2AE5F3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66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0630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7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Charge Transport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14FE60-EC0C-352E-CC91-E8D710AEA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74" y="1410982"/>
            <a:ext cx="8272282" cy="489312"/>
          </a:xfrm>
        </p:spPr>
        <p:txBody>
          <a:bodyPr/>
          <a:lstStyle/>
          <a:p>
            <a:r>
              <a:rPr lang="en-IT" dirty="0"/>
              <a:t>Drift velocity of electrons in pure Argon is slow – why?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9E3ABA-E3D8-2A4B-9CBB-B8D9456D6608}"/>
              </a:ext>
            </a:extLst>
          </p:cNvPr>
          <p:cNvGrpSpPr/>
          <p:nvPr/>
        </p:nvGrpSpPr>
        <p:grpSpPr>
          <a:xfrm>
            <a:off x="261123" y="2981920"/>
            <a:ext cx="4580127" cy="3284737"/>
            <a:chOff x="243068" y="2488557"/>
            <a:chExt cx="4580127" cy="3284737"/>
          </a:xfrm>
        </p:grpSpPr>
        <p:pic>
          <p:nvPicPr>
            <p:cNvPr id="14" name="Picture 13" descr="A graph showing energy efficiency&#10;&#10;Description automatically generated">
              <a:extLst>
                <a:ext uri="{FF2B5EF4-FFF2-40B4-BE49-F238E27FC236}">
                  <a16:creationId xmlns:a16="http://schemas.microsoft.com/office/drawing/2014/main" id="{C5D0DBC3-0040-0791-9873-5D9BC919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068" y="2488557"/>
              <a:ext cx="4580127" cy="32847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DA4872-281A-A617-201A-4B6C8397FDB6}"/>
                </a:ext>
              </a:extLst>
            </p:cNvPr>
            <p:cNvSpPr txBox="1"/>
            <p:nvPr/>
          </p:nvSpPr>
          <p:spPr>
            <a:xfrm>
              <a:off x="628650" y="2488557"/>
              <a:ext cx="3703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IT" dirty="0"/>
                <a:t>lectron – Atom cross-sections for </a:t>
              </a:r>
              <a:r>
                <a:rPr lang="en-IT" b="1" dirty="0">
                  <a:solidFill>
                    <a:srgbClr val="0070C0"/>
                  </a:solidFill>
                </a:rPr>
                <a:t>Ar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326EC-DDFB-DF4B-9E75-4C4A7442BF27}"/>
              </a:ext>
            </a:extLst>
          </p:cNvPr>
          <p:cNvGrpSpPr/>
          <p:nvPr/>
        </p:nvGrpSpPr>
        <p:grpSpPr>
          <a:xfrm>
            <a:off x="646705" y="1840304"/>
            <a:ext cx="8497295" cy="4426353"/>
            <a:chOff x="646705" y="1840304"/>
            <a:chExt cx="8497295" cy="4426353"/>
          </a:xfrm>
        </p:grpSpPr>
        <p:sp>
          <p:nvSpPr>
            <p:cNvPr id="18" name="Content Placeholder 12">
              <a:extLst>
                <a:ext uri="{FF2B5EF4-FFF2-40B4-BE49-F238E27FC236}">
                  <a16:creationId xmlns:a16="http://schemas.microsoft.com/office/drawing/2014/main" id="{A623B8BF-BB32-E1B6-79A5-BA70BEA954CF}"/>
                </a:ext>
              </a:extLst>
            </p:cNvPr>
            <p:cNvSpPr txBox="1">
              <a:spLocks/>
            </p:cNvSpPr>
            <p:nvPr/>
          </p:nvSpPr>
          <p:spPr>
            <a:xfrm>
              <a:off x="646705" y="1840304"/>
              <a:ext cx="8272282" cy="4893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T" dirty="0"/>
                <a:t>Add a quencher gas: e.g. CO</a:t>
              </a:r>
              <a:r>
                <a:rPr lang="en-IT" baseline="-25000" dirty="0"/>
                <a:t>2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601EA23-60E0-6524-AC54-17D58F570B4B}"/>
                </a:ext>
              </a:extLst>
            </p:cNvPr>
            <p:cNvGrpSpPr/>
            <p:nvPr/>
          </p:nvGrpSpPr>
          <p:grpSpPr>
            <a:xfrm>
              <a:off x="4563873" y="2981920"/>
              <a:ext cx="4580127" cy="3284737"/>
              <a:chOff x="4563873" y="2981920"/>
              <a:chExt cx="4580127" cy="3284737"/>
            </a:xfrm>
          </p:grpSpPr>
          <p:pic>
            <p:nvPicPr>
              <p:cNvPr id="15" name="Picture 14" descr="A graph showing different types of energy&#10;&#10;Description automatically generated">
                <a:extLst>
                  <a:ext uri="{FF2B5EF4-FFF2-40B4-BE49-F238E27FC236}">
                    <a16:creationId xmlns:a16="http://schemas.microsoft.com/office/drawing/2014/main" id="{7D0DC226-AD64-EE65-4437-7A903394A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3873" y="2981920"/>
                <a:ext cx="4580127" cy="328473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9042D3-80ED-1898-0D49-13815D9AF6E3}"/>
                  </a:ext>
                </a:extLst>
              </p:cNvPr>
              <p:cNvSpPr txBox="1"/>
              <p:nvPr/>
            </p:nvSpPr>
            <p:spPr>
              <a:xfrm>
                <a:off x="4949455" y="2981920"/>
                <a:ext cx="3847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</a:t>
                </a:r>
                <a:r>
                  <a:rPr lang="en-IT" dirty="0"/>
                  <a:t>lectron – Atom cross-sections for </a:t>
                </a:r>
                <a:r>
                  <a:rPr lang="en-IT" b="1" dirty="0">
                    <a:solidFill>
                      <a:srgbClr val="C00000"/>
                    </a:solidFill>
                  </a:rPr>
                  <a:t>CO</a:t>
                </a:r>
                <a:r>
                  <a:rPr lang="en-IT" b="1" baseline="-25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B59107-79F1-F576-7B81-29579A187795}"/>
              </a:ext>
            </a:extLst>
          </p:cNvPr>
          <p:cNvGrpSpPr/>
          <p:nvPr/>
        </p:nvGrpSpPr>
        <p:grpSpPr>
          <a:xfrm>
            <a:off x="152918" y="2342173"/>
            <a:ext cx="4780926" cy="4491397"/>
            <a:chOff x="152918" y="2342173"/>
            <a:chExt cx="4780926" cy="44913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9E0E6F-3DA5-72E6-EF38-6B99A7A5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918" y="2342173"/>
              <a:ext cx="4269389" cy="44913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2B6EAF-EE94-8EB3-5FD4-5C74F630ED8D}"/>
                </a:ext>
              </a:extLst>
            </p:cNvPr>
            <p:cNvSpPr txBox="1"/>
            <p:nvPr/>
          </p:nvSpPr>
          <p:spPr>
            <a:xfrm>
              <a:off x="3885059" y="4439894"/>
              <a:ext cx="1048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FFB300"/>
                  </a:solidFill>
                </a:rPr>
                <a:t>0.0% CO</a:t>
              </a:r>
              <a:r>
                <a:rPr lang="en-IT" baseline="-25000" dirty="0">
                  <a:solidFill>
                    <a:srgbClr val="FFB300"/>
                  </a:solidFill>
                </a:rPr>
                <a:t>2</a:t>
              </a:r>
              <a:endParaRPr lang="en-IT" dirty="0">
                <a:solidFill>
                  <a:srgbClr val="FFB3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14211C-965A-7983-6D40-C7F8BE8ABE67}"/>
                </a:ext>
              </a:extLst>
            </p:cNvPr>
            <p:cNvSpPr txBox="1"/>
            <p:nvPr/>
          </p:nvSpPr>
          <p:spPr>
            <a:xfrm>
              <a:off x="3695499" y="4058206"/>
              <a:ext cx="10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B200FF"/>
                  </a:solidFill>
                </a:rPr>
                <a:t>0.1% CO</a:t>
              </a:r>
              <a:r>
                <a:rPr lang="en-IT" baseline="-25000" dirty="0">
                  <a:solidFill>
                    <a:srgbClr val="B200FF"/>
                  </a:solidFill>
                </a:rPr>
                <a:t>2</a:t>
              </a:r>
              <a:endParaRPr lang="en-IT" dirty="0">
                <a:solidFill>
                  <a:srgbClr val="B200FF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84DCE4-B88A-FF3F-8D42-AAA835B63FB2}"/>
                </a:ext>
              </a:extLst>
            </p:cNvPr>
            <p:cNvSpPr txBox="1"/>
            <p:nvPr/>
          </p:nvSpPr>
          <p:spPr>
            <a:xfrm>
              <a:off x="3301819" y="3616327"/>
              <a:ext cx="10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FC00AE"/>
                  </a:solidFill>
                </a:rPr>
                <a:t>0.5% CO</a:t>
              </a:r>
              <a:r>
                <a:rPr lang="en-IT" baseline="-25000" dirty="0">
                  <a:solidFill>
                    <a:srgbClr val="FC00AE"/>
                  </a:solidFill>
                </a:rPr>
                <a:t>2</a:t>
              </a:r>
              <a:endParaRPr lang="en-IT" dirty="0">
                <a:solidFill>
                  <a:srgbClr val="FC00A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32C5E9-4046-C9E0-CC95-7FF6EA27D199}"/>
                </a:ext>
              </a:extLst>
            </p:cNvPr>
            <p:cNvSpPr txBox="1"/>
            <p:nvPr/>
          </p:nvSpPr>
          <p:spPr>
            <a:xfrm>
              <a:off x="3070716" y="3190539"/>
              <a:ext cx="10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2FB12F"/>
                  </a:solidFill>
                </a:rPr>
                <a:t>1.0% CO</a:t>
              </a:r>
              <a:r>
                <a:rPr lang="en-IT" baseline="-25000" dirty="0">
                  <a:solidFill>
                    <a:srgbClr val="2FB12F"/>
                  </a:solidFill>
                </a:rPr>
                <a:t>2</a:t>
              </a:r>
              <a:endParaRPr lang="en-IT" dirty="0">
                <a:solidFill>
                  <a:srgbClr val="2FB12F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C6D780-D558-EFB1-6D04-BCCBF59B03BE}"/>
                </a:ext>
              </a:extLst>
            </p:cNvPr>
            <p:cNvSpPr txBox="1"/>
            <p:nvPr/>
          </p:nvSpPr>
          <p:spPr>
            <a:xfrm>
              <a:off x="2618946" y="2856127"/>
              <a:ext cx="10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FF0000"/>
                  </a:solidFill>
                </a:rPr>
                <a:t>5.0% CO</a:t>
              </a:r>
              <a:r>
                <a:rPr lang="en-IT" baseline="-25000" dirty="0">
                  <a:solidFill>
                    <a:srgbClr val="FF0000"/>
                  </a:solidFill>
                </a:rPr>
                <a:t>2</a:t>
              </a:r>
              <a:endParaRPr lang="en-IT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22B2ED-9C02-EA75-2711-FF0208071019}"/>
                </a:ext>
              </a:extLst>
            </p:cNvPr>
            <p:cNvSpPr txBox="1"/>
            <p:nvPr/>
          </p:nvSpPr>
          <p:spPr>
            <a:xfrm>
              <a:off x="2042738" y="4498495"/>
              <a:ext cx="10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0000FF"/>
                  </a:solidFill>
                </a:rPr>
                <a:t>10% CO</a:t>
              </a:r>
              <a:r>
                <a:rPr lang="en-IT" baseline="-25000" dirty="0">
                  <a:solidFill>
                    <a:srgbClr val="0000FF"/>
                  </a:solidFill>
                </a:rPr>
                <a:t>2</a:t>
              </a:r>
              <a:endParaRPr lang="en-IT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63BEF6-7FF8-A772-8451-C7E1CE7BFEA9}"/>
                </a:ext>
              </a:extLst>
            </p:cNvPr>
            <p:cNvSpPr txBox="1"/>
            <p:nvPr/>
          </p:nvSpPr>
          <p:spPr>
            <a:xfrm>
              <a:off x="1610744" y="4214137"/>
              <a:ext cx="10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242424"/>
                  </a:solidFill>
                </a:rPr>
                <a:t>50% CO</a:t>
              </a:r>
              <a:r>
                <a:rPr lang="en-IT" baseline="-25000" dirty="0">
                  <a:solidFill>
                    <a:srgbClr val="242424"/>
                  </a:solidFill>
                </a:rPr>
                <a:t>2</a:t>
              </a:r>
              <a:endParaRPr lang="en-IT" dirty="0">
                <a:solidFill>
                  <a:srgbClr val="242424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6AC42D-60C1-C2AD-3F4D-FE76C9498165}"/>
                </a:ext>
              </a:extLst>
            </p:cNvPr>
            <p:cNvSpPr txBox="1"/>
            <p:nvPr/>
          </p:nvSpPr>
          <p:spPr>
            <a:xfrm>
              <a:off x="1295823" y="3853851"/>
              <a:ext cx="1192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AF00FF"/>
                  </a:solidFill>
                </a:rPr>
                <a:t>100% CO</a:t>
              </a:r>
              <a:r>
                <a:rPr lang="en-IT" baseline="-25000" dirty="0">
                  <a:solidFill>
                    <a:srgbClr val="AF00FF"/>
                  </a:solidFill>
                </a:rPr>
                <a:t>2</a:t>
              </a:r>
              <a:endParaRPr lang="en-IT" dirty="0">
                <a:solidFill>
                  <a:srgbClr val="A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8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Charge Transport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14FE60-EC0C-352E-CC91-E8D710AEA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74" y="1410981"/>
            <a:ext cx="8272282" cy="1505839"/>
          </a:xfrm>
        </p:spPr>
        <p:txBody>
          <a:bodyPr>
            <a:normAutofit fontScale="92500"/>
          </a:bodyPr>
          <a:lstStyle/>
          <a:p>
            <a:r>
              <a:rPr lang="en-IT" dirty="0"/>
              <a:t>Drift velocity of electrons in pure Argon is slow – why?</a:t>
            </a:r>
          </a:p>
          <a:p>
            <a:r>
              <a:rPr lang="en-IT" dirty="0"/>
              <a:t>Add a quencher gas: e.g. CO</a:t>
            </a:r>
            <a:r>
              <a:rPr lang="en-IT" baseline="-25000" dirty="0"/>
              <a:t>2</a:t>
            </a:r>
          </a:p>
          <a:p>
            <a:r>
              <a:rPr lang="en-IT" dirty="0"/>
              <a:t>Microscopic Simulation of an electron in Ar:CO</a:t>
            </a:r>
            <a:r>
              <a:rPr lang="en-IT" baseline="-25000" dirty="0"/>
              <a:t>2 </a:t>
            </a:r>
            <a:r>
              <a:rPr lang="en-IT" dirty="0"/>
              <a:t>@ 1kV/cm</a:t>
            </a:r>
          </a:p>
          <a:p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0B7B4-AC80-DA74-65F5-B5D33F6C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2839536"/>
            <a:ext cx="6286500" cy="3594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B52811-DF13-41CE-49D2-B186229A36E1}"/>
              </a:ext>
            </a:extLst>
          </p:cNvPr>
          <p:cNvSpPr txBox="1"/>
          <p:nvPr/>
        </p:nvSpPr>
        <p:spPr>
          <a:xfrm rot="16200000">
            <a:off x="7310122" y="4658996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Plots  © Rob Veenhof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51FA49-83F7-0D7D-660B-96EFAD53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2821260"/>
            <a:ext cx="6286500" cy="35350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A7C626-19A0-CF74-1E18-31E5C41A2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11" y="2888916"/>
            <a:ext cx="6391439" cy="3594101"/>
          </a:xfrm>
          <a:prstGeom prst="rect">
            <a:avLst/>
          </a:prstGeom>
        </p:spPr>
      </p:pic>
      <p:pic>
        <p:nvPicPr>
          <p:cNvPr id="9" name="Picture 8" descr="A graph of a graph showing the amount of co2 and the amount of co2&#10;&#10;Description automatically generated">
            <a:extLst>
              <a:ext uri="{FF2B5EF4-FFF2-40B4-BE49-F238E27FC236}">
                <a16:creationId xmlns:a16="http://schemas.microsoft.com/office/drawing/2014/main" id="{0666DCA5-862C-7F92-B288-BCC06E7B6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82" y="2876150"/>
            <a:ext cx="62865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A231-6DBB-EE7F-EB62-9A32542A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18/02/25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7552-9041-F8D9-812A-7A6942D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P. Verwilligen - Gaseous Detectors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9E1C-4C68-F0B5-BFE0-87DC6FE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1E11-D7C1-4B44-824F-72E5CC6CBF81}" type="slidenum">
              <a:rPr lang="en-IT" smtClean="0"/>
              <a:t>9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3DC08-9FA1-16FD-5BF0-B0925A98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0"/>
            <a:ext cx="9144000" cy="1268016"/>
          </a:xfrm>
        </p:spPr>
        <p:txBody>
          <a:bodyPr>
            <a:normAutofit fontScale="90000"/>
          </a:bodyPr>
          <a:lstStyle/>
          <a:p>
            <a:r>
              <a:rPr lang="en-IT" sz="4400" b="1" dirty="0">
                <a:solidFill>
                  <a:srgbClr val="C00000"/>
                </a:solidFill>
              </a:rPr>
              <a:t>Future Perspectives on Gaseous Detectors</a:t>
            </a:r>
            <a:br>
              <a:rPr lang="en-IT" b="1" dirty="0">
                <a:solidFill>
                  <a:srgbClr val="C00000"/>
                </a:solidFill>
              </a:rPr>
            </a:br>
            <a:r>
              <a:rPr lang="en-IT" sz="2700" b="1" i="1" dirty="0">
                <a:solidFill>
                  <a:srgbClr val="0070C0"/>
                </a:solidFill>
              </a:rPr>
              <a:t>2. Gaseous Detectors Operating Principles: Charge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52811-DF13-41CE-49D2-B186229A36E1}"/>
              </a:ext>
            </a:extLst>
          </p:cNvPr>
          <p:cNvSpPr txBox="1"/>
          <p:nvPr/>
        </p:nvSpPr>
        <p:spPr>
          <a:xfrm rot="16200000">
            <a:off x="7310122" y="4637002"/>
            <a:ext cx="339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Slides  © Rob Veenhof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66D09BF-9717-4DFA-27F5-E832F004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09" y="1235439"/>
            <a:ext cx="8038618" cy="5598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1BADC1-5ED4-E627-74EE-D6A11E43D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2" y="1105923"/>
            <a:ext cx="8193263" cy="57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6703</TotalTime>
  <Words>6947</Words>
  <Application>Microsoft Macintosh PowerPoint</Application>
  <PresentationFormat>On-screen Show (4:3)</PresentationFormat>
  <Paragraphs>1071</Paragraphs>
  <Slides>66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2" baseType="lpstr">
      <vt:lpstr>Arial Unicode MS</vt:lpstr>
      <vt:lpstr>Arial</vt:lpstr>
      <vt:lpstr>Arial-BoldItalicMT</vt:lpstr>
      <vt:lpstr>Avenir Next</vt:lpstr>
      <vt:lpstr>Calibri</vt:lpstr>
      <vt:lpstr>Calibri Light</vt:lpstr>
      <vt:lpstr>Cambria Math</vt:lpstr>
      <vt:lpstr>Helvetica</vt:lpstr>
      <vt:lpstr>Helvetica Neue</vt:lpstr>
      <vt:lpstr>Söhne</vt:lpstr>
      <vt:lpstr>Symbol</vt:lpstr>
      <vt:lpstr>Times</vt:lpstr>
      <vt:lpstr>Times New Roman</vt:lpstr>
      <vt:lpstr>Verdana</vt:lpstr>
      <vt:lpstr>Wingdings</vt:lpstr>
      <vt:lpstr>Office Theme</vt:lpstr>
      <vt:lpstr>Future Perspectives on Gaseous Detectors and the DRD1 R&amp;D Program</vt:lpstr>
      <vt:lpstr>Future Perspectives on Gaseous Detectors and DRD1 R&amp;D Program</vt:lpstr>
      <vt:lpstr>Future Perspectives on Gaseous Detectors 1. Introduction – On Tools and Instrumentation</vt:lpstr>
      <vt:lpstr>Future Perspectives on Gaseous Detectors 2. Gaseous Detectors Operating Principles</vt:lpstr>
      <vt:lpstr>Future Perspectives on Gaseous Detectors 2. Gaseous Detectors Operating Principles: Choice of Gas (mixture)</vt:lpstr>
      <vt:lpstr>Future Perspectives on Gaseous Detectors 2. Gaseous Detectors Operating Principles: Primary Ionization</vt:lpstr>
      <vt:lpstr>Future Perspectives on Gaseous Detectors 2. Gaseous Detectors Operating Principles: Charge Transport</vt:lpstr>
      <vt:lpstr>Future Perspectives on Gaseous Detectors 2. Gaseous Detectors Operating Principles: Charge Transport</vt:lpstr>
      <vt:lpstr>Future Perspectives on Gaseous Detectors 2. Gaseous Detectors Operating Principles: Charge Transport</vt:lpstr>
      <vt:lpstr>Future Perspectives on Gaseous Detectors 2. Gaseous Detectors Operating Principles: Charge Transport</vt:lpstr>
      <vt:lpstr>Future Perspectives on Gaseous Detectors 2. Gaseous Detectors Operating Principles: Charge Amplification</vt:lpstr>
      <vt:lpstr>Future Perspectives on Gaseous Detectors 2. Gaseous Detectors Operating Principles: Charge Amplification</vt:lpstr>
      <vt:lpstr>Gaseous Detectors – a very brief history 3. A historical Introduction</vt:lpstr>
      <vt:lpstr>PowerPoint Presentation</vt:lpstr>
      <vt:lpstr>The Revolution of 1968: MWPC</vt:lpstr>
      <vt:lpstr>Multi-Wire Proportional Chamber (MWPC)</vt:lpstr>
      <vt:lpstr>Drift Chamber (DC) &amp; Drift Tube (DT)</vt:lpstr>
      <vt:lpstr>Drift Chamber: Discovery of W &amp; Z bosons</vt:lpstr>
      <vt:lpstr>Birth of the Time Projection Chamber (TPC)</vt:lpstr>
      <vt:lpstr>Birth of the Time Projection Chamber (TPC)</vt:lpstr>
      <vt:lpstr>MWPC as UV-Photon detector in RICH</vt:lpstr>
      <vt:lpstr>Gaseous Detectors with Parallel Plates Resistive Plate Chambers (RPCs) &amp; Multi-gap RPCs (MRPC)</vt:lpstr>
      <vt:lpstr>Micro-Pattern Gaseous Detectors: Bridging gap between Wire Chambers and Silicon detectors</vt:lpstr>
      <vt:lpstr>Micro-Strip Gas Chamber (MSGC) An Early MPGD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 Mesh Gaseous Structure (MICROMEGAS)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 Story: MPGD Technologies @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DRD1 Work Package Example for Photon Detectors (WP6)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Perspectives on Gaseous Detectors and DRD1 R&amp;D Program</vt:lpstr>
      <vt:lpstr>PowerPoint Presentation</vt:lpstr>
      <vt:lpstr>ECFA Detector R&amp;D Roadmap Summary of R&amp;D Challenges for different Applications</vt:lpstr>
      <vt:lpstr>DRD1 Approval Process &amp; 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Perspectives on Gaseous Detectors and DRD1 R&amp;D Program</dc:title>
  <dc:creator>Piet Omer J Verwilligen</dc:creator>
  <cp:lastModifiedBy>Piet Omer J Verwilligen</cp:lastModifiedBy>
  <cp:revision>46</cp:revision>
  <dcterms:created xsi:type="dcterms:W3CDTF">2025-02-13T20:37:19Z</dcterms:created>
  <dcterms:modified xsi:type="dcterms:W3CDTF">2025-02-20T08:44:30Z</dcterms:modified>
</cp:coreProperties>
</file>