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73.jpg" ContentType="image/jpg"/>
  <Override PartName="/ppt/media/image80.jpg" ContentType="image/jpg"/>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58" r:id="rId2"/>
    <p:sldId id="361" r:id="rId3"/>
    <p:sldId id="343" r:id="rId4"/>
    <p:sldId id="4366" r:id="rId5"/>
    <p:sldId id="352" r:id="rId6"/>
    <p:sldId id="265" r:id="rId7"/>
    <p:sldId id="344" r:id="rId8"/>
    <p:sldId id="367" r:id="rId9"/>
    <p:sldId id="360" r:id="rId10"/>
    <p:sldId id="354" r:id="rId11"/>
    <p:sldId id="357" r:id="rId12"/>
    <p:sldId id="363" r:id="rId13"/>
    <p:sldId id="263" r:id="rId14"/>
    <p:sldId id="1840" r:id="rId15"/>
    <p:sldId id="1841" r:id="rId16"/>
    <p:sldId id="1848" r:id="rId17"/>
    <p:sldId id="755" r:id="rId18"/>
    <p:sldId id="1172" r:id="rId19"/>
    <p:sldId id="378" r:id="rId20"/>
    <p:sldId id="384" r:id="rId21"/>
    <p:sldId id="4362" r:id="rId22"/>
    <p:sldId id="4363" r:id="rId23"/>
    <p:sldId id="4364" r:id="rId24"/>
    <p:sldId id="4365"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14" autoAdjust="0"/>
    <p:restoredTop sz="94660"/>
  </p:normalViewPr>
  <p:slideViewPr>
    <p:cSldViewPr snapToGrid="0">
      <p:cViewPr varScale="1">
        <p:scale>
          <a:sx n="65" d="100"/>
          <a:sy n="65" d="100"/>
        </p:scale>
        <p:origin x="687" y="36"/>
      </p:cViewPr>
      <p:guideLst/>
    </p:cSldViewPr>
  </p:slideViewPr>
  <p:notesTextViewPr>
    <p:cViewPr>
      <p:scale>
        <a:sx n="1" d="1"/>
        <a:sy n="1" d="1"/>
      </p:scale>
      <p:origin x="0" y="0"/>
    </p:cViewPr>
  </p:notesTextViewPr>
  <p:notesViewPr>
    <p:cSldViewPr snapToGrid="0">
      <p:cViewPr varScale="1">
        <p:scale>
          <a:sx n="49" d="100"/>
          <a:sy n="49" d="100"/>
        </p:scale>
        <p:origin x="2733" y="2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CDE114-A81C-41B6-AD74-00B993597200}" type="doc">
      <dgm:prSet loTypeId="urn:microsoft.com/office/officeart/2005/8/layout/process5" loCatId="process" qsTypeId="urn:microsoft.com/office/officeart/2005/8/quickstyle/simple1" qsCatId="simple" csTypeId="urn:microsoft.com/office/officeart/2005/8/colors/accent1_2" csCatId="accent1" phldr="1"/>
      <dgm:spPr/>
      <dgm:t>
        <a:bodyPr/>
        <a:lstStyle/>
        <a:p>
          <a:endParaRPr lang="en-US"/>
        </a:p>
      </dgm:t>
    </dgm:pt>
    <dgm:pt modelId="{F5A0B216-1CE9-4826-A2DF-1D5860D659BF}">
      <dgm:prSet phldrT="[Text]"/>
      <dgm:spPr/>
      <dgm:t>
        <a:bodyPr/>
        <a:lstStyle/>
        <a:p>
          <a:r>
            <a:rPr lang="it-IT" dirty="0"/>
            <a:t>RF and </a:t>
          </a:r>
          <a:r>
            <a:rPr lang="it-IT" dirty="0" err="1"/>
            <a:t>thermo-mechanical</a:t>
          </a:r>
          <a:r>
            <a:rPr lang="it-IT" dirty="0"/>
            <a:t> design</a:t>
          </a:r>
          <a:endParaRPr lang="en-US" dirty="0"/>
        </a:p>
      </dgm:t>
    </dgm:pt>
    <dgm:pt modelId="{67494D3D-06EA-4253-9ECB-805FD65B4100}" type="parTrans" cxnId="{59FF4A08-5149-473E-939B-892D12B8C77E}">
      <dgm:prSet/>
      <dgm:spPr/>
      <dgm:t>
        <a:bodyPr/>
        <a:lstStyle/>
        <a:p>
          <a:endParaRPr lang="en-US"/>
        </a:p>
      </dgm:t>
    </dgm:pt>
    <dgm:pt modelId="{5739FDAA-E2C0-4A74-8DCB-CA7563243322}" type="sibTrans" cxnId="{59FF4A08-5149-473E-939B-892D12B8C77E}">
      <dgm:prSet/>
      <dgm:spPr/>
      <dgm:t>
        <a:bodyPr/>
        <a:lstStyle/>
        <a:p>
          <a:endParaRPr lang="en-US"/>
        </a:p>
      </dgm:t>
    </dgm:pt>
    <dgm:pt modelId="{0102B7BA-E66F-4676-BF89-8B0D63667ABC}">
      <dgm:prSet phldrT="[Text]"/>
      <dgm:spPr/>
      <dgm:t>
        <a:bodyPr/>
        <a:lstStyle/>
        <a:p>
          <a:r>
            <a:rPr lang="it-IT" dirty="0"/>
            <a:t>Engineering</a:t>
          </a:r>
          <a:endParaRPr lang="en-US" dirty="0"/>
        </a:p>
      </dgm:t>
    </dgm:pt>
    <dgm:pt modelId="{B8EE8504-9484-4703-BC92-9C1752D8DE01}" type="parTrans" cxnId="{9A7A9A09-8ECA-4614-9639-799BD5329AD8}">
      <dgm:prSet/>
      <dgm:spPr/>
      <dgm:t>
        <a:bodyPr/>
        <a:lstStyle/>
        <a:p>
          <a:endParaRPr lang="en-US"/>
        </a:p>
      </dgm:t>
    </dgm:pt>
    <dgm:pt modelId="{34B3888F-FB7B-40B3-9C5A-1ECC98EB975E}" type="sibTrans" cxnId="{9A7A9A09-8ECA-4614-9639-799BD5329AD8}">
      <dgm:prSet/>
      <dgm:spPr/>
      <dgm:t>
        <a:bodyPr/>
        <a:lstStyle/>
        <a:p>
          <a:endParaRPr lang="en-US"/>
        </a:p>
      </dgm:t>
    </dgm:pt>
    <dgm:pt modelId="{EE768639-CDF9-4C29-A324-31D62338BF38}">
      <dgm:prSet phldrT="[Text]"/>
      <dgm:spPr/>
      <dgm:t>
        <a:bodyPr/>
        <a:lstStyle/>
        <a:p>
          <a:r>
            <a:rPr lang="it-IT" dirty="0"/>
            <a:t>High-</a:t>
          </a:r>
          <a:r>
            <a:rPr lang="it-IT" dirty="0" err="1"/>
            <a:t>precision</a:t>
          </a:r>
          <a:r>
            <a:rPr lang="it-IT" dirty="0"/>
            <a:t> </a:t>
          </a:r>
          <a:r>
            <a:rPr lang="it-IT" dirty="0" err="1"/>
            <a:t>Machining</a:t>
          </a:r>
          <a:endParaRPr lang="en-US" dirty="0"/>
        </a:p>
      </dgm:t>
    </dgm:pt>
    <dgm:pt modelId="{D040690D-6CC8-4713-91DC-BD792FC2F7EE}" type="parTrans" cxnId="{C2D2F1B5-625D-4525-A55D-1FE1679E1080}">
      <dgm:prSet/>
      <dgm:spPr/>
      <dgm:t>
        <a:bodyPr/>
        <a:lstStyle/>
        <a:p>
          <a:endParaRPr lang="en-US"/>
        </a:p>
      </dgm:t>
    </dgm:pt>
    <dgm:pt modelId="{CD2690E8-4B52-454D-ABDF-1138BDA92AF6}" type="sibTrans" cxnId="{C2D2F1B5-625D-4525-A55D-1FE1679E1080}">
      <dgm:prSet/>
      <dgm:spPr/>
      <dgm:t>
        <a:bodyPr/>
        <a:lstStyle/>
        <a:p>
          <a:endParaRPr lang="en-US"/>
        </a:p>
      </dgm:t>
    </dgm:pt>
    <dgm:pt modelId="{105FA8D2-49B5-46FD-8DA5-C06CD0381721}">
      <dgm:prSet phldrT="[Text]"/>
      <dgm:spPr/>
      <dgm:t>
        <a:bodyPr/>
        <a:lstStyle/>
        <a:p>
          <a:r>
            <a:rPr lang="it-IT" dirty="0"/>
            <a:t>Low RF power </a:t>
          </a:r>
          <a:r>
            <a:rPr lang="it-IT" dirty="0" err="1"/>
            <a:t>characterization</a:t>
          </a:r>
          <a:endParaRPr lang="en-US" dirty="0"/>
        </a:p>
      </dgm:t>
    </dgm:pt>
    <dgm:pt modelId="{792F1483-BF96-4CDB-B33A-3CDF1E24911A}" type="parTrans" cxnId="{90520052-1795-454C-8664-DEAF633B778C}">
      <dgm:prSet/>
      <dgm:spPr/>
      <dgm:t>
        <a:bodyPr/>
        <a:lstStyle/>
        <a:p>
          <a:endParaRPr lang="en-US"/>
        </a:p>
      </dgm:t>
    </dgm:pt>
    <dgm:pt modelId="{8EEBB91C-CD44-40D3-996E-3A563130D65F}" type="sibTrans" cxnId="{90520052-1795-454C-8664-DEAF633B778C}">
      <dgm:prSet/>
      <dgm:spPr/>
      <dgm:t>
        <a:bodyPr/>
        <a:lstStyle/>
        <a:p>
          <a:endParaRPr lang="en-US"/>
        </a:p>
      </dgm:t>
    </dgm:pt>
    <dgm:pt modelId="{606BAC7D-9CE4-4E8C-B873-E5F5B930B5CC}">
      <dgm:prSet phldrT="[Text]"/>
      <dgm:spPr/>
      <dgm:t>
        <a:bodyPr/>
        <a:lstStyle/>
        <a:p>
          <a:r>
            <a:rPr lang="it-IT" dirty="0"/>
            <a:t>Assembly and </a:t>
          </a:r>
          <a:r>
            <a:rPr lang="it-IT" dirty="0" err="1"/>
            <a:t>Brazing</a:t>
          </a:r>
          <a:endParaRPr lang="en-US" dirty="0"/>
        </a:p>
      </dgm:t>
    </dgm:pt>
    <dgm:pt modelId="{C02BD58C-1816-4EBF-9705-1204AC1E0913}" type="parTrans" cxnId="{0EAB3407-9B29-4476-940C-52CC850572AB}">
      <dgm:prSet/>
      <dgm:spPr/>
      <dgm:t>
        <a:bodyPr/>
        <a:lstStyle/>
        <a:p>
          <a:endParaRPr lang="en-US"/>
        </a:p>
      </dgm:t>
    </dgm:pt>
    <dgm:pt modelId="{2615B68A-D190-4CB2-AE9C-98840A8B6F3A}" type="sibTrans" cxnId="{0EAB3407-9B29-4476-940C-52CC850572AB}">
      <dgm:prSet/>
      <dgm:spPr/>
      <dgm:t>
        <a:bodyPr/>
        <a:lstStyle/>
        <a:p>
          <a:endParaRPr lang="en-US"/>
        </a:p>
      </dgm:t>
    </dgm:pt>
    <dgm:pt modelId="{0FB6E7B3-90BB-465C-9195-91A095FD71A5}">
      <dgm:prSet/>
      <dgm:spPr/>
      <dgm:t>
        <a:bodyPr/>
        <a:lstStyle/>
        <a:p>
          <a:r>
            <a:rPr lang="it-IT" dirty="0"/>
            <a:t>Leak check</a:t>
          </a:r>
          <a:endParaRPr lang="en-US" dirty="0"/>
        </a:p>
      </dgm:t>
    </dgm:pt>
    <dgm:pt modelId="{3B177F11-9F13-40C4-8C0D-1B9E7E62F000}" type="parTrans" cxnId="{05B5649E-364B-4D0F-ACAB-F7952E27481A}">
      <dgm:prSet/>
      <dgm:spPr/>
      <dgm:t>
        <a:bodyPr/>
        <a:lstStyle/>
        <a:p>
          <a:endParaRPr lang="en-US"/>
        </a:p>
      </dgm:t>
    </dgm:pt>
    <dgm:pt modelId="{E90B0F27-3CA3-4909-B7A2-5BD598F1B386}" type="sibTrans" cxnId="{05B5649E-364B-4D0F-ACAB-F7952E27481A}">
      <dgm:prSet/>
      <dgm:spPr/>
      <dgm:t>
        <a:bodyPr/>
        <a:lstStyle/>
        <a:p>
          <a:endParaRPr lang="en-US"/>
        </a:p>
      </dgm:t>
    </dgm:pt>
    <dgm:pt modelId="{F63B3E8C-3821-42B3-A144-0E511B62AE0C}">
      <dgm:prSet/>
      <dgm:spPr/>
      <dgm:t>
        <a:bodyPr/>
        <a:lstStyle/>
        <a:p>
          <a:r>
            <a:rPr lang="it-IT" dirty="0"/>
            <a:t>RF tuning</a:t>
          </a:r>
          <a:endParaRPr lang="en-US" dirty="0"/>
        </a:p>
      </dgm:t>
    </dgm:pt>
    <dgm:pt modelId="{4A87E299-C6D2-452F-B8E5-82812060C380}" type="parTrans" cxnId="{3175C57A-91DF-475D-A747-704CC30D1734}">
      <dgm:prSet/>
      <dgm:spPr/>
      <dgm:t>
        <a:bodyPr/>
        <a:lstStyle/>
        <a:p>
          <a:endParaRPr lang="en-US"/>
        </a:p>
      </dgm:t>
    </dgm:pt>
    <dgm:pt modelId="{46DE10B0-2B10-4186-8AC0-0755BCAC4B08}" type="sibTrans" cxnId="{3175C57A-91DF-475D-A747-704CC30D1734}">
      <dgm:prSet/>
      <dgm:spPr/>
      <dgm:t>
        <a:bodyPr/>
        <a:lstStyle/>
        <a:p>
          <a:endParaRPr lang="en-US"/>
        </a:p>
      </dgm:t>
    </dgm:pt>
    <dgm:pt modelId="{EEFF1521-6BE2-48D4-9FA7-145718DF6E92}">
      <dgm:prSet/>
      <dgm:spPr/>
      <dgm:t>
        <a:bodyPr/>
        <a:lstStyle/>
        <a:p>
          <a:r>
            <a:rPr lang="it-IT" dirty="0"/>
            <a:t>High RF power </a:t>
          </a:r>
          <a:r>
            <a:rPr lang="it-IT" dirty="0" err="1"/>
            <a:t>conditioning</a:t>
          </a:r>
          <a:endParaRPr lang="en-US" dirty="0"/>
        </a:p>
      </dgm:t>
    </dgm:pt>
    <dgm:pt modelId="{F18D6ABC-0805-427F-9C21-F23987392ECE}" type="parTrans" cxnId="{F2D3CC86-F71B-49B9-8A54-57CE943A3FFA}">
      <dgm:prSet/>
      <dgm:spPr/>
      <dgm:t>
        <a:bodyPr/>
        <a:lstStyle/>
        <a:p>
          <a:endParaRPr lang="en-US"/>
        </a:p>
      </dgm:t>
    </dgm:pt>
    <dgm:pt modelId="{391A08B7-6CCD-49EE-B662-8C0BA4FA4CBB}" type="sibTrans" cxnId="{F2D3CC86-F71B-49B9-8A54-57CE943A3FFA}">
      <dgm:prSet/>
      <dgm:spPr/>
      <dgm:t>
        <a:bodyPr/>
        <a:lstStyle/>
        <a:p>
          <a:endParaRPr lang="en-US"/>
        </a:p>
      </dgm:t>
    </dgm:pt>
    <dgm:pt modelId="{E38D9F44-EFD3-4EAA-8514-D58882E4F0B0}">
      <dgm:prSet/>
      <dgm:spPr/>
      <dgm:t>
        <a:bodyPr/>
        <a:lstStyle/>
        <a:p>
          <a:r>
            <a:rPr lang="it-IT" dirty="0"/>
            <a:t>Quality control</a:t>
          </a:r>
          <a:endParaRPr lang="en-US" dirty="0"/>
        </a:p>
      </dgm:t>
    </dgm:pt>
    <dgm:pt modelId="{CBD2334E-47E4-4A63-8848-260257332CEF}" type="parTrans" cxnId="{A7088168-C475-43A3-99F1-6FA738881A02}">
      <dgm:prSet/>
      <dgm:spPr/>
      <dgm:t>
        <a:bodyPr/>
        <a:lstStyle/>
        <a:p>
          <a:endParaRPr lang="en-US"/>
        </a:p>
      </dgm:t>
    </dgm:pt>
    <dgm:pt modelId="{2A8239EE-BFD2-405E-912D-CAE881445A4F}" type="sibTrans" cxnId="{A7088168-C475-43A3-99F1-6FA738881A02}">
      <dgm:prSet/>
      <dgm:spPr/>
      <dgm:t>
        <a:bodyPr/>
        <a:lstStyle/>
        <a:p>
          <a:endParaRPr lang="en-US"/>
        </a:p>
      </dgm:t>
    </dgm:pt>
    <dgm:pt modelId="{5681C2EA-AC5C-40B7-931E-A53C84B0BA13}">
      <dgm:prSet/>
      <dgm:spPr/>
      <dgm:t>
        <a:bodyPr/>
        <a:lstStyle/>
        <a:p>
          <a:r>
            <a:rPr lang="it-IT" dirty="0" err="1"/>
            <a:t>Bake</a:t>
          </a:r>
          <a:r>
            <a:rPr lang="it-IT" dirty="0"/>
            <a:t>-out and </a:t>
          </a:r>
          <a:r>
            <a:rPr lang="it-IT" dirty="0" err="1"/>
            <a:t>outgassing</a:t>
          </a:r>
          <a:endParaRPr lang="en-US" dirty="0"/>
        </a:p>
      </dgm:t>
    </dgm:pt>
    <dgm:pt modelId="{4ED9F11C-B230-4AB3-9B14-2A1299C3B5CC}" type="parTrans" cxnId="{4C8706DE-67EF-4D96-B0F6-EF5CAAEF36B6}">
      <dgm:prSet/>
      <dgm:spPr/>
      <dgm:t>
        <a:bodyPr/>
        <a:lstStyle/>
        <a:p>
          <a:endParaRPr lang="en-US"/>
        </a:p>
      </dgm:t>
    </dgm:pt>
    <dgm:pt modelId="{CB5DBBBA-0160-4360-A826-7F2627BF0418}" type="sibTrans" cxnId="{4C8706DE-67EF-4D96-B0F6-EF5CAAEF36B6}">
      <dgm:prSet/>
      <dgm:spPr/>
      <dgm:t>
        <a:bodyPr/>
        <a:lstStyle/>
        <a:p>
          <a:endParaRPr lang="en-US"/>
        </a:p>
      </dgm:t>
    </dgm:pt>
    <dgm:pt modelId="{96B1499C-1652-4CB6-BC35-72FE713751B2}" type="pres">
      <dgm:prSet presAssocID="{7BCDE114-A81C-41B6-AD74-00B993597200}" presName="diagram" presStyleCnt="0">
        <dgm:presLayoutVars>
          <dgm:dir/>
          <dgm:resizeHandles val="exact"/>
        </dgm:presLayoutVars>
      </dgm:prSet>
      <dgm:spPr/>
    </dgm:pt>
    <dgm:pt modelId="{ADAD5DCD-168D-42B6-B75A-AD96E420C6EE}" type="pres">
      <dgm:prSet presAssocID="{F5A0B216-1CE9-4826-A2DF-1D5860D659BF}" presName="node" presStyleLbl="node1" presStyleIdx="0" presStyleCnt="10" custScaleY="53998" custLinFactNeighborX="4808" custLinFactNeighborY="-47184">
        <dgm:presLayoutVars>
          <dgm:bulletEnabled val="1"/>
        </dgm:presLayoutVars>
      </dgm:prSet>
      <dgm:spPr/>
    </dgm:pt>
    <dgm:pt modelId="{63BABBBD-6D11-4336-8647-9D9116104BE4}" type="pres">
      <dgm:prSet presAssocID="{5739FDAA-E2C0-4A74-8DCB-CA7563243322}" presName="sibTrans" presStyleLbl="sibTrans2D1" presStyleIdx="0" presStyleCnt="9" custScaleY="103109"/>
      <dgm:spPr/>
    </dgm:pt>
    <dgm:pt modelId="{615CE094-ECC9-479F-9875-DFDD1415DAEA}" type="pres">
      <dgm:prSet presAssocID="{5739FDAA-E2C0-4A74-8DCB-CA7563243322}" presName="connectorText" presStyleLbl="sibTrans2D1" presStyleIdx="0" presStyleCnt="9"/>
      <dgm:spPr/>
    </dgm:pt>
    <dgm:pt modelId="{8AEAB2A7-945E-4C1D-A5C2-FA8B025C63AB}" type="pres">
      <dgm:prSet presAssocID="{0102B7BA-E66F-4676-BF89-8B0D63667ABC}" presName="node" presStyleLbl="node1" presStyleIdx="1" presStyleCnt="10" custScaleY="31482" custLinFactNeighborX="1626" custLinFactNeighborY="-52046">
        <dgm:presLayoutVars>
          <dgm:bulletEnabled val="1"/>
        </dgm:presLayoutVars>
      </dgm:prSet>
      <dgm:spPr/>
    </dgm:pt>
    <dgm:pt modelId="{79AB7E2F-6687-4B35-9967-F12909B2912B}" type="pres">
      <dgm:prSet presAssocID="{34B3888F-FB7B-40B3-9C5A-1ECC98EB975E}" presName="sibTrans" presStyleLbl="sibTrans2D1" presStyleIdx="1" presStyleCnt="9" custScaleY="99183"/>
      <dgm:spPr/>
    </dgm:pt>
    <dgm:pt modelId="{98A9D0CB-D2CF-450C-A767-27B86C7F8CD7}" type="pres">
      <dgm:prSet presAssocID="{34B3888F-FB7B-40B3-9C5A-1ECC98EB975E}" presName="connectorText" presStyleLbl="sibTrans2D1" presStyleIdx="1" presStyleCnt="9"/>
      <dgm:spPr/>
    </dgm:pt>
    <dgm:pt modelId="{1510FF81-028B-4334-A1B2-2E42657F2320}" type="pres">
      <dgm:prSet presAssocID="{EE768639-CDF9-4C29-A324-31D62338BF38}" presName="node" presStyleLbl="node1" presStyleIdx="2" presStyleCnt="10" custScaleY="57375" custLinFactNeighborX="-976" custLinFactNeighborY="-46624">
        <dgm:presLayoutVars>
          <dgm:bulletEnabled val="1"/>
        </dgm:presLayoutVars>
      </dgm:prSet>
      <dgm:spPr/>
    </dgm:pt>
    <dgm:pt modelId="{482F67D7-5344-4C10-A4E6-7BC6029B24C5}" type="pres">
      <dgm:prSet presAssocID="{CD2690E8-4B52-454D-ABDF-1138BDA92AF6}" presName="sibTrans" presStyleLbl="sibTrans2D1" presStyleIdx="2" presStyleCnt="9"/>
      <dgm:spPr/>
    </dgm:pt>
    <dgm:pt modelId="{7DC00732-89B0-47ED-853F-D9E66D2DFE54}" type="pres">
      <dgm:prSet presAssocID="{CD2690E8-4B52-454D-ABDF-1138BDA92AF6}" presName="connectorText" presStyleLbl="sibTrans2D1" presStyleIdx="2" presStyleCnt="9"/>
      <dgm:spPr/>
    </dgm:pt>
    <dgm:pt modelId="{8DF30808-EA12-4FD0-B5D0-0E5AE720F9D3}" type="pres">
      <dgm:prSet presAssocID="{E38D9F44-EFD3-4EAA-8514-D58882E4F0B0}" presName="node" presStyleLbl="node1" presStyleIdx="3" presStyleCnt="10" custScaleY="33575" custLinFactNeighborX="-4069" custLinFactNeighborY="-45349">
        <dgm:presLayoutVars>
          <dgm:bulletEnabled val="1"/>
        </dgm:presLayoutVars>
      </dgm:prSet>
      <dgm:spPr/>
    </dgm:pt>
    <dgm:pt modelId="{85B9E5DF-9F78-44A9-8CD3-6669EE8C2623}" type="pres">
      <dgm:prSet presAssocID="{2A8239EE-BFD2-405E-912D-CAE881445A4F}" presName="sibTrans" presStyleLbl="sibTrans2D1" presStyleIdx="3" presStyleCnt="9" custLinFactX="33728" custLinFactNeighborX="100000" custLinFactNeighborY="4100"/>
      <dgm:spPr/>
    </dgm:pt>
    <dgm:pt modelId="{2DB87A6E-718B-4800-AFC6-49A5697AEF9F}" type="pres">
      <dgm:prSet presAssocID="{2A8239EE-BFD2-405E-912D-CAE881445A4F}" presName="connectorText" presStyleLbl="sibTrans2D1" presStyleIdx="3" presStyleCnt="9"/>
      <dgm:spPr/>
    </dgm:pt>
    <dgm:pt modelId="{2359C3AA-D10D-47BD-A8F0-FB54036F9105}" type="pres">
      <dgm:prSet presAssocID="{105FA8D2-49B5-46FD-8DA5-C06CD0381721}" presName="node" presStyleLbl="node1" presStyleIdx="4" presStyleCnt="10" custScaleY="50075" custLinFactNeighborX="-3028" custLinFactNeighborY="-29637">
        <dgm:presLayoutVars>
          <dgm:bulletEnabled val="1"/>
        </dgm:presLayoutVars>
      </dgm:prSet>
      <dgm:spPr/>
    </dgm:pt>
    <dgm:pt modelId="{389F1582-F746-41EF-916B-0126B1966011}" type="pres">
      <dgm:prSet presAssocID="{8EEBB91C-CD44-40D3-996E-3A563130D65F}" presName="sibTrans" presStyleLbl="sibTrans2D1" presStyleIdx="4" presStyleCnt="9"/>
      <dgm:spPr/>
    </dgm:pt>
    <dgm:pt modelId="{790D2C06-A190-4BE4-886C-D2FBF2D5B782}" type="pres">
      <dgm:prSet presAssocID="{8EEBB91C-CD44-40D3-996E-3A563130D65F}" presName="connectorText" presStyleLbl="sibTrans2D1" presStyleIdx="4" presStyleCnt="9"/>
      <dgm:spPr/>
    </dgm:pt>
    <dgm:pt modelId="{AF0BBC80-A356-4511-ACF5-3354C11F55DB}" type="pres">
      <dgm:prSet presAssocID="{606BAC7D-9CE4-4E8C-B873-E5F5B930B5CC}" presName="node" presStyleLbl="node1" presStyleIdx="5" presStyleCnt="10" custScaleY="44654" custLinFactNeighborX="-651" custLinFactNeighborY="-27244">
        <dgm:presLayoutVars>
          <dgm:bulletEnabled val="1"/>
        </dgm:presLayoutVars>
      </dgm:prSet>
      <dgm:spPr/>
    </dgm:pt>
    <dgm:pt modelId="{C6A48B71-5EA3-44C2-A333-9A91E788C41C}" type="pres">
      <dgm:prSet presAssocID="{2615B68A-D190-4CB2-AE9C-98840A8B6F3A}" presName="sibTrans" presStyleLbl="sibTrans2D1" presStyleIdx="5" presStyleCnt="9"/>
      <dgm:spPr/>
    </dgm:pt>
    <dgm:pt modelId="{6B6C58F0-0666-49CD-8DBF-6588171E2411}" type="pres">
      <dgm:prSet presAssocID="{2615B68A-D190-4CB2-AE9C-98840A8B6F3A}" presName="connectorText" presStyleLbl="sibTrans2D1" presStyleIdx="5" presStyleCnt="9"/>
      <dgm:spPr/>
    </dgm:pt>
    <dgm:pt modelId="{6FA6497F-AE11-4947-9C0F-5B293CC181D5}" type="pres">
      <dgm:prSet presAssocID="{0FB6E7B3-90BB-465C-9195-91A095FD71A5}" presName="node" presStyleLbl="node1" presStyleIdx="6" presStyleCnt="10" custScaleY="37064" custLinFactNeighborX="3253" custLinFactNeighborY="-24112">
        <dgm:presLayoutVars>
          <dgm:bulletEnabled val="1"/>
        </dgm:presLayoutVars>
      </dgm:prSet>
      <dgm:spPr/>
    </dgm:pt>
    <dgm:pt modelId="{239053E7-D563-49F2-9350-98B988978C5D}" type="pres">
      <dgm:prSet presAssocID="{E90B0F27-3CA3-4909-B7A2-5BD598F1B386}" presName="sibTrans" presStyleLbl="sibTrans2D1" presStyleIdx="6" presStyleCnt="9"/>
      <dgm:spPr/>
    </dgm:pt>
    <dgm:pt modelId="{D01F5132-4C24-453F-A863-39C9169A07A2}" type="pres">
      <dgm:prSet presAssocID="{E90B0F27-3CA3-4909-B7A2-5BD598F1B386}" presName="connectorText" presStyleLbl="sibTrans2D1" presStyleIdx="6" presStyleCnt="9"/>
      <dgm:spPr/>
    </dgm:pt>
    <dgm:pt modelId="{1BDA248B-56E0-4D29-8145-A7E29AB6C3CF}" type="pres">
      <dgm:prSet presAssocID="{F63B3E8C-3821-42B3-A144-0E511B62AE0C}" presName="node" presStyleLbl="node1" presStyleIdx="7" presStyleCnt="10" custScaleY="31643" custLinFactNeighborX="-229" custLinFactNeighborY="-19010">
        <dgm:presLayoutVars>
          <dgm:bulletEnabled val="1"/>
        </dgm:presLayoutVars>
      </dgm:prSet>
      <dgm:spPr/>
    </dgm:pt>
    <dgm:pt modelId="{F2A7A6E4-46C6-4E69-B5BA-A10749C3FD6F}" type="pres">
      <dgm:prSet presAssocID="{46DE10B0-2B10-4186-8AC0-0755BCAC4B08}" presName="sibTrans" presStyleLbl="sibTrans2D1" presStyleIdx="7" presStyleCnt="9" custScaleX="35549" custScaleY="86497" custLinFactY="59104" custLinFactNeighborX="5103" custLinFactNeighborY="100000"/>
      <dgm:spPr/>
    </dgm:pt>
    <dgm:pt modelId="{4CEE224D-7469-429F-9346-802DA1B03C16}" type="pres">
      <dgm:prSet presAssocID="{46DE10B0-2B10-4186-8AC0-0755BCAC4B08}" presName="connectorText" presStyleLbl="sibTrans2D1" presStyleIdx="7" presStyleCnt="9"/>
      <dgm:spPr/>
    </dgm:pt>
    <dgm:pt modelId="{53E568BD-4F35-4D95-8CFC-690186CBAE9A}" type="pres">
      <dgm:prSet presAssocID="{5681C2EA-AC5C-40B7-931E-A53C84B0BA13}" presName="node" presStyleLbl="node1" presStyleIdx="8" presStyleCnt="10" custScaleY="56172" custLinFactNeighborX="-229" custLinFactNeighborY="65581">
        <dgm:presLayoutVars>
          <dgm:bulletEnabled val="1"/>
        </dgm:presLayoutVars>
      </dgm:prSet>
      <dgm:spPr/>
    </dgm:pt>
    <dgm:pt modelId="{C5237364-166E-4DA0-ADFD-B735FFC2CD6F}" type="pres">
      <dgm:prSet presAssocID="{CB5DBBBA-0160-4360-A826-7F2627BF0418}" presName="sibTrans" presStyleLbl="sibTrans2D1" presStyleIdx="8" presStyleCnt="9"/>
      <dgm:spPr/>
    </dgm:pt>
    <dgm:pt modelId="{F2299853-731A-45A1-A9C3-F5171964E5D7}" type="pres">
      <dgm:prSet presAssocID="{CB5DBBBA-0160-4360-A826-7F2627BF0418}" presName="connectorText" presStyleLbl="sibTrans2D1" presStyleIdx="8" presStyleCnt="9"/>
      <dgm:spPr/>
    </dgm:pt>
    <dgm:pt modelId="{6D2A85B7-02A8-4B19-9418-D56E28E497BC}" type="pres">
      <dgm:prSet presAssocID="{EEFF1521-6BE2-48D4-9FA7-145718DF6E92}" presName="node" presStyleLbl="node1" presStyleIdx="9" presStyleCnt="10" custScaleY="69606" custLinFactNeighborX="-10205" custLinFactNeighborY="58340">
        <dgm:presLayoutVars>
          <dgm:bulletEnabled val="1"/>
        </dgm:presLayoutVars>
      </dgm:prSet>
      <dgm:spPr/>
    </dgm:pt>
  </dgm:ptLst>
  <dgm:cxnLst>
    <dgm:cxn modelId="{0EAB3407-9B29-4476-940C-52CC850572AB}" srcId="{7BCDE114-A81C-41B6-AD74-00B993597200}" destId="{606BAC7D-9CE4-4E8C-B873-E5F5B930B5CC}" srcOrd="5" destOrd="0" parTransId="{C02BD58C-1816-4EBF-9705-1204AC1E0913}" sibTransId="{2615B68A-D190-4CB2-AE9C-98840A8B6F3A}"/>
    <dgm:cxn modelId="{59FF4A08-5149-473E-939B-892D12B8C77E}" srcId="{7BCDE114-A81C-41B6-AD74-00B993597200}" destId="{F5A0B216-1CE9-4826-A2DF-1D5860D659BF}" srcOrd="0" destOrd="0" parTransId="{67494D3D-06EA-4253-9ECB-805FD65B4100}" sibTransId="{5739FDAA-E2C0-4A74-8DCB-CA7563243322}"/>
    <dgm:cxn modelId="{9A7A9A09-8ECA-4614-9639-799BD5329AD8}" srcId="{7BCDE114-A81C-41B6-AD74-00B993597200}" destId="{0102B7BA-E66F-4676-BF89-8B0D63667ABC}" srcOrd="1" destOrd="0" parTransId="{B8EE8504-9484-4703-BC92-9C1752D8DE01}" sibTransId="{34B3888F-FB7B-40B3-9C5A-1ECC98EB975E}"/>
    <dgm:cxn modelId="{9D8CAF0F-0C86-4917-9C4C-09BF967220FE}" type="presOf" srcId="{0FB6E7B3-90BB-465C-9195-91A095FD71A5}" destId="{6FA6497F-AE11-4947-9C0F-5B293CC181D5}" srcOrd="0" destOrd="0" presId="urn:microsoft.com/office/officeart/2005/8/layout/process5"/>
    <dgm:cxn modelId="{9B156213-8C7D-4537-B5A4-509BC27D66F2}" type="presOf" srcId="{8EEBB91C-CD44-40D3-996E-3A563130D65F}" destId="{389F1582-F746-41EF-916B-0126B1966011}" srcOrd="0" destOrd="0" presId="urn:microsoft.com/office/officeart/2005/8/layout/process5"/>
    <dgm:cxn modelId="{928AC01D-4DE6-4416-99ED-9A24F24AA9EE}" type="presOf" srcId="{2615B68A-D190-4CB2-AE9C-98840A8B6F3A}" destId="{6B6C58F0-0666-49CD-8DBF-6588171E2411}" srcOrd="1" destOrd="0" presId="urn:microsoft.com/office/officeart/2005/8/layout/process5"/>
    <dgm:cxn modelId="{9F4A5436-EC08-4731-B3A8-47C4A6C874DC}" type="presOf" srcId="{8EEBB91C-CD44-40D3-996E-3A563130D65F}" destId="{790D2C06-A190-4BE4-886C-D2FBF2D5B782}" srcOrd="1" destOrd="0" presId="urn:microsoft.com/office/officeart/2005/8/layout/process5"/>
    <dgm:cxn modelId="{F138C73B-3545-4A62-AC05-54DD4F6ADCC1}" type="presOf" srcId="{46DE10B0-2B10-4186-8AC0-0755BCAC4B08}" destId="{4CEE224D-7469-429F-9346-802DA1B03C16}" srcOrd="1" destOrd="0" presId="urn:microsoft.com/office/officeart/2005/8/layout/process5"/>
    <dgm:cxn modelId="{87DC9E40-7122-407C-88E8-879D2E0D78D0}" type="presOf" srcId="{5681C2EA-AC5C-40B7-931E-A53C84B0BA13}" destId="{53E568BD-4F35-4D95-8CFC-690186CBAE9A}" srcOrd="0" destOrd="0" presId="urn:microsoft.com/office/officeart/2005/8/layout/process5"/>
    <dgm:cxn modelId="{786DFC5F-267F-4053-BC27-8957B6C82235}" type="presOf" srcId="{EEFF1521-6BE2-48D4-9FA7-145718DF6E92}" destId="{6D2A85B7-02A8-4B19-9418-D56E28E497BC}" srcOrd="0" destOrd="0" presId="urn:microsoft.com/office/officeart/2005/8/layout/process5"/>
    <dgm:cxn modelId="{9DC67861-712A-42EA-868F-747E3D998865}" type="presOf" srcId="{F5A0B216-1CE9-4826-A2DF-1D5860D659BF}" destId="{ADAD5DCD-168D-42B6-B75A-AD96E420C6EE}" srcOrd="0" destOrd="0" presId="urn:microsoft.com/office/officeart/2005/8/layout/process5"/>
    <dgm:cxn modelId="{6F51D664-26F1-4DAA-8936-00E4B47877A1}" type="presOf" srcId="{5739FDAA-E2C0-4A74-8DCB-CA7563243322}" destId="{615CE094-ECC9-479F-9875-DFDD1415DAEA}" srcOrd="1" destOrd="0" presId="urn:microsoft.com/office/officeart/2005/8/layout/process5"/>
    <dgm:cxn modelId="{A7088168-C475-43A3-99F1-6FA738881A02}" srcId="{7BCDE114-A81C-41B6-AD74-00B993597200}" destId="{E38D9F44-EFD3-4EAA-8514-D58882E4F0B0}" srcOrd="3" destOrd="0" parTransId="{CBD2334E-47E4-4A63-8848-260257332CEF}" sibTransId="{2A8239EE-BFD2-405E-912D-CAE881445A4F}"/>
    <dgm:cxn modelId="{C25FD248-BDAB-45F9-A612-C49DB633A790}" type="presOf" srcId="{E90B0F27-3CA3-4909-B7A2-5BD598F1B386}" destId="{D01F5132-4C24-453F-A863-39C9169A07A2}" srcOrd="1" destOrd="0" presId="urn:microsoft.com/office/officeart/2005/8/layout/process5"/>
    <dgm:cxn modelId="{C1B93B4E-B356-4AE1-8136-4EA760AF9397}" type="presOf" srcId="{7BCDE114-A81C-41B6-AD74-00B993597200}" destId="{96B1499C-1652-4CB6-BC35-72FE713751B2}" srcOrd="0" destOrd="0" presId="urn:microsoft.com/office/officeart/2005/8/layout/process5"/>
    <dgm:cxn modelId="{5A84D54E-BEC2-4356-8D86-A5C5ED068C52}" type="presOf" srcId="{0102B7BA-E66F-4676-BF89-8B0D63667ABC}" destId="{8AEAB2A7-945E-4C1D-A5C2-FA8B025C63AB}" srcOrd="0" destOrd="0" presId="urn:microsoft.com/office/officeart/2005/8/layout/process5"/>
    <dgm:cxn modelId="{90520052-1795-454C-8664-DEAF633B778C}" srcId="{7BCDE114-A81C-41B6-AD74-00B993597200}" destId="{105FA8D2-49B5-46FD-8DA5-C06CD0381721}" srcOrd="4" destOrd="0" parTransId="{792F1483-BF96-4CDB-B33A-3CDF1E24911A}" sibTransId="{8EEBB91C-CD44-40D3-996E-3A563130D65F}"/>
    <dgm:cxn modelId="{AA1D2877-F113-45CB-90F0-EEBAB4CFF253}" type="presOf" srcId="{E38D9F44-EFD3-4EAA-8514-D58882E4F0B0}" destId="{8DF30808-EA12-4FD0-B5D0-0E5AE720F9D3}" srcOrd="0" destOrd="0" presId="urn:microsoft.com/office/officeart/2005/8/layout/process5"/>
    <dgm:cxn modelId="{2BA85959-87EB-4E5B-B236-645470FB3937}" type="presOf" srcId="{CD2690E8-4B52-454D-ABDF-1138BDA92AF6}" destId="{7DC00732-89B0-47ED-853F-D9E66D2DFE54}" srcOrd="1" destOrd="0" presId="urn:microsoft.com/office/officeart/2005/8/layout/process5"/>
    <dgm:cxn modelId="{1E278759-85E0-4636-89E1-7D1DC3D40613}" type="presOf" srcId="{34B3888F-FB7B-40B3-9C5A-1ECC98EB975E}" destId="{79AB7E2F-6687-4B35-9967-F12909B2912B}" srcOrd="0" destOrd="0" presId="urn:microsoft.com/office/officeart/2005/8/layout/process5"/>
    <dgm:cxn modelId="{BEB8677A-BCE5-4C1D-B670-A66AF07B84CC}" type="presOf" srcId="{F63B3E8C-3821-42B3-A144-0E511B62AE0C}" destId="{1BDA248B-56E0-4D29-8145-A7E29AB6C3CF}" srcOrd="0" destOrd="0" presId="urn:microsoft.com/office/officeart/2005/8/layout/process5"/>
    <dgm:cxn modelId="{3175C57A-91DF-475D-A747-704CC30D1734}" srcId="{7BCDE114-A81C-41B6-AD74-00B993597200}" destId="{F63B3E8C-3821-42B3-A144-0E511B62AE0C}" srcOrd="7" destOrd="0" parTransId="{4A87E299-C6D2-452F-B8E5-82812060C380}" sibTransId="{46DE10B0-2B10-4186-8AC0-0755BCAC4B08}"/>
    <dgm:cxn modelId="{A7DB797C-B188-4CBD-94D7-7464D31BEA2E}" type="presOf" srcId="{606BAC7D-9CE4-4E8C-B873-E5F5B930B5CC}" destId="{AF0BBC80-A356-4511-ACF5-3354C11F55DB}" srcOrd="0" destOrd="0" presId="urn:microsoft.com/office/officeart/2005/8/layout/process5"/>
    <dgm:cxn modelId="{568C4A84-4314-4B0B-ABD1-C14FCC058AD1}" type="presOf" srcId="{2615B68A-D190-4CB2-AE9C-98840A8B6F3A}" destId="{C6A48B71-5EA3-44C2-A333-9A91E788C41C}" srcOrd="0" destOrd="0" presId="urn:microsoft.com/office/officeart/2005/8/layout/process5"/>
    <dgm:cxn modelId="{F2D3CC86-F71B-49B9-8A54-57CE943A3FFA}" srcId="{7BCDE114-A81C-41B6-AD74-00B993597200}" destId="{EEFF1521-6BE2-48D4-9FA7-145718DF6E92}" srcOrd="9" destOrd="0" parTransId="{F18D6ABC-0805-427F-9C21-F23987392ECE}" sibTransId="{391A08B7-6CCD-49EE-B662-8C0BA4FA4CBB}"/>
    <dgm:cxn modelId="{99C8878C-C161-41CE-AADA-25DAA70A062C}" type="presOf" srcId="{E90B0F27-3CA3-4909-B7A2-5BD598F1B386}" destId="{239053E7-D563-49F2-9350-98B988978C5D}" srcOrd="0" destOrd="0" presId="urn:microsoft.com/office/officeart/2005/8/layout/process5"/>
    <dgm:cxn modelId="{0A636F9A-86EC-4AE5-8B96-C0ECB9A2A8FF}" type="presOf" srcId="{105FA8D2-49B5-46FD-8DA5-C06CD0381721}" destId="{2359C3AA-D10D-47BD-A8F0-FB54036F9105}" srcOrd="0" destOrd="0" presId="urn:microsoft.com/office/officeart/2005/8/layout/process5"/>
    <dgm:cxn modelId="{05B5649E-364B-4D0F-ACAB-F7952E27481A}" srcId="{7BCDE114-A81C-41B6-AD74-00B993597200}" destId="{0FB6E7B3-90BB-465C-9195-91A095FD71A5}" srcOrd="6" destOrd="0" parTransId="{3B177F11-9F13-40C4-8C0D-1B9E7E62F000}" sibTransId="{E90B0F27-3CA3-4909-B7A2-5BD598F1B386}"/>
    <dgm:cxn modelId="{BE4A72A0-7981-4EDD-80C0-561C4950C56D}" type="presOf" srcId="{2A8239EE-BFD2-405E-912D-CAE881445A4F}" destId="{85B9E5DF-9F78-44A9-8CD3-6669EE8C2623}" srcOrd="0" destOrd="0" presId="urn:microsoft.com/office/officeart/2005/8/layout/process5"/>
    <dgm:cxn modelId="{476126AC-D1E4-4E6D-A244-856E76154FF9}" type="presOf" srcId="{EE768639-CDF9-4C29-A324-31D62338BF38}" destId="{1510FF81-028B-4334-A1B2-2E42657F2320}" srcOrd="0" destOrd="0" presId="urn:microsoft.com/office/officeart/2005/8/layout/process5"/>
    <dgm:cxn modelId="{C2D2F1B5-625D-4525-A55D-1FE1679E1080}" srcId="{7BCDE114-A81C-41B6-AD74-00B993597200}" destId="{EE768639-CDF9-4C29-A324-31D62338BF38}" srcOrd="2" destOrd="0" parTransId="{D040690D-6CC8-4713-91DC-BD792FC2F7EE}" sibTransId="{CD2690E8-4B52-454D-ABDF-1138BDA92AF6}"/>
    <dgm:cxn modelId="{26B23BBF-4143-4A37-8BBB-E865E9B461BF}" type="presOf" srcId="{2A8239EE-BFD2-405E-912D-CAE881445A4F}" destId="{2DB87A6E-718B-4800-AFC6-49A5697AEF9F}" srcOrd="1" destOrd="0" presId="urn:microsoft.com/office/officeart/2005/8/layout/process5"/>
    <dgm:cxn modelId="{3566EEC3-D136-4E2A-9DED-1FDB99F68BC3}" type="presOf" srcId="{46DE10B0-2B10-4186-8AC0-0755BCAC4B08}" destId="{F2A7A6E4-46C6-4E69-B5BA-A10749C3FD6F}" srcOrd="0" destOrd="0" presId="urn:microsoft.com/office/officeart/2005/8/layout/process5"/>
    <dgm:cxn modelId="{9AAA9AC4-377E-499C-AE69-36CD3E9307DC}" type="presOf" srcId="{CB5DBBBA-0160-4360-A826-7F2627BF0418}" destId="{C5237364-166E-4DA0-ADFD-B735FFC2CD6F}" srcOrd="0" destOrd="0" presId="urn:microsoft.com/office/officeart/2005/8/layout/process5"/>
    <dgm:cxn modelId="{4C8706DE-67EF-4D96-B0F6-EF5CAAEF36B6}" srcId="{7BCDE114-A81C-41B6-AD74-00B993597200}" destId="{5681C2EA-AC5C-40B7-931E-A53C84B0BA13}" srcOrd="8" destOrd="0" parTransId="{4ED9F11C-B230-4AB3-9B14-2A1299C3B5CC}" sibTransId="{CB5DBBBA-0160-4360-A826-7F2627BF0418}"/>
    <dgm:cxn modelId="{907E51E9-3CFB-41A8-9A75-7644CEA55F54}" type="presOf" srcId="{34B3888F-FB7B-40B3-9C5A-1ECC98EB975E}" destId="{98A9D0CB-D2CF-450C-A767-27B86C7F8CD7}" srcOrd="1" destOrd="0" presId="urn:microsoft.com/office/officeart/2005/8/layout/process5"/>
    <dgm:cxn modelId="{73FFDFF0-79BA-4AA3-BB9B-874A38FC3C8E}" type="presOf" srcId="{CB5DBBBA-0160-4360-A826-7F2627BF0418}" destId="{F2299853-731A-45A1-A9C3-F5171964E5D7}" srcOrd="1" destOrd="0" presId="urn:microsoft.com/office/officeart/2005/8/layout/process5"/>
    <dgm:cxn modelId="{93E11AF2-2C72-4416-9FAD-B63F4B60B6AC}" type="presOf" srcId="{CD2690E8-4B52-454D-ABDF-1138BDA92AF6}" destId="{482F67D7-5344-4C10-A4E6-7BC6029B24C5}" srcOrd="0" destOrd="0" presId="urn:microsoft.com/office/officeart/2005/8/layout/process5"/>
    <dgm:cxn modelId="{5CFF1CFE-C1C2-4A5B-9F57-6C3AC7E77B5D}" type="presOf" srcId="{5739FDAA-E2C0-4A74-8DCB-CA7563243322}" destId="{63BABBBD-6D11-4336-8647-9D9116104BE4}" srcOrd="0" destOrd="0" presId="urn:microsoft.com/office/officeart/2005/8/layout/process5"/>
    <dgm:cxn modelId="{B329C740-28B5-4500-B6FC-64E50287220E}" type="presParOf" srcId="{96B1499C-1652-4CB6-BC35-72FE713751B2}" destId="{ADAD5DCD-168D-42B6-B75A-AD96E420C6EE}" srcOrd="0" destOrd="0" presId="urn:microsoft.com/office/officeart/2005/8/layout/process5"/>
    <dgm:cxn modelId="{E1A2C4B0-BBAB-420B-ABBB-CE87EA6F358A}" type="presParOf" srcId="{96B1499C-1652-4CB6-BC35-72FE713751B2}" destId="{63BABBBD-6D11-4336-8647-9D9116104BE4}" srcOrd="1" destOrd="0" presId="urn:microsoft.com/office/officeart/2005/8/layout/process5"/>
    <dgm:cxn modelId="{09E5CB14-E988-4DAA-BF08-D2BF064C3A89}" type="presParOf" srcId="{63BABBBD-6D11-4336-8647-9D9116104BE4}" destId="{615CE094-ECC9-479F-9875-DFDD1415DAEA}" srcOrd="0" destOrd="0" presId="urn:microsoft.com/office/officeart/2005/8/layout/process5"/>
    <dgm:cxn modelId="{3C9168CB-36B6-4AB8-8470-8B9613301C22}" type="presParOf" srcId="{96B1499C-1652-4CB6-BC35-72FE713751B2}" destId="{8AEAB2A7-945E-4C1D-A5C2-FA8B025C63AB}" srcOrd="2" destOrd="0" presId="urn:microsoft.com/office/officeart/2005/8/layout/process5"/>
    <dgm:cxn modelId="{A2019D2F-A638-402A-A301-3223B925D757}" type="presParOf" srcId="{96B1499C-1652-4CB6-BC35-72FE713751B2}" destId="{79AB7E2F-6687-4B35-9967-F12909B2912B}" srcOrd="3" destOrd="0" presId="urn:microsoft.com/office/officeart/2005/8/layout/process5"/>
    <dgm:cxn modelId="{DB5B0B6F-1E56-48E0-B987-8DE21C36FED4}" type="presParOf" srcId="{79AB7E2F-6687-4B35-9967-F12909B2912B}" destId="{98A9D0CB-D2CF-450C-A767-27B86C7F8CD7}" srcOrd="0" destOrd="0" presId="urn:microsoft.com/office/officeart/2005/8/layout/process5"/>
    <dgm:cxn modelId="{E52E45D1-361A-41F1-BE49-A0B44E37D365}" type="presParOf" srcId="{96B1499C-1652-4CB6-BC35-72FE713751B2}" destId="{1510FF81-028B-4334-A1B2-2E42657F2320}" srcOrd="4" destOrd="0" presId="urn:microsoft.com/office/officeart/2005/8/layout/process5"/>
    <dgm:cxn modelId="{50A5105C-DE8F-411E-9BED-CB2D32C939F8}" type="presParOf" srcId="{96B1499C-1652-4CB6-BC35-72FE713751B2}" destId="{482F67D7-5344-4C10-A4E6-7BC6029B24C5}" srcOrd="5" destOrd="0" presId="urn:microsoft.com/office/officeart/2005/8/layout/process5"/>
    <dgm:cxn modelId="{6DBF356D-932E-44E4-A669-0397B3BA13F3}" type="presParOf" srcId="{482F67D7-5344-4C10-A4E6-7BC6029B24C5}" destId="{7DC00732-89B0-47ED-853F-D9E66D2DFE54}" srcOrd="0" destOrd="0" presId="urn:microsoft.com/office/officeart/2005/8/layout/process5"/>
    <dgm:cxn modelId="{6AA417A4-CAF6-4B31-A4F2-745FFBF8ACCE}" type="presParOf" srcId="{96B1499C-1652-4CB6-BC35-72FE713751B2}" destId="{8DF30808-EA12-4FD0-B5D0-0E5AE720F9D3}" srcOrd="6" destOrd="0" presId="urn:microsoft.com/office/officeart/2005/8/layout/process5"/>
    <dgm:cxn modelId="{3E7D5191-D83B-4F8F-A617-1CBC299FE924}" type="presParOf" srcId="{96B1499C-1652-4CB6-BC35-72FE713751B2}" destId="{85B9E5DF-9F78-44A9-8CD3-6669EE8C2623}" srcOrd="7" destOrd="0" presId="urn:microsoft.com/office/officeart/2005/8/layout/process5"/>
    <dgm:cxn modelId="{1C9C7B81-4989-4FBA-861A-FA0F2E975A3A}" type="presParOf" srcId="{85B9E5DF-9F78-44A9-8CD3-6669EE8C2623}" destId="{2DB87A6E-718B-4800-AFC6-49A5697AEF9F}" srcOrd="0" destOrd="0" presId="urn:microsoft.com/office/officeart/2005/8/layout/process5"/>
    <dgm:cxn modelId="{011F24A7-1A28-4B51-BB84-6E753E6E2F3E}" type="presParOf" srcId="{96B1499C-1652-4CB6-BC35-72FE713751B2}" destId="{2359C3AA-D10D-47BD-A8F0-FB54036F9105}" srcOrd="8" destOrd="0" presId="urn:microsoft.com/office/officeart/2005/8/layout/process5"/>
    <dgm:cxn modelId="{7E00E73A-4CE9-4453-870D-88B9489FA617}" type="presParOf" srcId="{96B1499C-1652-4CB6-BC35-72FE713751B2}" destId="{389F1582-F746-41EF-916B-0126B1966011}" srcOrd="9" destOrd="0" presId="urn:microsoft.com/office/officeart/2005/8/layout/process5"/>
    <dgm:cxn modelId="{A3DF14AC-2840-4D6D-AB70-FDFBF85D7488}" type="presParOf" srcId="{389F1582-F746-41EF-916B-0126B1966011}" destId="{790D2C06-A190-4BE4-886C-D2FBF2D5B782}" srcOrd="0" destOrd="0" presId="urn:microsoft.com/office/officeart/2005/8/layout/process5"/>
    <dgm:cxn modelId="{D21F853D-1B17-46F7-94AB-94D9C8D08978}" type="presParOf" srcId="{96B1499C-1652-4CB6-BC35-72FE713751B2}" destId="{AF0BBC80-A356-4511-ACF5-3354C11F55DB}" srcOrd="10" destOrd="0" presId="urn:microsoft.com/office/officeart/2005/8/layout/process5"/>
    <dgm:cxn modelId="{AA44F93C-0F6E-476C-BEC6-F27FD3D39AC8}" type="presParOf" srcId="{96B1499C-1652-4CB6-BC35-72FE713751B2}" destId="{C6A48B71-5EA3-44C2-A333-9A91E788C41C}" srcOrd="11" destOrd="0" presId="urn:microsoft.com/office/officeart/2005/8/layout/process5"/>
    <dgm:cxn modelId="{157095DD-DC4F-4A7A-9225-123D7A7C4571}" type="presParOf" srcId="{C6A48B71-5EA3-44C2-A333-9A91E788C41C}" destId="{6B6C58F0-0666-49CD-8DBF-6588171E2411}" srcOrd="0" destOrd="0" presId="urn:microsoft.com/office/officeart/2005/8/layout/process5"/>
    <dgm:cxn modelId="{911FF406-0062-416D-B25E-4E3CAD7C3C12}" type="presParOf" srcId="{96B1499C-1652-4CB6-BC35-72FE713751B2}" destId="{6FA6497F-AE11-4947-9C0F-5B293CC181D5}" srcOrd="12" destOrd="0" presId="urn:microsoft.com/office/officeart/2005/8/layout/process5"/>
    <dgm:cxn modelId="{01CB30F6-EEED-4F8D-BA8A-0E994682A234}" type="presParOf" srcId="{96B1499C-1652-4CB6-BC35-72FE713751B2}" destId="{239053E7-D563-49F2-9350-98B988978C5D}" srcOrd="13" destOrd="0" presId="urn:microsoft.com/office/officeart/2005/8/layout/process5"/>
    <dgm:cxn modelId="{4526D0C8-D798-44E3-B26C-F23FDA57657D}" type="presParOf" srcId="{239053E7-D563-49F2-9350-98B988978C5D}" destId="{D01F5132-4C24-453F-A863-39C9169A07A2}" srcOrd="0" destOrd="0" presId="urn:microsoft.com/office/officeart/2005/8/layout/process5"/>
    <dgm:cxn modelId="{F67B0F3B-5D5D-49C6-B9F9-F4FE410BB1BD}" type="presParOf" srcId="{96B1499C-1652-4CB6-BC35-72FE713751B2}" destId="{1BDA248B-56E0-4D29-8145-A7E29AB6C3CF}" srcOrd="14" destOrd="0" presId="urn:microsoft.com/office/officeart/2005/8/layout/process5"/>
    <dgm:cxn modelId="{3CB1D003-68A5-48AF-9D77-1E5FAEA9721C}" type="presParOf" srcId="{96B1499C-1652-4CB6-BC35-72FE713751B2}" destId="{F2A7A6E4-46C6-4E69-B5BA-A10749C3FD6F}" srcOrd="15" destOrd="0" presId="urn:microsoft.com/office/officeart/2005/8/layout/process5"/>
    <dgm:cxn modelId="{9C2E6050-375C-4932-A8E2-5E102DDE4025}" type="presParOf" srcId="{F2A7A6E4-46C6-4E69-B5BA-A10749C3FD6F}" destId="{4CEE224D-7469-429F-9346-802DA1B03C16}" srcOrd="0" destOrd="0" presId="urn:microsoft.com/office/officeart/2005/8/layout/process5"/>
    <dgm:cxn modelId="{5567AD5A-9D11-439D-8449-D33946061E40}" type="presParOf" srcId="{96B1499C-1652-4CB6-BC35-72FE713751B2}" destId="{53E568BD-4F35-4D95-8CFC-690186CBAE9A}" srcOrd="16" destOrd="0" presId="urn:microsoft.com/office/officeart/2005/8/layout/process5"/>
    <dgm:cxn modelId="{B5298163-CC18-454B-A2D7-C9E20F24EF01}" type="presParOf" srcId="{96B1499C-1652-4CB6-BC35-72FE713751B2}" destId="{C5237364-166E-4DA0-ADFD-B735FFC2CD6F}" srcOrd="17" destOrd="0" presId="urn:microsoft.com/office/officeart/2005/8/layout/process5"/>
    <dgm:cxn modelId="{9C291D7B-646C-4E51-BF97-46CE96E04CDF}" type="presParOf" srcId="{C5237364-166E-4DA0-ADFD-B735FFC2CD6F}" destId="{F2299853-731A-45A1-A9C3-F5171964E5D7}" srcOrd="0" destOrd="0" presId="urn:microsoft.com/office/officeart/2005/8/layout/process5"/>
    <dgm:cxn modelId="{0864B782-2772-4535-87CA-57B481C49638}" type="presParOf" srcId="{96B1499C-1652-4CB6-BC35-72FE713751B2}" destId="{6D2A85B7-02A8-4B19-9418-D56E28E497BC}" srcOrd="18" destOrd="0" presId="urn:microsoft.com/office/officeart/2005/8/layout/process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F5F3F2-4AF0-42FD-86BB-7D3F9A34A33A}" type="doc">
      <dgm:prSet loTypeId="urn:microsoft.com/office/officeart/2005/8/layout/arrow2" loCatId="process" qsTypeId="urn:microsoft.com/office/officeart/2005/8/quickstyle/3d7" qsCatId="3D" csTypeId="urn:microsoft.com/office/officeart/2005/8/colors/accent2_4" csCatId="accent2" phldr="1"/>
      <dgm:spPr/>
    </dgm:pt>
    <dgm:pt modelId="{379A49C3-0F30-4B16-9C4A-D3478A81339C}">
      <dgm:prSet phldrT="[Text]" custT="1"/>
      <dgm:spPr/>
      <dgm:t>
        <a:bodyPr/>
        <a:lstStyle/>
        <a:p>
          <a:endParaRPr lang="en-US" sz="2000" dirty="0">
            <a:latin typeface="Calibri" panose="020F0502020204030204" pitchFamily="34" charset="0"/>
            <a:cs typeface="Calibri" panose="020F0502020204030204" pitchFamily="34" charset="0"/>
          </a:endParaRPr>
        </a:p>
      </dgm:t>
    </dgm:pt>
    <dgm:pt modelId="{0EDA80E6-33B6-458A-B299-8854D26645D6}" type="parTrans" cxnId="{9924803A-910E-4D7B-A00E-42E692B08603}">
      <dgm:prSet/>
      <dgm:spPr/>
      <dgm:t>
        <a:bodyPr/>
        <a:lstStyle/>
        <a:p>
          <a:endParaRPr lang="en-US" sz="2000">
            <a:latin typeface="Calibri" panose="020F0502020204030204" pitchFamily="34" charset="0"/>
            <a:cs typeface="Calibri" panose="020F0502020204030204" pitchFamily="34" charset="0"/>
          </a:endParaRPr>
        </a:p>
      </dgm:t>
    </dgm:pt>
    <dgm:pt modelId="{30226618-1300-4D34-930A-7CEDBD21ED67}" type="sibTrans" cxnId="{9924803A-910E-4D7B-A00E-42E692B08603}">
      <dgm:prSet/>
      <dgm:spPr/>
      <dgm:t>
        <a:bodyPr/>
        <a:lstStyle/>
        <a:p>
          <a:endParaRPr lang="en-US" sz="2000">
            <a:latin typeface="Calibri" panose="020F0502020204030204" pitchFamily="34" charset="0"/>
            <a:cs typeface="Calibri" panose="020F0502020204030204" pitchFamily="34" charset="0"/>
          </a:endParaRPr>
        </a:p>
      </dgm:t>
    </dgm:pt>
    <dgm:pt modelId="{1FFE0876-5F54-41AC-AC27-D230BC583C0D}">
      <dgm:prSet phldrT="[Text]" custT="1"/>
      <dgm:spPr/>
      <dgm:t>
        <a:bodyPr/>
        <a:lstStyle/>
        <a:p>
          <a:endParaRPr lang="en-US" sz="2000" dirty="0">
            <a:latin typeface="Calibri" panose="020F0502020204030204" pitchFamily="34" charset="0"/>
            <a:cs typeface="Calibri" panose="020F0502020204030204" pitchFamily="34" charset="0"/>
          </a:endParaRPr>
        </a:p>
      </dgm:t>
    </dgm:pt>
    <dgm:pt modelId="{E0D256DE-CB8E-418D-9992-66D76A3654EC}" type="parTrans" cxnId="{6605B710-3080-4F5D-8E7C-DE6D5B49ABA5}">
      <dgm:prSet/>
      <dgm:spPr/>
      <dgm:t>
        <a:bodyPr/>
        <a:lstStyle/>
        <a:p>
          <a:endParaRPr lang="en-US" sz="2000">
            <a:latin typeface="Calibri" panose="020F0502020204030204" pitchFamily="34" charset="0"/>
            <a:cs typeface="Calibri" panose="020F0502020204030204" pitchFamily="34" charset="0"/>
          </a:endParaRPr>
        </a:p>
      </dgm:t>
    </dgm:pt>
    <dgm:pt modelId="{97429ED3-8978-4565-AB84-B1AAE0839252}" type="sibTrans" cxnId="{6605B710-3080-4F5D-8E7C-DE6D5B49ABA5}">
      <dgm:prSet/>
      <dgm:spPr/>
      <dgm:t>
        <a:bodyPr/>
        <a:lstStyle/>
        <a:p>
          <a:endParaRPr lang="en-US" sz="2000">
            <a:latin typeface="Calibri" panose="020F0502020204030204" pitchFamily="34" charset="0"/>
            <a:cs typeface="Calibri" panose="020F0502020204030204" pitchFamily="34" charset="0"/>
          </a:endParaRPr>
        </a:p>
      </dgm:t>
    </dgm:pt>
    <dgm:pt modelId="{E9114A19-BF30-45D5-A224-EE766A06E068}">
      <dgm:prSet phldrT="[Text]" custT="1"/>
      <dgm:spPr/>
      <dgm:t>
        <a:bodyPr/>
        <a:lstStyle/>
        <a:p>
          <a:endParaRPr lang="en-US" sz="2000" dirty="0">
            <a:latin typeface="Calibri" panose="020F0502020204030204" pitchFamily="34" charset="0"/>
            <a:cs typeface="Calibri" panose="020F0502020204030204" pitchFamily="34" charset="0"/>
          </a:endParaRPr>
        </a:p>
      </dgm:t>
    </dgm:pt>
    <dgm:pt modelId="{1275B4B6-082F-4112-88C5-BEB57BBBBA98}" type="parTrans" cxnId="{B76D71CC-E269-45C7-BDBA-6640B92C4E44}">
      <dgm:prSet/>
      <dgm:spPr/>
      <dgm:t>
        <a:bodyPr/>
        <a:lstStyle/>
        <a:p>
          <a:endParaRPr lang="en-US" sz="2000">
            <a:latin typeface="Calibri" panose="020F0502020204030204" pitchFamily="34" charset="0"/>
            <a:cs typeface="Calibri" panose="020F0502020204030204" pitchFamily="34" charset="0"/>
          </a:endParaRPr>
        </a:p>
      </dgm:t>
    </dgm:pt>
    <dgm:pt modelId="{96139745-CFF5-4458-9F62-061193598437}" type="sibTrans" cxnId="{B76D71CC-E269-45C7-BDBA-6640B92C4E44}">
      <dgm:prSet/>
      <dgm:spPr/>
      <dgm:t>
        <a:bodyPr/>
        <a:lstStyle/>
        <a:p>
          <a:endParaRPr lang="en-US" sz="2000">
            <a:latin typeface="Calibri" panose="020F0502020204030204" pitchFamily="34" charset="0"/>
            <a:cs typeface="Calibri" panose="020F0502020204030204" pitchFamily="34" charset="0"/>
          </a:endParaRPr>
        </a:p>
      </dgm:t>
    </dgm:pt>
    <dgm:pt modelId="{31042801-4E34-4F32-A13F-46C528AC8CC6}" type="pres">
      <dgm:prSet presAssocID="{10F5F3F2-4AF0-42FD-86BB-7D3F9A34A33A}" presName="arrowDiagram" presStyleCnt="0">
        <dgm:presLayoutVars>
          <dgm:chMax val="5"/>
          <dgm:dir/>
          <dgm:resizeHandles val="exact"/>
        </dgm:presLayoutVars>
      </dgm:prSet>
      <dgm:spPr/>
    </dgm:pt>
    <dgm:pt modelId="{CC3A58C1-0B5A-4160-B39F-C344A876BA57}" type="pres">
      <dgm:prSet presAssocID="{10F5F3F2-4AF0-42FD-86BB-7D3F9A34A33A}" presName="arrow" presStyleLbl="bgShp" presStyleIdx="0" presStyleCnt="1"/>
      <dgm:spPr/>
    </dgm:pt>
    <dgm:pt modelId="{F00E71D0-0E87-446B-B11E-7ABDA3D16276}" type="pres">
      <dgm:prSet presAssocID="{10F5F3F2-4AF0-42FD-86BB-7D3F9A34A33A}" presName="arrowDiagram3" presStyleCnt="0"/>
      <dgm:spPr/>
    </dgm:pt>
    <dgm:pt modelId="{CF990920-D340-41A2-AF64-1C928505B63F}" type="pres">
      <dgm:prSet presAssocID="{379A49C3-0F30-4B16-9C4A-D3478A81339C}" presName="bullet3a" presStyleLbl="node1" presStyleIdx="0" presStyleCnt="3"/>
      <dgm:spPr>
        <a:solidFill>
          <a:srgbClr val="FF0000"/>
        </a:solidFill>
      </dgm:spPr>
    </dgm:pt>
    <dgm:pt modelId="{058BD80B-8EA0-4704-8A76-210CDAEB0818}" type="pres">
      <dgm:prSet presAssocID="{379A49C3-0F30-4B16-9C4A-D3478A81339C}" presName="textBox3a" presStyleLbl="revTx" presStyleIdx="0" presStyleCnt="3">
        <dgm:presLayoutVars>
          <dgm:bulletEnabled val="1"/>
        </dgm:presLayoutVars>
      </dgm:prSet>
      <dgm:spPr/>
    </dgm:pt>
    <dgm:pt modelId="{0B058930-599E-4136-832C-CD0C2B64241A}" type="pres">
      <dgm:prSet presAssocID="{1FFE0876-5F54-41AC-AC27-D230BC583C0D}" presName="bullet3b" presStyleLbl="node1" presStyleIdx="1" presStyleCnt="3"/>
      <dgm:spPr>
        <a:solidFill>
          <a:schemeClr val="accent6"/>
        </a:solidFill>
      </dgm:spPr>
    </dgm:pt>
    <dgm:pt modelId="{E070DAC2-D31F-4DF5-A0A3-4D2FD61EEFEB}" type="pres">
      <dgm:prSet presAssocID="{1FFE0876-5F54-41AC-AC27-D230BC583C0D}" presName="textBox3b" presStyleLbl="revTx" presStyleIdx="1" presStyleCnt="3">
        <dgm:presLayoutVars>
          <dgm:bulletEnabled val="1"/>
        </dgm:presLayoutVars>
      </dgm:prSet>
      <dgm:spPr/>
    </dgm:pt>
    <dgm:pt modelId="{BA6E153C-E0F6-4376-B20A-197830B7F5D1}" type="pres">
      <dgm:prSet presAssocID="{E9114A19-BF30-45D5-A224-EE766A06E068}" presName="bullet3c" presStyleLbl="node1" presStyleIdx="2" presStyleCnt="3"/>
      <dgm:spPr>
        <a:solidFill>
          <a:schemeClr val="accent5"/>
        </a:solidFill>
      </dgm:spPr>
    </dgm:pt>
    <dgm:pt modelId="{6AD96F55-87F6-4B68-B152-889977877386}" type="pres">
      <dgm:prSet presAssocID="{E9114A19-BF30-45D5-A224-EE766A06E068}" presName="textBox3c" presStyleLbl="revTx" presStyleIdx="2" presStyleCnt="3">
        <dgm:presLayoutVars>
          <dgm:bulletEnabled val="1"/>
        </dgm:presLayoutVars>
      </dgm:prSet>
      <dgm:spPr/>
    </dgm:pt>
  </dgm:ptLst>
  <dgm:cxnLst>
    <dgm:cxn modelId="{6605B710-3080-4F5D-8E7C-DE6D5B49ABA5}" srcId="{10F5F3F2-4AF0-42FD-86BB-7D3F9A34A33A}" destId="{1FFE0876-5F54-41AC-AC27-D230BC583C0D}" srcOrd="1" destOrd="0" parTransId="{E0D256DE-CB8E-418D-9992-66D76A3654EC}" sibTransId="{97429ED3-8978-4565-AB84-B1AAE0839252}"/>
    <dgm:cxn modelId="{2971CB39-645C-4DBB-ABAE-00F384F05CC0}" type="presOf" srcId="{E9114A19-BF30-45D5-A224-EE766A06E068}" destId="{6AD96F55-87F6-4B68-B152-889977877386}" srcOrd="0" destOrd="0" presId="urn:microsoft.com/office/officeart/2005/8/layout/arrow2"/>
    <dgm:cxn modelId="{9924803A-910E-4D7B-A00E-42E692B08603}" srcId="{10F5F3F2-4AF0-42FD-86BB-7D3F9A34A33A}" destId="{379A49C3-0F30-4B16-9C4A-D3478A81339C}" srcOrd="0" destOrd="0" parTransId="{0EDA80E6-33B6-458A-B299-8854D26645D6}" sibTransId="{30226618-1300-4D34-930A-7CEDBD21ED67}"/>
    <dgm:cxn modelId="{1C0B073C-386A-4B3D-A60F-95DC51EAD840}" type="presOf" srcId="{379A49C3-0F30-4B16-9C4A-D3478A81339C}" destId="{058BD80B-8EA0-4704-8A76-210CDAEB0818}" srcOrd="0" destOrd="0" presId="urn:microsoft.com/office/officeart/2005/8/layout/arrow2"/>
    <dgm:cxn modelId="{6621B59E-5394-42CA-B795-A5D2F808B770}" type="presOf" srcId="{10F5F3F2-4AF0-42FD-86BB-7D3F9A34A33A}" destId="{31042801-4E34-4F32-A13F-46C528AC8CC6}" srcOrd="0" destOrd="0" presId="urn:microsoft.com/office/officeart/2005/8/layout/arrow2"/>
    <dgm:cxn modelId="{E63ADDA2-2ACC-4E10-9E73-13C2ADE68CA0}" type="presOf" srcId="{1FFE0876-5F54-41AC-AC27-D230BC583C0D}" destId="{E070DAC2-D31F-4DF5-A0A3-4D2FD61EEFEB}" srcOrd="0" destOrd="0" presId="urn:microsoft.com/office/officeart/2005/8/layout/arrow2"/>
    <dgm:cxn modelId="{B76D71CC-E269-45C7-BDBA-6640B92C4E44}" srcId="{10F5F3F2-4AF0-42FD-86BB-7D3F9A34A33A}" destId="{E9114A19-BF30-45D5-A224-EE766A06E068}" srcOrd="2" destOrd="0" parTransId="{1275B4B6-082F-4112-88C5-BEB57BBBBA98}" sibTransId="{96139745-CFF5-4458-9F62-061193598437}"/>
    <dgm:cxn modelId="{FC15BCEA-2A4E-451C-ABBB-8AF590B45E12}" type="presParOf" srcId="{31042801-4E34-4F32-A13F-46C528AC8CC6}" destId="{CC3A58C1-0B5A-4160-B39F-C344A876BA57}" srcOrd="0" destOrd="0" presId="urn:microsoft.com/office/officeart/2005/8/layout/arrow2"/>
    <dgm:cxn modelId="{7E9C6EBA-74CC-4E5D-A0D4-3D1A03D975AE}" type="presParOf" srcId="{31042801-4E34-4F32-A13F-46C528AC8CC6}" destId="{F00E71D0-0E87-446B-B11E-7ABDA3D16276}" srcOrd="1" destOrd="0" presId="urn:microsoft.com/office/officeart/2005/8/layout/arrow2"/>
    <dgm:cxn modelId="{C905340D-5048-48A2-9FFB-88437739C697}" type="presParOf" srcId="{F00E71D0-0E87-446B-B11E-7ABDA3D16276}" destId="{CF990920-D340-41A2-AF64-1C928505B63F}" srcOrd="0" destOrd="0" presId="urn:microsoft.com/office/officeart/2005/8/layout/arrow2"/>
    <dgm:cxn modelId="{342CB5DD-8BAF-4B6A-840B-13303269B923}" type="presParOf" srcId="{F00E71D0-0E87-446B-B11E-7ABDA3D16276}" destId="{058BD80B-8EA0-4704-8A76-210CDAEB0818}" srcOrd="1" destOrd="0" presId="urn:microsoft.com/office/officeart/2005/8/layout/arrow2"/>
    <dgm:cxn modelId="{72D92EC4-487B-4740-AB70-36C136A72260}" type="presParOf" srcId="{F00E71D0-0E87-446B-B11E-7ABDA3D16276}" destId="{0B058930-599E-4136-832C-CD0C2B64241A}" srcOrd="2" destOrd="0" presId="urn:microsoft.com/office/officeart/2005/8/layout/arrow2"/>
    <dgm:cxn modelId="{E5CD5FF4-CD38-4BE9-A00A-5B1C6DFE94B3}" type="presParOf" srcId="{F00E71D0-0E87-446B-B11E-7ABDA3D16276}" destId="{E070DAC2-D31F-4DF5-A0A3-4D2FD61EEFEB}" srcOrd="3" destOrd="0" presId="urn:microsoft.com/office/officeart/2005/8/layout/arrow2"/>
    <dgm:cxn modelId="{35D4D9EA-4EDB-4147-A635-AF942AF1C367}" type="presParOf" srcId="{F00E71D0-0E87-446B-B11E-7ABDA3D16276}" destId="{BA6E153C-E0F6-4376-B20A-197830B7F5D1}" srcOrd="4" destOrd="0" presId="urn:microsoft.com/office/officeart/2005/8/layout/arrow2"/>
    <dgm:cxn modelId="{9F6C321D-5BFF-472A-A00C-39A397DA3802}" type="presParOf" srcId="{F00E71D0-0E87-446B-B11E-7ABDA3D16276}" destId="{6AD96F55-87F6-4B68-B152-889977877386}" srcOrd="5"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AD5DCD-168D-42B6-B75A-AD96E420C6EE}">
      <dsp:nvSpPr>
        <dsp:cNvPr id="0" name=""/>
        <dsp:cNvSpPr/>
      </dsp:nvSpPr>
      <dsp:spPr>
        <a:xfrm>
          <a:off x="117987" y="114163"/>
          <a:ext cx="2342554" cy="75895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RF and </a:t>
          </a:r>
          <a:r>
            <a:rPr lang="it-IT" sz="1800" kern="1200" dirty="0" err="1"/>
            <a:t>thermo-mechanical</a:t>
          </a:r>
          <a:r>
            <a:rPr lang="it-IT" sz="1800" kern="1200" dirty="0"/>
            <a:t> design</a:t>
          </a:r>
          <a:endParaRPr lang="en-US" sz="1800" kern="1200" dirty="0"/>
        </a:p>
      </dsp:txBody>
      <dsp:txXfrm>
        <a:off x="140216" y="136392"/>
        <a:ext cx="2298096" cy="714501"/>
      </dsp:txXfrm>
    </dsp:sp>
    <dsp:sp modelId="{63BABBBD-6D11-4336-8647-9D9116104BE4}">
      <dsp:nvSpPr>
        <dsp:cNvPr id="0" name=""/>
        <dsp:cNvSpPr/>
      </dsp:nvSpPr>
      <dsp:spPr>
        <a:xfrm rot="21526712">
          <a:off x="2650236" y="160242"/>
          <a:ext cx="457219" cy="59901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2650252" y="281507"/>
        <a:ext cx="320053" cy="359409"/>
      </dsp:txXfrm>
    </dsp:sp>
    <dsp:sp modelId="{8AEAB2A7-945E-4C1D-A5C2-FA8B025C63AB}">
      <dsp:nvSpPr>
        <dsp:cNvPr id="0" name=""/>
        <dsp:cNvSpPr/>
      </dsp:nvSpPr>
      <dsp:spPr>
        <a:xfrm>
          <a:off x="3323024" y="204061"/>
          <a:ext cx="2342554" cy="442489"/>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Engineering</a:t>
          </a:r>
          <a:endParaRPr lang="en-US" sz="1800" kern="1200" dirty="0"/>
        </a:p>
      </dsp:txBody>
      <dsp:txXfrm>
        <a:off x="3335984" y="217021"/>
        <a:ext cx="2316634" cy="416569"/>
      </dsp:txXfrm>
    </dsp:sp>
    <dsp:sp modelId="{79AB7E2F-6687-4B35-9967-F12909B2912B}">
      <dsp:nvSpPr>
        <dsp:cNvPr id="0" name=""/>
        <dsp:cNvSpPr/>
      </dsp:nvSpPr>
      <dsp:spPr>
        <a:xfrm rot="81381">
          <a:off x="5858249" y="174995"/>
          <a:ext cx="464446" cy="57620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5858269" y="288587"/>
        <a:ext cx="325112" cy="345725"/>
      </dsp:txXfrm>
    </dsp:sp>
    <dsp:sp modelId="{1510FF81-028B-4334-A1B2-2E42657F2320}">
      <dsp:nvSpPr>
        <dsp:cNvPr id="0" name=""/>
        <dsp:cNvSpPr/>
      </dsp:nvSpPr>
      <dsp:spPr>
        <a:xfrm>
          <a:off x="6541647" y="98301"/>
          <a:ext cx="2342554" cy="80642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High-</a:t>
          </a:r>
          <a:r>
            <a:rPr lang="it-IT" sz="1800" kern="1200" dirty="0" err="1"/>
            <a:t>precision</a:t>
          </a:r>
          <a:r>
            <a:rPr lang="it-IT" sz="1800" kern="1200" dirty="0"/>
            <a:t> </a:t>
          </a:r>
          <a:r>
            <a:rPr lang="it-IT" sz="1800" kern="1200" dirty="0" err="1"/>
            <a:t>Machining</a:t>
          </a:r>
          <a:endParaRPr lang="en-US" sz="1800" kern="1200" dirty="0"/>
        </a:p>
      </dsp:txBody>
      <dsp:txXfrm>
        <a:off x="6565266" y="121920"/>
        <a:ext cx="2295316" cy="759186"/>
      </dsp:txXfrm>
    </dsp:sp>
    <dsp:sp modelId="{482F67D7-5344-4C10-A4E6-7BC6029B24C5}">
      <dsp:nvSpPr>
        <dsp:cNvPr id="0" name=""/>
        <dsp:cNvSpPr/>
      </dsp:nvSpPr>
      <dsp:spPr>
        <a:xfrm rot="19209">
          <a:off x="9074403" y="219925"/>
          <a:ext cx="458227" cy="5809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9074404" y="335732"/>
        <a:ext cx="320759" cy="348571"/>
      </dsp:txXfrm>
    </dsp:sp>
    <dsp:sp modelId="{8DF30808-EA12-4FD0-B5D0-0E5AE720F9D3}">
      <dsp:nvSpPr>
        <dsp:cNvPr id="0" name=""/>
        <dsp:cNvSpPr/>
      </dsp:nvSpPr>
      <dsp:spPr>
        <a:xfrm>
          <a:off x="9748768" y="283480"/>
          <a:ext cx="2342554" cy="471907"/>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Quality control</a:t>
          </a:r>
          <a:endParaRPr lang="en-US" sz="1800" kern="1200" dirty="0"/>
        </a:p>
      </dsp:txBody>
      <dsp:txXfrm>
        <a:off x="9762590" y="297302"/>
        <a:ext cx="2314910" cy="444263"/>
      </dsp:txXfrm>
    </dsp:sp>
    <dsp:sp modelId="{85B9E5DF-9F78-44A9-8CD3-6669EE8C2623}">
      <dsp:nvSpPr>
        <dsp:cNvPr id="0" name=""/>
        <dsp:cNvSpPr/>
      </dsp:nvSpPr>
      <dsp:spPr>
        <a:xfrm rot="5356179">
          <a:off x="11519326" y="1131412"/>
          <a:ext cx="702369" cy="5809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5400000">
        <a:off x="11695114" y="1070711"/>
        <a:ext cx="348571" cy="528083"/>
      </dsp:txXfrm>
    </dsp:sp>
    <dsp:sp modelId="{2359C3AA-D10D-47BD-A8F0-FB54036F9105}">
      <dsp:nvSpPr>
        <dsp:cNvPr id="0" name=""/>
        <dsp:cNvSpPr/>
      </dsp:nvSpPr>
      <dsp:spPr>
        <a:xfrm>
          <a:off x="9773154" y="2080506"/>
          <a:ext cx="2342554" cy="703820"/>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Low RF power </a:t>
          </a:r>
          <a:r>
            <a:rPr lang="it-IT" sz="1800" kern="1200" dirty="0" err="1"/>
            <a:t>characterization</a:t>
          </a:r>
          <a:endParaRPr lang="en-US" sz="1800" kern="1200" dirty="0"/>
        </a:p>
      </dsp:txBody>
      <dsp:txXfrm>
        <a:off x="9793768" y="2101120"/>
        <a:ext cx="2301326" cy="662592"/>
      </dsp:txXfrm>
    </dsp:sp>
    <dsp:sp modelId="{389F1582-F746-41EF-916B-0126B1966011}">
      <dsp:nvSpPr>
        <dsp:cNvPr id="0" name=""/>
        <dsp:cNvSpPr/>
      </dsp:nvSpPr>
      <dsp:spPr>
        <a:xfrm rot="10764136">
          <a:off x="9112137" y="2158618"/>
          <a:ext cx="467135" cy="5809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9252273" y="2274078"/>
        <a:ext cx="326995" cy="348571"/>
      </dsp:txXfrm>
    </dsp:sp>
    <dsp:sp modelId="{AF0BBC80-A356-4511-ACF5-3354C11F55DB}">
      <dsp:nvSpPr>
        <dsp:cNvPr id="0" name=""/>
        <dsp:cNvSpPr/>
      </dsp:nvSpPr>
      <dsp:spPr>
        <a:xfrm>
          <a:off x="6549260" y="2152237"/>
          <a:ext cx="2342554" cy="62762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Assembly and </a:t>
          </a:r>
          <a:r>
            <a:rPr lang="it-IT" sz="1800" kern="1200" dirty="0" err="1"/>
            <a:t>Brazing</a:t>
          </a:r>
          <a:endParaRPr lang="en-US" sz="1800" kern="1200" dirty="0"/>
        </a:p>
      </dsp:txBody>
      <dsp:txXfrm>
        <a:off x="6567643" y="2170620"/>
        <a:ext cx="2305788" cy="590860"/>
      </dsp:txXfrm>
    </dsp:sp>
    <dsp:sp modelId="{C6A48B71-5EA3-44C2-A333-9A91E788C41C}">
      <dsp:nvSpPr>
        <dsp:cNvPr id="0" name=""/>
        <dsp:cNvSpPr/>
      </dsp:nvSpPr>
      <dsp:spPr>
        <a:xfrm rot="10752535">
          <a:off x="5915063" y="2197409"/>
          <a:ext cx="448194" cy="5809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6049515" y="2312672"/>
        <a:ext cx="313736" cy="348571"/>
      </dsp:txXfrm>
    </dsp:sp>
    <dsp:sp modelId="{6FA6497F-AE11-4947-9C0F-5B293CC181D5}">
      <dsp:nvSpPr>
        <dsp:cNvPr id="0" name=""/>
        <dsp:cNvSpPr/>
      </dsp:nvSpPr>
      <dsp:spPr>
        <a:xfrm>
          <a:off x="3361137" y="2249598"/>
          <a:ext cx="2342554" cy="52094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Leak check</a:t>
          </a:r>
          <a:endParaRPr lang="en-US" sz="1800" kern="1200" dirty="0"/>
        </a:p>
      </dsp:txBody>
      <dsp:txXfrm>
        <a:off x="3376395" y="2264856"/>
        <a:ext cx="2312038" cy="490430"/>
      </dsp:txXfrm>
    </dsp:sp>
    <dsp:sp modelId="{239053E7-D563-49F2-9350-98B988978C5D}">
      <dsp:nvSpPr>
        <dsp:cNvPr id="0" name=""/>
        <dsp:cNvSpPr/>
      </dsp:nvSpPr>
      <dsp:spPr>
        <a:xfrm rot="10726666">
          <a:off x="2597139" y="2255124"/>
          <a:ext cx="539971" cy="5809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10800000">
        <a:off x="2759112" y="2369587"/>
        <a:ext cx="377980" cy="348571"/>
      </dsp:txXfrm>
    </dsp:sp>
    <dsp:sp modelId="{1BDA248B-56E0-4D29-8145-A7E29AB6C3CF}">
      <dsp:nvSpPr>
        <dsp:cNvPr id="0" name=""/>
        <dsp:cNvSpPr/>
      </dsp:nvSpPr>
      <dsp:spPr>
        <a:xfrm>
          <a:off x="0" y="2359405"/>
          <a:ext cx="2342554" cy="44475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RF tuning</a:t>
          </a:r>
          <a:endParaRPr lang="en-US" sz="1800" kern="1200" dirty="0"/>
        </a:p>
      </dsp:txBody>
      <dsp:txXfrm>
        <a:off x="13026" y="2372431"/>
        <a:ext cx="2316502" cy="418700"/>
      </dsp:txXfrm>
    </dsp:sp>
    <dsp:sp modelId="{F2A7A6E4-46C6-4E69-B5BA-A10749C3FD6F}">
      <dsp:nvSpPr>
        <dsp:cNvPr id="0" name=""/>
        <dsp:cNvSpPr/>
      </dsp:nvSpPr>
      <dsp:spPr>
        <a:xfrm rot="5400000">
          <a:off x="1018411" y="4581174"/>
          <a:ext cx="428855" cy="50250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rot="-5400000">
        <a:off x="1082086" y="4618000"/>
        <a:ext cx="301505" cy="300199"/>
      </dsp:txXfrm>
    </dsp:sp>
    <dsp:sp modelId="{53E568BD-4F35-4D95-8CFC-690186CBAE9A}">
      <dsp:nvSpPr>
        <dsp:cNvPr id="0" name=""/>
        <dsp:cNvSpPr/>
      </dsp:nvSpPr>
      <dsp:spPr>
        <a:xfrm>
          <a:off x="0" y="5080343"/>
          <a:ext cx="2342554" cy="78951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err="1"/>
            <a:t>Bake</a:t>
          </a:r>
          <a:r>
            <a:rPr lang="it-IT" sz="1800" kern="1200" dirty="0"/>
            <a:t>-out and </a:t>
          </a:r>
          <a:r>
            <a:rPr lang="it-IT" sz="1800" kern="1200" dirty="0" err="1"/>
            <a:t>outgassing</a:t>
          </a:r>
          <a:endParaRPr lang="en-US" sz="1800" kern="1200" dirty="0"/>
        </a:p>
      </dsp:txBody>
      <dsp:txXfrm>
        <a:off x="23124" y="5103467"/>
        <a:ext cx="2296306" cy="743267"/>
      </dsp:txXfrm>
    </dsp:sp>
    <dsp:sp modelId="{C5237364-166E-4DA0-ADFD-B735FFC2CD6F}">
      <dsp:nvSpPr>
        <dsp:cNvPr id="0" name=""/>
        <dsp:cNvSpPr/>
      </dsp:nvSpPr>
      <dsp:spPr>
        <a:xfrm rot="21493478">
          <a:off x="2497196" y="5137746"/>
          <a:ext cx="372939" cy="58095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a:p>
      </dsp:txBody>
      <dsp:txXfrm>
        <a:off x="2497223" y="5255670"/>
        <a:ext cx="261057" cy="348571"/>
      </dsp:txXfrm>
    </dsp:sp>
    <dsp:sp modelId="{6D2A85B7-02A8-4B19-9418-D56E28E497BC}">
      <dsp:nvSpPr>
        <dsp:cNvPr id="0" name=""/>
        <dsp:cNvSpPr/>
      </dsp:nvSpPr>
      <dsp:spPr>
        <a:xfrm>
          <a:off x="3045876" y="4891523"/>
          <a:ext cx="2342554" cy="97833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t>High RF power </a:t>
          </a:r>
          <a:r>
            <a:rPr lang="it-IT" sz="1800" kern="1200" dirty="0" err="1"/>
            <a:t>conditioning</a:t>
          </a:r>
          <a:endParaRPr lang="en-US" sz="1800" kern="1200" dirty="0"/>
        </a:p>
      </dsp:txBody>
      <dsp:txXfrm>
        <a:off x="3074530" y="4920177"/>
        <a:ext cx="2285246" cy="92102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3A58C1-0B5A-4160-B39F-C344A876BA57}">
      <dsp:nvSpPr>
        <dsp:cNvPr id="0" name=""/>
        <dsp:cNvSpPr/>
      </dsp:nvSpPr>
      <dsp:spPr>
        <a:xfrm>
          <a:off x="0" y="853781"/>
          <a:ext cx="4912284" cy="3070177"/>
        </a:xfrm>
        <a:prstGeom prst="swooshArrow">
          <a:avLst>
            <a:gd name="adj1" fmla="val 25000"/>
            <a:gd name="adj2" fmla="val 25000"/>
          </a:avLst>
        </a:prstGeom>
        <a:solidFill>
          <a:schemeClr val="accent2">
            <a:tint val="55000"/>
            <a:hueOff val="0"/>
            <a:satOff val="0"/>
            <a:lumOff val="0"/>
            <a:alphaOff val="0"/>
          </a:schemeClr>
        </a:solidFill>
        <a:ln>
          <a:noFill/>
        </a:ln>
        <a:effectLst/>
        <a:sp3d z="-161800" extrusionH="600" contourW="3000">
          <a:bevelT w="48600" h="18600" prst="relaxedInset"/>
          <a:bevelB w="48600" h="8600" prst="relaxedInset"/>
        </a:sp3d>
      </dsp:spPr>
      <dsp:style>
        <a:lnRef idx="0">
          <a:scrgbClr r="0" g="0" b="0"/>
        </a:lnRef>
        <a:fillRef idx="1">
          <a:scrgbClr r="0" g="0" b="0"/>
        </a:fillRef>
        <a:effectRef idx="0">
          <a:scrgbClr r="0" g="0" b="0"/>
        </a:effectRef>
        <a:fontRef idx="minor"/>
      </dsp:style>
    </dsp:sp>
    <dsp:sp modelId="{CF990920-D340-41A2-AF64-1C928505B63F}">
      <dsp:nvSpPr>
        <dsp:cNvPr id="0" name=""/>
        <dsp:cNvSpPr/>
      </dsp:nvSpPr>
      <dsp:spPr>
        <a:xfrm>
          <a:off x="623860" y="2972817"/>
          <a:ext cx="127719" cy="127719"/>
        </a:xfrm>
        <a:prstGeom prst="ellipse">
          <a:avLst/>
        </a:prstGeom>
        <a:solidFill>
          <a:srgbClr val="FF0000"/>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058BD80B-8EA0-4704-8A76-210CDAEB0818}">
      <dsp:nvSpPr>
        <dsp:cNvPr id="0" name=""/>
        <dsp:cNvSpPr/>
      </dsp:nvSpPr>
      <dsp:spPr>
        <a:xfrm>
          <a:off x="687719" y="3036677"/>
          <a:ext cx="1144562" cy="887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7676" tIns="0" rIns="0" bIns="0" numCol="1" spcCol="1270" anchor="t" anchorCtr="0">
          <a:noAutofit/>
        </a:bodyPr>
        <a:lstStyle/>
        <a:p>
          <a:pPr marL="0" lvl="0" indent="0" algn="l" defTabSz="889000">
            <a:lnSpc>
              <a:spcPct val="90000"/>
            </a:lnSpc>
            <a:spcBef>
              <a:spcPct val="0"/>
            </a:spcBef>
            <a:spcAft>
              <a:spcPct val="35000"/>
            </a:spcAft>
            <a:buNone/>
          </a:pPr>
          <a:endParaRPr lang="en-US" sz="2000" kern="1200" dirty="0">
            <a:latin typeface="Calibri" panose="020F0502020204030204" pitchFamily="34" charset="0"/>
            <a:cs typeface="Calibri" panose="020F0502020204030204" pitchFamily="34" charset="0"/>
          </a:endParaRPr>
        </a:p>
      </dsp:txBody>
      <dsp:txXfrm>
        <a:off x="687719" y="3036677"/>
        <a:ext cx="1144562" cy="887281"/>
      </dsp:txXfrm>
    </dsp:sp>
    <dsp:sp modelId="{0B058930-599E-4136-832C-CD0C2B64241A}">
      <dsp:nvSpPr>
        <dsp:cNvPr id="0" name=""/>
        <dsp:cNvSpPr/>
      </dsp:nvSpPr>
      <dsp:spPr>
        <a:xfrm>
          <a:off x="1751229" y="2138343"/>
          <a:ext cx="230877" cy="230877"/>
        </a:xfrm>
        <a:prstGeom prst="ellipse">
          <a:avLst/>
        </a:prstGeom>
        <a:solidFill>
          <a:schemeClr val="accent6"/>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E070DAC2-D31F-4DF5-A0A3-4D2FD61EEFEB}">
      <dsp:nvSpPr>
        <dsp:cNvPr id="0" name=""/>
        <dsp:cNvSpPr/>
      </dsp:nvSpPr>
      <dsp:spPr>
        <a:xfrm>
          <a:off x="1866667" y="2253782"/>
          <a:ext cx="1178948" cy="16701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337" tIns="0" rIns="0" bIns="0" numCol="1" spcCol="1270" anchor="t" anchorCtr="0">
          <a:noAutofit/>
        </a:bodyPr>
        <a:lstStyle/>
        <a:p>
          <a:pPr marL="0" lvl="0" indent="0" algn="l" defTabSz="889000">
            <a:lnSpc>
              <a:spcPct val="90000"/>
            </a:lnSpc>
            <a:spcBef>
              <a:spcPct val="0"/>
            </a:spcBef>
            <a:spcAft>
              <a:spcPct val="35000"/>
            </a:spcAft>
            <a:buNone/>
          </a:pPr>
          <a:endParaRPr lang="en-US" sz="2000" kern="1200" dirty="0">
            <a:latin typeface="Calibri" panose="020F0502020204030204" pitchFamily="34" charset="0"/>
            <a:cs typeface="Calibri" panose="020F0502020204030204" pitchFamily="34" charset="0"/>
          </a:endParaRPr>
        </a:p>
      </dsp:txBody>
      <dsp:txXfrm>
        <a:off x="1866667" y="2253782"/>
        <a:ext cx="1178948" cy="1670176"/>
      </dsp:txXfrm>
    </dsp:sp>
    <dsp:sp modelId="{BA6E153C-E0F6-4376-B20A-197830B7F5D1}">
      <dsp:nvSpPr>
        <dsp:cNvPr id="0" name=""/>
        <dsp:cNvSpPr/>
      </dsp:nvSpPr>
      <dsp:spPr>
        <a:xfrm>
          <a:off x="3107019" y="1630536"/>
          <a:ext cx="319298" cy="319298"/>
        </a:xfrm>
        <a:prstGeom prst="ellipse">
          <a:avLst/>
        </a:prstGeom>
        <a:solidFill>
          <a:schemeClr val="accent5"/>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sp>
    <dsp:sp modelId="{6AD96F55-87F6-4B68-B152-889977877386}">
      <dsp:nvSpPr>
        <dsp:cNvPr id="0" name=""/>
        <dsp:cNvSpPr/>
      </dsp:nvSpPr>
      <dsp:spPr>
        <a:xfrm>
          <a:off x="3266668" y="1790185"/>
          <a:ext cx="1178948" cy="21337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190" tIns="0" rIns="0" bIns="0" numCol="1" spcCol="1270" anchor="t" anchorCtr="0">
          <a:noAutofit/>
        </a:bodyPr>
        <a:lstStyle/>
        <a:p>
          <a:pPr marL="0" lvl="0" indent="0" algn="l" defTabSz="889000">
            <a:lnSpc>
              <a:spcPct val="90000"/>
            </a:lnSpc>
            <a:spcBef>
              <a:spcPct val="0"/>
            </a:spcBef>
            <a:spcAft>
              <a:spcPct val="35000"/>
            </a:spcAft>
            <a:buNone/>
          </a:pPr>
          <a:endParaRPr lang="en-US" sz="2000" kern="1200" dirty="0">
            <a:latin typeface="Calibri" panose="020F0502020204030204" pitchFamily="34" charset="0"/>
            <a:cs typeface="Calibri" panose="020F0502020204030204" pitchFamily="34" charset="0"/>
          </a:endParaRPr>
        </a:p>
      </dsp:txBody>
      <dsp:txXfrm>
        <a:off x="3266668" y="1790185"/>
        <a:ext cx="1178948" cy="2133773"/>
      </dsp:txXfrm>
    </dsp:sp>
  </dsp:spTree>
</dsp:drawing>
</file>

<file path=ppt/diagrams/layout1.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18A2B2-D1E6-F153-60DB-6D4EB0BD609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87650C5-DD27-8BD8-C2B8-F13987853C2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2EAC3ED-C947-4871-B12D-78C5EDEECD62}" type="datetimeFigureOut">
              <a:rPr lang="en-US" smtClean="0"/>
              <a:t>2/19/2025</a:t>
            </a:fld>
            <a:endParaRPr lang="en-US"/>
          </a:p>
        </p:txBody>
      </p:sp>
      <p:sp>
        <p:nvSpPr>
          <p:cNvPr id="4" name="Footer Placeholder 3">
            <a:extLst>
              <a:ext uri="{FF2B5EF4-FFF2-40B4-BE49-F238E27FC236}">
                <a16:creationId xmlns:a16="http://schemas.microsoft.com/office/drawing/2014/main" id="{6A99C31D-F334-7A05-CD3B-A7062EC0E03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B547BD3-7484-88D5-476A-D438CC7552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32D9E6-7AD2-4DDC-91C7-487F6C2EB585}" type="slidenum">
              <a:rPr lang="en-US" smtClean="0"/>
              <a:t>‹#›</a:t>
            </a:fld>
            <a:endParaRPr lang="en-US"/>
          </a:p>
        </p:txBody>
      </p:sp>
    </p:spTree>
    <p:extLst>
      <p:ext uri="{BB962C8B-B14F-4D97-AF65-F5344CB8AC3E}">
        <p14:creationId xmlns:p14="http://schemas.microsoft.com/office/powerpoint/2010/main" val="284565799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648E34-9382-4DCA-AAF4-B50402F39321}" type="datetimeFigureOut">
              <a:rPr lang="en-US" smtClean="0"/>
              <a:t>2/19/2025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92837C-17B7-4A6A-A8F1-946FE6023313}" type="slidenum">
              <a:rPr lang="en-US" smtClean="0"/>
              <a:t>‹#›</a:t>
            </a:fld>
            <a:endParaRPr lang="en-US"/>
          </a:p>
        </p:txBody>
      </p:sp>
    </p:spTree>
    <p:extLst>
      <p:ext uri="{BB962C8B-B14F-4D97-AF65-F5344CB8AC3E}">
        <p14:creationId xmlns:p14="http://schemas.microsoft.com/office/powerpoint/2010/main" val="127228101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77C8FEA-4A24-0D45-A2A8-9B7230E3824C}"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6793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 </a:t>
            </a: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7EF4129E-3AE5-4343-A5A8-C04DDE05FD52}" type="slidenum">
              <a:rPr lang="en-GB" smtClean="0"/>
              <a:t>18</a:t>
            </a:fld>
            <a:endParaRPr lang="en-GB"/>
          </a:p>
        </p:txBody>
      </p:sp>
    </p:spTree>
    <p:extLst>
      <p:ext uri="{BB962C8B-B14F-4D97-AF65-F5344CB8AC3E}">
        <p14:creationId xmlns:p14="http://schemas.microsoft.com/office/powerpoint/2010/main" val="1762233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A9996580-07C6-4856-8FCF-38865A9B36F7}" type="slidenum">
              <a:rPr lang="en-US" smtClean="0"/>
              <a:pPr/>
              <a:t>19</a:t>
            </a:fld>
            <a:endParaRPr lang="en-US"/>
          </a:p>
        </p:txBody>
      </p:sp>
    </p:spTree>
    <p:extLst>
      <p:ext uri="{BB962C8B-B14F-4D97-AF65-F5344CB8AC3E}">
        <p14:creationId xmlns:p14="http://schemas.microsoft.com/office/powerpoint/2010/main" val="3429898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ACF5982-00CB-9746-858F-21FC4EDFB4A4}" type="slidenum">
              <a:rPr lang="en-US"/>
              <a:pPr/>
              <a:t>20</a:t>
            </a:fld>
            <a:endParaRPr lang="en-US"/>
          </a:p>
        </p:txBody>
      </p:sp>
      <p:sp>
        <p:nvSpPr>
          <p:cNvPr id="184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4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D. Cesar, S. </a:t>
            </a:r>
            <a:r>
              <a:rPr lang="en-US" sz="1200" b="0" i="0" u="none" strike="noStrike" dirty="0" err="1">
                <a:solidFill>
                  <a:srgbClr val="000000"/>
                </a:solidFill>
                <a:effectLst/>
                <a:latin typeface="arial" panose="020B0604020202020204" pitchFamily="34" charset="0"/>
              </a:rPr>
              <a:t>Custodio</a:t>
            </a:r>
            <a:r>
              <a:rPr lang="en-US" sz="1200" b="0" i="0" u="none" strike="noStrike" dirty="0">
                <a:solidFill>
                  <a:srgbClr val="000000"/>
                </a:solidFill>
                <a:effectLst/>
                <a:latin typeface="arial" panose="020B0604020202020204" pitchFamily="34" charset="0"/>
              </a:rPr>
              <a:t>, J. Maxson, P. </a:t>
            </a:r>
            <a:r>
              <a:rPr lang="en-US" sz="1200" b="0" i="0" u="none" strike="noStrike" dirty="0" err="1">
                <a:solidFill>
                  <a:srgbClr val="000000"/>
                </a:solidFill>
                <a:effectLst/>
                <a:latin typeface="arial" panose="020B0604020202020204" pitchFamily="34" charset="0"/>
              </a:rPr>
              <a:t>Musumeci</a:t>
            </a:r>
            <a:r>
              <a:rPr lang="en-US" sz="1200" b="0" i="0" u="none" strike="noStrike" dirty="0">
                <a:solidFill>
                  <a:srgbClr val="000000"/>
                </a:solidFill>
                <a:effectLst/>
                <a:latin typeface="arial" panose="020B0604020202020204" pitchFamily="34" charset="0"/>
              </a:rPr>
              <a:t>, X. Shen, E. </a:t>
            </a:r>
            <a:r>
              <a:rPr lang="en-US" sz="1200" b="0" i="0" u="none" strike="noStrike" dirty="0" err="1">
                <a:solidFill>
                  <a:srgbClr val="000000"/>
                </a:solidFill>
                <a:effectLst/>
                <a:latin typeface="arial" panose="020B0604020202020204" pitchFamily="34" charset="0"/>
              </a:rPr>
              <a:t>Threlkeld</a:t>
            </a:r>
            <a:r>
              <a:rPr lang="en-US" sz="1200" b="0" i="0" u="none" strike="noStrike" dirty="0">
                <a:solidFill>
                  <a:srgbClr val="000000"/>
                </a:solidFill>
                <a:effectLst/>
                <a:latin typeface="arial" panose="020B0604020202020204" pitchFamily="34" charset="0"/>
              </a:rPr>
              <a:t>, R. J. England, A. </a:t>
            </a:r>
            <a:r>
              <a:rPr lang="en-US" sz="1200" b="0" i="0" u="none" strike="noStrike" dirty="0" err="1">
                <a:solidFill>
                  <a:srgbClr val="000000"/>
                </a:solidFill>
                <a:effectLst/>
                <a:latin typeface="arial" panose="020B0604020202020204" pitchFamily="34" charset="0"/>
              </a:rPr>
              <a:t>Hanuka</a:t>
            </a:r>
            <a:r>
              <a:rPr lang="en-US" sz="1200" b="0" i="0" u="none" strike="noStrike" dirty="0">
                <a:solidFill>
                  <a:srgbClr val="000000"/>
                </a:solidFill>
                <a:effectLst/>
                <a:latin typeface="arial" panose="020B0604020202020204" pitchFamily="34" charset="0"/>
              </a:rPr>
              <a:t>, I.V. </a:t>
            </a:r>
            <a:r>
              <a:rPr lang="en-US" sz="1200" b="0" i="0" u="none" strike="noStrike" dirty="0" err="1">
                <a:solidFill>
                  <a:srgbClr val="000000"/>
                </a:solidFill>
                <a:effectLst/>
                <a:latin typeface="arial" panose="020B0604020202020204" pitchFamily="34" charset="0"/>
              </a:rPr>
              <a:t>Makasyuk</a:t>
            </a:r>
            <a:r>
              <a:rPr lang="en-US" sz="1200" b="0" i="0" u="none" strike="noStrike" dirty="0">
                <a:solidFill>
                  <a:srgbClr val="000000"/>
                </a:solidFill>
                <a:effectLst/>
                <a:latin typeface="arial" panose="020B0604020202020204" pitchFamily="34" charset="0"/>
              </a:rPr>
              <a:t>, E. Peralta, K.P. Wootton, and Z. Wu, "Nonlinear response in high field dielectric laser accelerators," Nature Communications Physics 1(4), 1-7 (2018).​​</a:t>
            </a:r>
            <a:br>
              <a:rPr lang="en-US" sz="1200" b="0" i="0" u="none" strike="noStrike" dirty="0">
                <a:solidFill>
                  <a:srgbClr val="000000"/>
                </a:solidFill>
                <a:effectLst/>
                <a:latin typeface="arial" panose="020B0604020202020204" pitchFamily="34" charset="0"/>
              </a:rPr>
            </a:br>
            <a:r>
              <a:rPr lang="en-US" sz="1200" b="0" i="0" u="none" strike="noStrike" dirty="0">
                <a:solidFill>
                  <a:srgbClr val="000000"/>
                </a:solidFill>
                <a:effectLst/>
                <a:latin typeface="arial" panose="020B0604020202020204" pitchFamily="34" charset="0"/>
              </a:rPr>
              <a:t>D. Cesar, J. Maxon, P. </a:t>
            </a:r>
            <a:r>
              <a:rPr lang="en-US" sz="1200" b="0" i="0" u="none" strike="noStrike" dirty="0" err="1">
                <a:solidFill>
                  <a:srgbClr val="000000"/>
                </a:solidFill>
                <a:effectLst/>
                <a:latin typeface="arial" panose="020B0604020202020204" pitchFamily="34" charset="0"/>
              </a:rPr>
              <a:t>Musumeci</a:t>
            </a:r>
            <a:r>
              <a:rPr lang="en-US" sz="1200" b="0" i="0" u="none" strike="noStrike" dirty="0">
                <a:solidFill>
                  <a:srgbClr val="000000"/>
                </a:solidFill>
                <a:effectLst/>
                <a:latin typeface="arial" panose="020B0604020202020204" pitchFamily="34" charset="0"/>
              </a:rPr>
              <a:t>, X. Shen, R. J. England, K. P. Wootton, and S. Tan, "Enhanced energy gain in a dielectric laser accelerator using a tilted pulse front laser," Opt. Exp. 26 (22), 29216 (2018).</a:t>
            </a:r>
          </a:p>
          <a:p>
            <a:pPr eaLnBrk="1" hangingPunct="1"/>
            <a:endParaRPr lang="en-US" dirty="0"/>
          </a:p>
          <a:p>
            <a:pPr eaLnBrk="1" hangingPunct="1"/>
            <a:endParaRPr lang="en-US" baseline="0" dirty="0"/>
          </a:p>
        </p:txBody>
      </p:sp>
    </p:spTree>
    <p:extLst>
      <p:ext uri="{BB962C8B-B14F-4D97-AF65-F5344CB8AC3E}">
        <p14:creationId xmlns:p14="http://schemas.microsoft.com/office/powerpoint/2010/main" val="3570676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2BED4-3D56-44D3-5298-EE6E07F01A05}"/>
              </a:ext>
            </a:extLst>
          </p:cNvPr>
          <p:cNvSpPr>
            <a:spLocks noGrp="1"/>
          </p:cNvSpPr>
          <p:nvPr>
            <p:ph type="ctrTitle"/>
          </p:nvPr>
        </p:nvSpPr>
        <p:spPr>
          <a:xfrm>
            <a:off x="1524000" y="1122363"/>
            <a:ext cx="9144000" cy="2387600"/>
          </a:xfrm>
        </p:spPr>
        <p:txBody>
          <a:bodyPr anchor="b"/>
          <a:lstStyle>
            <a:lvl1pPr algn="ctr">
              <a:defRPr sz="60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8F9F5164-5A3F-C196-4E74-C16B30EB7D78}"/>
              </a:ext>
            </a:extLst>
          </p:cNvPr>
          <p:cNvSpPr>
            <a:spLocks noGrp="1"/>
          </p:cNvSpPr>
          <p:nvPr>
            <p:ph type="subTitle" idx="1"/>
          </p:nvPr>
        </p:nvSpPr>
        <p:spPr>
          <a:xfrm>
            <a:off x="1524000" y="3602038"/>
            <a:ext cx="9144000" cy="1655762"/>
          </a:xfrm>
        </p:spPr>
        <p:txBody>
          <a:bodyPr/>
          <a:lstStyle>
            <a:lvl1pPr marL="0" indent="0" algn="ctr">
              <a:buNone/>
              <a:defRPr sz="2400">
                <a:latin typeface="Calibri" panose="020F0502020204030204" pitchFamily="34" charset="0"/>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72F3A4E1-2EA6-4611-3C86-968E73FD57F4}"/>
              </a:ext>
            </a:extLst>
          </p:cNvPr>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r>
              <a:rPr lang="en-US"/>
              <a:t>L. Faillace</a:t>
            </a:r>
          </a:p>
        </p:txBody>
      </p:sp>
      <p:sp>
        <p:nvSpPr>
          <p:cNvPr id="5" name="Footer Placeholder 4">
            <a:extLst>
              <a:ext uri="{FF2B5EF4-FFF2-40B4-BE49-F238E27FC236}">
                <a16:creationId xmlns:a16="http://schemas.microsoft.com/office/drawing/2014/main" id="{277A6E1C-6E5B-6527-E436-5CE71C0C85E7}"/>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r>
              <a:rPr lang="it-IT" dirty="0"/>
              <a:t>TECH-FPA PhD </a:t>
            </a:r>
            <a:r>
              <a:rPr lang="it-IT" dirty="0" err="1"/>
              <a:t>Retreat</a:t>
            </a:r>
            <a:r>
              <a:rPr lang="it-IT" dirty="0"/>
              <a:t> 2025</a:t>
            </a:r>
            <a:endParaRPr lang="en-US" dirty="0"/>
          </a:p>
        </p:txBody>
      </p:sp>
      <p:sp>
        <p:nvSpPr>
          <p:cNvPr id="6" name="Slide Number Placeholder 5">
            <a:extLst>
              <a:ext uri="{FF2B5EF4-FFF2-40B4-BE49-F238E27FC236}">
                <a16:creationId xmlns:a16="http://schemas.microsoft.com/office/drawing/2014/main" id="{3C7D18F0-E9E7-ABF2-BEEF-D99D7E3E72A3}"/>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CCB3A354-9AF0-4746-AE3C-F59942414857}" type="slidenum">
              <a:rPr lang="en-US" smtClean="0"/>
              <a:pPr/>
              <a:t>‹#›</a:t>
            </a:fld>
            <a:endParaRPr lang="en-US"/>
          </a:p>
        </p:txBody>
      </p:sp>
    </p:spTree>
    <p:extLst>
      <p:ext uri="{BB962C8B-B14F-4D97-AF65-F5344CB8AC3E}">
        <p14:creationId xmlns:p14="http://schemas.microsoft.com/office/powerpoint/2010/main" val="3240121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82090-836E-A6D6-64AE-D059842129F8}"/>
              </a:ext>
            </a:extLst>
          </p:cNvPr>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8F589778-1DDA-848A-6E3A-A0CA481E7966}"/>
              </a:ext>
            </a:extLst>
          </p:cNvPr>
          <p:cNvSpPr>
            <a:spLocks noGrp="1"/>
          </p:cNvSpPr>
          <p:nvPr>
            <p:ph type="body" orient="vert" idx="1"/>
          </p:nvPr>
        </p:nvSpPr>
        <p:spPr/>
        <p:txBody>
          <a:bodyPr vert="eaVert"/>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3BF72-03C4-5B49-F6CD-18420178006D}"/>
              </a:ext>
            </a:extLst>
          </p:cNvPr>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r>
              <a:rPr lang="en-US"/>
              <a:t>L. Faillace</a:t>
            </a:r>
          </a:p>
        </p:txBody>
      </p:sp>
      <p:sp>
        <p:nvSpPr>
          <p:cNvPr id="5" name="Footer Placeholder 4">
            <a:extLst>
              <a:ext uri="{FF2B5EF4-FFF2-40B4-BE49-F238E27FC236}">
                <a16:creationId xmlns:a16="http://schemas.microsoft.com/office/drawing/2014/main" id="{D2ED39BC-0CE0-F125-5818-3CC9ABEC523F}"/>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r>
              <a:rPr lang="en-US"/>
              <a:t>TECH-FPA PhD Retreat 2025</a:t>
            </a:r>
          </a:p>
        </p:txBody>
      </p:sp>
      <p:sp>
        <p:nvSpPr>
          <p:cNvPr id="6" name="Slide Number Placeholder 5">
            <a:extLst>
              <a:ext uri="{FF2B5EF4-FFF2-40B4-BE49-F238E27FC236}">
                <a16:creationId xmlns:a16="http://schemas.microsoft.com/office/drawing/2014/main" id="{51B55B98-67F4-10B2-E639-138997DED6CB}"/>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CCB3A354-9AF0-4746-AE3C-F59942414857}" type="slidenum">
              <a:rPr lang="en-US" smtClean="0"/>
              <a:pPr/>
              <a:t>‹#›</a:t>
            </a:fld>
            <a:endParaRPr lang="en-US"/>
          </a:p>
        </p:txBody>
      </p:sp>
    </p:spTree>
    <p:extLst>
      <p:ext uri="{BB962C8B-B14F-4D97-AF65-F5344CB8AC3E}">
        <p14:creationId xmlns:p14="http://schemas.microsoft.com/office/powerpoint/2010/main" val="828422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43563F-82F1-0221-26D9-A97DB3CF443A}"/>
              </a:ext>
            </a:extLst>
          </p:cNvPr>
          <p:cNvSpPr>
            <a:spLocks noGrp="1"/>
          </p:cNvSpPr>
          <p:nvPr>
            <p:ph type="title" orient="vert"/>
          </p:nvPr>
        </p:nvSpPr>
        <p:spPr>
          <a:xfrm>
            <a:off x="8724900" y="365125"/>
            <a:ext cx="2628900" cy="5811838"/>
          </a:xfrm>
        </p:spPr>
        <p:txBody>
          <a:bodyPr vert="eaVert"/>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Vertical Text Placeholder 2">
            <a:extLst>
              <a:ext uri="{FF2B5EF4-FFF2-40B4-BE49-F238E27FC236}">
                <a16:creationId xmlns:a16="http://schemas.microsoft.com/office/drawing/2014/main" id="{361BF08A-B869-0DFB-E865-E5DEF32A1BC8}"/>
              </a:ext>
            </a:extLst>
          </p:cNvPr>
          <p:cNvSpPr>
            <a:spLocks noGrp="1"/>
          </p:cNvSpPr>
          <p:nvPr>
            <p:ph type="body" orient="vert" idx="1"/>
          </p:nvPr>
        </p:nvSpPr>
        <p:spPr>
          <a:xfrm>
            <a:off x="838200" y="365125"/>
            <a:ext cx="7734300" cy="5811838"/>
          </a:xfrm>
        </p:spPr>
        <p:txBody>
          <a:bodyPr vert="eaVert"/>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F8A16F-83FC-9647-D29E-115267CFFA5F}"/>
              </a:ext>
            </a:extLst>
          </p:cNvPr>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r>
              <a:rPr lang="en-US"/>
              <a:t>L. Faillace</a:t>
            </a:r>
          </a:p>
        </p:txBody>
      </p:sp>
      <p:sp>
        <p:nvSpPr>
          <p:cNvPr id="5" name="Footer Placeholder 4">
            <a:extLst>
              <a:ext uri="{FF2B5EF4-FFF2-40B4-BE49-F238E27FC236}">
                <a16:creationId xmlns:a16="http://schemas.microsoft.com/office/drawing/2014/main" id="{98CBE8F5-8604-3465-6962-F9602CDC2025}"/>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r>
              <a:rPr lang="en-US"/>
              <a:t>TECH-FPA PhD Retreat 2025</a:t>
            </a:r>
          </a:p>
        </p:txBody>
      </p:sp>
      <p:sp>
        <p:nvSpPr>
          <p:cNvPr id="6" name="Slide Number Placeholder 5">
            <a:extLst>
              <a:ext uri="{FF2B5EF4-FFF2-40B4-BE49-F238E27FC236}">
                <a16:creationId xmlns:a16="http://schemas.microsoft.com/office/drawing/2014/main" id="{C21BE474-C3D8-5CB7-950E-692CC0D9EEF8}"/>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CCB3A354-9AF0-4746-AE3C-F59942414857}" type="slidenum">
              <a:rPr lang="en-US" smtClean="0"/>
              <a:pPr/>
              <a:t>‹#›</a:t>
            </a:fld>
            <a:endParaRPr lang="en-US"/>
          </a:p>
        </p:txBody>
      </p:sp>
    </p:spTree>
    <p:extLst>
      <p:ext uri="{BB962C8B-B14F-4D97-AF65-F5344CB8AC3E}">
        <p14:creationId xmlns:p14="http://schemas.microsoft.com/office/powerpoint/2010/main" val="2904537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A138D-FF44-98D0-CE7F-68D27CE68A4C}"/>
              </a:ext>
            </a:extLst>
          </p:cNvPr>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9BDF8078-4623-09CF-8E28-1E56CF38F8CF}"/>
              </a:ext>
            </a:extLst>
          </p:cNvPr>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A6711-AFEA-B7E3-1722-7CF936592440}"/>
              </a:ext>
            </a:extLst>
          </p:cNvPr>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r>
              <a:rPr lang="en-US"/>
              <a:t>L. Faillace</a:t>
            </a:r>
            <a:endParaRPr lang="en-US" dirty="0"/>
          </a:p>
        </p:txBody>
      </p:sp>
      <p:sp>
        <p:nvSpPr>
          <p:cNvPr id="5" name="Footer Placeholder 4">
            <a:extLst>
              <a:ext uri="{FF2B5EF4-FFF2-40B4-BE49-F238E27FC236}">
                <a16:creationId xmlns:a16="http://schemas.microsoft.com/office/drawing/2014/main" id="{00681B1A-5D01-51FE-8E1E-81B11E970823}"/>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r>
              <a:rPr lang="en-US"/>
              <a:t>TECH-FPA PhD Retreat 2025</a:t>
            </a:r>
          </a:p>
        </p:txBody>
      </p:sp>
      <p:sp>
        <p:nvSpPr>
          <p:cNvPr id="6" name="Slide Number Placeholder 5">
            <a:extLst>
              <a:ext uri="{FF2B5EF4-FFF2-40B4-BE49-F238E27FC236}">
                <a16:creationId xmlns:a16="http://schemas.microsoft.com/office/drawing/2014/main" id="{9DBF9C5C-203B-D477-B991-AFFE5424A204}"/>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CCB3A354-9AF0-4746-AE3C-F59942414857}" type="slidenum">
              <a:rPr lang="en-US" smtClean="0"/>
              <a:pPr/>
              <a:t>‹#›</a:t>
            </a:fld>
            <a:endParaRPr lang="en-US"/>
          </a:p>
        </p:txBody>
      </p:sp>
    </p:spTree>
    <p:extLst>
      <p:ext uri="{BB962C8B-B14F-4D97-AF65-F5344CB8AC3E}">
        <p14:creationId xmlns:p14="http://schemas.microsoft.com/office/powerpoint/2010/main" val="2744192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36578-6637-D4CA-51DF-2E6902F70315}"/>
              </a:ext>
            </a:extLst>
          </p:cNvPr>
          <p:cNvSpPr>
            <a:spLocks noGrp="1"/>
          </p:cNvSpPr>
          <p:nvPr>
            <p:ph type="title"/>
          </p:nvPr>
        </p:nvSpPr>
        <p:spPr>
          <a:xfrm>
            <a:off x="831850" y="1709738"/>
            <a:ext cx="10515600" cy="2852737"/>
          </a:xfrm>
        </p:spPr>
        <p:txBody>
          <a:bodyPr anchor="b"/>
          <a:lstStyle>
            <a:lvl1pPr>
              <a:defRPr sz="6000">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2BA53B35-EB1B-8424-D3D3-F3C25E3822A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latin typeface="Calibri" panose="020F0502020204030204" pitchFamily="34" charset="0"/>
                <a:cs typeface="Calibri" panose="020F0502020204030204" pitchFamily="34" charset="0"/>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5F2898-32DE-ACCB-EF6B-05BCCE5E092D}"/>
              </a:ext>
            </a:extLst>
          </p:cNvPr>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r>
              <a:rPr lang="en-US"/>
              <a:t>L. Faillace</a:t>
            </a:r>
            <a:endParaRPr lang="en-US" dirty="0"/>
          </a:p>
        </p:txBody>
      </p:sp>
      <p:sp>
        <p:nvSpPr>
          <p:cNvPr id="5" name="Footer Placeholder 4">
            <a:extLst>
              <a:ext uri="{FF2B5EF4-FFF2-40B4-BE49-F238E27FC236}">
                <a16:creationId xmlns:a16="http://schemas.microsoft.com/office/drawing/2014/main" id="{F75B3ECA-3521-A90D-B973-39A41CB07E3B}"/>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r>
              <a:rPr lang="en-US"/>
              <a:t>TECH-FPA PhD Retreat 2025</a:t>
            </a:r>
          </a:p>
        </p:txBody>
      </p:sp>
      <p:sp>
        <p:nvSpPr>
          <p:cNvPr id="6" name="Slide Number Placeholder 5">
            <a:extLst>
              <a:ext uri="{FF2B5EF4-FFF2-40B4-BE49-F238E27FC236}">
                <a16:creationId xmlns:a16="http://schemas.microsoft.com/office/drawing/2014/main" id="{DD84AB66-F336-72B9-B5AA-A463ED4B0705}"/>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CCB3A354-9AF0-4746-AE3C-F59942414857}" type="slidenum">
              <a:rPr lang="en-US" smtClean="0"/>
              <a:pPr/>
              <a:t>‹#›</a:t>
            </a:fld>
            <a:endParaRPr lang="en-US"/>
          </a:p>
        </p:txBody>
      </p:sp>
    </p:spTree>
    <p:extLst>
      <p:ext uri="{BB962C8B-B14F-4D97-AF65-F5344CB8AC3E}">
        <p14:creationId xmlns:p14="http://schemas.microsoft.com/office/powerpoint/2010/main" val="3328871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A74B4-DF84-78C8-D43C-CA816541B029}"/>
              </a:ext>
            </a:extLst>
          </p:cNvPr>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5713558E-FF6C-93E5-176A-D4DBD66C375B}"/>
              </a:ext>
            </a:extLst>
          </p:cNvPr>
          <p:cNvSpPr>
            <a:spLocks noGrp="1"/>
          </p:cNvSpPr>
          <p:nvPr>
            <p:ph sz="half" idx="1"/>
          </p:nvPr>
        </p:nvSpPr>
        <p:spPr>
          <a:xfrm>
            <a:off x="838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D04F0C-5FD4-37D9-8CCE-61A090F85E85}"/>
              </a:ext>
            </a:extLst>
          </p:cNvPr>
          <p:cNvSpPr>
            <a:spLocks noGrp="1"/>
          </p:cNvSpPr>
          <p:nvPr>
            <p:ph sz="half" idx="2"/>
          </p:nvPr>
        </p:nvSpPr>
        <p:spPr>
          <a:xfrm>
            <a:off x="6172200" y="1825625"/>
            <a:ext cx="5181600" cy="435133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E757A3-5D95-4B4E-F6BD-847CD098BD12}"/>
              </a:ext>
            </a:extLst>
          </p:cNvPr>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r>
              <a:rPr lang="en-US"/>
              <a:t>L. Faillace</a:t>
            </a:r>
          </a:p>
        </p:txBody>
      </p:sp>
      <p:sp>
        <p:nvSpPr>
          <p:cNvPr id="6" name="Footer Placeholder 5">
            <a:extLst>
              <a:ext uri="{FF2B5EF4-FFF2-40B4-BE49-F238E27FC236}">
                <a16:creationId xmlns:a16="http://schemas.microsoft.com/office/drawing/2014/main" id="{D38E738D-22E0-2B3D-9E61-86F4E7437FE8}"/>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r>
              <a:rPr lang="en-US"/>
              <a:t>TECH-FPA PhD Retreat 2025</a:t>
            </a:r>
          </a:p>
        </p:txBody>
      </p:sp>
      <p:sp>
        <p:nvSpPr>
          <p:cNvPr id="7" name="Slide Number Placeholder 6">
            <a:extLst>
              <a:ext uri="{FF2B5EF4-FFF2-40B4-BE49-F238E27FC236}">
                <a16:creationId xmlns:a16="http://schemas.microsoft.com/office/drawing/2014/main" id="{A26B0C6A-A7A1-FF51-3989-CC0B848CC8CB}"/>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CCB3A354-9AF0-4746-AE3C-F59942414857}" type="slidenum">
              <a:rPr lang="en-US" smtClean="0"/>
              <a:pPr/>
              <a:t>‹#›</a:t>
            </a:fld>
            <a:endParaRPr lang="en-US"/>
          </a:p>
        </p:txBody>
      </p:sp>
    </p:spTree>
    <p:extLst>
      <p:ext uri="{BB962C8B-B14F-4D97-AF65-F5344CB8AC3E}">
        <p14:creationId xmlns:p14="http://schemas.microsoft.com/office/powerpoint/2010/main" val="2735359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94B67-774E-51C0-E23D-B2BC39A9E1E8}"/>
              </a:ext>
            </a:extLst>
          </p:cNvPr>
          <p:cNvSpPr>
            <a:spLocks noGrp="1"/>
          </p:cNvSpPr>
          <p:nvPr>
            <p:ph type="title"/>
          </p:nvPr>
        </p:nvSpPr>
        <p:spPr>
          <a:xfrm>
            <a:off x="839788" y="365125"/>
            <a:ext cx="10515600" cy="1325563"/>
          </a:xfr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983B5783-F90F-D8D0-436B-4B80896B4B8D}"/>
              </a:ext>
            </a:extLst>
          </p:cNvPr>
          <p:cNvSpPr>
            <a:spLocks noGrp="1"/>
          </p:cNvSpPr>
          <p:nvPr>
            <p:ph type="body" idx="1"/>
          </p:nvPr>
        </p:nvSpPr>
        <p:spPr>
          <a:xfrm>
            <a:off x="839788" y="1681163"/>
            <a:ext cx="5157787" cy="823912"/>
          </a:xfrm>
        </p:spPr>
        <p:txBody>
          <a:bodyPr anchor="b"/>
          <a:lstStyle>
            <a:lvl1pPr marL="0" indent="0">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D1D6427-FA9C-84EF-BB6F-84F7280D7AB4}"/>
              </a:ext>
            </a:extLst>
          </p:cNvPr>
          <p:cNvSpPr>
            <a:spLocks noGrp="1"/>
          </p:cNvSpPr>
          <p:nvPr>
            <p:ph sz="half" idx="2"/>
          </p:nvPr>
        </p:nvSpPr>
        <p:spPr>
          <a:xfrm>
            <a:off x="839788" y="2505075"/>
            <a:ext cx="5157787" cy="368458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8E6BB5-8B22-1C85-E0DC-516813335BBC}"/>
              </a:ext>
            </a:extLst>
          </p:cNvPr>
          <p:cNvSpPr>
            <a:spLocks noGrp="1"/>
          </p:cNvSpPr>
          <p:nvPr>
            <p:ph type="body" sz="quarter" idx="3"/>
          </p:nvPr>
        </p:nvSpPr>
        <p:spPr>
          <a:xfrm>
            <a:off x="6172200" y="1681163"/>
            <a:ext cx="5183188" cy="823912"/>
          </a:xfrm>
        </p:spPr>
        <p:txBody>
          <a:bodyPr anchor="b"/>
          <a:lstStyle>
            <a:lvl1pPr marL="0" indent="0">
              <a:buNone/>
              <a:defRPr sz="2400" b="1">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C99316-E4D1-B5CC-8CFB-F0E684881C7A}"/>
              </a:ext>
            </a:extLst>
          </p:cNvPr>
          <p:cNvSpPr>
            <a:spLocks noGrp="1"/>
          </p:cNvSpPr>
          <p:nvPr>
            <p:ph sz="quarter" idx="4"/>
          </p:nvPr>
        </p:nvSpPr>
        <p:spPr>
          <a:xfrm>
            <a:off x="6172200" y="2505075"/>
            <a:ext cx="5183188" cy="3684588"/>
          </a:xfrm>
        </p:spPr>
        <p:txBody>
          <a:bodyPr/>
          <a:lstStyle>
            <a:lvl1pPr>
              <a:defRPr>
                <a:latin typeface="Calibri" panose="020F0502020204030204" pitchFamily="34" charset="0"/>
                <a:cs typeface="Calibri" panose="020F0502020204030204" pitchFamily="34" charset="0"/>
              </a:defRPr>
            </a:lvl1pPr>
            <a:lvl2pPr>
              <a:defRPr>
                <a:latin typeface="Calibri" panose="020F0502020204030204" pitchFamily="34" charset="0"/>
                <a:cs typeface="Calibri" panose="020F0502020204030204" pitchFamily="34" charset="0"/>
              </a:defRPr>
            </a:lvl2pPr>
            <a:lvl3pPr>
              <a:defRPr>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C25446-266D-60DD-A7F9-F512E521815C}"/>
              </a:ext>
            </a:extLst>
          </p:cNvPr>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r>
              <a:rPr lang="en-US"/>
              <a:t>L. Faillace</a:t>
            </a:r>
          </a:p>
        </p:txBody>
      </p:sp>
      <p:sp>
        <p:nvSpPr>
          <p:cNvPr id="8" name="Footer Placeholder 7">
            <a:extLst>
              <a:ext uri="{FF2B5EF4-FFF2-40B4-BE49-F238E27FC236}">
                <a16:creationId xmlns:a16="http://schemas.microsoft.com/office/drawing/2014/main" id="{128811CE-4CAD-84D3-D8A9-CFA8C440B6EC}"/>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r>
              <a:rPr lang="en-US"/>
              <a:t>TECH-FPA PhD Retreat 2025</a:t>
            </a:r>
          </a:p>
        </p:txBody>
      </p:sp>
      <p:sp>
        <p:nvSpPr>
          <p:cNvPr id="9" name="Slide Number Placeholder 8">
            <a:extLst>
              <a:ext uri="{FF2B5EF4-FFF2-40B4-BE49-F238E27FC236}">
                <a16:creationId xmlns:a16="http://schemas.microsoft.com/office/drawing/2014/main" id="{CE6834B7-2748-F976-E0C5-7FE754CD48D2}"/>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CCB3A354-9AF0-4746-AE3C-F59942414857}" type="slidenum">
              <a:rPr lang="en-US" smtClean="0"/>
              <a:pPr/>
              <a:t>‹#›</a:t>
            </a:fld>
            <a:endParaRPr lang="en-US"/>
          </a:p>
        </p:txBody>
      </p:sp>
    </p:spTree>
    <p:extLst>
      <p:ext uri="{BB962C8B-B14F-4D97-AF65-F5344CB8AC3E}">
        <p14:creationId xmlns:p14="http://schemas.microsoft.com/office/powerpoint/2010/main" val="650618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F6D2E-FD7C-0F2F-E792-E487203D64F0}"/>
              </a:ext>
            </a:extLst>
          </p:cNvPr>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p>
        </p:txBody>
      </p:sp>
      <p:sp>
        <p:nvSpPr>
          <p:cNvPr id="3" name="Date Placeholder 2">
            <a:extLst>
              <a:ext uri="{FF2B5EF4-FFF2-40B4-BE49-F238E27FC236}">
                <a16:creationId xmlns:a16="http://schemas.microsoft.com/office/drawing/2014/main" id="{5EE6C1BC-F01B-E0C9-A5BF-469FC8E2293E}"/>
              </a:ext>
            </a:extLst>
          </p:cNvPr>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r>
              <a:rPr lang="en-US"/>
              <a:t>L. Faillace</a:t>
            </a:r>
          </a:p>
        </p:txBody>
      </p:sp>
      <p:sp>
        <p:nvSpPr>
          <p:cNvPr id="4" name="Footer Placeholder 3">
            <a:extLst>
              <a:ext uri="{FF2B5EF4-FFF2-40B4-BE49-F238E27FC236}">
                <a16:creationId xmlns:a16="http://schemas.microsoft.com/office/drawing/2014/main" id="{FCB4DCD2-D455-A8CD-7A9A-3BD73083333F}"/>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r>
              <a:rPr lang="en-US"/>
              <a:t>TECH-FPA PhD Retreat 2025</a:t>
            </a:r>
          </a:p>
        </p:txBody>
      </p:sp>
      <p:sp>
        <p:nvSpPr>
          <p:cNvPr id="5" name="Slide Number Placeholder 4">
            <a:extLst>
              <a:ext uri="{FF2B5EF4-FFF2-40B4-BE49-F238E27FC236}">
                <a16:creationId xmlns:a16="http://schemas.microsoft.com/office/drawing/2014/main" id="{65F70BAD-E76D-BEAD-07C7-59B35B1733FD}"/>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CCB3A354-9AF0-4746-AE3C-F59942414857}" type="slidenum">
              <a:rPr lang="en-US" smtClean="0"/>
              <a:pPr/>
              <a:t>‹#›</a:t>
            </a:fld>
            <a:endParaRPr lang="en-US"/>
          </a:p>
        </p:txBody>
      </p:sp>
    </p:spTree>
    <p:extLst>
      <p:ext uri="{BB962C8B-B14F-4D97-AF65-F5344CB8AC3E}">
        <p14:creationId xmlns:p14="http://schemas.microsoft.com/office/powerpoint/2010/main" val="3685694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5156E313-EEA9-555B-15C0-E41B7E51DB12}"/>
              </a:ext>
            </a:extLst>
          </p:cNvPr>
          <p:cNvSpPr>
            <a:spLocks noGrp="1"/>
          </p:cNvSpPr>
          <p:nvPr>
            <p:ph type="dt" sz="half" idx="10"/>
          </p:nvPr>
        </p:nvSpPr>
        <p:spPr/>
        <p:txBody>
          <a:bodyPr/>
          <a:lstStyle/>
          <a:p>
            <a:r>
              <a:rPr lang="en-US"/>
              <a:t>L. Faillace</a:t>
            </a:r>
            <a:endParaRPr lang="en-US" dirty="0"/>
          </a:p>
        </p:txBody>
      </p:sp>
      <p:sp>
        <p:nvSpPr>
          <p:cNvPr id="6" name="Footer Placeholder 5">
            <a:extLst>
              <a:ext uri="{FF2B5EF4-FFF2-40B4-BE49-F238E27FC236}">
                <a16:creationId xmlns:a16="http://schemas.microsoft.com/office/drawing/2014/main" id="{60DF31F3-1375-4149-32D9-528922149C3F}"/>
              </a:ext>
            </a:extLst>
          </p:cNvPr>
          <p:cNvSpPr>
            <a:spLocks noGrp="1"/>
          </p:cNvSpPr>
          <p:nvPr>
            <p:ph type="ftr" sz="quarter" idx="11"/>
          </p:nvPr>
        </p:nvSpPr>
        <p:spPr/>
        <p:txBody>
          <a:bodyPr/>
          <a:lstStyle/>
          <a:p>
            <a:r>
              <a:rPr lang="en-US"/>
              <a:t>TECH-FPA PhD Retreat 2025</a:t>
            </a:r>
          </a:p>
        </p:txBody>
      </p:sp>
      <p:sp>
        <p:nvSpPr>
          <p:cNvPr id="7" name="Slide Number Placeholder 6">
            <a:extLst>
              <a:ext uri="{FF2B5EF4-FFF2-40B4-BE49-F238E27FC236}">
                <a16:creationId xmlns:a16="http://schemas.microsoft.com/office/drawing/2014/main" id="{88D0D82E-5B57-8589-9781-83FB5C1DCA08}"/>
              </a:ext>
            </a:extLst>
          </p:cNvPr>
          <p:cNvSpPr>
            <a:spLocks noGrp="1"/>
          </p:cNvSpPr>
          <p:nvPr>
            <p:ph type="sldNum" sz="quarter" idx="12"/>
          </p:nvPr>
        </p:nvSpPr>
        <p:spPr/>
        <p:txBody>
          <a:bodyPr/>
          <a:lstStyle/>
          <a:p>
            <a:fld id="{CCB3A354-9AF0-4746-AE3C-F59942414857}" type="slidenum">
              <a:rPr lang="en-US" smtClean="0"/>
              <a:pPr/>
              <a:t>‹#›</a:t>
            </a:fld>
            <a:endParaRPr lang="en-US"/>
          </a:p>
        </p:txBody>
      </p:sp>
      <p:sp>
        <p:nvSpPr>
          <p:cNvPr id="8" name="Title 7">
            <a:extLst>
              <a:ext uri="{FF2B5EF4-FFF2-40B4-BE49-F238E27FC236}">
                <a16:creationId xmlns:a16="http://schemas.microsoft.com/office/drawing/2014/main" id="{4B5C179F-3B4E-4D06-0B3E-E39F4EFF709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40348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18469-74E6-AA06-5697-1461AA325261}"/>
              </a:ext>
            </a:extLst>
          </p:cNvPr>
          <p:cNvSpPr>
            <a:spLocks noGrp="1"/>
          </p:cNvSpPr>
          <p:nvPr>
            <p:ph type="title"/>
          </p:nvPr>
        </p:nvSpPr>
        <p:spPr>
          <a:xfrm>
            <a:off x="839788" y="457200"/>
            <a:ext cx="3932237" cy="1600200"/>
          </a:xfrm>
        </p:spPr>
        <p:txBody>
          <a:bodyPr anchor="b"/>
          <a:lstStyle>
            <a:lvl1pPr>
              <a:defRPr sz="3200">
                <a:latin typeface="Calibri" panose="020F0502020204030204" pitchFamily="34" charset="0"/>
                <a:cs typeface="Calibri" panose="020F050202020403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FB074A43-4B47-0559-44B7-234C868F7F83}"/>
              </a:ext>
            </a:extLst>
          </p:cNvPr>
          <p:cNvSpPr>
            <a:spLocks noGrp="1"/>
          </p:cNvSpPr>
          <p:nvPr>
            <p:ph idx="1"/>
          </p:nvPr>
        </p:nvSpPr>
        <p:spPr>
          <a:xfrm>
            <a:off x="5183188" y="987425"/>
            <a:ext cx="6172200" cy="4873625"/>
          </a:xfrm>
        </p:spPr>
        <p:txBody>
          <a:bodyPr/>
          <a:lstStyle>
            <a:lvl1pPr>
              <a:defRPr sz="3200">
                <a:latin typeface="Calibri" panose="020F0502020204030204" pitchFamily="34" charset="0"/>
                <a:cs typeface="Calibri" panose="020F0502020204030204" pitchFamily="34" charset="0"/>
              </a:defRPr>
            </a:lvl1pPr>
            <a:lvl2pPr>
              <a:defRPr sz="2800">
                <a:latin typeface="Calibri" panose="020F0502020204030204" pitchFamily="34" charset="0"/>
                <a:cs typeface="Calibri" panose="020F0502020204030204" pitchFamily="34" charset="0"/>
              </a:defRPr>
            </a:lvl2pPr>
            <a:lvl3pPr>
              <a:defRPr sz="2400">
                <a:latin typeface="Calibri" panose="020F0502020204030204" pitchFamily="34" charset="0"/>
                <a:cs typeface="Calibri" panose="020F0502020204030204" pitchFamily="34" charset="0"/>
              </a:defRPr>
            </a:lvl3pPr>
            <a:lvl4pPr>
              <a:defRPr sz="2000">
                <a:latin typeface="Calibri" panose="020F0502020204030204" pitchFamily="34" charset="0"/>
                <a:cs typeface="Calibri" panose="020F0502020204030204" pitchFamily="34" charset="0"/>
              </a:defRPr>
            </a:lvl4pPr>
            <a:lvl5pPr>
              <a:defRPr sz="2000">
                <a:latin typeface="Calibri" panose="020F0502020204030204" pitchFamily="34" charset="0"/>
                <a:cs typeface="Calibri" panose="020F050202020403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8CC0029-5B8D-9414-BFAB-F25033AB7D9B}"/>
              </a:ext>
            </a:extLst>
          </p:cNvPr>
          <p:cNvSpPr>
            <a:spLocks noGrp="1"/>
          </p:cNvSpPr>
          <p:nvPr>
            <p:ph type="body" sz="half" idx="2"/>
          </p:nvPr>
        </p:nvSpPr>
        <p:spPr>
          <a:xfrm>
            <a:off x="839788" y="2057400"/>
            <a:ext cx="3932237" cy="3811588"/>
          </a:xfrm>
        </p:spPr>
        <p:txBody>
          <a:bodyPr/>
          <a:lstStyle>
            <a:lvl1pPr marL="0" indent="0">
              <a:buNone/>
              <a:defRPr sz="16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E74C9A-B0F3-6A20-D086-4605C7C5843B}"/>
              </a:ext>
            </a:extLst>
          </p:cNvPr>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r>
              <a:rPr lang="en-US"/>
              <a:t>L. Faillace</a:t>
            </a:r>
          </a:p>
        </p:txBody>
      </p:sp>
      <p:sp>
        <p:nvSpPr>
          <p:cNvPr id="6" name="Footer Placeholder 5">
            <a:extLst>
              <a:ext uri="{FF2B5EF4-FFF2-40B4-BE49-F238E27FC236}">
                <a16:creationId xmlns:a16="http://schemas.microsoft.com/office/drawing/2014/main" id="{B6240B24-C048-3CA5-AF9D-78A1A5BDD734}"/>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r>
              <a:rPr lang="en-US"/>
              <a:t>TECH-FPA PhD Retreat 2025</a:t>
            </a:r>
          </a:p>
        </p:txBody>
      </p:sp>
      <p:sp>
        <p:nvSpPr>
          <p:cNvPr id="7" name="Slide Number Placeholder 6">
            <a:extLst>
              <a:ext uri="{FF2B5EF4-FFF2-40B4-BE49-F238E27FC236}">
                <a16:creationId xmlns:a16="http://schemas.microsoft.com/office/drawing/2014/main" id="{8C062608-31E3-0986-ADF2-C55BD6F7D946}"/>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CCB3A354-9AF0-4746-AE3C-F59942414857}" type="slidenum">
              <a:rPr lang="en-US" smtClean="0"/>
              <a:pPr/>
              <a:t>‹#›</a:t>
            </a:fld>
            <a:endParaRPr lang="en-US"/>
          </a:p>
        </p:txBody>
      </p:sp>
    </p:spTree>
    <p:extLst>
      <p:ext uri="{BB962C8B-B14F-4D97-AF65-F5344CB8AC3E}">
        <p14:creationId xmlns:p14="http://schemas.microsoft.com/office/powerpoint/2010/main" val="2556828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10E6-15B3-C3DA-3879-87C52FD6E7B4}"/>
              </a:ext>
            </a:extLst>
          </p:cNvPr>
          <p:cNvSpPr>
            <a:spLocks noGrp="1"/>
          </p:cNvSpPr>
          <p:nvPr>
            <p:ph type="title"/>
          </p:nvPr>
        </p:nvSpPr>
        <p:spPr>
          <a:xfrm>
            <a:off x="839788" y="457200"/>
            <a:ext cx="3932237" cy="1600200"/>
          </a:xfrm>
        </p:spPr>
        <p:txBody>
          <a:bodyPr anchor="b"/>
          <a:lstStyle>
            <a:lvl1pPr>
              <a:defRPr sz="3200">
                <a:latin typeface="Calibri" panose="020F0502020204030204" pitchFamily="34" charset="0"/>
                <a:cs typeface="Calibri" panose="020F0502020204030204" pitchFamily="34" charset="0"/>
              </a:defRPr>
            </a:lvl1pPr>
          </a:lstStyle>
          <a:p>
            <a:r>
              <a:rPr lang="en-US"/>
              <a:t>Click to edit Master title style</a:t>
            </a:r>
          </a:p>
        </p:txBody>
      </p:sp>
      <p:sp>
        <p:nvSpPr>
          <p:cNvPr id="3" name="Picture Placeholder 2">
            <a:extLst>
              <a:ext uri="{FF2B5EF4-FFF2-40B4-BE49-F238E27FC236}">
                <a16:creationId xmlns:a16="http://schemas.microsoft.com/office/drawing/2014/main" id="{EABE01BA-6C34-E554-C062-947CB05D20BA}"/>
              </a:ext>
            </a:extLst>
          </p:cNvPr>
          <p:cNvSpPr>
            <a:spLocks noGrp="1"/>
          </p:cNvSpPr>
          <p:nvPr>
            <p:ph type="pic" idx="1"/>
          </p:nvPr>
        </p:nvSpPr>
        <p:spPr>
          <a:xfrm>
            <a:off x="5183188" y="987425"/>
            <a:ext cx="6172200" cy="4873625"/>
          </a:xfrm>
        </p:spPr>
        <p:txBody>
          <a:bodyPr/>
          <a:lstStyle>
            <a:lvl1pPr marL="0" indent="0">
              <a:buNone/>
              <a:defRPr sz="3200">
                <a:latin typeface="Calibri" panose="020F0502020204030204" pitchFamily="34" charset="0"/>
                <a:cs typeface="Calibri" panose="020F050202020403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CDA1BD-E4D2-6B23-5CF2-9017A76F12E3}"/>
              </a:ext>
            </a:extLst>
          </p:cNvPr>
          <p:cNvSpPr>
            <a:spLocks noGrp="1"/>
          </p:cNvSpPr>
          <p:nvPr>
            <p:ph type="body" sz="half" idx="2"/>
          </p:nvPr>
        </p:nvSpPr>
        <p:spPr>
          <a:xfrm>
            <a:off x="839788" y="2057400"/>
            <a:ext cx="3932237" cy="3811588"/>
          </a:xfrm>
        </p:spPr>
        <p:txBody>
          <a:bodyPr/>
          <a:lstStyle>
            <a:lvl1pPr marL="0" indent="0">
              <a:buNone/>
              <a:defRPr sz="1600">
                <a:latin typeface="Calibri" panose="020F0502020204030204" pitchFamily="34" charset="0"/>
                <a:cs typeface="Calibri" panose="020F050202020403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37E3C8-BF90-0A45-8174-941601921B46}"/>
              </a:ext>
            </a:extLst>
          </p:cNvPr>
          <p:cNvSpPr>
            <a:spLocks noGrp="1"/>
          </p:cNvSpPr>
          <p:nvPr>
            <p:ph type="dt" sz="half" idx="10"/>
          </p:nvPr>
        </p:nvSpPr>
        <p:spPr/>
        <p:txBody>
          <a:bodyPr/>
          <a:lstStyle>
            <a:lvl1pPr>
              <a:defRPr>
                <a:latin typeface="Calibri" panose="020F0502020204030204" pitchFamily="34" charset="0"/>
                <a:cs typeface="Calibri" panose="020F0502020204030204" pitchFamily="34" charset="0"/>
              </a:defRPr>
            </a:lvl1pPr>
          </a:lstStyle>
          <a:p>
            <a:r>
              <a:rPr lang="en-US"/>
              <a:t>L. Faillace</a:t>
            </a:r>
          </a:p>
        </p:txBody>
      </p:sp>
      <p:sp>
        <p:nvSpPr>
          <p:cNvPr id="6" name="Footer Placeholder 5">
            <a:extLst>
              <a:ext uri="{FF2B5EF4-FFF2-40B4-BE49-F238E27FC236}">
                <a16:creationId xmlns:a16="http://schemas.microsoft.com/office/drawing/2014/main" id="{4EE2F89F-4183-0A8A-3668-0C98B80918F0}"/>
              </a:ext>
            </a:extLst>
          </p:cNvPr>
          <p:cNvSpPr>
            <a:spLocks noGrp="1"/>
          </p:cNvSpPr>
          <p:nvPr>
            <p:ph type="ftr" sz="quarter" idx="11"/>
          </p:nvPr>
        </p:nvSpPr>
        <p:spPr/>
        <p:txBody>
          <a:bodyPr/>
          <a:lstStyle>
            <a:lvl1pPr>
              <a:defRPr>
                <a:latin typeface="Calibri" panose="020F0502020204030204" pitchFamily="34" charset="0"/>
                <a:cs typeface="Calibri" panose="020F0502020204030204" pitchFamily="34" charset="0"/>
              </a:defRPr>
            </a:lvl1pPr>
          </a:lstStyle>
          <a:p>
            <a:r>
              <a:rPr lang="en-US"/>
              <a:t>TECH-FPA PhD Retreat 2025</a:t>
            </a:r>
          </a:p>
        </p:txBody>
      </p:sp>
      <p:sp>
        <p:nvSpPr>
          <p:cNvPr id="7" name="Slide Number Placeholder 6">
            <a:extLst>
              <a:ext uri="{FF2B5EF4-FFF2-40B4-BE49-F238E27FC236}">
                <a16:creationId xmlns:a16="http://schemas.microsoft.com/office/drawing/2014/main" id="{582FCEDC-090B-DCE2-C8EA-51739FDC3652}"/>
              </a:ext>
            </a:extLst>
          </p:cNvPr>
          <p:cNvSpPr>
            <a:spLocks noGrp="1"/>
          </p:cNvSpPr>
          <p:nvPr>
            <p:ph type="sldNum" sz="quarter" idx="12"/>
          </p:nvPr>
        </p:nvSpPr>
        <p:spPr/>
        <p:txBody>
          <a:bodyPr/>
          <a:lstStyle>
            <a:lvl1pPr>
              <a:defRPr>
                <a:latin typeface="Calibri" panose="020F0502020204030204" pitchFamily="34" charset="0"/>
                <a:cs typeface="Calibri" panose="020F0502020204030204" pitchFamily="34" charset="0"/>
              </a:defRPr>
            </a:lvl1pPr>
          </a:lstStyle>
          <a:p>
            <a:fld id="{CCB3A354-9AF0-4746-AE3C-F59942414857}" type="slidenum">
              <a:rPr lang="en-US" smtClean="0"/>
              <a:pPr/>
              <a:t>‹#›</a:t>
            </a:fld>
            <a:endParaRPr lang="en-US"/>
          </a:p>
        </p:txBody>
      </p:sp>
    </p:spTree>
    <p:extLst>
      <p:ext uri="{BB962C8B-B14F-4D97-AF65-F5344CB8AC3E}">
        <p14:creationId xmlns:p14="http://schemas.microsoft.com/office/powerpoint/2010/main" val="3881367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315BF2-C1BD-6DE4-A6D2-3DA2843848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4D6B6646-C898-0FE0-6519-92538B4F8FB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951889-DBA6-8130-F673-0766E770C2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Calibri" panose="020F0502020204030204" pitchFamily="34" charset="0"/>
                <a:cs typeface="Calibri" panose="020F0502020204030204" pitchFamily="34" charset="0"/>
              </a:defRPr>
            </a:lvl1pPr>
          </a:lstStyle>
          <a:p>
            <a:r>
              <a:rPr lang="en-US"/>
              <a:t>L. Faillace</a:t>
            </a:r>
            <a:endParaRPr lang="en-US" dirty="0"/>
          </a:p>
        </p:txBody>
      </p:sp>
      <p:sp>
        <p:nvSpPr>
          <p:cNvPr id="5" name="Footer Placeholder 4">
            <a:extLst>
              <a:ext uri="{FF2B5EF4-FFF2-40B4-BE49-F238E27FC236}">
                <a16:creationId xmlns:a16="http://schemas.microsoft.com/office/drawing/2014/main" id="{59D3D061-C740-8F95-4DA1-1A5D3A059A2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Calibri" panose="020F0502020204030204" pitchFamily="34" charset="0"/>
                <a:cs typeface="Calibri" panose="020F0502020204030204" pitchFamily="34" charset="0"/>
              </a:defRPr>
            </a:lvl1pPr>
          </a:lstStyle>
          <a:p>
            <a:r>
              <a:rPr lang="en-US"/>
              <a:t>TECH-FPA PhD Retreat 2025</a:t>
            </a:r>
          </a:p>
        </p:txBody>
      </p:sp>
      <p:sp>
        <p:nvSpPr>
          <p:cNvPr id="6" name="Slide Number Placeholder 5">
            <a:extLst>
              <a:ext uri="{FF2B5EF4-FFF2-40B4-BE49-F238E27FC236}">
                <a16:creationId xmlns:a16="http://schemas.microsoft.com/office/drawing/2014/main" id="{DA715881-BF48-7C9B-BE09-D38CCAF0AB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Calibri" panose="020F0502020204030204" pitchFamily="34" charset="0"/>
                <a:cs typeface="Calibri" panose="020F0502020204030204" pitchFamily="34" charset="0"/>
              </a:defRPr>
            </a:lvl1pPr>
          </a:lstStyle>
          <a:p>
            <a:fld id="{CCB3A354-9AF0-4746-AE3C-F59942414857}" type="slidenum">
              <a:rPr lang="en-US" smtClean="0"/>
              <a:pPr/>
              <a:t>‹#›</a:t>
            </a:fld>
            <a:endParaRPr lang="en-US"/>
          </a:p>
        </p:txBody>
      </p:sp>
    </p:spTree>
    <p:extLst>
      <p:ext uri="{BB962C8B-B14F-4D97-AF65-F5344CB8AC3E}">
        <p14:creationId xmlns:p14="http://schemas.microsoft.com/office/powerpoint/2010/main" val="2808321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8" Type="http://schemas.openxmlformats.org/officeDocument/2006/relationships/image" Target="../media/image52.emf"/><Relationship Id="rId13" Type="http://schemas.openxmlformats.org/officeDocument/2006/relationships/image" Target="../media/image57.jpeg"/><Relationship Id="rId18" Type="http://schemas.openxmlformats.org/officeDocument/2006/relationships/image" Target="../media/image62.jpeg"/><Relationship Id="rId3" Type="http://schemas.openxmlformats.org/officeDocument/2006/relationships/diagramLayout" Target="../diagrams/layout1.xml"/><Relationship Id="rId21" Type="http://schemas.openxmlformats.org/officeDocument/2006/relationships/image" Target="../media/image65.png"/><Relationship Id="rId7" Type="http://schemas.openxmlformats.org/officeDocument/2006/relationships/image" Target="../media/image51.emf"/><Relationship Id="rId12" Type="http://schemas.openxmlformats.org/officeDocument/2006/relationships/image" Target="../media/image56.jpeg"/><Relationship Id="rId17" Type="http://schemas.openxmlformats.org/officeDocument/2006/relationships/image" Target="../media/image61.jpeg"/><Relationship Id="rId2" Type="http://schemas.openxmlformats.org/officeDocument/2006/relationships/diagramData" Target="../diagrams/data1.xml"/><Relationship Id="rId16" Type="http://schemas.openxmlformats.org/officeDocument/2006/relationships/image" Target="../media/image60.jpeg"/><Relationship Id="rId20" Type="http://schemas.openxmlformats.org/officeDocument/2006/relationships/image" Target="../media/image64.png"/><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55.jpeg"/><Relationship Id="rId24" Type="http://schemas.openxmlformats.org/officeDocument/2006/relationships/image" Target="../media/image70.png"/><Relationship Id="rId5" Type="http://schemas.openxmlformats.org/officeDocument/2006/relationships/diagramColors" Target="../diagrams/colors1.xml"/><Relationship Id="rId15" Type="http://schemas.openxmlformats.org/officeDocument/2006/relationships/image" Target="../media/image59.jpg"/><Relationship Id="rId23" Type="http://schemas.openxmlformats.org/officeDocument/2006/relationships/image" Target="../media/image67.jpeg"/><Relationship Id="rId10" Type="http://schemas.openxmlformats.org/officeDocument/2006/relationships/image" Target="../media/image54.jpeg"/><Relationship Id="rId19" Type="http://schemas.openxmlformats.org/officeDocument/2006/relationships/image" Target="../media/image63.png"/><Relationship Id="rId4" Type="http://schemas.openxmlformats.org/officeDocument/2006/relationships/diagramQuickStyle" Target="../diagrams/quickStyle1.xml"/><Relationship Id="rId9" Type="http://schemas.openxmlformats.org/officeDocument/2006/relationships/image" Target="../media/image53.jpeg"/><Relationship Id="rId14" Type="http://schemas.openxmlformats.org/officeDocument/2006/relationships/image" Target="../media/image58.jpeg"/><Relationship Id="rId22" Type="http://schemas.openxmlformats.org/officeDocument/2006/relationships/image" Target="../media/image66.png"/></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emf"/><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13.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5.tiff"/><Relationship Id="rId2" Type="http://schemas.openxmlformats.org/officeDocument/2006/relationships/image" Target="../media/image74.emf"/><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18.xml.rels><?xml version="1.0" encoding="UTF-8" standalone="yes"?>
<Relationships xmlns="http://schemas.openxmlformats.org/package/2006/relationships"><Relationship Id="rId3" Type="http://schemas.openxmlformats.org/officeDocument/2006/relationships/image" Target="../media/image83.jpeg"/><Relationship Id="rId7" Type="http://schemas.openxmlformats.org/officeDocument/2006/relationships/image" Target="../media/image8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19.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8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tiff"/><Relationship Id="rId4" Type="http://schemas.openxmlformats.org/officeDocument/2006/relationships/image" Target="../media/image8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png"/></Relationships>
</file>

<file path=ppt/slides/_rels/slide21.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2.xml"/><Relationship Id="rId5" Type="http://schemas.openxmlformats.org/officeDocument/2006/relationships/image" Target="../media/image490.png"/><Relationship Id="rId4" Type="http://schemas.openxmlformats.org/officeDocument/2006/relationships/image" Target="../media/image480.png"/></Relationships>
</file>

<file path=ppt/slides/_rels/slide2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99.jpg"/><Relationship Id="rId5" Type="http://schemas.openxmlformats.org/officeDocument/2006/relationships/image" Target="../media/image98.jpeg"/><Relationship Id="rId4" Type="http://schemas.openxmlformats.org/officeDocument/2006/relationships/image" Target="../media/image97.jpg"/></Relationships>
</file>

<file path=ppt/slides/_rels/slide23.xml.rels><?xml version="1.0" encoding="UTF-8" standalone="yes"?>
<Relationships xmlns="http://schemas.openxmlformats.org/package/2006/relationships"><Relationship Id="rId8" Type="http://schemas.openxmlformats.org/officeDocument/2006/relationships/image" Target="../media/image103.jpg"/><Relationship Id="rId3" Type="http://schemas.microsoft.com/office/2007/relationships/hdphoto" Target="../media/hdphoto3.wdp"/><Relationship Id="rId7" Type="http://schemas.openxmlformats.org/officeDocument/2006/relationships/image" Target="../media/image102.jp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101.jpg"/><Relationship Id="rId5" Type="http://schemas.openxmlformats.org/officeDocument/2006/relationships/image" Target="../media/image100.jpg"/><Relationship Id="rId4" Type="http://schemas.openxmlformats.org/officeDocument/2006/relationships/image" Target="../media/image97.jpg"/></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emf"/><Relationship Id="rId7" Type="http://schemas.openxmlformats.org/officeDocument/2006/relationships/image" Target="../media/image9.png"/><Relationship Id="rId12" Type="http://schemas.openxmlformats.org/officeDocument/2006/relationships/image" Target="../media/image14.emf"/><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gif"/><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jpeg"/><Relationship Id="rId14" Type="http://schemas.openxmlformats.org/officeDocument/2006/relationships/image" Target="../media/image16.gif"/></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8.jpg"/><Relationship Id="rId7" Type="http://schemas.openxmlformats.org/officeDocument/2006/relationships/image" Target="../media/image21.jp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24.png"/><Relationship Id="rId5" Type="http://schemas.microsoft.com/office/2007/relationships/hdphoto" Target="../media/hdphoto2.wdp"/><Relationship Id="rId10" Type="http://schemas.openxmlformats.org/officeDocument/2006/relationships/image" Target="../media/image23.png"/><Relationship Id="rId4" Type="http://schemas.openxmlformats.org/officeDocument/2006/relationships/image" Target="../media/image19.png"/><Relationship Id="rId9" Type="http://schemas.openxmlformats.org/officeDocument/2006/relationships/image" Target="../media/image22.jpg"/></Relationships>
</file>

<file path=ppt/slides/_rels/slide7.xml.rels><?xml version="1.0" encoding="UTF-8" standalone="yes"?>
<Relationships xmlns="http://schemas.openxmlformats.org/package/2006/relationships"><Relationship Id="rId8" Type="http://schemas.openxmlformats.org/officeDocument/2006/relationships/image" Target="../media/image29.jpg"/><Relationship Id="rId13" Type="http://schemas.openxmlformats.org/officeDocument/2006/relationships/image" Target="../media/image34.png"/><Relationship Id="rId3" Type="http://schemas.openxmlformats.org/officeDocument/2006/relationships/oleObject" Target="../embeddings/oleObject1.bin"/><Relationship Id="rId7" Type="http://schemas.openxmlformats.org/officeDocument/2006/relationships/image" Target="../media/image28.jpg"/><Relationship Id="rId12" Type="http://schemas.openxmlformats.org/officeDocument/2006/relationships/image" Target="../media/image33.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27.jpeg"/><Relationship Id="rId11" Type="http://schemas.openxmlformats.org/officeDocument/2006/relationships/image" Target="../media/image32.jpeg"/><Relationship Id="rId5" Type="http://schemas.openxmlformats.org/officeDocument/2006/relationships/image" Target="../media/image26.jpg"/><Relationship Id="rId10" Type="http://schemas.openxmlformats.org/officeDocument/2006/relationships/image" Target="../media/image31.jpeg"/><Relationship Id="rId4" Type="http://schemas.openxmlformats.org/officeDocument/2006/relationships/image" Target="../media/image25.wmf"/><Relationship Id="rId9" Type="http://schemas.openxmlformats.org/officeDocument/2006/relationships/image" Target="../media/image30.jpg"/></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34.jpeg"/><Relationship Id="rId7" Type="http://schemas.openxmlformats.org/officeDocument/2006/relationships/image" Target="../media/image37.jpeg"/><Relationship Id="rId12" Type="http://schemas.openxmlformats.org/officeDocument/2006/relationships/image" Target="../media/image40.png"/><Relationship Id="rId2" Type="http://schemas.openxmlformats.org/officeDocument/2006/relationships/image" Target="../media/image33.gif"/><Relationship Id="rId1" Type="http://schemas.openxmlformats.org/officeDocument/2006/relationships/slideLayout" Target="../slideLayouts/slideLayout2.xml"/><Relationship Id="rId6" Type="http://schemas.openxmlformats.org/officeDocument/2006/relationships/image" Target="../media/image36.emf"/><Relationship Id="rId11" Type="http://schemas.openxmlformats.org/officeDocument/2006/relationships/image" Target="../media/image39.wmf"/><Relationship Id="rId5" Type="http://schemas.openxmlformats.org/officeDocument/2006/relationships/image" Target="../media/image24.png"/><Relationship Id="rId10" Type="http://schemas.openxmlformats.org/officeDocument/2006/relationships/oleObject" Target="../embeddings/oleObject3.bin"/><Relationship Id="rId4" Type="http://schemas.openxmlformats.org/officeDocument/2006/relationships/image" Target="../media/image35.jpg"/><Relationship Id="rId9" Type="http://schemas.openxmlformats.org/officeDocument/2006/relationships/image" Target="../media/image38.wmf"/></Relationships>
</file>

<file path=ppt/slides/_rels/slide9.xml.rels><?xml version="1.0" encoding="UTF-8" standalone="yes"?>
<Relationships xmlns="http://schemas.openxmlformats.org/package/2006/relationships"><Relationship Id="rId8" Type="http://schemas.openxmlformats.org/officeDocument/2006/relationships/image" Target="../media/image45.emf"/><Relationship Id="rId13" Type="http://schemas.openxmlformats.org/officeDocument/2006/relationships/image" Target="../media/image48.png"/><Relationship Id="rId3" Type="http://schemas.openxmlformats.org/officeDocument/2006/relationships/image" Target="../media/image41.png"/><Relationship Id="rId7" Type="http://schemas.openxmlformats.org/officeDocument/2006/relationships/image" Target="../media/image37.png"/><Relationship Id="rId12" Type="http://schemas.openxmlformats.org/officeDocument/2006/relationships/image" Target="../media/image47.wmf"/><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44.jpeg"/><Relationship Id="rId11" Type="http://schemas.openxmlformats.org/officeDocument/2006/relationships/oleObject" Target="../embeddings/oleObject5.bin"/><Relationship Id="rId5" Type="http://schemas.openxmlformats.org/officeDocument/2006/relationships/image" Target="../media/image43.png"/><Relationship Id="rId10" Type="http://schemas.openxmlformats.org/officeDocument/2006/relationships/image" Target="../media/image46.wmf"/><Relationship Id="rId4" Type="http://schemas.openxmlformats.org/officeDocument/2006/relationships/image" Target="../media/image42.png"/><Relationship Id="rId9" Type="http://schemas.openxmlformats.org/officeDocument/2006/relationships/oleObject" Target="../embeddings/oleObject4.bin"/><Relationship Id="rId14" Type="http://schemas.openxmlformats.org/officeDocument/2006/relationships/image" Target="../media/image4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3245F62-CCC4-49E4-B95B-EA6C1E790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882926-94F5-C74C-2C35-90FD38C2141F}"/>
              </a:ext>
            </a:extLst>
          </p:cNvPr>
          <p:cNvSpPr>
            <a:spLocks noGrp="1"/>
          </p:cNvSpPr>
          <p:nvPr>
            <p:ph type="ctrTitle"/>
          </p:nvPr>
        </p:nvSpPr>
        <p:spPr>
          <a:xfrm>
            <a:off x="579888" y="2751546"/>
            <a:ext cx="10909640" cy="1687814"/>
          </a:xfrm>
        </p:spPr>
        <p:txBody>
          <a:bodyPr anchor="b">
            <a:normAutofit/>
          </a:bodyPr>
          <a:lstStyle/>
          <a:p>
            <a:r>
              <a:rPr lang="en-US" sz="5600" b="1" i="0" dirty="0">
                <a:effectLst/>
                <a:latin typeface="Liberation Sans"/>
              </a:rPr>
              <a:t>Development and challenges in accelerators technologies</a:t>
            </a:r>
            <a:endParaRPr lang="en-US" sz="5600" b="1" dirty="0"/>
          </a:p>
        </p:txBody>
      </p:sp>
      <p:sp>
        <p:nvSpPr>
          <p:cNvPr id="3" name="Subtitle 2">
            <a:extLst>
              <a:ext uri="{FF2B5EF4-FFF2-40B4-BE49-F238E27FC236}">
                <a16:creationId xmlns:a16="http://schemas.microsoft.com/office/drawing/2014/main" id="{F2B3D74A-D67B-695E-EE2E-56A4A0ACD261}"/>
              </a:ext>
            </a:extLst>
          </p:cNvPr>
          <p:cNvSpPr>
            <a:spLocks noGrp="1"/>
          </p:cNvSpPr>
          <p:nvPr>
            <p:ph type="subTitle" idx="1"/>
          </p:nvPr>
        </p:nvSpPr>
        <p:spPr>
          <a:xfrm>
            <a:off x="749494" y="4716710"/>
            <a:ext cx="10909643" cy="552659"/>
          </a:xfrm>
        </p:spPr>
        <p:txBody>
          <a:bodyPr anchor="t">
            <a:noAutofit/>
          </a:bodyPr>
          <a:lstStyle/>
          <a:p>
            <a:r>
              <a:rPr lang="it-IT" sz="2000" b="1" dirty="0"/>
              <a:t>Luigi Faillace</a:t>
            </a:r>
            <a:r>
              <a:rPr lang="it-IT" sz="2000" dirty="0"/>
              <a:t>,</a:t>
            </a:r>
          </a:p>
          <a:p>
            <a:r>
              <a:rPr lang="it-IT" sz="2000" dirty="0"/>
              <a:t>INFN-Laboratori Nazionali di Frascati</a:t>
            </a:r>
          </a:p>
          <a:p>
            <a:r>
              <a:rPr lang="it-IT" sz="2000" dirty="0" err="1"/>
              <a:t>February</a:t>
            </a:r>
            <a:r>
              <a:rPr lang="it-IT" sz="2000" dirty="0"/>
              <a:t> 19, 2025</a:t>
            </a:r>
            <a:endParaRPr lang="en-US" sz="2000" dirty="0"/>
          </a:p>
        </p:txBody>
      </p:sp>
      <p:pic>
        <p:nvPicPr>
          <p:cNvPr id="7" name="Google Shape;96;p1">
            <a:extLst>
              <a:ext uri="{FF2B5EF4-FFF2-40B4-BE49-F238E27FC236}">
                <a16:creationId xmlns:a16="http://schemas.microsoft.com/office/drawing/2014/main" id="{21FA0679-C482-3778-7B9E-A1714152208C}"/>
              </a:ext>
            </a:extLst>
          </p:cNvPr>
          <p:cNvPicPr preferRelativeResize="0">
            <a:picLocks noChangeAspect="1"/>
          </p:cNvPicPr>
          <p:nvPr/>
        </p:nvPicPr>
        <p:blipFill rotWithShape="1">
          <a:blip r:embed="rId2"/>
          <a:stretch/>
        </p:blipFill>
        <p:spPr>
          <a:xfrm>
            <a:off x="4233863" y="281954"/>
            <a:ext cx="3324685" cy="2093844"/>
          </a:xfrm>
          <a:prstGeom prst="rect">
            <a:avLst/>
          </a:prstGeom>
          <a:noFill/>
        </p:spPr>
      </p:pic>
      <p:sp>
        <p:nvSpPr>
          <p:cNvPr id="14" name="sketch line">
            <a:extLst>
              <a:ext uri="{FF2B5EF4-FFF2-40B4-BE49-F238E27FC236}">
                <a16:creationId xmlns:a16="http://schemas.microsoft.com/office/drawing/2014/main" id="{E6C0DD6B-6AA3-448F-9B99-8386295BC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5509052"/>
            <a:ext cx="4572000" cy="18288"/>
          </a:xfrm>
          <a:custGeom>
            <a:avLst/>
            <a:gdLst>
              <a:gd name="connsiteX0" fmla="*/ 0 w 4572000"/>
              <a:gd name="connsiteY0" fmla="*/ 0 h 18288"/>
              <a:gd name="connsiteX1" fmla="*/ 515983 w 4572000"/>
              <a:gd name="connsiteY1" fmla="*/ 0 h 18288"/>
              <a:gd name="connsiteX2" fmla="*/ 1031966 w 4572000"/>
              <a:gd name="connsiteY2" fmla="*/ 0 h 18288"/>
              <a:gd name="connsiteX3" fmla="*/ 1639389 w 4572000"/>
              <a:gd name="connsiteY3" fmla="*/ 0 h 18288"/>
              <a:gd name="connsiteX4" fmla="*/ 2383971 w 4572000"/>
              <a:gd name="connsiteY4" fmla="*/ 0 h 18288"/>
              <a:gd name="connsiteX5" fmla="*/ 2945674 w 4572000"/>
              <a:gd name="connsiteY5" fmla="*/ 0 h 18288"/>
              <a:gd name="connsiteX6" fmla="*/ 3507377 w 4572000"/>
              <a:gd name="connsiteY6" fmla="*/ 0 h 18288"/>
              <a:gd name="connsiteX7" fmla="*/ 4572000 w 4572000"/>
              <a:gd name="connsiteY7" fmla="*/ 0 h 18288"/>
              <a:gd name="connsiteX8" fmla="*/ 4572000 w 4572000"/>
              <a:gd name="connsiteY8" fmla="*/ 18288 h 18288"/>
              <a:gd name="connsiteX9" fmla="*/ 3873137 w 4572000"/>
              <a:gd name="connsiteY9" fmla="*/ 18288 h 18288"/>
              <a:gd name="connsiteX10" fmla="*/ 3311434 w 4572000"/>
              <a:gd name="connsiteY10" fmla="*/ 18288 h 18288"/>
              <a:gd name="connsiteX11" fmla="*/ 2749731 w 4572000"/>
              <a:gd name="connsiteY11" fmla="*/ 18288 h 18288"/>
              <a:gd name="connsiteX12" fmla="*/ 2050869 w 4572000"/>
              <a:gd name="connsiteY12" fmla="*/ 18288 h 18288"/>
              <a:gd name="connsiteX13" fmla="*/ 1306286 w 4572000"/>
              <a:gd name="connsiteY13" fmla="*/ 18288 h 18288"/>
              <a:gd name="connsiteX14" fmla="*/ 790303 w 4572000"/>
              <a:gd name="connsiteY14" fmla="*/ 18288 h 18288"/>
              <a:gd name="connsiteX15" fmla="*/ 0 w 4572000"/>
              <a:gd name="connsiteY15" fmla="*/ 18288 h 18288"/>
              <a:gd name="connsiteX16" fmla="*/ 0 w 457200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18288" fill="none" extrusionOk="0">
                <a:moveTo>
                  <a:pt x="0" y="0"/>
                </a:moveTo>
                <a:cubicBezTo>
                  <a:pt x="105156" y="-20963"/>
                  <a:pt x="340432" y="822"/>
                  <a:pt x="515983" y="0"/>
                </a:cubicBezTo>
                <a:cubicBezTo>
                  <a:pt x="691534" y="-822"/>
                  <a:pt x="850679" y="16479"/>
                  <a:pt x="1031966" y="0"/>
                </a:cubicBezTo>
                <a:cubicBezTo>
                  <a:pt x="1213253" y="-16479"/>
                  <a:pt x="1443646" y="-18730"/>
                  <a:pt x="1639389" y="0"/>
                </a:cubicBezTo>
                <a:cubicBezTo>
                  <a:pt x="1835132" y="18730"/>
                  <a:pt x="2159975" y="18531"/>
                  <a:pt x="2383971" y="0"/>
                </a:cubicBezTo>
                <a:cubicBezTo>
                  <a:pt x="2607967" y="-18531"/>
                  <a:pt x="2719096" y="-12030"/>
                  <a:pt x="2945674" y="0"/>
                </a:cubicBezTo>
                <a:cubicBezTo>
                  <a:pt x="3172252" y="12030"/>
                  <a:pt x="3269167" y="27666"/>
                  <a:pt x="3507377" y="0"/>
                </a:cubicBezTo>
                <a:cubicBezTo>
                  <a:pt x="3745587" y="-27666"/>
                  <a:pt x="4116741" y="18705"/>
                  <a:pt x="4572000" y="0"/>
                </a:cubicBezTo>
                <a:cubicBezTo>
                  <a:pt x="4572895" y="8974"/>
                  <a:pt x="4571454" y="9359"/>
                  <a:pt x="4572000" y="18288"/>
                </a:cubicBezTo>
                <a:cubicBezTo>
                  <a:pt x="4374698" y="3942"/>
                  <a:pt x="4098874" y="-11042"/>
                  <a:pt x="3873137" y="18288"/>
                </a:cubicBezTo>
                <a:cubicBezTo>
                  <a:pt x="3647400" y="47618"/>
                  <a:pt x="3517055" y="5421"/>
                  <a:pt x="3311434" y="18288"/>
                </a:cubicBezTo>
                <a:cubicBezTo>
                  <a:pt x="3105813" y="31155"/>
                  <a:pt x="3025168" y="17856"/>
                  <a:pt x="2749731" y="18288"/>
                </a:cubicBezTo>
                <a:cubicBezTo>
                  <a:pt x="2474294" y="18720"/>
                  <a:pt x="2291766" y="-14168"/>
                  <a:pt x="2050869" y="18288"/>
                </a:cubicBezTo>
                <a:cubicBezTo>
                  <a:pt x="1809972" y="50744"/>
                  <a:pt x="1540276" y="46798"/>
                  <a:pt x="1306286" y="18288"/>
                </a:cubicBezTo>
                <a:cubicBezTo>
                  <a:pt x="1072296" y="-10222"/>
                  <a:pt x="972445" y="19645"/>
                  <a:pt x="790303" y="18288"/>
                </a:cubicBezTo>
                <a:cubicBezTo>
                  <a:pt x="608161" y="16931"/>
                  <a:pt x="200981" y="8241"/>
                  <a:pt x="0" y="18288"/>
                </a:cubicBezTo>
                <a:cubicBezTo>
                  <a:pt x="-229" y="14222"/>
                  <a:pt x="509" y="5816"/>
                  <a:pt x="0" y="0"/>
                </a:cubicBezTo>
                <a:close/>
              </a:path>
              <a:path w="4572000" h="18288" stroke="0" extrusionOk="0">
                <a:moveTo>
                  <a:pt x="0" y="0"/>
                </a:moveTo>
                <a:cubicBezTo>
                  <a:pt x="143285" y="-9565"/>
                  <a:pt x="327959" y="-11498"/>
                  <a:pt x="561703" y="0"/>
                </a:cubicBezTo>
                <a:cubicBezTo>
                  <a:pt x="795447" y="11498"/>
                  <a:pt x="838260" y="18255"/>
                  <a:pt x="1077686" y="0"/>
                </a:cubicBezTo>
                <a:cubicBezTo>
                  <a:pt x="1317112" y="-18255"/>
                  <a:pt x="1437472" y="23514"/>
                  <a:pt x="1639389" y="0"/>
                </a:cubicBezTo>
                <a:cubicBezTo>
                  <a:pt x="1841306" y="-23514"/>
                  <a:pt x="2037142" y="-12551"/>
                  <a:pt x="2292531" y="0"/>
                </a:cubicBezTo>
                <a:cubicBezTo>
                  <a:pt x="2547920" y="12551"/>
                  <a:pt x="2810436" y="-20352"/>
                  <a:pt x="2991394" y="0"/>
                </a:cubicBezTo>
                <a:cubicBezTo>
                  <a:pt x="3172352" y="20352"/>
                  <a:pt x="3530025" y="-13347"/>
                  <a:pt x="3735977" y="0"/>
                </a:cubicBezTo>
                <a:cubicBezTo>
                  <a:pt x="3941929" y="13347"/>
                  <a:pt x="4161497" y="34086"/>
                  <a:pt x="4572000" y="0"/>
                </a:cubicBezTo>
                <a:cubicBezTo>
                  <a:pt x="4571545" y="6162"/>
                  <a:pt x="4571903" y="11775"/>
                  <a:pt x="4572000" y="18288"/>
                </a:cubicBezTo>
                <a:cubicBezTo>
                  <a:pt x="4228040" y="36490"/>
                  <a:pt x="4199736" y="42557"/>
                  <a:pt x="3873137" y="18288"/>
                </a:cubicBezTo>
                <a:cubicBezTo>
                  <a:pt x="3546538" y="-5981"/>
                  <a:pt x="3472124" y="16809"/>
                  <a:pt x="3128554" y="18288"/>
                </a:cubicBezTo>
                <a:cubicBezTo>
                  <a:pt x="2784984" y="19767"/>
                  <a:pt x="2735896" y="-17781"/>
                  <a:pt x="2383971" y="18288"/>
                </a:cubicBezTo>
                <a:cubicBezTo>
                  <a:pt x="2032046" y="54357"/>
                  <a:pt x="2019324" y="2920"/>
                  <a:pt x="1867989" y="18288"/>
                </a:cubicBezTo>
                <a:cubicBezTo>
                  <a:pt x="1716654" y="33656"/>
                  <a:pt x="1418675" y="32575"/>
                  <a:pt x="1169126" y="18288"/>
                </a:cubicBezTo>
                <a:cubicBezTo>
                  <a:pt x="919577" y="4001"/>
                  <a:pt x="798537" y="16165"/>
                  <a:pt x="561703" y="18288"/>
                </a:cubicBezTo>
                <a:cubicBezTo>
                  <a:pt x="324869" y="20411"/>
                  <a:pt x="221395" y="-912"/>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ate Placeholder 5">
            <a:extLst>
              <a:ext uri="{FF2B5EF4-FFF2-40B4-BE49-F238E27FC236}">
                <a16:creationId xmlns:a16="http://schemas.microsoft.com/office/drawing/2014/main" id="{6CCD2C76-F454-DEC9-41E3-F6E0DE8AE693}"/>
              </a:ext>
            </a:extLst>
          </p:cNvPr>
          <p:cNvSpPr>
            <a:spLocks noGrp="1"/>
          </p:cNvSpPr>
          <p:nvPr>
            <p:ph type="dt" sz="half" idx="10"/>
          </p:nvPr>
        </p:nvSpPr>
        <p:spPr>
          <a:xfrm>
            <a:off x="838200" y="6356350"/>
            <a:ext cx="2743200" cy="365125"/>
          </a:xfrm>
        </p:spPr>
        <p:txBody>
          <a:bodyPr>
            <a:normAutofit/>
          </a:bodyPr>
          <a:lstStyle/>
          <a:p>
            <a:pPr>
              <a:spcAft>
                <a:spcPts val="600"/>
              </a:spcAft>
            </a:pPr>
            <a:r>
              <a:rPr lang="en-US"/>
              <a:t>L. Faillace</a:t>
            </a:r>
          </a:p>
        </p:txBody>
      </p:sp>
      <p:sp>
        <p:nvSpPr>
          <p:cNvPr id="4" name="Footer Placeholder 3">
            <a:extLst>
              <a:ext uri="{FF2B5EF4-FFF2-40B4-BE49-F238E27FC236}">
                <a16:creationId xmlns:a16="http://schemas.microsoft.com/office/drawing/2014/main" id="{BE930653-06DC-5AEB-63B1-80E2FE704377}"/>
              </a:ext>
            </a:extLst>
          </p:cNvPr>
          <p:cNvSpPr>
            <a:spLocks noGrp="1"/>
          </p:cNvSpPr>
          <p:nvPr>
            <p:ph type="ftr" sz="quarter" idx="11"/>
          </p:nvPr>
        </p:nvSpPr>
        <p:spPr>
          <a:xfrm>
            <a:off x="4038600" y="6356350"/>
            <a:ext cx="4114800" cy="365125"/>
          </a:xfrm>
        </p:spPr>
        <p:txBody>
          <a:bodyPr>
            <a:normAutofit/>
          </a:bodyPr>
          <a:lstStyle/>
          <a:p>
            <a:pPr>
              <a:spcAft>
                <a:spcPts val="600"/>
              </a:spcAft>
            </a:pPr>
            <a:r>
              <a:rPr lang="it-IT"/>
              <a:t>TECH-FPA PhD Retreat 2025</a:t>
            </a:r>
            <a:endParaRPr lang="en-US"/>
          </a:p>
        </p:txBody>
      </p:sp>
      <p:sp>
        <p:nvSpPr>
          <p:cNvPr id="5" name="Slide Number Placeholder 4">
            <a:extLst>
              <a:ext uri="{FF2B5EF4-FFF2-40B4-BE49-F238E27FC236}">
                <a16:creationId xmlns:a16="http://schemas.microsoft.com/office/drawing/2014/main" id="{428163EC-36B9-20B1-2534-AD744A65B9A9}"/>
              </a:ext>
            </a:extLst>
          </p:cNvPr>
          <p:cNvSpPr>
            <a:spLocks noGrp="1"/>
          </p:cNvSpPr>
          <p:nvPr>
            <p:ph type="sldNum" sz="quarter" idx="12"/>
          </p:nvPr>
        </p:nvSpPr>
        <p:spPr>
          <a:xfrm>
            <a:off x="8610600" y="6356350"/>
            <a:ext cx="2743200" cy="365125"/>
          </a:xfrm>
        </p:spPr>
        <p:txBody>
          <a:bodyPr>
            <a:normAutofit/>
          </a:bodyPr>
          <a:lstStyle/>
          <a:p>
            <a:pPr>
              <a:spcAft>
                <a:spcPts val="600"/>
              </a:spcAft>
            </a:pPr>
            <a:fld id="{CCB3A354-9AF0-4746-AE3C-F59942414857}" type="slidenum">
              <a:rPr lang="en-US" smtClean="0"/>
              <a:pPr>
                <a:spcAft>
                  <a:spcPts val="600"/>
                </a:spcAft>
              </a:pPr>
              <a:t>1</a:t>
            </a:fld>
            <a:endParaRPr lang="en-US"/>
          </a:p>
        </p:txBody>
      </p:sp>
      <p:sp>
        <p:nvSpPr>
          <p:cNvPr id="9" name="TextBox 8">
            <a:extLst>
              <a:ext uri="{FF2B5EF4-FFF2-40B4-BE49-F238E27FC236}">
                <a16:creationId xmlns:a16="http://schemas.microsoft.com/office/drawing/2014/main" id="{02D9EC57-4C45-470A-31A3-C3F0044491E2}"/>
              </a:ext>
            </a:extLst>
          </p:cNvPr>
          <p:cNvSpPr txBox="1"/>
          <p:nvPr/>
        </p:nvSpPr>
        <p:spPr>
          <a:xfrm>
            <a:off x="4905683" y="6120270"/>
            <a:ext cx="2483259" cy="369332"/>
          </a:xfrm>
          <a:prstGeom prst="rect">
            <a:avLst/>
          </a:prstGeom>
          <a:noFill/>
        </p:spPr>
        <p:txBody>
          <a:bodyPr wrap="square">
            <a:spAutoFit/>
          </a:bodyPr>
          <a:lstStyle/>
          <a:p>
            <a:r>
              <a:rPr lang="en-US" b="1" dirty="0">
                <a:latin typeface="Calibri" panose="020F0502020204030204" pitchFamily="34" charset="0"/>
                <a:cs typeface="Calibri" panose="020F0502020204030204" pitchFamily="34" charset="0"/>
              </a:rPr>
              <a:t>luigi.faillace@lnf.infn.it</a:t>
            </a:r>
          </a:p>
        </p:txBody>
      </p:sp>
    </p:spTree>
    <p:extLst>
      <p:ext uri="{BB962C8B-B14F-4D97-AF65-F5344CB8AC3E}">
        <p14:creationId xmlns:p14="http://schemas.microsoft.com/office/powerpoint/2010/main" val="2659368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Isosceles Triangle 28">
            <a:extLst>
              <a:ext uri="{FF2B5EF4-FFF2-40B4-BE49-F238E27FC236}">
                <a16:creationId xmlns:a16="http://schemas.microsoft.com/office/drawing/2014/main" id="{4C0C6F2F-10FF-A62F-0480-43751D42D013}"/>
              </a:ext>
            </a:extLst>
          </p:cNvPr>
          <p:cNvSpPr/>
          <p:nvPr/>
        </p:nvSpPr>
        <p:spPr>
          <a:xfrm rot="10800000">
            <a:off x="10854812" y="752165"/>
            <a:ext cx="1084007" cy="5265175"/>
          </a:xfrm>
          <a:prstGeom prst="triangle">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effectLst>
            <a:outerShdw blurRad="50800" dist="38100" dir="13500000" algn="b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Date Placeholder 3">
            <a:extLst>
              <a:ext uri="{FF2B5EF4-FFF2-40B4-BE49-F238E27FC236}">
                <a16:creationId xmlns:a16="http://schemas.microsoft.com/office/drawing/2014/main" id="{E0BEF069-6A3E-430A-09EB-49C99AE08D10}"/>
              </a:ext>
            </a:extLst>
          </p:cNvPr>
          <p:cNvSpPr>
            <a:spLocks noGrp="1"/>
          </p:cNvSpPr>
          <p:nvPr>
            <p:ph type="dt" sz="half" idx="10"/>
          </p:nvPr>
        </p:nvSpPr>
        <p:spPr/>
        <p:txBody>
          <a:bodyPr/>
          <a:lstStyle/>
          <a:p>
            <a:r>
              <a:rPr lang="en-US"/>
              <a:t>L. Faillace</a:t>
            </a:r>
            <a:endParaRPr lang="en-US" dirty="0"/>
          </a:p>
        </p:txBody>
      </p:sp>
      <p:sp>
        <p:nvSpPr>
          <p:cNvPr id="5" name="Footer Placeholder 4">
            <a:extLst>
              <a:ext uri="{FF2B5EF4-FFF2-40B4-BE49-F238E27FC236}">
                <a16:creationId xmlns:a16="http://schemas.microsoft.com/office/drawing/2014/main" id="{B2B1F9FC-AE0B-C940-72E4-F45A8BCD899F}"/>
              </a:ext>
            </a:extLst>
          </p:cNvPr>
          <p:cNvSpPr>
            <a:spLocks noGrp="1"/>
          </p:cNvSpPr>
          <p:nvPr>
            <p:ph type="ftr" sz="quarter" idx="11"/>
          </p:nvPr>
        </p:nvSpPr>
        <p:spPr/>
        <p:txBody>
          <a:bodyPr/>
          <a:lstStyle/>
          <a:p>
            <a:r>
              <a:rPr lang="en-US"/>
              <a:t>TECH-FPA PhD Retreat 2025</a:t>
            </a:r>
          </a:p>
        </p:txBody>
      </p:sp>
      <p:sp>
        <p:nvSpPr>
          <p:cNvPr id="6" name="Slide Number Placeholder 5">
            <a:extLst>
              <a:ext uri="{FF2B5EF4-FFF2-40B4-BE49-F238E27FC236}">
                <a16:creationId xmlns:a16="http://schemas.microsoft.com/office/drawing/2014/main" id="{EC0B65F1-7B5E-7BDD-D4D8-430474B1CD16}"/>
              </a:ext>
            </a:extLst>
          </p:cNvPr>
          <p:cNvSpPr>
            <a:spLocks noGrp="1"/>
          </p:cNvSpPr>
          <p:nvPr>
            <p:ph type="sldNum" sz="quarter" idx="12"/>
          </p:nvPr>
        </p:nvSpPr>
        <p:spPr/>
        <p:txBody>
          <a:bodyPr/>
          <a:lstStyle/>
          <a:p>
            <a:fld id="{CCB3A354-9AF0-4746-AE3C-F59942414857}" type="slidenum">
              <a:rPr lang="en-US" smtClean="0"/>
              <a:pPr/>
              <a:t>10</a:t>
            </a:fld>
            <a:endParaRPr lang="en-US"/>
          </a:p>
        </p:txBody>
      </p:sp>
      <p:sp>
        <p:nvSpPr>
          <p:cNvPr id="9" name="TextBox 8">
            <a:extLst>
              <a:ext uri="{FF2B5EF4-FFF2-40B4-BE49-F238E27FC236}">
                <a16:creationId xmlns:a16="http://schemas.microsoft.com/office/drawing/2014/main" id="{0E8A4BC7-59F2-A578-5982-F1B4CD035A53}"/>
              </a:ext>
            </a:extLst>
          </p:cNvPr>
          <p:cNvSpPr txBox="1"/>
          <p:nvPr/>
        </p:nvSpPr>
        <p:spPr>
          <a:xfrm>
            <a:off x="0" y="0"/>
            <a:ext cx="12192000" cy="461665"/>
          </a:xfrm>
          <a:prstGeom prst="rect">
            <a:avLst/>
          </a:prstGeom>
          <a:noFill/>
        </p:spPr>
        <p:txBody>
          <a:bodyPr wrap="square" rtlCol="0">
            <a:spAutoFit/>
          </a:bodyPr>
          <a:lstStyle/>
          <a:p>
            <a:pPr algn="ctr"/>
            <a:r>
              <a:rPr lang="it-IT" sz="2400" b="1" dirty="0" err="1">
                <a:solidFill>
                  <a:srgbClr val="FF0000"/>
                </a:solidFill>
                <a:latin typeface="Calibri" panose="020F0502020204030204" pitchFamily="34" charset="0"/>
                <a:cs typeface="Calibri" panose="020F0502020204030204" pitchFamily="34" charset="0"/>
              </a:rPr>
              <a:t>Normal</a:t>
            </a:r>
            <a:r>
              <a:rPr lang="it-IT" sz="2400" b="1" dirty="0">
                <a:solidFill>
                  <a:srgbClr val="FF0000"/>
                </a:solidFill>
                <a:latin typeface="Calibri" panose="020F0502020204030204" pitchFamily="34" charset="0"/>
                <a:cs typeface="Calibri" panose="020F0502020204030204" pitchFamily="34" charset="0"/>
              </a:rPr>
              <a:t> </a:t>
            </a:r>
            <a:r>
              <a:rPr lang="it-IT" sz="2400" b="1" dirty="0" err="1">
                <a:solidFill>
                  <a:srgbClr val="FF0000"/>
                </a:solidFill>
                <a:latin typeface="Calibri" panose="020F0502020204030204" pitchFamily="34" charset="0"/>
                <a:cs typeface="Calibri" panose="020F0502020204030204" pitchFamily="34" charset="0"/>
              </a:rPr>
              <a:t>conducting</a:t>
            </a:r>
            <a:r>
              <a:rPr lang="it-IT" sz="2400" b="1" dirty="0">
                <a:solidFill>
                  <a:srgbClr val="FF0000"/>
                </a:solidFill>
                <a:latin typeface="Calibri" panose="020F0502020204030204" pitchFamily="34" charset="0"/>
                <a:cs typeface="Calibri" panose="020F0502020204030204" pitchFamily="34" charset="0"/>
              </a:rPr>
              <a:t> RF </a:t>
            </a:r>
            <a:r>
              <a:rPr lang="it-IT" sz="2400" b="1" dirty="0" err="1">
                <a:solidFill>
                  <a:srgbClr val="FF0000"/>
                </a:solidFill>
                <a:latin typeface="Calibri" panose="020F0502020204030204" pitchFamily="34" charset="0"/>
                <a:cs typeface="Calibri" panose="020F0502020204030204" pitchFamily="34" charset="0"/>
              </a:rPr>
              <a:t>structures</a:t>
            </a:r>
            <a:endParaRPr lang="en-US" sz="2400" b="1" dirty="0">
              <a:solidFill>
                <a:srgbClr val="FF0000"/>
              </a:solidFill>
              <a:latin typeface="Calibri" panose="020F0502020204030204" pitchFamily="34" charset="0"/>
              <a:cs typeface="Calibri" panose="020F0502020204030204" pitchFamily="34" charset="0"/>
            </a:endParaRPr>
          </a:p>
        </p:txBody>
      </p:sp>
      <p:graphicFrame>
        <p:nvGraphicFramePr>
          <p:cNvPr id="10" name="Table 4">
            <a:extLst>
              <a:ext uri="{FF2B5EF4-FFF2-40B4-BE49-F238E27FC236}">
                <a16:creationId xmlns:a16="http://schemas.microsoft.com/office/drawing/2014/main" id="{EA2CD87D-A69A-3117-9DFA-810F593D0DAB}"/>
              </a:ext>
            </a:extLst>
          </p:cNvPr>
          <p:cNvGraphicFramePr>
            <a:graphicFrameLocks noGrp="1"/>
          </p:cNvGraphicFramePr>
          <p:nvPr>
            <p:extLst>
              <p:ext uri="{D42A27DB-BD31-4B8C-83A1-F6EECF244321}">
                <p14:modId xmlns:p14="http://schemas.microsoft.com/office/powerpoint/2010/main" val="3462382971"/>
              </p:ext>
            </p:extLst>
          </p:nvPr>
        </p:nvGraphicFramePr>
        <p:xfrm>
          <a:off x="342451" y="1107048"/>
          <a:ext cx="6024447" cy="1752600"/>
        </p:xfrm>
        <a:graphic>
          <a:graphicData uri="http://schemas.openxmlformats.org/drawingml/2006/table">
            <a:tbl>
              <a:tblPr firstRow="1" bandRow="1">
                <a:tableStyleId>{21E4AEA4-8DFA-4A89-87EB-49C32662AFE0}</a:tableStyleId>
              </a:tblPr>
              <a:tblGrid>
                <a:gridCol w="2364105">
                  <a:extLst>
                    <a:ext uri="{9D8B030D-6E8A-4147-A177-3AD203B41FA5}">
                      <a16:colId xmlns:a16="http://schemas.microsoft.com/office/drawing/2014/main" val="3140311685"/>
                    </a:ext>
                  </a:extLst>
                </a:gridCol>
                <a:gridCol w="1991222">
                  <a:extLst>
                    <a:ext uri="{9D8B030D-6E8A-4147-A177-3AD203B41FA5}">
                      <a16:colId xmlns:a16="http://schemas.microsoft.com/office/drawing/2014/main" val="1439541435"/>
                    </a:ext>
                  </a:extLst>
                </a:gridCol>
                <a:gridCol w="1669120">
                  <a:extLst>
                    <a:ext uri="{9D8B030D-6E8A-4147-A177-3AD203B41FA5}">
                      <a16:colId xmlns:a16="http://schemas.microsoft.com/office/drawing/2014/main" val="3764408094"/>
                    </a:ext>
                  </a:extLst>
                </a:gridCol>
              </a:tblGrid>
              <a:tr h="370840">
                <a:tc>
                  <a:txBody>
                    <a:bodyPr/>
                    <a:lstStyle/>
                    <a:p>
                      <a:r>
                        <a:rPr lang="en-US" sz="1800" dirty="0"/>
                        <a:t>Warm Cavities</a:t>
                      </a:r>
                    </a:p>
                  </a:txBody>
                  <a:tcPr/>
                </a:tc>
                <a:tc>
                  <a:txBody>
                    <a:bodyPr/>
                    <a:lstStyle/>
                    <a:p>
                      <a:r>
                        <a:rPr lang="en-US" sz="1800" dirty="0"/>
                        <a:t>Accelerating Gradient</a:t>
                      </a:r>
                    </a:p>
                  </a:txBody>
                  <a:tcPr/>
                </a:tc>
                <a:tc>
                  <a:txBody>
                    <a:bodyPr/>
                    <a:lstStyle/>
                    <a:p>
                      <a:r>
                        <a:rPr lang="en-US" sz="1800" dirty="0"/>
                        <a:t>Repetition Rate</a:t>
                      </a:r>
                    </a:p>
                  </a:txBody>
                  <a:tcPr/>
                </a:tc>
                <a:extLst>
                  <a:ext uri="{0D108BD9-81ED-4DB2-BD59-A6C34878D82A}">
                    <a16:rowId xmlns:a16="http://schemas.microsoft.com/office/drawing/2014/main" val="3186250312"/>
                  </a:ext>
                </a:extLst>
              </a:tr>
              <a:tr h="370840">
                <a:tc>
                  <a:txBody>
                    <a:bodyPr/>
                    <a:lstStyle/>
                    <a:p>
                      <a:r>
                        <a:rPr lang="en-US" sz="1800" dirty="0"/>
                        <a:t>S-Band (3 GHz)</a:t>
                      </a:r>
                    </a:p>
                  </a:txBody>
                  <a:tcPr/>
                </a:tc>
                <a:tc>
                  <a:txBody>
                    <a:bodyPr/>
                    <a:lstStyle/>
                    <a:p>
                      <a:r>
                        <a:rPr lang="en-US" sz="1800" dirty="0"/>
                        <a:t>15 - 30 MV/m</a:t>
                      </a:r>
                    </a:p>
                  </a:txBody>
                  <a:tcPr/>
                </a:tc>
                <a:tc>
                  <a:txBody>
                    <a:bodyPr/>
                    <a:lstStyle/>
                    <a:p>
                      <a:r>
                        <a:rPr lang="en-US" sz="1800" dirty="0"/>
                        <a:t>50-300 Hz</a:t>
                      </a:r>
                    </a:p>
                  </a:txBody>
                  <a:tcPr/>
                </a:tc>
                <a:extLst>
                  <a:ext uri="{0D108BD9-81ED-4DB2-BD59-A6C34878D82A}">
                    <a16:rowId xmlns:a16="http://schemas.microsoft.com/office/drawing/2014/main" val="187546561"/>
                  </a:ext>
                </a:extLst>
              </a:tr>
              <a:tr h="370840">
                <a:tc>
                  <a:txBody>
                    <a:bodyPr/>
                    <a:lstStyle/>
                    <a:p>
                      <a:r>
                        <a:rPr lang="en-US" sz="1800" dirty="0"/>
                        <a:t>C-Band (5-6 GHz)</a:t>
                      </a:r>
                    </a:p>
                  </a:txBody>
                  <a:tcPr/>
                </a:tc>
                <a:tc>
                  <a:txBody>
                    <a:bodyPr/>
                    <a:lstStyle/>
                    <a:p>
                      <a:r>
                        <a:rPr lang="en-US" sz="1800" dirty="0"/>
                        <a:t>&gt; 50 MV/m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&lt; 100 Hz</a:t>
                      </a:r>
                    </a:p>
                  </a:txBody>
                  <a:tcPr/>
                </a:tc>
                <a:extLst>
                  <a:ext uri="{0D108BD9-81ED-4DB2-BD59-A6C34878D82A}">
                    <a16:rowId xmlns:a16="http://schemas.microsoft.com/office/drawing/2014/main" val="1903468125"/>
                  </a:ext>
                </a:extLst>
              </a:tr>
              <a:tr h="370840">
                <a:tc>
                  <a:txBody>
                    <a:bodyPr/>
                    <a:lstStyle/>
                    <a:p>
                      <a:r>
                        <a:rPr lang="en-US" sz="1800" dirty="0"/>
                        <a:t>X –Band (11-12 GHz)</a:t>
                      </a:r>
                    </a:p>
                  </a:txBody>
                  <a:tcPr/>
                </a:tc>
                <a:tc>
                  <a:txBody>
                    <a:bodyPr/>
                    <a:lstStyle/>
                    <a:p>
                      <a:r>
                        <a:rPr lang="en-US" sz="1800" dirty="0"/>
                        <a:t>&gt; 100 MV/m</a:t>
                      </a:r>
                    </a:p>
                  </a:txBody>
                  <a:tcPr/>
                </a:tc>
                <a:tc>
                  <a:txBody>
                    <a:bodyPr/>
                    <a:lstStyle/>
                    <a:p>
                      <a:r>
                        <a:rPr lang="en-US" sz="1800" dirty="0"/>
                        <a:t>&lt; 100 Hz</a:t>
                      </a:r>
                    </a:p>
                  </a:txBody>
                  <a:tcPr/>
                </a:tc>
                <a:extLst>
                  <a:ext uri="{0D108BD9-81ED-4DB2-BD59-A6C34878D82A}">
                    <a16:rowId xmlns:a16="http://schemas.microsoft.com/office/drawing/2014/main" val="3196287655"/>
                  </a:ext>
                </a:extLst>
              </a:tr>
            </a:tbl>
          </a:graphicData>
        </a:graphic>
      </p:graphicFrame>
      <p:pic>
        <p:nvPicPr>
          <p:cNvPr id="13" name="Picture 12">
            <a:extLst>
              <a:ext uri="{FF2B5EF4-FFF2-40B4-BE49-F238E27FC236}">
                <a16:creationId xmlns:a16="http://schemas.microsoft.com/office/drawing/2014/main" id="{52D120C8-4352-F194-5A4F-106A37EEA180}"/>
              </a:ext>
            </a:extLst>
          </p:cNvPr>
          <p:cNvPicPr>
            <a:picLocks noChangeAspect="1"/>
          </p:cNvPicPr>
          <p:nvPr/>
        </p:nvPicPr>
        <p:blipFill>
          <a:blip r:embed="rId2"/>
          <a:stretch>
            <a:fillRect/>
          </a:stretch>
        </p:blipFill>
        <p:spPr>
          <a:xfrm>
            <a:off x="7259243" y="659323"/>
            <a:ext cx="3160492" cy="2160113"/>
          </a:xfrm>
          <a:prstGeom prst="rect">
            <a:avLst/>
          </a:prstGeom>
        </p:spPr>
      </p:pic>
      <p:pic>
        <p:nvPicPr>
          <p:cNvPr id="14" name="Picture 13" descr="XTD-2.png">
            <a:extLst>
              <a:ext uri="{FF2B5EF4-FFF2-40B4-BE49-F238E27FC236}">
                <a16:creationId xmlns:a16="http://schemas.microsoft.com/office/drawing/2014/main" id="{6A89AB96-A72C-1448-D2EB-7E2A1E4A49BB}"/>
              </a:ext>
            </a:extLst>
          </p:cNvPr>
          <p:cNvPicPr>
            <a:picLocks noChangeAspect="1"/>
          </p:cNvPicPr>
          <p:nvPr/>
        </p:nvPicPr>
        <p:blipFill rotWithShape="1">
          <a:blip r:embed="rId3">
            <a:extLst>
              <a:ext uri="{28A0092B-C50C-407E-A947-70E740481C1C}">
                <a14:useLocalDpi xmlns:a14="http://schemas.microsoft.com/office/drawing/2010/main" val="0"/>
              </a:ext>
            </a:extLst>
          </a:blip>
          <a:srcRect r="8661"/>
          <a:stretch/>
        </p:blipFill>
        <p:spPr>
          <a:xfrm>
            <a:off x="7883748" y="4890190"/>
            <a:ext cx="1997670" cy="1458059"/>
          </a:xfrm>
          <a:prstGeom prst="rect">
            <a:avLst/>
          </a:prstGeom>
        </p:spPr>
      </p:pic>
      <p:pic>
        <p:nvPicPr>
          <p:cNvPr id="15" name="Picture 14">
            <a:extLst>
              <a:ext uri="{FF2B5EF4-FFF2-40B4-BE49-F238E27FC236}">
                <a16:creationId xmlns:a16="http://schemas.microsoft.com/office/drawing/2014/main" id="{39A65BC9-2DA9-BD2E-E936-56894B6D5DED}"/>
              </a:ext>
            </a:extLst>
          </p:cNvPr>
          <p:cNvPicPr>
            <a:picLocks noChangeAspect="1"/>
          </p:cNvPicPr>
          <p:nvPr/>
        </p:nvPicPr>
        <p:blipFill rotWithShape="1">
          <a:blip r:embed="rId4"/>
          <a:srcRect l="15464" t="45280" r="39691" b="21547"/>
          <a:stretch/>
        </p:blipFill>
        <p:spPr>
          <a:xfrm>
            <a:off x="7692019" y="3402606"/>
            <a:ext cx="2255766" cy="938606"/>
          </a:xfrm>
          <a:prstGeom prst="rect">
            <a:avLst/>
          </a:prstGeom>
        </p:spPr>
      </p:pic>
      <p:sp>
        <p:nvSpPr>
          <p:cNvPr id="16" name="TextBox 15">
            <a:extLst>
              <a:ext uri="{FF2B5EF4-FFF2-40B4-BE49-F238E27FC236}">
                <a16:creationId xmlns:a16="http://schemas.microsoft.com/office/drawing/2014/main" id="{30EE310A-CA08-9029-1FCE-0A6CEF378FC0}"/>
              </a:ext>
            </a:extLst>
          </p:cNvPr>
          <p:cNvSpPr txBox="1"/>
          <p:nvPr/>
        </p:nvSpPr>
        <p:spPr>
          <a:xfrm>
            <a:off x="7735369" y="3068757"/>
            <a:ext cx="2024657" cy="369332"/>
          </a:xfrm>
          <a:prstGeom prst="rect">
            <a:avLst/>
          </a:prstGeom>
          <a:noFill/>
        </p:spPr>
        <p:txBody>
          <a:bodyPr wrap="none" rtlCol="0">
            <a:spAutoFit/>
          </a:bodyPr>
          <a:lstStyle/>
          <a:p>
            <a:r>
              <a:rPr lang="en-US" dirty="0"/>
              <a:t>Cell length ~ 2.5 cm</a:t>
            </a:r>
          </a:p>
        </p:txBody>
      </p:sp>
      <p:sp>
        <p:nvSpPr>
          <p:cNvPr id="17" name="TextBox 16">
            <a:extLst>
              <a:ext uri="{FF2B5EF4-FFF2-40B4-BE49-F238E27FC236}">
                <a16:creationId xmlns:a16="http://schemas.microsoft.com/office/drawing/2014/main" id="{1A68A58B-833E-B363-941B-D893A04A2CBC}"/>
              </a:ext>
            </a:extLst>
          </p:cNvPr>
          <p:cNvSpPr txBox="1"/>
          <p:nvPr/>
        </p:nvSpPr>
        <p:spPr>
          <a:xfrm>
            <a:off x="8189400" y="720233"/>
            <a:ext cx="1849930" cy="369332"/>
          </a:xfrm>
          <a:prstGeom prst="rect">
            <a:avLst/>
          </a:prstGeom>
          <a:noFill/>
        </p:spPr>
        <p:txBody>
          <a:bodyPr wrap="none" rtlCol="0">
            <a:spAutoFit/>
          </a:bodyPr>
          <a:lstStyle/>
          <a:p>
            <a:r>
              <a:rPr lang="en-US" dirty="0"/>
              <a:t>Cell length ~ 5 cm</a:t>
            </a:r>
          </a:p>
        </p:txBody>
      </p:sp>
      <p:sp>
        <p:nvSpPr>
          <p:cNvPr id="18" name="TextBox 17">
            <a:extLst>
              <a:ext uri="{FF2B5EF4-FFF2-40B4-BE49-F238E27FC236}">
                <a16:creationId xmlns:a16="http://schemas.microsoft.com/office/drawing/2014/main" id="{A8B01C22-8195-07B5-EBF5-7941B8CFC68E}"/>
              </a:ext>
            </a:extLst>
          </p:cNvPr>
          <p:cNvSpPr txBox="1"/>
          <p:nvPr/>
        </p:nvSpPr>
        <p:spPr>
          <a:xfrm>
            <a:off x="7874165" y="4802868"/>
            <a:ext cx="1849930" cy="369332"/>
          </a:xfrm>
          <a:prstGeom prst="rect">
            <a:avLst/>
          </a:prstGeom>
          <a:noFill/>
        </p:spPr>
        <p:txBody>
          <a:bodyPr wrap="none" rtlCol="0">
            <a:spAutoFit/>
          </a:bodyPr>
          <a:lstStyle/>
          <a:p>
            <a:r>
              <a:rPr lang="en-US" dirty="0"/>
              <a:t>Cell length ~ 1 cm</a:t>
            </a:r>
          </a:p>
        </p:txBody>
      </p:sp>
      <p:sp>
        <p:nvSpPr>
          <p:cNvPr id="22" name="TextBox 21">
            <a:extLst>
              <a:ext uri="{FF2B5EF4-FFF2-40B4-BE49-F238E27FC236}">
                <a16:creationId xmlns:a16="http://schemas.microsoft.com/office/drawing/2014/main" id="{341B20A7-E6F5-A79B-53B5-4236B45BBA08}"/>
              </a:ext>
            </a:extLst>
          </p:cNvPr>
          <p:cNvSpPr txBox="1"/>
          <p:nvPr/>
        </p:nvSpPr>
        <p:spPr>
          <a:xfrm>
            <a:off x="2729312" y="804951"/>
            <a:ext cx="1694220" cy="369332"/>
          </a:xfrm>
          <a:prstGeom prst="rect">
            <a:avLst/>
          </a:prstGeom>
          <a:noFill/>
        </p:spPr>
        <p:txBody>
          <a:bodyPr wrap="square">
            <a:spAutoFit/>
          </a:bodyPr>
          <a:lstStyle/>
          <a:p>
            <a:pPr marL="342891" indent="-342891" algn="just">
              <a:defRPr/>
            </a:pPr>
            <a:r>
              <a:rPr lang="en-GB" b="1" dirty="0">
                <a:latin typeface="Calibri" panose="020F0502020204030204" pitchFamily="34" charset="0"/>
                <a:cs typeface="Calibri" panose="020F0502020204030204" pitchFamily="34" charset="0"/>
              </a:rPr>
              <a:t>State-of-the-art</a:t>
            </a:r>
          </a:p>
        </p:txBody>
      </p:sp>
      <p:sp>
        <p:nvSpPr>
          <p:cNvPr id="24" name="TextBox 23">
            <a:extLst>
              <a:ext uri="{FF2B5EF4-FFF2-40B4-BE49-F238E27FC236}">
                <a16:creationId xmlns:a16="http://schemas.microsoft.com/office/drawing/2014/main" id="{FDBB2DD2-B837-5487-8706-DA5F375677B3}"/>
              </a:ext>
            </a:extLst>
          </p:cNvPr>
          <p:cNvSpPr txBox="1"/>
          <p:nvPr/>
        </p:nvSpPr>
        <p:spPr>
          <a:xfrm>
            <a:off x="124378" y="3047017"/>
            <a:ext cx="6848350" cy="369332"/>
          </a:xfrm>
          <a:prstGeom prst="rect">
            <a:avLst/>
          </a:prstGeom>
          <a:noFill/>
        </p:spPr>
        <p:txBody>
          <a:bodyPr wrap="none" rtlCol="0">
            <a:spAutoFit/>
          </a:bodyPr>
          <a:lstStyle/>
          <a:p>
            <a:r>
              <a:rPr lang="it-IT" b="1" dirty="0" err="1">
                <a:solidFill>
                  <a:srgbClr val="FF0000"/>
                </a:solidFill>
              </a:rPr>
              <a:t>Need</a:t>
            </a:r>
            <a:r>
              <a:rPr lang="it-IT" b="1" dirty="0">
                <a:solidFill>
                  <a:srgbClr val="FF0000"/>
                </a:solidFill>
              </a:rPr>
              <a:t> to be </a:t>
            </a:r>
            <a:r>
              <a:rPr lang="it-IT" b="1" dirty="0" err="1">
                <a:solidFill>
                  <a:srgbClr val="FF0000"/>
                </a:solidFill>
              </a:rPr>
              <a:t>affordable</a:t>
            </a:r>
            <a:r>
              <a:rPr lang="it-IT" b="1" dirty="0">
                <a:solidFill>
                  <a:srgbClr val="FF0000"/>
                </a:solidFill>
              </a:rPr>
              <a:t>: cost-</a:t>
            </a:r>
            <a:r>
              <a:rPr lang="it-IT" b="1" dirty="0" err="1">
                <a:solidFill>
                  <a:srgbClr val="FF0000"/>
                </a:solidFill>
              </a:rPr>
              <a:t>effective</a:t>
            </a:r>
            <a:r>
              <a:rPr lang="it-IT" b="1" dirty="0">
                <a:solidFill>
                  <a:srgbClr val="FF0000"/>
                </a:solidFill>
              </a:rPr>
              <a:t> production/manufacturing</a:t>
            </a:r>
            <a:endParaRPr lang="en-US" b="1" dirty="0">
              <a:solidFill>
                <a:srgbClr val="FF0000"/>
              </a:solidFill>
            </a:endParaRPr>
          </a:p>
        </p:txBody>
      </p:sp>
      <p:sp>
        <p:nvSpPr>
          <p:cNvPr id="25" name="TextBox 24">
            <a:extLst>
              <a:ext uri="{FF2B5EF4-FFF2-40B4-BE49-F238E27FC236}">
                <a16:creationId xmlns:a16="http://schemas.microsoft.com/office/drawing/2014/main" id="{67C203CA-AC1D-C914-2357-A63458B71578}"/>
              </a:ext>
            </a:extLst>
          </p:cNvPr>
          <p:cNvSpPr txBox="1"/>
          <p:nvPr/>
        </p:nvSpPr>
        <p:spPr>
          <a:xfrm>
            <a:off x="11024419" y="1319980"/>
            <a:ext cx="959109" cy="3693319"/>
          </a:xfrm>
          <a:prstGeom prst="rect">
            <a:avLst/>
          </a:prstGeom>
          <a:noFill/>
        </p:spPr>
        <p:txBody>
          <a:bodyPr wrap="none" rtlCol="0">
            <a:spAutoFit/>
          </a:bodyPr>
          <a:lstStyle/>
          <a:p>
            <a:r>
              <a:rPr lang="it-IT" b="1" dirty="0"/>
              <a:t>S-band</a:t>
            </a:r>
          </a:p>
          <a:p>
            <a:endParaRPr lang="it-IT" b="1" dirty="0"/>
          </a:p>
          <a:p>
            <a:endParaRPr lang="it-IT" b="1" dirty="0"/>
          </a:p>
          <a:p>
            <a:endParaRPr lang="it-IT" b="1" dirty="0"/>
          </a:p>
          <a:p>
            <a:endParaRPr lang="it-IT" b="1" dirty="0"/>
          </a:p>
          <a:p>
            <a:endParaRPr lang="it-IT" b="1" dirty="0"/>
          </a:p>
          <a:p>
            <a:r>
              <a:rPr lang="it-IT" b="1" dirty="0"/>
              <a:t>C-band</a:t>
            </a:r>
          </a:p>
          <a:p>
            <a:endParaRPr lang="it-IT" b="1" dirty="0"/>
          </a:p>
          <a:p>
            <a:endParaRPr lang="it-IT" b="1" dirty="0"/>
          </a:p>
          <a:p>
            <a:endParaRPr lang="it-IT" b="1" dirty="0"/>
          </a:p>
          <a:p>
            <a:endParaRPr lang="it-IT" b="1" dirty="0"/>
          </a:p>
          <a:p>
            <a:endParaRPr lang="it-IT" b="1" dirty="0"/>
          </a:p>
          <a:p>
            <a:r>
              <a:rPr lang="it-IT" b="1" dirty="0"/>
              <a:t>X-band</a:t>
            </a:r>
            <a:endParaRPr lang="en-US" b="1" dirty="0"/>
          </a:p>
        </p:txBody>
      </p:sp>
      <p:sp>
        <p:nvSpPr>
          <p:cNvPr id="3" name="TextBox 2">
            <a:extLst>
              <a:ext uri="{FF2B5EF4-FFF2-40B4-BE49-F238E27FC236}">
                <a16:creationId xmlns:a16="http://schemas.microsoft.com/office/drawing/2014/main" id="{C2D00193-1B57-01F6-2E48-047D015C780F}"/>
              </a:ext>
            </a:extLst>
          </p:cNvPr>
          <p:cNvSpPr txBox="1"/>
          <p:nvPr/>
        </p:nvSpPr>
        <p:spPr>
          <a:xfrm>
            <a:off x="60960" y="3533641"/>
            <a:ext cx="5559974" cy="1384995"/>
          </a:xfrm>
          <a:prstGeom prst="rect">
            <a:avLst/>
          </a:prstGeom>
          <a:noFill/>
        </p:spPr>
        <p:txBody>
          <a:bodyPr wrap="square">
            <a:spAutoFit/>
          </a:bodyPr>
          <a:lstStyle/>
          <a:p>
            <a:pPr algn="just"/>
            <a:r>
              <a:rPr lang="en-US" sz="1400" b="1" i="0" u="none" strike="noStrike" baseline="0" dirty="0">
                <a:solidFill>
                  <a:schemeClr val="accent1"/>
                </a:solidFill>
                <a:latin typeface="Calibri" panose="020F0502020204030204" pitchFamily="34" charset="0"/>
                <a:cs typeface="Calibri" panose="020F0502020204030204" pitchFamily="34" charset="0"/>
              </a:rPr>
              <a:t>R&amp;D on NC LINACS @INFN-LFN</a:t>
            </a:r>
          </a:p>
          <a:p>
            <a:pPr marL="285750" indent="-285750" algn="just">
              <a:buFont typeface="Arial" panose="020B0604020202020204" pitchFamily="34" charset="0"/>
              <a:buChar char="•"/>
            </a:pPr>
            <a:r>
              <a:rPr lang="en-US" sz="1400" b="1" dirty="0" err="1">
                <a:solidFill>
                  <a:srgbClr val="FF0000"/>
                </a:solidFill>
                <a:latin typeface="Calibri" panose="020F0502020204030204" pitchFamily="34" charset="0"/>
                <a:cs typeface="Calibri" panose="020F0502020204030204" pitchFamily="34" charset="0"/>
              </a:rPr>
              <a:t>EuPRAXIA@SPARC_LAB</a:t>
            </a:r>
            <a:endParaRPr lang="en-US" sz="1400" b="1" dirty="0">
              <a:solidFill>
                <a:srgbClr val="FF0000"/>
              </a:solidFill>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US" sz="1400" b="1" dirty="0">
                <a:solidFill>
                  <a:srgbClr val="FF0000"/>
                </a:solidFill>
                <a:latin typeface="Calibri" panose="020F0502020204030204" pitchFamily="34" charset="0"/>
                <a:cs typeface="Calibri" panose="020F0502020204030204" pitchFamily="34" charset="0"/>
              </a:rPr>
              <a:t>ASTERIX </a:t>
            </a:r>
            <a:r>
              <a:rPr lang="en-US" sz="1400" dirty="0">
                <a:latin typeface="Calibri" panose="020F0502020204030204" pitchFamily="34" charset="0"/>
                <a:cs typeface="Calibri" panose="020F0502020204030204" pitchFamily="34" charset="0"/>
              </a:rPr>
              <a:t>experiment.</a:t>
            </a:r>
            <a:r>
              <a:rPr lang="en-US" sz="1400" i="0" u="none" strike="noStrike" baseline="0" dirty="0">
                <a:latin typeface="Calibri" panose="020F0502020204030204" pitchFamily="34" charset="0"/>
                <a:cs typeface="Calibri" panose="020F0502020204030204" pitchFamily="34" charset="0"/>
              </a:rPr>
              <a:t> Funded by INFN CSN5.</a:t>
            </a:r>
          </a:p>
          <a:p>
            <a:pPr marL="285750" indent="-285750" algn="just">
              <a:buFont typeface="Arial" panose="020B0604020202020204" pitchFamily="34" charset="0"/>
              <a:buChar char="•"/>
            </a:pPr>
            <a:r>
              <a:rPr lang="en-US" sz="1400" b="1" i="0" u="none" strike="noStrike" baseline="0" dirty="0">
                <a:solidFill>
                  <a:srgbClr val="FF0000"/>
                </a:solidFill>
                <a:latin typeface="Calibri" panose="020F0502020204030204" pitchFamily="34" charset="0"/>
                <a:cs typeface="Calibri" panose="020F0502020204030204" pitchFamily="34" charset="0"/>
              </a:rPr>
              <a:t>MICRON</a:t>
            </a:r>
            <a:r>
              <a:rPr lang="en-US" sz="1400" i="0" u="none" strike="noStrike" baseline="0" dirty="0">
                <a:latin typeface="Calibri" panose="020F0502020204030204" pitchFamily="34" charset="0"/>
                <a:cs typeface="Calibri" panose="020F0502020204030204" pitchFamily="34" charset="0"/>
              </a:rPr>
              <a:t> experiment. Funded by INFN CSN5.</a:t>
            </a:r>
          </a:p>
          <a:p>
            <a:pPr marL="285750" indent="-285750" algn="just">
              <a:buFontTx/>
              <a:buChar char="-"/>
            </a:pPr>
            <a:r>
              <a:rPr lang="en-US" sz="1400" i="0" u="none" strike="noStrike" baseline="0" dirty="0">
                <a:latin typeface="Calibri" panose="020F0502020204030204" pitchFamily="34" charset="0"/>
                <a:cs typeface="Calibri" panose="020F0502020204030204" pitchFamily="34" charset="0"/>
              </a:rPr>
              <a:t>Previously funded experiment by </a:t>
            </a:r>
            <a:r>
              <a:rPr lang="en-US" sz="1400" dirty="0">
                <a:latin typeface="Calibri" panose="020F0502020204030204" pitchFamily="34" charset="0"/>
                <a:cs typeface="Calibri" panose="020F0502020204030204" pitchFamily="34" charset="0"/>
              </a:rPr>
              <a:t>INFN CSN5</a:t>
            </a:r>
            <a:r>
              <a:rPr lang="en-US" sz="1400" i="0" u="none" strike="noStrike" baseline="0" dirty="0">
                <a:latin typeface="Calibri" panose="020F0502020204030204" pitchFamily="34" charset="0"/>
                <a:cs typeface="Calibri" panose="020F0502020204030204" pitchFamily="34" charset="0"/>
              </a:rPr>
              <a:t>: </a:t>
            </a:r>
            <a:r>
              <a:rPr lang="en-US" sz="1400" i="0" u="none" strike="noStrike" baseline="0" dirty="0" err="1">
                <a:latin typeface="Calibri" panose="020F0502020204030204" pitchFamily="34" charset="0"/>
                <a:cs typeface="Calibri" panose="020F0502020204030204" pitchFamily="34" charset="0"/>
              </a:rPr>
              <a:t>DiElectric</a:t>
            </a:r>
            <a:r>
              <a:rPr lang="en-US" sz="1400" i="0" u="none" strike="noStrike" baseline="0" dirty="0">
                <a:latin typeface="Calibri" panose="020F0502020204030204" pitchFamily="34" charset="0"/>
                <a:cs typeface="Calibri" panose="020F0502020204030204" pitchFamily="34" charset="0"/>
              </a:rPr>
              <a:t> and </a:t>
            </a:r>
            <a:r>
              <a:rPr lang="en-US" sz="1400" i="0" u="none" strike="noStrike" baseline="0" dirty="0" err="1">
                <a:latin typeface="Calibri" panose="020F0502020204030204" pitchFamily="34" charset="0"/>
                <a:cs typeface="Calibri" panose="020F0502020204030204" pitchFamily="34" charset="0"/>
              </a:rPr>
              <a:t>METallic</a:t>
            </a:r>
            <a:r>
              <a:rPr lang="en-US" sz="1400" i="0" u="none" strike="noStrike" baseline="0" dirty="0">
                <a:latin typeface="Calibri" panose="020F0502020204030204" pitchFamily="34" charset="0"/>
                <a:cs typeface="Calibri" panose="020F0502020204030204" pitchFamily="34" charset="0"/>
              </a:rPr>
              <a:t> Radiofrequency Accelerator (</a:t>
            </a:r>
            <a:r>
              <a:rPr lang="en-US" sz="1400" b="1" i="0" u="none" strike="noStrike" baseline="0" dirty="0">
                <a:latin typeface="Calibri" panose="020F0502020204030204" pitchFamily="34" charset="0"/>
                <a:cs typeface="Calibri" panose="020F0502020204030204" pitchFamily="34" charset="0"/>
              </a:rPr>
              <a:t>DEMETRA</a:t>
            </a:r>
            <a:r>
              <a:rPr lang="en-US" sz="1400" i="0" u="none" strike="noStrike" baseline="0" dirty="0">
                <a:latin typeface="Calibri" panose="020F0502020204030204" pitchFamily="34" charset="0"/>
                <a:cs typeface="Calibri" panose="020F0502020204030204" pitchFamily="34" charset="0"/>
              </a:rPr>
              <a:t>) 2015-2018</a:t>
            </a:r>
            <a:endParaRPr lang="en-US" sz="1400"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DAC63BA8-E4CF-4D54-082A-C1AE41E579AF}"/>
              </a:ext>
            </a:extLst>
          </p:cNvPr>
          <p:cNvSpPr txBox="1"/>
          <p:nvPr/>
        </p:nvSpPr>
        <p:spPr>
          <a:xfrm>
            <a:off x="172762" y="4988864"/>
            <a:ext cx="6618870" cy="1533083"/>
          </a:xfrm>
          <a:prstGeom prst="rect">
            <a:avLst/>
          </a:prstGeom>
          <a:noFill/>
        </p:spPr>
        <p:txBody>
          <a:bodyPr wrap="square" rtlCol="0">
            <a:noAutofit/>
          </a:bodyPr>
          <a:lstStyle/>
          <a:p>
            <a:pPr algn="just"/>
            <a:r>
              <a:rPr lang="it-IT" sz="1400" b="1" i="1" dirty="0">
                <a:solidFill>
                  <a:srgbClr val="FF0000"/>
                </a:solidFill>
                <a:latin typeface="Calibri" panose="020F0502020204030204" pitchFamily="34" charset="0"/>
                <a:cs typeface="Calibri" panose="020F0502020204030204" pitchFamily="34" charset="0"/>
              </a:rPr>
              <a:t>Applications</a:t>
            </a:r>
          </a:p>
          <a:p>
            <a:pPr marL="285750" indent="-285750" algn="just">
              <a:buFont typeface="Wingdings" panose="05000000000000000000" pitchFamily="2" charset="2"/>
              <a:buChar char="Ø"/>
            </a:pPr>
            <a:r>
              <a:rPr lang="it-IT" sz="1400" dirty="0" err="1">
                <a:latin typeface="Calibri" panose="020F0502020204030204" pitchFamily="34" charset="0"/>
                <a:cs typeface="Calibri" panose="020F0502020204030204" pitchFamily="34" charset="0"/>
              </a:rPr>
              <a:t>Research</a:t>
            </a:r>
            <a:r>
              <a:rPr lang="it-IT" sz="1400" dirty="0">
                <a:latin typeface="Calibri" panose="020F0502020204030204" pitchFamily="34" charset="0"/>
                <a:cs typeface="Calibri" panose="020F0502020204030204" pitchFamily="34" charset="0"/>
              </a:rPr>
              <a:t> on RF Breakdown Rate and RF Breakdown </a:t>
            </a:r>
            <a:r>
              <a:rPr lang="it-IT" sz="1400" dirty="0" err="1">
                <a:latin typeface="Calibri" panose="020F0502020204030204" pitchFamily="34" charset="0"/>
                <a:cs typeface="Calibri" panose="020F0502020204030204" pitchFamily="34" charset="0"/>
              </a:rPr>
              <a:t>Physics</a:t>
            </a:r>
            <a:r>
              <a:rPr lang="it-IT" sz="1400" dirty="0">
                <a:latin typeface="Calibri" panose="020F0502020204030204" pitchFamily="34" charset="0"/>
                <a:cs typeface="Calibri" panose="020F0502020204030204" pitchFamily="34" charset="0"/>
              </a:rPr>
              <a:t>;</a:t>
            </a:r>
          </a:p>
          <a:p>
            <a:pPr marL="285750" indent="-285750" algn="just">
              <a:buFont typeface="Wingdings" panose="05000000000000000000" pitchFamily="2" charset="2"/>
              <a:buChar char="Ø"/>
            </a:pPr>
            <a:r>
              <a:rPr lang="it-IT" sz="1400" dirty="0">
                <a:latin typeface="Calibri" panose="020F0502020204030204" pitchFamily="34" charset="0"/>
                <a:cs typeface="Calibri" panose="020F0502020204030204" pitchFamily="34" charset="0"/>
              </a:rPr>
              <a:t>Electron </a:t>
            </a:r>
            <a:r>
              <a:rPr lang="it-IT" sz="1400" dirty="0" err="1">
                <a:latin typeface="Calibri" panose="020F0502020204030204" pitchFamily="34" charset="0"/>
                <a:cs typeface="Calibri" panose="020F0502020204030204" pitchFamily="34" charset="0"/>
              </a:rPr>
              <a:t>beam</a:t>
            </a:r>
            <a:r>
              <a:rPr lang="it-IT" sz="1400" dirty="0">
                <a:latin typeface="Calibri" panose="020F0502020204030204" pitchFamily="34" charset="0"/>
                <a:cs typeface="Calibri" panose="020F0502020204030204" pitchFamily="34" charset="0"/>
              </a:rPr>
              <a:t> </a:t>
            </a:r>
            <a:r>
              <a:rPr lang="it-IT" sz="1400" dirty="0" err="1">
                <a:latin typeface="Calibri" panose="020F0502020204030204" pitchFamily="34" charset="0"/>
                <a:cs typeface="Calibri" panose="020F0502020204030204" pitchFamily="34" charset="0"/>
              </a:rPr>
              <a:t>longitudinal</a:t>
            </a:r>
            <a:r>
              <a:rPr lang="it-IT" sz="1400" dirty="0">
                <a:latin typeface="Calibri" panose="020F0502020204030204" pitchFamily="34" charset="0"/>
                <a:cs typeface="Calibri" panose="020F0502020204030204" pitchFamily="34" charset="0"/>
              </a:rPr>
              <a:t> </a:t>
            </a:r>
            <a:r>
              <a:rPr lang="it-IT" sz="1400" dirty="0" err="1">
                <a:latin typeface="Calibri" panose="020F0502020204030204" pitchFamily="34" charset="0"/>
                <a:cs typeface="Calibri" panose="020F0502020204030204" pitchFamily="34" charset="0"/>
              </a:rPr>
              <a:t>phase-space</a:t>
            </a:r>
            <a:r>
              <a:rPr lang="it-IT" sz="1400" dirty="0">
                <a:latin typeface="Calibri" panose="020F0502020204030204" pitchFamily="34" charset="0"/>
                <a:cs typeface="Calibri" panose="020F0502020204030204" pitchFamily="34" charset="0"/>
              </a:rPr>
              <a:t> </a:t>
            </a:r>
            <a:r>
              <a:rPr lang="it-IT" sz="1400" dirty="0" err="1">
                <a:latin typeface="Calibri" panose="020F0502020204030204" pitchFamily="34" charset="0"/>
                <a:cs typeface="Calibri" panose="020F0502020204030204" pitchFamily="34" charset="0"/>
              </a:rPr>
              <a:t>manipulation</a:t>
            </a:r>
            <a:r>
              <a:rPr lang="it-IT" sz="1400" dirty="0">
                <a:latin typeface="Calibri" panose="020F0502020204030204" pitchFamily="34" charset="0"/>
                <a:cs typeface="Calibri" panose="020F0502020204030204" pitchFamily="34" charset="0"/>
              </a:rPr>
              <a:t> in </a:t>
            </a:r>
            <a:r>
              <a:rPr lang="it-IT" sz="1400" dirty="0" err="1">
                <a:latin typeface="Calibri" panose="020F0502020204030204" pitchFamily="34" charset="0"/>
                <a:cs typeface="Calibri" panose="020F0502020204030204" pitchFamily="34" charset="0"/>
              </a:rPr>
              <a:t>FELs</a:t>
            </a:r>
            <a:r>
              <a:rPr lang="it-IT" sz="1400" dirty="0">
                <a:latin typeface="Calibri" panose="020F0502020204030204" pitchFamily="34" charset="0"/>
                <a:cs typeface="Calibri" panose="020F0502020204030204" pitchFamily="34" charset="0"/>
              </a:rPr>
              <a:t> (</a:t>
            </a:r>
            <a:r>
              <a:rPr lang="it-IT" sz="1400" dirty="0" err="1">
                <a:latin typeface="Calibri" panose="020F0502020204030204" pitchFamily="34" charset="0"/>
                <a:cs typeface="Calibri" panose="020F0502020204030204" pitchFamily="34" charset="0"/>
              </a:rPr>
              <a:t>EuPRAXIA@INFN-LNF</a:t>
            </a:r>
            <a:r>
              <a:rPr lang="it-IT" sz="1400" dirty="0">
                <a:latin typeface="Calibri" panose="020F0502020204030204" pitchFamily="34" charset="0"/>
                <a:cs typeface="Calibri" panose="020F0502020204030204" pitchFamily="34" charset="0"/>
              </a:rPr>
              <a:t>, </a:t>
            </a:r>
            <a:r>
              <a:rPr lang="it-IT" sz="1400" dirty="0" err="1">
                <a:latin typeface="Calibri" panose="020F0502020204030204" pitchFamily="34" charset="0"/>
                <a:cs typeface="Calibri" panose="020F0502020204030204" pitchFamily="34" charset="0"/>
              </a:rPr>
              <a:t>CompactLight</a:t>
            </a:r>
            <a:r>
              <a:rPr lang="it-IT" sz="1400" dirty="0">
                <a:latin typeface="Calibri" panose="020F0502020204030204" pitchFamily="34" charset="0"/>
                <a:cs typeface="Calibri" panose="020F0502020204030204" pitchFamily="34" charset="0"/>
              </a:rPr>
              <a:t> FEL, UC-XEL@UCLA)</a:t>
            </a:r>
          </a:p>
          <a:p>
            <a:pPr marL="285750" indent="-285750" algn="just">
              <a:buFont typeface="Wingdings" panose="05000000000000000000" pitchFamily="2" charset="2"/>
              <a:buChar char="Ø"/>
            </a:pPr>
            <a:r>
              <a:rPr lang="it-IT" sz="1400" dirty="0">
                <a:latin typeface="Calibri" panose="020F0502020204030204" pitchFamily="34" charset="0"/>
                <a:cs typeface="Calibri" panose="020F0502020204030204" pitchFamily="34" charset="0"/>
              </a:rPr>
              <a:t>Multi-frequency </a:t>
            </a:r>
            <a:r>
              <a:rPr lang="it-IT" sz="1400" dirty="0" err="1">
                <a:latin typeface="Calibri" panose="020F0502020204030204" pitchFamily="34" charset="0"/>
                <a:cs typeface="Calibri" panose="020F0502020204030204" pitchFamily="34" charset="0"/>
              </a:rPr>
              <a:t>accelerators</a:t>
            </a:r>
            <a:r>
              <a:rPr lang="it-IT" sz="1400" dirty="0">
                <a:latin typeface="Calibri" panose="020F0502020204030204" pitchFamily="34" charset="0"/>
                <a:cs typeface="Calibri" panose="020F0502020204030204" pitchFamily="34" charset="0"/>
              </a:rPr>
              <a:t> (S. Tantawi, SLAC)</a:t>
            </a:r>
          </a:p>
          <a:p>
            <a:pPr marL="285750" indent="-285750" algn="just">
              <a:buFont typeface="Wingdings" panose="05000000000000000000" pitchFamily="2" charset="2"/>
              <a:buChar char="Ø"/>
            </a:pPr>
            <a:r>
              <a:rPr lang="it-IT" sz="1400" dirty="0">
                <a:latin typeface="Calibri" panose="020F0502020204030204" pitchFamily="34" charset="0"/>
                <a:cs typeface="Calibri" panose="020F0502020204030204" pitchFamily="34" charset="0"/>
              </a:rPr>
              <a:t>Development of single and multi-frequency high-power RF klystrons</a:t>
            </a:r>
          </a:p>
          <a:p>
            <a:pPr algn="just"/>
            <a:endParaRPr lang="it-IT" sz="1400" dirty="0">
              <a:latin typeface="Calibri" panose="020F0502020204030204" pitchFamily="34" charset="0"/>
              <a:cs typeface="Calibri" panose="020F0502020204030204" pitchFamily="34" charset="0"/>
            </a:endParaRPr>
          </a:p>
          <a:p>
            <a:pPr marL="285750" indent="-285750" algn="just">
              <a:buFontTx/>
              <a:buChar char="-"/>
            </a:pPr>
            <a:endParaRPr lang="it-IT" sz="1400" dirty="0">
              <a:latin typeface="Calibri" panose="020F0502020204030204" pitchFamily="34" charset="0"/>
              <a:cs typeface="Calibri" panose="020F0502020204030204" pitchFamily="34" charset="0"/>
            </a:endParaRPr>
          </a:p>
          <a:p>
            <a:pPr marL="285750" indent="-285750" algn="just">
              <a:buFontTx/>
              <a:buChar char="-"/>
            </a:pPr>
            <a:endParaRPr lang="it-IT" sz="1400" dirty="0">
              <a:latin typeface="Calibri" panose="020F0502020204030204" pitchFamily="34" charset="0"/>
              <a:cs typeface="Calibri" panose="020F0502020204030204" pitchFamily="34" charset="0"/>
            </a:endParaRPr>
          </a:p>
          <a:p>
            <a:pPr marL="285750" indent="-285750" algn="just">
              <a:buFontTx/>
              <a:buChar char="-"/>
            </a:pPr>
            <a:endParaRPr lang="it-IT" sz="1400" dirty="0">
              <a:latin typeface="Calibri" panose="020F0502020204030204" pitchFamily="34" charset="0"/>
              <a:cs typeface="Calibri" panose="020F0502020204030204" pitchFamily="34" charset="0"/>
            </a:endParaRPr>
          </a:p>
          <a:p>
            <a:pPr algn="just"/>
            <a:endParaRPr 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66358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3E919ED1-B94B-7193-0AF7-F418F092BF7C}"/>
              </a:ext>
            </a:extLst>
          </p:cNvPr>
          <p:cNvSpPr>
            <a:spLocks noGrp="1"/>
          </p:cNvSpPr>
          <p:nvPr>
            <p:ph type="dt" sz="half" idx="10"/>
          </p:nvPr>
        </p:nvSpPr>
        <p:spPr/>
        <p:txBody>
          <a:bodyPr/>
          <a:lstStyle/>
          <a:p>
            <a:r>
              <a:rPr lang="en-US"/>
              <a:t>L. Faillace</a:t>
            </a:r>
            <a:endParaRPr lang="en-US" dirty="0"/>
          </a:p>
        </p:txBody>
      </p:sp>
      <p:sp>
        <p:nvSpPr>
          <p:cNvPr id="5" name="Footer Placeholder 4">
            <a:extLst>
              <a:ext uri="{FF2B5EF4-FFF2-40B4-BE49-F238E27FC236}">
                <a16:creationId xmlns:a16="http://schemas.microsoft.com/office/drawing/2014/main" id="{4CE7A553-789E-2BA5-F37C-6076F8F47CA3}"/>
              </a:ext>
            </a:extLst>
          </p:cNvPr>
          <p:cNvSpPr>
            <a:spLocks noGrp="1"/>
          </p:cNvSpPr>
          <p:nvPr>
            <p:ph type="ftr" sz="quarter" idx="11"/>
          </p:nvPr>
        </p:nvSpPr>
        <p:spPr/>
        <p:txBody>
          <a:bodyPr/>
          <a:lstStyle/>
          <a:p>
            <a:r>
              <a:rPr lang="en-US"/>
              <a:t>TECH-FPA PhD Retreat 2025</a:t>
            </a:r>
          </a:p>
        </p:txBody>
      </p:sp>
      <p:sp>
        <p:nvSpPr>
          <p:cNvPr id="6" name="Slide Number Placeholder 5">
            <a:extLst>
              <a:ext uri="{FF2B5EF4-FFF2-40B4-BE49-F238E27FC236}">
                <a16:creationId xmlns:a16="http://schemas.microsoft.com/office/drawing/2014/main" id="{85C82352-FED5-852A-B847-55DBE5EBCA4E}"/>
              </a:ext>
            </a:extLst>
          </p:cNvPr>
          <p:cNvSpPr>
            <a:spLocks noGrp="1"/>
          </p:cNvSpPr>
          <p:nvPr>
            <p:ph type="sldNum" sz="quarter" idx="12"/>
          </p:nvPr>
        </p:nvSpPr>
        <p:spPr/>
        <p:txBody>
          <a:bodyPr/>
          <a:lstStyle/>
          <a:p>
            <a:fld id="{CCB3A354-9AF0-4746-AE3C-F59942414857}" type="slidenum">
              <a:rPr lang="en-US" smtClean="0"/>
              <a:pPr/>
              <a:t>11</a:t>
            </a:fld>
            <a:endParaRPr lang="en-US"/>
          </a:p>
        </p:txBody>
      </p:sp>
      <p:sp>
        <p:nvSpPr>
          <p:cNvPr id="9" name="TextBox 8">
            <a:extLst>
              <a:ext uri="{FF2B5EF4-FFF2-40B4-BE49-F238E27FC236}">
                <a16:creationId xmlns:a16="http://schemas.microsoft.com/office/drawing/2014/main" id="{8C5E11C6-2CE0-C332-E4AC-77219E856BA7}"/>
              </a:ext>
            </a:extLst>
          </p:cNvPr>
          <p:cNvSpPr txBox="1"/>
          <p:nvPr/>
        </p:nvSpPr>
        <p:spPr>
          <a:xfrm>
            <a:off x="0" y="0"/>
            <a:ext cx="12192000" cy="461665"/>
          </a:xfrm>
          <a:prstGeom prst="rect">
            <a:avLst/>
          </a:prstGeom>
          <a:noFill/>
        </p:spPr>
        <p:txBody>
          <a:bodyPr wrap="square" rtlCol="0">
            <a:spAutoFit/>
          </a:bodyPr>
          <a:lstStyle/>
          <a:p>
            <a:pPr algn="ctr"/>
            <a:r>
              <a:rPr lang="it-IT" sz="2400" b="1" dirty="0">
                <a:solidFill>
                  <a:srgbClr val="FF0000"/>
                </a:solidFill>
                <a:latin typeface="Calibri" panose="020F0502020204030204" pitchFamily="34" charset="0"/>
                <a:cs typeface="Calibri" panose="020F0502020204030204" pitchFamily="34" charset="0"/>
              </a:rPr>
              <a:t>Start-to-end </a:t>
            </a:r>
            <a:r>
              <a:rPr lang="it-IT" sz="2400" b="1" dirty="0" err="1">
                <a:solidFill>
                  <a:srgbClr val="FF0000"/>
                </a:solidFill>
                <a:latin typeface="Calibri" panose="020F0502020204030204" pitchFamily="34" charset="0"/>
                <a:cs typeface="Calibri" panose="020F0502020204030204" pitchFamily="34" charset="0"/>
              </a:rPr>
              <a:t>fabrication</a:t>
            </a:r>
            <a:r>
              <a:rPr lang="it-IT" sz="2400" b="1" dirty="0">
                <a:solidFill>
                  <a:srgbClr val="FF0000"/>
                </a:solidFill>
                <a:latin typeface="Calibri" panose="020F0502020204030204" pitchFamily="34" charset="0"/>
                <a:cs typeface="Calibri" panose="020F0502020204030204" pitchFamily="34" charset="0"/>
              </a:rPr>
              <a:t> flow-chart: </a:t>
            </a:r>
            <a:r>
              <a:rPr lang="it-IT" sz="2400" b="1" dirty="0" err="1">
                <a:latin typeface="Calibri" panose="020F0502020204030204" pitchFamily="34" charset="0"/>
                <a:cs typeface="Calibri" panose="020F0502020204030204" pitchFamily="34" charset="0"/>
              </a:rPr>
              <a:t>EuPRAXIA@SPARC_LAB</a:t>
            </a:r>
            <a:r>
              <a:rPr lang="it-IT" sz="2400" b="1" dirty="0">
                <a:latin typeface="Calibri" panose="020F0502020204030204" pitchFamily="34" charset="0"/>
                <a:cs typeface="Calibri" panose="020F0502020204030204" pitchFamily="34" charset="0"/>
              </a:rPr>
              <a:t> </a:t>
            </a:r>
            <a:r>
              <a:rPr lang="it-IT" sz="2400" b="1" dirty="0" err="1">
                <a:latin typeface="Calibri" panose="020F0502020204030204" pitchFamily="34" charset="0"/>
                <a:cs typeface="Calibri" panose="020F0502020204030204" pitchFamily="34" charset="0"/>
              </a:rPr>
              <a:t>structure</a:t>
            </a:r>
            <a:endParaRPr lang="en-US" sz="2400" b="1" dirty="0">
              <a:latin typeface="Calibri" panose="020F0502020204030204" pitchFamily="34" charset="0"/>
              <a:cs typeface="Calibri" panose="020F0502020204030204" pitchFamily="34" charset="0"/>
            </a:endParaRPr>
          </a:p>
        </p:txBody>
      </p:sp>
      <p:graphicFrame>
        <p:nvGraphicFramePr>
          <p:cNvPr id="7" name="Diagram 6">
            <a:extLst>
              <a:ext uri="{FF2B5EF4-FFF2-40B4-BE49-F238E27FC236}">
                <a16:creationId xmlns:a16="http://schemas.microsoft.com/office/drawing/2014/main" id="{B5D302B4-90E9-0B0D-196F-F1CDF5FEB389}"/>
              </a:ext>
            </a:extLst>
          </p:cNvPr>
          <p:cNvGraphicFramePr/>
          <p:nvPr>
            <p:extLst>
              <p:ext uri="{D42A27DB-BD31-4B8C-83A1-F6EECF244321}">
                <p14:modId xmlns:p14="http://schemas.microsoft.com/office/powerpoint/2010/main" val="1181345904"/>
              </p:ext>
            </p:extLst>
          </p:nvPr>
        </p:nvGraphicFramePr>
        <p:xfrm>
          <a:off x="0" y="464573"/>
          <a:ext cx="12192000" cy="58698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Immagine 1">
            <a:extLst>
              <a:ext uri="{FF2B5EF4-FFF2-40B4-BE49-F238E27FC236}">
                <a16:creationId xmlns:a16="http://schemas.microsoft.com/office/drawing/2014/main" id="{E05EADE3-4023-104E-3378-A2FA219FFF97}"/>
              </a:ext>
            </a:extLst>
          </p:cNvPr>
          <p:cNvPicPr>
            <a:picLocks noChangeAspect="1"/>
          </p:cNvPicPr>
          <p:nvPr/>
        </p:nvPicPr>
        <p:blipFill>
          <a:blip r:embed="rId7"/>
          <a:stretch>
            <a:fillRect/>
          </a:stretch>
        </p:blipFill>
        <p:spPr>
          <a:xfrm>
            <a:off x="4797829" y="1317988"/>
            <a:ext cx="1085720" cy="978614"/>
          </a:xfrm>
          <a:prstGeom prst="rect">
            <a:avLst/>
          </a:prstGeom>
        </p:spPr>
      </p:pic>
      <p:pic>
        <p:nvPicPr>
          <p:cNvPr id="3" name="Immagine 5">
            <a:extLst>
              <a:ext uri="{FF2B5EF4-FFF2-40B4-BE49-F238E27FC236}">
                <a16:creationId xmlns:a16="http://schemas.microsoft.com/office/drawing/2014/main" id="{5964C9E3-3366-7CE7-E284-9488A858CB59}"/>
              </a:ext>
            </a:extLst>
          </p:cNvPr>
          <p:cNvPicPr>
            <a:picLocks noChangeAspect="1"/>
          </p:cNvPicPr>
          <p:nvPr/>
        </p:nvPicPr>
        <p:blipFill>
          <a:blip r:embed="rId8"/>
          <a:stretch>
            <a:fillRect/>
          </a:stretch>
        </p:blipFill>
        <p:spPr>
          <a:xfrm>
            <a:off x="3165025" y="1326026"/>
            <a:ext cx="1583143" cy="816033"/>
          </a:xfrm>
          <a:prstGeom prst="rect">
            <a:avLst/>
          </a:prstGeom>
        </p:spPr>
      </p:pic>
      <p:pic>
        <p:nvPicPr>
          <p:cNvPr id="8" name="Immagine 21">
            <a:extLst>
              <a:ext uri="{FF2B5EF4-FFF2-40B4-BE49-F238E27FC236}">
                <a16:creationId xmlns:a16="http://schemas.microsoft.com/office/drawing/2014/main" id="{CEC201A3-56BF-D19D-8E27-205E34E0EC2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9875" t="5554" r="24750" b="11986"/>
          <a:stretch/>
        </p:blipFill>
        <p:spPr>
          <a:xfrm>
            <a:off x="7583648" y="1384646"/>
            <a:ext cx="1149291" cy="1065218"/>
          </a:xfrm>
          <a:prstGeom prst="rect">
            <a:avLst/>
          </a:prstGeom>
        </p:spPr>
      </p:pic>
      <p:pic>
        <p:nvPicPr>
          <p:cNvPr id="10" name="Immagine 4" descr="Immagine che contiene terra&#10;&#10;Descrizione generata automaticamente">
            <a:extLst>
              <a:ext uri="{FF2B5EF4-FFF2-40B4-BE49-F238E27FC236}">
                <a16:creationId xmlns:a16="http://schemas.microsoft.com/office/drawing/2014/main" id="{FD3DB6BA-5392-A3FD-7933-9049D45D444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r="17108" b="25197"/>
          <a:stretch/>
        </p:blipFill>
        <p:spPr>
          <a:xfrm>
            <a:off x="6655716" y="1404546"/>
            <a:ext cx="818875" cy="985288"/>
          </a:xfrm>
          <a:prstGeom prst="rect">
            <a:avLst/>
          </a:prstGeom>
        </p:spPr>
      </p:pic>
      <p:pic>
        <p:nvPicPr>
          <p:cNvPr id="13" name="Immagine 8" descr="Immagine che contiene elettronica, macchina, interno, Ingegneria elettronica&#10;&#10;Descrizione generata automaticamente">
            <a:extLst>
              <a:ext uri="{FF2B5EF4-FFF2-40B4-BE49-F238E27FC236}">
                <a16:creationId xmlns:a16="http://schemas.microsoft.com/office/drawing/2014/main" id="{EA874CD1-D5DA-BF42-B3FE-56066E98E1C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95688" y="3532615"/>
            <a:ext cx="1707157" cy="1280368"/>
          </a:xfrm>
          <a:prstGeom prst="rect">
            <a:avLst/>
          </a:prstGeom>
        </p:spPr>
      </p:pic>
      <p:pic>
        <p:nvPicPr>
          <p:cNvPr id="14" name="Immagine 3" descr="Immagine che contiene testo, interni, dispositivo, mugnaio&#10;&#10;Descrizione generata automaticamente">
            <a:extLst>
              <a:ext uri="{FF2B5EF4-FFF2-40B4-BE49-F238E27FC236}">
                <a16:creationId xmlns:a16="http://schemas.microsoft.com/office/drawing/2014/main" id="{38BCAC1D-427B-B99F-5BF8-E44438A0A0C0}"/>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6925" b="17639"/>
          <a:stretch/>
        </p:blipFill>
        <p:spPr>
          <a:xfrm>
            <a:off x="7774897" y="3502093"/>
            <a:ext cx="650208" cy="1276628"/>
          </a:xfrm>
          <a:prstGeom prst="rect">
            <a:avLst/>
          </a:prstGeom>
        </p:spPr>
      </p:pic>
      <p:pic>
        <p:nvPicPr>
          <p:cNvPr id="15" name="Immagine 15" descr="Immagine che contiene ingegneria, fabbrica, acciaio, interno&#10;&#10;Descrizione generata automaticamente">
            <a:extLst>
              <a:ext uri="{FF2B5EF4-FFF2-40B4-BE49-F238E27FC236}">
                <a16:creationId xmlns:a16="http://schemas.microsoft.com/office/drawing/2014/main" id="{A79C4528-BE82-4D84-C7DE-A73FBB75369D}"/>
              </a:ext>
            </a:extLst>
          </p:cNvPr>
          <p:cNvPicPr>
            <a:picLocks noChangeAspect="1"/>
          </p:cNvPicPr>
          <p:nvPr/>
        </p:nvPicPr>
        <p:blipFill rotWithShape="1">
          <a:blip r:embed="rId13">
            <a:extLst>
              <a:ext uri="{28A0092B-C50C-407E-A947-70E740481C1C}">
                <a14:useLocalDpi xmlns:a14="http://schemas.microsoft.com/office/drawing/2010/main" val="0"/>
              </a:ext>
            </a:extLst>
          </a:blip>
          <a:srcRect l="13757"/>
          <a:stretch/>
        </p:blipFill>
        <p:spPr>
          <a:xfrm>
            <a:off x="8497601" y="3517389"/>
            <a:ext cx="796138" cy="1230851"/>
          </a:xfrm>
          <a:prstGeom prst="rect">
            <a:avLst/>
          </a:prstGeom>
        </p:spPr>
      </p:pic>
      <p:pic>
        <p:nvPicPr>
          <p:cNvPr id="16" name="Immagine 6" descr="Immagine che contiene interni, vecchio, dispositivo, mugnaio&#10;&#10;Descrizione generata automaticamente">
            <a:extLst>
              <a:ext uri="{FF2B5EF4-FFF2-40B4-BE49-F238E27FC236}">
                <a16:creationId xmlns:a16="http://schemas.microsoft.com/office/drawing/2014/main" id="{492F0EC1-9C56-779A-B4B3-422209B6B27C}"/>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11839" r="18172"/>
          <a:stretch/>
        </p:blipFill>
        <p:spPr>
          <a:xfrm>
            <a:off x="3556931" y="3426898"/>
            <a:ext cx="1897597" cy="1150017"/>
          </a:xfrm>
          <a:prstGeom prst="rect">
            <a:avLst/>
          </a:prstGeom>
        </p:spPr>
      </p:pic>
      <p:pic>
        <p:nvPicPr>
          <p:cNvPr id="17" name="Immagine 2" descr="Immagine che contiene testo, diagramma, Diagramma&#10;&#10;Descrizione generata automaticamente">
            <a:extLst>
              <a:ext uri="{FF2B5EF4-FFF2-40B4-BE49-F238E27FC236}">
                <a16:creationId xmlns:a16="http://schemas.microsoft.com/office/drawing/2014/main" id="{BD7013F2-1981-C81D-860A-C6B57CCDBE2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8181" y="3290812"/>
            <a:ext cx="2166310" cy="1800971"/>
          </a:xfrm>
          <a:prstGeom prst="rect">
            <a:avLst/>
          </a:prstGeom>
        </p:spPr>
      </p:pic>
      <p:pic>
        <p:nvPicPr>
          <p:cNvPr id="18" name="Immagine 19">
            <a:extLst>
              <a:ext uri="{FF2B5EF4-FFF2-40B4-BE49-F238E27FC236}">
                <a16:creationId xmlns:a16="http://schemas.microsoft.com/office/drawing/2014/main" id="{208E429B-C911-456D-4FC4-4C099D6448A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6200000">
            <a:off x="10092159" y="920076"/>
            <a:ext cx="1016315" cy="1806782"/>
          </a:xfrm>
          <a:prstGeom prst="rect">
            <a:avLst/>
          </a:prstGeom>
        </p:spPr>
      </p:pic>
      <p:pic>
        <p:nvPicPr>
          <p:cNvPr id="19" name="Immagine 1" descr="Immagine che contiene macchina, ingegneria, tubo, industria&#10;&#10;Descrizione generata automaticamente">
            <a:extLst>
              <a:ext uri="{FF2B5EF4-FFF2-40B4-BE49-F238E27FC236}">
                <a16:creationId xmlns:a16="http://schemas.microsoft.com/office/drawing/2014/main" id="{56AF9FE2-7295-936A-FC23-CD4CD78051E8}"/>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15516" t="14817" r="16536" b="9892"/>
          <a:stretch/>
        </p:blipFill>
        <p:spPr>
          <a:xfrm>
            <a:off x="6833418" y="4903840"/>
            <a:ext cx="1039278" cy="1535430"/>
          </a:xfrm>
          <a:prstGeom prst="rect">
            <a:avLst/>
          </a:prstGeom>
        </p:spPr>
      </p:pic>
      <p:pic>
        <p:nvPicPr>
          <p:cNvPr id="20" name="Immagine 3" descr="Immagine che contiene macchina, ingegneria, Impianto elettrico, interno&#10;&#10;Descrizione generata automaticamente">
            <a:extLst>
              <a:ext uri="{FF2B5EF4-FFF2-40B4-BE49-F238E27FC236}">
                <a16:creationId xmlns:a16="http://schemas.microsoft.com/office/drawing/2014/main" id="{EE8A59DE-121F-B139-968A-17478AB10C26}"/>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7906" r="23617"/>
          <a:stretch/>
        </p:blipFill>
        <p:spPr>
          <a:xfrm>
            <a:off x="5551785" y="4964760"/>
            <a:ext cx="1156334" cy="1483052"/>
          </a:xfrm>
          <a:prstGeom prst="rect">
            <a:avLst/>
          </a:prstGeom>
        </p:spPr>
      </p:pic>
      <p:pic>
        <p:nvPicPr>
          <p:cNvPr id="24" name="Immagine 5" descr="Immagine che contiene testo, linea, Diagramma, diagramma&#10;&#10;Descrizione generata automaticamente">
            <a:extLst>
              <a:ext uri="{FF2B5EF4-FFF2-40B4-BE49-F238E27FC236}">
                <a16:creationId xmlns:a16="http://schemas.microsoft.com/office/drawing/2014/main" id="{098CD104-1FA7-C594-877D-926096D454CB}"/>
              </a:ext>
            </a:extLst>
          </p:cNvPr>
          <p:cNvPicPr>
            <a:picLocks noChangeAspect="1"/>
          </p:cNvPicPr>
          <p:nvPr/>
        </p:nvPicPr>
        <p:blipFill rotWithShape="1">
          <a:blip r:embed="rId19">
            <a:extLst>
              <a:ext uri="{28A0092B-C50C-407E-A947-70E740481C1C}">
                <a14:useLocalDpi xmlns:a14="http://schemas.microsoft.com/office/drawing/2010/main" val="0"/>
              </a:ext>
            </a:extLst>
          </a:blip>
          <a:srcRect t="4889"/>
          <a:stretch/>
        </p:blipFill>
        <p:spPr>
          <a:xfrm>
            <a:off x="7992150" y="4896280"/>
            <a:ext cx="2737302" cy="1815729"/>
          </a:xfrm>
          <a:prstGeom prst="rect">
            <a:avLst/>
          </a:prstGeom>
        </p:spPr>
      </p:pic>
      <p:pic>
        <p:nvPicPr>
          <p:cNvPr id="25" name="Immagine 25">
            <a:extLst>
              <a:ext uri="{FF2B5EF4-FFF2-40B4-BE49-F238E27FC236}">
                <a16:creationId xmlns:a16="http://schemas.microsoft.com/office/drawing/2014/main" id="{BF06476A-5D1F-5288-F961-0468F990D7F5}"/>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4731" t="24447" b="32072"/>
          <a:stretch/>
        </p:blipFill>
        <p:spPr>
          <a:xfrm>
            <a:off x="51620" y="1355571"/>
            <a:ext cx="2720341" cy="434615"/>
          </a:xfrm>
          <a:prstGeom prst="rect">
            <a:avLst/>
          </a:prstGeom>
        </p:spPr>
      </p:pic>
      <p:pic>
        <p:nvPicPr>
          <p:cNvPr id="26" name="Picture 2" descr="C:\Users\diomedem\Desktop\pulsed_heating.PNG">
            <a:extLst>
              <a:ext uri="{FF2B5EF4-FFF2-40B4-BE49-F238E27FC236}">
                <a16:creationId xmlns:a16="http://schemas.microsoft.com/office/drawing/2014/main" id="{FE728659-D64D-D41B-3A31-6CF77BE14043}"/>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01315" y="1824130"/>
            <a:ext cx="477804" cy="567610"/>
          </a:xfrm>
          <a:prstGeom prst="rect">
            <a:avLst/>
          </a:prstGeom>
          <a:noFill/>
          <a:extLst>
            <a:ext uri="{909E8E84-426E-40DD-AFC4-6F175D3DCCD1}">
              <a14:hiddenFill xmlns:a14="http://schemas.microsoft.com/office/drawing/2010/main">
                <a:solidFill>
                  <a:srgbClr val="FFFFFF"/>
                </a:solidFill>
              </a14:hiddenFill>
            </a:ext>
          </a:extLst>
        </p:spPr>
      </p:pic>
      <p:pic>
        <p:nvPicPr>
          <p:cNvPr id="27" name="Immagine 4">
            <a:extLst>
              <a:ext uri="{FF2B5EF4-FFF2-40B4-BE49-F238E27FC236}">
                <a16:creationId xmlns:a16="http://schemas.microsoft.com/office/drawing/2014/main" id="{F0B6FF95-9C32-0033-6B88-893C10A5AADE}"/>
              </a:ext>
            </a:extLst>
          </p:cNvPr>
          <p:cNvPicPr>
            <a:picLocks noChangeAspect="1"/>
          </p:cNvPicPr>
          <p:nvPr/>
        </p:nvPicPr>
        <p:blipFill>
          <a:blip r:embed="rId22"/>
          <a:stretch>
            <a:fillRect/>
          </a:stretch>
        </p:blipFill>
        <p:spPr>
          <a:xfrm>
            <a:off x="1220429" y="1864319"/>
            <a:ext cx="735442" cy="579018"/>
          </a:xfrm>
          <a:prstGeom prst="rect">
            <a:avLst/>
          </a:prstGeom>
        </p:spPr>
      </p:pic>
      <p:sp>
        <p:nvSpPr>
          <p:cNvPr id="28" name="TextBox 27">
            <a:extLst>
              <a:ext uri="{FF2B5EF4-FFF2-40B4-BE49-F238E27FC236}">
                <a16:creationId xmlns:a16="http://schemas.microsoft.com/office/drawing/2014/main" id="{BFCF151F-D6A3-97DC-8EB9-E25FAD3378D6}"/>
              </a:ext>
            </a:extLst>
          </p:cNvPr>
          <p:cNvSpPr txBox="1"/>
          <p:nvPr/>
        </p:nvSpPr>
        <p:spPr>
          <a:xfrm>
            <a:off x="597310" y="1312607"/>
            <a:ext cx="1468672" cy="307777"/>
          </a:xfrm>
          <a:prstGeom prst="rect">
            <a:avLst/>
          </a:prstGeom>
          <a:noFill/>
        </p:spPr>
        <p:txBody>
          <a:bodyPr wrap="none" rtlCol="0">
            <a:spAutoFit/>
          </a:bodyPr>
          <a:lstStyle/>
          <a:p>
            <a:r>
              <a:rPr lang="it-IT" sz="1400" dirty="0">
                <a:latin typeface="Calibri" panose="020F0502020204030204" pitchFamily="34" charset="0"/>
                <a:cs typeface="Calibri" panose="020F0502020204030204" pitchFamily="34" charset="0"/>
              </a:rPr>
              <a:t>L=90cm, 112 </a:t>
            </a:r>
            <a:r>
              <a:rPr lang="it-IT" sz="1400" dirty="0" err="1">
                <a:latin typeface="Calibri" panose="020F0502020204030204" pitchFamily="34" charset="0"/>
                <a:cs typeface="Calibri" panose="020F0502020204030204" pitchFamily="34" charset="0"/>
              </a:rPr>
              <a:t>cells</a:t>
            </a:r>
            <a:endParaRPr lang="en-US" sz="1400" dirty="0">
              <a:latin typeface="Calibri" panose="020F0502020204030204" pitchFamily="34" charset="0"/>
              <a:cs typeface="Calibri" panose="020F0502020204030204" pitchFamily="34" charset="0"/>
            </a:endParaRPr>
          </a:p>
        </p:txBody>
      </p:sp>
      <p:cxnSp>
        <p:nvCxnSpPr>
          <p:cNvPr id="30" name="Straight Arrow Connector 29">
            <a:extLst>
              <a:ext uri="{FF2B5EF4-FFF2-40B4-BE49-F238E27FC236}">
                <a16:creationId xmlns:a16="http://schemas.microsoft.com/office/drawing/2014/main" id="{0D3EF07C-EE50-BD60-C491-863B59D4E340}"/>
              </a:ext>
            </a:extLst>
          </p:cNvPr>
          <p:cNvCxnSpPr>
            <a:cxnSpLocks/>
            <a:endCxn id="26" idx="1"/>
          </p:cNvCxnSpPr>
          <p:nvPr/>
        </p:nvCxnSpPr>
        <p:spPr>
          <a:xfrm>
            <a:off x="169606" y="1791929"/>
            <a:ext cx="131709" cy="316006"/>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34" name="Straight Arrow Connector 33">
            <a:extLst>
              <a:ext uri="{FF2B5EF4-FFF2-40B4-BE49-F238E27FC236}">
                <a16:creationId xmlns:a16="http://schemas.microsoft.com/office/drawing/2014/main" id="{6EDAB696-7CE9-3187-4613-D5213386C488}"/>
              </a:ext>
            </a:extLst>
          </p:cNvPr>
          <p:cNvCxnSpPr>
            <a:cxnSpLocks/>
            <a:endCxn id="27" idx="1"/>
          </p:cNvCxnSpPr>
          <p:nvPr/>
        </p:nvCxnSpPr>
        <p:spPr>
          <a:xfrm>
            <a:off x="1029928" y="1796845"/>
            <a:ext cx="190501" cy="35698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6" name="TextBox 35">
            <a:extLst>
              <a:ext uri="{FF2B5EF4-FFF2-40B4-BE49-F238E27FC236}">
                <a16:creationId xmlns:a16="http://schemas.microsoft.com/office/drawing/2014/main" id="{47874D80-3B49-A820-E43B-1CD0C0595057}"/>
              </a:ext>
            </a:extLst>
          </p:cNvPr>
          <p:cNvSpPr txBox="1"/>
          <p:nvPr/>
        </p:nvSpPr>
        <p:spPr>
          <a:xfrm>
            <a:off x="73741" y="2290918"/>
            <a:ext cx="955839" cy="307777"/>
          </a:xfrm>
          <a:prstGeom prst="rect">
            <a:avLst/>
          </a:prstGeom>
          <a:noFill/>
        </p:spPr>
        <p:txBody>
          <a:bodyPr wrap="none" rtlCol="0">
            <a:spAutoFit/>
          </a:bodyPr>
          <a:lstStyle/>
          <a:p>
            <a:r>
              <a:rPr lang="it-IT" sz="1400" dirty="0">
                <a:latin typeface="Calibri" panose="020F0502020204030204" pitchFamily="34" charset="0"/>
                <a:cs typeface="Calibri" panose="020F0502020204030204" pitchFamily="34" charset="0"/>
              </a:rPr>
              <a:t>RF </a:t>
            </a:r>
            <a:r>
              <a:rPr lang="it-IT" sz="1400" dirty="0" err="1">
                <a:latin typeface="Calibri" panose="020F0502020204030204" pitchFamily="34" charset="0"/>
                <a:cs typeface="Calibri" panose="020F0502020204030204" pitchFamily="34" charset="0"/>
              </a:rPr>
              <a:t>coupler</a:t>
            </a:r>
            <a:endParaRPr lang="en-US" sz="1400" dirty="0">
              <a:latin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FBF1A528-084F-033D-219B-AA6F2D317060}"/>
              </a:ext>
            </a:extLst>
          </p:cNvPr>
          <p:cNvSpPr txBox="1"/>
          <p:nvPr/>
        </p:nvSpPr>
        <p:spPr>
          <a:xfrm>
            <a:off x="1641986" y="2258963"/>
            <a:ext cx="652743" cy="307777"/>
          </a:xfrm>
          <a:prstGeom prst="rect">
            <a:avLst/>
          </a:prstGeom>
          <a:noFill/>
        </p:spPr>
        <p:txBody>
          <a:bodyPr wrap="none" rtlCol="0">
            <a:spAutoFit/>
          </a:bodyPr>
          <a:lstStyle/>
          <a:p>
            <a:r>
              <a:rPr lang="it-IT" sz="1400" dirty="0">
                <a:latin typeface="Calibri" panose="020F0502020204030204" pitchFamily="34" charset="0"/>
                <a:cs typeface="Calibri" panose="020F0502020204030204" pitchFamily="34" charset="0"/>
              </a:rPr>
              <a:t>RF </a:t>
            </a:r>
            <a:r>
              <a:rPr lang="it-IT" sz="1400" dirty="0" err="1">
                <a:latin typeface="Calibri" panose="020F0502020204030204" pitchFamily="34" charset="0"/>
                <a:cs typeface="Calibri" panose="020F0502020204030204" pitchFamily="34" charset="0"/>
              </a:rPr>
              <a:t>cell</a:t>
            </a:r>
            <a:endParaRPr lang="en-US" sz="1400" dirty="0">
              <a:latin typeface="Calibri" panose="020F0502020204030204" pitchFamily="34" charset="0"/>
              <a:cs typeface="Calibri" panose="020F0502020204030204" pitchFamily="34" charset="0"/>
            </a:endParaRPr>
          </a:p>
        </p:txBody>
      </p:sp>
      <p:sp>
        <p:nvSpPr>
          <p:cNvPr id="38" name="TextBox 37">
            <a:extLst>
              <a:ext uri="{FF2B5EF4-FFF2-40B4-BE49-F238E27FC236}">
                <a16:creationId xmlns:a16="http://schemas.microsoft.com/office/drawing/2014/main" id="{F59DD63E-AF34-9092-D584-9475B86AEDB2}"/>
              </a:ext>
            </a:extLst>
          </p:cNvPr>
          <p:cNvSpPr txBox="1"/>
          <p:nvPr/>
        </p:nvSpPr>
        <p:spPr>
          <a:xfrm>
            <a:off x="7091516" y="4392559"/>
            <a:ext cx="750526" cy="307777"/>
          </a:xfrm>
          <a:prstGeom prst="rect">
            <a:avLst/>
          </a:prstGeom>
          <a:noFill/>
          <a:ln>
            <a:noFill/>
          </a:ln>
        </p:spPr>
        <p:txBody>
          <a:bodyPr wrap="none" rtlCol="0">
            <a:spAutoFit/>
          </a:bodyPr>
          <a:lstStyle/>
          <a:p>
            <a:r>
              <a:rPr lang="it-IT" sz="1400" dirty="0">
                <a:latin typeface="Calibri" panose="020F0502020204030204" pitchFamily="34" charset="0"/>
                <a:cs typeface="Calibri" panose="020F0502020204030204" pitchFamily="34" charset="0"/>
              </a:rPr>
              <a:t>L=90cm</a:t>
            </a:r>
            <a:endParaRPr lang="en-US" sz="1400" dirty="0">
              <a:latin typeface="Calibri" panose="020F0502020204030204" pitchFamily="34" charset="0"/>
              <a:cs typeface="Calibri" panose="020F0502020204030204" pitchFamily="34" charset="0"/>
            </a:endParaRPr>
          </a:p>
        </p:txBody>
      </p:sp>
      <p:cxnSp>
        <p:nvCxnSpPr>
          <p:cNvPr id="40" name="Straight Arrow Connector 39">
            <a:extLst>
              <a:ext uri="{FF2B5EF4-FFF2-40B4-BE49-F238E27FC236}">
                <a16:creationId xmlns:a16="http://schemas.microsoft.com/office/drawing/2014/main" id="{BD122B8A-86A4-9B62-957B-D5D48863B799}"/>
              </a:ext>
            </a:extLst>
          </p:cNvPr>
          <p:cNvCxnSpPr/>
          <p:nvPr/>
        </p:nvCxnSpPr>
        <p:spPr>
          <a:xfrm flipH="1">
            <a:off x="7838767" y="3650223"/>
            <a:ext cx="73742" cy="995516"/>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pic>
        <p:nvPicPr>
          <p:cNvPr id="41" name="Immagine 6">
            <a:extLst>
              <a:ext uri="{FF2B5EF4-FFF2-40B4-BE49-F238E27FC236}">
                <a16:creationId xmlns:a16="http://schemas.microsoft.com/office/drawing/2014/main" id="{822B8D03-B605-B69B-929E-2AAA876A9AA9}"/>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223820" y="3658100"/>
            <a:ext cx="1475522" cy="665006"/>
          </a:xfrm>
          <a:prstGeom prst="rect">
            <a:avLst/>
          </a:prstGeom>
        </p:spPr>
      </p:pic>
      <p:sp>
        <p:nvSpPr>
          <p:cNvPr id="45" name="TextBox 44">
            <a:extLst>
              <a:ext uri="{FF2B5EF4-FFF2-40B4-BE49-F238E27FC236}">
                <a16:creationId xmlns:a16="http://schemas.microsoft.com/office/drawing/2014/main" id="{D4F16504-2D02-E250-2F93-1643E32D99A1}"/>
              </a:ext>
            </a:extLst>
          </p:cNvPr>
          <p:cNvSpPr txBox="1"/>
          <p:nvPr/>
        </p:nvSpPr>
        <p:spPr>
          <a:xfrm>
            <a:off x="6205384" y="5017827"/>
            <a:ext cx="851719" cy="46166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1200" dirty="0">
                <a:latin typeface="Calibri" panose="020F0502020204030204" pitchFamily="34" charset="0"/>
                <a:cs typeface="Calibri" panose="020F0502020204030204" pitchFamily="34" charset="0"/>
              </a:rPr>
              <a:t>20 cells RF prototype </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39D778BE-70A1-6864-5CB4-73B0C36F40D4}"/>
                  </a:ext>
                </a:extLst>
              </p:cNvPr>
              <p:cNvSpPr txBox="1"/>
              <p:nvPr/>
            </p:nvSpPr>
            <p:spPr>
              <a:xfrm>
                <a:off x="8218541" y="5017828"/>
                <a:ext cx="1537519" cy="30777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b="1" i="1" smtClean="0">
                              <a:solidFill>
                                <a:srgbClr val="000000"/>
                              </a:solidFill>
                              <a:latin typeface="Cambria Math" panose="02040503050406030204" pitchFamily="18" charset="0"/>
                            </a:rPr>
                          </m:ctrlPr>
                        </m:sSubPr>
                        <m:e>
                          <m:r>
                            <a:rPr lang="it-IT" sz="1400" b="1" i="1" smtClean="0">
                              <a:solidFill>
                                <a:srgbClr val="000000"/>
                              </a:solidFill>
                              <a:latin typeface="Cambria Math" panose="02040503050406030204" pitchFamily="18" charset="0"/>
                            </a:rPr>
                            <m:t>𝑬</m:t>
                          </m:r>
                        </m:e>
                        <m:sub>
                          <m:r>
                            <a:rPr lang="it-IT" sz="1400" b="1" i="1" smtClean="0">
                              <a:solidFill>
                                <a:srgbClr val="000000"/>
                              </a:solidFill>
                              <a:latin typeface="Cambria Math" panose="02040503050406030204" pitchFamily="18" charset="0"/>
                            </a:rPr>
                            <m:t>𝒂𝒄𝒄</m:t>
                          </m:r>
                        </m:sub>
                      </m:sSub>
                      <m:r>
                        <a:rPr lang="it-IT" sz="1400" b="1" i="1" smtClean="0">
                          <a:solidFill>
                            <a:srgbClr val="000000"/>
                          </a:solidFill>
                          <a:latin typeface="Cambria Math" panose="02040503050406030204" pitchFamily="18" charset="0"/>
                        </a:rPr>
                        <m:t>(</m:t>
                      </m:r>
                      <m:r>
                        <a:rPr lang="it-IT" sz="1400" b="1" i="1" smtClean="0">
                          <a:solidFill>
                            <a:srgbClr val="000000"/>
                          </a:solidFill>
                          <a:latin typeface="Cambria Math" panose="02040503050406030204" pitchFamily="18" charset="0"/>
                        </a:rPr>
                        <m:t>𝑴𝑽</m:t>
                      </m:r>
                      <m:r>
                        <a:rPr lang="it-IT" sz="1400" b="1" i="1" smtClean="0">
                          <a:solidFill>
                            <a:srgbClr val="000000"/>
                          </a:solidFill>
                          <a:latin typeface="Cambria Math" panose="02040503050406030204" pitchFamily="18" charset="0"/>
                        </a:rPr>
                        <m:t>/</m:t>
                      </m:r>
                      <m:r>
                        <a:rPr lang="it-IT" sz="1400" b="1" i="1" smtClean="0">
                          <a:solidFill>
                            <a:srgbClr val="000000"/>
                          </a:solidFill>
                          <a:latin typeface="Cambria Math" panose="02040503050406030204" pitchFamily="18" charset="0"/>
                        </a:rPr>
                        <m:t>𝒎</m:t>
                      </m:r>
                      <m:r>
                        <a:rPr lang="it-IT" sz="1400" b="1" i="1" smtClean="0">
                          <a:solidFill>
                            <a:srgbClr val="000000"/>
                          </a:solidFill>
                          <a:latin typeface="Cambria Math" panose="02040503050406030204" pitchFamily="18" charset="0"/>
                        </a:rPr>
                        <m:t>)</m:t>
                      </m:r>
                    </m:oMath>
                  </m:oMathPara>
                </a14:m>
                <a:endParaRPr lang="en-US" sz="1400" dirty="0"/>
              </a:p>
            </p:txBody>
          </p:sp>
        </mc:Choice>
        <mc:Fallback xmlns="">
          <p:sp>
            <p:nvSpPr>
              <p:cNvPr id="12" name="TextBox 11">
                <a:extLst>
                  <a:ext uri="{FF2B5EF4-FFF2-40B4-BE49-F238E27FC236}">
                    <a16:creationId xmlns:a16="http://schemas.microsoft.com/office/drawing/2014/main" id="{39D778BE-70A1-6864-5CB4-73B0C36F40D4}"/>
                  </a:ext>
                </a:extLst>
              </p:cNvPr>
              <p:cNvSpPr txBox="1">
                <a:spLocks noRot="1" noChangeAspect="1" noMove="1" noResize="1" noEditPoints="1" noAdjustHandles="1" noChangeArrowheads="1" noChangeShapeType="1" noTextEdit="1"/>
              </p:cNvSpPr>
              <p:nvPr/>
            </p:nvSpPr>
            <p:spPr>
              <a:xfrm>
                <a:off x="8218541" y="5017828"/>
                <a:ext cx="1537519" cy="307777"/>
              </a:xfrm>
              <a:prstGeom prst="rect">
                <a:avLst/>
              </a:prstGeom>
              <a:blipFill>
                <a:blip r:embed="rId24"/>
                <a:stretch>
                  <a:fillRect b="-5882"/>
                </a:stretch>
              </a:blipFill>
            </p:spPr>
            <p:txBody>
              <a:bodyPr/>
              <a:lstStyle/>
              <a:p>
                <a:r>
                  <a:rPr lang="en-US">
                    <a:noFill/>
                  </a:rPr>
                  <a:t> </a:t>
                </a:r>
              </a:p>
            </p:txBody>
          </p:sp>
        </mc:Fallback>
      </mc:AlternateContent>
    </p:spTree>
    <p:extLst>
      <p:ext uri="{BB962C8B-B14F-4D97-AF65-F5344CB8AC3E}">
        <p14:creationId xmlns:p14="http://schemas.microsoft.com/office/powerpoint/2010/main" val="16761072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3CA0488-51F7-14BB-E5E8-56F0F83C8E00}"/>
              </a:ext>
            </a:extLst>
          </p:cNvPr>
          <p:cNvPicPr>
            <a:picLocks noChangeAspect="1"/>
          </p:cNvPicPr>
          <p:nvPr/>
        </p:nvPicPr>
        <p:blipFill>
          <a:blip r:embed="rId2"/>
          <a:stretch>
            <a:fillRect/>
          </a:stretch>
        </p:blipFill>
        <p:spPr>
          <a:xfrm>
            <a:off x="7720779" y="2334417"/>
            <a:ext cx="3399503" cy="2237583"/>
          </a:xfrm>
          <a:prstGeom prst="rect">
            <a:avLst/>
          </a:prstGeom>
        </p:spPr>
      </p:pic>
      <p:sp>
        <p:nvSpPr>
          <p:cNvPr id="4" name="Date Placeholder 3">
            <a:extLst>
              <a:ext uri="{FF2B5EF4-FFF2-40B4-BE49-F238E27FC236}">
                <a16:creationId xmlns:a16="http://schemas.microsoft.com/office/drawing/2014/main" id="{CD0B3CA1-29D5-4EBC-0EF3-8A93B435A250}"/>
              </a:ext>
            </a:extLst>
          </p:cNvPr>
          <p:cNvSpPr>
            <a:spLocks noGrp="1"/>
          </p:cNvSpPr>
          <p:nvPr>
            <p:ph type="dt" sz="half" idx="10"/>
          </p:nvPr>
        </p:nvSpPr>
        <p:spPr/>
        <p:txBody>
          <a:bodyPr/>
          <a:lstStyle/>
          <a:p>
            <a:r>
              <a:rPr lang="en-US"/>
              <a:t>L. Faillace</a:t>
            </a:r>
            <a:endParaRPr lang="en-US" dirty="0"/>
          </a:p>
        </p:txBody>
      </p:sp>
      <p:sp>
        <p:nvSpPr>
          <p:cNvPr id="5" name="Footer Placeholder 4">
            <a:extLst>
              <a:ext uri="{FF2B5EF4-FFF2-40B4-BE49-F238E27FC236}">
                <a16:creationId xmlns:a16="http://schemas.microsoft.com/office/drawing/2014/main" id="{7FD209B9-2F8B-C653-018B-2EF55E2C7E78}"/>
              </a:ext>
            </a:extLst>
          </p:cNvPr>
          <p:cNvSpPr>
            <a:spLocks noGrp="1"/>
          </p:cNvSpPr>
          <p:nvPr>
            <p:ph type="ftr" sz="quarter" idx="11"/>
          </p:nvPr>
        </p:nvSpPr>
        <p:spPr/>
        <p:txBody>
          <a:bodyPr/>
          <a:lstStyle/>
          <a:p>
            <a:r>
              <a:rPr lang="en-US"/>
              <a:t>TECH-FPA PhD Retreat 2025</a:t>
            </a:r>
          </a:p>
        </p:txBody>
      </p:sp>
      <p:sp>
        <p:nvSpPr>
          <p:cNvPr id="6" name="Slide Number Placeholder 5">
            <a:extLst>
              <a:ext uri="{FF2B5EF4-FFF2-40B4-BE49-F238E27FC236}">
                <a16:creationId xmlns:a16="http://schemas.microsoft.com/office/drawing/2014/main" id="{26030479-F44B-815E-F28C-D5F4D7F94BC7}"/>
              </a:ext>
            </a:extLst>
          </p:cNvPr>
          <p:cNvSpPr>
            <a:spLocks noGrp="1"/>
          </p:cNvSpPr>
          <p:nvPr>
            <p:ph type="sldNum" sz="quarter" idx="12"/>
          </p:nvPr>
        </p:nvSpPr>
        <p:spPr/>
        <p:txBody>
          <a:bodyPr/>
          <a:lstStyle/>
          <a:p>
            <a:fld id="{CCB3A354-9AF0-4746-AE3C-F59942414857}" type="slidenum">
              <a:rPr lang="en-US" smtClean="0"/>
              <a:pPr/>
              <a:t>12</a:t>
            </a:fld>
            <a:endParaRPr lang="en-US"/>
          </a:p>
        </p:txBody>
      </p:sp>
      <p:sp>
        <p:nvSpPr>
          <p:cNvPr id="7" name="TextBox 6">
            <a:extLst>
              <a:ext uri="{FF2B5EF4-FFF2-40B4-BE49-F238E27FC236}">
                <a16:creationId xmlns:a16="http://schemas.microsoft.com/office/drawing/2014/main" id="{E7630837-3C2D-52CD-D7EE-0F596C8DAB7D}"/>
              </a:ext>
            </a:extLst>
          </p:cNvPr>
          <p:cNvSpPr txBox="1"/>
          <p:nvPr/>
        </p:nvSpPr>
        <p:spPr>
          <a:xfrm>
            <a:off x="0" y="781664"/>
            <a:ext cx="12037142" cy="3139321"/>
          </a:xfrm>
          <a:prstGeom prst="rect">
            <a:avLst/>
          </a:prstGeom>
          <a:noFill/>
        </p:spPr>
        <p:txBody>
          <a:bodyPr wrap="square" rtlCol="0">
            <a:spAutoFit/>
          </a:bodyPr>
          <a:lstStyle/>
          <a:p>
            <a:r>
              <a:rPr lang="it-IT" b="1" dirty="0">
                <a:latin typeface="Calibri" panose="020F0502020204030204" pitchFamily="34" charset="0"/>
                <a:cs typeface="Calibri" panose="020F0502020204030204" pitchFamily="34" charset="0"/>
              </a:rPr>
              <a:t>High </a:t>
            </a:r>
            <a:r>
              <a:rPr lang="it-IT" b="1" dirty="0" err="1">
                <a:latin typeface="Calibri" panose="020F0502020204030204" pitchFamily="34" charset="0"/>
                <a:cs typeface="Calibri" panose="020F0502020204030204" pitchFamily="34" charset="0"/>
              </a:rPr>
              <a:t>accelerating</a:t>
            </a:r>
            <a:r>
              <a:rPr lang="it-IT" b="1" dirty="0">
                <a:latin typeface="Calibri" panose="020F0502020204030204" pitchFamily="34" charset="0"/>
                <a:cs typeface="Calibri" panose="020F0502020204030204" pitchFamily="34" charset="0"/>
              </a:rPr>
              <a:t> </a:t>
            </a:r>
            <a:r>
              <a:rPr lang="it-IT" b="1" dirty="0" err="1">
                <a:latin typeface="Calibri" panose="020F0502020204030204" pitchFamily="34" charset="0"/>
                <a:cs typeface="Calibri" panose="020F0502020204030204" pitchFamily="34" charset="0"/>
              </a:rPr>
              <a:t>gradient</a:t>
            </a:r>
            <a:r>
              <a:rPr lang="it-IT" b="1"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is</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needed</a:t>
            </a:r>
            <a:r>
              <a:rPr lang="it-IT" dirty="0">
                <a:latin typeface="Calibri" panose="020F0502020204030204" pitchFamily="34" charset="0"/>
                <a:cs typeface="Calibri" panose="020F0502020204030204" pitchFamily="34" charset="0"/>
              </a:rPr>
              <a:t> for future </a:t>
            </a:r>
            <a:r>
              <a:rPr lang="it-IT" dirty="0" err="1">
                <a:latin typeface="Calibri" panose="020F0502020204030204" pitchFamily="34" charset="0"/>
                <a:cs typeface="Calibri" panose="020F0502020204030204" pitchFamily="34" charset="0"/>
              </a:rPr>
              <a:t>accelerators</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higher</a:t>
            </a:r>
            <a:r>
              <a:rPr lang="it-IT" dirty="0">
                <a:latin typeface="Calibri" panose="020F0502020204030204" pitchFamily="34" charset="0"/>
                <a:cs typeface="Calibri" panose="020F0502020204030204" pitchFamily="34" charset="0"/>
              </a:rPr>
              <a:t> energies in </a:t>
            </a:r>
            <a:r>
              <a:rPr lang="it-IT" b="1" dirty="0" err="1">
                <a:latin typeface="Calibri" panose="020F0502020204030204" pitchFamily="34" charset="0"/>
                <a:cs typeface="Calibri" panose="020F0502020204030204" pitchFamily="34" charset="0"/>
              </a:rPr>
              <a:t>smaller</a:t>
            </a:r>
            <a:r>
              <a:rPr lang="it-IT" b="1" dirty="0">
                <a:latin typeface="Calibri" panose="020F0502020204030204" pitchFamily="34" charset="0"/>
                <a:cs typeface="Calibri" panose="020F0502020204030204" pitchFamily="34" charset="0"/>
              </a:rPr>
              <a:t> footprint</a:t>
            </a:r>
            <a:r>
              <a:rPr lang="it-IT" dirty="0">
                <a:latin typeface="Calibri" panose="020F0502020204030204" pitchFamily="34" charset="0"/>
                <a:cs typeface="Calibri" panose="020F0502020204030204" pitchFamily="34" charset="0"/>
              </a:rPr>
              <a:t>!</a:t>
            </a:r>
          </a:p>
          <a:p>
            <a:endParaRPr lang="it-IT" dirty="0">
              <a:latin typeface="Calibri" panose="020F0502020204030204" pitchFamily="34" charset="0"/>
              <a:cs typeface="Calibri" panose="020F0502020204030204" pitchFamily="34" charset="0"/>
            </a:endParaRPr>
          </a:p>
          <a:p>
            <a:pPr algn="just"/>
            <a:r>
              <a:rPr lang="it-IT" dirty="0">
                <a:latin typeface="Calibri" panose="020F0502020204030204" pitchFamily="34" charset="0"/>
                <a:cs typeface="Calibri" panose="020F0502020204030204" pitchFamily="34" charset="0"/>
              </a:rPr>
              <a:t>The </a:t>
            </a:r>
            <a:r>
              <a:rPr lang="it-IT" dirty="0" err="1">
                <a:latin typeface="Calibri" panose="020F0502020204030204" pitchFamily="34" charset="0"/>
                <a:cs typeface="Calibri" panose="020F0502020204030204" pitchFamily="34" charset="0"/>
              </a:rPr>
              <a:t>main</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limitation</a:t>
            </a:r>
            <a:r>
              <a:rPr lang="it-IT" dirty="0">
                <a:latin typeface="Calibri" panose="020F0502020204030204" pitchFamily="34" charset="0"/>
                <a:cs typeface="Calibri" panose="020F0502020204030204" pitchFamily="34" charset="0"/>
              </a:rPr>
              <a:t> for a high-</a:t>
            </a:r>
            <a:r>
              <a:rPr lang="it-IT" dirty="0" err="1">
                <a:latin typeface="Calibri" panose="020F0502020204030204" pitchFamily="34" charset="0"/>
                <a:cs typeface="Calibri" panose="020F0502020204030204" pitchFamily="34" charset="0"/>
              </a:rPr>
              <a:t>gradient</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structure</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is</a:t>
            </a:r>
            <a:r>
              <a:rPr lang="it-IT" dirty="0">
                <a:latin typeface="Calibri" panose="020F0502020204030204" pitchFamily="34" charset="0"/>
                <a:cs typeface="Calibri" panose="020F0502020204030204" pitchFamily="34" charset="0"/>
              </a:rPr>
              <a:t> </a:t>
            </a:r>
            <a:r>
              <a:rPr lang="it-IT" b="1" dirty="0">
                <a:latin typeface="Calibri" panose="020F0502020204030204" pitchFamily="34" charset="0"/>
                <a:cs typeface="Calibri" panose="020F0502020204030204" pitchFamily="34" charset="0"/>
              </a:rPr>
              <a:t>RF breakdown </a:t>
            </a:r>
            <a:r>
              <a:rPr lang="it-IT" b="1" dirty="0" err="1">
                <a:latin typeface="Calibri" panose="020F0502020204030204" pitchFamily="34" charset="0"/>
                <a:cs typeface="Calibri" panose="020F0502020204030204" pitchFamily="34" charset="0"/>
              </a:rPr>
              <a:t>phenomenon</a:t>
            </a:r>
            <a:endParaRPr lang="it-IT" b="1" dirty="0">
              <a:latin typeface="Calibri" panose="020F0502020204030204" pitchFamily="34" charset="0"/>
              <a:cs typeface="Calibri" panose="020F0502020204030204" pitchFamily="34" charset="0"/>
            </a:endParaRPr>
          </a:p>
          <a:p>
            <a:pPr algn="just"/>
            <a:endParaRPr lang="it-IT" dirty="0">
              <a:latin typeface="Calibri" panose="020F0502020204030204" pitchFamily="34" charset="0"/>
              <a:cs typeface="Calibri" panose="020F0502020204030204" pitchFamily="34" charset="0"/>
            </a:endParaRPr>
          </a:p>
          <a:p>
            <a:pPr algn="just"/>
            <a:r>
              <a:rPr lang="it-IT" dirty="0">
                <a:latin typeface="Calibri" panose="020F0502020204030204" pitchFamily="34" charset="0"/>
                <a:cs typeface="Calibri" panose="020F0502020204030204" pitchFamily="34" charset="0"/>
              </a:rPr>
              <a:t>RF </a:t>
            </a:r>
            <a:r>
              <a:rPr lang="en-US" dirty="0">
                <a:latin typeface="Calibri" panose="020F0502020204030204" pitchFamily="34" charset="0"/>
                <a:cs typeface="Calibri" panose="020F0502020204030204" pitchFamily="34" charset="0"/>
              </a:rPr>
              <a:t>breakdown arcs take place in the vacuum volume of the accelerating structures with a certain statistical probability that reduces the performance of the accelerator</a:t>
            </a:r>
          </a:p>
          <a:p>
            <a:pPr marL="285750" indent="-285750" algn="just">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disturb the trajectory of the beam and its emittance</a:t>
            </a:r>
          </a:p>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luminosity loss </a:t>
            </a:r>
          </a:p>
          <a:p>
            <a:pPr marL="285750" indent="-285750" algn="just">
              <a:buFont typeface="Arial" panose="020B0604020202020204" pitchFamily="34" charset="0"/>
              <a:buChar char="•"/>
            </a:pPr>
            <a:r>
              <a:rPr lang="en-US" dirty="0">
                <a:latin typeface="Calibri" panose="020F0502020204030204" pitchFamily="34" charset="0"/>
                <a:cs typeface="Calibri" panose="020F0502020204030204" pitchFamily="34" charset="0"/>
              </a:rPr>
              <a:t>possibly beam loss. </a:t>
            </a:r>
            <a:endParaRPr lang="it-IT"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cxnSp>
        <p:nvCxnSpPr>
          <p:cNvPr id="9" name="Straight Arrow Connector 8">
            <a:extLst>
              <a:ext uri="{FF2B5EF4-FFF2-40B4-BE49-F238E27FC236}">
                <a16:creationId xmlns:a16="http://schemas.microsoft.com/office/drawing/2014/main" id="{91358A21-EC7C-73BB-B385-09B9EE0F18B4}"/>
              </a:ext>
            </a:extLst>
          </p:cNvPr>
          <p:cNvCxnSpPr>
            <a:cxnSpLocks/>
            <a:endCxn id="10" idx="1"/>
          </p:cNvCxnSpPr>
          <p:nvPr/>
        </p:nvCxnSpPr>
        <p:spPr>
          <a:xfrm flipV="1">
            <a:off x="7538883" y="1442433"/>
            <a:ext cx="2521975" cy="471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E4422EA6-6CAF-05A4-C374-B654AE63D7E5}"/>
              </a:ext>
            </a:extLst>
          </p:cNvPr>
          <p:cNvSpPr txBox="1"/>
          <p:nvPr/>
        </p:nvSpPr>
        <p:spPr>
          <a:xfrm>
            <a:off x="10060858" y="980768"/>
            <a:ext cx="2131142" cy="923330"/>
          </a:xfrm>
          <a:prstGeom prst="rect">
            <a:avLst/>
          </a:prstGeom>
          <a:noFill/>
        </p:spPr>
        <p:txBody>
          <a:bodyPr wrap="square" rtlCol="0">
            <a:spAutoFit/>
          </a:bodyPr>
          <a:lstStyle/>
          <a:p>
            <a:pPr marL="285750" indent="-285750">
              <a:buFont typeface="Arial" panose="020B0604020202020204" pitchFamily="34" charset="0"/>
              <a:buChar char="•"/>
            </a:pPr>
            <a:r>
              <a:rPr lang="it-IT" dirty="0">
                <a:latin typeface="Calibri" panose="020F0502020204030204" pitchFamily="34" charset="0"/>
                <a:cs typeface="Calibri" panose="020F0502020204030204" pitchFamily="34" charset="0"/>
              </a:rPr>
              <a:t>Vacuum activity</a:t>
            </a:r>
          </a:p>
          <a:p>
            <a:pPr marL="285750" indent="-285750">
              <a:buFont typeface="Arial" panose="020B0604020202020204" pitchFamily="34" charset="0"/>
              <a:buChar char="•"/>
            </a:pPr>
            <a:r>
              <a:rPr lang="it-IT" dirty="0" err="1">
                <a:latin typeface="Calibri" panose="020F0502020204030204" pitchFamily="34" charset="0"/>
                <a:cs typeface="Calibri" panose="020F0502020204030204" pitchFamily="34" charset="0"/>
              </a:rPr>
              <a:t>Visible</a:t>
            </a:r>
            <a:r>
              <a:rPr lang="it-IT" dirty="0">
                <a:latin typeface="Calibri" panose="020F0502020204030204" pitchFamily="34" charset="0"/>
                <a:cs typeface="Calibri" panose="020F0502020204030204" pitchFamily="34" charset="0"/>
              </a:rPr>
              <a:t> light</a:t>
            </a:r>
          </a:p>
          <a:p>
            <a:pPr marL="285750" indent="-285750">
              <a:buFont typeface="Arial" panose="020B0604020202020204" pitchFamily="34" charset="0"/>
              <a:buChar char="•"/>
            </a:pPr>
            <a:r>
              <a:rPr lang="it-IT" dirty="0">
                <a:latin typeface="Calibri" panose="020F0502020204030204" pitchFamily="34" charset="0"/>
                <a:cs typeface="Calibri" panose="020F0502020204030204" pitchFamily="34" charset="0"/>
              </a:rPr>
              <a:t>X-rays</a:t>
            </a:r>
            <a:endParaRPr lang="en-US"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1758F509-8AE4-51C1-643D-CAC95A7190C5}"/>
              </a:ext>
            </a:extLst>
          </p:cNvPr>
          <p:cNvSpPr txBox="1"/>
          <p:nvPr/>
        </p:nvSpPr>
        <p:spPr>
          <a:xfrm>
            <a:off x="281695" y="3827767"/>
            <a:ext cx="6096983" cy="70788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2000" b="1" dirty="0">
                <a:solidFill>
                  <a:schemeClr val="accent1"/>
                </a:solidFill>
                <a:latin typeface="Calibri" panose="020F0502020204030204" pitchFamily="34" charset="0"/>
                <a:cs typeface="Calibri" panose="020F0502020204030204" pitchFamily="34" charset="0"/>
              </a:rPr>
              <a:t>Breakdowns in high-gradient </a:t>
            </a:r>
            <a:r>
              <a:rPr lang="en-US" sz="2000" b="1" dirty="0" err="1">
                <a:solidFill>
                  <a:schemeClr val="accent1"/>
                </a:solidFill>
                <a:latin typeface="Calibri" panose="020F0502020204030204" pitchFamily="34" charset="0"/>
                <a:cs typeface="Calibri" panose="020F0502020204030204" pitchFamily="34" charset="0"/>
              </a:rPr>
              <a:t>linacs</a:t>
            </a:r>
            <a:r>
              <a:rPr lang="en-US" sz="2000" b="1" dirty="0">
                <a:solidFill>
                  <a:schemeClr val="accent1"/>
                </a:solidFill>
                <a:latin typeface="Calibri" panose="020F0502020204030204" pitchFamily="34" charset="0"/>
                <a:cs typeface="Calibri" panose="020F0502020204030204" pitchFamily="34" charset="0"/>
              </a:rPr>
              <a:t> can interrupt accelerator operation, leading to downtime.</a:t>
            </a:r>
          </a:p>
        </p:txBody>
      </p:sp>
      <p:sp>
        <p:nvSpPr>
          <p:cNvPr id="2" name="Rettangolo 11">
            <a:extLst>
              <a:ext uri="{FF2B5EF4-FFF2-40B4-BE49-F238E27FC236}">
                <a16:creationId xmlns:a16="http://schemas.microsoft.com/office/drawing/2014/main" id="{4C493F2B-6A2F-375A-8CB4-AD53D9CF6275}"/>
              </a:ext>
            </a:extLst>
          </p:cNvPr>
          <p:cNvSpPr/>
          <p:nvPr/>
        </p:nvSpPr>
        <p:spPr>
          <a:xfrm>
            <a:off x="1" y="0"/>
            <a:ext cx="12191999" cy="461665"/>
          </a:xfrm>
          <a:prstGeom prst="rect">
            <a:avLst/>
          </a:prstGeom>
        </p:spPr>
        <p:txBody>
          <a:bodyPr wrap="square">
            <a:spAutoFit/>
          </a:bodyPr>
          <a:lstStyle/>
          <a:p>
            <a:pPr algn="ctr"/>
            <a:r>
              <a:rPr lang="en-US" sz="2400" b="1" dirty="0">
                <a:solidFill>
                  <a:srgbClr val="FF0000"/>
                </a:solidFill>
                <a:latin typeface="Calibri" panose="020F0502020204030204" pitchFamily="34" charset="0"/>
                <a:cs typeface="Calibri" panose="020F0502020204030204" pitchFamily="34" charset="0"/>
              </a:rPr>
              <a:t>Main Operational Limitation: RF Breakdown phenomenon</a:t>
            </a:r>
            <a:endParaRPr lang="en-GB" sz="2400" b="1" dirty="0">
              <a:solidFill>
                <a:srgbClr val="FF0000"/>
              </a:solidFill>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FFC4149C-7272-D50E-DACE-46787A4B1814}"/>
              </a:ext>
            </a:extLst>
          </p:cNvPr>
          <p:cNvPicPr>
            <a:picLocks noChangeAspect="1"/>
          </p:cNvPicPr>
          <p:nvPr/>
        </p:nvPicPr>
        <p:blipFill rotWithShape="1">
          <a:blip r:embed="rId3"/>
          <a:srcRect l="28144" t="21591" r="28556" b="19354"/>
          <a:stretch/>
        </p:blipFill>
        <p:spPr>
          <a:xfrm>
            <a:off x="241989" y="4673008"/>
            <a:ext cx="2213617" cy="1698293"/>
          </a:xfrm>
          <a:prstGeom prst="rect">
            <a:avLst/>
          </a:prstGeom>
        </p:spPr>
      </p:pic>
      <p:sp>
        <p:nvSpPr>
          <p:cNvPr id="21" name="Rectangle 20">
            <a:extLst>
              <a:ext uri="{FF2B5EF4-FFF2-40B4-BE49-F238E27FC236}">
                <a16:creationId xmlns:a16="http://schemas.microsoft.com/office/drawing/2014/main" id="{C54388BC-27AA-BE51-1FC8-8D866FDC613B}"/>
              </a:ext>
            </a:extLst>
          </p:cNvPr>
          <p:cNvSpPr/>
          <p:nvPr/>
        </p:nvSpPr>
        <p:spPr>
          <a:xfrm>
            <a:off x="6902244" y="4584260"/>
            <a:ext cx="5289756" cy="1569660"/>
          </a:xfrm>
          <a:prstGeom prst="rect">
            <a:avLst/>
          </a:prstGeom>
          <a:noFill/>
        </p:spPr>
        <p:txBody>
          <a:bodyPr wrap="square">
            <a:spAutoFit/>
          </a:bodyPr>
          <a:lstStyle/>
          <a:p>
            <a:pPr algn="just" defTabSz="457200"/>
            <a:r>
              <a:rPr lang="en-US" sz="1600" b="1" dirty="0">
                <a:solidFill>
                  <a:prstClr val="black"/>
                </a:solidFill>
                <a:highlight>
                  <a:srgbClr val="FFFF00"/>
                </a:highlight>
                <a:latin typeface="Calibri" panose="020F0502020204030204" pitchFamily="34" charset="0"/>
                <a:cs typeface="Calibri" panose="020F0502020204030204" pitchFamily="34" charset="0"/>
              </a:rPr>
              <a:t>Hard Cu and hard </a:t>
            </a:r>
            <a:r>
              <a:rPr lang="en-US" sz="1600" b="1" dirty="0" err="1">
                <a:solidFill>
                  <a:prstClr val="black"/>
                </a:solidFill>
                <a:highlight>
                  <a:srgbClr val="FFFF00"/>
                </a:highlight>
                <a:latin typeface="Calibri" panose="020F0502020204030204" pitchFamily="34" charset="0"/>
                <a:cs typeface="Calibri" panose="020F0502020204030204" pitchFamily="34" charset="0"/>
              </a:rPr>
              <a:t>CuAg</a:t>
            </a:r>
            <a:r>
              <a:rPr lang="en-US" sz="1600" b="1" dirty="0">
                <a:solidFill>
                  <a:prstClr val="black"/>
                </a:solidFill>
                <a:highlight>
                  <a:srgbClr val="FFFF00"/>
                </a:highlight>
                <a:latin typeface="Calibri" panose="020F0502020204030204" pitchFamily="34" charset="0"/>
                <a:cs typeface="Calibri" panose="020F0502020204030204" pitchFamily="34" charset="0"/>
              </a:rPr>
              <a:t> have better performance then soft heat-treated copper.</a:t>
            </a:r>
          </a:p>
          <a:p>
            <a:pPr marL="285750" indent="-285750" algn="just" defTabSz="457200">
              <a:buFont typeface="Wingdings" panose="05000000000000000000" pitchFamily="2" charset="2"/>
              <a:buChar char="à"/>
            </a:pPr>
            <a:r>
              <a:rPr lang="en-US" sz="1600" b="1" dirty="0">
                <a:solidFill>
                  <a:prstClr val="black"/>
                </a:solidFill>
                <a:latin typeface="Calibri" panose="020F0502020204030204" pitchFamily="34" charset="0"/>
                <a:cs typeface="Calibri" panose="020F0502020204030204" pitchFamily="34" charset="0"/>
              </a:rPr>
              <a:t>Hard </a:t>
            </a:r>
            <a:r>
              <a:rPr lang="en-US" sz="1600" b="1" dirty="0" err="1">
                <a:solidFill>
                  <a:prstClr val="black"/>
                </a:solidFill>
                <a:latin typeface="Calibri" panose="020F0502020204030204" pitchFamily="34" charset="0"/>
                <a:cs typeface="Calibri" panose="020F0502020204030204" pitchFamily="34" charset="0"/>
              </a:rPr>
              <a:t>CuAg</a:t>
            </a:r>
            <a:r>
              <a:rPr lang="en-US" sz="1600" b="1" dirty="0">
                <a:solidFill>
                  <a:prstClr val="black"/>
                </a:solidFill>
                <a:latin typeface="Calibri" panose="020F0502020204030204" pitchFamily="34" charset="0"/>
                <a:cs typeface="Calibri" panose="020F0502020204030204" pitchFamily="34" charset="0"/>
              </a:rPr>
              <a:t> had record performance for room temperature structures.</a:t>
            </a:r>
          </a:p>
          <a:p>
            <a:pPr marL="285750" indent="-285750" algn="just" defTabSz="457200">
              <a:buFont typeface="Wingdings" panose="05000000000000000000" pitchFamily="2" charset="2"/>
              <a:buChar char="à"/>
            </a:pPr>
            <a:endParaRPr lang="en-US" sz="1600" b="1" dirty="0">
              <a:solidFill>
                <a:prstClr val="black"/>
              </a:solidFill>
              <a:latin typeface="Calibri" panose="020F0502020204030204" pitchFamily="34" charset="0"/>
              <a:cs typeface="Calibri" panose="020F0502020204030204" pitchFamily="34" charset="0"/>
            </a:endParaRPr>
          </a:p>
          <a:p>
            <a:pPr algn="just" defTabSz="457200"/>
            <a:r>
              <a:rPr lang="en-US" sz="1600" b="1" dirty="0">
                <a:solidFill>
                  <a:prstClr val="black"/>
                </a:solidFill>
                <a:latin typeface="Calibri" panose="020F0502020204030204" pitchFamily="34" charset="0"/>
                <a:cs typeface="Calibri" panose="020F0502020204030204" pitchFamily="34" charset="0"/>
              </a:rPr>
              <a:t>New joining techniques: welding.</a:t>
            </a:r>
          </a:p>
        </p:txBody>
      </p:sp>
      <p:pic>
        <p:nvPicPr>
          <p:cNvPr id="22" name="Picture 21">
            <a:extLst>
              <a:ext uri="{FF2B5EF4-FFF2-40B4-BE49-F238E27FC236}">
                <a16:creationId xmlns:a16="http://schemas.microsoft.com/office/drawing/2014/main" id="{6CA30F37-AE6B-C470-BA0F-48070F3F3FE9}"/>
              </a:ext>
            </a:extLst>
          </p:cNvPr>
          <p:cNvPicPr>
            <a:picLocks noChangeAspect="1"/>
          </p:cNvPicPr>
          <p:nvPr/>
        </p:nvPicPr>
        <p:blipFill rotWithShape="1">
          <a:blip r:embed="rId4"/>
          <a:srcRect l="35051" t="15774" r="28350" b="13618"/>
          <a:stretch/>
        </p:blipFill>
        <p:spPr>
          <a:xfrm>
            <a:off x="2540789" y="4675238"/>
            <a:ext cx="1296248" cy="1406738"/>
          </a:xfrm>
          <a:prstGeom prst="rect">
            <a:avLst/>
          </a:prstGeom>
        </p:spPr>
      </p:pic>
      <p:sp>
        <p:nvSpPr>
          <p:cNvPr id="8" name="TextBox 7">
            <a:extLst>
              <a:ext uri="{FF2B5EF4-FFF2-40B4-BE49-F238E27FC236}">
                <a16:creationId xmlns:a16="http://schemas.microsoft.com/office/drawing/2014/main" id="{3EF6132E-E45E-6B72-ED1C-80B0FE01CCEA}"/>
              </a:ext>
            </a:extLst>
          </p:cNvPr>
          <p:cNvSpPr txBox="1"/>
          <p:nvPr/>
        </p:nvSpPr>
        <p:spPr>
          <a:xfrm>
            <a:off x="6872748" y="6049590"/>
            <a:ext cx="5319252" cy="553998"/>
          </a:xfrm>
          <a:prstGeom prst="rect">
            <a:avLst/>
          </a:prstGeom>
          <a:noFill/>
        </p:spPr>
        <p:txBody>
          <a:bodyPr wrap="square">
            <a:spAutoFit/>
          </a:bodyPr>
          <a:lstStyle/>
          <a:p>
            <a:pPr algn="just"/>
            <a:r>
              <a:rPr lang="en-US" sz="1000" b="0" i="0" dirty="0" err="1">
                <a:solidFill>
                  <a:srgbClr val="222222"/>
                </a:solidFill>
                <a:effectLst/>
              </a:rPr>
              <a:t>Dolgashev</a:t>
            </a:r>
            <a:r>
              <a:rPr lang="en-US" sz="1000" b="0" i="0" dirty="0">
                <a:solidFill>
                  <a:srgbClr val="222222"/>
                </a:solidFill>
                <a:effectLst/>
              </a:rPr>
              <a:t> VA, Faillace L, </a:t>
            </a:r>
            <a:r>
              <a:rPr lang="en-US" sz="1000" b="0" i="0" dirty="0" err="1">
                <a:solidFill>
                  <a:srgbClr val="222222"/>
                </a:solidFill>
                <a:effectLst/>
              </a:rPr>
              <a:t>Spataro</a:t>
            </a:r>
            <a:r>
              <a:rPr lang="en-US" sz="1000" b="0" i="0" dirty="0">
                <a:solidFill>
                  <a:srgbClr val="222222"/>
                </a:solidFill>
                <a:effectLst/>
              </a:rPr>
              <a:t> B, Tantawi S, Bonifazi R. High-gradient rf tests of welded X-band accelerating cavities. Physical Review Accelerators and Beams. 2021 Aug 10;24(8):081002.</a:t>
            </a:r>
            <a:endParaRPr lang="en-US" sz="1000" dirty="0"/>
          </a:p>
        </p:txBody>
      </p:sp>
      <p:pic>
        <p:nvPicPr>
          <p:cNvPr id="12" name="Picture 11">
            <a:extLst>
              <a:ext uri="{FF2B5EF4-FFF2-40B4-BE49-F238E27FC236}">
                <a16:creationId xmlns:a16="http://schemas.microsoft.com/office/drawing/2014/main" id="{A0CDC28C-C4A0-B3BB-F009-1F0CEB0243EA}"/>
              </a:ext>
            </a:extLst>
          </p:cNvPr>
          <p:cNvPicPr>
            <a:picLocks noChangeAspect="1"/>
          </p:cNvPicPr>
          <p:nvPr/>
        </p:nvPicPr>
        <p:blipFill rotWithShape="1">
          <a:blip r:embed="rId5"/>
          <a:srcRect l="9375" t="19678" r="52218" b="19355"/>
          <a:stretch/>
        </p:blipFill>
        <p:spPr>
          <a:xfrm>
            <a:off x="4992328" y="4815827"/>
            <a:ext cx="1695573" cy="1514000"/>
          </a:xfrm>
          <a:prstGeom prst="rect">
            <a:avLst/>
          </a:prstGeom>
        </p:spPr>
      </p:pic>
      <p:cxnSp>
        <p:nvCxnSpPr>
          <p:cNvPr id="14" name="Straight Arrow Connector 13">
            <a:extLst>
              <a:ext uri="{FF2B5EF4-FFF2-40B4-BE49-F238E27FC236}">
                <a16:creationId xmlns:a16="http://schemas.microsoft.com/office/drawing/2014/main" id="{31ED46D7-4C48-C8E6-7FC5-ED59548EE0AE}"/>
              </a:ext>
            </a:extLst>
          </p:cNvPr>
          <p:cNvCxnSpPr/>
          <p:nvPr/>
        </p:nvCxnSpPr>
        <p:spPr>
          <a:xfrm flipH="1">
            <a:off x="6703142" y="6002594"/>
            <a:ext cx="235974" cy="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912106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A30FE-03A4-E43F-4838-1548DBBC906E}"/>
            </a:ext>
          </a:extLst>
        </p:cNvPr>
        <p:cNvGrpSpPr/>
        <p:nvPr/>
      </p:nvGrpSpPr>
      <p:grpSpPr>
        <a:xfrm>
          <a:off x="0" y="0"/>
          <a:ext cx="0" cy="0"/>
          <a:chOff x="0" y="0"/>
          <a:chExt cx="0" cy="0"/>
        </a:xfrm>
      </p:grpSpPr>
      <p:sp>
        <p:nvSpPr>
          <p:cNvPr id="2" name="CasellaDiTesto 1">
            <a:extLst>
              <a:ext uri="{FF2B5EF4-FFF2-40B4-BE49-F238E27FC236}">
                <a16:creationId xmlns:a16="http://schemas.microsoft.com/office/drawing/2014/main" id="{F1F5783D-9EE6-AE33-F1EF-37C4EE73BFAE}"/>
              </a:ext>
            </a:extLst>
          </p:cNvPr>
          <p:cNvSpPr txBox="1"/>
          <p:nvPr/>
        </p:nvSpPr>
        <p:spPr>
          <a:xfrm>
            <a:off x="1589798" y="138869"/>
            <a:ext cx="9012404" cy="584775"/>
          </a:xfrm>
          <a:prstGeom prst="rect">
            <a:avLst/>
          </a:prstGeom>
          <a:noFill/>
        </p:spPr>
        <p:txBody>
          <a:bodyPr wrap="none" rtlCol="0">
            <a:spAutoFit/>
          </a:bodyPr>
          <a:lstStyle/>
          <a:p>
            <a:r>
              <a:rPr lang="it-IT" sz="3200" b="1" dirty="0">
                <a:solidFill>
                  <a:srgbClr val="0070C0"/>
                </a:solidFill>
                <a:latin typeface="Arial" panose="020B0604020202020204" pitchFamily="34" charset="0"/>
                <a:cs typeface="Arial" panose="020B0604020202020204" pitchFamily="34" charset="0"/>
              </a:rPr>
              <a:t>SRF </a:t>
            </a:r>
            <a:r>
              <a:rPr lang="it-IT" sz="3200" b="1" dirty="0" err="1">
                <a:solidFill>
                  <a:srgbClr val="0070C0"/>
                </a:solidFill>
                <a:latin typeface="Arial" panose="020B0604020202020204" pitchFamily="34" charset="0"/>
                <a:cs typeface="Arial" panose="020B0604020202020204" pitchFamily="34" charset="0"/>
              </a:rPr>
              <a:t>Resonators</a:t>
            </a:r>
            <a:r>
              <a:rPr lang="it-IT" sz="3200" b="1" dirty="0">
                <a:solidFill>
                  <a:srgbClr val="0070C0"/>
                </a:solidFill>
                <a:latin typeface="Arial" panose="020B0604020202020204" pitchFamily="34" charset="0"/>
                <a:cs typeface="Arial" panose="020B0604020202020204" pitchFamily="34" charset="0"/>
              </a:rPr>
              <a:t> Families: </a:t>
            </a:r>
            <a:r>
              <a:rPr lang="it-IT" sz="3200" b="1" i="1" dirty="0">
                <a:solidFill>
                  <a:srgbClr val="0070C0"/>
                </a:solidFill>
                <a:latin typeface="Symbol" pitchFamily="2" charset="2"/>
                <a:cs typeface="Arial" panose="020B0604020202020204" pitchFamily="34" charset="0"/>
              </a:rPr>
              <a:t>b</a:t>
            </a:r>
            <a:r>
              <a:rPr lang="it-IT" sz="3200" b="1" dirty="0">
                <a:solidFill>
                  <a:srgbClr val="0070C0"/>
                </a:solidFill>
                <a:latin typeface="Arial" panose="020B0604020202020204" pitchFamily="34" charset="0"/>
                <a:cs typeface="Arial" panose="020B0604020202020204" pitchFamily="34" charset="0"/>
              </a:rPr>
              <a:t> &lt; 0.50 &amp; </a:t>
            </a:r>
            <a:r>
              <a:rPr lang="it-IT" sz="3200" b="1" i="1" dirty="0">
                <a:solidFill>
                  <a:srgbClr val="0070C0"/>
                </a:solidFill>
                <a:latin typeface="Symbol" pitchFamily="2" charset="2"/>
                <a:cs typeface="Arial" panose="020B0604020202020204" pitchFamily="34" charset="0"/>
              </a:rPr>
              <a:t>b</a:t>
            </a:r>
            <a:r>
              <a:rPr lang="it-IT" sz="3200" b="1" dirty="0">
                <a:solidFill>
                  <a:srgbClr val="0070C0"/>
                </a:solidFill>
                <a:latin typeface="Arial" panose="020B0604020202020204" pitchFamily="34" charset="0"/>
                <a:cs typeface="Arial" panose="020B0604020202020204" pitchFamily="34" charset="0"/>
              </a:rPr>
              <a:t> &gt; 0.50 </a:t>
            </a:r>
          </a:p>
        </p:txBody>
      </p:sp>
      <p:sp>
        <p:nvSpPr>
          <p:cNvPr id="3" name="Date Placeholder 3">
            <a:extLst>
              <a:ext uri="{FF2B5EF4-FFF2-40B4-BE49-F238E27FC236}">
                <a16:creationId xmlns:a16="http://schemas.microsoft.com/office/drawing/2014/main" id="{61F4EA7A-2EE1-A9BD-9911-E84B4998A68C}"/>
              </a:ext>
            </a:extLst>
          </p:cNvPr>
          <p:cNvSpPr>
            <a:spLocks noGrp="1"/>
          </p:cNvSpPr>
          <p:nvPr>
            <p:ph type="dt" sz="half" idx="10"/>
          </p:nvPr>
        </p:nvSpPr>
        <p:spPr>
          <a:xfrm>
            <a:off x="838200" y="6356350"/>
            <a:ext cx="2743200" cy="365125"/>
          </a:xfrm>
        </p:spPr>
        <p:txBody>
          <a:bodyPr/>
          <a:lstStyle/>
          <a:p>
            <a:r>
              <a:rPr lang="en-US"/>
              <a:t>L. Faillace</a:t>
            </a:r>
            <a:endParaRPr lang="en-US" dirty="0"/>
          </a:p>
        </p:txBody>
      </p:sp>
      <p:sp>
        <p:nvSpPr>
          <p:cNvPr id="6" name="Footer Placeholder 4">
            <a:extLst>
              <a:ext uri="{FF2B5EF4-FFF2-40B4-BE49-F238E27FC236}">
                <a16:creationId xmlns:a16="http://schemas.microsoft.com/office/drawing/2014/main" id="{78FB918E-604A-7E27-2575-09A836910203}"/>
              </a:ext>
            </a:extLst>
          </p:cNvPr>
          <p:cNvSpPr>
            <a:spLocks noGrp="1"/>
          </p:cNvSpPr>
          <p:nvPr>
            <p:ph type="ftr" sz="quarter" idx="11"/>
          </p:nvPr>
        </p:nvSpPr>
        <p:spPr>
          <a:xfrm>
            <a:off x="4038600" y="6356350"/>
            <a:ext cx="4114800" cy="365125"/>
          </a:xfrm>
        </p:spPr>
        <p:txBody>
          <a:bodyPr/>
          <a:lstStyle/>
          <a:p>
            <a:r>
              <a:rPr lang="en-US"/>
              <a:t>TECH-FPA PhD Retreat 2025</a:t>
            </a:r>
          </a:p>
        </p:txBody>
      </p:sp>
      <p:sp>
        <p:nvSpPr>
          <p:cNvPr id="10" name="Slide Number Placeholder 5">
            <a:extLst>
              <a:ext uri="{FF2B5EF4-FFF2-40B4-BE49-F238E27FC236}">
                <a16:creationId xmlns:a16="http://schemas.microsoft.com/office/drawing/2014/main" id="{00B59AB8-C7A2-EB67-7E3A-4C3CB1724CD7}"/>
              </a:ext>
            </a:extLst>
          </p:cNvPr>
          <p:cNvSpPr>
            <a:spLocks noGrp="1"/>
          </p:cNvSpPr>
          <p:nvPr>
            <p:ph type="sldNum" sz="quarter" idx="12"/>
          </p:nvPr>
        </p:nvSpPr>
        <p:spPr>
          <a:xfrm>
            <a:off x="8610600" y="6356350"/>
            <a:ext cx="2743200" cy="365125"/>
          </a:xfrm>
        </p:spPr>
        <p:txBody>
          <a:bodyPr/>
          <a:lstStyle/>
          <a:p>
            <a:fld id="{CCB3A354-9AF0-4746-AE3C-F59942414857}" type="slidenum">
              <a:rPr lang="en-US" smtClean="0"/>
              <a:pPr/>
              <a:t>13</a:t>
            </a:fld>
            <a:endParaRPr lang="en-US"/>
          </a:p>
        </p:txBody>
      </p:sp>
      <p:grpSp>
        <p:nvGrpSpPr>
          <p:cNvPr id="17" name="Gruppo 15">
            <a:extLst>
              <a:ext uri="{FF2B5EF4-FFF2-40B4-BE49-F238E27FC236}">
                <a16:creationId xmlns:a16="http://schemas.microsoft.com/office/drawing/2014/main" id="{BECE95C1-BDB4-3EA9-988A-DE2C5EE83F41}"/>
              </a:ext>
            </a:extLst>
          </p:cNvPr>
          <p:cNvGrpSpPr>
            <a:grpSpLocks noChangeAspect="1"/>
          </p:cNvGrpSpPr>
          <p:nvPr/>
        </p:nvGrpSpPr>
        <p:grpSpPr>
          <a:xfrm>
            <a:off x="1667955" y="806024"/>
            <a:ext cx="9030525" cy="5521225"/>
            <a:chOff x="1493520" y="1034033"/>
            <a:chExt cx="7295375" cy="4789919"/>
          </a:xfrm>
        </p:grpSpPr>
        <p:grpSp>
          <p:nvGrpSpPr>
            <p:cNvPr id="18" name="object 22">
              <a:extLst>
                <a:ext uri="{FF2B5EF4-FFF2-40B4-BE49-F238E27FC236}">
                  <a16:creationId xmlns:a16="http://schemas.microsoft.com/office/drawing/2014/main" id="{32F314CC-04E3-EC8C-5064-7CC7BEE300D3}"/>
                </a:ext>
              </a:extLst>
            </p:cNvPr>
            <p:cNvGrpSpPr/>
            <p:nvPr/>
          </p:nvGrpSpPr>
          <p:grpSpPr>
            <a:xfrm>
              <a:off x="3393185" y="2365248"/>
              <a:ext cx="5265420" cy="742569"/>
              <a:chOff x="3393185" y="2365248"/>
              <a:chExt cx="5265420" cy="742569"/>
            </a:xfrm>
          </p:grpSpPr>
          <p:sp>
            <p:nvSpPr>
              <p:cNvPr id="26" name="object 24">
                <a:extLst>
                  <a:ext uri="{FF2B5EF4-FFF2-40B4-BE49-F238E27FC236}">
                    <a16:creationId xmlns:a16="http://schemas.microsoft.com/office/drawing/2014/main" id="{4654CFC0-73A6-7C88-EE66-ADA2D901D18F}"/>
                  </a:ext>
                </a:extLst>
              </p:cNvPr>
              <p:cNvSpPr/>
              <p:nvPr/>
            </p:nvSpPr>
            <p:spPr>
              <a:xfrm>
                <a:off x="7919465" y="2365248"/>
                <a:ext cx="739140" cy="485775"/>
              </a:xfrm>
              <a:custGeom>
                <a:avLst/>
                <a:gdLst/>
                <a:ahLst/>
                <a:cxnLst/>
                <a:rect l="l" t="t" r="r" b="b"/>
                <a:pathLst>
                  <a:path w="739140" h="485775">
                    <a:moveTo>
                      <a:pt x="0" y="242697"/>
                    </a:moveTo>
                    <a:lnTo>
                      <a:pt x="15647" y="172603"/>
                    </a:lnTo>
                    <a:lnTo>
                      <a:pt x="59541" y="110546"/>
                    </a:lnTo>
                    <a:lnTo>
                      <a:pt x="90651" y="83470"/>
                    </a:lnTo>
                    <a:lnTo>
                      <a:pt x="127107" y="59530"/>
                    </a:lnTo>
                    <a:lnTo>
                      <a:pt x="168337" y="39100"/>
                    </a:lnTo>
                    <a:lnTo>
                      <a:pt x="213771" y="22557"/>
                    </a:lnTo>
                    <a:lnTo>
                      <a:pt x="262835" y="10275"/>
                    </a:lnTo>
                    <a:lnTo>
                      <a:pt x="314959" y="2631"/>
                    </a:lnTo>
                    <a:lnTo>
                      <a:pt x="369570" y="0"/>
                    </a:lnTo>
                    <a:lnTo>
                      <a:pt x="424183" y="2631"/>
                    </a:lnTo>
                    <a:lnTo>
                      <a:pt x="476309" y="10275"/>
                    </a:lnTo>
                    <a:lnTo>
                      <a:pt x="525374" y="22557"/>
                    </a:lnTo>
                    <a:lnTo>
                      <a:pt x="570807" y="39100"/>
                    </a:lnTo>
                    <a:lnTo>
                      <a:pt x="612037" y="59530"/>
                    </a:lnTo>
                    <a:lnTo>
                      <a:pt x="648492" y="83470"/>
                    </a:lnTo>
                    <a:lnTo>
                      <a:pt x="679601" y="110546"/>
                    </a:lnTo>
                    <a:lnTo>
                      <a:pt x="704792" y="140382"/>
                    </a:lnTo>
                    <a:lnTo>
                      <a:pt x="735133" y="206833"/>
                    </a:lnTo>
                    <a:lnTo>
                      <a:pt x="739140" y="242697"/>
                    </a:lnTo>
                    <a:lnTo>
                      <a:pt x="735133" y="278560"/>
                    </a:lnTo>
                    <a:lnTo>
                      <a:pt x="704792" y="345011"/>
                    </a:lnTo>
                    <a:lnTo>
                      <a:pt x="679601" y="374847"/>
                    </a:lnTo>
                    <a:lnTo>
                      <a:pt x="648492" y="401923"/>
                    </a:lnTo>
                    <a:lnTo>
                      <a:pt x="612037" y="425863"/>
                    </a:lnTo>
                    <a:lnTo>
                      <a:pt x="570807" y="446293"/>
                    </a:lnTo>
                    <a:lnTo>
                      <a:pt x="525374" y="462836"/>
                    </a:lnTo>
                    <a:lnTo>
                      <a:pt x="476309" y="475118"/>
                    </a:lnTo>
                    <a:lnTo>
                      <a:pt x="424183" y="482762"/>
                    </a:lnTo>
                    <a:lnTo>
                      <a:pt x="369570" y="485394"/>
                    </a:lnTo>
                    <a:lnTo>
                      <a:pt x="314959" y="482762"/>
                    </a:lnTo>
                    <a:lnTo>
                      <a:pt x="262835" y="475118"/>
                    </a:lnTo>
                    <a:lnTo>
                      <a:pt x="213771" y="462836"/>
                    </a:lnTo>
                    <a:lnTo>
                      <a:pt x="168337" y="446293"/>
                    </a:lnTo>
                    <a:lnTo>
                      <a:pt x="127107" y="425863"/>
                    </a:lnTo>
                    <a:lnTo>
                      <a:pt x="90651" y="401923"/>
                    </a:lnTo>
                    <a:lnTo>
                      <a:pt x="59541" y="374847"/>
                    </a:lnTo>
                    <a:lnTo>
                      <a:pt x="34349" y="345011"/>
                    </a:lnTo>
                    <a:lnTo>
                      <a:pt x="4007" y="278560"/>
                    </a:lnTo>
                    <a:lnTo>
                      <a:pt x="0" y="242697"/>
                    </a:lnTo>
                    <a:close/>
                  </a:path>
                </a:pathLst>
              </a:custGeom>
              <a:ln w="38100">
                <a:solidFill>
                  <a:srgbClr val="FF0000"/>
                </a:solidFill>
              </a:ln>
            </p:spPr>
            <p:txBody>
              <a:bodyPr wrap="square" lIns="0" tIns="0" rIns="0" bIns="0" rtlCol="0"/>
              <a:lstStyle/>
              <a:p>
                <a:endParaRPr/>
              </a:p>
            </p:txBody>
          </p:sp>
          <p:sp>
            <p:nvSpPr>
              <p:cNvPr id="27" name="object 25">
                <a:extLst>
                  <a:ext uri="{FF2B5EF4-FFF2-40B4-BE49-F238E27FC236}">
                    <a16:creationId xmlns:a16="http://schemas.microsoft.com/office/drawing/2014/main" id="{02141FEB-82F3-9F3D-9F15-149B43745716}"/>
                  </a:ext>
                </a:extLst>
              </p:cNvPr>
              <p:cNvSpPr/>
              <p:nvPr/>
            </p:nvSpPr>
            <p:spPr>
              <a:xfrm>
                <a:off x="3393185" y="2622042"/>
                <a:ext cx="740410" cy="485775"/>
              </a:xfrm>
              <a:custGeom>
                <a:avLst/>
                <a:gdLst/>
                <a:ahLst/>
                <a:cxnLst/>
                <a:rect l="l" t="t" r="r" b="b"/>
                <a:pathLst>
                  <a:path w="740410" h="485775">
                    <a:moveTo>
                      <a:pt x="0" y="242697"/>
                    </a:moveTo>
                    <a:lnTo>
                      <a:pt x="15663" y="172603"/>
                    </a:lnTo>
                    <a:lnTo>
                      <a:pt x="59601" y="110546"/>
                    </a:lnTo>
                    <a:lnTo>
                      <a:pt x="90742" y="83470"/>
                    </a:lnTo>
                    <a:lnTo>
                      <a:pt x="127236" y="59530"/>
                    </a:lnTo>
                    <a:lnTo>
                      <a:pt x="168509" y="39100"/>
                    </a:lnTo>
                    <a:lnTo>
                      <a:pt x="213989" y="22557"/>
                    </a:lnTo>
                    <a:lnTo>
                      <a:pt x="263104" y="10275"/>
                    </a:lnTo>
                    <a:lnTo>
                      <a:pt x="315282" y="2631"/>
                    </a:lnTo>
                    <a:lnTo>
                      <a:pt x="369951" y="0"/>
                    </a:lnTo>
                    <a:lnTo>
                      <a:pt x="424619" y="2631"/>
                    </a:lnTo>
                    <a:lnTo>
                      <a:pt x="476797" y="10275"/>
                    </a:lnTo>
                    <a:lnTo>
                      <a:pt x="525912" y="22557"/>
                    </a:lnTo>
                    <a:lnTo>
                      <a:pt x="571392" y="39100"/>
                    </a:lnTo>
                    <a:lnTo>
                      <a:pt x="612665" y="59530"/>
                    </a:lnTo>
                    <a:lnTo>
                      <a:pt x="649159" y="83470"/>
                    </a:lnTo>
                    <a:lnTo>
                      <a:pt x="680300" y="110546"/>
                    </a:lnTo>
                    <a:lnTo>
                      <a:pt x="705517" y="140382"/>
                    </a:lnTo>
                    <a:lnTo>
                      <a:pt x="735890" y="206833"/>
                    </a:lnTo>
                    <a:lnTo>
                      <a:pt x="739902" y="242697"/>
                    </a:lnTo>
                    <a:lnTo>
                      <a:pt x="735890" y="278560"/>
                    </a:lnTo>
                    <a:lnTo>
                      <a:pt x="705517" y="345011"/>
                    </a:lnTo>
                    <a:lnTo>
                      <a:pt x="680300" y="374847"/>
                    </a:lnTo>
                    <a:lnTo>
                      <a:pt x="649159" y="401923"/>
                    </a:lnTo>
                    <a:lnTo>
                      <a:pt x="612665" y="425863"/>
                    </a:lnTo>
                    <a:lnTo>
                      <a:pt x="571392" y="446293"/>
                    </a:lnTo>
                    <a:lnTo>
                      <a:pt x="525912" y="462836"/>
                    </a:lnTo>
                    <a:lnTo>
                      <a:pt x="476797" y="475118"/>
                    </a:lnTo>
                    <a:lnTo>
                      <a:pt x="424619" y="482762"/>
                    </a:lnTo>
                    <a:lnTo>
                      <a:pt x="369951" y="485394"/>
                    </a:lnTo>
                    <a:lnTo>
                      <a:pt x="315282" y="482762"/>
                    </a:lnTo>
                    <a:lnTo>
                      <a:pt x="263104" y="475118"/>
                    </a:lnTo>
                    <a:lnTo>
                      <a:pt x="213989" y="462836"/>
                    </a:lnTo>
                    <a:lnTo>
                      <a:pt x="168509" y="446293"/>
                    </a:lnTo>
                    <a:lnTo>
                      <a:pt x="127236" y="425863"/>
                    </a:lnTo>
                    <a:lnTo>
                      <a:pt x="90742" y="401923"/>
                    </a:lnTo>
                    <a:lnTo>
                      <a:pt x="59601" y="374847"/>
                    </a:lnTo>
                    <a:lnTo>
                      <a:pt x="34384" y="345011"/>
                    </a:lnTo>
                    <a:lnTo>
                      <a:pt x="4011" y="278560"/>
                    </a:lnTo>
                    <a:lnTo>
                      <a:pt x="0" y="242697"/>
                    </a:lnTo>
                    <a:close/>
                  </a:path>
                </a:pathLst>
              </a:custGeom>
              <a:ln w="38100">
                <a:solidFill>
                  <a:srgbClr val="FF0000"/>
                </a:solidFill>
              </a:ln>
            </p:spPr>
            <p:txBody>
              <a:bodyPr wrap="square" lIns="0" tIns="0" rIns="0" bIns="0" rtlCol="0"/>
              <a:lstStyle/>
              <a:p>
                <a:endParaRPr/>
              </a:p>
            </p:txBody>
          </p:sp>
        </p:grpSp>
        <p:grpSp>
          <p:nvGrpSpPr>
            <p:cNvPr id="19" name="Gruppo 14">
              <a:extLst>
                <a:ext uri="{FF2B5EF4-FFF2-40B4-BE49-F238E27FC236}">
                  <a16:creationId xmlns:a16="http://schemas.microsoft.com/office/drawing/2014/main" id="{A5EE5090-B9B6-2CAB-7FD3-3B7E0CD4204D}"/>
                </a:ext>
              </a:extLst>
            </p:cNvPr>
            <p:cNvGrpSpPr/>
            <p:nvPr/>
          </p:nvGrpSpPr>
          <p:grpSpPr>
            <a:xfrm>
              <a:off x="1493520" y="1034033"/>
              <a:ext cx="7295375" cy="4789919"/>
              <a:chOff x="1493520" y="1034033"/>
              <a:chExt cx="7295375" cy="4789919"/>
            </a:xfrm>
          </p:grpSpPr>
          <p:pic>
            <p:nvPicPr>
              <p:cNvPr id="20" name="object 4">
                <a:extLst>
                  <a:ext uri="{FF2B5EF4-FFF2-40B4-BE49-F238E27FC236}">
                    <a16:creationId xmlns:a16="http://schemas.microsoft.com/office/drawing/2014/main" id="{388F39E0-FA79-EB6D-01F1-1A9475C263C5}"/>
                  </a:ext>
                </a:extLst>
              </p:cNvPr>
              <p:cNvPicPr/>
              <p:nvPr/>
            </p:nvPicPr>
            <p:blipFill>
              <a:blip r:embed="rId2" cstate="print"/>
              <a:stretch>
                <a:fillRect/>
              </a:stretch>
            </p:blipFill>
            <p:spPr>
              <a:xfrm>
                <a:off x="1493520" y="1034033"/>
                <a:ext cx="7295375" cy="4789919"/>
              </a:xfrm>
              <a:prstGeom prst="rect">
                <a:avLst/>
              </a:prstGeom>
            </p:spPr>
          </p:pic>
          <p:grpSp>
            <p:nvGrpSpPr>
              <p:cNvPr id="21" name="object 2">
                <a:extLst>
                  <a:ext uri="{FF2B5EF4-FFF2-40B4-BE49-F238E27FC236}">
                    <a16:creationId xmlns:a16="http://schemas.microsoft.com/office/drawing/2014/main" id="{68E7E2BA-A471-C060-A4C7-9CCE7307BD2F}"/>
                  </a:ext>
                </a:extLst>
              </p:cNvPr>
              <p:cNvGrpSpPr/>
              <p:nvPr/>
            </p:nvGrpSpPr>
            <p:grpSpPr>
              <a:xfrm>
                <a:off x="1493520" y="1034033"/>
                <a:ext cx="7295375" cy="4789919"/>
                <a:chOff x="1493520" y="1034033"/>
                <a:chExt cx="7295375" cy="4789919"/>
              </a:xfrm>
            </p:grpSpPr>
            <p:pic>
              <p:nvPicPr>
                <p:cNvPr id="24" name="object 4">
                  <a:extLst>
                    <a:ext uri="{FF2B5EF4-FFF2-40B4-BE49-F238E27FC236}">
                      <a16:creationId xmlns:a16="http://schemas.microsoft.com/office/drawing/2014/main" id="{C51CDD5D-DE18-7D85-4587-E3A2E33CDBB8}"/>
                    </a:ext>
                  </a:extLst>
                </p:cNvPr>
                <p:cNvPicPr/>
                <p:nvPr/>
              </p:nvPicPr>
              <p:blipFill>
                <a:blip r:embed="rId2" cstate="print"/>
                <a:stretch>
                  <a:fillRect/>
                </a:stretch>
              </p:blipFill>
              <p:spPr>
                <a:xfrm>
                  <a:off x="1493520" y="1034033"/>
                  <a:ext cx="7295375" cy="4789919"/>
                </a:xfrm>
                <a:prstGeom prst="rect">
                  <a:avLst/>
                </a:prstGeom>
              </p:spPr>
            </p:pic>
            <p:sp>
              <p:nvSpPr>
                <p:cNvPr id="25" name="object 5">
                  <a:extLst>
                    <a:ext uri="{FF2B5EF4-FFF2-40B4-BE49-F238E27FC236}">
                      <a16:creationId xmlns:a16="http://schemas.microsoft.com/office/drawing/2014/main" id="{48EE17DA-1E20-DEA2-A3BC-19209617C7CA}"/>
                    </a:ext>
                  </a:extLst>
                </p:cNvPr>
                <p:cNvSpPr/>
                <p:nvPr/>
              </p:nvSpPr>
              <p:spPr>
                <a:xfrm>
                  <a:off x="5659372" y="1401317"/>
                  <a:ext cx="45719" cy="4422635"/>
                </a:xfrm>
                <a:custGeom>
                  <a:avLst/>
                  <a:gdLst/>
                  <a:ahLst/>
                  <a:cxnLst/>
                  <a:rect l="l" t="t" r="r" b="b"/>
                  <a:pathLst>
                    <a:path h="4512945">
                      <a:moveTo>
                        <a:pt x="0" y="0"/>
                      </a:moveTo>
                      <a:lnTo>
                        <a:pt x="0" y="4512881"/>
                      </a:lnTo>
                    </a:path>
                  </a:pathLst>
                </a:custGeom>
                <a:ln w="38100">
                  <a:solidFill>
                    <a:srgbClr val="FF0000"/>
                  </a:solidFill>
                  <a:prstDash val="lgDash"/>
                </a:ln>
              </p:spPr>
              <p:txBody>
                <a:bodyPr wrap="square" lIns="0" tIns="0" rIns="0" bIns="0" rtlCol="0"/>
                <a:lstStyle/>
                <a:p>
                  <a:endParaRPr/>
                </a:p>
              </p:txBody>
            </p:sp>
          </p:grpSp>
          <p:sp>
            <p:nvSpPr>
              <p:cNvPr id="22" name="object 9">
                <a:extLst>
                  <a:ext uri="{FF2B5EF4-FFF2-40B4-BE49-F238E27FC236}">
                    <a16:creationId xmlns:a16="http://schemas.microsoft.com/office/drawing/2014/main" id="{8BD863EF-F051-B620-F5F0-AFF8CEB4B549}"/>
                  </a:ext>
                </a:extLst>
              </p:cNvPr>
              <p:cNvSpPr txBox="1"/>
              <p:nvPr/>
            </p:nvSpPr>
            <p:spPr>
              <a:xfrm>
                <a:off x="5293613" y="1073588"/>
                <a:ext cx="731520" cy="330200"/>
              </a:xfrm>
              <a:prstGeom prst="rect">
                <a:avLst/>
              </a:prstGeom>
            </p:spPr>
            <p:txBody>
              <a:bodyPr vert="horz" wrap="square" lIns="0" tIns="12065" rIns="0" bIns="0" rtlCol="0">
                <a:spAutoFit/>
              </a:bodyPr>
              <a:lstStyle/>
              <a:p>
                <a:pPr marL="12700">
                  <a:lnSpc>
                    <a:spcPct val="100000"/>
                  </a:lnSpc>
                  <a:spcBef>
                    <a:spcPts val="95"/>
                  </a:spcBef>
                </a:pPr>
                <a:r>
                  <a:rPr sz="2000" b="1" spc="-220" dirty="0">
                    <a:solidFill>
                      <a:srgbClr val="FF0000"/>
                    </a:solidFill>
                    <a:latin typeface="Georgia"/>
                    <a:cs typeface="Georgia"/>
                  </a:rPr>
                  <a:t>β</a:t>
                </a:r>
                <a:r>
                  <a:rPr sz="2000" b="1" spc="-60" dirty="0">
                    <a:solidFill>
                      <a:srgbClr val="FF0000"/>
                    </a:solidFill>
                    <a:latin typeface="Georgia"/>
                    <a:cs typeface="Georgia"/>
                  </a:rPr>
                  <a:t> </a:t>
                </a:r>
                <a:r>
                  <a:rPr sz="2000" b="1" spc="-175" dirty="0">
                    <a:solidFill>
                      <a:srgbClr val="FF0000"/>
                    </a:solidFill>
                    <a:latin typeface="Arial"/>
                    <a:cs typeface="Arial"/>
                  </a:rPr>
                  <a:t>=</a:t>
                </a:r>
                <a:r>
                  <a:rPr sz="2000" b="1" spc="-105" dirty="0">
                    <a:solidFill>
                      <a:srgbClr val="FF0000"/>
                    </a:solidFill>
                    <a:latin typeface="Arial"/>
                    <a:cs typeface="Arial"/>
                  </a:rPr>
                  <a:t> </a:t>
                </a:r>
                <a:r>
                  <a:rPr sz="2000" b="1" spc="-75" dirty="0">
                    <a:solidFill>
                      <a:srgbClr val="FF0000"/>
                    </a:solidFill>
                    <a:latin typeface="Arial"/>
                    <a:cs typeface="Arial"/>
                  </a:rPr>
                  <a:t>0.5</a:t>
                </a:r>
                <a:endParaRPr sz="2000" dirty="0">
                  <a:latin typeface="Arial"/>
                  <a:cs typeface="Arial"/>
                </a:endParaRPr>
              </a:p>
            </p:txBody>
          </p:sp>
          <p:sp>
            <p:nvSpPr>
              <p:cNvPr id="23" name="object 8">
                <a:extLst>
                  <a:ext uri="{FF2B5EF4-FFF2-40B4-BE49-F238E27FC236}">
                    <a16:creationId xmlns:a16="http://schemas.microsoft.com/office/drawing/2014/main" id="{5B6CEC8D-D4D7-972E-2376-F3DC8B9E2A5A}"/>
                  </a:ext>
                </a:extLst>
              </p:cNvPr>
              <p:cNvSpPr txBox="1"/>
              <p:nvPr/>
            </p:nvSpPr>
            <p:spPr>
              <a:xfrm>
                <a:off x="6831019" y="5572872"/>
                <a:ext cx="1870786" cy="197490"/>
              </a:xfrm>
              <a:prstGeom prst="rect">
                <a:avLst/>
              </a:prstGeom>
            </p:spPr>
            <p:txBody>
              <a:bodyPr vert="horz" wrap="square" lIns="0" tIns="12700" rIns="0" bIns="0" rtlCol="0">
                <a:spAutoFit/>
              </a:bodyPr>
              <a:lstStyle/>
              <a:p>
                <a:pPr marL="12700">
                  <a:lnSpc>
                    <a:spcPct val="100000"/>
                  </a:lnSpc>
                  <a:spcBef>
                    <a:spcPts val="100"/>
                  </a:spcBef>
                </a:pPr>
                <a:r>
                  <a:rPr sz="1200" spc="-60" dirty="0">
                    <a:latin typeface="Arial" panose="020B0604020202020204" pitchFamily="34" charset="0"/>
                    <a:cs typeface="Arial" panose="020B0604020202020204" pitchFamily="34" charset="0"/>
                  </a:rPr>
                  <a:t>b</a:t>
                </a:r>
                <a:r>
                  <a:rPr sz="1200" spc="-75" dirty="0">
                    <a:latin typeface="Arial" panose="020B0604020202020204" pitchFamily="34" charset="0"/>
                    <a:cs typeface="Arial" panose="020B0604020202020204" pitchFamily="34" charset="0"/>
                  </a:rPr>
                  <a:t>y</a:t>
                </a:r>
                <a:r>
                  <a:rPr sz="1200" spc="-85" dirty="0">
                    <a:latin typeface="Arial" panose="020B0604020202020204" pitchFamily="34" charset="0"/>
                    <a:cs typeface="Arial" panose="020B0604020202020204" pitchFamily="34" charset="0"/>
                  </a:rPr>
                  <a:t> </a:t>
                </a:r>
                <a:r>
                  <a:rPr sz="1200" spc="-195" dirty="0">
                    <a:latin typeface="Arial" panose="020B0604020202020204" pitchFamily="34" charset="0"/>
                    <a:cs typeface="Arial" panose="020B0604020202020204" pitchFamily="34" charset="0"/>
                  </a:rPr>
                  <a:t>D</a:t>
                </a:r>
                <a:r>
                  <a:rPr sz="1200" spc="-60" dirty="0">
                    <a:latin typeface="Arial" panose="020B0604020202020204" pitchFamily="34" charset="0"/>
                    <a:cs typeface="Arial" panose="020B0604020202020204" pitchFamily="34" charset="0"/>
                  </a:rPr>
                  <a:t>.</a:t>
                </a:r>
                <a:r>
                  <a:rPr sz="1200" spc="-90" dirty="0">
                    <a:latin typeface="Arial" panose="020B0604020202020204" pitchFamily="34" charset="0"/>
                    <a:cs typeface="Arial" panose="020B0604020202020204" pitchFamily="34" charset="0"/>
                  </a:rPr>
                  <a:t> </a:t>
                </a:r>
                <a:r>
                  <a:rPr sz="1200" spc="-140" dirty="0">
                    <a:latin typeface="Arial" panose="020B0604020202020204" pitchFamily="34" charset="0"/>
                    <a:cs typeface="Arial" panose="020B0604020202020204" pitchFamily="34" charset="0"/>
                  </a:rPr>
                  <a:t>L</a:t>
                </a:r>
                <a:r>
                  <a:rPr sz="1200" spc="-135" dirty="0">
                    <a:latin typeface="Arial" panose="020B0604020202020204" pitchFamily="34" charset="0"/>
                    <a:cs typeface="Arial" panose="020B0604020202020204" pitchFamily="34" charset="0"/>
                  </a:rPr>
                  <a:t>o</a:t>
                </a:r>
                <a:r>
                  <a:rPr sz="1200" spc="-100" dirty="0">
                    <a:latin typeface="Arial" panose="020B0604020202020204" pitchFamily="34" charset="0"/>
                    <a:cs typeface="Arial" panose="020B0604020202020204" pitchFamily="34" charset="0"/>
                  </a:rPr>
                  <a:t>n</a:t>
                </a:r>
                <a:r>
                  <a:rPr sz="1200" spc="-95" dirty="0">
                    <a:latin typeface="Arial" panose="020B0604020202020204" pitchFamily="34" charset="0"/>
                    <a:cs typeface="Arial" panose="020B0604020202020204" pitchFamily="34" charset="0"/>
                  </a:rPr>
                  <a:t>g</a:t>
                </a:r>
                <a:r>
                  <a:rPr sz="1200" spc="-80" dirty="0">
                    <a:latin typeface="Arial" panose="020B0604020202020204" pitchFamily="34" charset="0"/>
                    <a:cs typeface="Arial" panose="020B0604020202020204" pitchFamily="34" charset="0"/>
                  </a:rPr>
                  <a:t>u</a:t>
                </a:r>
                <a:r>
                  <a:rPr sz="1200" spc="-85" dirty="0">
                    <a:latin typeface="Arial" panose="020B0604020202020204" pitchFamily="34" charset="0"/>
                    <a:cs typeface="Arial" panose="020B0604020202020204" pitchFamily="34" charset="0"/>
                  </a:rPr>
                  <a:t>e</a:t>
                </a:r>
                <a:r>
                  <a:rPr sz="1200" spc="-100" dirty="0">
                    <a:latin typeface="Arial" panose="020B0604020202020204" pitchFamily="34" charset="0"/>
                    <a:cs typeface="Arial" panose="020B0604020202020204" pitchFamily="34" charset="0"/>
                  </a:rPr>
                  <a:t>v</a:t>
                </a:r>
                <a:r>
                  <a:rPr sz="1200" spc="-95" dirty="0">
                    <a:latin typeface="Arial" panose="020B0604020202020204" pitchFamily="34" charset="0"/>
                    <a:cs typeface="Arial" panose="020B0604020202020204" pitchFamily="34" charset="0"/>
                  </a:rPr>
                  <a:t>e</a:t>
                </a:r>
                <a:r>
                  <a:rPr sz="1200" dirty="0">
                    <a:latin typeface="Arial" panose="020B0604020202020204" pitchFamily="34" charset="0"/>
                    <a:cs typeface="Arial" panose="020B0604020202020204" pitchFamily="34" charset="0"/>
                  </a:rPr>
                  <a:t>r</a:t>
                </a:r>
                <a:r>
                  <a:rPr sz="1200" spc="-140" dirty="0">
                    <a:latin typeface="Arial" panose="020B0604020202020204" pitchFamily="34" charset="0"/>
                    <a:cs typeface="Arial" panose="020B0604020202020204" pitchFamily="34" charset="0"/>
                  </a:rPr>
                  <a:t>g</a:t>
                </a:r>
                <a:r>
                  <a:rPr sz="1200" spc="-80" dirty="0">
                    <a:latin typeface="Arial" panose="020B0604020202020204" pitchFamily="34" charset="0"/>
                    <a:cs typeface="Arial" panose="020B0604020202020204" pitchFamily="34" charset="0"/>
                  </a:rPr>
                  <a:t>n</a:t>
                </a:r>
                <a:r>
                  <a:rPr sz="1200" spc="-75" dirty="0">
                    <a:latin typeface="Arial" panose="020B0604020202020204" pitchFamily="34" charset="0"/>
                    <a:cs typeface="Arial" panose="020B0604020202020204" pitchFamily="34" charset="0"/>
                  </a:rPr>
                  <a:t>e</a:t>
                </a:r>
                <a:r>
                  <a:rPr sz="1200" spc="-85" dirty="0">
                    <a:latin typeface="Arial" panose="020B0604020202020204" pitchFamily="34" charset="0"/>
                    <a:cs typeface="Arial" panose="020B0604020202020204" pitchFamily="34" charset="0"/>
                  </a:rPr>
                  <a:t> </a:t>
                </a:r>
                <a:r>
                  <a:rPr sz="1200" spc="-50" dirty="0">
                    <a:latin typeface="Arial" panose="020B0604020202020204" pitchFamily="34" charset="0"/>
                    <a:cs typeface="Arial" panose="020B0604020202020204" pitchFamily="34" charset="0"/>
                  </a:rPr>
                  <a:t>(I</a:t>
                </a:r>
                <a:r>
                  <a:rPr sz="1200" spc="-175" dirty="0">
                    <a:latin typeface="Arial" panose="020B0604020202020204" pitchFamily="34" charset="0"/>
                    <a:cs typeface="Arial" panose="020B0604020202020204" pitchFamily="34" charset="0"/>
                  </a:rPr>
                  <a:t>P</a:t>
                </a:r>
                <a:r>
                  <a:rPr sz="1200" spc="-195" dirty="0">
                    <a:latin typeface="Arial" panose="020B0604020202020204" pitchFamily="34" charset="0"/>
                    <a:cs typeface="Arial" panose="020B0604020202020204" pitchFamily="34" charset="0"/>
                  </a:rPr>
                  <a:t>N</a:t>
                </a:r>
                <a:r>
                  <a:rPr sz="1200" spc="-45" dirty="0">
                    <a:latin typeface="Arial" panose="020B0604020202020204" pitchFamily="34" charset="0"/>
                    <a:cs typeface="Arial" panose="020B0604020202020204" pitchFamily="34" charset="0"/>
                  </a:rPr>
                  <a:t>-</a:t>
                </a:r>
                <a:r>
                  <a:rPr sz="1200" spc="-185" dirty="0">
                    <a:latin typeface="Arial" panose="020B0604020202020204" pitchFamily="34" charset="0"/>
                    <a:cs typeface="Arial" panose="020B0604020202020204" pitchFamily="34" charset="0"/>
                  </a:rPr>
                  <a:t>O</a:t>
                </a:r>
                <a:r>
                  <a:rPr sz="1200" spc="-90" dirty="0">
                    <a:latin typeface="Arial" panose="020B0604020202020204" pitchFamily="34" charset="0"/>
                    <a:cs typeface="Arial" panose="020B0604020202020204" pitchFamily="34" charset="0"/>
                  </a:rPr>
                  <a:t>r</a:t>
                </a:r>
                <a:r>
                  <a:rPr sz="1200" spc="-95" dirty="0">
                    <a:latin typeface="Arial" panose="020B0604020202020204" pitchFamily="34" charset="0"/>
                    <a:cs typeface="Arial" panose="020B0604020202020204" pitchFamily="34" charset="0"/>
                  </a:rPr>
                  <a:t>s</a:t>
                </a:r>
                <a:r>
                  <a:rPr sz="1200" spc="-155" dirty="0">
                    <a:latin typeface="Arial" panose="020B0604020202020204" pitchFamily="34" charset="0"/>
                    <a:cs typeface="Arial" panose="020B0604020202020204" pitchFamily="34" charset="0"/>
                  </a:rPr>
                  <a:t>a</a:t>
                </a:r>
                <a:r>
                  <a:rPr sz="1200" spc="-80" dirty="0">
                    <a:latin typeface="Arial" panose="020B0604020202020204" pitchFamily="34" charset="0"/>
                    <a:cs typeface="Arial" panose="020B0604020202020204" pitchFamily="34" charset="0"/>
                  </a:rPr>
                  <a:t>y</a:t>
                </a:r>
                <a:r>
                  <a:rPr sz="1200" spc="-50" dirty="0">
                    <a:latin typeface="Arial" panose="020B0604020202020204" pitchFamily="34" charset="0"/>
                    <a:cs typeface="Arial" panose="020B0604020202020204" pitchFamily="34" charset="0"/>
                  </a:rPr>
                  <a:t>)</a:t>
                </a:r>
                <a:endParaRPr sz="1200" dirty="0">
                  <a:latin typeface="Arial" panose="020B0604020202020204" pitchFamily="34" charset="0"/>
                  <a:cs typeface="Arial" panose="020B0604020202020204" pitchFamily="34" charset="0"/>
                </a:endParaRPr>
              </a:p>
            </p:txBody>
          </p:sp>
        </p:grpSp>
      </p:grpSp>
      <p:sp>
        <p:nvSpPr>
          <p:cNvPr id="28" name="TextBox 27">
            <a:extLst>
              <a:ext uri="{FF2B5EF4-FFF2-40B4-BE49-F238E27FC236}">
                <a16:creationId xmlns:a16="http://schemas.microsoft.com/office/drawing/2014/main" id="{E8EED4A6-E817-148F-7A76-B2AA4762DEE1}"/>
              </a:ext>
            </a:extLst>
          </p:cNvPr>
          <p:cNvSpPr txBox="1"/>
          <p:nvPr/>
        </p:nvSpPr>
        <p:spPr>
          <a:xfrm>
            <a:off x="7202946" y="6271259"/>
            <a:ext cx="3831305" cy="338554"/>
          </a:xfrm>
          <a:prstGeom prst="rect">
            <a:avLst/>
          </a:prstGeom>
          <a:noFill/>
        </p:spPr>
        <p:txBody>
          <a:bodyPr wrap="none" rtlCol="0">
            <a:spAutoFit/>
          </a:bodyPr>
          <a:lstStyle/>
          <a:p>
            <a:r>
              <a:rPr lang="it-IT" sz="1600" i="1" dirty="0" err="1">
                <a:latin typeface="Calibri" panose="020F0502020204030204" pitchFamily="34" charset="0"/>
                <a:cs typeface="Calibri" panose="020F0502020204030204" pitchFamily="34" charset="0"/>
              </a:rPr>
              <a:t>Courtesy</a:t>
            </a:r>
            <a:r>
              <a:rPr lang="it-IT" sz="1600" i="1" dirty="0">
                <a:latin typeface="Calibri" panose="020F0502020204030204" pitchFamily="34" charset="0"/>
                <a:cs typeface="Calibri" panose="020F0502020204030204" pitchFamily="34" charset="0"/>
              </a:rPr>
              <a:t> of L. Monaco, D. </a:t>
            </a:r>
            <a:r>
              <a:rPr lang="it-IT" sz="1600" i="1" dirty="0" err="1">
                <a:latin typeface="Calibri" panose="020F0502020204030204" pitchFamily="34" charset="0"/>
                <a:cs typeface="Calibri" panose="020F0502020204030204" pitchFamily="34" charset="0"/>
              </a:rPr>
              <a:t>Sertore</a:t>
            </a:r>
            <a:r>
              <a:rPr lang="it-IT" sz="1600" i="1" dirty="0">
                <a:latin typeface="Calibri" panose="020F0502020204030204" pitchFamily="34" charset="0"/>
                <a:cs typeface="Calibri" panose="020F0502020204030204" pitchFamily="34" charset="0"/>
              </a:rPr>
              <a:t>, C. Pagani</a:t>
            </a:r>
            <a:endParaRPr lang="en-US" sz="16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91168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5F950-8B25-115D-E609-AE794E2D23A6}"/>
              </a:ext>
            </a:extLst>
          </p:cNvPr>
          <p:cNvSpPr>
            <a:spLocks noGrp="1"/>
          </p:cNvSpPr>
          <p:nvPr>
            <p:ph type="title"/>
          </p:nvPr>
        </p:nvSpPr>
        <p:spPr>
          <a:xfrm>
            <a:off x="1404552" y="-14446"/>
            <a:ext cx="10744201" cy="1096272"/>
          </a:xfrm>
        </p:spPr>
        <p:txBody>
          <a:bodyPr/>
          <a:lstStyle/>
          <a:p>
            <a:r>
              <a:rPr lang="it-IT" sz="3200" b="1" dirty="0" err="1">
                <a:solidFill>
                  <a:srgbClr val="0070C0"/>
                </a:solidFill>
                <a:latin typeface="Arial" panose="020B0604020202020204" pitchFamily="34" charset="0"/>
                <a:ea typeface="+mn-ea"/>
                <a:cs typeface="Arial" panose="020B0604020202020204" pitchFamily="34" charset="0"/>
              </a:rPr>
              <a:t>Towards</a:t>
            </a:r>
            <a:r>
              <a:rPr lang="it-IT" sz="3200" b="1" dirty="0">
                <a:solidFill>
                  <a:srgbClr val="0070C0"/>
                </a:solidFill>
                <a:latin typeface="Arial" panose="020B0604020202020204" pitchFamily="34" charset="0"/>
                <a:ea typeface="+mn-ea"/>
                <a:cs typeface="Arial" panose="020B0604020202020204" pitchFamily="34" charset="0"/>
              </a:rPr>
              <a:t> future large and </a:t>
            </a:r>
            <a:r>
              <a:rPr lang="it-IT" sz="3200" b="1" dirty="0" err="1">
                <a:solidFill>
                  <a:srgbClr val="0070C0"/>
                </a:solidFill>
                <a:latin typeface="Arial" panose="020B0604020202020204" pitchFamily="34" charset="0"/>
                <a:ea typeface="+mn-ea"/>
                <a:cs typeface="Arial" panose="020B0604020202020204" pitchFamily="34" charset="0"/>
              </a:rPr>
              <a:t>sustainable</a:t>
            </a:r>
            <a:r>
              <a:rPr lang="it-IT" sz="3200" b="1" dirty="0">
                <a:solidFill>
                  <a:srgbClr val="0070C0"/>
                </a:solidFill>
                <a:latin typeface="Arial" panose="020B0604020202020204" pitchFamily="34" charset="0"/>
                <a:ea typeface="+mn-ea"/>
                <a:cs typeface="Arial" panose="020B0604020202020204" pitchFamily="34" charset="0"/>
              </a:rPr>
              <a:t> machines</a:t>
            </a:r>
            <a:endParaRPr lang="en-US" sz="3200" b="1" dirty="0">
              <a:solidFill>
                <a:srgbClr val="0070C0"/>
              </a:solidFill>
              <a:latin typeface="Arial" panose="020B0604020202020204" pitchFamily="34" charset="0"/>
              <a:ea typeface="+mn-ea"/>
              <a:cs typeface="Arial" panose="020B0604020202020204" pitchFamily="34" charset="0"/>
            </a:endParaRPr>
          </a:p>
        </p:txBody>
      </p:sp>
      <p:sp>
        <p:nvSpPr>
          <p:cNvPr id="12" name="Content Placeholder 11">
            <a:extLst>
              <a:ext uri="{FF2B5EF4-FFF2-40B4-BE49-F238E27FC236}">
                <a16:creationId xmlns:a16="http://schemas.microsoft.com/office/drawing/2014/main" id="{F804119B-4FBF-73C9-9860-1BD4E7116C10}"/>
              </a:ext>
            </a:extLst>
          </p:cNvPr>
          <p:cNvSpPr>
            <a:spLocks noGrp="1"/>
          </p:cNvSpPr>
          <p:nvPr>
            <p:ph idx="1"/>
          </p:nvPr>
        </p:nvSpPr>
        <p:spPr>
          <a:xfrm>
            <a:off x="436937" y="989379"/>
            <a:ext cx="11249300" cy="4351338"/>
          </a:xfrm>
        </p:spPr>
        <p:txBody>
          <a:bodyPr/>
          <a:lstStyle/>
          <a:p>
            <a:r>
              <a:rPr lang="it-IT" sz="2400" dirty="0">
                <a:solidFill>
                  <a:srgbClr val="002060"/>
                </a:solidFill>
              </a:rPr>
              <a:t>For future </a:t>
            </a:r>
            <a:r>
              <a:rPr lang="it-IT" sz="2400" dirty="0" err="1">
                <a:solidFill>
                  <a:srgbClr val="002060"/>
                </a:solidFill>
              </a:rPr>
              <a:t>accelerators</a:t>
            </a:r>
            <a:r>
              <a:rPr lang="it-IT" sz="2400" dirty="0">
                <a:solidFill>
                  <a:srgbClr val="002060"/>
                </a:solidFill>
              </a:rPr>
              <a:t>, </a:t>
            </a:r>
            <a:r>
              <a:rPr lang="it-IT" sz="2400" dirty="0" err="1">
                <a:solidFill>
                  <a:srgbClr val="002060"/>
                </a:solidFill>
              </a:rPr>
              <a:t>it</a:t>
            </a:r>
            <a:r>
              <a:rPr lang="it-IT" sz="2400" dirty="0">
                <a:solidFill>
                  <a:srgbClr val="002060"/>
                </a:solidFill>
              </a:rPr>
              <a:t> </a:t>
            </a:r>
            <a:r>
              <a:rPr lang="it-IT" sz="2400" dirty="0" err="1">
                <a:solidFill>
                  <a:srgbClr val="002060"/>
                </a:solidFill>
              </a:rPr>
              <a:t>is</a:t>
            </a:r>
            <a:r>
              <a:rPr lang="it-IT" sz="2400" dirty="0">
                <a:solidFill>
                  <a:srgbClr val="002060"/>
                </a:solidFill>
              </a:rPr>
              <a:t> </a:t>
            </a:r>
            <a:r>
              <a:rPr lang="it-IT" sz="2400" dirty="0" err="1">
                <a:solidFill>
                  <a:srgbClr val="002060"/>
                </a:solidFill>
              </a:rPr>
              <a:t>important</a:t>
            </a:r>
            <a:r>
              <a:rPr lang="it-IT" sz="2400" dirty="0">
                <a:solidFill>
                  <a:srgbClr val="002060"/>
                </a:solidFill>
              </a:rPr>
              <a:t> to:</a:t>
            </a:r>
          </a:p>
          <a:p>
            <a:pPr lvl="1"/>
            <a:r>
              <a:rPr lang="it-IT" sz="2000" b="1" dirty="0" err="1">
                <a:solidFill>
                  <a:srgbClr val="002060"/>
                </a:solidFill>
              </a:rPr>
              <a:t>Increase</a:t>
            </a:r>
            <a:r>
              <a:rPr lang="it-IT" sz="2000" b="1" dirty="0">
                <a:solidFill>
                  <a:srgbClr val="002060"/>
                </a:solidFill>
              </a:rPr>
              <a:t> </a:t>
            </a:r>
            <a:r>
              <a:rPr lang="it-IT" sz="2000" b="1" dirty="0" err="1">
                <a:solidFill>
                  <a:srgbClr val="002060"/>
                </a:solidFill>
              </a:rPr>
              <a:t>E</a:t>
            </a:r>
            <a:r>
              <a:rPr lang="it-IT" sz="2000" b="1" baseline="-25000" dirty="0" err="1">
                <a:solidFill>
                  <a:srgbClr val="002060"/>
                </a:solidFill>
              </a:rPr>
              <a:t>acc</a:t>
            </a:r>
            <a:r>
              <a:rPr lang="it-IT" sz="2000" dirty="0">
                <a:solidFill>
                  <a:srgbClr val="002060"/>
                </a:solidFill>
              </a:rPr>
              <a:t>:</a:t>
            </a:r>
          </a:p>
          <a:p>
            <a:pPr lvl="2"/>
            <a:r>
              <a:rPr lang="it-IT" sz="1800" dirty="0">
                <a:solidFill>
                  <a:srgbClr val="002060"/>
                </a:solidFill>
              </a:rPr>
              <a:t>Target energy </a:t>
            </a:r>
            <a:r>
              <a:rPr lang="it-IT" sz="1800" dirty="0" err="1">
                <a:solidFill>
                  <a:srgbClr val="002060"/>
                </a:solidFill>
              </a:rPr>
              <a:t>reached</a:t>
            </a:r>
            <a:r>
              <a:rPr lang="it-IT" sz="1800" dirty="0">
                <a:solidFill>
                  <a:srgbClr val="002060"/>
                </a:solidFill>
              </a:rPr>
              <a:t> with </a:t>
            </a:r>
            <a:r>
              <a:rPr lang="it-IT" sz="1800" dirty="0" err="1">
                <a:solidFill>
                  <a:srgbClr val="002060"/>
                </a:solidFill>
              </a:rPr>
              <a:t>less</a:t>
            </a:r>
            <a:r>
              <a:rPr lang="it-IT" sz="1800" dirty="0">
                <a:solidFill>
                  <a:srgbClr val="002060"/>
                </a:solidFill>
              </a:rPr>
              <a:t> </a:t>
            </a:r>
            <a:r>
              <a:rPr lang="it-IT" sz="1800" dirty="0" err="1">
                <a:solidFill>
                  <a:srgbClr val="002060"/>
                </a:solidFill>
              </a:rPr>
              <a:t>cavity</a:t>
            </a:r>
            <a:r>
              <a:rPr lang="it-IT" sz="1800" dirty="0">
                <a:solidFill>
                  <a:srgbClr val="002060"/>
                </a:solidFill>
              </a:rPr>
              <a:t> </a:t>
            </a:r>
          </a:p>
          <a:p>
            <a:pPr lvl="2"/>
            <a:r>
              <a:rPr lang="it-IT" sz="1800" dirty="0">
                <a:solidFill>
                  <a:srgbClr val="002060"/>
                </a:solidFill>
              </a:rPr>
              <a:t>Reduce machine </a:t>
            </a:r>
            <a:r>
              <a:rPr lang="it-IT" sz="1800" dirty="0" err="1">
                <a:solidFill>
                  <a:srgbClr val="002060"/>
                </a:solidFill>
              </a:rPr>
              <a:t>length</a:t>
            </a:r>
            <a:r>
              <a:rPr lang="it-IT" sz="1800" dirty="0">
                <a:solidFill>
                  <a:srgbClr val="002060"/>
                </a:solidFill>
              </a:rPr>
              <a:t> </a:t>
            </a:r>
          </a:p>
          <a:p>
            <a:pPr lvl="1"/>
            <a:r>
              <a:rPr lang="it-IT" sz="2000" b="1" dirty="0" err="1">
                <a:solidFill>
                  <a:srgbClr val="002060"/>
                </a:solidFill>
              </a:rPr>
              <a:t>Increase</a:t>
            </a:r>
            <a:r>
              <a:rPr lang="it-IT" sz="2000" b="1" dirty="0">
                <a:solidFill>
                  <a:srgbClr val="002060"/>
                </a:solidFill>
              </a:rPr>
              <a:t> Q</a:t>
            </a:r>
            <a:r>
              <a:rPr lang="it-IT" sz="2000" b="1" baseline="-25000" dirty="0">
                <a:solidFill>
                  <a:srgbClr val="002060"/>
                </a:solidFill>
              </a:rPr>
              <a:t>0</a:t>
            </a:r>
            <a:r>
              <a:rPr lang="it-IT" sz="2000" dirty="0">
                <a:solidFill>
                  <a:srgbClr val="002060"/>
                </a:solidFill>
              </a:rPr>
              <a:t>: Quality </a:t>
            </a:r>
            <a:r>
              <a:rPr lang="it-IT" sz="2000" dirty="0" err="1">
                <a:solidFill>
                  <a:srgbClr val="002060"/>
                </a:solidFill>
              </a:rPr>
              <a:t>factor</a:t>
            </a:r>
            <a:endParaRPr lang="it-IT" sz="2000" dirty="0">
              <a:solidFill>
                <a:srgbClr val="002060"/>
              </a:solidFill>
            </a:endParaRPr>
          </a:p>
          <a:p>
            <a:pPr lvl="2"/>
            <a:r>
              <a:rPr lang="it-IT" sz="1800" dirty="0">
                <a:solidFill>
                  <a:srgbClr val="002060"/>
                </a:solidFill>
              </a:rPr>
              <a:t>Reduce power </a:t>
            </a:r>
            <a:r>
              <a:rPr lang="it-IT" sz="1800" dirty="0" err="1">
                <a:solidFill>
                  <a:srgbClr val="002060"/>
                </a:solidFill>
              </a:rPr>
              <a:t>consumption</a:t>
            </a:r>
            <a:endParaRPr lang="it-IT" sz="1800" dirty="0">
              <a:solidFill>
                <a:srgbClr val="002060"/>
              </a:solidFill>
            </a:endParaRPr>
          </a:p>
          <a:p>
            <a:pPr lvl="2"/>
            <a:r>
              <a:rPr lang="it-IT" sz="1800" dirty="0" err="1">
                <a:solidFill>
                  <a:srgbClr val="002060"/>
                </a:solidFill>
              </a:rPr>
              <a:t>Minimize</a:t>
            </a:r>
            <a:r>
              <a:rPr lang="it-IT" sz="1800" dirty="0">
                <a:solidFill>
                  <a:srgbClr val="002060"/>
                </a:solidFill>
              </a:rPr>
              <a:t> </a:t>
            </a:r>
            <a:r>
              <a:rPr lang="it-IT" sz="1800" dirty="0" err="1">
                <a:solidFill>
                  <a:srgbClr val="002060"/>
                </a:solidFill>
              </a:rPr>
              <a:t>cryogenic</a:t>
            </a:r>
            <a:r>
              <a:rPr lang="it-IT" sz="1800" dirty="0">
                <a:solidFill>
                  <a:srgbClr val="002060"/>
                </a:solidFill>
              </a:rPr>
              <a:t> power</a:t>
            </a:r>
            <a:endParaRPr lang="en-US" sz="1800" dirty="0">
              <a:solidFill>
                <a:srgbClr val="002060"/>
              </a:solidFill>
            </a:endParaRPr>
          </a:p>
          <a:p>
            <a:endParaRPr lang="en-US" dirty="0"/>
          </a:p>
        </p:txBody>
      </p:sp>
      <p:pic>
        <p:nvPicPr>
          <p:cNvPr id="6" name="Picture 5">
            <a:extLst>
              <a:ext uri="{FF2B5EF4-FFF2-40B4-BE49-F238E27FC236}">
                <a16:creationId xmlns:a16="http://schemas.microsoft.com/office/drawing/2014/main" id="{BE2F7693-1C73-345E-924C-83F43A1F2538}"/>
              </a:ext>
            </a:extLst>
          </p:cNvPr>
          <p:cNvPicPr>
            <a:picLocks noChangeAspect="1"/>
          </p:cNvPicPr>
          <p:nvPr/>
        </p:nvPicPr>
        <p:blipFill rotWithShape="1">
          <a:blip r:embed="rId2"/>
          <a:srcRect t="958"/>
          <a:stretch/>
        </p:blipFill>
        <p:spPr>
          <a:xfrm>
            <a:off x="6464380" y="2272487"/>
            <a:ext cx="5624381" cy="3588334"/>
          </a:xfrm>
          <a:prstGeom prst="rect">
            <a:avLst/>
          </a:prstGeom>
        </p:spPr>
      </p:pic>
      <p:pic>
        <p:nvPicPr>
          <p:cNvPr id="7" name="Image 3">
            <a:extLst>
              <a:ext uri="{FF2B5EF4-FFF2-40B4-BE49-F238E27FC236}">
                <a16:creationId xmlns:a16="http://schemas.microsoft.com/office/drawing/2014/main" id="{29789DB1-8BCF-BBC1-B301-FBBFDB6411A2}"/>
              </a:ext>
            </a:extLst>
          </p:cNvPr>
          <p:cNvPicPr>
            <a:picLocks noChangeAspect="1"/>
          </p:cNvPicPr>
          <p:nvPr/>
        </p:nvPicPr>
        <p:blipFill>
          <a:blip r:embed="rId3"/>
          <a:stretch>
            <a:fillRect/>
          </a:stretch>
        </p:blipFill>
        <p:spPr>
          <a:xfrm>
            <a:off x="1201994" y="3507000"/>
            <a:ext cx="3904903" cy="3089483"/>
          </a:xfrm>
          <a:prstGeom prst="rect">
            <a:avLst/>
          </a:prstGeom>
        </p:spPr>
      </p:pic>
      <p:sp>
        <p:nvSpPr>
          <p:cNvPr id="3" name="TextBox 2">
            <a:extLst>
              <a:ext uri="{FF2B5EF4-FFF2-40B4-BE49-F238E27FC236}">
                <a16:creationId xmlns:a16="http://schemas.microsoft.com/office/drawing/2014/main" id="{DFCB914D-2DB9-3478-C5BF-EC274564562F}"/>
              </a:ext>
            </a:extLst>
          </p:cNvPr>
          <p:cNvSpPr txBox="1"/>
          <p:nvPr/>
        </p:nvSpPr>
        <p:spPr>
          <a:xfrm>
            <a:off x="8360695" y="6079530"/>
            <a:ext cx="3831305" cy="338554"/>
          </a:xfrm>
          <a:prstGeom prst="rect">
            <a:avLst/>
          </a:prstGeom>
          <a:noFill/>
        </p:spPr>
        <p:txBody>
          <a:bodyPr wrap="none" rtlCol="0">
            <a:spAutoFit/>
          </a:bodyPr>
          <a:lstStyle/>
          <a:p>
            <a:r>
              <a:rPr lang="it-IT" sz="1600" i="1" dirty="0" err="1">
                <a:latin typeface="Calibri" panose="020F0502020204030204" pitchFamily="34" charset="0"/>
                <a:cs typeface="Calibri" panose="020F0502020204030204" pitchFamily="34" charset="0"/>
              </a:rPr>
              <a:t>Courtesy</a:t>
            </a:r>
            <a:r>
              <a:rPr lang="it-IT" sz="1600" i="1" dirty="0">
                <a:latin typeface="Calibri" panose="020F0502020204030204" pitchFamily="34" charset="0"/>
                <a:cs typeface="Calibri" panose="020F0502020204030204" pitchFamily="34" charset="0"/>
              </a:rPr>
              <a:t> of L. Monaco, D. </a:t>
            </a:r>
            <a:r>
              <a:rPr lang="it-IT" sz="1600" i="1" dirty="0" err="1">
                <a:latin typeface="Calibri" panose="020F0502020204030204" pitchFamily="34" charset="0"/>
                <a:cs typeface="Calibri" panose="020F0502020204030204" pitchFamily="34" charset="0"/>
              </a:rPr>
              <a:t>Sertore</a:t>
            </a:r>
            <a:r>
              <a:rPr lang="it-IT" sz="1600" i="1" dirty="0">
                <a:latin typeface="Calibri" panose="020F0502020204030204" pitchFamily="34" charset="0"/>
                <a:cs typeface="Calibri" panose="020F0502020204030204" pitchFamily="34" charset="0"/>
              </a:rPr>
              <a:t>, C. Pagani</a:t>
            </a:r>
            <a:endParaRPr lang="en-US" sz="1600" i="1" dirty="0">
              <a:latin typeface="Calibri" panose="020F0502020204030204" pitchFamily="34" charset="0"/>
              <a:cs typeface="Calibri" panose="020F0502020204030204" pitchFamily="34" charset="0"/>
            </a:endParaRPr>
          </a:p>
        </p:txBody>
      </p:sp>
      <p:sp>
        <p:nvSpPr>
          <p:cNvPr id="4" name="Date Placeholder 3">
            <a:extLst>
              <a:ext uri="{FF2B5EF4-FFF2-40B4-BE49-F238E27FC236}">
                <a16:creationId xmlns:a16="http://schemas.microsoft.com/office/drawing/2014/main" id="{288FBDC9-8447-3707-EC18-F3871780F190}"/>
              </a:ext>
            </a:extLst>
          </p:cNvPr>
          <p:cNvSpPr>
            <a:spLocks noGrp="1"/>
          </p:cNvSpPr>
          <p:nvPr>
            <p:ph type="dt" sz="half" idx="10"/>
          </p:nvPr>
        </p:nvSpPr>
        <p:spPr>
          <a:xfrm>
            <a:off x="838200" y="6356350"/>
            <a:ext cx="2743200" cy="365125"/>
          </a:xfrm>
        </p:spPr>
        <p:txBody>
          <a:bodyPr/>
          <a:lstStyle/>
          <a:p>
            <a:r>
              <a:rPr lang="en-US"/>
              <a:t>L. Faillace</a:t>
            </a:r>
            <a:endParaRPr lang="en-US" dirty="0"/>
          </a:p>
        </p:txBody>
      </p:sp>
      <p:sp>
        <p:nvSpPr>
          <p:cNvPr id="5" name="Footer Placeholder 4">
            <a:extLst>
              <a:ext uri="{FF2B5EF4-FFF2-40B4-BE49-F238E27FC236}">
                <a16:creationId xmlns:a16="http://schemas.microsoft.com/office/drawing/2014/main" id="{52F5283D-4066-6356-1E10-A8F299105A06}"/>
              </a:ext>
            </a:extLst>
          </p:cNvPr>
          <p:cNvSpPr>
            <a:spLocks noGrp="1"/>
          </p:cNvSpPr>
          <p:nvPr>
            <p:ph type="ftr" sz="quarter" idx="11"/>
          </p:nvPr>
        </p:nvSpPr>
        <p:spPr>
          <a:xfrm>
            <a:off x="4038600" y="6356350"/>
            <a:ext cx="4114800" cy="365125"/>
          </a:xfrm>
        </p:spPr>
        <p:txBody>
          <a:bodyPr/>
          <a:lstStyle/>
          <a:p>
            <a:r>
              <a:rPr lang="en-US"/>
              <a:t>TECH-FPA PhD Retreat 2025</a:t>
            </a:r>
          </a:p>
        </p:txBody>
      </p:sp>
      <p:sp>
        <p:nvSpPr>
          <p:cNvPr id="8" name="Slide Number Placeholder 5">
            <a:extLst>
              <a:ext uri="{FF2B5EF4-FFF2-40B4-BE49-F238E27FC236}">
                <a16:creationId xmlns:a16="http://schemas.microsoft.com/office/drawing/2014/main" id="{2B771170-EC91-6BBB-E848-09F024FE62D3}"/>
              </a:ext>
            </a:extLst>
          </p:cNvPr>
          <p:cNvSpPr>
            <a:spLocks noGrp="1"/>
          </p:cNvSpPr>
          <p:nvPr>
            <p:ph type="sldNum" sz="quarter" idx="12"/>
          </p:nvPr>
        </p:nvSpPr>
        <p:spPr>
          <a:xfrm>
            <a:off x="8610600" y="6356350"/>
            <a:ext cx="2743200" cy="365125"/>
          </a:xfrm>
        </p:spPr>
        <p:txBody>
          <a:bodyPr/>
          <a:lstStyle/>
          <a:p>
            <a:fld id="{CCB3A354-9AF0-4746-AE3C-F59942414857}" type="slidenum">
              <a:rPr lang="en-US" smtClean="0"/>
              <a:pPr/>
              <a:t>14</a:t>
            </a:fld>
            <a:endParaRPr lang="en-US"/>
          </a:p>
        </p:txBody>
      </p:sp>
      <p:sp>
        <p:nvSpPr>
          <p:cNvPr id="9" name="Arrow: Right 8">
            <a:extLst>
              <a:ext uri="{FF2B5EF4-FFF2-40B4-BE49-F238E27FC236}">
                <a16:creationId xmlns:a16="http://schemas.microsoft.com/office/drawing/2014/main" id="{38DF28F9-DA54-579C-A2EE-10E35E8E0E4F}"/>
              </a:ext>
            </a:extLst>
          </p:cNvPr>
          <p:cNvSpPr/>
          <p:nvPr/>
        </p:nvSpPr>
        <p:spPr>
          <a:xfrm rot="494920">
            <a:off x="4270686" y="3028100"/>
            <a:ext cx="556592" cy="190832"/>
          </a:xfrm>
          <a:prstGeom prst="rightArrow">
            <a:avLst/>
          </a:prstGeom>
          <a:solidFill>
            <a:schemeClr val="accent6"/>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a:extLst>
              <a:ext uri="{FF2B5EF4-FFF2-40B4-BE49-F238E27FC236}">
                <a16:creationId xmlns:a16="http://schemas.microsoft.com/office/drawing/2014/main" id="{B04BFBCE-2DB3-B875-AE4A-FF191BC24D49}"/>
              </a:ext>
            </a:extLst>
          </p:cNvPr>
          <p:cNvSpPr txBox="1"/>
          <p:nvPr/>
        </p:nvSpPr>
        <p:spPr>
          <a:xfrm>
            <a:off x="4907239" y="3004695"/>
            <a:ext cx="1415196" cy="369332"/>
          </a:xfrm>
          <a:prstGeom prst="rect">
            <a:avLst/>
          </a:prstGeom>
          <a:noFill/>
        </p:spPr>
        <p:txBody>
          <a:bodyPr wrap="none" rtlCol="0">
            <a:spAutoFit/>
          </a:bodyPr>
          <a:lstStyle/>
          <a:p>
            <a:r>
              <a:rPr lang="it-IT" dirty="0" err="1">
                <a:latin typeface="Calibri" panose="020F0502020204030204" pitchFamily="34" charset="0"/>
                <a:cs typeface="Calibri" panose="020F0502020204030204" pitchFamily="34" charset="0"/>
              </a:rPr>
              <a:t>sustainability</a:t>
            </a:r>
            <a:endParaRPr lang="en-US"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3EE19474-52B4-F3D1-D4ED-331BB9C3C8B3}"/>
                  </a:ext>
                </a:extLst>
              </p:cNvPr>
              <p:cNvSpPr txBox="1"/>
              <p:nvPr/>
            </p:nvSpPr>
            <p:spPr>
              <a:xfrm>
                <a:off x="7073695" y="1048308"/>
                <a:ext cx="4208821" cy="94333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1800" b="0" i="1" smtClean="0">
                              <a:solidFill>
                                <a:srgbClr val="000000"/>
                              </a:solidFill>
                              <a:latin typeface="Cambria Math" panose="02040503050406030204" pitchFamily="18" charset="0"/>
                            </a:rPr>
                          </m:ctrlPr>
                        </m:sSubPr>
                        <m:e>
                          <m:r>
                            <a:rPr lang="it-IT" sz="1800" b="0" i="1" smtClean="0">
                              <a:solidFill>
                                <a:srgbClr val="000000"/>
                              </a:solidFill>
                              <a:latin typeface="Cambria Math" panose="02040503050406030204" pitchFamily="18" charset="0"/>
                            </a:rPr>
                            <m:t>𝑃</m:t>
                          </m:r>
                        </m:e>
                        <m:sub>
                          <m:r>
                            <a:rPr lang="it-IT" sz="1800" b="0" i="1" smtClean="0">
                              <a:solidFill>
                                <a:srgbClr val="000000"/>
                              </a:solidFill>
                              <a:latin typeface="Cambria Math" panose="02040503050406030204" pitchFamily="18" charset="0"/>
                            </a:rPr>
                            <m:t>𝑑𝑖𝑠𝑠</m:t>
                          </m:r>
                        </m:sub>
                      </m:sSub>
                      <m:r>
                        <a:rPr lang="it-IT" sz="1800" b="0" i="1" smtClean="0">
                          <a:solidFill>
                            <a:srgbClr val="000000"/>
                          </a:solidFill>
                          <a:latin typeface="Cambria Math" panose="02040503050406030204" pitchFamily="18" charset="0"/>
                        </a:rPr>
                        <m:t>=</m:t>
                      </m:r>
                      <m:f>
                        <m:fPr>
                          <m:ctrlPr>
                            <a:rPr lang="it-IT" sz="1800" b="0" i="1" smtClean="0">
                              <a:solidFill>
                                <a:srgbClr val="000000"/>
                              </a:solidFill>
                              <a:latin typeface="Cambria Math" panose="02040503050406030204" pitchFamily="18" charset="0"/>
                            </a:rPr>
                          </m:ctrlPr>
                        </m:fPr>
                        <m:num>
                          <m:sSup>
                            <m:sSupPr>
                              <m:ctrlPr>
                                <a:rPr lang="it-IT" sz="1800" b="0" i="1" smtClean="0">
                                  <a:solidFill>
                                    <a:srgbClr val="000000"/>
                                  </a:solidFill>
                                  <a:latin typeface="Cambria Math" panose="02040503050406030204" pitchFamily="18" charset="0"/>
                                </a:rPr>
                              </m:ctrlPr>
                            </m:sSupPr>
                            <m:e>
                              <m:d>
                                <m:dPr>
                                  <m:ctrlPr>
                                    <a:rPr lang="it-IT" sz="1800" b="0" i="1" smtClean="0">
                                      <a:solidFill>
                                        <a:srgbClr val="000000"/>
                                      </a:solidFill>
                                      <a:latin typeface="Cambria Math" panose="02040503050406030204" pitchFamily="18" charset="0"/>
                                    </a:rPr>
                                  </m:ctrlPr>
                                </m:dPr>
                                <m:e>
                                  <m:sSub>
                                    <m:sSubPr>
                                      <m:ctrlPr>
                                        <a:rPr lang="it-IT" sz="1800" b="1" i="1" smtClean="0">
                                          <a:solidFill>
                                            <a:srgbClr val="000000"/>
                                          </a:solidFill>
                                          <a:latin typeface="Cambria Math" panose="02040503050406030204" pitchFamily="18" charset="0"/>
                                        </a:rPr>
                                      </m:ctrlPr>
                                    </m:sSubPr>
                                    <m:e>
                                      <m:r>
                                        <a:rPr lang="it-IT" sz="1800" b="1" i="1" smtClean="0">
                                          <a:solidFill>
                                            <a:srgbClr val="000000"/>
                                          </a:solidFill>
                                          <a:latin typeface="Cambria Math" panose="02040503050406030204" pitchFamily="18" charset="0"/>
                                        </a:rPr>
                                        <m:t>𝑬</m:t>
                                      </m:r>
                                    </m:e>
                                    <m:sub>
                                      <m:r>
                                        <a:rPr lang="it-IT" sz="1800" b="1" i="1" smtClean="0">
                                          <a:solidFill>
                                            <a:srgbClr val="000000"/>
                                          </a:solidFill>
                                          <a:latin typeface="Cambria Math" panose="02040503050406030204" pitchFamily="18" charset="0"/>
                                        </a:rPr>
                                        <m:t>𝒂𝒄𝒄</m:t>
                                      </m:r>
                                    </m:sub>
                                  </m:sSub>
                                  <m:r>
                                    <a:rPr lang="it-IT" sz="1800" b="0" i="1" smtClean="0">
                                      <a:solidFill>
                                        <a:srgbClr val="000000"/>
                                      </a:solidFill>
                                      <a:latin typeface="Cambria Math" panose="02040503050406030204" pitchFamily="18" charset="0"/>
                                    </a:rPr>
                                    <m:t>𝐿</m:t>
                                  </m:r>
                                </m:e>
                              </m:d>
                            </m:e>
                            <m:sup>
                              <m:r>
                                <a:rPr lang="it-IT" sz="1800" b="0" i="1" smtClean="0">
                                  <a:solidFill>
                                    <a:srgbClr val="000000"/>
                                  </a:solidFill>
                                  <a:latin typeface="Cambria Math" panose="02040503050406030204" pitchFamily="18" charset="0"/>
                                </a:rPr>
                                <m:t>2</m:t>
                              </m:r>
                            </m:sup>
                          </m:sSup>
                        </m:num>
                        <m:den>
                          <m:d>
                            <m:dPr>
                              <m:ctrlPr>
                                <a:rPr lang="it-IT" sz="1800" b="0" i="1" smtClean="0">
                                  <a:solidFill>
                                    <a:srgbClr val="000000"/>
                                  </a:solidFill>
                                  <a:latin typeface="Cambria Math" panose="02040503050406030204" pitchFamily="18" charset="0"/>
                                </a:rPr>
                              </m:ctrlPr>
                            </m:dPr>
                            <m:e>
                              <m:f>
                                <m:fPr>
                                  <m:ctrlPr>
                                    <a:rPr lang="it-IT" sz="1800" b="0" i="1" smtClean="0">
                                      <a:solidFill>
                                        <a:srgbClr val="000000"/>
                                      </a:solidFill>
                                      <a:latin typeface="Cambria Math" panose="02040503050406030204" pitchFamily="18" charset="0"/>
                                    </a:rPr>
                                  </m:ctrlPr>
                                </m:fPr>
                                <m:num>
                                  <m:r>
                                    <a:rPr lang="it-IT" sz="1800" b="0" i="1" smtClean="0">
                                      <a:solidFill>
                                        <a:srgbClr val="000000"/>
                                      </a:solidFill>
                                      <a:latin typeface="Cambria Math" panose="02040503050406030204" pitchFamily="18" charset="0"/>
                                    </a:rPr>
                                    <m:t>𝑅</m:t>
                                  </m:r>
                                </m:num>
                                <m:den>
                                  <m:r>
                                    <a:rPr lang="it-IT" sz="1800" b="0" i="1" smtClean="0">
                                      <a:solidFill>
                                        <a:srgbClr val="000000"/>
                                      </a:solidFill>
                                      <a:latin typeface="Cambria Math" panose="02040503050406030204" pitchFamily="18" charset="0"/>
                                    </a:rPr>
                                    <m:t>𝑄</m:t>
                                  </m:r>
                                </m:den>
                              </m:f>
                            </m:e>
                          </m:d>
                          <m:sSub>
                            <m:sSubPr>
                              <m:ctrlPr>
                                <a:rPr lang="it-IT" sz="1800" b="1" i="1" smtClean="0">
                                  <a:solidFill>
                                    <a:srgbClr val="000000"/>
                                  </a:solidFill>
                                  <a:latin typeface="Cambria Math" panose="02040503050406030204" pitchFamily="18" charset="0"/>
                                </a:rPr>
                              </m:ctrlPr>
                            </m:sSubPr>
                            <m:e>
                              <m:r>
                                <a:rPr lang="it-IT" sz="1800" b="1" i="1" smtClean="0">
                                  <a:solidFill>
                                    <a:srgbClr val="000000"/>
                                  </a:solidFill>
                                  <a:latin typeface="Cambria Math" panose="02040503050406030204" pitchFamily="18" charset="0"/>
                                </a:rPr>
                                <m:t>𝑸</m:t>
                              </m:r>
                            </m:e>
                            <m:sub>
                              <m:r>
                                <a:rPr lang="it-IT" sz="1800" b="1" i="1" smtClean="0">
                                  <a:solidFill>
                                    <a:srgbClr val="000000"/>
                                  </a:solidFill>
                                  <a:latin typeface="Cambria Math" panose="02040503050406030204" pitchFamily="18" charset="0"/>
                                </a:rPr>
                                <m:t>𝟎</m:t>
                              </m:r>
                            </m:sub>
                          </m:sSub>
                        </m:den>
                      </m:f>
                    </m:oMath>
                  </m:oMathPara>
                </a14:m>
                <a:endParaRPr lang="en-US" dirty="0"/>
              </a:p>
            </p:txBody>
          </p:sp>
        </mc:Choice>
        <mc:Fallback xmlns="">
          <p:sp>
            <p:nvSpPr>
              <p:cNvPr id="13" name="TextBox 12">
                <a:extLst>
                  <a:ext uri="{FF2B5EF4-FFF2-40B4-BE49-F238E27FC236}">
                    <a16:creationId xmlns:a16="http://schemas.microsoft.com/office/drawing/2014/main" id="{3EE19474-52B4-F3D1-D4ED-331BB9C3C8B3}"/>
                  </a:ext>
                </a:extLst>
              </p:cNvPr>
              <p:cNvSpPr txBox="1">
                <a:spLocks noRot="1" noChangeAspect="1" noMove="1" noResize="1" noEditPoints="1" noAdjustHandles="1" noChangeArrowheads="1" noChangeShapeType="1" noTextEdit="1"/>
              </p:cNvSpPr>
              <p:nvPr/>
            </p:nvSpPr>
            <p:spPr>
              <a:xfrm>
                <a:off x="7073695" y="1048308"/>
                <a:ext cx="4208821" cy="943335"/>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815384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DB88A-A7F7-5325-5723-53B8BE8E0E29}"/>
              </a:ext>
            </a:extLst>
          </p:cNvPr>
          <p:cNvSpPr>
            <a:spLocks noGrp="1"/>
          </p:cNvSpPr>
          <p:nvPr>
            <p:ph type="title"/>
          </p:nvPr>
        </p:nvSpPr>
        <p:spPr>
          <a:xfrm>
            <a:off x="4808265" y="-220477"/>
            <a:ext cx="10515600" cy="1105041"/>
          </a:xfrm>
        </p:spPr>
        <p:txBody>
          <a:bodyPr/>
          <a:lstStyle/>
          <a:p>
            <a:r>
              <a:rPr lang="it-IT" sz="3200" b="1" dirty="0">
                <a:solidFill>
                  <a:srgbClr val="0070C0"/>
                </a:solidFill>
                <a:latin typeface="Arial" panose="020B0604020202020204" pitchFamily="34" charset="0"/>
                <a:ea typeface="+mn-ea"/>
                <a:cs typeface="Arial" panose="020B0604020202020204" pitchFamily="34" charset="0"/>
              </a:rPr>
              <a:t>Bulk </a:t>
            </a:r>
            <a:r>
              <a:rPr lang="it-IT" sz="3200" b="1" dirty="0" err="1">
                <a:solidFill>
                  <a:srgbClr val="0070C0"/>
                </a:solidFill>
                <a:latin typeface="Arial" panose="020B0604020202020204" pitchFamily="34" charset="0"/>
                <a:ea typeface="+mn-ea"/>
                <a:cs typeface="Arial" panose="020B0604020202020204" pitchFamily="34" charset="0"/>
              </a:rPr>
              <a:t>Niobium</a:t>
            </a:r>
            <a:r>
              <a:rPr lang="it-IT" sz="3200" b="1" dirty="0">
                <a:solidFill>
                  <a:srgbClr val="0070C0"/>
                </a:solidFill>
                <a:latin typeface="Arial" panose="020B0604020202020204" pitchFamily="34" charset="0"/>
                <a:ea typeface="+mn-ea"/>
                <a:cs typeface="Arial" panose="020B0604020202020204" pitchFamily="34" charset="0"/>
              </a:rPr>
              <a:t> performance </a:t>
            </a:r>
            <a:r>
              <a:rPr lang="it-IT" sz="3200" b="1" dirty="0" err="1">
                <a:solidFill>
                  <a:srgbClr val="0070C0"/>
                </a:solidFill>
                <a:latin typeface="Arial" panose="020B0604020202020204" pitchFamily="34" charset="0"/>
                <a:ea typeface="+mn-ea"/>
                <a:cs typeface="Arial" panose="020B0604020202020204" pitchFamily="34" charset="0"/>
              </a:rPr>
              <a:t>increase</a:t>
            </a:r>
            <a:endParaRPr lang="en-US" sz="3200" b="1" dirty="0">
              <a:solidFill>
                <a:srgbClr val="0070C0"/>
              </a:solidFill>
              <a:latin typeface="Arial" panose="020B0604020202020204" pitchFamily="34" charset="0"/>
              <a:ea typeface="+mn-ea"/>
              <a:cs typeface="Arial" panose="020B0604020202020204" pitchFamily="34" charset="0"/>
            </a:endParaRPr>
          </a:p>
        </p:txBody>
      </p:sp>
      <p:pic>
        <p:nvPicPr>
          <p:cNvPr id="6" name="Picture 3">
            <a:extLst>
              <a:ext uri="{FF2B5EF4-FFF2-40B4-BE49-F238E27FC236}">
                <a16:creationId xmlns:a16="http://schemas.microsoft.com/office/drawing/2014/main" id="{EAE26ADF-C720-EEA3-539F-D0CBEC3AD7F7}"/>
              </a:ext>
            </a:extLst>
          </p:cNvPr>
          <p:cNvPicPr>
            <a:picLocks noGrp="1" noChangeAspect="1" noChangeArrowheads="1"/>
          </p:cNvPicPr>
          <p:nvPr>
            <p:ph idx="1"/>
          </p:nvPr>
        </p:nvPicPr>
        <p:blipFill>
          <a:blip r:embed="rId2" cstate="print"/>
          <a:srcRect/>
          <a:stretch>
            <a:fillRect/>
          </a:stretch>
        </p:blipFill>
        <p:spPr bwMode="auto">
          <a:xfrm>
            <a:off x="5154561" y="4348868"/>
            <a:ext cx="3250657" cy="1933740"/>
          </a:xfrm>
          <a:prstGeom prst="rect">
            <a:avLst/>
          </a:prstGeom>
          <a:noFill/>
          <a:ln w="9525">
            <a:noFill/>
            <a:miter lim="800000"/>
            <a:headEnd/>
            <a:tailEnd/>
          </a:ln>
        </p:spPr>
      </p:pic>
      <p:sp>
        <p:nvSpPr>
          <p:cNvPr id="8" name="TextBox 7">
            <a:extLst>
              <a:ext uri="{FF2B5EF4-FFF2-40B4-BE49-F238E27FC236}">
                <a16:creationId xmlns:a16="http://schemas.microsoft.com/office/drawing/2014/main" id="{CF8D6825-BE19-AAFA-CC41-100CE59269D3}"/>
              </a:ext>
            </a:extLst>
          </p:cNvPr>
          <p:cNvSpPr txBox="1"/>
          <p:nvPr/>
        </p:nvSpPr>
        <p:spPr>
          <a:xfrm>
            <a:off x="8359558" y="4687988"/>
            <a:ext cx="1787333" cy="430887"/>
          </a:xfrm>
          <a:prstGeom prst="rect">
            <a:avLst/>
          </a:prstGeom>
          <a:noFill/>
        </p:spPr>
        <p:txBody>
          <a:bodyPr wrap="square">
            <a:spAutoFit/>
          </a:bodyPr>
          <a:lstStyle/>
          <a:p>
            <a:r>
              <a:rPr lang="en-US" sz="1100" dirty="0"/>
              <a:t>J. </a:t>
            </a:r>
            <a:r>
              <a:rPr lang="en-US" sz="1100" dirty="0" err="1"/>
              <a:t>Halbritter</a:t>
            </a:r>
            <a:r>
              <a:rPr lang="en-US" sz="1100" dirty="0"/>
              <a:t>, Proc. SRF’01, Tsukuba, Japan, p. 292</a:t>
            </a:r>
          </a:p>
        </p:txBody>
      </p:sp>
      <p:sp>
        <p:nvSpPr>
          <p:cNvPr id="9" name="TextBox 8">
            <a:extLst>
              <a:ext uri="{FF2B5EF4-FFF2-40B4-BE49-F238E27FC236}">
                <a16:creationId xmlns:a16="http://schemas.microsoft.com/office/drawing/2014/main" id="{E50AC2E5-4E78-A41E-B93A-263C6AF02331}"/>
              </a:ext>
            </a:extLst>
          </p:cNvPr>
          <p:cNvSpPr txBox="1"/>
          <p:nvPr/>
        </p:nvSpPr>
        <p:spPr>
          <a:xfrm>
            <a:off x="4972997" y="880038"/>
            <a:ext cx="6059302" cy="3447098"/>
          </a:xfrm>
          <a:prstGeom prst="rect">
            <a:avLst/>
          </a:prstGeom>
          <a:noFill/>
        </p:spPr>
        <p:txBody>
          <a:bodyPr wrap="square" rtlCol="0">
            <a:spAutoFit/>
          </a:bodyPr>
          <a:lstStyle/>
          <a:p>
            <a:r>
              <a:rPr lang="it-IT" sz="2000" dirty="0">
                <a:solidFill>
                  <a:srgbClr val="002060"/>
                </a:solidFill>
              </a:rPr>
              <a:t>To go </a:t>
            </a:r>
            <a:r>
              <a:rPr lang="it-IT" sz="2000" dirty="0" err="1">
                <a:solidFill>
                  <a:srgbClr val="002060"/>
                </a:solidFill>
              </a:rPr>
              <a:t>beyond</a:t>
            </a:r>
            <a:r>
              <a:rPr lang="it-IT" sz="2000" dirty="0">
                <a:solidFill>
                  <a:srgbClr val="002060"/>
                </a:solidFill>
              </a:rPr>
              <a:t> the standard power rise, a </a:t>
            </a:r>
            <a:r>
              <a:rPr lang="it-IT" sz="2000" b="1" dirty="0" err="1">
                <a:solidFill>
                  <a:srgbClr val="002060"/>
                </a:solidFill>
              </a:rPr>
              <a:t>carefull</a:t>
            </a:r>
            <a:r>
              <a:rPr lang="it-IT" sz="2000" b="1" dirty="0">
                <a:solidFill>
                  <a:srgbClr val="002060"/>
                </a:solidFill>
              </a:rPr>
              <a:t> processing of the </a:t>
            </a:r>
            <a:r>
              <a:rPr lang="it-IT" sz="2000" b="1" dirty="0" err="1">
                <a:solidFill>
                  <a:srgbClr val="002060"/>
                </a:solidFill>
              </a:rPr>
              <a:t>inner</a:t>
            </a:r>
            <a:r>
              <a:rPr lang="it-IT" sz="2000" b="1" dirty="0">
                <a:solidFill>
                  <a:srgbClr val="002060"/>
                </a:solidFill>
              </a:rPr>
              <a:t> </a:t>
            </a:r>
            <a:r>
              <a:rPr lang="it-IT" sz="2000" b="1" dirty="0" err="1">
                <a:solidFill>
                  <a:srgbClr val="002060"/>
                </a:solidFill>
              </a:rPr>
              <a:t>surface</a:t>
            </a:r>
            <a:r>
              <a:rPr lang="it-IT" sz="2000" dirty="0">
                <a:solidFill>
                  <a:srgbClr val="002060"/>
                </a:solidFill>
              </a:rPr>
              <a:t> of the </a:t>
            </a:r>
            <a:r>
              <a:rPr lang="it-IT" sz="2000" dirty="0" err="1">
                <a:solidFill>
                  <a:srgbClr val="002060"/>
                </a:solidFill>
              </a:rPr>
              <a:t>cavity</a:t>
            </a:r>
            <a:r>
              <a:rPr lang="it-IT" sz="2000" dirty="0">
                <a:solidFill>
                  <a:srgbClr val="002060"/>
                </a:solidFill>
              </a:rPr>
              <a:t> </a:t>
            </a:r>
            <a:r>
              <a:rPr lang="it-IT" sz="2000" dirty="0" err="1">
                <a:solidFill>
                  <a:srgbClr val="002060"/>
                </a:solidFill>
              </a:rPr>
              <a:t>is</a:t>
            </a:r>
            <a:r>
              <a:rPr lang="it-IT" sz="2000" dirty="0">
                <a:solidFill>
                  <a:srgbClr val="002060"/>
                </a:solidFill>
              </a:rPr>
              <a:t> </a:t>
            </a:r>
            <a:r>
              <a:rPr lang="it-IT" sz="2000" dirty="0" err="1">
                <a:solidFill>
                  <a:srgbClr val="002060"/>
                </a:solidFill>
              </a:rPr>
              <a:t>mandatory</a:t>
            </a:r>
            <a:r>
              <a:rPr lang="it-IT" sz="2000" dirty="0">
                <a:solidFill>
                  <a:srgbClr val="002060"/>
                </a:solidFill>
              </a:rPr>
              <a:t>.</a:t>
            </a:r>
          </a:p>
          <a:p>
            <a:r>
              <a:rPr lang="it-IT" sz="2000" b="1" dirty="0" err="1">
                <a:solidFill>
                  <a:srgbClr val="002060"/>
                </a:solidFill>
              </a:rPr>
              <a:t>Specific</a:t>
            </a:r>
            <a:r>
              <a:rPr lang="it-IT" sz="2000" b="1" dirty="0">
                <a:solidFill>
                  <a:srgbClr val="002060"/>
                </a:solidFill>
              </a:rPr>
              <a:t> </a:t>
            </a:r>
            <a:r>
              <a:rPr lang="it-IT" sz="2000" b="1" dirty="0" err="1">
                <a:solidFill>
                  <a:srgbClr val="002060"/>
                </a:solidFill>
              </a:rPr>
              <a:t>processes</a:t>
            </a:r>
            <a:r>
              <a:rPr lang="it-IT" sz="2000" b="1" dirty="0">
                <a:solidFill>
                  <a:srgbClr val="002060"/>
                </a:solidFill>
              </a:rPr>
              <a:t> </a:t>
            </a:r>
            <a:r>
              <a:rPr lang="it-IT" sz="2000" dirty="0">
                <a:solidFill>
                  <a:srgbClr val="002060"/>
                </a:solidFill>
              </a:rPr>
              <a:t>are </a:t>
            </a:r>
            <a:r>
              <a:rPr lang="it-IT" sz="2000" dirty="0" err="1">
                <a:solidFill>
                  <a:srgbClr val="002060"/>
                </a:solidFill>
              </a:rPr>
              <a:t>necessary</a:t>
            </a:r>
            <a:r>
              <a:rPr lang="it-IT" sz="2000" dirty="0">
                <a:solidFill>
                  <a:srgbClr val="002060"/>
                </a:solidFill>
              </a:rPr>
              <a:t> to cure Q </a:t>
            </a:r>
            <a:r>
              <a:rPr lang="it-IT" sz="2000" dirty="0" err="1">
                <a:solidFill>
                  <a:srgbClr val="002060"/>
                </a:solidFill>
              </a:rPr>
              <a:t>slope</a:t>
            </a:r>
            <a:r>
              <a:rPr lang="it-IT" sz="2000" dirty="0">
                <a:solidFill>
                  <a:srgbClr val="002060"/>
                </a:solidFill>
              </a:rPr>
              <a:t> </a:t>
            </a:r>
            <a:r>
              <a:rPr lang="it-IT" sz="2000" dirty="0" err="1">
                <a:solidFill>
                  <a:srgbClr val="002060"/>
                </a:solidFill>
              </a:rPr>
              <a:t>at</a:t>
            </a:r>
            <a:r>
              <a:rPr lang="it-IT" sz="2000" dirty="0">
                <a:solidFill>
                  <a:srgbClr val="002060"/>
                </a:solidFill>
              </a:rPr>
              <a:t> </a:t>
            </a:r>
            <a:r>
              <a:rPr lang="it-IT" sz="2000" dirty="0" err="1">
                <a:solidFill>
                  <a:srgbClr val="002060"/>
                </a:solidFill>
              </a:rPr>
              <a:t>different</a:t>
            </a:r>
            <a:r>
              <a:rPr lang="it-IT" sz="2000" dirty="0">
                <a:solidFill>
                  <a:srgbClr val="002060"/>
                </a:solidFill>
              </a:rPr>
              <a:t> </a:t>
            </a:r>
            <a:r>
              <a:rPr lang="it-IT" sz="2000" dirty="0" err="1">
                <a:solidFill>
                  <a:srgbClr val="002060"/>
                </a:solidFill>
              </a:rPr>
              <a:t>accelerating</a:t>
            </a:r>
            <a:r>
              <a:rPr lang="it-IT" sz="2000" dirty="0">
                <a:solidFill>
                  <a:srgbClr val="002060"/>
                </a:solidFill>
              </a:rPr>
              <a:t> field:</a:t>
            </a:r>
          </a:p>
          <a:p>
            <a:pPr marL="285750" indent="-285750">
              <a:buFont typeface="Arial" panose="020B0604020202020204" pitchFamily="34" charset="0"/>
              <a:buChar char="•"/>
            </a:pPr>
            <a:r>
              <a:rPr lang="it-IT" sz="2000" i="1" dirty="0">
                <a:solidFill>
                  <a:srgbClr val="002060"/>
                </a:solidFill>
              </a:rPr>
              <a:t>Low T </a:t>
            </a:r>
            <a:r>
              <a:rPr lang="it-IT" sz="2000" i="1" dirty="0" err="1">
                <a:solidFill>
                  <a:srgbClr val="002060"/>
                </a:solidFill>
              </a:rPr>
              <a:t>baking</a:t>
            </a:r>
            <a:r>
              <a:rPr lang="it-IT" sz="2000" i="1" dirty="0">
                <a:solidFill>
                  <a:srgbClr val="002060"/>
                </a:solidFill>
              </a:rPr>
              <a:t>. 120 °C</a:t>
            </a:r>
          </a:p>
          <a:p>
            <a:pPr marL="285750" indent="-285750">
              <a:buFont typeface="Arial" panose="020B0604020202020204" pitchFamily="34" charset="0"/>
              <a:buChar char="•"/>
            </a:pPr>
            <a:r>
              <a:rPr lang="it-IT" sz="2000" i="1" dirty="0">
                <a:solidFill>
                  <a:srgbClr val="002060"/>
                </a:solidFill>
              </a:rPr>
              <a:t>Two–step </a:t>
            </a:r>
            <a:r>
              <a:rPr lang="it-IT" sz="2000" i="1" dirty="0" err="1">
                <a:solidFill>
                  <a:srgbClr val="002060"/>
                </a:solidFill>
              </a:rPr>
              <a:t>baking</a:t>
            </a:r>
            <a:r>
              <a:rPr lang="it-IT" sz="2000" i="1" dirty="0">
                <a:solidFill>
                  <a:srgbClr val="002060"/>
                </a:solidFill>
              </a:rPr>
              <a:t> (75 °C + 120 °C)</a:t>
            </a:r>
          </a:p>
          <a:p>
            <a:pPr marL="285750" indent="-285750">
              <a:buFont typeface="Arial" panose="020B0604020202020204" pitchFamily="34" charset="0"/>
              <a:buChar char="•"/>
            </a:pPr>
            <a:r>
              <a:rPr lang="it-IT" sz="2000" i="1" dirty="0">
                <a:solidFill>
                  <a:srgbClr val="002060"/>
                </a:solidFill>
              </a:rPr>
              <a:t>N </a:t>
            </a:r>
            <a:r>
              <a:rPr lang="it-IT" sz="2000" i="1" dirty="0" err="1">
                <a:solidFill>
                  <a:srgbClr val="002060"/>
                </a:solidFill>
              </a:rPr>
              <a:t>infusion</a:t>
            </a:r>
            <a:r>
              <a:rPr lang="it-IT" sz="2000" i="1" dirty="0">
                <a:solidFill>
                  <a:srgbClr val="002060"/>
                </a:solidFill>
              </a:rPr>
              <a:t> </a:t>
            </a:r>
            <a:r>
              <a:rPr lang="it-IT" sz="2000" i="1" dirty="0" err="1">
                <a:solidFill>
                  <a:srgbClr val="002060"/>
                </a:solidFill>
              </a:rPr>
              <a:t>at</a:t>
            </a:r>
            <a:r>
              <a:rPr lang="it-IT" sz="2000" i="1" dirty="0">
                <a:solidFill>
                  <a:srgbClr val="002060"/>
                </a:solidFill>
              </a:rPr>
              <a:t> 120 °C</a:t>
            </a:r>
          </a:p>
          <a:p>
            <a:pPr marL="285750" indent="-285750">
              <a:buFont typeface="Arial" panose="020B0604020202020204" pitchFamily="34" charset="0"/>
              <a:buChar char="•"/>
            </a:pPr>
            <a:r>
              <a:rPr lang="it-IT" sz="2000" i="1" dirty="0" err="1">
                <a:solidFill>
                  <a:srgbClr val="002060"/>
                </a:solidFill>
              </a:rPr>
              <a:t>Mid</a:t>
            </a:r>
            <a:r>
              <a:rPr lang="it-IT" sz="2000" i="1" dirty="0">
                <a:solidFill>
                  <a:srgbClr val="002060"/>
                </a:solidFill>
              </a:rPr>
              <a:t> T </a:t>
            </a:r>
            <a:r>
              <a:rPr lang="it-IT" sz="2000" i="1" dirty="0" err="1">
                <a:solidFill>
                  <a:srgbClr val="002060"/>
                </a:solidFill>
              </a:rPr>
              <a:t>baking</a:t>
            </a:r>
            <a:r>
              <a:rPr lang="it-IT" sz="2000" i="1" dirty="0">
                <a:solidFill>
                  <a:srgbClr val="002060"/>
                </a:solidFill>
              </a:rPr>
              <a:t>: 300 °C</a:t>
            </a:r>
          </a:p>
          <a:p>
            <a:pPr marL="285750" indent="-285750">
              <a:buFont typeface="Arial" panose="020B0604020202020204" pitchFamily="34" charset="0"/>
              <a:buChar char="•"/>
            </a:pPr>
            <a:r>
              <a:rPr lang="it-IT" sz="2000" i="1" dirty="0">
                <a:solidFill>
                  <a:srgbClr val="002060"/>
                </a:solidFill>
              </a:rPr>
              <a:t>N doping</a:t>
            </a:r>
          </a:p>
          <a:p>
            <a:endParaRPr lang="en-US" dirty="0">
              <a:solidFill>
                <a:srgbClr val="002060"/>
              </a:solidFill>
            </a:endParaRPr>
          </a:p>
        </p:txBody>
      </p:sp>
      <p:pic>
        <p:nvPicPr>
          <p:cNvPr id="13" name="Picture 12" descr="A screenshot of a computer&#10;&#10;Description automatically generated">
            <a:extLst>
              <a:ext uri="{FF2B5EF4-FFF2-40B4-BE49-F238E27FC236}">
                <a16:creationId xmlns:a16="http://schemas.microsoft.com/office/drawing/2014/main" id="{1BD9024A-6DA9-46EF-2C2E-1689DB94514A}"/>
              </a:ext>
            </a:extLst>
          </p:cNvPr>
          <p:cNvPicPr>
            <a:picLocks noChangeAspect="1"/>
          </p:cNvPicPr>
          <p:nvPr/>
        </p:nvPicPr>
        <p:blipFill rotWithShape="1">
          <a:blip r:embed="rId3">
            <a:extLst>
              <a:ext uri="{28A0092B-C50C-407E-A947-70E740481C1C}">
                <a14:useLocalDpi xmlns:a14="http://schemas.microsoft.com/office/drawing/2010/main" val="0"/>
              </a:ext>
            </a:extLst>
          </a:blip>
          <a:srcRect l="39102" t="21546" r="21279" b="10241"/>
          <a:stretch/>
        </p:blipFill>
        <p:spPr>
          <a:xfrm>
            <a:off x="435077" y="106385"/>
            <a:ext cx="4026310" cy="6209509"/>
          </a:xfrm>
          <a:prstGeom prst="rect">
            <a:avLst/>
          </a:prstGeom>
        </p:spPr>
      </p:pic>
      <p:sp>
        <p:nvSpPr>
          <p:cNvPr id="3" name="Date Placeholder 3">
            <a:extLst>
              <a:ext uri="{FF2B5EF4-FFF2-40B4-BE49-F238E27FC236}">
                <a16:creationId xmlns:a16="http://schemas.microsoft.com/office/drawing/2014/main" id="{0BFB2FD6-CDB7-D9D6-07DE-34F0455DB517}"/>
              </a:ext>
            </a:extLst>
          </p:cNvPr>
          <p:cNvSpPr>
            <a:spLocks noGrp="1"/>
          </p:cNvSpPr>
          <p:nvPr>
            <p:ph type="dt" sz="half" idx="10"/>
          </p:nvPr>
        </p:nvSpPr>
        <p:spPr>
          <a:xfrm>
            <a:off x="838200" y="6356350"/>
            <a:ext cx="2743200" cy="365125"/>
          </a:xfrm>
        </p:spPr>
        <p:txBody>
          <a:bodyPr/>
          <a:lstStyle/>
          <a:p>
            <a:r>
              <a:rPr lang="en-US"/>
              <a:t>L. Faillace</a:t>
            </a:r>
            <a:endParaRPr lang="en-US" dirty="0"/>
          </a:p>
        </p:txBody>
      </p:sp>
      <p:sp>
        <p:nvSpPr>
          <p:cNvPr id="4" name="Footer Placeholder 4">
            <a:extLst>
              <a:ext uri="{FF2B5EF4-FFF2-40B4-BE49-F238E27FC236}">
                <a16:creationId xmlns:a16="http://schemas.microsoft.com/office/drawing/2014/main" id="{6EF427BF-76F7-0FBA-B0F9-A0A4EE29AB0E}"/>
              </a:ext>
            </a:extLst>
          </p:cNvPr>
          <p:cNvSpPr>
            <a:spLocks noGrp="1"/>
          </p:cNvSpPr>
          <p:nvPr>
            <p:ph type="ftr" sz="quarter" idx="11"/>
          </p:nvPr>
        </p:nvSpPr>
        <p:spPr>
          <a:xfrm>
            <a:off x="4038600" y="6356350"/>
            <a:ext cx="4114800" cy="365125"/>
          </a:xfrm>
        </p:spPr>
        <p:txBody>
          <a:bodyPr/>
          <a:lstStyle/>
          <a:p>
            <a:r>
              <a:rPr lang="en-US"/>
              <a:t>TECH-FPA PhD Retreat 2025</a:t>
            </a:r>
          </a:p>
        </p:txBody>
      </p:sp>
      <p:sp>
        <p:nvSpPr>
          <p:cNvPr id="5" name="Slide Number Placeholder 5">
            <a:extLst>
              <a:ext uri="{FF2B5EF4-FFF2-40B4-BE49-F238E27FC236}">
                <a16:creationId xmlns:a16="http://schemas.microsoft.com/office/drawing/2014/main" id="{AE3B3446-2BEF-0E93-728D-72284D608830}"/>
              </a:ext>
            </a:extLst>
          </p:cNvPr>
          <p:cNvSpPr>
            <a:spLocks noGrp="1"/>
          </p:cNvSpPr>
          <p:nvPr>
            <p:ph type="sldNum" sz="quarter" idx="12"/>
          </p:nvPr>
        </p:nvSpPr>
        <p:spPr>
          <a:xfrm>
            <a:off x="8610600" y="6356350"/>
            <a:ext cx="2743200" cy="365125"/>
          </a:xfrm>
        </p:spPr>
        <p:txBody>
          <a:bodyPr/>
          <a:lstStyle/>
          <a:p>
            <a:fld id="{CCB3A354-9AF0-4746-AE3C-F59942414857}" type="slidenum">
              <a:rPr lang="en-US" smtClean="0"/>
              <a:pPr/>
              <a:t>15</a:t>
            </a:fld>
            <a:endParaRPr lang="en-US"/>
          </a:p>
        </p:txBody>
      </p:sp>
      <p:sp>
        <p:nvSpPr>
          <p:cNvPr id="7" name="TextBox 6">
            <a:extLst>
              <a:ext uri="{FF2B5EF4-FFF2-40B4-BE49-F238E27FC236}">
                <a16:creationId xmlns:a16="http://schemas.microsoft.com/office/drawing/2014/main" id="{6258C0E4-9BBB-5E1B-608B-1E9F68314F73}"/>
              </a:ext>
            </a:extLst>
          </p:cNvPr>
          <p:cNvSpPr txBox="1"/>
          <p:nvPr/>
        </p:nvSpPr>
        <p:spPr>
          <a:xfrm>
            <a:off x="8449186" y="6145897"/>
            <a:ext cx="3831305" cy="338554"/>
          </a:xfrm>
          <a:prstGeom prst="rect">
            <a:avLst/>
          </a:prstGeom>
          <a:noFill/>
        </p:spPr>
        <p:txBody>
          <a:bodyPr wrap="none" rtlCol="0">
            <a:spAutoFit/>
          </a:bodyPr>
          <a:lstStyle/>
          <a:p>
            <a:r>
              <a:rPr lang="it-IT" sz="1600" i="1" dirty="0" err="1">
                <a:latin typeface="Calibri" panose="020F0502020204030204" pitchFamily="34" charset="0"/>
                <a:cs typeface="Calibri" panose="020F0502020204030204" pitchFamily="34" charset="0"/>
              </a:rPr>
              <a:t>Courtesy</a:t>
            </a:r>
            <a:r>
              <a:rPr lang="it-IT" sz="1600" i="1" dirty="0">
                <a:latin typeface="Calibri" panose="020F0502020204030204" pitchFamily="34" charset="0"/>
                <a:cs typeface="Calibri" panose="020F0502020204030204" pitchFamily="34" charset="0"/>
              </a:rPr>
              <a:t> of L. Monaco, D. </a:t>
            </a:r>
            <a:r>
              <a:rPr lang="it-IT" sz="1600" i="1" dirty="0" err="1">
                <a:latin typeface="Calibri" panose="020F0502020204030204" pitchFamily="34" charset="0"/>
                <a:cs typeface="Calibri" panose="020F0502020204030204" pitchFamily="34" charset="0"/>
              </a:rPr>
              <a:t>Sertore</a:t>
            </a:r>
            <a:r>
              <a:rPr lang="it-IT" sz="1600" i="1" dirty="0">
                <a:latin typeface="Calibri" panose="020F0502020204030204" pitchFamily="34" charset="0"/>
                <a:cs typeface="Calibri" panose="020F0502020204030204" pitchFamily="34" charset="0"/>
              </a:rPr>
              <a:t>, C. Pagani</a:t>
            </a:r>
            <a:endParaRPr lang="en-US" sz="16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65642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D18B3-693B-BF0D-9232-2A08FE8989CC}"/>
              </a:ext>
            </a:extLst>
          </p:cNvPr>
          <p:cNvSpPr>
            <a:spLocks noGrp="1"/>
          </p:cNvSpPr>
          <p:nvPr>
            <p:ph type="title"/>
          </p:nvPr>
        </p:nvSpPr>
        <p:spPr>
          <a:xfrm>
            <a:off x="1216397" y="-11784"/>
            <a:ext cx="10515600" cy="1056068"/>
          </a:xfrm>
        </p:spPr>
        <p:txBody>
          <a:bodyPr/>
          <a:lstStyle/>
          <a:p>
            <a:r>
              <a:rPr lang="it-IT" sz="3200" b="1" dirty="0">
                <a:solidFill>
                  <a:srgbClr val="0070C0"/>
                </a:solidFill>
                <a:latin typeface="Arial" panose="020B0604020202020204" pitchFamily="34" charset="0"/>
                <a:ea typeface="+mn-ea"/>
                <a:cs typeface="Arial" panose="020B0604020202020204" pitchFamily="34" charset="0"/>
              </a:rPr>
              <a:t>Nb3Sn for operation at higher temperature</a:t>
            </a:r>
            <a:endParaRPr lang="en-US" sz="3200" b="1" dirty="0">
              <a:solidFill>
                <a:srgbClr val="0070C0"/>
              </a:solidFill>
              <a:latin typeface="Arial" panose="020B0604020202020204" pitchFamily="34" charset="0"/>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B0CD2FD5-70D4-7F12-04E3-7157CF6BDFD6}"/>
              </a:ext>
            </a:extLst>
          </p:cNvPr>
          <p:cNvSpPr>
            <a:spLocks noGrp="1"/>
          </p:cNvSpPr>
          <p:nvPr>
            <p:ph idx="1"/>
          </p:nvPr>
        </p:nvSpPr>
        <p:spPr>
          <a:xfrm>
            <a:off x="801270" y="1044284"/>
            <a:ext cx="10744201" cy="4351338"/>
          </a:xfrm>
        </p:spPr>
        <p:txBody>
          <a:bodyPr>
            <a:normAutofit/>
          </a:bodyPr>
          <a:lstStyle/>
          <a:p>
            <a:r>
              <a:rPr lang="it-IT" sz="2100" dirty="0" err="1">
                <a:solidFill>
                  <a:srgbClr val="002060"/>
                </a:solidFill>
              </a:rPr>
              <a:t>Vapor</a:t>
            </a:r>
            <a:r>
              <a:rPr lang="it-IT" sz="2100" dirty="0">
                <a:solidFill>
                  <a:srgbClr val="002060"/>
                </a:solidFill>
              </a:rPr>
              <a:t> </a:t>
            </a:r>
            <a:r>
              <a:rPr lang="it-IT" sz="2100" dirty="0" err="1">
                <a:solidFill>
                  <a:srgbClr val="002060"/>
                </a:solidFill>
              </a:rPr>
              <a:t>diffusion</a:t>
            </a:r>
            <a:r>
              <a:rPr lang="it-IT" sz="2100" dirty="0">
                <a:solidFill>
                  <a:srgbClr val="002060"/>
                </a:solidFill>
              </a:rPr>
              <a:t> of Nb</a:t>
            </a:r>
            <a:r>
              <a:rPr lang="it-IT" sz="2100" baseline="-25000" dirty="0">
                <a:solidFill>
                  <a:srgbClr val="002060"/>
                </a:solidFill>
              </a:rPr>
              <a:t>3</a:t>
            </a:r>
            <a:r>
              <a:rPr lang="it-IT" sz="2100" dirty="0">
                <a:solidFill>
                  <a:srgbClr val="002060"/>
                </a:solidFill>
              </a:rPr>
              <a:t>Sn (</a:t>
            </a:r>
            <a:r>
              <a:rPr lang="it-IT" sz="2100" dirty="0" err="1">
                <a:solidFill>
                  <a:srgbClr val="002060"/>
                </a:solidFill>
              </a:rPr>
              <a:t>T</a:t>
            </a:r>
            <a:r>
              <a:rPr lang="it-IT" sz="2100" baseline="-25000" dirty="0" err="1">
                <a:solidFill>
                  <a:srgbClr val="002060"/>
                </a:solidFill>
              </a:rPr>
              <a:t>c</a:t>
            </a:r>
            <a:r>
              <a:rPr lang="it-IT" sz="2100" dirty="0">
                <a:solidFill>
                  <a:srgbClr val="002060"/>
                </a:solidFill>
              </a:rPr>
              <a:t> </a:t>
            </a:r>
            <a:r>
              <a:rPr lang="it-IT" sz="2100" dirty="0">
                <a:solidFill>
                  <a:srgbClr val="002060"/>
                </a:solidFill>
                <a:sym typeface="Symbol" panose="05050102010706020507" pitchFamily="18" charset="2"/>
              </a:rPr>
              <a:t> 18 K </a:t>
            </a:r>
            <a:r>
              <a:rPr lang="it-IT" sz="2100" dirty="0" err="1">
                <a:solidFill>
                  <a:srgbClr val="002060"/>
                </a:solidFill>
                <a:sym typeface="Symbol" panose="05050102010706020507" pitchFamily="18" charset="2"/>
              </a:rPr>
              <a:t>hence</a:t>
            </a:r>
            <a:r>
              <a:rPr lang="it-IT" sz="2100" dirty="0">
                <a:solidFill>
                  <a:srgbClr val="002060"/>
                </a:solidFill>
                <a:sym typeface="Symbol" panose="05050102010706020507" pitchFamily="18" charset="2"/>
              </a:rPr>
              <a:t> small </a:t>
            </a:r>
            <a:r>
              <a:rPr lang="it-IT" sz="2100" dirty="0" err="1">
                <a:solidFill>
                  <a:srgbClr val="002060"/>
                </a:solidFill>
                <a:sym typeface="Symbol" panose="05050102010706020507" pitchFamily="18" charset="2"/>
              </a:rPr>
              <a:t>R</a:t>
            </a:r>
            <a:r>
              <a:rPr lang="it-IT" sz="2100" baseline="-25000" dirty="0" err="1">
                <a:solidFill>
                  <a:srgbClr val="002060"/>
                </a:solidFill>
                <a:sym typeface="Symbol" panose="05050102010706020507" pitchFamily="18" charset="2"/>
              </a:rPr>
              <a:t>s</a:t>
            </a:r>
            <a:r>
              <a:rPr lang="it-IT" sz="2100" dirty="0">
                <a:solidFill>
                  <a:srgbClr val="002060"/>
                </a:solidFill>
                <a:sym typeface="Symbol" panose="05050102010706020507" pitchFamily="18" charset="2"/>
              </a:rPr>
              <a:t>) </a:t>
            </a:r>
            <a:r>
              <a:rPr lang="it-IT" sz="2100" dirty="0">
                <a:solidFill>
                  <a:srgbClr val="002060"/>
                </a:solidFill>
              </a:rPr>
              <a:t>on Nb </a:t>
            </a:r>
            <a:r>
              <a:rPr lang="it-IT" sz="2100" dirty="0" err="1">
                <a:solidFill>
                  <a:srgbClr val="002060"/>
                </a:solidFill>
              </a:rPr>
              <a:t>substrate</a:t>
            </a:r>
            <a:endParaRPr lang="it-IT" sz="2100" dirty="0">
              <a:solidFill>
                <a:srgbClr val="002060"/>
              </a:solidFill>
            </a:endParaRPr>
          </a:p>
          <a:p>
            <a:pPr lvl="1"/>
            <a:r>
              <a:rPr lang="it-IT" sz="2100" dirty="0">
                <a:solidFill>
                  <a:srgbClr val="002060"/>
                </a:solidFill>
              </a:rPr>
              <a:t>Small </a:t>
            </a:r>
            <a:r>
              <a:rPr lang="it-IT" sz="2100" dirty="0" err="1">
                <a:solidFill>
                  <a:srgbClr val="002060"/>
                </a:solidFill>
              </a:rPr>
              <a:t>R</a:t>
            </a:r>
            <a:r>
              <a:rPr lang="it-IT" sz="2100" baseline="-25000" dirty="0" err="1">
                <a:solidFill>
                  <a:srgbClr val="002060"/>
                </a:solidFill>
              </a:rPr>
              <a:t>s</a:t>
            </a:r>
            <a:r>
              <a:rPr lang="it-IT" sz="2100" dirty="0">
                <a:solidFill>
                  <a:srgbClr val="002060"/>
                </a:solidFill>
              </a:rPr>
              <a:t> </a:t>
            </a:r>
            <a:r>
              <a:rPr lang="it-IT" sz="2100" dirty="0" err="1">
                <a:solidFill>
                  <a:srgbClr val="002060"/>
                </a:solidFill>
              </a:rPr>
              <a:t>opens</a:t>
            </a:r>
            <a:r>
              <a:rPr lang="it-IT" sz="2100" dirty="0">
                <a:solidFill>
                  <a:srgbClr val="002060"/>
                </a:solidFill>
              </a:rPr>
              <a:t> the </a:t>
            </a:r>
            <a:r>
              <a:rPr lang="it-IT" sz="2100" dirty="0" err="1">
                <a:solidFill>
                  <a:srgbClr val="002060"/>
                </a:solidFill>
              </a:rPr>
              <a:t>possibility</a:t>
            </a:r>
            <a:r>
              <a:rPr lang="it-IT" sz="2100" dirty="0">
                <a:solidFill>
                  <a:srgbClr val="002060"/>
                </a:solidFill>
              </a:rPr>
              <a:t> of </a:t>
            </a:r>
            <a:r>
              <a:rPr lang="it-IT" sz="2100" dirty="0" err="1">
                <a:solidFill>
                  <a:srgbClr val="002060"/>
                </a:solidFill>
              </a:rPr>
              <a:t>using</a:t>
            </a:r>
            <a:r>
              <a:rPr lang="it-IT" sz="2100" dirty="0">
                <a:solidFill>
                  <a:srgbClr val="002060"/>
                </a:solidFill>
              </a:rPr>
              <a:t> </a:t>
            </a:r>
            <a:r>
              <a:rPr lang="it-IT" sz="2100" dirty="0" err="1">
                <a:solidFill>
                  <a:srgbClr val="002060"/>
                </a:solidFill>
              </a:rPr>
              <a:t>cryocooler</a:t>
            </a:r>
            <a:r>
              <a:rPr lang="it-IT" sz="2100" dirty="0">
                <a:solidFill>
                  <a:srgbClr val="002060"/>
                </a:solidFill>
              </a:rPr>
              <a:t>, </a:t>
            </a:r>
            <a:r>
              <a:rPr lang="it-IT" sz="2100" dirty="0" err="1">
                <a:solidFill>
                  <a:srgbClr val="002060"/>
                </a:solidFill>
              </a:rPr>
              <a:t>recently</a:t>
            </a:r>
            <a:r>
              <a:rPr lang="it-IT" sz="2100" dirty="0">
                <a:solidFill>
                  <a:srgbClr val="002060"/>
                </a:solidFill>
              </a:rPr>
              <a:t> </a:t>
            </a:r>
            <a:r>
              <a:rPr lang="it-IT" sz="2100" dirty="0" err="1">
                <a:solidFill>
                  <a:srgbClr val="002060"/>
                </a:solidFill>
              </a:rPr>
              <a:t>demonstrated</a:t>
            </a:r>
            <a:endParaRPr lang="it-IT" sz="2100" dirty="0">
              <a:solidFill>
                <a:srgbClr val="002060"/>
              </a:solidFill>
            </a:endParaRPr>
          </a:p>
          <a:p>
            <a:r>
              <a:rPr lang="it-IT" sz="2100" dirty="0" err="1">
                <a:solidFill>
                  <a:srgbClr val="002060"/>
                </a:solidFill>
              </a:rPr>
              <a:t>Similarities</a:t>
            </a:r>
            <a:r>
              <a:rPr lang="it-IT" sz="2100" dirty="0">
                <a:solidFill>
                  <a:srgbClr val="002060"/>
                </a:solidFill>
              </a:rPr>
              <a:t> with Nb</a:t>
            </a:r>
            <a:r>
              <a:rPr lang="it-IT" sz="2100" baseline="-25000" dirty="0">
                <a:solidFill>
                  <a:srgbClr val="002060"/>
                </a:solidFill>
              </a:rPr>
              <a:t>3</a:t>
            </a:r>
            <a:r>
              <a:rPr lang="it-IT" sz="2100" dirty="0">
                <a:solidFill>
                  <a:srgbClr val="002060"/>
                </a:solidFill>
              </a:rPr>
              <a:t>Sn in </a:t>
            </a:r>
            <a:r>
              <a:rPr lang="it-IT" sz="2100" dirty="0" err="1">
                <a:solidFill>
                  <a:srgbClr val="002060"/>
                </a:solidFill>
              </a:rPr>
              <a:t>magnet</a:t>
            </a:r>
            <a:r>
              <a:rPr lang="it-IT" sz="2100" dirty="0">
                <a:solidFill>
                  <a:srgbClr val="002060"/>
                </a:solidFill>
              </a:rPr>
              <a:t> </a:t>
            </a:r>
            <a:r>
              <a:rPr lang="it-IT" sz="2100" dirty="0" err="1">
                <a:solidFill>
                  <a:srgbClr val="002060"/>
                </a:solidFill>
              </a:rPr>
              <a:t>wire</a:t>
            </a:r>
            <a:r>
              <a:rPr lang="it-IT" sz="2100" dirty="0">
                <a:solidFill>
                  <a:srgbClr val="002060"/>
                </a:solidFill>
              </a:rPr>
              <a:t> </a:t>
            </a:r>
            <a:r>
              <a:rPr lang="it-IT" sz="2100" dirty="0" err="1">
                <a:solidFill>
                  <a:srgbClr val="002060"/>
                </a:solidFill>
              </a:rPr>
              <a:t>but</a:t>
            </a:r>
            <a:endParaRPr lang="it-IT" sz="2100" dirty="0">
              <a:solidFill>
                <a:srgbClr val="002060"/>
              </a:solidFill>
            </a:endParaRPr>
          </a:p>
          <a:p>
            <a:pPr lvl="1"/>
            <a:r>
              <a:rPr lang="it-IT" sz="2100" dirty="0">
                <a:solidFill>
                  <a:srgbClr val="002060"/>
                </a:solidFill>
              </a:rPr>
              <a:t>Strict control of impurities</a:t>
            </a:r>
          </a:p>
          <a:p>
            <a:pPr lvl="1"/>
            <a:r>
              <a:rPr lang="it-IT" sz="2100" dirty="0">
                <a:solidFill>
                  <a:srgbClr val="002060"/>
                </a:solidFill>
              </a:rPr>
              <a:t>Can achieve very clean grain boundaries</a:t>
            </a:r>
          </a:p>
          <a:p>
            <a:pPr lvl="1"/>
            <a:r>
              <a:rPr lang="it-IT" sz="2100" dirty="0">
                <a:solidFill>
                  <a:srgbClr val="002060"/>
                </a:solidFill>
              </a:rPr>
              <a:t>Relative </a:t>
            </a:r>
            <a:r>
              <a:rPr lang="it-IT" sz="2100" dirty="0" err="1">
                <a:solidFill>
                  <a:srgbClr val="002060"/>
                </a:solidFill>
              </a:rPr>
              <a:t>smooth</a:t>
            </a:r>
            <a:r>
              <a:rPr lang="it-IT" sz="2100" dirty="0">
                <a:solidFill>
                  <a:srgbClr val="002060"/>
                </a:solidFill>
              </a:rPr>
              <a:t> </a:t>
            </a:r>
            <a:r>
              <a:rPr lang="it-IT" sz="2100" dirty="0" err="1">
                <a:solidFill>
                  <a:srgbClr val="002060"/>
                </a:solidFill>
              </a:rPr>
              <a:t>surface</a:t>
            </a:r>
            <a:r>
              <a:rPr lang="it-IT" sz="2100" dirty="0">
                <a:solidFill>
                  <a:srgbClr val="002060"/>
                </a:solidFill>
              </a:rPr>
              <a:t> </a:t>
            </a:r>
            <a:r>
              <a:rPr lang="it-IT" sz="2100" dirty="0" err="1">
                <a:solidFill>
                  <a:srgbClr val="002060"/>
                </a:solidFill>
              </a:rPr>
              <a:t>finishing</a:t>
            </a:r>
            <a:r>
              <a:rPr lang="it-IT" sz="2100" dirty="0">
                <a:solidFill>
                  <a:srgbClr val="002060"/>
                </a:solidFill>
              </a:rPr>
              <a:t> to </a:t>
            </a:r>
            <a:r>
              <a:rPr lang="it-IT" sz="2100" dirty="0" err="1">
                <a:solidFill>
                  <a:srgbClr val="002060"/>
                </a:solidFill>
              </a:rPr>
              <a:t>avoid</a:t>
            </a:r>
            <a:r>
              <a:rPr lang="it-IT" sz="2100" dirty="0">
                <a:solidFill>
                  <a:srgbClr val="002060"/>
                </a:solidFill>
              </a:rPr>
              <a:t> </a:t>
            </a:r>
            <a:br>
              <a:rPr lang="it-IT" sz="2100" dirty="0">
                <a:solidFill>
                  <a:srgbClr val="002060"/>
                </a:solidFill>
              </a:rPr>
            </a:br>
            <a:r>
              <a:rPr lang="it-IT" sz="2100" dirty="0">
                <a:solidFill>
                  <a:srgbClr val="002060"/>
                </a:solidFill>
              </a:rPr>
              <a:t>field </a:t>
            </a:r>
            <a:r>
              <a:rPr lang="it-IT" sz="2100" dirty="0" err="1">
                <a:solidFill>
                  <a:srgbClr val="002060"/>
                </a:solidFill>
              </a:rPr>
              <a:t>enhancement</a:t>
            </a:r>
            <a:endParaRPr lang="en-US" sz="2100" dirty="0">
              <a:solidFill>
                <a:srgbClr val="002060"/>
              </a:solidFill>
            </a:endParaRPr>
          </a:p>
        </p:txBody>
      </p:sp>
      <p:pic>
        <p:nvPicPr>
          <p:cNvPr id="7" name="Picture 6" descr="A screenshot of a computer&#10;&#10;Description automatically generated">
            <a:extLst>
              <a:ext uri="{FF2B5EF4-FFF2-40B4-BE49-F238E27FC236}">
                <a16:creationId xmlns:a16="http://schemas.microsoft.com/office/drawing/2014/main" id="{C74D9E13-9DB1-D496-2C1F-7F3AD9E4A527}"/>
              </a:ext>
            </a:extLst>
          </p:cNvPr>
          <p:cNvPicPr>
            <a:picLocks noChangeAspect="1"/>
          </p:cNvPicPr>
          <p:nvPr/>
        </p:nvPicPr>
        <p:blipFill rotWithShape="1">
          <a:blip r:embed="rId2">
            <a:extLst>
              <a:ext uri="{28A0092B-C50C-407E-A947-70E740481C1C}">
                <a14:useLocalDpi xmlns:a14="http://schemas.microsoft.com/office/drawing/2010/main" val="0"/>
              </a:ext>
            </a:extLst>
          </a:blip>
          <a:srcRect l="28773" t="32174" r="13573" b="21739"/>
          <a:stretch/>
        </p:blipFill>
        <p:spPr>
          <a:xfrm>
            <a:off x="6298093" y="2251050"/>
            <a:ext cx="5741812" cy="4149765"/>
          </a:xfrm>
          <a:prstGeom prst="rect">
            <a:avLst/>
          </a:prstGeom>
        </p:spPr>
      </p:pic>
      <p:sp>
        <p:nvSpPr>
          <p:cNvPr id="8" name="TextBox 7">
            <a:extLst>
              <a:ext uri="{FF2B5EF4-FFF2-40B4-BE49-F238E27FC236}">
                <a16:creationId xmlns:a16="http://schemas.microsoft.com/office/drawing/2014/main" id="{C151D7B9-6305-3516-F6E5-6102A4EAF764}"/>
              </a:ext>
            </a:extLst>
          </p:cNvPr>
          <p:cNvSpPr txBox="1"/>
          <p:nvPr/>
        </p:nvSpPr>
        <p:spPr>
          <a:xfrm>
            <a:off x="7724875" y="1881718"/>
            <a:ext cx="3798474" cy="369332"/>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it-IT" dirty="0"/>
              <a:t>Single Cell </a:t>
            </a:r>
            <a:r>
              <a:rPr lang="it-IT" dirty="0" err="1"/>
              <a:t>Evolution</a:t>
            </a:r>
            <a:r>
              <a:rPr lang="it-IT" dirty="0"/>
              <a:t> over the </a:t>
            </a:r>
            <a:r>
              <a:rPr lang="it-IT" dirty="0" err="1"/>
              <a:t>years</a:t>
            </a:r>
            <a:endParaRPr lang="en-US" dirty="0"/>
          </a:p>
        </p:txBody>
      </p:sp>
      <p:pic>
        <p:nvPicPr>
          <p:cNvPr id="10" name="object 5">
            <a:extLst>
              <a:ext uri="{FF2B5EF4-FFF2-40B4-BE49-F238E27FC236}">
                <a16:creationId xmlns:a16="http://schemas.microsoft.com/office/drawing/2014/main" id="{DC3EC99A-39C8-6478-3A40-3F845D84C6A6}"/>
              </a:ext>
            </a:extLst>
          </p:cNvPr>
          <p:cNvPicPr>
            <a:picLocks noChangeAspect="1"/>
          </p:cNvPicPr>
          <p:nvPr/>
        </p:nvPicPr>
        <p:blipFill>
          <a:blip r:embed="rId3" cstate="print"/>
          <a:stretch>
            <a:fillRect/>
          </a:stretch>
        </p:blipFill>
        <p:spPr>
          <a:xfrm>
            <a:off x="1546964" y="3794361"/>
            <a:ext cx="3878005" cy="2937066"/>
          </a:xfrm>
          <a:prstGeom prst="rect">
            <a:avLst/>
          </a:prstGeom>
        </p:spPr>
      </p:pic>
      <p:sp>
        <p:nvSpPr>
          <p:cNvPr id="12" name="TextBox 11">
            <a:extLst>
              <a:ext uri="{FF2B5EF4-FFF2-40B4-BE49-F238E27FC236}">
                <a16:creationId xmlns:a16="http://schemas.microsoft.com/office/drawing/2014/main" id="{599D64EB-8A20-C85D-604B-1AF43EACB936}"/>
              </a:ext>
            </a:extLst>
          </p:cNvPr>
          <p:cNvSpPr txBox="1"/>
          <p:nvPr/>
        </p:nvSpPr>
        <p:spPr>
          <a:xfrm>
            <a:off x="4040890" y="3471664"/>
            <a:ext cx="2381792" cy="369332"/>
          </a:xfrm>
          <a:prstGeom prst="rect">
            <a:avLst/>
          </a:prstGeom>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it-IT" dirty="0"/>
              <a:t>9-cell </a:t>
            </a:r>
            <a:r>
              <a:rPr lang="it-IT" dirty="0" err="1"/>
              <a:t>coated</a:t>
            </a:r>
            <a:r>
              <a:rPr lang="it-IT" dirty="0"/>
              <a:t> </a:t>
            </a:r>
            <a:r>
              <a:rPr lang="it-IT" dirty="0" err="1"/>
              <a:t>cavities</a:t>
            </a:r>
            <a:endParaRPr lang="en-US" dirty="0"/>
          </a:p>
        </p:txBody>
      </p:sp>
      <p:sp>
        <p:nvSpPr>
          <p:cNvPr id="4" name="Date Placeholder 3">
            <a:extLst>
              <a:ext uri="{FF2B5EF4-FFF2-40B4-BE49-F238E27FC236}">
                <a16:creationId xmlns:a16="http://schemas.microsoft.com/office/drawing/2014/main" id="{D2B0A137-3086-FE69-4D4B-67A4B14ECE24}"/>
              </a:ext>
            </a:extLst>
          </p:cNvPr>
          <p:cNvSpPr>
            <a:spLocks noGrp="1"/>
          </p:cNvSpPr>
          <p:nvPr>
            <p:ph type="dt" sz="half" idx="10"/>
          </p:nvPr>
        </p:nvSpPr>
        <p:spPr>
          <a:xfrm>
            <a:off x="990600" y="6508750"/>
            <a:ext cx="2743200" cy="365125"/>
          </a:xfrm>
        </p:spPr>
        <p:txBody>
          <a:bodyPr/>
          <a:lstStyle/>
          <a:p>
            <a:r>
              <a:rPr lang="en-US"/>
              <a:t>L. Faillace</a:t>
            </a:r>
            <a:endParaRPr lang="en-US" dirty="0"/>
          </a:p>
        </p:txBody>
      </p:sp>
      <p:sp>
        <p:nvSpPr>
          <p:cNvPr id="6" name="Footer Placeholder 4">
            <a:extLst>
              <a:ext uri="{FF2B5EF4-FFF2-40B4-BE49-F238E27FC236}">
                <a16:creationId xmlns:a16="http://schemas.microsoft.com/office/drawing/2014/main" id="{040F58DA-6839-DBAE-1D47-6486016FCCB0}"/>
              </a:ext>
            </a:extLst>
          </p:cNvPr>
          <p:cNvSpPr>
            <a:spLocks noGrp="1"/>
          </p:cNvSpPr>
          <p:nvPr>
            <p:ph type="ftr" sz="quarter" idx="11"/>
          </p:nvPr>
        </p:nvSpPr>
        <p:spPr>
          <a:xfrm>
            <a:off x="4191000" y="6508750"/>
            <a:ext cx="4114800" cy="365125"/>
          </a:xfrm>
        </p:spPr>
        <p:txBody>
          <a:bodyPr/>
          <a:lstStyle/>
          <a:p>
            <a:r>
              <a:rPr lang="en-US" dirty="0"/>
              <a:t>TECH-FPA PhD Retreat 2025</a:t>
            </a:r>
          </a:p>
        </p:txBody>
      </p:sp>
      <p:sp>
        <p:nvSpPr>
          <p:cNvPr id="9" name="Slide Number Placeholder 5">
            <a:extLst>
              <a:ext uri="{FF2B5EF4-FFF2-40B4-BE49-F238E27FC236}">
                <a16:creationId xmlns:a16="http://schemas.microsoft.com/office/drawing/2014/main" id="{33F575BB-B843-3772-62C4-00A716FEDB32}"/>
              </a:ext>
            </a:extLst>
          </p:cNvPr>
          <p:cNvSpPr txBox="1">
            <a:spLocks/>
          </p:cNvSpPr>
          <p:nvPr/>
        </p:nvSpPr>
        <p:spPr>
          <a:xfrm>
            <a:off x="8763000" y="65087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82000"/>
                  </a:schemeClr>
                </a:solidFill>
                <a:latin typeface="Calibri" panose="020F0502020204030204" pitchFamily="34" charset="0"/>
                <a:ea typeface="+mn-ea"/>
                <a:cs typeface="Calibri" panose="020F050202020403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CB3A354-9AF0-4746-AE3C-F59942414857}" type="slidenum">
              <a:rPr lang="en-US" smtClean="0"/>
              <a:pPr/>
              <a:t>16</a:t>
            </a:fld>
            <a:endParaRPr lang="en-US"/>
          </a:p>
        </p:txBody>
      </p:sp>
      <p:sp>
        <p:nvSpPr>
          <p:cNvPr id="11" name="TextBox 10">
            <a:extLst>
              <a:ext uri="{FF2B5EF4-FFF2-40B4-BE49-F238E27FC236}">
                <a16:creationId xmlns:a16="http://schemas.microsoft.com/office/drawing/2014/main" id="{FEED3553-319F-F918-913F-4E97EC849B85}"/>
              </a:ext>
            </a:extLst>
          </p:cNvPr>
          <p:cNvSpPr txBox="1"/>
          <p:nvPr/>
        </p:nvSpPr>
        <p:spPr>
          <a:xfrm>
            <a:off x="7748637" y="6374498"/>
            <a:ext cx="3831305" cy="338554"/>
          </a:xfrm>
          <a:prstGeom prst="rect">
            <a:avLst/>
          </a:prstGeom>
          <a:noFill/>
        </p:spPr>
        <p:txBody>
          <a:bodyPr wrap="none" rtlCol="0">
            <a:spAutoFit/>
          </a:bodyPr>
          <a:lstStyle/>
          <a:p>
            <a:r>
              <a:rPr lang="it-IT" sz="1600" i="1" dirty="0" err="1">
                <a:latin typeface="Calibri" panose="020F0502020204030204" pitchFamily="34" charset="0"/>
                <a:cs typeface="Calibri" panose="020F0502020204030204" pitchFamily="34" charset="0"/>
              </a:rPr>
              <a:t>Courtesy</a:t>
            </a:r>
            <a:r>
              <a:rPr lang="it-IT" sz="1600" i="1" dirty="0">
                <a:latin typeface="Calibri" panose="020F0502020204030204" pitchFamily="34" charset="0"/>
                <a:cs typeface="Calibri" panose="020F0502020204030204" pitchFamily="34" charset="0"/>
              </a:rPr>
              <a:t> of L. Monaco, D. </a:t>
            </a:r>
            <a:r>
              <a:rPr lang="it-IT" sz="1600" i="1" dirty="0" err="1">
                <a:latin typeface="Calibri" panose="020F0502020204030204" pitchFamily="34" charset="0"/>
                <a:cs typeface="Calibri" panose="020F0502020204030204" pitchFamily="34" charset="0"/>
              </a:rPr>
              <a:t>Sertore</a:t>
            </a:r>
            <a:r>
              <a:rPr lang="it-IT" sz="1600" i="1" dirty="0">
                <a:latin typeface="Calibri" panose="020F0502020204030204" pitchFamily="34" charset="0"/>
                <a:cs typeface="Calibri" panose="020F0502020204030204" pitchFamily="34" charset="0"/>
              </a:rPr>
              <a:t>, C. Pagani</a:t>
            </a:r>
            <a:endParaRPr lang="en-US" sz="16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5913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220;p65">
            <a:extLst>
              <a:ext uri="{FF2B5EF4-FFF2-40B4-BE49-F238E27FC236}">
                <a16:creationId xmlns:a16="http://schemas.microsoft.com/office/drawing/2014/main" id="{00511D0F-CC88-5147-AF19-879A8E9FDAE8}"/>
              </a:ext>
            </a:extLst>
          </p:cNvPr>
          <p:cNvSpPr txBox="1"/>
          <p:nvPr/>
        </p:nvSpPr>
        <p:spPr>
          <a:xfrm>
            <a:off x="3659972" y="1797750"/>
            <a:ext cx="18473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b="0" i="0" u="none" strike="noStrike" cap="none">
              <a:solidFill>
                <a:schemeClr val="dk1"/>
              </a:solidFill>
              <a:latin typeface="Calibri"/>
              <a:ea typeface="Calibri"/>
              <a:cs typeface="Calibri"/>
              <a:sym typeface="Calibri"/>
            </a:endParaRPr>
          </a:p>
        </p:txBody>
      </p:sp>
      <p:sp>
        <p:nvSpPr>
          <p:cNvPr id="11" name="Google Shape;225;p65">
            <a:extLst>
              <a:ext uri="{FF2B5EF4-FFF2-40B4-BE49-F238E27FC236}">
                <a16:creationId xmlns:a16="http://schemas.microsoft.com/office/drawing/2014/main" id="{4A06862B-E5F8-9046-8E7F-61AC8B577ADC}"/>
              </a:ext>
            </a:extLst>
          </p:cNvPr>
          <p:cNvSpPr txBox="1"/>
          <p:nvPr/>
        </p:nvSpPr>
        <p:spPr>
          <a:xfrm>
            <a:off x="-22917" y="1088367"/>
            <a:ext cx="12175959"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GB" sz="2800" b="1" i="0" u="none" strike="noStrike" cap="none">
                <a:solidFill>
                  <a:schemeClr val="dk1"/>
                </a:solidFill>
                <a:latin typeface="Calibri"/>
                <a:ea typeface="Calibri"/>
                <a:cs typeface="Calibri"/>
                <a:sym typeface="Calibri"/>
              </a:rPr>
              <a:t>High </a:t>
            </a:r>
            <a:r>
              <a:rPr lang="en-GB" sz="2800" b="1" i="0" u="sng" strike="noStrike" cap="none">
                <a:solidFill>
                  <a:schemeClr val="dk1"/>
                </a:solidFill>
                <a:latin typeface="Calibri"/>
                <a:ea typeface="Calibri"/>
                <a:cs typeface="Calibri"/>
                <a:sym typeface="Calibri"/>
              </a:rPr>
              <a:t>accelerating</a:t>
            </a:r>
            <a:r>
              <a:rPr lang="en-GB" sz="2800" b="1" i="0" u="none" strike="noStrike" cap="none">
                <a:solidFill>
                  <a:schemeClr val="dk1"/>
                </a:solidFill>
                <a:latin typeface="Calibri"/>
                <a:ea typeface="Calibri"/>
                <a:cs typeface="Calibri"/>
                <a:sym typeface="Calibri"/>
              </a:rPr>
              <a:t> gradients </a:t>
            </a:r>
            <a:r>
              <a:rPr lang="en-GB" sz="2800" b="0" i="0" u="none" strike="noStrike" cap="none">
                <a:solidFill>
                  <a:schemeClr val="dk1"/>
                </a:solidFill>
                <a:latin typeface="Calibri"/>
                <a:ea typeface="Calibri"/>
                <a:cs typeface="Calibri"/>
                <a:sym typeface="Calibri"/>
              </a:rPr>
              <a:t>enable compact/miniaturized particle accelerators </a:t>
            </a:r>
            <a:endParaRPr sz="1400" b="0" i="0" u="none" strike="noStrike" cap="none">
              <a:solidFill>
                <a:srgbClr val="000000"/>
              </a:solidFill>
              <a:latin typeface="Arial"/>
              <a:ea typeface="Arial"/>
              <a:cs typeface="Arial"/>
              <a:sym typeface="Arial"/>
            </a:endParaRPr>
          </a:p>
        </p:txBody>
      </p:sp>
      <p:sp>
        <p:nvSpPr>
          <p:cNvPr id="12" name="Google Shape;228;p65">
            <a:extLst>
              <a:ext uri="{FF2B5EF4-FFF2-40B4-BE49-F238E27FC236}">
                <a16:creationId xmlns:a16="http://schemas.microsoft.com/office/drawing/2014/main" id="{F76C8887-705F-E240-876F-FEB4D4ECB1D9}"/>
              </a:ext>
            </a:extLst>
          </p:cNvPr>
          <p:cNvSpPr/>
          <p:nvPr/>
        </p:nvSpPr>
        <p:spPr>
          <a:xfrm>
            <a:off x="0" y="4208146"/>
            <a:ext cx="5228303" cy="1015622"/>
          </a:xfrm>
          <a:prstGeom prst="rect">
            <a:avLst/>
          </a:prstGeom>
          <a:noFill/>
          <a:ln>
            <a:noFill/>
          </a:ln>
        </p:spPr>
        <p:txBody>
          <a:bodyPr spcFirstLastPara="1" wrap="square" lIns="91425" tIns="45700" rIns="91425" bIns="45700" anchor="t" anchorCtr="0">
            <a:spAutoFit/>
          </a:bodyPr>
          <a:lstStyle/>
          <a:p>
            <a:pPr marL="342900" marR="0" lvl="0" indent="-228600" algn="just" rtl="0">
              <a:lnSpc>
                <a:spcPct val="100000"/>
              </a:lnSpc>
              <a:spcBef>
                <a:spcPts val="0"/>
              </a:spcBef>
              <a:spcAft>
                <a:spcPts val="0"/>
              </a:spcAft>
              <a:buClr>
                <a:schemeClr val="dk1"/>
              </a:buClr>
              <a:buSzPts val="1800"/>
              <a:buFont typeface="Calibri"/>
              <a:buNone/>
            </a:pPr>
            <a:endParaRPr sz="2000" b="1" i="0" u="sng" strike="noStrike" cap="none" dirty="0">
              <a:solidFill>
                <a:schemeClr val="dk1"/>
              </a:solidFill>
              <a:latin typeface="Calibri"/>
              <a:ea typeface="Calibri"/>
              <a:cs typeface="Calibri"/>
              <a:sym typeface="Calibri"/>
            </a:endParaRPr>
          </a:p>
          <a:p>
            <a:pPr marR="0" lvl="0" algn="just" rtl="0">
              <a:lnSpc>
                <a:spcPct val="100000"/>
              </a:lnSpc>
              <a:spcBef>
                <a:spcPts val="0"/>
              </a:spcBef>
              <a:spcAft>
                <a:spcPts val="0"/>
              </a:spcAft>
              <a:buClr>
                <a:schemeClr val="dk1"/>
              </a:buClr>
              <a:buSzPts val="1800"/>
            </a:pPr>
            <a:r>
              <a:rPr lang="en-GB" sz="2000" b="1" i="0" u="sng" strike="noStrike" cap="none" dirty="0">
                <a:solidFill>
                  <a:schemeClr val="dk1"/>
                </a:solidFill>
                <a:latin typeface="Calibri"/>
                <a:ea typeface="Calibri"/>
                <a:cs typeface="Calibri"/>
                <a:sym typeface="Calibri"/>
              </a:rPr>
              <a:t>Dielectric Laser Accelerator (DLA) structures operating at optical </a:t>
            </a:r>
            <a:r>
              <a:rPr lang="en-GB" sz="2000" b="1" i="0" u="none" strike="noStrike" cap="none" dirty="0">
                <a:solidFill>
                  <a:schemeClr val="dk1"/>
                </a:solidFill>
                <a:latin typeface="Calibri"/>
                <a:ea typeface="Calibri"/>
                <a:cs typeface="Calibri"/>
                <a:sym typeface="Calibri"/>
              </a:rPr>
              <a:t>wavelengths  (~ 1- 5 µm)</a:t>
            </a:r>
            <a:endParaRPr sz="1600" b="0" i="0" u="none" strike="noStrike" cap="none" dirty="0">
              <a:solidFill>
                <a:srgbClr val="000000"/>
              </a:solidFill>
              <a:latin typeface="Arial"/>
              <a:ea typeface="Arial"/>
              <a:cs typeface="Arial"/>
              <a:sym typeface="Arial"/>
            </a:endParaRPr>
          </a:p>
        </p:txBody>
      </p:sp>
      <p:sp>
        <p:nvSpPr>
          <p:cNvPr id="13" name="Google Shape;229;p65">
            <a:extLst>
              <a:ext uri="{FF2B5EF4-FFF2-40B4-BE49-F238E27FC236}">
                <a16:creationId xmlns:a16="http://schemas.microsoft.com/office/drawing/2014/main" id="{796DD57B-A791-2D44-A69C-90617DF24FB3}"/>
              </a:ext>
            </a:extLst>
          </p:cNvPr>
          <p:cNvSpPr txBox="1"/>
          <p:nvPr/>
        </p:nvSpPr>
        <p:spPr>
          <a:xfrm>
            <a:off x="1864986" y="1945383"/>
            <a:ext cx="4234532" cy="53814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GB" sz="2800" b="1" i="0" u="none" strike="noStrike" cap="none">
                <a:solidFill>
                  <a:srgbClr val="FF0000"/>
                </a:solidFill>
                <a:latin typeface="Calibri"/>
                <a:ea typeface="Calibri"/>
                <a:cs typeface="Calibri"/>
                <a:sym typeface="Calibri"/>
              </a:rPr>
              <a:t>TARGET</a:t>
            </a:r>
            <a:endParaRPr sz="1400" b="0" i="0" u="none" strike="noStrike" cap="none">
              <a:solidFill>
                <a:srgbClr val="000000"/>
              </a:solidFill>
              <a:latin typeface="Arial"/>
              <a:ea typeface="Arial"/>
              <a:cs typeface="Arial"/>
              <a:sym typeface="Arial"/>
            </a:endParaRPr>
          </a:p>
        </p:txBody>
      </p:sp>
      <p:sp>
        <p:nvSpPr>
          <p:cNvPr id="14" name="Google Shape;226;p65">
            <a:extLst>
              <a:ext uri="{FF2B5EF4-FFF2-40B4-BE49-F238E27FC236}">
                <a16:creationId xmlns:a16="http://schemas.microsoft.com/office/drawing/2014/main" id="{D020C343-1274-2C42-9824-1767439D06D5}"/>
              </a:ext>
            </a:extLst>
          </p:cNvPr>
          <p:cNvSpPr txBox="1"/>
          <p:nvPr/>
        </p:nvSpPr>
        <p:spPr>
          <a:xfrm>
            <a:off x="6500404" y="1692222"/>
            <a:ext cx="5497779" cy="276959"/>
          </a:xfrm>
          <a:prstGeom prst="rect">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200" b="1" i="1" u="none" strike="noStrike" cap="none">
                <a:solidFill>
                  <a:schemeClr val="dk1"/>
                </a:solidFill>
                <a:latin typeface="Calibri"/>
                <a:ea typeface="Calibri"/>
                <a:cs typeface="Calibri"/>
                <a:sym typeface="Calibri"/>
              </a:rPr>
              <a:t>schematic overview of the accelerating gradient for different</a:t>
            </a:r>
            <a:r>
              <a:rPr lang="en-GB" sz="1050">
                <a:solidFill>
                  <a:srgbClr val="000000"/>
                </a:solidFill>
                <a:latin typeface="Arial"/>
                <a:ea typeface="Calibri"/>
                <a:cs typeface="Arial"/>
                <a:sym typeface="Arial"/>
              </a:rPr>
              <a:t> </a:t>
            </a:r>
            <a:r>
              <a:rPr lang="en-GB" sz="1200" b="1" i="1" u="none" strike="noStrike" cap="none">
                <a:solidFill>
                  <a:schemeClr val="dk1"/>
                </a:solidFill>
                <a:latin typeface="Calibri"/>
                <a:ea typeface="Calibri"/>
                <a:cs typeface="Calibri"/>
                <a:sym typeface="Calibri"/>
              </a:rPr>
              <a:t>types of accelerators  </a:t>
            </a:r>
            <a:endParaRPr sz="1050" b="0" i="0" u="none" strike="noStrike" cap="none">
              <a:solidFill>
                <a:srgbClr val="000000"/>
              </a:solidFill>
              <a:latin typeface="Arial"/>
              <a:ea typeface="Arial"/>
              <a:cs typeface="Arial"/>
              <a:sym typeface="Arial"/>
            </a:endParaRPr>
          </a:p>
        </p:txBody>
      </p:sp>
      <p:pic>
        <p:nvPicPr>
          <p:cNvPr id="15" name="Google Shape;198;p11" descr="page4image2726623344">
            <a:extLst>
              <a:ext uri="{FF2B5EF4-FFF2-40B4-BE49-F238E27FC236}">
                <a16:creationId xmlns:a16="http://schemas.microsoft.com/office/drawing/2014/main" id="{070131F0-5E26-5F4A-95CF-4F60750B43A3}"/>
              </a:ext>
            </a:extLst>
          </p:cNvPr>
          <p:cNvPicPr preferRelativeResize="0"/>
          <p:nvPr/>
        </p:nvPicPr>
        <p:blipFill rotWithShape="1">
          <a:blip r:embed="rId3">
            <a:alphaModFix/>
          </a:blip>
          <a:srcRect/>
          <a:stretch/>
        </p:blipFill>
        <p:spPr>
          <a:xfrm>
            <a:off x="5724841" y="2003256"/>
            <a:ext cx="6113047" cy="4216568"/>
          </a:xfrm>
          <a:prstGeom prst="rect">
            <a:avLst/>
          </a:prstGeom>
          <a:noFill/>
          <a:ln>
            <a:noFill/>
          </a:ln>
        </p:spPr>
      </p:pic>
      <p:sp>
        <p:nvSpPr>
          <p:cNvPr id="18" name="Google Shape;202;p11">
            <a:extLst>
              <a:ext uri="{FF2B5EF4-FFF2-40B4-BE49-F238E27FC236}">
                <a16:creationId xmlns:a16="http://schemas.microsoft.com/office/drawing/2014/main" id="{F0E48DFA-ED78-2740-85A0-443013AA551E}"/>
              </a:ext>
            </a:extLst>
          </p:cNvPr>
          <p:cNvSpPr/>
          <p:nvPr/>
        </p:nvSpPr>
        <p:spPr>
          <a:xfrm>
            <a:off x="6848842" y="4228297"/>
            <a:ext cx="4890273" cy="650516"/>
          </a:xfrm>
          <a:prstGeom prst="rect">
            <a:avLst/>
          </a:prstGeom>
          <a:solidFill>
            <a:srgbClr val="FF0000">
              <a:alpha val="23529"/>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b="0" i="0" u="none" strike="noStrike" cap="none">
              <a:solidFill>
                <a:schemeClr val="lt1"/>
              </a:solidFill>
              <a:latin typeface="Calibri"/>
              <a:ea typeface="Calibri"/>
              <a:cs typeface="Calibri"/>
              <a:sym typeface="Calibri"/>
            </a:endParaRPr>
          </a:p>
        </p:txBody>
      </p:sp>
      <p:sp>
        <p:nvSpPr>
          <p:cNvPr id="23" name="Google Shape;205;p11">
            <a:extLst>
              <a:ext uri="{FF2B5EF4-FFF2-40B4-BE49-F238E27FC236}">
                <a16:creationId xmlns:a16="http://schemas.microsoft.com/office/drawing/2014/main" id="{96A5888B-65A3-AF4A-8530-2859A6232D44}"/>
              </a:ext>
            </a:extLst>
          </p:cNvPr>
          <p:cNvSpPr txBox="1"/>
          <p:nvPr/>
        </p:nvSpPr>
        <p:spPr>
          <a:xfrm rot="-2733450">
            <a:off x="9822807" y="3163482"/>
            <a:ext cx="2218206" cy="30774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GB" sz="1600" b="0" i="0" u="none" strike="noStrike" cap="none">
                <a:solidFill>
                  <a:schemeClr val="dk1"/>
                </a:solidFill>
                <a:latin typeface="Calibri"/>
                <a:ea typeface="Calibri"/>
                <a:cs typeface="Calibri"/>
                <a:sym typeface="Calibri"/>
              </a:rPr>
              <a:t>laser-plasma interaction</a:t>
            </a:r>
            <a:endParaRPr sz="1200" b="0" i="0" u="none" strike="noStrike" cap="none">
              <a:solidFill>
                <a:srgbClr val="000000"/>
              </a:solidFill>
              <a:latin typeface="Arial"/>
              <a:ea typeface="Arial"/>
              <a:cs typeface="Arial"/>
              <a:sym typeface="Arial"/>
            </a:endParaRPr>
          </a:p>
        </p:txBody>
      </p:sp>
      <p:sp>
        <p:nvSpPr>
          <p:cNvPr id="25" name="Google Shape;227;p65">
            <a:extLst>
              <a:ext uri="{FF2B5EF4-FFF2-40B4-BE49-F238E27FC236}">
                <a16:creationId xmlns:a16="http://schemas.microsoft.com/office/drawing/2014/main" id="{217675EA-3AE8-B641-A24A-BB1109167BD9}"/>
              </a:ext>
            </a:extLst>
          </p:cNvPr>
          <p:cNvSpPr/>
          <p:nvPr/>
        </p:nvSpPr>
        <p:spPr>
          <a:xfrm>
            <a:off x="0" y="2562709"/>
            <a:ext cx="5239527" cy="400069"/>
          </a:xfrm>
          <a:prstGeom prst="rect">
            <a:avLst/>
          </a:prstGeom>
          <a:noFill/>
          <a:ln>
            <a:noFill/>
          </a:ln>
        </p:spPr>
        <p:txBody>
          <a:bodyPr spcFirstLastPara="1" wrap="square" lIns="91425" tIns="45700" rIns="91425" bIns="45700" anchor="t" anchorCtr="0">
            <a:spAutoFit/>
          </a:bodyPr>
          <a:lstStyle/>
          <a:p>
            <a:pPr marR="0" lvl="0" algn="just" rtl="0">
              <a:lnSpc>
                <a:spcPct val="100000"/>
              </a:lnSpc>
              <a:spcBef>
                <a:spcPts val="0"/>
              </a:spcBef>
              <a:spcAft>
                <a:spcPts val="0"/>
              </a:spcAft>
              <a:buClr>
                <a:schemeClr val="dk1"/>
              </a:buClr>
              <a:buSzPts val="1800"/>
            </a:pPr>
            <a:r>
              <a:rPr lang="en-GB" sz="2000" b="1">
                <a:solidFill>
                  <a:schemeClr val="dk1"/>
                </a:solidFill>
                <a:latin typeface="Calibri"/>
                <a:ea typeface="Calibri"/>
                <a:cs typeface="Calibri"/>
                <a:sym typeface="Calibri"/>
              </a:rPr>
              <a:t>      </a:t>
            </a:r>
            <a:r>
              <a:rPr lang="en-GB" sz="2000" b="1" i="0" u="none" strike="noStrike" cap="none">
                <a:solidFill>
                  <a:schemeClr val="dk1"/>
                </a:solidFill>
                <a:latin typeface="Calibri"/>
                <a:ea typeface="Calibri"/>
                <a:cs typeface="Calibri"/>
                <a:sym typeface="Calibri"/>
              </a:rPr>
              <a:t>Acc</a:t>
            </a:r>
            <a:r>
              <a:rPr lang="en-GB" sz="2000" b="1">
                <a:solidFill>
                  <a:schemeClr val="dk1"/>
                </a:solidFill>
                <a:latin typeface="Calibri"/>
                <a:ea typeface="Calibri"/>
                <a:cs typeface="Calibri"/>
                <a:sym typeface="Calibri"/>
              </a:rPr>
              <a:t>elerating</a:t>
            </a:r>
            <a:r>
              <a:rPr lang="en-GB" sz="2000" b="1" i="0" u="none" strike="noStrike" cap="none">
                <a:solidFill>
                  <a:schemeClr val="dk1"/>
                </a:solidFill>
                <a:latin typeface="Calibri"/>
                <a:ea typeface="Calibri"/>
                <a:cs typeface="Calibri"/>
                <a:sym typeface="Calibri"/>
              </a:rPr>
              <a:t> Gradient: </a:t>
            </a:r>
            <a:r>
              <a:rPr lang="en-GB" sz="2000" b="1" i="0" u="sng" strike="noStrike" cap="none">
                <a:solidFill>
                  <a:schemeClr val="dk1"/>
                </a:solidFill>
                <a:latin typeface="Calibri"/>
                <a:ea typeface="Calibri"/>
                <a:cs typeface="Calibri"/>
                <a:sym typeface="Calibri"/>
              </a:rPr>
              <a:t>~ 500 MV/m - 2 GV/m</a:t>
            </a:r>
            <a:r>
              <a:rPr lang="en-GB" sz="2000" b="1" i="0" u="none" strike="noStrike" cap="none">
                <a:solidFill>
                  <a:schemeClr val="dk1"/>
                </a:solidFill>
                <a:latin typeface="Calibri"/>
                <a:ea typeface="Calibri"/>
                <a:cs typeface="Calibri"/>
                <a:sym typeface="Calibri"/>
              </a:rPr>
              <a:t> </a:t>
            </a:r>
            <a:endParaRPr sz="1600" b="0" i="0" u="none" strike="noStrike" cap="none">
              <a:solidFill>
                <a:srgbClr val="000000"/>
              </a:solidFill>
              <a:latin typeface="Arial"/>
              <a:ea typeface="Arial"/>
              <a:cs typeface="Arial"/>
              <a:sym typeface="Arial"/>
            </a:endParaRPr>
          </a:p>
        </p:txBody>
      </p:sp>
      <p:sp>
        <p:nvSpPr>
          <p:cNvPr id="16" name="Google Shape;199;p11">
            <a:extLst>
              <a:ext uri="{FF2B5EF4-FFF2-40B4-BE49-F238E27FC236}">
                <a16:creationId xmlns:a16="http://schemas.microsoft.com/office/drawing/2014/main" id="{DBB7F14F-825D-B2EB-6CB0-6FD92924FF40}"/>
              </a:ext>
            </a:extLst>
          </p:cNvPr>
          <p:cNvSpPr/>
          <p:nvPr/>
        </p:nvSpPr>
        <p:spPr>
          <a:xfrm rot="5400000">
            <a:off x="9715882" y="4690715"/>
            <a:ext cx="1482542" cy="640909"/>
          </a:xfrm>
          <a:prstGeom prst="rect">
            <a:avLst/>
          </a:prstGeom>
          <a:solidFill>
            <a:srgbClr val="FFFF00">
              <a:alpha val="23529"/>
            </a:srgbClr>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b="0" i="0" u="none" strike="noStrike" cap="none">
              <a:solidFill>
                <a:schemeClr val="lt1"/>
              </a:solidFill>
              <a:latin typeface="Calibri"/>
              <a:ea typeface="Calibri"/>
              <a:cs typeface="Calibri"/>
              <a:sym typeface="Calibri"/>
            </a:endParaRPr>
          </a:p>
        </p:txBody>
      </p:sp>
      <p:sp>
        <p:nvSpPr>
          <p:cNvPr id="17" name="Google Shape;204;p11">
            <a:extLst>
              <a:ext uri="{FF2B5EF4-FFF2-40B4-BE49-F238E27FC236}">
                <a16:creationId xmlns:a16="http://schemas.microsoft.com/office/drawing/2014/main" id="{3A7FD2CA-9120-A6E1-DC6A-F1FF0ED8C5E9}"/>
              </a:ext>
            </a:extLst>
          </p:cNvPr>
          <p:cNvSpPr/>
          <p:nvPr/>
        </p:nvSpPr>
        <p:spPr>
          <a:xfrm>
            <a:off x="10217200" y="4207014"/>
            <a:ext cx="492797" cy="510634"/>
          </a:xfrm>
          <a:prstGeom prst="ellipse">
            <a:avLst/>
          </a:prstGeom>
          <a:gradFill>
            <a:gsLst>
              <a:gs pos="0">
                <a:srgbClr val="FFD966"/>
              </a:gs>
              <a:gs pos="26000">
                <a:srgbClr val="FFD966"/>
              </a:gs>
              <a:gs pos="49000">
                <a:srgbClr val="FFFF00"/>
              </a:gs>
              <a:gs pos="100000">
                <a:srgbClr val="FFFF00"/>
              </a:gs>
            </a:gsLst>
            <a:path path="circle">
              <a:fillToRect l="50000" t="50000" r="50000" b="50000"/>
            </a:path>
            <a:tileRect/>
          </a:gra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b="0" i="0" u="none" strike="noStrike" cap="none">
              <a:solidFill>
                <a:schemeClr val="lt1"/>
              </a:solidFill>
              <a:latin typeface="Calibri"/>
              <a:ea typeface="Calibri"/>
              <a:cs typeface="Calibri"/>
              <a:sym typeface="Calibri"/>
            </a:endParaRPr>
          </a:p>
        </p:txBody>
      </p:sp>
      <p:sp>
        <p:nvSpPr>
          <p:cNvPr id="19" name="Google Shape;213;p11">
            <a:extLst>
              <a:ext uri="{FF2B5EF4-FFF2-40B4-BE49-F238E27FC236}">
                <a16:creationId xmlns:a16="http://schemas.microsoft.com/office/drawing/2014/main" id="{99B750A1-EB93-2AC2-FADB-9751A30FCC78}"/>
              </a:ext>
            </a:extLst>
          </p:cNvPr>
          <p:cNvSpPr txBox="1"/>
          <p:nvPr/>
        </p:nvSpPr>
        <p:spPr>
          <a:xfrm rot="-2272580">
            <a:off x="10414745" y="4515133"/>
            <a:ext cx="1241934" cy="400069"/>
          </a:xfrm>
          <a:prstGeom prst="rect">
            <a:avLst/>
          </a:prstGeom>
          <a:gradFill>
            <a:gsLst>
              <a:gs pos="0">
                <a:srgbClr val="FFED74"/>
              </a:gs>
              <a:gs pos="35000">
                <a:srgbClr val="FFF09F"/>
              </a:gs>
              <a:gs pos="100000">
                <a:srgbClr val="FFF9D6"/>
              </a:gs>
            </a:gsLst>
            <a:lin ang="16200000" scaled="0"/>
          </a:gradFill>
          <a:ln w="9525" cap="flat" cmpd="sng">
            <a:solidFill>
              <a:srgbClr val="FFBE00"/>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GB" sz="1000" b="1" i="0" u="none" strike="noStrike" cap="none" dirty="0">
                <a:solidFill>
                  <a:schemeClr val="dk1"/>
                </a:solidFill>
                <a:latin typeface="Calibri"/>
                <a:ea typeface="Calibri"/>
                <a:cs typeface="Calibri"/>
                <a:sym typeface="Calibri"/>
              </a:rPr>
              <a:t>on-chip optical-wavelength </a:t>
            </a:r>
            <a:r>
              <a:rPr lang="en-GB" sz="1000" b="1" dirty="0">
                <a:solidFill>
                  <a:schemeClr val="dk1"/>
                </a:solidFill>
                <a:latin typeface="Calibri"/>
                <a:cs typeface="Calibri"/>
                <a:sym typeface="Calibri"/>
              </a:rPr>
              <a:t>DLA [1]</a:t>
            </a:r>
            <a:endParaRPr sz="1000" b="1" dirty="0">
              <a:solidFill>
                <a:schemeClr val="dk1"/>
              </a:solidFill>
              <a:latin typeface="Calibri"/>
              <a:cs typeface="Calibri"/>
              <a:sym typeface="Arial"/>
            </a:endParaRPr>
          </a:p>
        </p:txBody>
      </p:sp>
      <p:sp>
        <p:nvSpPr>
          <p:cNvPr id="2" name="TextBox 1">
            <a:extLst>
              <a:ext uri="{FF2B5EF4-FFF2-40B4-BE49-F238E27FC236}">
                <a16:creationId xmlns:a16="http://schemas.microsoft.com/office/drawing/2014/main" id="{7EB640C8-3C03-2DDD-E52B-2952C220BF35}"/>
              </a:ext>
            </a:extLst>
          </p:cNvPr>
          <p:cNvSpPr txBox="1"/>
          <p:nvPr/>
        </p:nvSpPr>
        <p:spPr>
          <a:xfrm>
            <a:off x="0" y="5595207"/>
            <a:ext cx="3421129" cy="600164"/>
          </a:xfrm>
          <a:prstGeom prst="rect">
            <a:avLst/>
          </a:prstGeom>
          <a:noFill/>
        </p:spPr>
        <p:txBody>
          <a:bodyPr wrap="none" rtlCol="0">
            <a:spAutoFit/>
          </a:bodyPr>
          <a:lstStyle>
            <a:defPPr>
              <a:defRPr lang="en-IT"/>
            </a:defPPr>
            <a:lvl1pPr>
              <a:defRPr sz="1100"/>
            </a:lvl1pPr>
          </a:lstStyle>
          <a:p>
            <a:r>
              <a:rPr lang="en-GB" dirty="0"/>
              <a:t>[1] R. Joel England et al.,  Rev. Mod. Phys. 86, 1337-2014</a:t>
            </a:r>
          </a:p>
          <a:p>
            <a:r>
              <a:rPr lang="en-GB" dirty="0"/>
              <a:t>[2] E. Nanni, et al., Nat Commun 6, 8486 (2015). </a:t>
            </a:r>
          </a:p>
          <a:p>
            <a:r>
              <a:rPr lang="en-GB" dirty="0"/>
              <a:t>[3] F. Lemery, et al.” Commun Phys 3, 150 (2020). </a:t>
            </a:r>
          </a:p>
        </p:txBody>
      </p:sp>
      <p:sp>
        <p:nvSpPr>
          <p:cNvPr id="24" name="Google Shape;204;p11">
            <a:extLst>
              <a:ext uri="{FF2B5EF4-FFF2-40B4-BE49-F238E27FC236}">
                <a16:creationId xmlns:a16="http://schemas.microsoft.com/office/drawing/2014/main" id="{FF3E3024-1BAD-E1F3-A151-BC1C15550899}"/>
              </a:ext>
            </a:extLst>
          </p:cNvPr>
          <p:cNvSpPr/>
          <p:nvPr/>
        </p:nvSpPr>
        <p:spPr>
          <a:xfrm>
            <a:off x="9151187" y="4294727"/>
            <a:ext cx="492797" cy="510634"/>
          </a:xfrm>
          <a:prstGeom prst="ellipse">
            <a:avLst/>
          </a:prstGeom>
          <a:solidFill>
            <a:schemeClr val="accent1">
              <a:lumMod val="40000"/>
              <a:lumOff val="6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b="0" i="0" u="none" strike="noStrike" cap="none">
              <a:solidFill>
                <a:schemeClr val="lt1"/>
              </a:solidFill>
              <a:latin typeface="Calibri"/>
              <a:ea typeface="Calibri"/>
              <a:cs typeface="Calibri"/>
              <a:sym typeface="Calibri"/>
            </a:endParaRPr>
          </a:p>
        </p:txBody>
      </p:sp>
      <p:sp>
        <p:nvSpPr>
          <p:cNvPr id="3" name="Rettangolo 20">
            <a:extLst>
              <a:ext uri="{FF2B5EF4-FFF2-40B4-BE49-F238E27FC236}">
                <a16:creationId xmlns:a16="http://schemas.microsoft.com/office/drawing/2014/main" id="{64182975-7B05-9554-FAB2-D457DF8EB35F}"/>
              </a:ext>
            </a:extLst>
          </p:cNvPr>
          <p:cNvSpPr/>
          <p:nvPr/>
        </p:nvSpPr>
        <p:spPr>
          <a:xfrm>
            <a:off x="4326348" y="523715"/>
            <a:ext cx="3337773" cy="646331"/>
          </a:xfrm>
          <a:prstGeom prst="rect">
            <a:avLst/>
          </a:prstGeom>
        </p:spPr>
        <p:txBody>
          <a:bodyPr wrap="none">
            <a:spAutoFit/>
          </a:bodyPr>
          <a:lstStyle/>
          <a:p>
            <a:r>
              <a:rPr lang="en-GB" sz="3600" b="1">
                <a:latin typeface="+mj-lt"/>
              </a:rPr>
              <a:t>DLA Motivations </a:t>
            </a:r>
          </a:p>
        </p:txBody>
      </p:sp>
      <p:pic>
        <p:nvPicPr>
          <p:cNvPr id="26" name="Picture 2">
            <a:extLst>
              <a:ext uri="{FF2B5EF4-FFF2-40B4-BE49-F238E27FC236}">
                <a16:creationId xmlns:a16="http://schemas.microsoft.com/office/drawing/2014/main" id="{897AF0EC-1530-84E1-21EA-B66913D47D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95082" y="52029"/>
            <a:ext cx="973072" cy="609884"/>
          </a:xfrm>
          <a:prstGeom prst="rect">
            <a:avLst/>
          </a:prstGeom>
          <a:noFill/>
          <a:extLst>
            <a:ext uri="{909E8E84-426E-40DD-AFC4-6F175D3DCCD1}">
              <a14:hiddenFill xmlns:a14="http://schemas.microsoft.com/office/drawing/2010/main">
                <a:solidFill>
                  <a:srgbClr val="FFFFFF"/>
                </a:solidFill>
              </a14:hiddenFill>
            </a:ext>
          </a:extLst>
        </p:spPr>
      </p:pic>
      <p:sp>
        <p:nvSpPr>
          <p:cNvPr id="5" name="Rettangolo 11">
            <a:extLst>
              <a:ext uri="{FF2B5EF4-FFF2-40B4-BE49-F238E27FC236}">
                <a16:creationId xmlns:a16="http://schemas.microsoft.com/office/drawing/2014/main" id="{6E3BEB4E-AEC9-1E09-E1B4-EAF4B8BE4C5A}"/>
              </a:ext>
            </a:extLst>
          </p:cNvPr>
          <p:cNvSpPr/>
          <p:nvPr/>
        </p:nvSpPr>
        <p:spPr>
          <a:xfrm>
            <a:off x="1" y="0"/>
            <a:ext cx="12191999" cy="461665"/>
          </a:xfrm>
          <a:prstGeom prst="rect">
            <a:avLst/>
          </a:prstGeom>
        </p:spPr>
        <p:txBody>
          <a:bodyPr wrap="square">
            <a:spAutoFit/>
          </a:bodyPr>
          <a:lstStyle/>
          <a:p>
            <a:pPr algn="ctr"/>
            <a:r>
              <a:rPr lang="en-US" sz="2400" b="1" i="1" dirty="0">
                <a:latin typeface="Calibri" panose="020F0502020204030204" pitchFamily="34" charset="0"/>
                <a:cs typeface="Calibri" panose="020F0502020204030204" pitchFamily="34" charset="0"/>
              </a:rPr>
              <a:t>Dielectric</a:t>
            </a:r>
            <a:r>
              <a:rPr lang="en-US" sz="2400" b="1" dirty="0">
                <a:latin typeface="Calibri" panose="020F0502020204030204" pitchFamily="34" charset="0"/>
                <a:cs typeface="Calibri" panose="020F0502020204030204" pitchFamily="34" charset="0"/>
              </a:rPr>
              <a:t> LINEAR RF ACCELERATORS TECHNOLOGY</a:t>
            </a:r>
            <a:endParaRPr lang="en-GB" sz="2400" b="1" dirty="0">
              <a:latin typeface="Calibri" panose="020F0502020204030204" pitchFamily="34" charset="0"/>
              <a:cs typeface="Calibri" panose="020F0502020204030204" pitchFamily="34" charset="0"/>
            </a:endParaRPr>
          </a:p>
        </p:txBody>
      </p:sp>
      <p:sp>
        <p:nvSpPr>
          <p:cNvPr id="6" name="Date Placeholder 3">
            <a:extLst>
              <a:ext uri="{FF2B5EF4-FFF2-40B4-BE49-F238E27FC236}">
                <a16:creationId xmlns:a16="http://schemas.microsoft.com/office/drawing/2014/main" id="{27EC4442-FADA-FA51-55A6-98C4C1B0A747}"/>
              </a:ext>
            </a:extLst>
          </p:cNvPr>
          <p:cNvSpPr>
            <a:spLocks noGrp="1"/>
          </p:cNvSpPr>
          <p:nvPr>
            <p:ph type="dt" sz="half" idx="10"/>
          </p:nvPr>
        </p:nvSpPr>
        <p:spPr>
          <a:xfrm>
            <a:off x="838200" y="6356350"/>
            <a:ext cx="2743200" cy="365125"/>
          </a:xfrm>
        </p:spPr>
        <p:txBody>
          <a:bodyPr/>
          <a:lstStyle/>
          <a:p>
            <a:r>
              <a:rPr lang="en-US"/>
              <a:t>L. Faillace</a:t>
            </a:r>
            <a:endParaRPr lang="en-US" dirty="0"/>
          </a:p>
        </p:txBody>
      </p:sp>
      <p:sp>
        <p:nvSpPr>
          <p:cNvPr id="7" name="Footer Placeholder 4">
            <a:extLst>
              <a:ext uri="{FF2B5EF4-FFF2-40B4-BE49-F238E27FC236}">
                <a16:creationId xmlns:a16="http://schemas.microsoft.com/office/drawing/2014/main" id="{253E6FD1-3843-8065-2CC8-9E12D1943E08}"/>
              </a:ext>
            </a:extLst>
          </p:cNvPr>
          <p:cNvSpPr>
            <a:spLocks noGrp="1"/>
          </p:cNvSpPr>
          <p:nvPr>
            <p:ph type="ftr" sz="quarter" idx="11"/>
          </p:nvPr>
        </p:nvSpPr>
        <p:spPr>
          <a:xfrm>
            <a:off x="4038600" y="6356350"/>
            <a:ext cx="4114800" cy="365125"/>
          </a:xfrm>
        </p:spPr>
        <p:txBody>
          <a:bodyPr/>
          <a:lstStyle/>
          <a:p>
            <a:r>
              <a:rPr lang="en-US"/>
              <a:t>TECH-FPA PhD Retreat 2025</a:t>
            </a:r>
          </a:p>
        </p:txBody>
      </p:sp>
      <p:sp>
        <p:nvSpPr>
          <p:cNvPr id="8" name="Slide Number Placeholder 5">
            <a:extLst>
              <a:ext uri="{FF2B5EF4-FFF2-40B4-BE49-F238E27FC236}">
                <a16:creationId xmlns:a16="http://schemas.microsoft.com/office/drawing/2014/main" id="{F7BD0413-0EF4-5E96-10F4-F9C2D965E813}"/>
              </a:ext>
            </a:extLst>
          </p:cNvPr>
          <p:cNvSpPr>
            <a:spLocks noGrp="1"/>
          </p:cNvSpPr>
          <p:nvPr>
            <p:ph type="sldNum" sz="quarter" idx="12"/>
          </p:nvPr>
        </p:nvSpPr>
        <p:spPr>
          <a:xfrm>
            <a:off x="8610600" y="6356350"/>
            <a:ext cx="2743200" cy="365125"/>
          </a:xfrm>
        </p:spPr>
        <p:txBody>
          <a:bodyPr/>
          <a:lstStyle/>
          <a:p>
            <a:fld id="{CCB3A354-9AF0-4746-AE3C-F59942414857}" type="slidenum">
              <a:rPr lang="en-US" smtClean="0"/>
              <a:pPr/>
              <a:t>17</a:t>
            </a:fld>
            <a:endParaRPr lang="en-US"/>
          </a:p>
        </p:txBody>
      </p:sp>
      <p:sp>
        <p:nvSpPr>
          <p:cNvPr id="20" name="TextBox 19">
            <a:extLst>
              <a:ext uri="{FF2B5EF4-FFF2-40B4-BE49-F238E27FC236}">
                <a16:creationId xmlns:a16="http://schemas.microsoft.com/office/drawing/2014/main" id="{61526F4B-45F3-A7C4-07F8-69A929631D2C}"/>
              </a:ext>
            </a:extLst>
          </p:cNvPr>
          <p:cNvSpPr txBox="1"/>
          <p:nvPr/>
        </p:nvSpPr>
        <p:spPr>
          <a:xfrm>
            <a:off x="0" y="3177499"/>
            <a:ext cx="5110316" cy="923330"/>
          </a:xfrm>
          <a:prstGeom prst="rect">
            <a:avLst/>
          </a:prstGeom>
          <a:noFill/>
        </p:spPr>
        <p:txBody>
          <a:bodyPr wrap="square">
            <a:spAutoFit/>
          </a:bodyPr>
          <a:lstStyle/>
          <a:p>
            <a:pPr marL="0" indent="0" algn="just">
              <a:buNone/>
            </a:pPr>
            <a:r>
              <a:rPr lang="en-AU" sz="1800" b="1" dirty="0">
                <a:solidFill>
                  <a:srgbClr val="00B050"/>
                </a:solidFill>
                <a:latin typeface="Calibri" panose="020F0502020204030204" pitchFamily="34" charset="0"/>
                <a:cs typeface="Calibri" panose="020F0502020204030204" pitchFamily="34" charset="0"/>
              </a:rPr>
              <a:t>Main advantages of DLA</a:t>
            </a:r>
            <a:r>
              <a:rPr lang="en-AU" sz="1800" dirty="0">
                <a:latin typeface="Calibri" panose="020F0502020204030204" pitchFamily="34" charset="0"/>
                <a:cs typeface="Calibri" panose="020F0502020204030204" pitchFamily="34" charset="0"/>
              </a:rPr>
              <a:t>:</a:t>
            </a:r>
          </a:p>
          <a:p>
            <a:pPr marL="0" indent="0" algn="just">
              <a:buNone/>
            </a:pPr>
            <a:r>
              <a:rPr lang="en-AU" sz="1800" b="1" u="sng" dirty="0">
                <a:latin typeface="Calibri" panose="020F0502020204030204" pitchFamily="34" charset="0"/>
                <a:cs typeface="Calibri" panose="020F0502020204030204" pitchFamily="34" charset="0"/>
              </a:rPr>
              <a:t>larger damage threshold of dielectrics</a:t>
            </a:r>
            <a:r>
              <a:rPr lang="en-AU" sz="1800" b="1" dirty="0">
                <a:latin typeface="Calibri" panose="020F0502020204030204" pitchFamily="34" charset="0"/>
                <a:cs typeface="Calibri" panose="020F0502020204030204" pitchFamily="34" charset="0"/>
              </a:rPr>
              <a:t> in near infrared with respect to metals;</a:t>
            </a:r>
          </a:p>
        </p:txBody>
      </p:sp>
      <p:sp>
        <p:nvSpPr>
          <p:cNvPr id="21" name="Arrow: Down 20">
            <a:extLst>
              <a:ext uri="{FF2B5EF4-FFF2-40B4-BE49-F238E27FC236}">
                <a16:creationId xmlns:a16="http://schemas.microsoft.com/office/drawing/2014/main" id="{36A9A854-2E42-4B20-E5F2-1745C980DBC7}"/>
              </a:ext>
            </a:extLst>
          </p:cNvPr>
          <p:cNvSpPr/>
          <p:nvPr/>
        </p:nvSpPr>
        <p:spPr>
          <a:xfrm>
            <a:off x="2138516" y="4122174"/>
            <a:ext cx="317090" cy="33921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585538F-738F-D3E4-CBB9-A144BAD9D4AD}"/>
              </a:ext>
            </a:extLst>
          </p:cNvPr>
          <p:cNvSpPr txBox="1"/>
          <p:nvPr/>
        </p:nvSpPr>
        <p:spPr>
          <a:xfrm rot="18933013">
            <a:off x="8275045" y="4925797"/>
            <a:ext cx="1074042" cy="400110"/>
          </a:xfrm>
          <a:prstGeom prst="rect">
            <a:avLst/>
          </a:prstGeom>
          <a:ln>
            <a:solidFill>
              <a:schemeClr val="tx1">
                <a:lumMod val="95000"/>
                <a:lumOff val="5000"/>
              </a:schemeClr>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GB" sz="1000" b="1">
                <a:latin typeface="Calibri" panose="020F0502020204030204" pitchFamily="34" charset="0"/>
                <a:cs typeface="Calibri" panose="020F0502020204030204" pitchFamily="34" charset="0"/>
              </a:rPr>
              <a:t>THz-driven </a:t>
            </a:r>
          </a:p>
          <a:p>
            <a:pPr algn="ctr"/>
            <a:r>
              <a:rPr lang="en-GB" sz="1000" b="1">
                <a:latin typeface="Calibri" panose="020F0502020204030204" pitchFamily="34" charset="0"/>
                <a:cs typeface="Calibri" panose="020F0502020204030204" pitchFamily="34" charset="0"/>
              </a:rPr>
              <a:t>DLW LINAC </a:t>
            </a:r>
            <a:r>
              <a:rPr lang="en-GB" sz="1000" b="1">
                <a:latin typeface="Calibri" panose="020F0502020204030204" pitchFamily="34" charset="0"/>
                <a:ea typeface="Calibri"/>
                <a:cs typeface="Calibri" panose="020F0502020204030204" pitchFamily="34" charset="0"/>
                <a:sym typeface="Calibri"/>
              </a:rPr>
              <a:t>[2,3]</a:t>
            </a:r>
            <a:endParaRPr lang="en-GB" sz="1000">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D642EE98-8DFB-C30C-8CCC-90437322C0FA}"/>
              </a:ext>
            </a:extLst>
          </p:cNvPr>
          <p:cNvSpPr txBox="1"/>
          <p:nvPr/>
        </p:nvSpPr>
        <p:spPr>
          <a:xfrm>
            <a:off x="8837284" y="6349181"/>
            <a:ext cx="1897507" cy="338554"/>
          </a:xfrm>
          <a:prstGeom prst="rect">
            <a:avLst/>
          </a:prstGeom>
          <a:noFill/>
        </p:spPr>
        <p:txBody>
          <a:bodyPr wrap="none" rtlCol="0">
            <a:spAutoFit/>
          </a:bodyPr>
          <a:lstStyle/>
          <a:p>
            <a:pPr algn="ctr"/>
            <a:r>
              <a:rPr lang="it-IT" sz="1600" i="1" dirty="0" err="1">
                <a:latin typeface="Calibri" panose="020F0502020204030204" pitchFamily="34" charset="0"/>
                <a:cs typeface="Calibri" panose="020F0502020204030204" pitchFamily="34" charset="0"/>
              </a:rPr>
              <a:t>Courtesy</a:t>
            </a:r>
            <a:r>
              <a:rPr lang="it-IT" sz="1600" i="1" dirty="0">
                <a:latin typeface="Calibri" panose="020F0502020204030204" pitchFamily="34" charset="0"/>
                <a:cs typeface="Calibri" panose="020F0502020204030204" pitchFamily="34" charset="0"/>
              </a:rPr>
              <a:t> of G. Torrisi</a:t>
            </a:r>
            <a:endParaRPr lang="en-US" sz="16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486756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om Radio Frequencies to Infrared Light">
            <a:extLst>
              <a:ext uri="{FF2B5EF4-FFF2-40B4-BE49-F238E27FC236}">
                <a16:creationId xmlns:a16="http://schemas.microsoft.com/office/drawing/2014/main" id="{9B0FEFCA-0FAE-7D71-D782-19448A970CF4}"/>
              </a:ext>
            </a:extLst>
          </p:cNvPr>
          <p:cNvSpPr txBox="1">
            <a:spLocks noGrp="1"/>
          </p:cNvSpPr>
          <p:nvPr>
            <p:ph type="title"/>
          </p:nvPr>
        </p:nvSpPr>
        <p:spPr>
          <a:xfrm>
            <a:off x="1" y="0"/>
            <a:ext cx="12192000" cy="508001"/>
          </a:xfrm>
          <a:prstGeom prst="rect">
            <a:avLst/>
          </a:prstGeom>
          <a:solidFill>
            <a:schemeClr val="bg1"/>
          </a:solidFill>
        </p:spPr>
        <p:txBody>
          <a:bodyPr>
            <a:noAutofit/>
          </a:bodyPr>
          <a:lstStyle>
            <a:lvl1pPr defTabSz="569594">
              <a:spcBef>
                <a:spcPts val="2600"/>
              </a:spcBef>
              <a:defRPr sz="6003"/>
            </a:lvl1pPr>
          </a:lstStyle>
          <a:p>
            <a:pPr algn="ctr"/>
            <a:r>
              <a:rPr sz="4000" b="1" i="1" dirty="0"/>
              <a:t>From Radio Frequencies to Infrared Light</a:t>
            </a:r>
          </a:p>
        </p:txBody>
      </p:sp>
      <p:pic>
        <p:nvPicPr>
          <p:cNvPr id="5" name="_D720057.jpg" descr="_D720057.jpg">
            <a:extLst>
              <a:ext uri="{FF2B5EF4-FFF2-40B4-BE49-F238E27FC236}">
                <a16:creationId xmlns:a16="http://schemas.microsoft.com/office/drawing/2014/main" id="{ACE60D00-1CA8-C59D-874F-8AF563646B4D}"/>
              </a:ext>
            </a:extLst>
          </p:cNvPr>
          <p:cNvPicPr>
            <a:picLocks noChangeAspect="1"/>
          </p:cNvPicPr>
          <p:nvPr/>
        </p:nvPicPr>
        <p:blipFill>
          <a:blip r:embed="rId3"/>
          <a:srcRect r="33335"/>
          <a:stretch>
            <a:fillRect/>
          </a:stretch>
        </p:blipFill>
        <p:spPr>
          <a:xfrm>
            <a:off x="131371" y="967853"/>
            <a:ext cx="2515341" cy="2515428"/>
          </a:xfrm>
          <a:prstGeom prst="rect">
            <a:avLst/>
          </a:prstGeom>
          <a:ln w="12700">
            <a:miter lim="400000"/>
          </a:ln>
        </p:spPr>
      </p:pic>
      <p:pic>
        <p:nvPicPr>
          <p:cNvPr id="6" name="DLA_structure_with_APF.jpg" descr="DLA_structure_with_APF.jpg">
            <a:extLst>
              <a:ext uri="{FF2B5EF4-FFF2-40B4-BE49-F238E27FC236}">
                <a16:creationId xmlns:a16="http://schemas.microsoft.com/office/drawing/2014/main" id="{D0048F12-EB33-DDD4-F5D6-4115359BF1FC}"/>
              </a:ext>
            </a:extLst>
          </p:cNvPr>
          <p:cNvPicPr>
            <a:picLocks noChangeAspect="1"/>
          </p:cNvPicPr>
          <p:nvPr/>
        </p:nvPicPr>
        <p:blipFill>
          <a:blip r:embed="rId4"/>
          <a:srcRect l="9681" t="28623" r="10420" b="23563"/>
          <a:stretch>
            <a:fillRect/>
          </a:stretch>
        </p:blipFill>
        <p:spPr>
          <a:xfrm>
            <a:off x="2996003" y="2292792"/>
            <a:ext cx="2733550" cy="1226867"/>
          </a:xfrm>
          <a:prstGeom prst="rect">
            <a:avLst/>
          </a:prstGeom>
          <a:ln w="12700">
            <a:miter lim="400000"/>
          </a:ln>
        </p:spPr>
      </p:pic>
      <p:pic>
        <p:nvPicPr>
          <p:cNvPr id="7" name="Image__2019-01-25__12-32-57.jpg" descr="Image__2019-01-25__12-32-57.jpg">
            <a:extLst>
              <a:ext uri="{FF2B5EF4-FFF2-40B4-BE49-F238E27FC236}">
                <a16:creationId xmlns:a16="http://schemas.microsoft.com/office/drawing/2014/main" id="{6695298B-76FC-B1B5-47A3-7F61E3674223}"/>
              </a:ext>
            </a:extLst>
          </p:cNvPr>
          <p:cNvPicPr>
            <a:picLocks noChangeAspect="1"/>
          </p:cNvPicPr>
          <p:nvPr/>
        </p:nvPicPr>
        <p:blipFill>
          <a:blip r:embed="rId5"/>
          <a:srcRect t="28781" b="8345"/>
          <a:stretch>
            <a:fillRect/>
          </a:stretch>
        </p:blipFill>
        <p:spPr>
          <a:xfrm>
            <a:off x="2996003" y="982571"/>
            <a:ext cx="2733575" cy="1226360"/>
          </a:xfrm>
          <a:prstGeom prst="rect">
            <a:avLst/>
          </a:prstGeom>
          <a:ln w="12700">
            <a:miter lim="400000"/>
          </a:ln>
        </p:spPr>
      </p:pic>
      <p:sp>
        <p:nvSpPr>
          <p:cNvPr id="8" name="Content Placeholder 2">
            <a:extLst>
              <a:ext uri="{FF2B5EF4-FFF2-40B4-BE49-F238E27FC236}">
                <a16:creationId xmlns:a16="http://schemas.microsoft.com/office/drawing/2014/main" id="{E975D8B7-164E-A87A-6BDF-B34D46C021F9}"/>
              </a:ext>
            </a:extLst>
          </p:cNvPr>
          <p:cNvSpPr txBox="1">
            <a:spLocks/>
          </p:cNvSpPr>
          <p:nvPr/>
        </p:nvSpPr>
        <p:spPr>
          <a:xfrm>
            <a:off x="6269889" y="927159"/>
            <a:ext cx="5704732" cy="27278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Helvetica Neue"/>
                <a:ea typeface="Helvetica Neue"/>
                <a:cs typeface="Helvetica Neue"/>
                <a:sym typeface="Helvetica Neue"/>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Helvetica Neue"/>
                <a:ea typeface="Helvetica Neue"/>
                <a:cs typeface="Helvetica Neue"/>
                <a:sym typeface="Helvetica Neue"/>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Helvetica Neue"/>
                <a:ea typeface="Helvetica Neue"/>
                <a:cs typeface="Helvetica Neue"/>
                <a:sym typeface="Helvetica Neue"/>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Helvetica Neue"/>
                <a:ea typeface="Helvetica Neue"/>
                <a:cs typeface="Helvetica Neue"/>
                <a:sym typeface="Helvetica Neue"/>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Helvetica Neue"/>
                <a:ea typeface="Helvetica Neue"/>
                <a:cs typeface="Helvetica Neue"/>
                <a:sym typeface="Helvetica Neue"/>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US" sz="1600" b="1" dirty="0">
                <a:solidFill>
                  <a:srgbClr val="00B050"/>
                </a:solidFill>
              </a:rPr>
              <a:t>Simple idea: Use scale-invariance of Maxwell equations and shrink down size of particle accelerators by 4 orders of magnitude.</a:t>
            </a:r>
          </a:p>
          <a:p>
            <a:pPr algn="just"/>
            <a:r>
              <a:rPr lang="en-US" sz="1600" b="1" dirty="0">
                <a:solidFill>
                  <a:srgbClr val="00B050"/>
                </a:solidFill>
              </a:rPr>
              <a:t>Replace RF power (cm-wavelength) with laser (um-wavelength</a:t>
            </a:r>
            <a:r>
              <a:rPr lang="en-US" sz="1600" dirty="0"/>
              <a:t>)</a:t>
            </a:r>
          </a:p>
          <a:p>
            <a:pPr algn="just"/>
            <a:r>
              <a:rPr lang="en-US" sz="1600" b="1" dirty="0">
                <a:solidFill>
                  <a:srgbClr val="FF0000"/>
                </a:solidFill>
              </a:rPr>
              <a:t>Material properties are frequency dependent -&gt; dielectrics</a:t>
            </a:r>
          </a:p>
          <a:p>
            <a:pPr algn="just"/>
            <a:r>
              <a:rPr lang="en-US" sz="1600" b="1" dirty="0">
                <a:solidFill>
                  <a:srgbClr val="FF0000"/>
                </a:solidFill>
              </a:rPr>
              <a:t>Beam dynamics challenges</a:t>
            </a:r>
          </a:p>
        </p:txBody>
      </p:sp>
      <p:sp>
        <p:nvSpPr>
          <p:cNvPr id="9" name="Rasmus Ischebeck">
            <a:extLst>
              <a:ext uri="{FF2B5EF4-FFF2-40B4-BE49-F238E27FC236}">
                <a16:creationId xmlns:a16="http://schemas.microsoft.com/office/drawing/2014/main" id="{A03213EC-6B6B-9CEF-CBBC-D7E026AE035A}"/>
              </a:ext>
            </a:extLst>
          </p:cNvPr>
          <p:cNvSpPr txBox="1"/>
          <p:nvPr/>
        </p:nvSpPr>
        <p:spPr>
          <a:xfrm>
            <a:off x="184152" y="3525999"/>
            <a:ext cx="5266765" cy="605294"/>
          </a:xfrm>
          <a:prstGeom prst="rect">
            <a:avLst/>
          </a:prstGeom>
          <a:solidFill>
            <a:schemeClr val="bg1"/>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lvl1pPr>
              <a:defRPr sz="1800">
                <a:solidFill>
                  <a:srgbClr val="000000"/>
                </a:solidFill>
                <a:latin typeface="Helvetica Neue Light"/>
                <a:ea typeface="Helvetica Neue Light"/>
                <a:cs typeface="Helvetica Neue Light"/>
                <a:sym typeface="Helvetica Neue Light"/>
              </a:defRPr>
            </a:lvl1pPr>
          </a:lstStyle>
          <a:p>
            <a:pPr algn="just"/>
            <a:r>
              <a:rPr lang="it-IT" sz="1200">
                <a:latin typeface="Cambria" panose="02040503050406030204" pitchFamily="18" charset="0"/>
              </a:rPr>
              <a:t>[</a:t>
            </a:r>
            <a:r>
              <a:rPr sz="1200">
                <a:latin typeface="Cambria" panose="02040503050406030204" pitchFamily="18" charset="0"/>
              </a:rPr>
              <a:t>Rasmus </a:t>
            </a:r>
            <a:r>
              <a:rPr sz="1200" err="1">
                <a:latin typeface="Cambria" panose="02040503050406030204" pitchFamily="18" charset="0"/>
              </a:rPr>
              <a:t>Ischebeck</a:t>
            </a:r>
            <a:r>
              <a:rPr lang="it-IT" sz="1200">
                <a:latin typeface="Cambria" panose="02040503050406030204" pitchFamily="18" charset="0"/>
              </a:rPr>
              <a:t>, </a:t>
            </a:r>
            <a:r>
              <a:rPr lang="en-GB" sz="1200" b="1" i="0" u="none" strike="noStrike">
                <a:solidFill>
                  <a:srgbClr val="CB6D04"/>
                </a:solidFill>
                <a:effectLst/>
                <a:latin typeface="Cambria" panose="02040503050406030204" pitchFamily="18" charset="0"/>
              </a:rPr>
              <a:t>Structure-based accelerators (e.g. ACHIP) and advanced radiation generation schemes</a:t>
            </a:r>
            <a:r>
              <a:rPr lang="en-GB" sz="1200" b="1" i="1">
                <a:solidFill>
                  <a:srgbClr val="CB6D04"/>
                </a:solidFill>
                <a:latin typeface="Cambria" panose="02040503050406030204" pitchFamily="18" charset="0"/>
              </a:rPr>
              <a:t>, </a:t>
            </a:r>
            <a:r>
              <a:rPr lang="it-IT" sz="1200">
                <a:latin typeface="Cambria" panose="02040503050406030204" pitchFamily="18" charset="0"/>
              </a:rPr>
              <a:t>talk @</a:t>
            </a:r>
            <a:r>
              <a:rPr lang="en-GB" sz="1200" i="1">
                <a:latin typeface="Cambria" panose="02040503050406030204" pitchFamily="18" charset="0"/>
              </a:rPr>
              <a:t>t</a:t>
            </a:r>
            <a:r>
              <a:rPr lang="en-GB" sz="1200" i="1" u="none" strike="noStrike">
                <a:solidFill>
                  <a:srgbClr val="000000"/>
                </a:solidFill>
                <a:effectLst/>
                <a:latin typeface="Cambria" panose="02040503050406030204" pitchFamily="18" charset="0"/>
              </a:rPr>
              <a:t>he 2022 </a:t>
            </a:r>
            <a:r>
              <a:rPr lang="en-GB" sz="1200" i="1" u="none" strike="noStrike" err="1">
                <a:solidFill>
                  <a:srgbClr val="000000"/>
                </a:solidFill>
                <a:effectLst/>
                <a:latin typeface="Cambria" panose="02040503050406030204" pitchFamily="18" charset="0"/>
              </a:rPr>
              <a:t>EuroNNAc</a:t>
            </a:r>
            <a:r>
              <a:rPr lang="en-GB" sz="1200" i="1" u="none" strike="noStrike">
                <a:solidFill>
                  <a:srgbClr val="000000"/>
                </a:solidFill>
                <a:effectLst/>
                <a:latin typeface="Cambria" panose="02040503050406030204" pitchFamily="18" charset="0"/>
              </a:rPr>
              <a:t>  Italy 18- 24 September 2022</a:t>
            </a:r>
            <a:r>
              <a:rPr lang="en-GB" sz="1200" i="1">
                <a:latin typeface="Cambria" panose="02040503050406030204" pitchFamily="18" charset="0"/>
              </a:rPr>
              <a:t>] [https://</a:t>
            </a:r>
            <a:r>
              <a:rPr lang="en-GB" sz="1200" i="1" err="1">
                <a:latin typeface="Cambria" panose="02040503050406030204" pitchFamily="18" charset="0"/>
              </a:rPr>
              <a:t>agenda.infn.it</a:t>
            </a:r>
            <a:r>
              <a:rPr lang="en-GB" sz="1200" i="1">
                <a:latin typeface="Cambria" panose="02040503050406030204" pitchFamily="18" charset="0"/>
              </a:rPr>
              <a:t>/event/28376/contributions/178676/ </a:t>
            </a:r>
          </a:p>
        </p:txBody>
      </p:sp>
      <p:graphicFrame>
        <p:nvGraphicFramePr>
          <p:cNvPr id="10" name="Table 9">
            <a:extLst>
              <a:ext uri="{FF2B5EF4-FFF2-40B4-BE49-F238E27FC236}">
                <a16:creationId xmlns:a16="http://schemas.microsoft.com/office/drawing/2014/main" id="{8ED330C1-A52C-357F-48FA-E5FB710A9ECD}"/>
              </a:ext>
            </a:extLst>
          </p:cNvPr>
          <p:cNvGraphicFramePr>
            <a:graphicFrameLocks noGrp="1"/>
          </p:cNvGraphicFramePr>
          <p:nvPr>
            <p:extLst>
              <p:ext uri="{D42A27DB-BD31-4B8C-83A1-F6EECF244321}">
                <p14:modId xmlns:p14="http://schemas.microsoft.com/office/powerpoint/2010/main" val="3230749636"/>
              </p:ext>
            </p:extLst>
          </p:nvPr>
        </p:nvGraphicFramePr>
        <p:xfrm>
          <a:off x="8175878" y="3156188"/>
          <a:ext cx="3829278" cy="3266256"/>
        </p:xfrm>
        <a:graphic>
          <a:graphicData uri="http://schemas.openxmlformats.org/drawingml/2006/table">
            <a:tbl>
              <a:tblPr firstRow="1" bandRow="1">
                <a:tableStyleId>{5C22544A-7EE6-4342-B048-85BDC9FD1C3A}</a:tableStyleId>
              </a:tblPr>
              <a:tblGrid>
                <a:gridCol w="1437837">
                  <a:extLst>
                    <a:ext uri="{9D8B030D-6E8A-4147-A177-3AD203B41FA5}">
                      <a16:colId xmlns:a16="http://schemas.microsoft.com/office/drawing/2014/main" val="20000"/>
                    </a:ext>
                  </a:extLst>
                </a:gridCol>
                <a:gridCol w="1266792">
                  <a:extLst>
                    <a:ext uri="{9D8B030D-6E8A-4147-A177-3AD203B41FA5}">
                      <a16:colId xmlns:a16="http://schemas.microsoft.com/office/drawing/2014/main" val="20002"/>
                    </a:ext>
                  </a:extLst>
                </a:gridCol>
                <a:gridCol w="1124649">
                  <a:extLst>
                    <a:ext uri="{9D8B030D-6E8A-4147-A177-3AD203B41FA5}">
                      <a16:colId xmlns:a16="http://schemas.microsoft.com/office/drawing/2014/main" val="2826938426"/>
                    </a:ext>
                  </a:extLst>
                </a:gridCol>
              </a:tblGrid>
              <a:tr h="295792">
                <a:tc>
                  <a:txBody>
                    <a:bodyPr/>
                    <a:lstStyle/>
                    <a:p>
                      <a:r>
                        <a:rPr lang="en-US" sz="1400"/>
                        <a:t>Parameter</a:t>
                      </a:r>
                    </a:p>
                  </a:txBody>
                  <a:tcPr/>
                </a:tc>
                <a:tc>
                  <a:txBody>
                    <a:bodyPr/>
                    <a:lstStyle/>
                    <a:p>
                      <a:r>
                        <a:rPr lang="en-US" sz="1400"/>
                        <a:t>RF</a:t>
                      </a:r>
                    </a:p>
                  </a:txBody>
                  <a:tcPr/>
                </a:tc>
                <a:tc>
                  <a:txBody>
                    <a:bodyPr/>
                    <a:lstStyle/>
                    <a:p>
                      <a:r>
                        <a:rPr lang="en-US" sz="1400"/>
                        <a:t>DLA</a:t>
                      </a:r>
                    </a:p>
                  </a:txBody>
                  <a:tcPr>
                    <a:cell3D prstMaterial="dkEdge">
                      <a:bevel prst="riblet"/>
                      <a:lightRig rig="flood" dir="t"/>
                    </a:cell3D>
                  </a:tcPr>
                </a:tc>
                <a:extLst>
                  <a:ext uri="{0D108BD9-81ED-4DB2-BD59-A6C34878D82A}">
                    <a16:rowId xmlns:a16="http://schemas.microsoft.com/office/drawing/2014/main" val="10000"/>
                  </a:ext>
                </a:extLst>
              </a:tr>
              <a:tr h="318974">
                <a:tc>
                  <a:txBody>
                    <a:bodyPr/>
                    <a:lstStyle/>
                    <a:p>
                      <a:r>
                        <a:rPr lang="en-US" sz="1400"/>
                        <a:t>Power Source</a:t>
                      </a:r>
                    </a:p>
                  </a:txBody>
                  <a:tcPr/>
                </a:tc>
                <a:tc>
                  <a:txBody>
                    <a:bodyPr/>
                    <a:lstStyle/>
                    <a:p>
                      <a:r>
                        <a:rPr lang="en-US" sz="1400" baseline="0"/>
                        <a:t>Klystron</a:t>
                      </a:r>
                      <a:endParaRPr lang="en-US" sz="1400"/>
                    </a:p>
                  </a:txBody>
                  <a:tcPr/>
                </a:tc>
                <a:tc>
                  <a:txBody>
                    <a:bodyPr/>
                    <a:lstStyle/>
                    <a:p>
                      <a:r>
                        <a:rPr lang="en-US" sz="1400"/>
                        <a:t>laser</a:t>
                      </a:r>
                    </a:p>
                  </a:txBody>
                  <a:tcPr>
                    <a:cell3D prstMaterial="dkEdge">
                      <a:bevel prst="riblet"/>
                      <a:lightRig rig="flood" dir="t"/>
                    </a:cell3D>
                  </a:tcPr>
                </a:tc>
                <a:extLst>
                  <a:ext uri="{0D108BD9-81ED-4DB2-BD59-A6C34878D82A}">
                    <a16:rowId xmlns:a16="http://schemas.microsoft.com/office/drawing/2014/main" val="10001"/>
                  </a:ext>
                </a:extLst>
              </a:tr>
              <a:tr h="295792">
                <a:tc>
                  <a:txBody>
                    <a:bodyPr/>
                    <a:lstStyle/>
                    <a:p>
                      <a:r>
                        <a:rPr lang="en-US" sz="1400"/>
                        <a:t>Wavelength</a:t>
                      </a:r>
                    </a:p>
                  </a:txBody>
                  <a:tcPr/>
                </a:tc>
                <a:tc>
                  <a:txBody>
                    <a:bodyPr/>
                    <a:lstStyle/>
                    <a:p>
                      <a:r>
                        <a:rPr lang="en-US" sz="1400"/>
                        <a:t>2-10 cm</a:t>
                      </a:r>
                    </a:p>
                  </a:txBody>
                  <a:tcPr/>
                </a:tc>
                <a:tc>
                  <a:txBody>
                    <a:bodyPr/>
                    <a:lstStyle/>
                    <a:p>
                      <a:r>
                        <a:rPr lang="en-US" sz="1400"/>
                        <a:t>1-10 µm</a:t>
                      </a:r>
                    </a:p>
                  </a:txBody>
                  <a:tcPr>
                    <a:cell3D prstMaterial="dkEdge">
                      <a:bevel prst="riblet"/>
                      <a:lightRig rig="flood" dir="t"/>
                    </a:cell3D>
                  </a:tcPr>
                </a:tc>
                <a:extLst>
                  <a:ext uri="{0D108BD9-81ED-4DB2-BD59-A6C34878D82A}">
                    <a16:rowId xmlns:a16="http://schemas.microsoft.com/office/drawing/2014/main" val="10002"/>
                  </a:ext>
                </a:extLst>
              </a:tr>
              <a:tr h="339840">
                <a:tc>
                  <a:txBody>
                    <a:bodyPr/>
                    <a:lstStyle/>
                    <a:p>
                      <a:r>
                        <a:rPr lang="en-US" sz="1400"/>
                        <a:t>Bunch Length</a:t>
                      </a:r>
                    </a:p>
                  </a:txBody>
                  <a:tcPr/>
                </a:tc>
                <a:tc>
                  <a:txBody>
                    <a:bodyPr/>
                    <a:lstStyle/>
                    <a:p>
                      <a:r>
                        <a:rPr lang="en-US" sz="1400"/>
                        <a:t>1-5ps</a:t>
                      </a:r>
                    </a:p>
                  </a:txBody>
                  <a:tcPr/>
                </a:tc>
                <a:tc>
                  <a:txBody>
                    <a:bodyPr/>
                    <a:lstStyle/>
                    <a:p>
                      <a:r>
                        <a:rPr lang="en-US" sz="1400"/>
                        <a:t>10-100 as</a:t>
                      </a:r>
                    </a:p>
                  </a:txBody>
                  <a:tcPr>
                    <a:cell3D prstMaterial="dkEdge">
                      <a:bevel prst="riblet"/>
                      <a:lightRig rig="flood" dir="t"/>
                    </a:cell3D>
                  </a:tcPr>
                </a:tc>
                <a:extLst>
                  <a:ext uri="{0D108BD9-81ED-4DB2-BD59-A6C34878D82A}">
                    <a16:rowId xmlns:a16="http://schemas.microsoft.com/office/drawing/2014/main" val="10003"/>
                  </a:ext>
                </a:extLst>
              </a:tr>
              <a:tr h="351922">
                <a:tc>
                  <a:txBody>
                    <a:bodyPr/>
                    <a:lstStyle/>
                    <a:p>
                      <a:r>
                        <a:rPr lang="en-US" sz="1400"/>
                        <a:t>Bunch Charge</a:t>
                      </a:r>
                    </a:p>
                  </a:txBody>
                  <a:tcPr/>
                </a:tc>
                <a:tc>
                  <a:txBody>
                    <a:bodyPr/>
                    <a:lstStyle/>
                    <a:p>
                      <a:r>
                        <a:rPr lang="en-US" sz="1400"/>
                        <a:t>0.1- 4 </a:t>
                      </a:r>
                      <a:r>
                        <a:rPr lang="en-US" sz="1400" err="1"/>
                        <a:t>nC</a:t>
                      </a:r>
                      <a:endParaRPr lang="en-US" sz="1400"/>
                    </a:p>
                  </a:txBody>
                  <a:tcPr/>
                </a:tc>
                <a:tc>
                  <a:txBody>
                    <a:bodyPr/>
                    <a:lstStyle/>
                    <a:p>
                      <a:r>
                        <a:rPr lang="en-US" sz="1400"/>
                        <a:t>1-10 </a:t>
                      </a:r>
                      <a:r>
                        <a:rPr lang="en-US" sz="1400" err="1"/>
                        <a:t>fC</a:t>
                      </a:r>
                      <a:endParaRPr lang="en-US" sz="1400"/>
                    </a:p>
                  </a:txBody>
                  <a:tcPr>
                    <a:cell3D prstMaterial="dkEdge">
                      <a:bevel prst="riblet"/>
                      <a:lightRig rig="flood" dir="t"/>
                    </a:cell3D>
                  </a:tcPr>
                </a:tc>
                <a:extLst>
                  <a:ext uri="{0D108BD9-81ED-4DB2-BD59-A6C34878D82A}">
                    <a16:rowId xmlns:a16="http://schemas.microsoft.com/office/drawing/2014/main" val="10004"/>
                  </a:ext>
                </a:extLst>
              </a:tr>
              <a:tr h="292092">
                <a:tc>
                  <a:txBody>
                    <a:bodyPr/>
                    <a:lstStyle/>
                    <a:p>
                      <a:r>
                        <a:rPr lang="en-US" sz="1400" baseline="0"/>
                        <a:t>Norm. Emittance</a:t>
                      </a:r>
                      <a:endParaRPr lang="en-US" sz="1400"/>
                    </a:p>
                  </a:txBody>
                  <a:tcPr/>
                </a:tc>
                <a:tc>
                  <a:txBody>
                    <a:bodyPr/>
                    <a:lstStyle/>
                    <a:p>
                      <a:r>
                        <a:rPr lang="en-US" sz="1400"/>
                        <a:t>0.1-1</a:t>
                      </a:r>
                      <a:r>
                        <a:rPr lang="en-US" sz="1400" baseline="0"/>
                        <a:t> µm rad</a:t>
                      </a:r>
                      <a:endParaRPr lang="en-US" sz="1400"/>
                    </a:p>
                  </a:txBody>
                  <a:tcPr/>
                </a:tc>
                <a:tc>
                  <a:txBody>
                    <a:bodyPr/>
                    <a:lstStyle/>
                    <a:p>
                      <a:r>
                        <a:rPr lang="en-US" sz="1400"/>
                        <a:t>1-10 nm</a:t>
                      </a:r>
                      <a:r>
                        <a:rPr lang="en-US" sz="1400" baseline="0"/>
                        <a:t> rad</a:t>
                      </a:r>
                      <a:endParaRPr lang="en-US" sz="1400"/>
                    </a:p>
                  </a:txBody>
                  <a:tcPr>
                    <a:cell3D prstMaterial="dkEdge">
                      <a:bevel prst="riblet"/>
                      <a:lightRig rig="flood" dir="t"/>
                    </a:cell3D>
                  </a:tcPr>
                </a:tc>
                <a:extLst>
                  <a:ext uri="{0D108BD9-81ED-4DB2-BD59-A6C34878D82A}">
                    <a16:rowId xmlns:a16="http://schemas.microsoft.com/office/drawing/2014/main" val="10005"/>
                  </a:ext>
                </a:extLst>
              </a:tr>
              <a:tr h="278385">
                <a:tc>
                  <a:txBody>
                    <a:bodyPr/>
                    <a:lstStyle/>
                    <a:p>
                      <a:r>
                        <a:rPr lang="en-US" sz="1400"/>
                        <a:t>Rep Rate</a:t>
                      </a:r>
                    </a:p>
                  </a:txBody>
                  <a:tcPr/>
                </a:tc>
                <a:tc>
                  <a:txBody>
                    <a:bodyPr/>
                    <a:lstStyle/>
                    <a:p>
                      <a:r>
                        <a:rPr lang="en-US" sz="1400" dirty="0"/>
                        <a:t>1-1000 Hz</a:t>
                      </a:r>
                    </a:p>
                  </a:txBody>
                  <a:tcPr/>
                </a:tc>
                <a:tc>
                  <a:txBody>
                    <a:bodyPr/>
                    <a:lstStyle/>
                    <a:p>
                      <a:r>
                        <a:rPr lang="en-US" sz="1400" baseline="0" dirty="0"/>
                        <a:t>100 MHz</a:t>
                      </a:r>
                      <a:endParaRPr lang="en-US" sz="1400" dirty="0"/>
                    </a:p>
                  </a:txBody>
                  <a:tcPr>
                    <a:cell3D prstMaterial="dkEdge">
                      <a:bevel prst="riblet"/>
                      <a:lightRig rig="flood" dir="t"/>
                    </a:cell3D>
                  </a:tcPr>
                </a:tc>
                <a:extLst>
                  <a:ext uri="{0D108BD9-81ED-4DB2-BD59-A6C34878D82A}">
                    <a16:rowId xmlns:a16="http://schemas.microsoft.com/office/drawing/2014/main" val="10006"/>
                  </a:ext>
                </a:extLst>
              </a:tr>
              <a:tr h="295792">
                <a:tc>
                  <a:txBody>
                    <a:bodyPr/>
                    <a:lstStyle/>
                    <a:p>
                      <a:r>
                        <a:rPr lang="en-US" sz="1400"/>
                        <a:t>Material</a:t>
                      </a:r>
                    </a:p>
                  </a:txBody>
                  <a:tcPr/>
                </a:tc>
                <a:tc>
                  <a:txBody>
                    <a:bodyPr/>
                    <a:lstStyle/>
                    <a:p>
                      <a:r>
                        <a:rPr lang="en-US" sz="1400"/>
                        <a:t>Metal</a:t>
                      </a:r>
                    </a:p>
                  </a:txBody>
                  <a:tcPr/>
                </a:tc>
                <a:tc>
                  <a:txBody>
                    <a:bodyPr/>
                    <a:lstStyle/>
                    <a:p>
                      <a:r>
                        <a:rPr lang="en-US" sz="1400"/>
                        <a:t>Dielectric</a:t>
                      </a:r>
                    </a:p>
                  </a:txBody>
                  <a:tcPr>
                    <a:cell3D prstMaterial="dkEdge">
                      <a:bevel prst="riblet"/>
                      <a:lightRig rig="flood" dir="t"/>
                    </a:cell3D>
                  </a:tcPr>
                </a:tc>
                <a:extLst>
                  <a:ext uri="{0D108BD9-81ED-4DB2-BD59-A6C34878D82A}">
                    <a16:rowId xmlns:a16="http://schemas.microsoft.com/office/drawing/2014/main" val="10008"/>
                  </a:ext>
                </a:extLst>
              </a:tr>
              <a:tr h="473255">
                <a:tc>
                  <a:txBody>
                    <a:bodyPr/>
                    <a:lstStyle/>
                    <a:p>
                      <a:r>
                        <a:rPr lang="en-US" sz="1400" b="1"/>
                        <a:t>Unloaded Gradient</a:t>
                      </a:r>
                    </a:p>
                  </a:txBody>
                  <a:tcPr/>
                </a:tc>
                <a:tc>
                  <a:txBody>
                    <a:bodyPr/>
                    <a:lstStyle/>
                    <a:p>
                      <a:r>
                        <a:rPr lang="en-US" sz="1400" b="1"/>
                        <a:t>10-50 MV/m</a:t>
                      </a:r>
                    </a:p>
                  </a:txBody>
                  <a:tcPr/>
                </a:tc>
                <a:tc>
                  <a:txBody>
                    <a:bodyPr/>
                    <a:lstStyle/>
                    <a:p>
                      <a:r>
                        <a:rPr lang="en-US" sz="1400" b="1" dirty="0"/>
                        <a:t>1-10 GV/m</a:t>
                      </a:r>
                    </a:p>
                  </a:txBody>
                  <a:tcPr>
                    <a:cell3D prstMaterial="dkEdge">
                      <a:bevel prst="riblet"/>
                      <a:lightRig rig="flood" dir="t"/>
                    </a:cell3D>
                  </a:tcPr>
                </a:tc>
                <a:extLst>
                  <a:ext uri="{0D108BD9-81ED-4DB2-BD59-A6C34878D82A}">
                    <a16:rowId xmlns:a16="http://schemas.microsoft.com/office/drawing/2014/main" val="10009"/>
                  </a:ext>
                </a:extLst>
              </a:tr>
            </a:tbl>
          </a:graphicData>
        </a:graphic>
      </p:graphicFrame>
      <p:pic>
        <p:nvPicPr>
          <p:cNvPr id="11" name="Picture 10" descr="Screen Shot 2018-08-09 at 12.45.44 PM.jpg">
            <a:extLst>
              <a:ext uri="{FF2B5EF4-FFF2-40B4-BE49-F238E27FC236}">
                <a16:creationId xmlns:a16="http://schemas.microsoft.com/office/drawing/2014/main" id="{1BEA7306-13EB-8A68-891A-72BA4256D3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2888" y="4156998"/>
            <a:ext cx="4395569" cy="2345764"/>
          </a:xfrm>
          <a:prstGeom prst="rect">
            <a:avLst/>
          </a:prstGeom>
        </p:spPr>
      </p:pic>
      <p:sp>
        <p:nvSpPr>
          <p:cNvPr id="12" name="TextBox 11">
            <a:extLst>
              <a:ext uri="{FF2B5EF4-FFF2-40B4-BE49-F238E27FC236}">
                <a16:creationId xmlns:a16="http://schemas.microsoft.com/office/drawing/2014/main" id="{090E7020-8AB9-B36B-0323-D715CB2D6751}"/>
              </a:ext>
            </a:extLst>
          </p:cNvPr>
          <p:cNvSpPr txBox="1"/>
          <p:nvPr/>
        </p:nvSpPr>
        <p:spPr>
          <a:xfrm>
            <a:off x="6603975" y="3728392"/>
            <a:ext cx="1279037" cy="592885"/>
          </a:xfrm>
          <a:prstGeom prst="rect">
            <a:avLst/>
          </a:prstGeom>
          <a:solidFill>
            <a:schemeClr val="bg1"/>
          </a:solidFill>
        </p:spPr>
        <p:txBody>
          <a:bodyPr wrap="square" rtlCol="0">
            <a:spAutoFit/>
          </a:bodyPr>
          <a:lstStyle/>
          <a:p>
            <a:pPr algn="ctr"/>
            <a:r>
              <a:rPr lang="en-US" sz="1600" b="1" i="1" dirty="0"/>
              <a:t>DLA typical parameters</a:t>
            </a:r>
          </a:p>
        </p:txBody>
      </p:sp>
      <p:sp>
        <p:nvSpPr>
          <p:cNvPr id="13" name="TextBox 12">
            <a:extLst>
              <a:ext uri="{FF2B5EF4-FFF2-40B4-BE49-F238E27FC236}">
                <a16:creationId xmlns:a16="http://schemas.microsoft.com/office/drawing/2014/main" id="{C016D8EB-BDFB-52A9-F5F7-D65E870E6C11}"/>
              </a:ext>
            </a:extLst>
          </p:cNvPr>
          <p:cNvSpPr txBox="1"/>
          <p:nvPr/>
        </p:nvSpPr>
        <p:spPr>
          <a:xfrm>
            <a:off x="66908" y="4716642"/>
            <a:ext cx="2220480" cy="409650"/>
          </a:xfrm>
          <a:prstGeom prst="rect">
            <a:avLst/>
          </a:prstGeom>
          <a:noFill/>
        </p:spPr>
        <p:txBody>
          <a:bodyPr wrap="none" rtlCol="0">
            <a:spAutoFit/>
          </a:bodyPr>
          <a:lstStyle/>
          <a:p>
            <a:r>
              <a:rPr lang="en-US" sz="1600" b="1" i="1" dirty="0"/>
              <a:t>DLA Operating Principle</a:t>
            </a:r>
            <a:endParaRPr lang="en-GB" sz="1600" dirty="0"/>
          </a:p>
        </p:txBody>
      </p:sp>
      <p:pic>
        <p:nvPicPr>
          <p:cNvPr id="2" name="Picture 2">
            <a:extLst>
              <a:ext uri="{FF2B5EF4-FFF2-40B4-BE49-F238E27FC236}">
                <a16:creationId xmlns:a16="http://schemas.microsoft.com/office/drawing/2014/main" id="{37636532-E857-451A-B306-711F6700942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95082" y="52029"/>
            <a:ext cx="973072" cy="609884"/>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3">
            <a:extLst>
              <a:ext uri="{FF2B5EF4-FFF2-40B4-BE49-F238E27FC236}">
                <a16:creationId xmlns:a16="http://schemas.microsoft.com/office/drawing/2014/main" id="{3126A18F-5D0A-153F-5999-C98DBD176F33}"/>
              </a:ext>
            </a:extLst>
          </p:cNvPr>
          <p:cNvSpPr>
            <a:spLocks noGrp="1"/>
          </p:cNvSpPr>
          <p:nvPr>
            <p:ph type="dt" sz="half" idx="10"/>
          </p:nvPr>
        </p:nvSpPr>
        <p:spPr>
          <a:xfrm>
            <a:off x="838200" y="6356350"/>
            <a:ext cx="2743200" cy="365125"/>
          </a:xfrm>
        </p:spPr>
        <p:txBody>
          <a:bodyPr/>
          <a:lstStyle/>
          <a:p>
            <a:r>
              <a:rPr lang="en-US"/>
              <a:t>L. Faillace</a:t>
            </a:r>
            <a:endParaRPr lang="en-US" dirty="0"/>
          </a:p>
        </p:txBody>
      </p:sp>
      <p:sp>
        <p:nvSpPr>
          <p:cNvPr id="14" name="Footer Placeholder 4">
            <a:extLst>
              <a:ext uri="{FF2B5EF4-FFF2-40B4-BE49-F238E27FC236}">
                <a16:creationId xmlns:a16="http://schemas.microsoft.com/office/drawing/2014/main" id="{A36FC30D-1F81-2ED7-4F75-20CD69ABBF86}"/>
              </a:ext>
            </a:extLst>
          </p:cNvPr>
          <p:cNvSpPr>
            <a:spLocks noGrp="1"/>
          </p:cNvSpPr>
          <p:nvPr>
            <p:ph type="ftr" sz="quarter" idx="11"/>
          </p:nvPr>
        </p:nvSpPr>
        <p:spPr>
          <a:xfrm>
            <a:off x="4038600" y="6356350"/>
            <a:ext cx="4114800" cy="365125"/>
          </a:xfrm>
        </p:spPr>
        <p:txBody>
          <a:bodyPr/>
          <a:lstStyle/>
          <a:p>
            <a:r>
              <a:rPr lang="en-US" dirty="0"/>
              <a:t>TECH-FPA PhD Retreat 2025</a:t>
            </a:r>
          </a:p>
        </p:txBody>
      </p:sp>
      <p:sp>
        <p:nvSpPr>
          <p:cNvPr id="15" name="Slide Number Placeholder 5">
            <a:extLst>
              <a:ext uri="{FF2B5EF4-FFF2-40B4-BE49-F238E27FC236}">
                <a16:creationId xmlns:a16="http://schemas.microsoft.com/office/drawing/2014/main" id="{59BB1C78-EBC1-1EEA-0FAD-BB410A478BBB}"/>
              </a:ext>
            </a:extLst>
          </p:cNvPr>
          <p:cNvSpPr>
            <a:spLocks noGrp="1"/>
          </p:cNvSpPr>
          <p:nvPr>
            <p:ph type="sldNum" sz="quarter" idx="12"/>
          </p:nvPr>
        </p:nvSpPr>
        <p:spPr>
          <a:xfrm>
            <a:off x="8610600" y="6356350"/>
            <a:ext cx="2743200" cy="365125"/>
          </a:xfrm>
        </p:spPr>
        <p:txBody>
          <a:bodyPr/>
          <a:lstStyle/>
          <a:p>
            <a:fld id="{CCB3A354-9AF0-4746-AE3C-F59942414857}" type="slidenum">
              <a:rPr lang="en-US" smtClean="0"/>
              <a:pPr/>
              <a:t>18</a:t>
            </a:fld>
            <a:endParaRPr lang="en-US"/>
          </a:p>
        </p:txBody>
      </p:sp>
      <p:sp>
        <p:nvSpPr>
          <p:cNvPr id="16" name="TextBox 15">
            <a:extLst>
              <a:ext uri="{FF2B5EF4-FFF2-40B4-BE49-F238E27FC236}">
                <a16:creationId xmlns:a16="http://schemas.microsoft.com/office/drawing/2014/main" id="{44D70EF4-014B-CA6E-9AB9-ECAF5D74C77E}"/>
              </a:ext>
            </a:extLst>
          </p:cNvPr>
          <p:cNvSpPr txBox="1"/>
          <p:nvPr/>
        </p:nvSpPr>
        <p:spPr>
          <a:xfrm>
            <a:off x="8837284" y="6349181"/>
            <a:ext cx="1897507" cy="338554"/>
          </a:xfrm>
          <a:prstGeom prst="rect">
            <a:avLst/>
          </a:prstGeom>
          <a:noFill/>
        </p:spPr>
        <p:txBody>
          <a:bodyPr wrap="none" rtlCol="0">
            <a:spAutoFit/>
          </a:bodyPr>
          <a:lstStyle/>
          <a:p>
            <a:pPr algn="ctr"/>
            <a:r>
              <a:rPr lang="it-IT" sz="1600" i="1" dirty="0" err="1">
                <a:latin typeface="Calibri" panose="020F0502020204030204" pitchFamily="34" charset="0"/>
                <a:cs typeface="Calibri" panose="020F0502020204030204" pitchFamily="34" charset="0"/>
              </a:rPr>
              <a:t>Courtesy</a:t>
            </a:r>
            <a:r>
              <a:rPr lang="it-IT" sz="1600" i="1" dirty="0">
                <a:latin typeface="Calibri" panose="020F0502020204030204" pitchFamily="34" charset="0"/>
                <a:cs typeface="Calibri" panose="020F0502020204030204" pitchFamily="34" charset="0"/>
              </a:rPr>
              <a:t> of G. Torrisi</a:t>
            </a:r>
            <a:endParaRPr lang="en-US" sz="16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543743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78582"/>
            <a:ext cx="12166601" cy="1045377"/>
          </a:xfrm>
        </p:spPr>
        <p:txBody>
          <a:bodyPr>
            <a:normAutofit fontScale="90000"/>
          </a:bodyPr>
          <a:lstStyle/>
          <a:p>
            <a:pPr algn="ctr"/>
            <a:r>
              <a:rPr lang="en-US" sz="3600"/>
              <a:t>DLA leverages advances in two major areas:</a:t>
            </a:r>
            <a:br>
              <a:rPr lang="en-US" sz="3600"/>
            </a:br>
            <a:r>
              <a:rPr lang="en-US" sz="3600"/>
              <a:t>    </a:t>
            </a:r>
            <a:r>
              <a:rPr lang="en-US" sz="3600" b="1" u="sng"/>
              <a:t>solid state lasers </a:t>
            </a:r>
            <a:r>
              <a:rPr lang="en-US" sz="3600" b="1"/>
              <a:t>			+ 		</a:t>
            </a:r>
            <a:r>
              <a:rPr lang="en-US" sz="3600" b="1" u="sng"/>
              <a:t>semiconductor fabrication</a:t>
            </a:r>
          </a:p>
        </p:txBody>
      </p:sp>
      <p:graphicFrame>
        <p:nvGraphicFramePr>
          <p:cNvPr id="7" name="Table 6"/>
          <p:cNvGraphicFramePr>
            <a:graphicFrameLocks noGrp="1"/>
          </p:cNvGraphicFramePr>
          <p:nvPr>
            <p:extLst>
              <p:ext uri="{D42A27DB-BD31-4B8C-83A1-F6EECF244321}">
                <p14:modId xmlns:p14="http://schemas.microsoft.com/office/powerpoint/2010/main" val="3940621393"/>
              </p:ext>
            </p:extLst>
          </p:nvPr>
        </p:nvGraphicFramePr>
        <p:xfrm>
          <a:off x="205544" y="1688632"/>
          <a:ext cx="3810000" cy="2966720"/>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gridCol w="1905000">
                  <a:extLst>
                    <a:ext uri="{9D8B030D-6E8A-4147-A177-3AD203B41FA5}">
                      <a16:colId xmlns:a16="http://schemas.microsoft.com/office/drawing/2014/main" val="20001"/>
                    </a:ext>
                  </a:extLst>
                </a:gridCol>
              </a:tblGrid>
              <a:tr h="370840">
                <a:tc>
                  <a:txBody>
                    <a:bodyPr/>
                    <a:lstStyle/>
                    <a:p>
                      <a:r>
                        <a:rPr lang="en-US" sz="1800"/>
                        <a:t>Parameter</a:t>
                      </a:r>
                    </a:p>
                  </a:txBody>
                  <a:tcPr/>
                </a:tc>
                <a:tc>
                  <a:txBody>
                    <a:bodyPr/>
                    <a:lstStyle/>
                    <a:p>
                      <a:r>
                        <a:rPr lang="en-US" sz="1800" b="1">
                          <a:solidFill>
                            <a:schemeClr val="bg1"/>
                          </a:solidFill>
                        </a:rPr>
                        <a:t>DLA</a:t>
                      </a:r>
                      <a:r>
                        <a:rPr lang="en-US" sz="1800" b="1" baseline="0">
                          <a:solidFill>
                            <a:schemeClr val="bg1"/>
                          </a:solidFill>
                        </a:rPr>
                        <a:t> Value</a:t>
                      </a:r>
                      <a:endParaRPr lang="en-US" sz="1800" b="1">
                        <a:solidFill>
                          <a:schemeClr val="bg1"/>
                        </a:solidFill>
                      </a:endParaRPr>
                    </a:p>
                  </a:txBody>
                  <a:tcPr/>
                </a:tc>
                <a:extLst>
                  <a:ext uri="{0D108BD9-81ED-4DB2-BD59-A6C34878D82A}">
                    <a16:rowId xmlns:a16="http://schemas.microsoft.com/office/drawing/2014/main" val="10000"/>
                  </a:ext>
                </a:extLst>
              </a:tr>
              <a:tr h="370840">
                <a:tc>
                  <a:txBody>
                    <a:bodyPr/>
                    <a:lstStyle/>
                    <a:p>
                      <a:r>
                        <a:rPr lang="en-US" sz="1800"/>
                        <a:t>Wavelength</a:t>
                      </a:r>
                    </a:p>
                  </a:txBody>
                  <a:tcPr/>
                </a:tc>
                <a:tc>
                  <a:txBody>
                    <a:bodyPr/>
                    <a:lstStyle/>
                    <a:p>
                      <a:r>
                        <a:rPr lang="en-US" sz="1800" b="1">
                          <a:solidFill>
                            <a:srgbClr val="000090"/>
                          </a:solidFill>
                        </a:rPr>
                        <a:t> 2 µm</a:t>
                      </a:r>
                    </a:p>
                  </a:txBody>
                  <a:tcPr/>
                </a:tc>
                <a:extLst>
                  <a:ext uri="{0D108BD9-81ED-4DB2-BD59-A6C34878D82A}">
                    <a16:rowId xmlns:a16="http://schemas.microsoft.com/office/drawing/2014/main" val="10001"/>
                  </a:ext>
                </a:extLst>
              </a:tr>
              <a:tr h="370840">
                <a:tc>
                  <a:txBody>
                    <a:bodyPr/>
                    <a:lstStyle/>
                    <a:p>
                      <a:r>
                        <a:rPr lang="en-US" sz="1800"/>
                        <a:t>Pulse Duration</a:t>
                      </a:r>
                    </a:p>
                  </a:txBody>
                  <a:tcPr/>
                </a:tc>
                <a:tc>
                  <a:txBody>
                    <a:bodyPr/>
                    <a:lstStyle/>
                    <a:p>
                      <a:r>
                        <a:rPr lang="en-US" sz="1800" b="1">
                          <a:solidFill>
                            <a:srgbClr val="000090"/>
                          </a:solidFill>
                        </a:rPr>
                        <a:t>100</a:t>
                      </a:r>
                      <a:r>
                        <a:rPr lang="en-US" sz="1800" b="1" baseline="0">
                          <a:solidFill>
                            <a:srgbClr val="000090"/>
                          </a:solidFill>
                        </a:rPr>
                        <a:t> fs</a:t>
                      </a:r>
                      <a:endParaRPr lang="en-US" sz="1800" b="1">
                        <a:solidFill>
                          <a:srgbClr val="000090"/>
                        </a:solidFill>
                      </a:endParaRPr>
                    </a:p>
                  </a:txBody>
                  <a:tcPr/>
                </a:tc>
                <a:extLst>
                  <a:ext uri="{0D108BD9-81ED-4DB2-BD59-A6C34878D82A}">
                    <a16:rowId xmlns:a16="http://schemas.microsoft.com/office/drawing/2014/main" val="10002"/>
                  </a:ext>
                </a:extLst>
              </a:tr>
              <a:tr h="370840">
                <a:tc>
                  <a:txBody>
                    <a:bodyPr/>
                    <a:lstStyle/>
                    <a:p>
                      <a:r>
                        <a:rPr lang="en-US" sz="1800"/>
                        <a:t>Pulse Energy</a:t>
                      </a:r>
                    </a:p>
                  </a:txBody>
                  <a:tcPr/>
                </a:tc>
                <a:tc>
                  <a:txBody>
                    <a:bodyPr/>
                    <a:lstStyle/>
                    <a:p>
                      <a:r>
                        <a:rPr lang="en-US" sz="1800" b="1">
                          <a:solidFill>
                            <a:srgbClr val="000090"/>
                          </a:solidFill>
                        </a:rPr>
                        <a:t>µJ – </a:t>
                      </a:r>
                      <a:r>
                        <a:rPr lang="en-US" sz="1800" b="1" err="1">
                          <a:solidFill>
                            <a:srgbClr val="000090"/>
                          </a:solidFill>
                        </a:rPr>
                        <a:t>mJ</a:t>
                      </a:r>
                      <a:endParaRPr lang="en-US" sz="1800" b="1">
                        <a:solidFill>
                          <a:srgbClr val="000090"/>
                        </a:solidFill>
                      </a:endParaRPr>
                    </a:p>
                  </a:txBody>
                  <a:tcPr/>
                </a:tc>
                <a:extLst>
                  <a:ext uri="{0D108BD9-81ED-4DB2-BD59-A6C34878D82A}">
                    <a16:rowId xmlns:a16="http://schemas.microsoft.com/office/drawing/2014/main" val="10003"/>
                  </a:ext>
                </a:extLst>
              </a:tr>
              <a:tr h="370840">
                <a:tc>
                  <a:txBody>
                    <a:bodyPr/>
                    <a:lstStyle/>
                    <a:p>
                      <a:r>
                        <a:rPr lang="en-US" sz="1800"/>
                        <a:t>Laser Power</a:t>
                      </a:r>
                    </a:p>
                  </a:txBody>
                  <a:tcPr/>
                </a:tc>
                <a:tc>
                  <a:txBody>
                    <a:bodyPr/>
                    <a:lstStyle/>
                    <a:p>
                      <a:r>
                        <a:rPr lang="en-US" sz="1800" b="1">
                          <a:solidFill>
                            <a:srgbClr val="000090"/>
                          </a:solidFill>
                        </a:rPr>
                        <a:t>100 W</a:t>
                      </a:r>
                    </a:p>
                  </a:txBody>
                  <a:tcPr/>
                </a:tc>
                <a:extLst>
                  <a:ext uri="{0D108BD9-81ED-4DB2-BD59-A6C34878D82A}">
                    <a16:rowId xmlns:a16="http://schemas.microsoft.com/office/drawing/2014/main" val="10004"/>
                  </a:ext>
                </a:extLst>
              </a:tr>
              <a:tr h="370840">
                <a:tc>
                  <a:txBody>
                    <a:bodyPr/>
                    <a:lstStyle/>
                    <a:p>
                      <a:r>
                        <a:rPr lang="en-US" sz="1800"/>
                        <a:t>Rep Rate</a:t>
                      </a:r>
                    </a:p>
                  </a:txBody>
                  <a:tcPr/>
                </a:tc>
                <a:tc>
                  <a:txBody>
                    <a:bodyPr/>
                    <a:lstStyle/>
                    <a:p>
                      <a:r>
                        <a:rPr lang="en-US" sz="1800" b="1">
                          <a:solidFill>
                            <a:srgbClr val="000090"/>
                          </a:solidFill>
                        </a:rPr>
                        <a:t>100 MHz – KHz</a:t>
                      </a:r>
                    </a:p>
                  </a:txBody>
                  <a:tcPr/>
                </a:tc>
                <a:extLst>
                  <a:ext uri="{0D108BD9-81ED-4DB2-BD59-A6C34878D82A}">
                    <a16:rowId xmlns:a16="http://schemas.microsoft.com/office/drawing/2014/main" val="10005"/>
                  </a:ext>
                </a:extLst>
              </a:tr>
              <a:tr h="370840">
                <a:tc>
                  <a:txBody>
                    <a:bodyPr/>
                    <a:lstStyle/>
                    <a:p>
                      <a:r>
                        <a:rPr lang="en-US" sz="1800"/>
                        <a:t>Laser Efficiency</a:t>
                      </a:r>
                    </a:p>
                  </a:txBody>
                  <a:tcPr/>
                </a:tc>
                <a:tc>
                  <a:txBody>
                    <a:bodyPr/>
                    <a:lstStyle/>
                    <a:p>
                      <a:r>
                        <a:rPr lang="en-US" sz="1800" b="1">
                          <a:solidFill>
                            <a:srgbClr val="000090"/>
                          </a:solidFill>
                        </a:rPr>
                        <a:t>30%</a:t>
                      </a:r>
                    </a:p>
                  </a:txBody>
                  <a:tcPr/>
                </a:tc>
                <a:extLst>
                  <a:ext uri="{0D108BD9-81ED-4DB2-BD59-A6C34878D82A}">
                    <a16:rowId xmlns:a16="http://schemas.microsoft.com/office/drawing/2014/main" val="10006"/>
                  </a:ext>
                </a:extLst>
              </a:tr>
              <a:tr h="370840">
                <a:tc>
                  <a:txBody>
                    <a:bodyPr/>
                    <a:lstStyle/>
                    <a:p>
                      <a:r>
                        <a:rPr lang="en-US" sz="1800"/>
                        <a:t>Cost/laser</a:t>
                      </a:r>
                    </a:p>
                  </a:txBody>
                  <a:tcPr/>
                </a:tc>
                <a:tc>
                  <a:txBody>
                    <a:bodyPr/>
                    <a:lstStyle/>
                    <a:p>
                      <a:r>
                        <a:rPr lang="en-US" sz="1800" b="1">
                          <a:solidFill>
                            <a:srgbClr val="000090"/>
                          </a:solidFill>
                        </a:rPr>
                        <a:t>$200k</a:t>
                      </a:r>
                    </a:p>
                  </a:txBody>
                  <a:tcPr/>
                </a:tc>
                <a:extLst>
                  <a:ext uri="{0D108BD9-81ED-4DB2-BD59-A6C34878D82A}">
                    <a16:rowId xmlns:a16="http://schemas.microsoft.com/office/drawing/2014/main" val="10007"/>
                  </a:ext>
                </a:extLst>
              </a:tr>
            </a:tbl>
          </a:graphicData>
        </a:graphic>
      </p:graphicFrame>
      <p:sp>
        <p:nvSpPr>
          <p:cNvPr id="8" name="TextBox 7"/>
          <p:cNvSpPr txBox="1"/>
          <p:nvPr/>
        </p:nvSpPr>
        <p:spPr>
          <a:xfrm>
            <a:off x="538938" y="1190655"/>
            <a:ext cx="3476607" cy="369332"/>
          </a:xfrm>
          <a:prstGeom prst="rect">
            <a:avLst/>
          </a:prstGeom>
          <a:noFill/>
        </p:spPr>
        <p:txBody>
          <a:bodyPr wrap="square" rtlCol="0">
            <a:spAutoFit/>
          </a:bodyPr>
          <a:lstStyle/>
          <a:p>
            <a:r>
              <a:rPr lang="en-US" dirty="0">
                <a:solidFill>
                  <a:srgbClr val="A4001D"/>
                </a:solidFill>
              </a:rPr>
              <a:t>Not high peak power lasers!</a:t>
            </a:r>
          </a:p>
        </p:txBody>
      </p:sp>
      <p:sp>
        <p:nvSpPr>
          <p:cNvPr id="9" name="Down Arrow 8"/>
          <p:cNvSpPr/>
          <p:nvPr/>
        </p:nvSpPr>
        <p:spPr>
          <a:xfrm>
            <a:off x="2956516" y="4904600"/>
            <a:ext cx="609600" cy="685800"/>
          </a:xfrm>
          <a:prstGeom prst="downArrow">
            <a:avLst/>
          </a:prstGeom>
          <a:solidFill>
            <a:srgbClr val="3366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2423117" y="5666601"/>
            <a:ext cx="1723549" cy="646331"/>
          </a:xfrm>
          <a:prstGeom prst="rect">
            <a:avLst/>
          </a:prstGeom>
          <a:noFill/>
        </p:spPr>
        <p:txBody>
          <a:bodyPr wrap="none" rtlCol="0">
            <a:spAutoFit/>
          </a:bodyPr>
          <a:lstStyle/>
          <a:p>
            <a:r>
              <a:rPr lang="en-US" b="1">
                <a:solidFill>
                  <a:srgbClr val="000090"/>
                </a:solidFill>
              </a:rPr>
              <a:t>Available now</a:t>
            </a:r>
          </a:p>
          <a:p>
            <a:r>
              <a:rPr lang="en-US" b="1">
                <a:solidFill>
                  <a:srgbClr val="000090"/>
                </a:solidFill>
              </a:rPr>
              <a:t>“off the shelf”</a:t>
            </a:r>
          </a:p>
        </p:txBody>
      </p:sp>
      <p:pic>
        <p:nvPicPr>
          <p:cNvPr id="11" name="Picture 10"/>
          <p:cNvPicPr>
            <a:picLocks noChangeAspect="1"/>
          </p:cNvPicPr>
          <p:nvPr/>
        </p:nvPicPr>
        <p:blipFill>
          <a:blip r:embed="rId3"/>
          <a:stretch>
            <a:fillRect/>
          </a:stretch>
        </p:blipFill>
        <p:spPr>
          <a:xfrm>
            <a:off x="236160" y="4902468"/>
            <a:ext cx="1941082" cy="1289755"/>
          </a:xfrm>
          <a:prstGeom prst="rect">
            <a:avLst/>
          </a:prstGeom>
        </p:spPr>
      </p:pic>
      <p:pic>
        <p:nvPicPr>
          <p:cNvPr id="1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40417" y="4749479"/>
            <a:ext cx="1851725" cy="12205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Box 12"/>
          <p:cNvSpPr txBox="1"/>
          <p:nvPr/>
        </p:nvSpPr>
        <p:spPr>
          <a:xfrm>
            <a:off x="8068505" y="1264397"/>
            <a:ext cx="4123495" cy="646331"/>
          </a:xfrm>
          <a:prstGeom prst="rect">
            <a:avLst/>
          </a:prstGeom>
          <a:noFill/>
        </p:spPr>
        <p:txBody>
          <a:bodyPr wrap="square" rtlCol="0">
            <a:spAutoFit/>
          </a:bodyPr>
          <a:lstStyle/>
          <a:p>
            <a:r>
              <a:rPr lang="en-US" dirty="0">
                <a:solidFill>
                  <a:srgbClr val="C00000"/>
                </a:solidFill>
              </a:rPr>
              <a:t>Fabricated using techniques of the integrated circuit industry.</a:t>
            </a:r>
          </a:p>
        </p:txBody>
      </p:sp>
      <p:sp>
        <p:nvSpPr>
          <p:cNvPr id="14" name="TextBox 13"/>
          <p:cNvSpPr txBox="1"/>
          <p:nvPr/>
        </p:nvSpPr>
        <p:spPr>
          <a:xfrm>
            <a:off x="8422011" y="5945084"/>
            <a:ext cx="1072792" cy="307777"/>
          </a:xfrm>
          <a:prstGeom prst="rect">
            <a:avLst/>
          </a:prstGeom>
          <a:noFill/>
        </p:spPr>
        <p:txBody>
          <a:bodyPr wrap="none" rtlCol="0">
            <a:spAutoFit/>
          </a:bodyPr>
          <a:lstStyle/>
          <a:p>
            <a:pPr algn="ctr"/>
            <a:r>
              <a:rPr lang="en-US" sz="1400"/>
              <a:t>fused silica</a:t>
            </a:r>
          </a:p>
        </p:txBody>
      </p:sp>
      <p:sp>
        <p:nvSpPr>
          <p:cNvPr id="15" name="TextBox 14"/>
          <p:cNvSpPr txBox="1"/>
          <p:nvPr/>
        </p:nvSpPr>
        <p:spPr>
          <a:xfrm>
            <a:off x="10441509" y="5967382"/>
            <a:ext cx="683563" cy="307777"/>
          </a:xfrm>
          <a:prstGeom prst="rect">
            <a:avLst/>
          </a:prstGeom>
          <a:noFill/>
        </p:spPr>
        <p:txBody>
          <a:bodyPr wrap="none" rtlCol="0">
            <a:spAutoFit/>
          </a:bodyPr>
          <a:lstStyle/>
          <a:p>
            <a:r>
              <a:rPr lang="en-US" sz="1400"/>
              <a:t>silicon</a:t>
            </a:r>
          </a:p>
        </p:txBody>
      </p:sp>
      <p:sp>
        <p:nvSpPr>
          <p:cNvPr id="18" name="TextBox 17"/>
          <p:cNvSpPr txBox="1"/>
          <p:nvPr/>
        </p:nvSpPr>
        <p:spPr>
          <a:xfrm>
            <a:off x="7940416" y="4198122"/>
            <a:ext cx="3176772" cy="307777"/>
          </a:xfrm>
          <a:prstGeom prst="rect">
            <a:avLst/>
          </a:prstGeom>
          <a:noFill/>
        </p:spPr>
        <p:txBody>
          <a:bodyPr wrap="square" rtlCol="0">
            <a:spAutoFit/>
          </a:bodyPr>
          <a:lstStyle/>
          <a:p>
            <a:r>
              <a:rPr lang="en-US" sz="1400"/>
              <a:t>SEM images of DLA prototypes</a:t>
            </a:r>
          </a:p>
        </p:txBody>
      </p:sp>
      <p:pic>
        <p:nvPicPr>
          <p:cNvPr id="23" name="圖片 13" descr="Q1.TIF"/>
          <p:cNvPicPr>
            <a:picLocks noChangeAspect="1"/>
          </p:cNvPicPr>
          <p:nvPr/>
        </p:nvPicPr>
        <p:blipFill>
          <a:blip r:embed="rId5" cstate="print"/>
          <a:stretch>
            <a:fillRect/>
          </a:stretch>
        </p:blipFill>
        <p:spPr>
          <a:xfrm>
            <a:off x="10075587" y="4737769"/>
            <a:ext cx="1629238" cy="1229613"/>
          </a:xfrm>
          <a:prstGeom prst="rect">
            <a:avLst/>
          </a:prstGeom>
          <a:ln w="28575" cmpd="sng">
            <a:solidFill>
              <a:schemeClr val="bg2"/>
            </a:solidFill>
          </a:ln>
        </p:spPr>
      </p:pic>
      <p:sp>
        <p:nvSpPr>
          <p:cNvPr id="6" name="TextBox 5"/>
          <p:cNvSpPr txBox="1"/>
          <p:nvPr/>
        </p:nvSpPr>
        <p:spPr>
          <a:xfrm>
            <a:off x="337526" y="6014480"/>
            <a:ext cx="1839716" cy="369332"/>
          </a:xfrm>
          <a:prstGeom prst="rect">
            <a:avLst/>
          </a:prstGeom>
          <a:noFill/>
        </p:spPr>
        <p:txBody>
          <a:bodyPr wrap="none" rtlCol="0">
            <a:spAutoFit/>
          </a:bodyPr>
          <a:lstStyle/>
          <a:p>
            <a:r>
              <a:rPr lang="en-US"/>
              <a:t>Solid-state laser</a:t>
            </a:r>
          </a:p>
        </p:txBody>
      </p:sp>
      <p:pic>
        <p:nvPicPr>
          <p:cNvPr id="19" name="Picture 2"/>
          <p:cNvPicPr>
            <a:picLocks noChangeAspect="1" noChangeArrowheads="1"/>
          </p:cNvPicPr>
          <p:nvPr/>
        </p:nvPicPr>
        <p:blipFill>
          <a:blip r:embed="rId6"/>
          <a:srcRect/>
          <a:stretch>
            <a:fillRect/>
          </a:stretch>
        </p:blipFill>
        <p:spPr bwMode="auto">
          <a:xfrm>
            <a:off x="8750294" y="2098750"/>
            <a:ext cx="2328863" cy="1911350"/>
          </a:xfrm>
          <a:prstGeom prst="rect">
            <a:avLst/>
          </a:prstGeom>
          <a:noFill/>
          <a:ln w="9525">
            <a:noFill/>
            <a:miter lim="800000"/>
            <a:headEnd/>
            <a:tailEnd/>
          </a:ln>
        </p:spPr>
      </p:pic>
      <p:sp>
        <p:nvSpPr>
          <p:cNvPr id="4" name="Rasmus Ischebeck">
            <a:extLst>
              <a:ext uri="{FF2B5EF4-FFF2-40B4-BE49-F238E27FC236}">
                <a16:creationId xmlns:a16="http://schemas.microsoft.com/office/drawing/2014/main" id="{5A608E9F-B8EE-7889-FD95-AFBACC7A093D}"/>
              </a:ext>
            </a:extLst>
          </p:cNvPr>
          <p:cNvSpPr txBox="1"/>
          <p:nvPr/>
        </p:nvSpPr>
        <p:spPr>
          <a:xfrm>
            <a:off x="4218388" y="3178750"/>
            <a:ext cx="3429525" cy="974626"/>
          </a:xfrm>
          <a:prstGeom prst="rect">
            <a:avLst/>
          </a:prstGeom>
          <a:solidFill>
            <a:schemeClr val="bg1"/>
          </a:solidFill>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wrap="square" lIns="25400" tIns="25400" rIns="25400" bIns="25400" anchor="ctr">
            <a:spAutoFit/>
          </a:bodyPr>
          <a:lstStyle>
            <a:lvl1pPr>
              <a:defRPr sz="1800">
                <a:solidFill>
                  <a:srgbClr val="000000"/>
                </a:solidFill>
                <a:latin typeface="Helvetica Neue Light"/>
                <a:ea typeface="Helvetica Neue Light"/>
                <a:cs typeface="Helvetica Neue Light"/>
                <a:sym typeface="Helvetica Neue Light"/>
              </a:defRPr>
            </a:lvl1pPr>
          </a:lstStyle>
          <a:p>
            <a:r>
              <a:rPr lang="it-IT" sz="1200">
                <a:latin typeface="Cambria" panose="02040503050406030204" pitchFamily="18" charset="0"/>
              </a:rPr>
              <a:t>[</a:t>
            </a:r>
            <a:r>
              <a:rPr lang="en-GB" sz="1200">
                <a:latin typeface="Cambria" panose="02040503050406030204" pitchFamily="18" charset="0"/>
              </a:rPr>
              <a:t>Pietro </a:t>
            </a:r>
            <a:r>
              <a:rPr lang="en-GB" sz="1200" err="1">
                <a:latin typeface="Cambria" panose="02040503050406030204" pitchFamily="18" charset="0"/>
              </a:rPr>
              <a:t>Musumeci</a:t>
            </a:r>
            <a:r>
              <a:rPr lang="it-IT" sz="1200">
                <a:latin typeface="Cambria" panose="02040503050406030204" pitchFamily="18" charset="0"/>
              </a:rPr>
              <a:t>, </a:t>
            </a:r>
            <a:r>
              <a:rPr lang="en-GB" sz="1200" b="1">
                <a:solidFill>
                  <a:srgbClr val="CB6D04"/>
                </a:solidFill>
                <a:latin typeface="Cambria" panose="02040503050406030204" pitchFamily="18" charset="0"/>
              </a:rPr>
              <a:t>Accelerator on a chip program overview </a:t>
            </a:r>
            <a:r>
              <a:rPr lang="it-IT" sz="1200" err="1">
                <a:latin typeface="Cambria" panose="02040503050406030204" pitchFamily="18" charset="0"/>
              </a:rPr>
              <a:t>invited</a:t>
            </a:r>
            <a:r>
              <a:rPr lang="it-IT" sz="1200">
                <a:latin typeface="Cambria" panose="02040503050406030204" pitchFamily="18" charset="0"/>
              </a:rPr>
              <a:t> talk @</a:t>
            </a:r>
            <a:r>
              <a:rPr lang="en-GB" sz="1200">
                <a:latin typeface="Cambria" panose="02040503050406030204" pitchFamily="18" charset="0"/>
              </a:rPr>
              <a:t> </a:t>
            </a:r>
            <a:r>
              <a:rPr lang="en-GB" sz="1200" i="1" err="1">
                <a:latin typeface="Cambria" panose="02040503050406030204" pitchFamily="18" charset="0"/>
              </a:rPr>
              <a:t>EuroNNAc</a:t>
            </a:r>
            <a:r>
              <a:rPr lang="en-GB" sz="1200" i="1">
                <a:latin typeface="Cambria" panose="02040503050406030204" pitchFamily="18" charset="0"/>
              </a:rPr>
              <a:t> </a:t>
            </a:r>
            <a:r>
              <a:rPr lang="en-GB" sz="1200">
                <a:latin typeface="Cambria" panose="02040503050406030204" pitchFamily="18" charset="0"/>
              </a:rPr>
              <a:t>La </a:t>
            </a:r>
            <a:r>
              <a:rPr lang="en-GB" sz="1200" err="1">
                <a:latin typeface="Cambria" panose="02040503050406030204" pitchFamily="18" charset="0"/>
              </a:rPr>
              <a:t>Biodola</a:t>
            </a:r>
            <a:r>
              <a:rPr lang="en-GB" sz="1200">
                <a:latin typeface="Cambria" panose="02040503050406030204" pitchFamily="18" charset="0"/>
              </a:rPr>
              <a:t> Bay, Isola </a:t>
            </a:r>
            <a:r>
              <a:rPr lang="en-GB" sz="1200" err="1">
                <a:latin typeface="Cambria" panose="02040503050406030204" pitchFamily="18" charset="0"/>
              </a:rPr>
              <a:t>d'Elba</a:t>
            </a:r>
            <a:r>
              <a:rPr lang="en-GB" sz="1200">
                <a:latin typeface="Cambria" panose="02040503050406030204" pitchFamily="18" charset="0"/>
              </a:rPr>
              <a:t>, Italy 18- 24 September 2022] https://</a:t>
            </a:r>
            <a:r>
              <a:rPr lang="en-GB" sz="1200" err="1">
                <a:latin typeface="Cambria" panose="02040503050406030204" pitchFamily="18" charset="0"/>
              </a:rPr>
              <a:t>agenda.infn.it</a:t>
            </a:r>
            <a:r>
              <a:rPr lang="en-GB" sz="1200">
                <a:latin typeface="Cambria" panose="02040503050406030204" pitchFamily="18" charset="0"/>
              </a:rPr>
              <a:t>/event/28376/contributions/179636/</a:t>
            </a:r>
          </a:p>
        </p:txBody>
      </p:sp>
      <p:pic>
        <p:nvPicPr>
          <p:cNvPr id="28" name="Picture 2">
            <a:extLst>
              <a:ext uri="{FF2B5EF4-FFF2-40B4-BE49-F238E27FC236}">
                <a16:creationId xmlns:a16="http://schemas.microsoft.com/office/drawing/2014/main" id="{CD5D39CA-DA58-8A8E-C671-045EE03221B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95082" y="52029"/>
            <a:ext cx="973072" cy="609884"/>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3">
            <a:extLst>
              <a:ext uri="{FF2B5EF4-FFF2-40B4-BE49-F238E27FC236}">
                <a16:creationId xmlns:a16="http://schemas.microsoft.com/office/drawing/2014/main" id="{14861764-5A80-64BF-8A62-7256F99D92BE}"/>
              </a:ext>
            </a:extLst>
          </p:cNvPr>
          <p:cNvSpPr>
            <a:spLocks noGrp="1"/>
          </p:cNvSpPr>
          <p:nvPr>
            <p:ph type="dt" sz="half" idx="10"/>
          </p:nvPr>
        </p:nvSpPr>
        <p:spPr>
          <a:xfrm>
            <a:off x="838200" y="6356350"/>
            <a:ext cx="2743200" cy="365125"/>
          </a:xfrm>
        </p:spPr>
        <p:txBody>
          <a:bodyPr/>
          <a:lstStyle/>
          <a:p>
            <a:r>
              <a:rPr lang="en-US"/>
              <a:t>L. Faillace</a:t>
            </a:r>
            <a:endParaRPr lang="en-US" dirty="0"/>
          </a:p>
        </p:txBody>
      </p:sp>
      <p:sp>
        <p:nvSpPr>
          <p:cNvPr id="5" name="Footer Placeholder 4">
            <a:extLst>
              <a:ext uri="{FF2B5EF4-FFF2-40B4-BE49-F238E27FC236}">
                <a16:creationId xmlns:a16="http://schemas.microsoft.com/office/drawing/2014/main" id="{C8BF12C9-8D99-1276-CBE3-B9A49CD6E008}"/>
              </a:ext>
            </a:extLst>
          </p:cNvPr>
          <p:cNvSpPr>
            <a:spLocks noGrp="1"/>
          </p:cNvSpPr>
          <p:nvPr>
            <p:ph type="ftr" sz="quarter" idx="11"/>
          </p:nvPr>
        </p:nvSpPr>
        <p:spPr>
          <a:xfrm>
            <a:off x="4038600" y="6356350"/>
            <a:ext cx="4114800" cy="365125"/>
          </a:xfrm>
        </p:spPr>
        <p:txBody>
          <a:bodyPr/>
          <a:lstStyle/>
          <a:p>
            <a:r>
              <a:rPr lang="en-US"/>
              <a:t>TECH-FPA PhD Retreat 2025</a:t>
            </a:r>
          </a:p>
        </p:txBody>
      </p:sp>
      <p:sp>
        <p:nvSpPr>
          <p:cNvPr id="16" name="Slide Number Placeholder 5">
            <a:extLst>
              <a:ext uri="{FF2B5EF4-FFF2-40B4-BE49-F238E27FC236}">
                <a16:creationId xmlns:a16="http://schemas.microsoft.com/office/drawing/2014/main" id="{CD8F2216-FF81-03CD-C2D8-BFD34F17C2D2}"/>
              </a:ext>
            </a:extLst>
          </p:cNvPr>
          <p:cNvSpPr>
            <a:spLocks noGrp="1"/>
          </p:cNvSpPr>
          <p:nvPr>
            <p:ph type="sldNum" sz="quarter" idx="12"/>
          </p:nvPr>
        </p:nvSpPr>
        <p:spPr>
          <a:xfrm>
            <a:off x="8610600" y="6356350"/>
            <a:ext cx="2743200" cy="365125"/>
          </a:xfrm>
        </p:spPr>
        <p:txBody>
          <a:bodyPr/>
          <a:lstStyle/>
          <a:p>
            <a:fld id="{CCB3A354-9AF0-4746-AE3C-F59942414857}" type="slidenum">
              <a:rPr lang="en-US" smtClean="0"/>
              <a:pPr/>
              <a:t>19</a:t>
            </a:fld>
            <a:endParaRPr lang="en-US"/>
          </a:p>
        </p:txBody>
      </p:sp>
      <p:sp>
        <p:nvSpPr>
          <p:cNvPr id="17" name="TextBox 16">
            <a:extLst>
              <a:ext uri="{FF2B5EF4-FFF2-40B4-BE49-F238E27FC236}">
                <a16:creationId xmlns:a16="http://schemas.microsoft.com/office/drawing/2014/main" id="{EFE370DB-288B-A011-32AA-C7CB6AEE8E40}"/>
              </a:ext>
            </a:extLst>
          </p:cNvPr>
          <p:cNvSpPr txBox="1"/>
          <p:nvPr/>
        </p:nvSpPr>
        <p:spPr>
          <a:xfrm>
            <a:off x="8837284" y="6349181"/>
            <a:ext cx="1897507" cy="338554"/>
          </a:xfrm>
          <a:prstGeom prst="rect">
            <a:avLst/>
          </a:prstGeom>
          <a:noFill/>
        </p:spPr>
        <p:txBody>
          <a:bodyPr wrap="none" rtlCol="0">
            <a:spAutoFit/>
          </a:bodyPr>
          <a:lstStyle/>
          <a:p>
            <a:pPr algn="ctr"/>
            <a:r>
              <a:rPr lang="it-IT" sz="1600" i="1" dirty="0" err="1">
                <a:latin typeface="Calibri" panose="020F0502020204030204" pitchFamily="34" charset="0"/>
                <a:cs typeface="Calibri" panose="020F0502020204030204" pitchFamily="34" charset="0"/>
              </a:rPr>
              <a:t>Courtesy</a:t>
            </a:r>
            <a:r>
              <a:rPr lang="it-IT" sz="1600" i="1" dirty="0">
                <a:latin typeface="Calibri" panose="020F0502020204030204" pitchFamily="34" charset="0"/>
                <a:cs typeface="Calibri" panose="020F0502020204030204" pitchFamily="34" charset="0"/>
              </a:rPr>
              <a:t> of G. Torrisi</a:t>
            </a:r>
            <a:endParaRPr lang="en-US" sz="16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14647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AD7A3-B892-390C-C713-07EBAFE2832B}"/>
              </a:ext>
            </a:extLst>
          </p:cNvPr>
          <p:cNvSpPr>
            <a:spLocks noGrp="1"/>
          </p:cNvSpPr>
          <p:nvPr>
            <p:ph type="title"/>
          </p:nvPr>
        </p:nvSpPr>
        <p:spPr>
          <a:xfrm>
            <a:off x="395748" y="0"/>
            <a:ext cx="10515600" cy="1325563"/>
          </a:xfrm>
        </p:spPr>
        <p:txBody>
          <a:bodyPr/>
          <a:lstStyle/>
          <a:p>
            <a:r>
              <a:rPr lang="en-US" b="1" dirty="0">
                <a:solidFill>
                  <a:srgbClr val="FF0000"/>
                </a:solidFill>
              </a:rPr>
              <a:t>Outline</a:t>
            </a:r>
          </a:p>
        </p:txBody>
      </p:sp>
      <p:sp>
        <p:nvSpPr>
          <p:cNvPr id="3" name="Content Placeholder 2">
            <a:extLst>
              <a:ext uri="{FF2B5EF4-FFF2-40B4-BE49-F238E27FC236}">
                <a16:creationId xmlns:a16="http://schemas.microsoft.com/office/drawing/2014/main" id="{D05BD1F2-F272-36BC-C5B8-67AA9785F209}"/>
              </a:ext>
            </a:extLst>
          </p:cNvPr>
          <p:cNvSpPr>
            <a:spLocks noGrp="1"/>
          </p:cNvSpPr>
          <p:nvPr>
            <p:ph idx="1"/>
          </p:nvPr>
        </p:nvSpPr>
        <p:spPr>
          <a:xfrm>
            <a:off x="1" y="1437968"/>
            <a:ext cx="12192000" cy="4746369"/>
          </a:xfrm>
        </p:spPr>
        <p:txBody>
          <a:bodyPr>
            <a:normAutofit/>
          </a:bodyPr>
          <a:lstStyle/>
          <a:p>
            <a:r>
              <a:rPr lang="en-US" dirty="0"/>
              <a:t>Particle Accelerators and their Perspectives: present, near- and long-term projects</a:t>
            </a:r>
          </a:p>
          <a:p>
            <a:r>
              <a:rPr lang="en-US" dirty="0"/>
              <a:t>Accelerators in the world today and Main Applications</a:t>
            </a:r>
          </a:p>
          <a:p>
            <a:r>
              <a:rPr lang="en-US" dirty="0"/>
              <a:t>Brief history of RF accelerators</a:t>
            </a:r>
          </a:p>
          <a:p>
            <a:r>
              <a:rPr lang="en-US" dirty="0"/>
              <a:t>Main Accelerator types and techniques</a:t>
            </a:r>
          </a:p>
          <a:p>
            <a:pPr lvl="1"/>
            <a:r>
              <a:rPr lang="en-US" dirty="0"/>
              <a:t>RF linear accelerators: Normal, Super-Conducting and Dielectrics</a:t>
            </a:r>
          </a:p>
          <a:p>
            <a:pPr lvl="1"/>
            <a:r>
              <a:rPr lang="en-US" dirty="0"/>
              <a:t>Circular accelerators</a:t>
            </a:r>
          </a:p>
          <a:p>
            <a:pPr lvl="1"/>
            <a:r>
              <a:rPr lang="en-US" dirty="0"/>
              <a:t>Laser, Dielectric and Plasma Wakefield Acceleration</a:t>
            </a:r>
            <a:r>
              <a:rPr lang="en-US" dirty="0">
                <a:sym typeface="Wingdings" panose="05000000000000000000" pitchFamily="2" charset="2"/>
              </a:rPr>
              <a:t> </a:t>
            </a:r>
            <a:r>
              <a:rPr lang="en-US" dirty="0" err="1">
                <a:sym typeface="Wingdings" panose="05000000000000000000" pitchFamily="2" charset="2"/>
              </a:rPr>
              <a:t>EuPRAXIA@SPARC_LAB</a:t>
            </a:r>
            <a:endParaRPr lang="en-US" dirty="0"/>
          </a:p>
          <a:p>
            <a:r>
              <a:rPr lang="en-US" dirty="0"/>
              <a:t>State-of-the-art and Challenge</a:t>
            </a:r>
          </a:p>
          <a:p>
            <a:r>
              <a:rPr lang="en-US" dirty="0"/>
              <a:t>Conclusions and Future Developments</a:t>
            </a:r>
          </a:p>
          <a:p>
            <a:endParaRPr lang="en-US" dirty="0"/>
          </a:p>
        </p:txBody>
      </p:sp>
      <p:sp>
        <p:nvSpPr>
          <p:cNvPr id="4" name="Date Placeholder 3">
            <a:extLst>
              <a:ext uri="{FF2B5EF4-FFF2-40B4-BE49-F238E27FC236}">
                <a16:creationId xmlns:a16="http://schemas.microsoft.com/office/drawing/2014/main" id="{DA46EB92-F839-5F79-6F21-A9B9DD1A9077}"/>
              </a:ext>
            </a:extLst>
          </p:cNvPr>
          <p:cNvSpPr>
            <a:spLocks noGrp="1"/>
          </p:cNvSpPr>
          <p:nvPr>
            <p:ph type="dt" sz="half" idx="10"/>
          </p:nvPr>
        </p:nvSpPr>
        <p:spPr/>
        <p:txBody>
          <a:bodyPr/>
          <a:lstStyle/>
          <a:p>
            <a:r>
              <a:rPr lang="en-US"/>
              <a:t>L. Faillace</a:t>
            </a:r>
            <a:endParaRPr lang="en-US" dirty="0"/>
          </a:p>
        </p:txBody>
      </p:sp>
      <p:sp>
        <p:nvSpPr>
          <p:cNvPr id="5" name="Footer Placeholder 4">
            <a:extLst>
              <a:ext uri="{FF2B5EF4-FFF2-40B4-BE49-F238E27FC236}">
                <a16:creationId xmlns:a16="http://schemas.microsoft.com/office/drawing/2014/main" id="{608B44EB-E64D-476F-9987-D36A6402EB6D}"/>
              </a:ext>
            </a:extLst>
          </p:cNvPr>
          <p:cNvSpPr>
            <a:spLocks noGrp="1"/>
          </p:cNvSpPr>
          <p:nvPr>
            <p:ph type="ftr" sz="quarter" idx="11"/>
          </p:nvPr>
        </p:nvSpPr>
        <p:spPr/>
        <p:txBody>
          <a:bodyPr/>
          <a:lstStyle/>
          <a:p>
            <a:r>
              <a:rPr lang="en-US"/>
              <a:t>TECH-FPA PhD Retreat 2025</a:t>
            </a:r>
          </a:p>
        </p:txBody>
      </p:sp>
      <p:sp>
        <p:nvSpPr>
          <p:cNvPr id="6" name="Slide Number Placeholder 5">
            <a:extLst>
              <a:ext uri="{FF2B5EF4-FFF2-40B4-BE49-F238E27FC236}">
                <a16:creationId xmlns:a16="http://schemas.microsoft.com/office/drawing/2014/main" id="{5DBF64AD-B964-2F81-51ED-41AAC1F2A853}"/>
              </a:ext>
            </a:extLst>
          </p:cNvPr>
          <p:cNvSpPr>
            <a:spLocks noGrp="1"/>
          </p:cNvSpPr>
          <p:nvPr>
            <p:ph type="sldNum" sz="quarter" idx="12"/>
          </p:nvPr>
        </p:nvSpPr>
        <p:spPr/>
        <p:txBody>
          <a:bodyPr/>
          <a:lstStyle/>
          <a:p>
            <a:fld id="{CCB3A354-9AF0-4746-AE3C-F59942414857}" type="slidenum">
              <a:rPr lang="en-US" smtClean="0"/>
              <a:pPr/>
              <a:t>2</a:t>
            </a:fld>
            <a:endParaRPr lang="en-US"/>
          </a:p>
        </p:txBody>
      </p:sp>
      <p:sp>
        <p:nvSpPr>
          <p:cNvPr id="7" name="TextBox 6">
            <a:extLst>
              <a:ext uri="{FF2B5EF4-FFF2-40B4-BE49-F238E27FC236}">
                <a16:creationId xmlns:a16="http://schemas.microsoft.com/office/drawing/2014/main" id="{0FC82D02-FAD7-42D6-1046-D24D2B013737}"/>
              </a:ext>
            </a:extLst>
          </p:cNvPr>
          <p:cNvSpPr txBox="1"/>
          <p:nvPr/>
        </p:nvSpPr>
        <p:spPr>
          <a:xfrm>
            <a:off x="9514554" y="6024406"/>
            <a:ext cx="2483259" cy="369332"/>
          </a:xfrm>
          <a:prstGeom prst="rect">
            <a:avLst/>
          </a:prstGeom>
          <a:noFill/>
        </p:spPr>
        <p:txBody>
          <a:bodyPr wrap="square">
            <a:spAutoFit/>
          </a:bodyPr>
          <a:lstStyle/>
          <a:p>
            <a:r>
              <a:rPr lang="en-US" b="1" dirty="0">
                <a:latin typeface="Calibri" panose="020F0502020204030204" pitchFamily="34" charset="0"/>
                <a:cs typeface="Calibri" panose="020F0502020204030204" pitchFamily="34" charset="0"/>
              </a:rPr>
              <a:t>luigi.faillace@lnf.infn.it</a:t>
            </a:r>
          </a:p>
        </p:txBody>
      </p:sp>
    </p:spTree>
    <p:extLst>
      <p:ext uri="{BB962C8B-B14F-4D97-AF65-F5344CB8AC3E}">
        <p14:creationId xmlns:p14="http://schemas.microsoft.com/office/powerpoint/2010/main" val="33958209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0"/>
            <a:ext cx="12192000" cy="1056857"/>
          </a:xfrm>
        </p:spPr>
        <p:txBody>
          <a:bodyPr>
            <a:normAutofit fontScale="90000"/>
          </a:bodyPr>
          <a:lstStyle/>
          <a:p>
            <a:pPr algn="ctr">
              <a:defRPr/>
            </a:pPr>
            <a:r>
              <a:rPr lang="en-US" sz="3600" b="1" dirty="0"/>
              <a:t>Experiments with relativistic beams have demonstrated </a:t>
            </a:r>
            <a:br>
              <a:rPr lang="en-US" sz="3600" b="1" dirty="0"/>
            </a:br>
            <a:r>
              <a:rPr lang="en-US" sz="3600" b="1" dirty="0"/>
              <a:t>record gradients and energy gain</a:t>
            </a:r>
            <a:endParaRPr lang="en-US" sz="2000" b="1" dirty="0"/>
          </a:p>
        </p:txBody>
      </p:sp>
      <p:sp>
        <p:nvSpPr>
          <p:cNvPr id="17424" name="TextBox 26"/>
          <p:cNvSpPr txBox="1">
            <a:spLocks noChangeArrowheads="1"/>
          </p:cNvSpPr>
          <p:nvPr/>
        </p:nvSpPr>
        <p:spPr bwMode="auto">
          <a:xfrm rot="5400000">
            <a:off x="7417924" y="2262296"/>
            <a:ext cx="1019175" cy="369888"/>
          </a:xfrm>
          <a:prstGeom prst="rect">
            <a:avLst/>
          </a:prstGeom>
          <a:noFill/>
          <a:ln w="9525">
            <a:noFill/>
            <a:miter lim="800000"/>
            <a:headEnd/>
            <a:tailEnd/>
          </a:ln>
        </p:spPr>
        <p:txBody>
          <a:bodyPr wrap="none">
            <a:prstTxWarp prst="textNoShape">
              <a:avLst/>
            </a:prstTxWarp>
            <a:spAutoFit/>
          </a:bodyPr>
          <a:lstStyle/>
          <a:p>
            <a:r>
              <a:rPr lang="en-US">
                <a:solidFill>
                  <a:srgbClr val="FFFFFF"/>
                </a:solidFill>
              </a:rPr>
              <a:t>gradient</a:t>
            </a:r>
          </a:p>
        </p:txBody>
      </p:sp>
      <p:pic>
        <p:nvPicPr>
          <p:cNvPr id="22" name="Picture 21" descr="a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10200" y="531814"/>
            <a:ext cx="2438400" cy="2439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21" descr="ar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62600" y="684214"/>
            <a:ext cx="2438400" cy="2439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6509647" y="1020350"/>
            <a:ext cx="3616952" cy="369332"/>
          </a:xfrm>
          <a:prstGeom prst="rect">
            <a:avLst/>
          </a:prstGeom>
          <a:noFill/>
        </p:spPr>
        <p:txBody>
          <a:bodyPr wrap="none" rtlCol="0">
            <a:spAutoFit/>
          </a:bodyPr>
          <a:lstStyle/>
          <a:p>
            <a:r>
              <a:rPr lang="en-US" b="1"/>
              <a:t>SLAC/UCLA:  0.3 MeV energy gain**</a:t>
            </a:r>
          </a:p>
        </p:txBody>
      </p:sp>
      <p:sp>
        <p:nvSpPr>
          <p:cNvPr id="33" name="TextBox 32"/>
          <p:cNvSpPr txBox="1"/>
          <p:nvPr/>
        </p:nvSpPr>
        <p:spPr>
          <a:xfrm>
            <a:off x="2685068" y="1026694"/>
            <a:ext cx="2684646" cy="369332"/>
          </a:xfrm>
          <a:prstGeom prst="rect">
            <a:avLst/>
          </a:prstGeom>
          <a:noFill/>
        </p:spPr>
        <p:txBody>
          <a:bodyPr wrap="none" rtlCol="0">
            <a:spAutoFit/>
          </a:bodyPr>
          <a:lstStyle/>
          <a:p>
            <a:r>
              <a:rPr lang="en-US" b="1"/>
              <a:t>SLAC/UCLA:  0.85 GeV/m*</a:t>
            </a:r>
          </a:p>
        </p:txBody>
      </p:sp>
      <p:grpSp>
        <p:nvGrpSpPr>
          <p:cNvPr id="24" name="Group 23"/>
          <p:cNvGrpSpPr/>
          <p:nvPr/>
        </p:nvGrpSpPr>
        <p:grpSpPr>
          <a:xfrm>
            <a:off x="2316092" y="2492345"/>
            <a:ext cx="3227753" cy="3016539"/>
            <a:chOff x="4428934" y="1551556"/>
            <a:chExt cx="4202034" cy="3361636"/>
          </a:xfrm>
        </p:grpSpPr>
        <p:pic>
          <p:nvPicPr>
            <p:cNvPr id="26" name="Picture 25"/>
            <p:cNvPicPr>
              <a:picLocks noChangeAspect="1"/>
            </p:cNvPicPr>
            <p:nvPr/>
          </p:nvPicPr>
          <p:blipFill rotWithShape="1">
            <a:blip r:embed="rId4" cstate="print">
              <a:extLst>
                <a:ext uri="{28A0092B-C50C-407E-A947-70E740481C1C}">
                  <a14:useLocalDpi xmlns:a14="http://schemas.microsoft.com/office/drawing/2010/main" val="0"/>
                </a:ext>
              </a:extLst>
            </a:blip>
            <a:srcRect t="9713"/>
            <a:stretch/>
          </p:blipFill>
          <p:spPr>
            <a:xfrm>
              <a:off x="4428934" y="1551556"/>
              <a:ext cx="4202034" cy="3193046"/>
            </a:xfrm>
            <a:prstGeom prst="rect">
              <a:avLst/>
            </a:prstGeom>
          </p:spPr>
        </p:pic>
        <p:sp>
          <p:nvSpPr>
            <p:cNvPr id="28" name="TextBox 27"/>
            <p:cNvSpPr txBox="1"/>
            <p:nvPr/>
          </p:nvSpPr>
          <p:spPr>
            <a:xfrm>
              <a:off x="5344422" y="1824767"/>
              <a:ext cx="2185390" cy="374167"/>
            </a:xfrm>
            <a:prstGeom prst="rect">
              <a:avLst/>
            </a:prstGeom>
            <a:noFill/>
          </p:spPr>
          <p:txBody>
            <a:bodyPr wrap="none" rtlCol="0">
              <a:spAutoFit/>
            </a:bodyPr>
            <a:lstStyle/>
            <a:p>
              <a:r>
                <a:rPr lang="en-US" i="1" dirty="0"/>
                <a:t>G</a:t>
              </a:r>
              <a:r>
                <a:rPr lang="en-US" baseline="-25000" dirty="0"/>
                <a:t>eff </a:t>
              </a:r>
              <a:r>
                <a:rPr lang="en-US" dirty="0"/>
                <a:t>= 850 MV/m</a:t>
              </a:r>
            </a:p>
          </p:txBody>
        </p:sp>
        <p:cxnSp>
          <p:nvCxnSpPr>
            <p:cNvPr id="30" name="Straight Connector 29"/>
            <p:cNvCxnSpPr/>
            <p:nvPr/>
          </p:nvCxnSpPr>
          <p:spPr>
            <a:xfrm flipV="1">
              <a:off x="5396062" y="2188437"/>
              <a:ext cx="2939350" cy="11758"/>
            </a:xfrm>
            <a:prstGeom prst="line">
              <a:avLst/>
            </a:prstGeom>
            <a:ln>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4745227" y="4258399"/>
              <a:ext cx="1417548" cy="654793"/>
            </a:xfrm>
            <a:prstGeom prst="rect">
              <a:avLst/>
            </a:prstGeom>
            <a:noFill/>
          </p:spPr>
          <p:txBody>
            <a:bodyPr wrap="none" rtlCol="0">
              <a:spAutoFit/>
            </a:bodyPr>
            <a:lstStyle/>
            <a:p>
              <a:r>
                <a:rPr lang="en-US" dirty="0">
                  <a:solidFill>
                    <a:schemeClr val="accent1"/>
                  </a:solidFill>
                </a:rPr>
                <a:t>Kerr </a:t>
              </a:r>
            </a:p>
            <a:p>
              <a:r>
                <a:rPr lang="en-US" dirty="0">
                  <a:solidFill>
                    <a:schemeClr val="accent1"/>
                  </a:solidFill>
                </a:rPr>
                <a:t>saturation</a:t>
              </a:r>
            </a:p>
          </p:txBody>
        </p:sp>
        <p:cxnSp>
          <p:nvCxnSpPr>
            <p:cNvPr id="34" name="Straight Arrow Connector 33"/>
            <p:cNvCxnSpPr/>
            <p:nvPr/>
          </p:nvCxnSpPr>
          <p:spPr>
            <a:xfrm flipV="1">
              <a:off x="5524787" y="2960413"/>
              <a:ext cx="1465496" cy="14667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pic>
        <p:nvPicPr>
          <p:cNvPr id="8" name="Picture 7" descr="Screen Shot 2017-02-20 at 2.49.45 PM.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6489" y="1529554"/>
            <a:ext cx="1284991" cy="772280"/>
          </a:xfrm>
          <a:prstGeom prst="rect">
            <a:avLst/>
          </a:prstGeom>
        </p:spPr>
      </p:pic>
      <p:grpSp>
        <p:nvGrpSpPr>
          <p:cNvPr id="37" name="Group 36"/>
          <p:cNvGrpSpPr/>
          <p:nvPr/>
        </p:nvGrpSpPr>
        <p:grpSpPr>
          <a:xfrm>
            <a:off x="6573716" y="1592033"/>
            <a:ext cx="3476313" cy="2785532"/>
            <a:chOff x="1248087" y="1295400"/>
            <a:chExt cx="3476313" cy="2785532"/>
          </a:xfrm>
        </p:grpSpPr>
        <p:grpSp>
          <p:nvGrpSpPr>
            <p:cNvPr id="38" name="Group 37"/>
            <p:cNvGrpSpPr/>
            <p:nvPr/>
          </p:nvGrpSpPr>
          <p:grpSpPr>
            <a:xfrm>
              <a:off x="1248087" y="1295400"/>
              <a:ext cx="3476313" cy="2785532"/>
              <a:chOff x="1171887" y="1517658"/>
              <a:chExt cx="3476313" cy="2785532"/>
            </a:xfrm>
          </p:grpSpPr>
          <p:grpSp>
            <p:nvGrpSpPr>
              <p:cNvPr id="40" name="Group 39"/>
              <p:cNvGrpSpPr/>
              <p:nvPr/>
            </p:nvGrpSpPr>
            <p:grpSpPr>
              <a:xfrm>
                <a:off x="1171887" y="1517658"/>
                <a:ext cx="3476313" cy="1960340"/>
                <a:chOff x="930025" y="1517658"/>
                <a:chExt cx="3476313" cy="1960340"/>
              </a:xfrm>
            </p:grpSpPr>
            <p:sp>
              <p:nvSpPr>
                <p:cNvPr id="43" name="Rectangle 42"/>
                <p:cNvSpPr/>
                <p:nvPr/>
              </p:nvSpPr>
              <p:spPr>
                <a:xfrm>
                  <a:off x="1873352" y="2490559"/>
                  <a:ext cx="135627" cy="110961"/>
                </a:xfrm>
                <a:prstGeom prst="rect">
                  <a:avLst/>
                </a:prstGeom>
                <a:solidFill>
                  <a:srgbClr val="CCFF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p:cNvSpPr/>
                <p:nvPr/>
              </p:nvSpPr>
              <p:spPr>
                <a:xfrm>
                  <a:off x="2134418" y="2486748"/>
                  <a:ext cx="135627" cy="110961"/>
                </a:xfrm>
                <a:prstGeom prst="rect">
                  <a:avLst/>
                </a:prstGeom>
                <a:solidFill>
                  <a:srgbClr val="CCFF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2406083" y="2486748"/>
                  <a:ext cx="135627" cy="110961"/>
                </a:xfrm>
                <a:prstGeom prst="rect">
                  <a:avLst/>
                </a:prstGeom>
                <a:solidFill>
                  <a:srgbClr val="CCFF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Rectangle 45"/>
                <p:cNvSpPr/>
                <p:nvPr/>
              </p:nvSpPr>
              <p:spPr>
                <a:xfrm>
                  <a:off x="2650580" y="2493540"/>
                  <a:ext cx="135627" cy="110961"/>
                </a:xfrm>
                <a:prstGeom prst="rect">
                  <a:avLst/>
                </a:prstGeom>
                <a:solidFill>
                  <a:srgbClr val="CCFF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2895078" y="2493540"/>
                  <a:ext cx="135627" cy="110961"/>
                </a:xfrm>
                <a:prstGeom prst="rect">
                  <a:avLst/>
                </a:prstGeom>
                <a:solidFill>
                  <a:srgbClr val="CCFF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Rectangle 47"/>
                <p:cNvSpPr/>
                <p:nvPr/>
              </p:nvSpPr>
              <p:spPr>
                <a:xfrm>
                  <a:off x="3146366" y="2493540"/>
                  <a:ext cx="135627" cy="110961"/>
                </a:xfrm>
                <a:prstGeom prst="rect">
                  <a:avLst/>
                </a:prstGeom>
                <a:solidFill>
                  <a:srgbClr val="CCFF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Rectangle 48"/>
                <p:cNvSpPr/>
                <p:nvPr/>
              </p:nvSpPr>
              <p:spPr>
                <a:xfrm>
                  <a:off x="3397654" y="2493540"/>
                  <a:ext cx="135627" cy="110961"/>
                </a:xfrm>
                <a:prstGeom prst="rect">
                  <a:avLst/>
                </a:prstGeom>
                <a:solidFill>
                  <a:srgbClr val="CCFF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Rectangle 49"/>
                <p:cNvSpPr/>
                <p:nvPr/>
              </p:nvSpPr>
              <p:spPr>
                <a:xfrm>
                  <a:off x="3655729" y="2493539"/>
                  <a:ext cx="135627" cy="110961"/>
                </a:xfrm>
                <a:prstGeom prst="rect">
                  <a:avLst/>
                </a:prstGeom>
                <a:solidFill>
                  <a:srgbClr val="CCFF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Rectangle 50"/>
                <p:cNvSpPr/>
                <p:nvPr/>
              </p:nvSpPr>
              <p:spPr>
                <a:xfrm>
                  <a:off x="1876337" y="2860296"/>
                  <a:ext cx="135627" cy="110961"/>
                </a:xfrm>
                <a:prstGeom prst="rect">
                  <a:avLst/>
                </a:prstGeom>
                <a:solidFill>
                  <a:srgbClr val="CCFF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2137403" y="2856485"/>
                  <a:ext cx="135627" cy="110961"/>
                </a:xfrm>
                <a:prstGeom prst="rect">
                  <a:avLst/>
                </a:prstGeom>
                <a:solidFill>
                  <a:srgbClr val="CCFF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Rectangle 52"/>
                <p:cNvSpPr/>
                <p:nvPr/>
              </p:nvSpPr>
              <p:spPr>
                <a:xfrm>
                  <a:off x="2409068" y="2856485"/>
                  <a:ext cx="135627" cy="110961"/>
                </a:xfrm>
                <a:prstGeom prst="rect">
                  <a:avLst/>
                </a:prstGeom>
                <a:solidFill>
                  <a:srgbClr val="CCFF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Rectangle 53"/>
                <p:cNvSpPr/>
                <p:nvPr/>
              </p:nvSpPr>
              <p:spPr>
                <a:xfrm>
                  <a:off x="2653565" y="2863277"/>
                  <a:ext cx="135627" cy="110961"/>
                </a:xfrm>
                <a:prstGeom prst="rect">
                  <a:avLst/>
                </a:prstGeom>
                <a:solidFill>
                  <a:srgbClr val="CCFF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p:nvSpPr>
              <p:spPr>
                <a:xfrm>
                  <a:off x="2898063" y="2863277"/>
                  <a:ext cx="135627" cy="110961"/>
                </a:xfrm>
                <a:prstGeom prst="rect">
                  <a:avLst/>
                </a:prstGeom>
                <a:solidFill>
                  <a:srgbClr val="CCFF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Rectangle 55"/>
                <p:cNvSpPr/>
                <p:nvPr/>
              </p:nvSpPr>
              <p:spPr>
                <a:xfrm>
                  <a:off x="3149351" y="2863277"/>
                  <a:ext cx="135627" cy="110961"/>
                </a:xfrm>
                <a:prstGeom prst="rect">
                  <a:avLst/>
                </a:prstGeom>
                <a:solidFill>
                  <a:srgbClr val="CCFF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Rectangle 56"/>
                <p:cNvSpPr/>
                <p:nvPr/>
              </p:nvSpPr>
              <p:spPr>
                <a:xfrm>
                  <a:off x="3400639" y="2863277"/>
                  <a:ext cx="135627" cy="110961"/>
                </a:xfrm>
                <a:prstGeom prst="rect">
                  <a:avLst/>
                </a:prstGeom>
                <a:solidFill>
                  <a:srgbClr val="CCFF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Rectangle 57"/>
                <p:cNvSpPr/>
                <p:nvPr/>
              </p:nvSpPr>
              <p:spPr>
                <a:xfrm>
                  <a:off x="3658714" y="2863276"/>
                  <a:ext cx="135627" cy="110961"/>
                </a:xfrm>
                <a:prstGeom prst="rect">
                  <a:avLst/>
                </a:prstGeom>
                <a:solidFill>
                  <a:srgbClr val="CCFFCC"/>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Rectangle 58"/>
                <p:cNvSpPr/>
                <p:nvPr/>
              </p:nvSpPr>
              <p:spPr>
                <a:xfrm>
                  <a:off x="1875650" y="2972509"/>
                  <a:ext cx="1923430" cy="505489"/>
                </a:xfrm>
                <a:prstGeom prst="rect">
                  <a:avLst/>
                </a:prstGeom>
                <a:solidFill>
                  <a:srgbClr val="CC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59"/>
                <p:cNvSpPr/>
                <p:nvPr/>
              </p:nvSpPr>
              <p:spPr>
                <a:xfrm>
                  <a:off x="1872460" y="1981738"/>
                  <a:ext cx="1923430" cy="505489"/>
                </a:xfrm>
                <a:prstGeom prst="rect">
                  <a:avLst/>
                </a:prstGeom>
                <a:solidFill>
                  <a:srgbClr val="CC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1" name="Straight Arrow Connector 60"/>
                <p:cNvCxnSpPr/>
                <p:nvPr/>
              </p:nvCxnSpPr>
              <p:spPr>
                <a:xfrm>
                  <a:off x="1827107" y="2713011"/>
                  <a:ext cx="2220843" cy="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4016425" y="2489701"/>
                  <a:ext cx="389913" cy="369332"/>
                </a:xfrm>
                <a:prstGeom prst="rect">
                  <a:avLst/>
                </a:prstGeom>
                <a:noFill/>
              </p:spPr>
              <p:txBody>
                <a:bodyPr wrap="none" rtlCol="0">
                  <a:spAutoFit/>
                </a:bodyPr>
                <a:lstStyle/>
                <a:p>
                  <a:r>
                    <a:rPr lang="en-US">
                      <a:solidFill>
                        <a:srgbClr val="0000FF"/>
                      </a:solidFill>
                    </a:rPr>
                    <a:t>e-</a:t>
                  </a:r>
                </a:p>
              </p:txBody>
            </p:sp>
            <p:cxnSp>
              <p:nvCxnSpPr>
                <p:cNvPr id="63" name="Straight Arrow Connector 62"/>
                <p:cNvCxnSpPr/>
                <p:nvPr/>
              </p:nvCxnSpPr>
              <p:spPr>
                <a:xfrm>
                  <a:off x="2784718" y="1782537"/>
                  <a:ext cx="152810" cy="611474"/>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a:off x="2774931" y="1773403"/>
                  <a:ext cx="668569" cy="234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3280502" y="1517658"/>
                  <a:ext cx="352982" cy="307777"/>
                </a:xfrm>
                <a:prstGeom prst="rect">
                  <a:avLst/>
                </a:prstGeom>
                <a:noFill/>
              </p:spPr>
              <p:txBody>
                <a:bodyPr wrap="none" rtlCol="0">
                  <a:spAutoFit/>
                </a:bodyPr>
                <a:lstStyle/>
                <a:p>
                  <a:r>
                    <a:rPr lang="en-US" sz="1400" i="1">
                      <a:latin typeface="Times"/>
                      <a:cs typeface="Times"/>
                    </a:rPr>
                    <a:t>E</a:t>
                  </a:r>
                  <a:r>
                    <a:rPr lang="en-US" sz="1400" baseline="-25000">
                      <a:latin typeface="Times"/>
                      <a:cs typeface="Times"/>
                    </a:rPr>
                    <a:t>0</a:t>
                  </a:r>
                  <a:endParaRPr lang="en-US" sz="1400">
                    <a:latin typeface="Times"/>
                    <a:cs typeface="Times"/>
                  </a:endParaRPr>
                </a:p>
              </p:txBody>
            </p:sp>
            <p:sp>
              <p:nvSpPr>
                <p:cNvPr id="66" name="TextBox 65"/>
                <p:cNvSpPr txBox="1"/>
                <p:nvPr/>
              </p:nvSpPr>
              <p:spPr>
                <a:xfrm>
                  <a:off x="2882338" y="1968896"/>
                  <a:ext cx="324128" cy="307777"/>
                </a:xfrm>
                <a:prstGeom prst="rect">
                  <a:avLst/>
                </a:prstGeom>
                <a:noFill/>
              </p:spPr>
              <p:txBody>
                <a:bodyPr wrap="none" rtlCol="0">
                  <a:spAutoFit/>
                </a:bodyPr>
                <a:lstStyle/>
                <a:p>
                  <a:r>
                    <a:rPr lang="en-US" sz="1400" i="1">
                      <a:latin typeface="Times"/>
                      <a:cs typeface="Times"/>
                    </a:rPr>
                    <a:t>k</a:t>
                  </a:r>
                  <a:r>
                    <a:rPr lang="en-US" sz="1400" baseline="-25000">
                      <a:latin typeface="Times"/>
                      <a:cs typeface="Times"/>
                    </a:rPr>
                    <a:t>0</a:t>
                  </a:r>
                  <a:endParaRPr lang="en-US" sz="1400">
                    <a:latin typeface="Times"/>
                    <a:cs typeface="Times"/>
                  </a:endParaRPr>
                </a:p>
              </p:txBody>
            </p:sp>
            <p:sp>
              <p:nvSpPr>
                <p:cNvPr id="67" name="Oval 66"/>
                <p:cNvSpPr/>
                <p:nvPr/>
              </p:nvSpPr>
              <p:spPr>
                <a:xfrm>
                  <a:off x="2364394" y="1693372"/>
                  <a:ext cx="875408" cy="147948"/>
                </a:xfrm>
                <a:prstGeom prst="ellipse">
                  <a:avLst/>
                </a:prstGeom>
                <a:scene3d>
                  <a:camera prst="orthographicFront">
                    <a:rot lat="0" lon="0" rev="2700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8" name="Straight Arrow Connector 67"/>
                <p:cNvCxnSpPr/>
                <p:nvPr/>
              </p:nvCxnSpPr>
              <p:spPr>
                <a:xfrm>
                  <a:off x="1782014" y="2587014"/>
                  <a:ext cx="0" cy="315182"/>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930025" y="2511623"/>
                  <a:ext cx="783500" cy="307777"/>
                </a:xfrm>
                <a:prstGeom prst="rect">
                  <a:avLst/>
                </a:prstGeom>
                <a:noFill/>
              </p:spPr>
              <p:txBody>
                <a:bodyPr wrap="none" rtlCol="0">
                  <a:spAutoFit/>
                </a:bodyPr>
                <a:lstStyle/>
                <a:p>
                  <a:r>
                    <a:rPr lang="en-US" sz="1400"/>
                    <a:t>800 nm</a:t>
                  </a:r>
                </a:p>
              </p:txBody>
            </p:sp>
          </p:grpSp>
          <p:cxnSp>
            <p:nvCxnSpPr>
              <p:cNvPr id="41" name="Straight Arrow Connector 40"/>
              <p:cNvCxnSpPr/>
              <p:nvPr/>
            </p:nvCxnSpPr>
            <p:spPr>
              <a:xfrm flipH="1">
                <a:off x="2598759" y="3629829"/>
                <a:ext cx="1011948"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1941455" y="3995413"/>
                <a:ext cx="2365489" cy="307777"/>
              </a:xfrm>
              <a:prstGeom prst="rect">
                <a:avLst/>
              </a:prstGeom>
              <a:noFill/>
            </p:spPr>
            <p:txBody>
              <a:bodyPr wrap="none" rtlCol="0">
                <a:spAutoFit/>
              </a:bodyPr>
              <a:lstStyle/>
              <a:p>
                <a:r>
                  <a:rPr lang="en-US" sz="1400"/>
                  <a:t>Interaction length &gt; 500 um</a:t>
                </a:r>
              </a:p>
            </p:txBody>
          </p:sp>
        </p:grpSp>
        <p:cxnSp>
          <p:nvCxnSpPr>
            <p:cNvPr id="39" name="Straight Arrow Connector 38"/>
            <p:cNvCxnSpPr/>
            <p:nvPr/>
          </p:nvCxnSpPr>
          <p:spPr>
            <a:xfrm>
              <a:off x="3091504" y="1669161"/>
              <a:ext cx="1489" cy="502592"/>
            </a:xfrm>
            <a:prstGeom prst="straightConnector1">
              <a:avLst/>
            </a:prstGeom>
            <a:ln>
              <a:solidFill>
                <a:schemeClr val="tx1"/>
              </a:solidFill>
              <a:prstDash val="sysDot"/>
              <a:tailEnd type="none"/>
            </a:ln>
          </p:spPr>
          <p:style>
            <a:lnRef idx="2">
              <a:schemeClr val="accent1"/>
            </a:lnRef>
            <a:fillRef idx="0">
              <a:schemeClr val="accent1"/>
            </a:fillRef>
            <a:effectRef idx="1">
              <a:schemeClr val="accent1"/>
            </a:effectRef>
            <a:fontRef idx="minor">
              <a:schemeClr val="tx1"/>
            </a:fontRef>
          </p:style>
        </p:cxnSp>
      </p:grpSp>
      <p:pic>
        <p:nvPicPr>
          <p:cNvPr id="5" name="Picture 4" descr="Screen Shot 2017-08-30 at 3.06.56 PM.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5446" y="4519589"/>
            <a:ext cx="2734141" cy="1518267"/>
          </a:xfrm>
          <a:prstGeom prst="rect">
            <a:avLst/>
          </a:prstGeom>
        </p:spPr>
      </p:pic>
      <p:sp>
        <p:nvSpPr>
          <p:cNvPr id="10" name="TextBox 9"/>
          <p:cNvSpPr txBox="1"/>
          <p:nvPr/>
        </p:nvSpPr>
        <p:spPr>
          <a:xfrm>
            <a:off x="6750093" y="1469703"/>
            <a:ext cx="1471457" cy="523220"/>
          </a:xfrm>
          <a:prstGeom prst="rect">
            <a:avLst/>
          </a:prstGeom>
          <a:noFill/>
        </p:spPr>
        <p:txBody>
          <a:bodyPr wrap="square" rtlCol="0">
            <a:spAutoFit/>
          </a:bodyPr>
          <a:lstStyle/>
          <a:p>
            <a:r>
              <a:rPr lang="en-US" sz="1400"/>
              <a:t>pulse front </a:t>
            </a:r>
          </a:p>
          <a:p>
            <a:r>
              <a:rPr lang="en-US" sz="1400"/>
              <a:t>tilted laser</a:t>
            </a:r>
          </a:p>
        </p:txBody>
      </p:sp>
      <p:sp>
        <p:nvSpPr>
          <p:cNvPr id="13" name="Rectangle 12"/>
          <p:cNvSpPr/>
          <p:nvPr/>
        </p:nvSpPr>
        <p:spPr>
          <a:xfrm>
            <a:off x="6942269" y="3903845"/>
            <a:ext cx="2189318" cy="19538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7012374" y="4230513"/>
            <a:ext cx="3435823" cy="369332"/>
          </a:xfrm>
          <a:prstGeom prst="rect">
            <a:avLst/>
          </a:prstGeom>
          <a:noFill/>
        </p:spPr>
        <p:txBody>
          <a:bodyPr wrap="square" rtlCol="0">
            <a:spAutoFit/>
          </a:bodyPr>
          <a:lstStyle/>
          <a:p>
            <a:r>
              <a:rPr lang="en-US"/>
              <a:t>electron energy spectrum</a:t>
            </a:r>
          </a:p>
        </p:txBody>
      </p:sp>
      <p:sp>
        <p:nvSpPr>
          <p:cNvPr id="3" name="Oval 2"/>
          <p:cNvSpPr/>
          <p:nvPr/>
        </p:nvSpPr>
        <p:spPr>
          <a:xfrm>
            <a:off x="7388253" y="2270318"/>
            <a:ext cx="97569" cy="107198"/>
          </a:xfrm>
          <a:prstGeom prst="ellipse">
            <a:avLst/>
          </a:prstGeom>
          <a:solidFill>
            <a:srgbClr val="0000FF"/>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824490" y="5545426"/>
            <a:ext cx="5157015" cy="738664"/>
          </a:xfrm>
          <a:prstGeom prst="rect">
            <a:avLst/>
          </a:prstGeom>
          <a:noFill/>
        </p:spPr>
        <p:txBody>
          <a:bodyPr wrap="square" rtlCol="0">
            <a:spAutoFit/>
          </a:bodyPr>
          <a:lstStyle/>
          <a:p>
            <a:r>
              <a:rPr lang="en-US" sz="1400"/>
              <a:t>  * </a:t>
            </a:r>
            <a:r>
              <a:rPr lang="en-US" sz="1400" b="1"/>
              <a:t>D. Cesar et al, </a:t>
            </a:r>
            <a:r>
              <a:rPr lang="en-US" sz="1400" b="1">
                <a:solidFill>
                  <a:srgbClr val="000000"/>
                </a:solidFill>
                <a:latin typeface="arial" panose="020B0604020202020204" pitchFamily="34" charset="0"/>
              </a:rPr>
              <a:t>Communications Physics 1(4), 1-7 (2018)​​</a:t>
            </a:r>
            <a:endParaRPr lang="en-US" sz="1400" b="1"/>
          </a:p>
          <a:p>
            <a:r>
              <a:rPr lang="en-US" sz="1400" b="1"/>
              <a:t>** D. Cesar et al, Optics Express </a:t>
            </a:r>
            <a:r>
              <a:rPr lang="en-US" sz="1400" b="1">
                <a:solidFill>
                  <a:srgbClr val="000000"/>
                </a:solidFill>
                <a:latin typeface="arial" panose="020B0604020202020204" pitchFamily="34" charset="0"/>
              </a:rPr>
              <a:t>26 (22), 29216 (2018)</a:t>
            </a:r>
          </a:p>
          <a:p>
            <a:endParaRPr lang="en-US" sz="1400"/>
          </a:p>
        </p:txBody>
      </p:sp>
      <p:sp>
        <p:nvSpPr>
          <p:cNvPr id="4" name="Date Placeholder 3">
            <a:extLst>
              <a:ext uri="{FF2B5EF4-FFF2-40B4-BE49-F238E27FC236}">
                <a16:creationId xmlns:a16="http://schemas.microsoft.com/office/drawing/2014/main" id="{F0D664F9-C0FC-0E98-E7A3-E83A04D1667B}"/>
              </a:ext>
            </a:extLst>
          </p:cNvPr>
          <p:cNvSpPr>
            <a:spLocks noGrp="1"/>
          </p:cNvSpPr>
          <p:nvPr>
            <p:ph type="dt" sz="half" idx="10"/>
          </p:nvPr>
        </p:nvSpPr>
        <p:spPr>
          <a:xfrm>
            <a:off x="838200" y="6356350"/>
            <a:ext cx="2743200" cy="365125"/>
          </a:xfrm>
        </p:spPr>
        <p:txBody>
          <a:bodyPr/>
          <a:lstStyle/>
          <a:p>
            <a:r>
              <a:rPr lang="en-US"/>
              <a:t>L. Faillace</a:t>
            </a:r>
            <a:endParaRPr lang="en-US" dirty="0"/>
          </a:p>
        </p:txBody>
      </p:sp>
      <p:sp>
        <p:nvSpPr>
          <p:cNvPr id="6" name="Footer Placeholder 4">
            <a:extLst>
              <a:ext uri="{FF2B5EF4-FFF2-40B4-BE49-F238E27FC236}">
                <a16:creationId xmlns:a16="http://schemas.microsoft.com/office/drawing/2014/main" id="{FDA2AF73-72B8-DD0C-396D-B660582301D0}"/>
              </a:ext>
            </a:extLst>
          </p:cNvPr>
          <p:cNvSpPr>
            <a:spLocks noGrp="1"/>
          </p:cNvSpPr>
          <p:nvPr>
            <p:ph type="ftr" sz="quarter" idx="11"/>
          </p:nvPr>
        </p:nvSpPr>
        <p:spPr>
          <a:xfrm>
            <a:off x="4038600" y="6356350"/>
            <a:ext cx="4114800" cy="365125"/>
          </a:xfrm>
        </p:spPr>
        <p:txBody>
          <a:bodyPr/>
          <a:lstStyle/>
          <a:p>
            <a:r>
              <a:rPr lang="en-US"/>
              <a:t>TECH-FPA PhD Retreat 2025</a:t>
            </a:r>
          </a:p>
        </p:txBody>
      </p:sp>
      <p:sp>
        <p:nvSpPr>
          <p:cNvPr id="7" name="Slide Number Placeholder 5">
            <a:extLst>
              <a:ext uri="{FF2B5EF4-FFF2-40B4-BE49-F238E27FC236}">
                <a16:creationId xmlns:a16="http://schemas.microsoft.com/office/drawing/2014/main" id="{FC5A7F83-ECBA-44F5-02AB-17B8CD81F9B3}"/>
              </a:ext>
            </a:extLst>
          </p:cNvPr>
          <p:cNvSpPr>
            <a:spLocks noGrp="1"/>
          </p:cNvSpPr>
          <p:nvPr>
            <p:ph type="sldNum" sz="quarter" idx="12"/>
          </p:nvPr>
        </p:nvSpPr>
        <p:spPr>
          <a:xfrm>
            <a:off x="8610600" y="6356350"/>
            <a:ext cx="2743200" cy="365125"/>
          </a:xfrm>
        </p:spPr>
        <p:txBody>
          <a:bodyPr/>
          <a:lstStyle/>
          <a:p>
            <a:fld id="{CCB3A354-9AF0-4746-AE3C-F59942414857}" type="slidenum">
              <a:rPr lang="en-US" smtClean="0"/>
              <a:pPr/>
              <a:t>20</a:t>
            </a:fld>
            <a:endParaRPr lang="en-US"/>
          </a:p>
        </p:txBody>
      </p:sp>
      <p:sp>
        <p:nvSpPr>
          <p:cNvPr id="9" name="TextBox 8">
            <a:extLst>
              <a:ext uri="{FF2B5EF4-FFF2-40B4-BE49-F238E27FC236}">
                <a16:creationId xmlns:a16="http://schemas.microsoft.com/office/drawing/2014/main" id="{9C404571-EA44-32DD-2766-34A22C8269B3}"/>
              </a:ext>
            </a:extLst>
          </p:cNvPr>
          <p:cNvSpPr txBox="1"/>
          <p:nvPr/>
        </p:nvSpPr>
        <p:spPr>
          <a:xfrm>
            <a:off x="8837284" y="6349181"/>
            <a:ext cx="1897507" cy="338554"/>
          </a:xfrm>
          <a:prstGeom prst="rect">
            <a:avLst/>
          </a:prstGeom>
          <a:noFill/>
        </p:spPr>
        <p:txBody>
          <a:bodyPr wrap="none" rtlCol="0">
            <a:spAutoFit/>
          </a:bodyPr>
          <a:lstStyle/>
          <a:p>
            <a:pPr algn="ctr"/>
            <a:r>
              <a:rPr lang="it-IT" sz="1600" i="1" dirty="0" err="1">
                <a:latin typeface="Calibri" panose="020F0502020204030204" pitchFamily="34" charset="0"/>
                <a:cs typeface="Calibri" panose="020F0502020204030204" pitchFamily="34" charset="0"/>
              </a:rPr>
              <a:t>Courtesy</a:t>
            </a:r>
            <a:r>
              <a:rPr lang="it-IT" sz="1600" i="1" dirty="0">
                <a:latin typeface="Calibri" panose="020F0502020204030204" pitchFamily="34" charset="0"/>
                <a:cs typeface="Calibri" panose="020F0502020204030204" pitchFamily="34" charset="0"/>
              </a:rPr>
              <a:t> of G. Torrisi</a:t>
            </a:r>
            <a:endParaRPr lang="en-US" sz="16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88678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D27F760-70FC-B798-9B18-A3444867C0BD}"/>
              </a:ext>
            </a:extLst>
          </p:cNvPr>
          <p:cNvSpPr>
            <a:spLocks noGrp="1"/>
          </p:cNvSpPr>
          <p:nvPr>
            <p:ph type="dt" sz="half" idx="10"/>
          </p:nvPr>
        </p:nvSpPr>
        <p:spPr/>
        <p:txBody>
          <a:bodyPr/>
          <a:lstStyle/>
          <a:p>
            <a:r>
              <a:rPr lang="en-US"/>
              <a:t>L. Faillace</a:t>
            </a:r>
            <a:endParaRPr lang="en-US" dirty="0"/>
          </a:p>
        </p:txBody>
      </p:sp>
      <p:sp>
        <p:nvSpPr>
          <p:cNvPr id="5" name="Footer Placeholder 4">
            <a:extLst>
              <a:ext uri="{FF2B5EF4-FFF2-40B4-BE49-F238E27FC236}">
                <a16:creationId xmlns:a16="http://schemas.microsoft.com/office/drawing/2014/main" id="{6B1E7DB5-013D-7997-4E91-54B27EB84827}"/>
              </a:ext>
            </a:extLst>
          </p:cNvPr>
          <p:cNvSpPr>
            <a:spLocks noGrp="1"/>
          </p:cNvSpPr>
          <p:nvPr>
            <p:ph type="ftr" sz="quarter" idx="11"/>
          </p:nvPr>
        </p:nvSpPr>
        <p:spPr/>
        <p:txBody>
          <a:bodyPr/>
          <a:lstStyle/>
          <a:p>
            <a:r>
              <a:rPr lang="en-US"/>
              <a:t>TECH-FPA PhD Retreat 2025</a:t>
            </a:r>
          </a:p>
        </p:txBody>
      </p:sp>
      <p:sp>
        <p:nvSpPr>
          <p:cNvPr id="6" name="Slide Number Placeholder 5">
            <a:extLst>
              <a:ext uri="{FF2B5EF4-FFF2-40B4-BE49-F238E27FC236}">
                <a16:creationId xmlns:a16="http://schemas.microsoft.com/office/drawing/2014/main" id="{76AB71DD-B6B7-6E4A-3316-4BAB7BE7B1E2}"/>
              </a:ext>
            </a:extLst>
          </p:cNvPr>
          <p:cNvSpPr>
            <a:spLocks noGrp="1"/>
          </p:cNvSpPr>
          <p:nvPr>
            <p:ph type="sldNum" sz="quarter" idx="12"/>
          </p:nvPr>
        </p:nvSpPr>
        <p:spPr/>
        <p:txBody>
          <a:bodyPr/>
          <a:lstStyle/>
          <a:p>
            <a:fld id="{CCB3A354-9AF0-4746-AE3C-F59942414857}" type="slidenum">
              <a:rPr lang="en-US" smtClean="0"/>
              <a:pPr/>
              <a:t>21</a:t>
            </a:fld>
            <a:endParaRPr lang="en-US"/>
          </a:p>
        </p:txBody>
      </p:sp>
      <p:pic>
        <p:nvPicPr>
          <p:cNvPr id="7" name="Picture 6">
            <a:extLst>
              <a:ext uri="{FF2B5EF4-FFF2-40B4-BE49-F238E27FC236}">
                <a16:creationId xmlns:a16="http://schemas.microsoft.com/office/drawing/2014/main" id="{9FF8C622-E926-C828-CC4E-2936241FF1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729" y="914062"/>
            <a:ext cx="10067355" cy="5263396"/>
          </a:xfrm>
          <a:prstGeom prst="rect">
            <a:avLst/>
          </a:prstGeom>
          <a:ln w="22225">
            <a:solidFill>
              <a:schemeClr val="bg1"/>
            </a:solidFill>
          </a:ln>
          <a:effectLst>
            <a:glow rad="63500">
              <a:schemeClr val="accent2">
                <a:satMod val="175000"/>
                <a:alpha val="40000"/>
              </a:schemeClr>
            </a:glow>
            <a:outerShdw blurRad="50800" dist="228600" dir="2700000" algn="tl" rotWithShape="0">
              <a:prstClr val="black">
                <a:alpha val="40000"/>
              </a:prstClr>
            </a:outerShdw>
          </a:effectLst>
        </p:spPr>
      </p:pic>
      <p:grpSp>
        <p:nvGrpSpPr>
          <p:cNvPr id="8" name="Group 7">
            <a:extLst>
              <a:ext uri="{FF2B5EF4-FFF2-40B4-BE49-F238E27FC236}">
                <a16:creationId xmlns:a16="http://schemas.microsoft.com/office/drawing/2014/main" id="{3A920300-2FEF-E720-CBEC-431D54DB8A50}"/>
              </a:ext>
            </a:extLst>
          </p:cNvPr>
          <p:cNvGrpSpPr/>
          <p:nvPr/>
        </p:nvGrpSpPr>
        <p:grpSpPr>
          <a:xfrm>
            <a:off x="1046413" y="954456"/>
            <a:ext cx="8042905" cy="5105814"/>
            <a:chOff x="687991" y="2543317"/>
            <a:chExt cx="6192496" cy="5279016"/>
          </a:xfrm>
        </p:grpSpPr>
        <p:grpSp>
          <p:nvGrpSpPr>
            <p:cNvPr id="9" name="Group 8">
              <a:extLst>
                <a:ext uri="{FF2B5EF4-FFF2-40B4-BE49-F238E27FC236}">
                  <a16:creationId xmlns:a16="http://schemas.microsoft.com/office/drawing/2014/main" id="{71F507DE-75BD-448B-9DB4-4553C1B2DCA1}"/>
                </a:ext>
              </a:extLst>
            </p:cNvPr>
            <p:cNvGrpSpPr/>
            <p:nvPr/>
          </p:nvGrpSpPr>
          <p:grpSpPr>
            <a:xfrm>
              <a:off x="687991" y="2543317"/>
              <a:ext cx="3615362" cy="5279016"/>
              <a:chOff x="690690" y="2500580"/>
              <a:chExt cx="3615362" cy="5279016"/>
            </a:xfrm>
          </p:grpSpPr>
          <p:sp>
            <p:nvSpPr>
              <p:cNvPr id="12" name="Rectangle 11">
                <a:extLst>
                  <a:ext uri="{FF2B5EF4-FFF2-40B4-BE49-F238E27FC236}">
                    <a16:creationId xmlns:a16="http://schemas.microsoft.com/office/drawing/2014/main" id="{BE32DCE8-6617-B0EF-61C5-07C1E0D7E5C7}"/>
                  </a:ext>
                </a:extLst>
              </p:cNvPr>
              <p:cNvSpPr/>
              <p:nvPr/>
            </p:nvSpPr>
            <p:spPr>
              <a:xfrm>
                <a:off x="698156" y="2500580"/>
                <a:ext cx="2278589" cy="381861"/>
              </a:xfrm>
              <a:prstGeom prst="rect">
                <a:avLst/>
              </a:prstGeom>
              <a:noFill/>
              <a:ln w="19050">
                <a:solidFill>
                  <a:schemeClr val="bg1"/>
                </a:solid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rPr>
                  <a:t>n</a:t>
                </a:r>
                <a:r>
                  <a:rPr kumimoji="0" lang="en-GB" sz="1800" b="0" i="1" u="none" strike="noStrike" kern="1200" cap="none" spc="0" normalizeH="0" baseline="-2500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rPr>
                  <a:t>0</a:t>
                </a:r>
                <a:r>
                  <a:rPr kumimoji="0" lang="en-GB" sz="1800" b="0" i="1" u="none" strike="noStrike" kern="1200" cap="none" spc="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rPr>
                  <a:t> =  10</a:t>
                </a:r>
                <a:r>
                  <a:rPr kumimoji="0" lang="en-GB" sz="1800" b="0" i="1" u="none" strike="noStrike" kern="1200" cap="none" spc="0" normalizeH="0" baseline="3000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rPr>
                  <a:t>16</a:t>
                </a:r>
                <a:r>
                  <a:rPr kumimoji="0" lang="en-GB" sz="1800" b="0" i="1" u="none" strike="noStrike" kern="1200" cap="none" spc="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rPr>
                  <a:t> cm</a:t>
                </a:r>
                <a:r>
                  <a:rPr kumimoji="0" lang="en-GB" sz="1800" b="0" i="1" u="none" strike="noStrike" kern="1200" cap="none" spc="0" normalizeH="0" baseline="3000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rPr>
                  <a:t>-3</a:t>
                </a:r>
                <a:r>
                  <a:rPr kumimoji="0" lang="en-GB" sz="1800" b="0" i="1" u="none" strike="noStrike" kern="1200" cap="none" spc="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rPr>
                  <a:t> </a:t>
                </a:r>
                <a:r>
                  <a:rPr kumimoji="0" lang="el-GR" sz="1800" b="0" i="1" u="none" strike="noStrike" kern="1200" cap="none" spc="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rPr>
                  <a:t>λ</a:t>
                </a:r>
                <a:r>
                  <a:rPr kumimoji="0" lang="it-IT" sz="1800" b="0" i="1" u="none" strike="noStrike" kern="1200" cap="none" spc="0" normalizeH="0" baseline="-2500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rPr>
                  <a:t>p</a:t>
                </a:r>
                <a:r>
                  <a:rPr kumimoji="0" lang="el-GR" sz="1800" b="0" i="1" u="none" strike="noStrike" kern="1200" cap="none" spc="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rPr>
                  <a:t> </a:t>
                </a:r>
                <a:r>
                  <a:rPr kumimoji="0" lang="it-IT" sz="1800" b="0" i="1" u="none" strike="noStrike" kern="1200" cap="none" spc="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rPr>
                  <a:t>= 300 µm</a:t>
                </a:r>
                <a:endParaRPr kumimoji="0" lang="it-IT" sz="1800" b="0" i="1"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6D8C3F98-374A-040F-AD5E-E8792924D1E7}"/>
                  </a:ext>
                </a:extLst>
              </p:cNvPr>
              <p:cNvSpPr/>
              <p:nvPr/>
            </p:nvSpPr>
            <p:spPr>
              <a:xfrm>
                <a:off x="690690" y="6739563"/>
                <a:ext cx="1988429" cy="338554"/>
              </a:xfrm>
              <a:prstGeom prst="rect">
                <a:avLst/>
              </a:prstGeom>
              <a:ln w="25400">
                <a:noFill/>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1" u="none" strike="noStrike" kern="1200" cap="none" spc="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rPr>
                  <a:t>Wave-breaking field</a:t>
                </a:r>
                <a:endParaRPr kumimoji="0" lang="it-IT" sz="16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9FFDCECF-7D90-9B71-9333-8C78A446737A}"/>
                      </a:ext>
                    </a:extLst>
                  </p:cNvPr>
                  <p:cNvSpPr txBox="1"/>
                  <p:nvPr/>
                </p:nvSpPr>
                <p:spPr>
                  <a:xfrm>
                    <a:off x="737525" y="7132025"/>
                    <a:ext cx="2713176" cy="647571"/>
                  </a:xfrm>
                  <a:prstGeom prst="rect">
                    <a:avLst/>
                  </a:prstGeom>
                  <a:noFill/>
                  <a:ln w="19050">
                    <a:solidFill>
                      <a:schemeClr val="bg1"/>
                    </a:solid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m:rPr>
                              <m:nor/>
                            </m:rPr>
                            <a:rPr kumimoji="0" lang="it-IT" sz="2000" b="0" i="1"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m:t>E</m:t>
                          </m:r>
                          <m:r>
                            <m:rPr>
                              <m:nor/>
                            </m:rPr>
                            <a:rPr kumimoji="0" lang="it-IT" sz="2000" b="0" i="1" u="none" strike="noStrike" kern="1200" cap="none" spc="0" normalizeH="0" baseline="-25000" noProof="0" smtClean="0">
                              <a:ln>
                                <a:noFill/>
                              </a:ln>
                              <a:solidFill>
                                <a:prstClr val="white"/>
                              </a:solidFill>
                              <a:effectLst/>
                              <a:uLnTx/>
                              <a:uFillTx/>
                              <a:latin typeface="Arial" panose="020B0604020202020204" pitchFamily="34" charset="0"/>
                              <a:ea typeface="+mn-ea"/>
                              <a:cs typeface="Arial" panose="020B0604020202020204" pitchFamily="34" charset="0"/>
                            </a:rPr>
                            <m:t>wb</m:t>
                          </m:r>
                          <m:d>
                            <m:dPr>
                              <m:begChr m:val="["/>
                              <m:endChr m:val="]"/>
                              <m:ctrlPr>
                                <a:rPr kumimoji="0" lang="it-IT" sz="2000" b="0" i="1" u="none" strike="noStrike" kern="1200" cap="none" spc="0" normalizeH="0" baseline="0" noProof="0">
                                  <a:ln>
                                    <a:noFill/>
                                  </a:ln>
                                  <a:solidFill>
                                    <a:prstClr val="white"/>
                                  </a:solidFill>
                                  <a:effectLst/>
                                  <a:uLnTx/>
                                  <a:uFillTx/>
                                  <a:latin typeface="Cambria Math" panose="02040503050406030204" pitchFamily="18" charset="0"/>
                                  <a:ea typeface="+mn-ea"/>
                                </a:rPr>
                              </m:ctrlPr>
                            </m:dPr>
                            <m:e>
                              <m:r>
                                <m:rPr>
                                  <m:nor/>
                                </m:rPr>
                                <a:rPr kumimoji="0" lang="it-IT" sz="20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m:t>V</m:t>
                              </m:r>
                              <m:r>
                                <m:rPr>
                                  <m:nor/>
                                </m:rPr>
                                <a:rPr kumimoji="0" lang="it-IT" sz="20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m:t>/</m:t>
                              </m:r>
                              <m:r>
                                <m:rPr>
                                  <m:nor/>
                                </m:rPr>
                                <a:rPr kumimoji="0" lang="it-IT" sz="2000" b="0" i="1"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m:t>m</m:t>
                              </m:r>
                            </m:e>
                          </m:d>
                          <m:r>
                            <m:rPr>
                              <m:nor/>
                            </m:rPr>
                            <a:rPr kumimoji="0" lang="it-IT" sz="2000" b="0" i="1"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m:t>≈ 100</m:t>
                          </m:r>
                          <m:rad>
                            <m:radPr>
                              <m:degHide m:val="on"/>
                              <m:ctrlPr>
                                <a:rPr kumimoji="0" lang="it-IT" sz="2000" b="0" i="1" u="none" strike="noStrike" kern="1200" cap="none" spc="0" normalizeH="0" baseline="0" noProof="0" smtClean="0">
                                  <a:ln>
                                    <a:noFill/>
                                  </a:ln>
                                  <a:solidFill>
                                    <a:prstClr val="white"/>
                                  </a:solidFill>
                                  <a:effectLst/>
                                  <a:uLnTx/>
                                  <a:uFillTx/>
                                  <a:latin typeface="Cambria Math" panose="02040503050406030204" pitchFamily="18" charset="0"/>
                                  <a:ea typeface="+mn-ea"/>
                                </a:rPr>
                              </m:ctrlPr>
                            </m:radPr>
                            <m:deg/>
                            <m:e>
                              <m:sSub>
                                <m:sSubPr>
                                  <m:ctrlPr>
                                    <a:rPr kumimoji="0" lang="it-IT" sz="2000" b="0" i="1" u="none" strike="noStrike" kern="1200" cap="none" spc="0" normalizeH="0" baseline="0" noProof="0" smtClean="0">
                                      <a:ln>
                                        <a:noFill/>
                                      </a:ln>
                                      <a:solidFill>
                                        <a:prstClr val="white"/>
                                      </a:solidFill>
                                      <a:effectLst/>
                                      <a:uLnTx/>
                                      <a:uFillTx/>
                                      <a:latin typeface="Cambria Math" panose="02040503050406030204" pitchFamily="18" charset="0"/>
                                      <a:ea typeface="+mn-ea"/>
                                    </a:rPr>
                                  </m:ctrlPr>
                                </m:sSubPr>
                                <m:e>
                                  <m:r>
                                    <m:rPr>
                                      <m:nor/>
                                    </m:rPr>
                                    <a:rPr kumimoji="0" lang="it-IT" sz="2000" b="0" i="1"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m:t>n</m:t>
                                  </m:r>
                                </m:e>
                                <m:sub>
                                  <m:r>
                                    <m:rPr>
                                      <m:nor/>
                                    </m:rPr>
                                    <a:rPr kumimoji="0" lang="it-IT" sz="2000" b="0" i="1"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m:t>0</m:t>
                                  </m:r>
                                </m:sub>
                              </m:sSub>
                              <m:r>
                                <m:rPr>
                                  <m:nor/>
                                </m:rPr>
                                <a:rPr kumimoji="0" lang="it-IT" sz="2000" b="0" i="1"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m:t> </m:t>
                              </m:r>
                              <m:d>
                                <m:dPr>
                                  <m:begChr m:val="["/>
                                  <m:endChr m:val="]"/>
                                  <m:ctrlPr>
                                    <a:rPr kumimoji="0" lang="it-IT" sz="2000" b="0" i="1" u="none" strike="noStrike" kern="1200" cap="none" spc="0" normalizeH="0" baseline="0" noProof="0" smtClean="0">
                                      <a:ln>
                                        <a:noFill/>
                                      </a:ln>
                                      <a:solidFill>
                                        <a:prstClr val="white"/>
                                      </a:solidFill>
                                      <a:effectLst/>
                                      <a:uLnTx/>
                                      <a:uFillTx/>
                                      <a:latin typeface="Cambria Math" panose="02040503050406030204" pitchFamily="18" charset="0"/>
                                      <a:ea typeface="+mn-ea"/>
                                    </a:rPr>
                                  </m:ctrlPr>
                                </m:dPr>
                                <m:e>
                                  <m:sSup>
                                    <m:sSupPr>
                                      <m:ctrlPr>
                                        <a:rPr kumimoji="0" lang="it-IT" sz="2000" b="0" i="1" u="none" strike="noStrike" kern="1200" cap="none" spc="0" normalizeH="0" baseline="0" noProof="0" smtClean="0">
                                          <a:ln>
                                            <a:noFill/>
                                          </a:ln>
                                          <a:solidFill>
                                            <a:prstClr val="white"/>
                                          </a:solidFill>
                                          <a:effectLst/>
                                          <a:uLnTx/>
                                          <a:uFillTx/>
                                          <a:latin typeface="Cambria Math" panose="02040503050406030204" pitchFamily="18" charset="0"/>
                                          <a:ea typeface="+mn-ea"/>
                                        </a:rPr>
                                      </m:ctrlPr>
                                    </m:sSupPr>
                                    <m:e>
                                      <m:r>
                                        <m:rPr>
                                          <m:nor/>
                                        </m:rPr>
                                        <a:rPr kumimoji="0" lang="it-IT" sz="2000" b="0" i="1"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m:t>cm</m:t>
                                      </m:r>
                                    </m:e>
                                    <m:sup>
                                      <m:r>
                                        <m:rPr>
                                          <m:nor/>
                                        </m:rPr>
                                        <a:rPr kumimoji="0" lang="it-IT" sz="2000" b="0" i="1"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m:t>−3</m:t>
                                      </m:r>
                                    </m:sup>
                                  </m:sSup>
                                </m:e>
                              </m:d>
                            </m:e>
                          </m:rad>
                        </m:oMath>
                      </m:oMathPara>
                    </a14:m>
                    <a:endParaRPr kumimoji="0" lang="it-IT" sz="2000" b="0"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mc:Choice>
            <mc:Fallback xmlns="">
              <p:sp>
                <p:nvSpPr>
                  <p:cNvPr id="37" name="TextBox 36"/>
                  <p:cNvSpPr txBox="1">
                    <a:spLocks noRot="1" noChangeAspect="1" noMove="1" noResize="1" noEditPoints="1" noAdjustHandles="1" noChangeArrowheads="1" noChangeShapeType="1" noTextEdit="1"/>
                  </p:cNvSpPr>
                  <p:nvPr/>
                </p:nvSpPr>
                <p:spPr>
                  <a:xfrm>
                    <a:off x="737525" y="7132025"/>
                    <a:ext cx="2713176" cy="647571"/>
                  </a:xfrm>
                  <a:prstGeom prst="rect">
                    <a:avLst/>
                  </a:prstGeom>
                  <a:blipFill>
                    <a:blip r:embed="rId4"/>
                    <a:stretch>
                      <a:fillRect/>
                    </a:stretch>
                  </a:blipFill>
                  <a:ln w="19050">
                    <a:solidFill>
                      <a:schemeClr val="bg1"/>
                    </a:solidFill>
                  </a:ln>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CE781F8-FD6C-2527-35D5-AE96E4A5AC48}"/>
                      </a:ext>
                    </a:extLst>
                  </p:cNvPr>
                  <p:cNvSpPr txBox="1"/>
                  <p:nvPr/>
                </p:nvSpPr>
                <p:spPr>
                  <a:xfrm>
                    <a:off x="3042300" y="2500580"/>
                    <a:ext cx="1263752" cy="647571"/>
                  </a:xfrm>
                  <a:prstGeom prst="rect">
                    <a:avLst/>
                  </a:prstGeom>
                  <a:noFill/>
                  <a:ln w="19050">
                    <a:solidFill>
                      <a:schemeClr val="bg1"/>
                    </a:solidFill>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it-IT" sz="2000" b="0" i="1" u="none" strike="noStrike" kern="1200" cap="none" spc="0" normalizeH="0" baseline="0" noProof="0" smtClean="0">
                                  <a:ln>
                                    <a:noFill/>
                                  </a:ln>
                                  <a:solidFill>
                                    <a:prstClr val="white"/>
                                  </a:solidFill>
                                  <a:effectLst/>
                                  <a:uLnTx/>
                                  <a:uFillTx/>
                                  <a:latin typeface="Cambria Math" panose="02040503050406030204" pitchFamily="18" charset="0"/>
                                </a:rPr>
                              </m:ctrlPr>
                            </m:sSubPr>
                            <m:e>
                              <m:r>
                                <m:rPr>
                                  <m:sty m:val="p"/>
                                </m:rPr>
                                <a:rPr kumimoji="0" lang="el-GR" sz="2000" b="0" i="1" u="none" strike="noStrike" kern="1200" cap="none" spc="0" normalizeH="0" baseline="0" noProof="0" smtClean="0">
                                  <a:ln>
                                    <a:noFill/>
                                  </a:ln>
                                  <a:solidFill>
                                    <a:prstClr val="white"/>
                                  </a:solidFill>
                                  <a:effectLst/>
                                  <a:uLnTx/>
                                  <a:uFillTx/>
                                  <a:latin typeface="Cambria Math" panose="02040503050406030204" pitchFamily="18" charset="0"/>
                                </a:rPr>
                                <m:t>ω</m:t>
                              </m:r>
                            </m:e>
                            <m:sub>
                              <m:r>
                                <a:rPr kumimoji="0" lang="it-IT" sz="2000" b="0" i="1" u="none" strike="noStrike" kern="1200" cap="none" spc="0" normalizeH="0" baseline="0" noProof="0" smtClean="0">
                                  <a:ln>
                                    <a:noFill/>
                                  </a:ln>
                                  <a:solidFill>
                                    <a:prstClr val="white"/>
                                  </a:solidFill>
                                  <a:effectLst/>
                                  <a:uLnTx/>
                                  <a:uFillTx/>
                                  <a:latin typeface="Cambria Math" panose="02040503050406030204" pitchFamily="18" charset="0"/>
                                </a:rPr>
                                <m:t>𝑝</m:t>
                              </m:r>
                            </m:sub>
                          </m:sSub>
                          <m:r>
                            <a:rPr kumimoji="0" lang="it-IT" sz="2000" b="0" i="1" u="none" strike="noStrike" kern="1200" cap="none" spc="0" normalizeH="0" baseline="0" noProof="0" smtClean="0">
                              <a:ln>
                                <a:noFill/>
                              </a:ln>
                              <a:solidFill>
                                <a:prstClr val="white"/>
                              </a:solidFill>
                              <a:effectLst/>
                              <a:uLnTx/>
                              <a:uFillTx/>
                              <a:latin typeface="Cambria Math" panose="02040503050406030204" pitchFamily="18" charset="0"/>
                            </a:rPr>
                            <m:t>=</m:t>
                          </m:r>
                          <m:rad>
                            <m:radPr>
                              <m:degHide m:val="on"/>
                              <m:ctrlPr>
                                <a:rPr kumimoji="0" lang="it-IT" sz="2000" b="0" i="1" u="none" strike="noStrike" kern="1200" cap="none" spc="0" normalizeH="0" baseline="0" noProof="0" smtClean="0">
                                  <a:ln>
                                    <a:noFill/>
                                  </a:ln>
                                  <a:solidFill>
                                    <a:prstClr val="white"/>
                                  </a:solidFill>
                                  <a:effectLst/>
                                  <a:uLnTx/>
                                  <a:uFillTx/>
                                  <a:latin typeface="Cambria Math" panose="02040503050406030204" pitchFamily="18" charset="0"/>
                                </a:rPr>
                              </m:ctrlPr>
                            </m:radPr>
                            <m:deg/>
                            <m:e>
                              <m:box>
                                <m:boxPr>
                                  <m:ctrlPr>
                                    <a:rPr kumimoji="0" lang="it-IT" sz="2000" b="0" i="1" u="none" strike="noStrike" kern="1200" cap="none" spc="0" normalizeH="0" baseline="0" noProof="0" smtClean="0">
                                      <a:ln>
                                        <a:noFill/>
                                      </a:ln>
                                      <a:solidFill>
                                        <a:prstClr val="white"/>
                                      </a:solidFill>
                                      <a:effectLst/>
                                      <a:uLnTx/>
                                      <a:uFillTx/>
                                      <a:latin typeface="Cambria Math" panose="02040503050406030204" pitchFamily="18" charset="0"/>
                                    </a:rPr>
                                  </m:ctrlPr>
                                </m:boxPr>
                                <m:e>
                                  <m:argPr>
                                    <m:argSz m:val="-1"/>
                                  </m:argPr>
                                  <m:f>
                                    <m:fPr>
                                      <m:ctrlPr>
                                        <a:rPr kumimoji="0" lang="it-IT" sz="2000" b="0" i="1" u="none" strike="noStrike" kern="1200" cap="none" spc="0" normalizeH="0" baseline="0" noProof="0" smtClean="0">
                                          <a:ln>
                                            <a:noFill/>
                                          </a:ln>
                                          <a:solidFill>
                                            <a:prstClr val="white"/>
                                          </a:solidFill>
                                          <a:effectLst/>
                                          <a:uLnTx/>
                                          <a:uFillTx/>
                                          <a:latin typeface="Cambria Math" panose="02040503050406030204" pitchFamily="18" charset="0"/>
                                        </a:rPr>
                                      </m:ctrlPr>
                                    </m:fPr>
                                    <m:num>
                                      <m:sSub>
                                        <m:sSubPr>
                                          <m:ctrlPr>
                                            <a:rPr kumimoji="0" lang="it-IT" sz="2000" b="0" i="1" u="none" strike="noStrike" kern="1200" cap="none" spc="0" normalizeH="0" baseline="0" noProof="0" smtClean="0">
                                              <a:ln>
                                                <a:noFill/>
                                              </a:ln>
                                              <a:solidFill>
                                                <a:prstClr val="white"/>
                                              </a:solidFill>
                                              <a:effectLst/>
                                              <a:uLnTx/>
                                              <a:uFillTx/>
                                              <a:latin typeface="Cambria Math" panose="02040503050406030204" pitchFamily="18" charset="0"/>
                                            </a:rPr>
                                          </m:ctrlPr>
                                        </m:sSubPr>
                                        <m:e>
                                          <m:r>
                                            <a:rPr kumimoji="0" lang="it-IT" sz="2000" b="0" i="1" u="none" strike="noStrike" kern="1200" cap="none" spc="0" normalizeH="0" baseline="0" noProof="0" smtClean="0">
                                              <a:ln>
                                                <a:noFill/>
                                              </a:ln>
                                              <a:solidFill>
                                                <a:prstClr val="white"/>
                                              </a:solidFill>
                                              <a:effectLst/>
                                              <a:uLnTx/>
                                              <a:uFillTx/>
                                              <a:latin typeface="Cambria Math" panose="02040503050406030204" pitchFamily="18" charset="0"/>
                                            </a:rPr>
                                            <m:t>𝑛</m:t>
                                          </m:r>
                                        </m:e>
                                        <m:sub>
                                          <m:r>
                                            <a:rPr kumimoji="0" lang="it-IT" sz="2000" b="0" i="1" u="none" strike="noStrike" kern="1200" cap="none" spc="0" normalizeH="0" baseline="0" noProof="0" smtClean="0">
                                              <a:ln>
                                                <a:noFill/>
                                              </a:ln>
                                              <a:solidFill>
                                                <a:prstClr val="white"/>
                                              </a:solidFill>
                                              <a:effectLst/>
                                              <a:uLnTx/>
                                              <a:uFillTx/>
                                              <a:latin typeface="Cambria Math" panose="02040503050406030204" pitchFamily="18" charset="0"/>
                                            </a:rPr>
                                            <m:t>0</m:t>
                                          </m:r>
                                        </m:sub>
                                      </m:sSub>
                                      <m:sSup>
                                        <m:sSupPr>
                                          <m:ctrlPr>
                                            <a:rPr kumimoji="0" lang="it-IT" sz="2000" b="0" i="1" u="none" strike="noStrike" kern="1200" cap="none" spc="0" normalizeH="0" baseline="0" noProof="0" smtClean="0">
                                              <a:ln>
                                                <a:noFill/>
                                              </a:ln>
                                              <a:solidFill>
                                                <a:prstClr val="white"/>
                                              </a:solidFill>
                                              <a:effectLst/>
                                              <a:uLnTx/>
                                              <a:uFillTx/>
                                              <a:latin typeface="Cambria Math" panose="02040503050406030204" pitchFamily="18" charset="0"/>
                                            </a:rPr>
                                          </m:ctrlPr>
                                        </m:sSupPr>
                                        <m:e>
                                          <m:r>
                                            <a:rPr kumimoji="0" lang="it-IT" sz="2000" b="0" i="1" u="none" strike="noStrike" kern="1200" cap="none" spc="0" normalizeH="0" baseline="0" noProof="0" smtClean="0">
                                              <a:ln>
                                                <a:noFill/>
                                              </a:ln>
                                              <a:solidFill>
                                                <a:prstClr val="white"/>
                                              </a:solidFill>
                                              <a:effectLst/>
                                              <a:uLnTx/>
                                              <a:uFillTx/>
                                              <a:latin typeface="Cambria Math" panose="02040503050406030204" pitchFamily="18" charset="0"/>
                                            </a:rPr>
                                            <m:t>𝑒</m:t>
                                          </m:r>
                                        </m:e>
                                        <m:sup>
                                          <m:r>
                                            <a:rPr kumimoji="0" lang="it-IT" sz="2000" b="0" i="1" u="none" strike="noStrike" kern="1200" cap="none" spc="0" normalizeH="0" baseline="0" noProof="0" smtClean="0">
                                              <a:ln>
                                                <a:noFill/>
                                              </a:ln>
                                              <a:solidFill>
                                                <a:prstClr val="white"/>
                                              </a:solidFill>
                                              <a:effectLst/>
                                              <a:uLnTx/>
                                              <a:uFillTx/>
                                              <a:latin typeface="Cambria Math" panose="02040503050406030204" pitchFamily="18" charset="0"/>
                                            </a:rPr>
                                            <m:t>2</m:t>
                                          </m:r>
                                        </m:sup>
                                      </m:sSup>
                                    </m:num>
                                    <m:den>
                                      <m:sSub>
                                        <m:sSubPr>
                                          <m:ctrlPr>
                                            <a:rPr kumimoji="0" lang="it-IT" sz="2000" b="0" i="1" u="none" strike="noStrike" kern="1200" cap="none" spc="0" normalizeH="0" baseline="0" noProof="0" smtClean="0">
                                              <a:ln>
                                                <a:noFill/>
                                              </a:ln>
                                              <a:solidFill>
                                                <a:prstClr val="white"/>
                                              </a:solidFill>
                                              <a:effectLst/>
                                              <a:uLnTx/>
                                              <a:uFillTx/>
                                              <a:latin typeface="Cambria Math" panose="02040503050406030204" pitchFamily="18" charset="0"/>
                                            </a:rPr>
                                          </m:ctrlPr>
                                        </m:sSubPr>
                                        <m:e>
                                          <m:r>
                                            <a:rPr kumimoji="0" lang="it-IT" sz="2000" b="0" i="1" u="none" strike="noStrike" kern="1200" cap="none" spc="0" normalizeH="0" baseline="0" noProof="0" smtClean="0">
                                              <a:ln>
                                                <a:noFill/>
                                              </a:ln>
                                              <a:solidFill>
                                                <a:prstClr val="white"/>
                                              </a:solidFill>
                                              <a:effectLst/>
                                              <a:uLnTx/>
                                              <a:uFillTx/>
                                              <a:latin typeface="Cambria Math" panose="02040503050406030204" pitchFamily="18" charset="0"/>
                                            </a:rPr>
                                            <m:t>𝑚</m:t>
                                          </m:r>
                                        </m:e>
                                        <m:sub>
                                          <m:r>
                                            <a:rPr kumimoji="0" lang="it-IT" sz="2000" b="0" i="1" u="none" strike="noStrike" kern="1200" cap="none" spc="0" normalizeH="0" baseline="0" noProof="0" smtClean="0">
                                              <a:ln>
                                                <a:noFill/>
                                              </a:ln>
                                              <a:solidFill>
                                                <a:prstClr val="white"/>
                                              </a:solidFill>
                                              <a:effectLst/>
                                              <a:uLnTx/>
                                              <a:uFillTx/>
                                              <a:latin typeface="Cambria Math" panose="02040503050406030204" pitchFamily="18" charset="0"/>
                                            </a:rPr>
                                            <m:t>𝑒</m:t>
                                          </m:r>
                                        </m:sub>
                                      </m:sSub>
                                      <m:sSub>
                                        <m:sSubPr>
                                          <m:ctrlPr>
                                            <a:rPr kumimoji="0" lang="it-IT" sz="2000" b="0" i="1" u="none" strike="noStrike" kern="1200" cap="none" spc="0" normalizeH="0" baseline="0" noProof="0" smtClean="0">
                                              <a:ln>
                                                <a:noFill/>
                                              </a:ln>
                                              <a:solidFill>
                                                <a:prstClr val="white"/>
                                              </a:solidFill>
                                              <a:effectLst/>
                                              <a:uLnTx/>
                                              <a:uFillTx/>
                                              <a:latin typeface="Cambria Math" panose="02040503050406030204" pitchFamily="18" charset="0"/>
                                            </a:rPr>
                                          </m:ctrlPr>
                                        </m:sSubPr>
                                        <m:e>
                                          <m:r>
                                            <a:rPr kumimoji="0" lang="it-IT" sz="2000" b="0" i="1" u="none" strike="noStrike" kern="1200" cap="none" spc="0" normalizeH="0" baseline="0" noProof="0" smtClean="0">
                                              <a:ln>
                                                <a:noFill/>
                                              </a:ln>
                                              <a:solidFill>
                                                <a:prstClr val="white"/>
                                              </a:solidFill>
                                              <a:effectLst/>
                                              <a:uLnTx/>
                                              <a:uFillTx/>
                                              <a:latin typeface="Cambria Math" panose="02040503050406030204" pitchFamily="18" charset="0"/>
                                              <a:ea typeface="Cambria Math" panose="02040503050406030204" pitchFamily="18" charset="0"/>
                                            </a:rPr>
                                            <m:t>𝜀</m:t>
                                          </m:r>
                                        </m:e>
                                        <m:sub>
                                          <m:r>
                                            <a:rPr kumimoji="0" lang="it-IT" sz="2000" b="0" i="1" u="none" strike="noStrike" kern="1200" cap="none" spc="0" normalizeH="0" baseline="0" noProof="0" smtClean="0">
                                              <a:ln>
                                                <a:noFill/>
                                              </a:ln>
                                              <a:solidFill>
                                                <a:prstClr val="white"/>
                                              </a:solidFill>
                                              <a:effectLst/>
                                              <a:uLnTx/>
                                              <a:uFillTx/>
                                              <a:latin typeface="Cambria Math" panose="02040503050406030204" pitchFamily="18" charset="0"/>
                                            </a:rPr>
                                            <m:t>0</m:t>
                                          </m:r>
                                        </m:sub>
                                      </m:sSub>
                                    </m:den>
                                  </m:f>
                                </m:e>
                              </m:box>
                            </m:e>
                          </m:rad>
                        </m:oMath>
                      </m:oMathPara>
                    </a14:m>
                    <a:endParaRPr kumimoji="0" lang="it-IT" sz="2000" b="0" i="0" u="none" strike="noStrike" kern="1200" cap="none" spc="0" normalizeH="0" baseline="-25000" noProof="0" dirty="0">
                      <a:ln>
                        <a:noFill/>
                      </a:ln>
                      <a:solidFill>
                        <a:prstClr val="white"/>
                      </a:solidFill>
                      <a:effectLst/>
                      <a:uLnTx/>
                      <a:uFillTx/>
                      <a:latin typeface="Arial" panose="020B0604020202020204" pitchFamily="34" charset="0"/>
                      <a:cs typeface="Arial" panose="020B0604020202020204" pitchFamily="34" charset="0"/>
                    </a:endParaRPr>
                  </a:p>
                </p:txBody>
              </p:sp>
            </mc:Choice>
            <mc:Fallback xmlns="">
              <p:sp>
                <p:nvSpPr>
                  <p:cNvPr id="39" name="TextBox 38"/>
                  <p:cNvSpPr txBox="1">
                    <a:spLocks noRot="1" noChangeAspect="1" noMove="1" noResize="1" noEditPoints="1" noAdjustHandles="1" noChangeArrowheads="1" noChangeShapeType="1" noTextEdit="1"/>
                  </p:cNvSpPr>
                  <p:nvPr/>
                </p:nvSpPr>
                <p:spPr>
                  <a:xfrm>
                    <a:off x="3042300" y="2500580"/>
                    <a:ext cx="1263752" cy="647571"/>
                  </a:xfrm>
                  <a:prstGeom prst="rect">
                    <a:avLst/>
                  </a:prstGeom>
                  <a:blipFill>
                    <a:blip r:embed="rId5"/>
                    <a:stretch>
                      <a:fillRect/>
                    </a:stretch>
                  </a:blipFill>
                  <a:ln w="19050">
                    <a:solidFill>
                      <a:schemeClr val="bg1"/>
                    </a:solidFill>
                  </a:ln>
                </p:spPr>
                <p:txBody>
                  <a:bodyPr/>
                  <a:lstStyle/>
                  <a:p>
                    <a:r>
                      <a:rPr lang="it-IT">
                        <a:noFill/>
                      </a:rPr>
                      <a:t> </a:t>
                    </a:r>
                  </a:p>
                </p:txBody>
              </p:sp>
            </mc:Fallback>
          </mc:AlternateContent>
        </p:grpSp>
        <p:cxnSp>
          <p:nvCxnSpPr>
            <p:cNvPr id="10" name="Straight Arrow Connector 9">
              <a:extLst>
                <a:ext uri="{FF2B5EF4-FFF2-40B4-BE49-F238E27FC236}">
                  <a16:creationId xmlns:a16="http://schemas.microsoft.com/office/drawing/2014/main" id="{B9B032C5-264F-B811-220C-6F66398E1FB8}"/>
                </a:ext>
              </a:extLst>
            </p:cNvPr>
            <p:cNvCxnSpPr/>
            <p:nvPr/>
          </p:nvCxnSpPr>
          <p:spPr>
            <a:xfrm>
              <a:off x="5053207" y="5937672"/>
              <a:ext cx="1827280" cy="436258"/>
            </a:xfrm>
            <a:prstGeom prst="straightConnector1">
              <a:avLst/>
            </a:prstGeom>
            <a:ln w="12700">
              <a:solidFill>
                <a:schemeClr val="bg1"/>
              </a:solidFill>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8CBC522E-A870-EC8E-0A33-AB3BE1B6EFFD}"/>
                </a:ext>
              </a:extLst>
            </p:cNvPr>
            <p:cNvSpPr/>
            <p:nvPr/>
          </p:nvSpPr>
          <p:spPr>
            <a:xfrm>
              <a:off x="4668165" y="5043550"/>
              <a:ext cx="38504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rPr>
                <a:t>λ</a:t>
              </a:r>
              <a:r>
                <a:rPr kumimoji="0" lang="it-IT" sz="1800" b="0" i="0" u="none" strike="noStrike" kern="1200" cap="none" spc="0" normalizeH="0" baseline="-25000" noProof="0" dirty="0">
                  <a:ln>
                    <a:noFill/>
                  </a:ln>
                  <a:solidFill>
                    <a:prstClr val="white"/>
                  </a:solidFill>
                  <a:effectLst/>
                  <a:uLnTx/>
                  <a:uFillTx/>
                  <a:latin typeface="Arial" panose="020B0604020202020204" pitchFamily="34" charset="0"/>
                  <a:ea typeface="Microsoft JhengHei" panose="020B0604030504040204" pitchFamily="34" charset="-120"/>
                  <a:cs typeface="Arial" panose="020B0604020202020204" pitchFamily="34" charset="0"/>
                </a:rPr>
                <a:t>p</a:t>
              </a:r>
              <a:endParaRPr kumimoji="0" lang="it-IT" sz="1800" b="0" i="0" u="none" strike="noStrike" kern="1200" cap="none" spc="0" normalizeH="0" baseline="-25000" noProof="0" dirty="0">
                <a:ln>
                  <a:noFill/>
                </a:ln>
                <a:solidFill>
                  <a:prstClr val="white"/>
                </a:solidFill>
                <a:effectLst/>
                <a:uLnTx/>
                <a:uFillTx/>
                <a:latin typeface="Calibri" panose="020F0502020204030204"/>
                <a:ea typeface="+mn-ea"/>
                <a:cs typeface="+mn-cs"/>
              </a:endParaRPr>
            </a:p>
          </p:txBody>
        </p:sp>
      </p:grpSp>
      <p:grpSp>
        <p:nvGrpSpPr>
          <p:cNvPr id="16" name="Group 15">
            <a:extLst>
              <a:ext uri="{FF2B5EF4-FFF2-40B4-BE49-F238E27FC236}">
                <a16:creationId xmlns:a16="http://schemas.microsoft.com/office/drawing/2014/main" id="{50914C36-35BE-FBB3-E78A-06DED801BF1E}"/>
              </a:ext>
            </a:extLst>
          </p:cNvPr>
          <p:cNvGrpSpPr/>
          <p:nvPr/>
        </p:nvGrpSpPr>
        <p:grpSpPr>
          <a:xfrm>
            <a:off x="1765682" y="1910920"/>
            <a:ext cx="7630981" cy="3111737"/>
            <a:chOff x="604054" y="3641141"/>
            <a:chExt cx="5516864" cy="1912470"/>
          </a:xfrm>
        </p:grpSpPr>
        <p:sp>
          <p:nvSpPr>
            <p:cNvPr id="17" name="Freeform 40">
              <a:extLst>
                <a:ext uri="{FF2B5EF4-FFF2-40B4-BE49-F238E27FC236}">
                  <a16:creationId xmlns:a16="http://schemas.microsoft.com/office/drawing/2014/main" id="{B6507DB1-4479-619F-6ABE-D5E639BCD851}"/>
                </a:ext>
              </a:extLst>
            </p:cNvPr>
            <p:cNvSpPr/>
            <p:nvPr/>
          </p:nvSpPr>
          <p:spPr>
            <a:xfrm rot="392288">
              <a:off x="4007525" y="4423673"/>
              <a:ext cx="2113393" cy="1129938"/>
            </a:xfrm>
            <a:custGeom>
              <a:avLst/>
              <a:gdLst>
                <a:gd name="connsiteX0" fmla="*/ 2376163 w 2376163"/>
                <a:gd name="connsiteY0" fmla="*/ 711107 h 1314932"/>
                <a:gd name="connsiteX1" fmla="*/ 2268586 w 2376163"/>
                <a:gd name="connsiteY1" fmla="*/ 146331 h 1314932"/>
                <a:gd name="connsiteX2" fmla="*/ 2013092 w 2376163"/>
                <a:gd name="connsiteY2" fmla="*/ 11860 h 1314932"/>
                <a:gd name="connsiteX3" fmla="*/ 1300398 w 2376163"/>
                <a:gd name="connsiteY3" fmla="*/ 374931 h 1314932"/>
                <a:gd name="connsiteX4" fmla="*/ 870092 w 2376163"/>
                <a:gd name="connsiteY4" fmla="*/ 751448 h 1314932"/>
                <a:gd name="connsiteX5" fmla="*/ 533916 w 2376163"/>
                <a:gd name="connsiteY5" fmla="*/ 953154 h 1314932"/>
                <a:gd name="connsiteX6" fmla="*/ 36375 w 2376163"/>
                <a:gd name="connsiteY6" fmla="*/ 1289331 h 1314932"/>
                <a:gd name="connsiteX7" fmla="*/ 76716 w 2376163"/>
                <a:gd name="connsiteY7" fmla="*/ 200119 h 1314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6163" h="1314932">
                  <a:moveTo>
                    <a:pt x="2376163" y="711107"/>
                  </a:moveTo>
                  <a:cubicBezTo>
                    <a:pt x="2352630" y="486989"/>
                    <a:pt x="2329098" y="262872"/>
                    <a:pt x="2268586" y="146331"/>
                  </a:cubicBezTo>
                  <a:cubicBezTo>
                    <a:pt x="2208074" y="29790"/>
                    <a:pt x="2174457" y="-26240"/>
                    <a:pt x="2013092" y="11860"/>
                  </a:cubicBezTo>
                  <a:cubicBezTo>
                    <a:pt x="1851727" y="49960"/>
                    <a:pt x="1490898" y="251666"/>
                    <a:pt x="1300398" y="374931"/>
                  </a:cubicBezTo>
                  <a:cubicBezTo>
                    <a:pt x="1109898" y="498196"/>
                    <a:pt x="997839" y="655078"/>
                    <a:pt x="870092" y="751448"/>
                  </a:cubicBezTo>
                  <a:cubicBezTo>
                    <a:pt x="742345" y="847818"/>
                    <a:pt x="672869" y="863507"/>
                    <a:pt x="533916" y="953154"/>
                  </a:cubicBezTo>
                  <a:cubicBezTo>
                    <a:pt x="394963" y="1042801"/>
                    <a:pt x="112575" y="1414837"/>
                    <a:pt x="36375" y="1289331"/>
                  </a:cubicBezTo>
                  <a:cubicBezTo>
                    <a:pt x="-39825" y="1163825"/>
                    <a:pt x="18445" y="681972"/>
                    <a:pt x="76716" y="200119"/>
                  </a:cubicBezTo>
                </a:path>
              </a:pathLst>
            </a:cu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Freeform 41">
              <a:extLst>
                <a:ext uri="{FF2B5EF4-FFF2-40B4-BE49-F238E27FC236}">
                  <a16:creationId xmlns:a16="http://schemas.microsoft.com/office/drawing/2014/main" id="{2AD3C6CC-373A-AFCF-09F5-86A0FE38A9D6}"/>
                </a:ext>
              </a:extLst>
            </p:cNvPr>
            <p:cNvSpPr/>
            <p:nvPr/>
          </p:nvSpPr>
          <p:spPr>
            <a:xfrm rot="641932">
              <a:off x="2349457" y="3913246"/>
              <a:ext cx="1747034" cy="1227358"/>
            </a:xfrm>
            <a:custGeom>
              <a:avLst/>
              <a:gdLst>
                <a:gd name="connsiteX0" fmla="*/ 2376163 w 2376163"/>
                <a:gd name="connsiteY0" fmla="*/ 711107 h 1314932"/>
                <a:gd name="connsiteX1" fmla="*/ 2268586 w 2376163"/>
                <a:gd name="connsiteY1" fmla="*/ 146331 h 1314932"/>
                <a:gd name="connsiteX2" fmla="*/ 2013092 w 2376163"/>
                <a:gd name="connsiteY2" fmla="*/ 11860 h 1314932"/>
                <a:gd name="connsiteX3" fmla="*/ 1300398 w 2376163"/>
                <a:gd name="connsiteY3" fmla="*/ 374931 h 1314932"/>
                <a:gd name="connsiteX4" fmla="*/ 870092 w 2376163"/>
                <a:gd name="connsiteY4" fmla="*/ 751448 h 1314932"/>
                <a:gd name="connsiteX5" fmla="*/ 533916 w 2376163"/>
                <a:gd name="connsiteY5" fmla="*/ 953154 h 1314932"/>
                <a:gd name="connsiteX6" fmla="*/ 36375 w 2376163"/>
                <a:gd name="connsiteY6" fmla="*/ 1289331 h 1314932"/>
                <a:gd name="connsiteX7" fmla="*/ 76716 w 2376163"/>
                <a:gd name="connsiteY7" fmla="*/ 200119 h 1314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76163" h="1314932">
                  <a:moveTo>
                    <a:pt x="2376163" y="711107"/>
                  </a:moveTo>
                  <a:cubicBezTo>
                    <a:pt x="2352630" y="486989"/>
                    <a:pt x="2329098" y="262872"/>
                    <a:pt x="2268586" y="146331"/>
                  </a:cubicBezTo>
                  <a:cubicBezTo>
                    <a:pt x="2208074" y="29790"/>
                    <a:pt x="2174457" y="-26240"/>
                    <a:pt x="2013092" y="11860"/>
                  </a:cubicBezTo>
                  <a:cubicBezTo>
                    <a:pt x="1851727" y="49960"/>
                    <a:pt x="1490898" y="251666"/>
                    <a:pt x="1300398" y="374931"/>
                  </a:cubicBezTo>
                  <a:cubicBezTo>
                    <a:pt x="1109898" y="498196"/>
                    <a:pt x="997839" y="655078"/>
                    <a:pt x="870092" y="751448"/>
                  </a:cubicBezTo>
                  <a:cubicBezTo>
                    <a:pt x="742345" y="847818"/>
                    <a:pt x="672869" y="863507"/>
                    <a:pt x="533916" y="953154"/>
                  </a:cubicBezTo>
                  <a:cubicBezTo>
                    <a:pt x="394963" y="1042801"/>
                    <a:pt x="112575" y="1414837"/>
                    <a:pt x="36375" y="1289331"/>
                  </a:cubicBezTo>
                  <a:cubicBezTo>
                    <a:pt x="-39825" y="1163825"/>
                    <a:pt x="18445" y="681972"/>
                    <a:pt x="76716" y="200119"/>
                  </a:cubicBezTo>
                </a:path>
              </a:pathLst>
            </a:cu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Freeform 42">
              <a:extLst>
                <a:ext uri="{FF2B5EF4-FFF2-40B4-BE49-F238E27FC236}">
                  <a16:creationId xmlns:a16="http://schemas.microsoft.com/office/drawing/2014/main" id="{73B77483-1533-F05E-4DF8-2F9F74C0F314}"/>
                </a:ext>
              </a:extLst>
            </p:cNvPr>
            <p:cNvSpPr/>
            <p:nvPr/>
          </p:nvSpPr>
          <p:spPr>
            <a:xfrm>
              <a:off x="604054" y="3641141"/>
              <a:ext cx="1937513" cy="1035786"/>
            </a:xfrm>
            <a:custGeom>
              <a:avLst/>
              <a:gdLst>
                <a:gd name="connsiteX0" fmla="*/ 1897099 w 1937513"/>
                <a:gd name="connsiteY0" fmla="*/ 339188 h 1035786"/>
                <a:gd name="connsiteX1" fmla="*/ 1910546 w 1937513"/>
                <a:gd name="connsiteY1" fmla="*/ 56800 h 1035786"/>
                <a:gd name="connsiteX2" fmla="*/ 1587817 w 1937513"/>
                <a:gd name="connsiteY2" fmla="*/ 43353 h 1035786"/>
                <a:gd name="connsiteX3" fmla="*/ 942358 w 1937513"/>
                <a:gd name="connsiteY3" fmla="*/ 527447 h 1035786"/>
                <a:gd name="connsiteX4" fmla="*/ 592734 w 1937513"/>
                <a:gd name="connsiteY4" fmla="*/ 688812 h 1035786"/>
                <a:gd name="connsiteX5" fmla="*/ 41405 w 1937513"/>
                <a:gd name="connsiteY5" fmla="*/ 1024988 h 1035786"/>
                <a:gd name="connsiteX6" fmla="*/ 81746 w 1937513"/>
                <a:gd name="connsiteY6" fmla="*/ 245059 h 103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37513" h="1035786">
                  <a:moveTo>
                    <a:pt x="1897099" y="339188"/>
                  </a:moveTo>
                  <a:cubicBezTo>
                    <a:pt x="1929596" y="222647"/>
                    <a:pt x="1962093" y="106106"/>
                    <a:pt x="1910546" y="56800"/>
                  </a:cubicBezTo>
                  <a:cubicBezTo>
                    <a:pt x="1858999" y="7494"/>
                    <a:pt x="1749182" y="-35088"/>
                    <a:pt x="1587817" y="43353"/>
                  </a:cubicBezTo>
                  <a:cubicBezTo>
                    <a:pt x="1426452" y="121794"/>
                    <a:pt x="1108205" y="419871"/>
                    <a:pt x="942358" y="527447"/>
                  </a:cubicBezTo>
                  <a:cubicBezTo>
                    <a:pt x="776511" y="635024"/>
                    <a:pt x="742893" y="605889"/>
                    <a:pt x="592734" y="688812"/>
                  </a:cubicBezTo>
                  <a:cubicBezTo>
                    <a:pt x="442575" y="771736"/>
                    <a:pt x="126570" y="1098947"/>
                    <a:pt x="41405" y="1024988"/>
                  </a:cubicBezTo>
                  <a:cubicBezTo>
                    <a:pt x="-43760" y="951029"/>
                    <a:pt x="18993" y="598044"/>
                    <a:pt x="81746" y="245059"/>
                  </a:cubicBezTo>
                </a:path>
              </a:pathLst>
            </a:custGeom>
            <a:noFill/>
            <a:ln w="2222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20" name="Rectangle 19">
            <a:extLst>
              <a:ext uri="{FF2B5EF4-FFF2-40B4-BE49-F238E27FC236}">
                <a16:creationId xmlns:a16="http://schemas.microsoft.com/office/drawing/2014/main" id="{1AC310B4-9A83-DE1A-10C2-337BDC3051BF}"/>
              </a:ext>
            </a:extLst>
          </p:cNvPr>
          <p:cNvSpPr/>
          <p:nvPr/>
        </p:nvSpPr>
        <p:spPr>
          <a:xfrm>
            <a:off x="1732555" y="3580920"/>
            <a:ext cx="1982234" cy="461665"/>
          </a:xfrm>
          <a:prstGeom prst="rect">
            <a:avLst/>
          </a:prstGeom>
        </p:spPr>
        <p:txBody>
          <a:bodyPr wrap="square">
            <a:spAutoFit/>
          </a:bodyPr>
          <a:lstStyle/>
          <a:p>
            <a:r>
              <a:rPr lang="it-IT" sz="2400" dirty="0">
                <a:solidFill>
                  <a:srgbClr val="FF0000"/>
                </a:solidFill>
                <a:latin typeface="Arial" panose="020B0604020202020204" pitchFamily="34" charset="0"/>
                <a:cs typeface="Arial" panose="020B0604020202020204" pitchFamily="34" charset="0"/>
              </a:rPr>
              <a:t>Wakefield</a:t>
            </a:r>
            <a:endParaRPr lang="it-IT" sz="2400" dirty="0">
              <a:solidFill>
                <a:srgbClr val="FF0000"/>
              </a:solidFill>
            </a:endParaRPr>
          </a:p>
        </p:txBody>
      </p:sp>
      <p:sp>
        <p:nvSpPr>
          <p:cNvPr id="21" name="TextBox 17">
            <a:extLst>
              <a:ext uri="{FF2B5EF4-FFF2-40B4-BE49-F238E27FC236}">
                <a16:creationId xmlns:a16="http://schemas.microsoft.com/office/drawing/2014/main" id="{BD28D8FE-8458-E90F-1859-EFCE90C65FE8}"/>
              </a:ext>
            </a:extLst>
          </p:cNvPr>
          <p:cNvSpPr txBox="1"/>
          <p:nvPr/>
        </p:nvSpPr>
        <p:spPr>
          <a:xfrm>
            <a:off x="9492611" y="1055789"/>
            <a:ext cx="2615814" cy="1846455"/>
          </a:xfrm>
          <a:prstGeom prst="rect">
            <a:avLst/>
          </a:prstGeom>
          <a:solidFill>
            <a:schemeClr val="accent2">
              <a:lumMod val="40000"/>
              <a:lumOff val="60000"/>
            </a:schemeClr>
          </a:solidFill>
          <a:ln w="38100" cmpd="sng">
            <a:solidFill>
              <a:srgbClr val="FF0000"/>
            </a:solidFill>
          </a:ln>
        </p:spPr>
        <p:txBody>
          <a:bodyPr wrap="square" lIns="121717" tIns="60859" rIns="121717" bIns="60859"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121689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latin typeface="Calibri" panose="020F0502020204030204" pitchFamily="34" charset="0"/>
                <a:ea typeface="ヒラギノ明朝 Pro W3" charset="0"/>
                <a:cs typeface="Calibri" panose="020F0502020204030204" pitchFamily="34" charset="0"/>
                <a:sym typeface="American Typewriter" charset="0"/>
              </a:rPr>
              <a:t>Laser-driven plasma Wakefield Accelerator (</a:t>
            </a:r>
            <a:r>
              <a:rPr kumimoji="0" lang="en-US" sz="1400" b="1" i="0" u="none" strike="noStrike" kern="0" cap="none" spc="0" normalizeH="0" baseline="0" noProof="0" dirty="0">
                <a:ln>
                  <a:noFill/>
                </a:ln>
                <a:solidFill>
                  <a:srgbClr val="3366FF"/>
                </a:solidFill>
                <a:effectLst/>
                <a:uLnTx/>
                <a:uFillTx/>
                <a:latin typeface="Calibri" panose="020F0502020204030204" pitchFamily="34" charset="0"/>
                <a:ea typeface="ヒラギノ明朝 Pro W3" charset="0"/>
                <a:cs typeface="Calibri" panose="020F0502020204030204" pitchFamily="34" charset="0"/>
                <a:sym typeface="American Typewriter" charset="0"/>
              </a:rPr>
              <a:t>LWFA</a:t>
            </a:r>
            <a:r>
              <a:rPr kumimoji="0" lang="en-US" sz="1400" b="1" i="0" u="none" strike="noStrike" kern="0" cap="none" spc="0" normalizeH="0" baseline="0" noProof="0" dirty="0">
                <a:ln>
                  <a:noFill/>
                </a:ln>
                <a:solidFill>
                  <a:sysClr val="windowText" lastClr="000000"/>
                </a:solidFill>
                <a:effectLst/>
                <a:uLnTx/>
                <a:uFillTx/>
                <a:latin typeface="Calibri" panose="020F0502020204030204" pitchFamily="34" charset="0"/>
                <a:ea typeface="ヒラギノ明朝 Pro W3" charset="0"/>
                <a:cs typeface="Calibri" panose="020F0502020204030204" pitchFamily="34" charset="0"/>
                <a:sym typeface="American Typewriter" charset="0"/>
              </a:rPr>
              <a:t>): </a:t>
            </a:r>
          </a:p>
          <a:p>
            <a:pPr marL="0" marR="0" lvl="0" indent="0" defTabSz="121689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panose="020F0502020204030204" pitchFamily="34" charset="0"/>
                <a:ea typeface="ヒラギノ明朝 Pro W3" charset="0"/>
                <a:cs typeface="Calibri" panose="020F0502020204030204" pitchFamily="34" charset="0"/>
                <a:sym typeface="American Typewriter" charset="0"/>
              </a:rPr>
              <a:t>Drive beam is</a:t>
            </a:r>
            <a:r>
              <a:rPr kumimoji="0" lang="en-US" sz="1400" b="0" i="0" u="none" strike="noStrike" kern="0" cap="none" spc="0" normalizeH="0" noProof="0" dirty="0">
                <a:ln>
                  <a:noFill/>
                </a:ln>
                <a:solidFill>
                  <a:sysClr val="windowText" lastClr="000000"/>
                </a:solidFill>
                <a:effectLst/>
                <a:uLnTx/>
                <a:uFillTx/>
                <a:latin typeface="Calibri" panose="020F0502020204030204" pitchFamily="34" charset="0"/>
                <a:ea typeface="ヒラギノ明朝 Pro W3" charset="0"/>
                <a:cs typeface="Calibri" panose="020F0502020204030204" pitchFamily="34" charset="0"/>
                <a:sym typeface="American Typewriter" charset="0"/>
              </a:rPr>
              <a:t> a</a:t>
            </a:r>
            <a:r>
              <a:rPr kumimoji="0" lang="en-US" sz="1400" b="0" i="0" u="none" strike="noStrike" kern="0" cap="none" spc="0" normalizeH="0" baseline="0" noProof="0" dirty="0">
                <a:ln>
                  <a:noFill/>
                </a:ln>
                <a:solidFill>
                  <a:sysClr val="windowText" lastClr="000000"/>
                </a:solidFill>
                <a:effectLst/>
                <a:uLnTx/>
                <a:uFillTx/>
                <a:latin typeface="Calibri" panose="020F0502020204030204" pitchFamily="34" charset="0"/>
                <a:ea typeface="ヒラギノ明朝 Pro W3" charset="0"/>
                <a:cs typeface="Calibri" panose="020F0502020204030204" pitchFamily="34" charset="0"/>
                <a:sym typeface="American Typewriter" charset="0"/>
              </a:rPr>
              <a:t> laser </a:t>
            </a:r>
            <a:r>
              <a:rPr lang="en-US" sz="1400" kern="0" dirty="0">
                <a:solidFill>
                  <a:sysClr val="windowText" lastClr="000000"/>
                </a:solidFill>
                <a:latin typeface="Calibri" panose="020F0502020204030204" pitchFamily="34" charset="0"/>
                <a:ea typeface="ヒラギノ明朝 Pro W3" charset="0"/>
                <a:cs typeface="Calibri" panose="020F0502020204030204" pitchFamily="34" charset="0"/>
                <a:sym typeface="American Typewriter" charset="0"/>
              </a:rPr>
              <a:t>pulse</a:t>
            </a:r>
            <a:endParaRPr kumimoji="0" lang="en-US" sz="1400" b="0" i="0" u="none" strike="noStrike" kern="0" cap="none" spc="0" normalizeH="0" baseline="0" noProof="0" dirty="0">
              <a:ln>
                <a:noFill/>
              </a:ln>
              <a:solidFill>
                <a:sysClr val="windowText" lastClr="000000"/>
              </a:solidFill>
              <a:effectLst/>
              <a:uLnTx/>
              <a:uFillTx/>
              <a:latin typeface="Calibri" panose="020F0502020204030204" pitchFamily="34" charset="0"/>
              <a:ea typeface="ヒラギノ明朝 Pro W3" charset="0"/>
              <a:cs typeface="Calibri" panose="020F0502020204030204" pitchFamily="34" charset="0"/>
              <a:sym typeface="American Typewriter" charset="0"/>
            </a:endParaRPr>
          </a:p>
          <a:p>
            <a:pPr marL="0" marR="0" lvl="0" indent="0" defTabSz="1216890" rtl="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dirty="0">
              <a:ln>
                <a:noFill/>
              </a:ln>
              <a:solidFill>
                <a:sysClr val="windowText" lastClr="000000"/>
              </a:solidFill>
              <a:effectLst/>
              <a:uLnTx/>
              <a:uFillTx/>
              <a:latin typeface="Calibri" panose="020F0502020204030204" pitchFamily="34" charset="0"/>
              <a:ea typeface="ヒラギノ明朝 Pro W3" charset="0"/>
              <a:cs typeface="Calibri" panose="020F0502020204030204" pitchFamily="34" charset="0"/>
              <a:sym typeface="American Typewriter" charset="0"/>
            </a:endParaRPr>
          </a:p>
          <a:p>
            <a:pPr marL="0" marR="0" lvl="0" indent="0" defTabSz="121689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ysClr val="windowText" lastClr="000000"/>
                </a:solidFill>
                <a:effectLst/>
                <a:uLnTx/>
                <a:uFillTx/>
                <a:latin typeface="Calibri" panose="020F0502020204030204" pitchFamily="34" charset="0"/>
                <a:ea typeface="ヒラギノ明朝 Pro W3" charset="0"/>
                <a:cs typeface="Calibri" panose="020F0502020204030204" pitchFamily="34" charset="0"/>
                <a:sym typeface="American Typewriter" charset="0"/>
              </a:rPr>
              <a:t>Particle-driven</a:t>
            </a:r>
            <a:r>
              <a:rPr kumimoji="0" lang="en-US" sz="1400" b="1" i="0" u="none" strike="noStrike" kern="0" cap="none" spc="0" normalizeH="0" noProof="0" dirty="0">
                <a:ln>
                  <a:noFill/>
                </a:ln>
                <a:solidFill>
                  <a:sysClr val="windowText" lastClr="000000"/>
                </a:solidFill>
                <a:effectLst/>
                <a:uLnTx/>
                <a:uFillTx/>
                <a:latin typeface="Calibri" panose="020F0502020204030204" pitchFamily="34" charset="0"/>
                <a:ea typeface="ヒラギノ明朝 Pro W3" charset="0"/>
                <a:cs typeface="Calibri" panose="020F0502020204030204" pitchFamily="34" charset="0"/>
                <a:sym typeface="American Typewriter" charset="0"/>
              </a:rPr>
              <a:t> plasma</a:t>
            </a:r>
            <a:r>
              <a:rPr kumimoji="0" lang="en-US" sz="1400" b="1" i="0" u="none" strike="noStrike" kern="0" cap="none" spc="0" normalizeH="0" baseline="0" noProof="0" dirty="0">
                <a:ln>
                  <a:noFill/>
                </a:ln>
                <a:solidFill>
                  <a:sysClr val="windowText" lastClr="000000"/>
                </a:solidFill>
                <a:effectLst/>
                <a:uLnTx/>
                <a:uFillTx/>
                <a:latin typeface="Calibri" panose="020F0502020204030204" pitchFamily="34" charset="0"/>
                <a:ea typeface="ヒラギノ明朝 Pro W3" charset="0"/>
                <a:cs typeface="Calibri" panose="020F0502020204030204" pitchFamily="34" charset="0"/>
                <a:sym typeface="American Typewriter" charset="0"/>
              </a:rPr>
              <a:t> </a:t>
            </a:r>
            <a:r>
              <a:rPr lang="en-US" sz="1400" b="1" kern="0" dirty="0">
                <a:solidFill>
                  <a:sysClr val="windowText" lastClr="000000"/>
                </a:solidFill>
                <a:latin typeface="Calibri" panose="020F0502020204030204" pitchFamily="34" charset="0"/>
                <a:ea typeface="ヒラギノ明朝 Pro W3" charset="0"/>
                <a:cs typeface="Calibri" panose="020F0502020204030204" pitchFamily="34" charset="0"/>
                <a:sym typeface="American Typewriter" charset="0"/>
              </a:rPr>
              <a:t>w</a:t>
            </a:r>
            <a:r>
              <a:rPr kumimoji="0" lang="en-US" sz="1400" b="1" i="0" u="none" strike="noStrike" kern="0" cap="none" spc="0" normalizeH="0" baseline="0" noProof="0" dirty="0" err="1">
                <a:ln>
                  <a:noFill/>
                </a:ln>
                <a:solidFill>
                  <a:sysClr val="windowText" lastClr="000000"/>
                </a:solidFill>
                <a:effectLst/>
                <a:uLnTx/>
                <a:uFillTx/>
                <a:latin typeface="Calibri" panose="020F0502020204030204" pitchFamily="34" charset="0"/>
                <a:ea typeface="ヒラギノ明朝 Pro W3" charset="0"/>
                <a:cs typeface="Calibri" panose="020F0502020204030204" pitchFamily="34" charset="0"/>
                <a:sym typeface="American Typewriter" charset="0"/>
              </a:rPr>
              <a:t>akefield</a:t>
            </a:r>
            <a:r>
              <a:rPr kumimoji="0" lang="en-US" sz="1400" b="1" i="0" u="none" strike="noStrike" kern="0" cap="none" spc="0" normalizeH="0" baseline="0" noProof="0" dirty="0">
                <a:ln>
                  <a:noFill/>
                </a:ln>
                <a:solidFill>
                  <a:sysClr val="windowText" lastClr="000000"/>
                </a:solidFill>
                <a:effectLst/>
                <a:uLnTx/>
                <a:uFillTx/>
                <a:latin typeface="Calibri" panose="020F0502020204030204" pitchFamily="34" charset="0"/>
                <a:ea typeface="ヒラギノ明朝 Pro W3" charset="0"/>
                <a:cs typeface="Calibri" panose="020F0502020204030204" pitchFamily="34" charset="0"/>
                <a:sym typeface="American Typewriter" charset="0"/>
              </a:rPr>
              <a:t> </a:t>
            </a:r>
            <a:r>
              <a:rPr lang="en-US" sz="1400" b="1" kern="0" dirty="0">
                <a:solidFill>
                  <a:sysClr val="windowText" lastClr="000000"/>
                </a:solidFill>
                <a:latin typeface="Calibri" panose="020F0502020204030204" pitchFamily="34" charset="0"/>
                <a:ea typeface="ヒラギノ明朝 Pro W3" charset="0"/>
                <a:cs typeface="Calibri" panose="020F0502020204030204" pitchFamily="34" charset="0"/>
                <a:sym typeface="American Typewriter" charset="0"/>
              </a:rPr>
              <a:t>a</a:t>
            </a:r>
            <a:r>
              <a:rPr kumimoji="0" lang="en-US" sz="1400" b="1" i="0" u="none" strike="noStrike" kern="0" cap="none" spc="0" normalizeH="0" baseline="0" noProof="0" dirty="0" err="1">
                <a:ln>
                  <a:noFill/>
                </a:ln>
                <a:solidFill>
                  <a:sysClr val="windowText" lastClr="000000"/>
                </a:solidFill>
                <a:effectLst/>
                <a:uLnTx/>
                <a:uFillTx/>
                <a:latin typeface="Calibri" panose="020F0502020204030204" pitchFamily="34" charset="0"/>
                <a:ea typeface="ヒラギノ明朝 Pro W3" charset="0"/>
                <a:cs typeface="Calibri" panose="020F0502020204030204" pitchFamily="34" charset="0"/>
                <a:sym typeface="American Typewriter" charset="0"/>
              </a:rPr>
              <a:t>ccelerator</a:t>
            </a:r>
            <a:r>
              <a:rPr kumimoji="0" lang="en-US" sz="1400" b="1" i="0" u="none" strike="noStrike" kern="0" cap="none" spc="0" normalizeH="0" baseline="0" noProof="0" dirty="0">
                <a:ln>
                  <a:noFill/>
                </a:ln>
                <a:solidFill>
                  <a:sysClr val="windowText" lastClr="000000"/>
                </a:solidFill>
                <a:effectLst/>
                <a:uLnTx/>
                <a:uFillTx/>
                <a:latin typeface="Calibri" panose="020F0502020204030204" pitchFamily="34" charset="0"/>
                <a:ea typeface="ヒラギノ明朝 Pro W3" charset="0"/>
                <a:cs typeface="Calibri" panose="020F0502020204030204" pitchFamily="34" charset="0"/>
                <a:sym typeface="American Typewriter" charset="0"/>
              </a:rPr>
              <a:t> (</a:t>
            </a:r>
            <a:r>
              <a:rPr kumimoji="0" lang="en-US" sz="1400" b="1" i="0" u="none" strike="noStrike" kern="0" cap="none" spc="0" normalizeH="0" baseline="0" noProof="0" dirty="0">
                <a:ln>
                  <a:noFill/>
                </a:ln>
                <a:solidFill>
                  <a:srgbClr val="3366FF"/>
                </a:solidFill>
                <a:effectLst/>
                <a:uLnTx/>
                <a:uFillTx/>
                <a:latin typeface="Calibri" panose="020F0502020204030204" pitchFamily="34" charset="0"/>
                <a:ea typeface="ヒラギノ明朝 Pro W3" charset="0"/>
                <a:cs typeface="Calibri" panose="020F0502020204030204" pitchFamily="34" charset="0"/>
                <a:sym typeface="American Typewriter" charset="0"/>
              </a:rPr>
              <a:t>PWFA</a:t>
            </a:r>
            <a:r>
              <a:rPr kumimoji="0" lang="en-US" sz="1400" b="1" i="0" u="none" strike="noStrike" kern="0" cap="none" spc="0" normalizeH="0" baseline="0" noProof="0" dirty="0">
                <a:ln>
                  <a:noFill/>
                </a:ln>
                <a:solidFill>
                  <a:sysClr val="windowText" lastClr="000000"/>
                </a:solidFill>
                <a:effectLst/>
                <a:uLnTx/>
                <a:uFillTx/>
                <a:latin typeface="Calibri" panose="020F0502020204030204" pitchFamily="34" charset="0"/>
                <a:ea typeface="ヒラギノ明朝 Pro W3" charset="0"/>
                <a:cs typeface="Calibri" panose="020F0502020204030204" pitchFamily="34" charset="0"/>
                <a:sym typeface="American Typewriter" charset="0"/>
              </a:rPr>
              <a:t>):</a:t>
            </a:r>
          </a:p>
          <a:p>
            <a:pPr marL="0" marR="0" lvl="0" indent="0" defTabSz="121689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ysClr val="windowText" lastClr="000000"/>
                </a:solidFill>
                <a:effectLst/>
                <a:uLnTx/>
                <a:uFillTx/>
                <a:latin typeface="Calibri" panose="020F0502020204030204" pitchFamily="34" charset="0"/>
                <a:ea typeface="ヒラギノ明朝 Pro W3" charset="0"/>
                <a:cs typeface="Calibri" panose="020F0502020204030204" pitchFamily="34" charset="0"/>
                <a:sym typeface="American Typewriter" charset="0"/>
              </a:rPr>
              <a:t>Drive beam is high energy electron or proton beam</a:t>
            </a:r>
          </a:p>
        </p:txBody>
      </p:sp>
      <p:sp>
        <p:nvSpPr>
          <p:cNvPr id="22" name="Rectangle 21">
            <a:extLst>
              <a:ext uri="{FF2B5EF4-FFF2-40B4-BE49-F238E27FC236}">
                <a16:creationId xmlns:a16="http://schemas.microsoft.com/office/drawing/2014/main" id="{FC69D319-7B37-2C02-EE1D-7BD5F8BDC6B1}"/>
              </a:ext>
            </a:extLst>
          </p:cNvPr>
          <p:cNvSpPr/>
          <p:nvPr/>
        </p:nvSpPr>
        <p:spPr>
          <a:xfrm>
            <a:off x="7816701" y="4474808"/>
            <a:ext cx="405880" cy="400110"/>
          </a:xfrm>
          <a:prstGeom prst="rect">
            <a:avLst/>
          </a:prstGeom>
        </p:spPr>
        <p:txBody>
          <a:bodyPr wrap="none">
            <a:spAutoFit/>
          </a:bodyPr>
          <a:lstStyle/>
          <a:p>
            <a:r>
              <a:rPr lang="el-GR" sz="2000" i="1" dirty="0">
                <a:solidFill>
                  <a:prstClr val="white"/>
                </a:solidFill>
                <a:latin typeface="Arial" panose="020B0604020202020204" pitchFamily="34" charset="0"/>
                <a:ea typeface="Microsoft JhengHei" panose="020B0604030504040204" pitchFamily="34" charset="-120"/>
                <a:cs typeface="Arial" panose="020B0604020202020204" pitchFamily="34" charset="0"/>
              </a:rPr>
              <a:t>λ</a:t>
            </a:r>
            <a:r>
              <a:rPr lang="it-IT" sz="2000" i="1" baseline="-25000" dirty="0">
                <a:solidFill>
                  <a:prstClr val="white"/>
                </a:solidFill>
                <a:latin typeface="Arial" panose="020B0604020202020204" pitchFamily="34" charset="0"/>
                <a:ea typeface="Microsoft JhengHei" panose="020B0604030504040204" pitchFamily="34" charset="-120"/>
                <a:cs typeface="Arial" panose="020B0604020202020204" pitchFamily="34" charset="0"/>
              </a:rPr>
              <a:t>p</a:t>
            </a:r>
            <a:endParaRPr lang="it-IT" dirty="0"/>
          </a:p>
        </p:txBody>
      </p:sp>
      <p:cxnSp>
        <p:nvCxnSpPr>
          <p:cNvPr id="23" name="Connettore 2 14">
            <a:extLst>
              <a:ext uri="{FF2B5EF4-FFF2-40B4-BE49-F238E27FC236}">
                <a16:creationId xmlns:a16="http://schemas.microsoft.com/office/drawing/2014/main" id="{D3FF8063-ADA4-E423-C884-960A69F33874}"/>
              </a:ext>
            </a:extLst>
          </p:cNvPr>
          <p:cNvCxnSpPr/>
          <p:nvPr/>
        </p:nvCxnSpPr>
        <p:spPr>
          <a:xfrm>
            <a:off x="374116" y="2424645"/>
            <a:ext cx="11256579" cy="2168437"/>
          </a:xfrm>
          <a:prstGeom prst="straightConnector1">
            <a:avLst/>
          </a:prstGeom>
          <a:ln w="12700">
            <a:solidFill>
              <a:schemeClr val="accent1">
                <a:alpha val="56000"/>
              </a:schemeClr>
            </a:solidFill>
            <a:tailEnd type="triangle" w="lg" len="lg"/>
          </a:ln>
          <a:effectLst>
            <a:glow rad="203200">
              <a:schemeClr val="accent4">
                <a:satMod val="175000"/>
                <a:alpha val="33000"/>
              </a:schemeClr>
            </a:glow>
          </a:effectLst>
        </p:spPr>
        <p:style>
          <a:lnRef idx="1">
            <a:schemeClr val="accent1"/>
          </a:lnRef>
          <a:fillRef idx="0">
            <a:schemeClr val="accent1"/>
          </a:fillRef>
          <a:effectRef idx="0">
            <a:schemeClr val="accent1"/>
          </a:effectRef>
          <a:fontRef idx="minor">
            <a:schemeClr val="tx1"/>
          </a:fontRef>
        </p:style>
      </p:cxnSp>
      <p:sp>
        <p:nvSpPr>
          <p:cNvPr id="24" name="CasellaDiTesto 17">
            <a:extLst>
              <a:ext uri="{FF2B5EF4-FFF2-40B4-BE49-F238E27FC236}">
                <a16:creationId xmlns:a16="http://schemas.microsoft.com/office/drawing/2014/main" id="{1B7C62FD-AB1A-364B-3DF5-9C9909B96168}"/>
              </a:ext>
            </a:extLst>
          </p:cNvPr>
          <p:cNvSpPr txBox="1"/>
          <p:nvPr/>
        </p:nvSpPr>
        <p:spPr>
          <a:xfrm>
            <a:off x="11327099" y="4706697"/>
            <a:ext cx="881665" cy="400110"/>
          </a:xfrm>
          <a:prstGeom prst="rect">
            <a:avLst/>
          </a:prstGeom>
          <a:noFill/>
        </p:spPr>
        <p:txBody>
          <a:bodyPr wrap="square">
            <a:spAutoFit/>
          </a:bodyPr>
          <a:lstStyle/>
          <a:p>
            <a:r>
              <a:rPr lang="en-US" sz="2000" b="1" dirty="0">
                <a:solidFill>
                  <a:schemeClr val="accent1">
                    <a:lumMod val="50000"/>
                  </a:schemeClr>
                </a:solidFill>
                <a:latin typeface="Microsoft JhengHei UI Light" panose="020B0304030504040204" pitchFamily="34" charset="-120"/>
                <a:ea typeface="Microsoft JhengHei UI Light" panose="020B0304030504040204" pitchFamily="34" charset="-120"/>
                <a:cs typeface="Arial" panose="020B0604020202020204" pitchFamily="34" charset="0"/>
              </a:rPr>
              <a:t>beam</a:t>
            </a:r>
            <a:endParaRPr lang="it-IT" dirty="0">
              <a:solidFill>
                <a:schemeClr val="accent1">
                  <a:lumMod val="50000"/>
                </a:schemeClr>
              </a:solidFill>
            </a:endParaRPr>
          </a:p>
        </p:txBody>
      </p:sp>
      <p:sp>
        <p:nvSpPr>
          <p:cNvPr id="25" name="TextBox 24">
            <a:extLst>
              <a:ext uri="{FF2B5EF4-FFF2-40B4-BE49-F238E27FC236}">
                <a16:creationId xmlns:a16="http://schemas.microsoft.com/office/drawing/2014/main" id="{7AB0A025-31C8-BA44-B004-894CA1AFC192}"/>
              </a:ext>
            </a:extLst>
          </p:cNvPr>
          <p:cNvSpPr txBox="1"/>
          <p:nvPr/>
        </p:nvSpPr>
        <p:spPr>
          <a:xfrm>
            <a:off x="0" y="0"/>
            <a:ext cx="12192000" cy="461665"/>
          </a:xfrm>
          <a:prstGeom prst="rect">
            <a:avLst/>
          </a:prstGeom>
          <a:noFill/>
        </p:spPr>
        <p:txBody>
          <a:bodyPr wrap="square">
            <a:spAutoFit/>
          </a:bodyPr>
          <a:lstStyle/>
          <a:p>
            <a:pPr algn="ctr"/>
            <a:r>
              <a:rPr lang="en-US" sz="2400" b="1" dirty="0">
                <a:solidFill>
                  <a:srgbClr val="FF0000"/>
                </a:solidFill>
                <a:latin typeface="Calibri" panose="020F0502020204030204" pitchFamily="34" charset="0"/>
                <a:cs typeface="Calibri" panose="020F0502020204030204" pitchFamily="34" charset="0"/>
              </a:rPr>
              <a:t>Principle of </a:t>
            </a:r>
            <a:r>
              <a:rPr lang="en-US" sz="2400" b="1">
                <a:solidFill>
                  <a:srgbClr val="FF0000"/>
                </a:solidFill>
                <a:latin typeface="Calibri" panose="020F0502020204030204" pitchFamily="34" charset="0"/>
                <a:cs typeface="Calibri" panose="020F0502020204030204" pitchFamily="34" charset="0"/>
              </a:rPr>
              <a:t>plasma acceleration</a:t>
            </a:r>
            <a:endParaRPr lang="it-IT" sz="2400" b="1" dirty="0">
              <a:solidFill>
                <a:srgbClr val="FF0000"/>
              </a:solidFill>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C3839B34-EC25-0FC3-15DF-038605E092D1}"/>
              </a:ext>
            </a:extLst>
          </p:cNvPr>
          <p:cNvSpPr txBox="1"/>
          <p:nvPr/>
        </p:nvSpPr>
        <p:spPr>
          <a:xfrm>
            <a:off x="8755883" y="6349181"/>
            <a:ext cx="2060308" cy="338554"/>
          </a:xfrm>
          <a:prstGeom prst="rect">
            <a:avLst/>
          </a:prstGeom>
          <a:noFill/>
        </p:spPr>
        <p:txBody>
          <a:bodyPr wrap="none" rtlCol="0">
            <a:spAutoFit/>
          </a:bodyPr>
          <a:lstStyle/>
          <a:p>
            <a:pPr algn="ctr"/>
            <a:r>
              <a:rPr lang="it-IT" sz="1600" i="1" dirty="0" err="1">
                <a:latin typeface="Calibri" panose="020F0502020204030204" pitchFamily="34" charset="0"/>
                <a:cs typeface="Calibri" panose="020F0502020204030204" pitchFamily="34" charset="0"/>
              </a:rPr>
              <a:t>Courtesy</a:t>
            </a:r>
            <a:r>
              <a:rPr lang="it-IT" sz="1600" i="1" dirty="0">
                <a:latin typeface="Calibri" panose="020F0502020204030204" pitchFamily="34" charset="0"/>
                <a:cs typeface="Calibri" panose="020F0502020204030204" pitchFamily="34" charset="0"/>
              </a:rPr>
              <a:t> of A. Biagioni</a:t>
            </a:r>
            <a:endParaRPr lang="en-US" sz="16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884886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29001A7-A063-FEF1-BD48-43093E4E9EFF}"/>
              </a:ext>
            </a:extLst>
          </p:cNvPr>
          <p:cNvSpPr>
            <a:spLocks noGrp="1"/>
          </p:cNvSpPr>
          <p:nvPr>
            <p:ph type="dt" sz="half" idx="10"/>
          </p:nvPr>
        </p:nvSpPr>
        <p:spPr/>
        <p:txBody>
          <a:bodyPr/>
          <a:lstStyle/>
          <a:p>
            <a:r>
              <a:rPr lang="en-US"/>
              <a:t>L. Faillace</a:t>
            </a:r>
            <a:endParaRPr lang="en-US" dirty="0"/>
          </a:p>
        </p:txBody>
      </p:sp>
      <p:sp>
        <p:nvSpPr>
          <p:cNvPr id="5" name="Footer Placeholder 4">
            <a:extLst>
              <a:ext uri="{FF2B5EF4-FFF2-40B4-BE49-F238E27FC236}">
                <a16:creationId xmlns:a16="http://schemas.microsoft.com/office/drawing/2014/main" id="{61FD69CA-48C0-3841-4E74-EC760282D2C8}"/>
              </a:ext>
            </a:extLst>
          </p:cNvPr>
          <p:cNvSpPr>
            <a:spLocks noGrp="1"/>
          </p:cNvSpPr>
          <p:nvPr>
            <p:ph type="ftr" sz="quarter" idx="11"/>
          </p:nvPr>
        </p:nvSpPr>
        <p:spPr/>
        <p:txBody>
          <a:bodyPr/>
          <a:lstStyle/>
          <a:p>
            <a:r>
              <a:rPr lang="en-US" dirty="0"/>
              <a:t>TECH-FPA PhD Retreat 2025</a:t>
            </a:r>
          </a:p>
        </p:txBody>
      </p:sp>
      <p:sp>
        <p:nvSpPr>
          <p:cNvPr id="6" name="Slide Number Placeholder 5">
            <a:extLst>
              <a:ext uri="{FF2B5EF4-FFF2-40B4-BE49-F238E27FC236}">
                <a16:creationId xmlns:a16="http://schemas.microsoft.com/office/drawing/2014/main" id="{1764740F-96C9-4BF4-5D4E-DFB701DD9AB8}"/>
              </a:ext>
            </a:extLst>
          </p:cNvPr>
          <p:cNvSpPr>
            <a:spLocks noGrp="1"/>
          </p:cNvSpPr>
          <p:nvPr>
            <p:ph type="sldNum" sz="quarter" idx="12"/>
          </p:nvPr>
        </p:nvSpPr>
        <p:spPr/>
        <p:txBody>
          <a:bodyPr/>
          <a:lstStyle/>
          <a:p>
            <a:fld id="{CCB3A354-9AF0-4746-AE3C-F59942414857}" type="slidenum">
              <a:rPr lang="en-US" smtClean="0"/>
              <a:pPr/>
              <a:t>22</a:t>
            </a:fld>
            <a:endParaRPr lang="en-US"/>
          </a:p>
        </p:txBody>
      </p:sp>
      <p:sp>
        <p:nvSpPr>
          <p:cNvPr id="7" name="CasellaDiTesto 6">
            <a:extLst>
              <a:ext uri="{FF2B5EF4-FFF2-40B4-BE49-F238E27FC236}">
                <a16:creationId xmlns:a16="http://schemas.microsoft.com/office/drawing/2014/main" id="{65BBB49C-85EA-82D3-22ED-8805B8F3A236}"/>
              </a:ext>
            </a:extLst>
          </p:cNvPr>
          <p:cNvSpPr txBox="1"/>
          <p:nvPr/>
        </p:nvSpPr>
        <p:spPr>
          <a:xfrm>
            <a:off x="881300" y="-2171"/>
            <a:ext cx="10266126" cy="492443"/>
          </a:xfrm>
          <a:prstGeom prst="rect">
            <a:avLst/>
          </a:prstGeom>
          <a:solidFill>
            <a:schemeClr val="accent1">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t-IT" sz="2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425" descr="http://www.lnf.infn.it/logo/logo_infn_lnf_1_sigla_lnf.png">
            <a:extLst>
              <a:ext uri="{FF2B5EF4-FFF2-40B4-BE49-F238E27FC236}">
                <a16:creationId xmlns:a16="http://schemas.microsoft.com/office/drawing/2014/main" id="{C469DAAC-24DB-781D-829F-36E975DBBE94}"/>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82000"/>
                    </a14:imgEffect>
                  </a14:imgLayer>
                </a14:imgProps>
              </a:ext>
              <a:ext uri="{28A0092B-C50C-407E-A947-70E740481C1C}">
                <a14:useLocalDpi xmlns:a14="http://schemas.microsoft.com/office/drawing/2010/main" val="0"/>
              </a:ext>
            </a:extLst>
          </a:blip>
          <a:srcRect/>
          <a:stretch>
            <a:fillRect/>
          </a:stretch>
        </p:blipFill>
        <p:spPr bwMode="auto">
          <a:xfrm>
            <a:off x="88118" y="27110"/>
            <a:ext cx="731439" cy="463162"/>
          </a:xfrm>
          <a:prstGeom prst="rect">
            <a:avLst/>
          </a:prstGeom>
          <a:noFill/>
          <a:ln w="6350">
            <a:noFill/>
          </a:ln>
          <a:extLst>
            <a:ext uri="{909E8E84-426E-40DD-AFC4-6F175D3DCCD1}">
              <a14:hiddenFill xmlns:a14="http://schemas.microsoft.com/office/drawing/2010/main">
                <a:solidFill>
                  <a:srgbClr val="FFFFFF"/>
                </a:solidFill>
              </a14:hiddenFill>
            </a:ext>
          </a:extLst>
        </p:spPr>
      </p:pic>
      <p:sp>
        <p:nvSpPr>
          <p:cNvPr id="9" name="Rectangle 12">
            <a:extLst>
              <a:ext uri="{FF2B5EF4-FFF2-40B4-BE49-F238E27FC236}">
                <a16:creationId xmlns:a16="http://schemas.microsoft.com/office/drawing/2014/main" id="{2A2E79A0-C437-8CED-D88C-2B67AFFF0306}"/>
              </a:ext>
            </a:extLst>
          </p:cNvPr>
          <p:cNvSpPr/>
          <p:nvPr/>
        </p:nvSpPr>
        <p:spPr>
          <a:xfrm>
            <a:off x="7600356" y="45600"/>
            <a:ext cx="3329822" cy="461665"/>
          </a:xfrm>
          <a:prstGeom prst="rect">
            <a:avLst/>
          </a:prstGeom>
        </p:spPr>
        <p:txBody>
          <a:bodyPr wrap="none">
            <a:spAutoFit/>
          </a:bodyPr>
          <a:lstStyle/>
          <a:p>
            <a:r>
              <a:rPr lang="en-US" sz="2400" b="1" i="1" dirty="0" err="1">
                <a:solidFill>
                  <a:schemeClr val="accent1">
                    <a:lumMod val="50000"/>
                  </a:schemeClr>
                </a:solidFill>
                <a:latin typeface="Microsoft JhengHei UI Light" panose="020B0304030504040204" pitchFamily="34" charset="-120"/>
                <a:ea typeface="Microsoft JhengHei UI Light" panose="020B0304030504040204" pitchFamily="34" charset="-120"/>
                <a:cs typeface="Arial" panose="020B0604020202020204" pitchFamily="34" charset="0"/>
              </a:rPr>
              <a:t>EuPRAXIA_SPARC_LAB</a:t>
            </a:r>
            <a:endParaRPr lang="it-IT" sz="2400" b="1" i="1" dirty="0">
              <a:solidFill>
                <a:schemeClr val="accent1">
                  <a:lumMod val="50000"/>
                </a:schemeClr>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pic>
        <p:nvPicPr>
          <p:cNvPr id="11" name="Immagine 49" descr="Immagine che contiene testo, Carattere, logo, Elementi grafici&#10;&#10;Descrizione generata automaticamente">
            <a:extLst>
              <a:ext uri="{FF2B5EF4-FFF2-40B4-BE49-F238E27FC236}">
                <a16:creationId xmlns:a16="http://schemas.microsoft.com/office/drawing/2014/main" id="{73638976-CB2A-864B-62AF-9C699C6A1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7426" y="0"/>
            <a:ext cx="1044574" cy="482262"/>
          </a:xfrm>
          <a:prstGeom prst="rect">
            <a:avLst/>
          </a:prstGeom>
        </p:spPr>
      </p:pic>
      <p:sp>
        <p:nvSpPr>
          <p:cNvPr id="12" name="Textfeld 11">
            <a:extLst>
              <a:ext uri="{FF2B5EF4-FFF2-40B4-BE49-F238E27FC236}">
                <a16:creationId xmlns:a16="http://schemas.microsoft.com/office/drawing/2014/main" id="{48F4903E-35C4-87FE-B460-62BD71DB7FE3}"/>
              </a:ext>
            </a:extLst>
          </p:cNvPr>
          <p:cNvSpPr txBox="1"/>
          <p:nvPr/>
        </p:nvSpPr>
        <p:spPr>
          <a:xfrm>
            <a:off x="464754" y="1598093"/>
            <a:ext cx="3165972" cy="1938992"/>
          </a:xfrm>
          <a:prstGeom prst="rect">
            <a:avLst/>
          </a:prstGeom>
          <a:noFill/>
        </p:spPr>
        <p:txBody>
          <a:bodyPr wrap="square" rtlCol="0">
            <a:spAutoFit/>
          </a:bodyPr>
          <a:lstStyle/>
          <a:p>
            <a:pPr marL="342900" marR="0" lvl="0" indent="-342900" algn="l" defTabSz="45717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a:ln>
                  <a:noFill/>
                </a:ln>
                <a:solidFill>
                  <a:prstClr val="black"/>
                </a:solidFill>
                <a:effectLst/>
                <a:uLnTx/>
                <a:uFillTx/>
                <a:latin typeface="Calibri"/>
                <a:ea typeface="+mn-ea"/>
                <a:cs typeface="+mn-cs"/>
              </a:rPr>
              <a:t>Distributed RI</a:t>
            </a:r>
          </a:p>
          <a:p>
            <a:pPr marL="342900" marR="0" lvl="0" indent="-342900" algn="l" defTabSz="45717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1" i="0" u="none" strike="noStrike" kern="1200" cap="none" spc="0" normalizeH="0" baseline="0" noProof="0" dirty="0">
                <a:ln>
                  <a:noFill/>
                </a:ln>
                <a:solidFill>
                  <a:srgbClr val="FF0000"/>
                </a:solidFill>
                <a:effectLst/>
                <a:uLnTx/>
                <a:uFillTx/>
                <a:latin typeface="Calibri"/>
                <a:ea typeface="+mn-ea"/>
                <a:cs typeface="+mn-cs"/>
              </a:rPr>
              <a:t>2 FEL Construction Sites</a:t>
            </a:r>
          </a:p>
          <a:p>
            <a:pPr marL="342900" marR="0" lvl="0" indent="-342900" algn="l" defTabSz="45717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2400" b="0" i="0" u="none" strike="noStrike" kern="1200" cap="none" spc="0" normalizeH="0" baseline="0" noProof="0" dirty="0" err="1">
                <a:ln>
                  <a:noFill/>
                </a:ln>
                <a:solidFill>
                  <a:prstClr val="black"/>
                </a:solidFill>
                <a:effectLst/>
                <a:uLnTx/>
                <a:uFillTx/>
                <a:latin typeface="Calibri"/>
                <a:ea typeface="+mn-ea"/>
                <a:cs typeface="+mn-cs"/>
              </a:rPr>
              <a:t>Several</a:t>
            </a:r>
            <a:r>
              <a:rPr kumimoji="0" lang="de-DE" sz="2400" b="0" i="0" u="none" strike="noStrike" kern="1200" cap="none" spc="0" normalizeH="0" baseline="0" noProof="0" dirty="0">
                <a:ln>
                  <a:noFill/>
                </a:ln>
                <a:solidFill>
                  <a:prstClr val="black"/>
                </a:solidFill>
                <a:effectLst/>
                <a:uLnTx/>
                <a:uFillTx/>
                <a:latin typeface="Calibri"/>
                <a:ea typeface="+mn-ea"/>
                <a:cs typeface="+mn-cs"/>
              </a:rPr>
              <a:t> Excellence Centers</a:t>
            </a:r>
          </a:p>
        </p:txBody>
      </p:sp>
      <p:sp>
        <p:nvSpPr>
          <p:cNvPr id="14" name="Textfeld 24">
            <a:extLst>
              <a:ext uri="{FF2B5EF4-FFF2-40B4-BE49-F238E27FC236}">
                <a16:creationId xmlns:a16="http://schemas.microsoft.com/office/drawing/2014/main" id="{462BBF9F-7C46-AF06-B095-FC5703A7240D}"/>
              </a:ext>
            </a:extLst>
          </p:cNvPr>
          <p:cNvSpPr txBox="1"/>
          <p:nvPr/>
        </p:nvSpPr>
        <p:spPr>
          <a:xfrm>
            <a:off x="269834" y="736541"/>
            <a:ext cx="6100762"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1" i="0" u="none" strike="noStrike" kern="1200" cap="none" spc="0" normalizeH="0" baseline="0" noProof="0" dirty="0" err="1">
                <a:ln>
                  <a:noFill/>
                </a:ln>
                <a:solidFill>
                  <a:prstClr val="black"/>
                </a:solidFill>
                <a:effectLst/>
                <a:uLnTx/>
                <a:uFillTx/>
                <a:latin typeface="Calibri" panose="020F0502020204030204"/>
                <a:ea typeface="+mn-ea"/>
                <a:cs typeface="+mn-cs"/>
              </a:rPr>
              <a:t>EuPRAXIA@SPARC_LAB</a:t>
            </a:r>
            <a:r>
              <a:rPr kumimoji="0" lang="de-DE" sz="2800" b="1" i="0" u="none" strike="noStrike" kern="1200" cap="none" spc="0" normalizeH="0" baseline="0" noProof="0" dirty="0">
                <a:ln>
                  <a:noFill/>
                </a:ln>
                <a:solidFill>
                  <a:prstClr val="black"/>
                </a:solidFill>
                <a:effectLst/>
                <a:uLnTx/>
                <a:uFillTx/>
                <a:latin typeface="Calibri" panose="020F0502020204030204"/>
                <a:ea typeface="+mn-ea"/>
                <a:cs typeface="+mn-cs"/>
              </a:rPr>
              <a:t> (1 – 5 </a:t>
            </a:r>
            <a:r>
              <a:rPr kumimoji="0" lang="de-DE" sz="2800" b="1" i="0" u="none" strike="noStrike" kern="1200" cap="none" spc="0" normalizeH="0" baseline="0" noProof="0" dirty="0" err="1">
                <a:ln>
                  <a:noFill/>
                </a:ln>
                <a:solidFill>
                  <a:prstClr val="black"/>
                </a:solidFill>
                <a:effectLst/>
                <a:uLnTx/>
                <a:uFillTx/>
                <a:latin typeface="Calibri" panose="020F0502020204030204"/>
                <a:ea typeface="+mn-ea"/>
                <a:cs typeface="+mn-cs"/>
              </a:rPr>
              <a:t>GeV</a:t>
            </a:r>
            <a:r>
              <a:rPr kumimoji="0" lang="de-DE" sz="28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nvGrpSpPr>
          <p:cNvPr id="37" name="Gruppo 11">
            <a:extLst>
              <a:ext uri="{FF2B5EF4-FFF2-40B4-BE49-F238E27FC236}">
                <a16:creationId xmlns:a16="http://schemas.microsoft.com/office/drawing/2014/main" id="{5BF6C0A1-9D6B-2EB9-BCB5-9B28ED40039E}"/>
              </a:ext>
            </a:extLst>
          </p:cNvPr>
          <p:cNvGrpSpPr/>
          <p:nvPr/>
        </p:nvGrpSpPr>
        <p:grpSpPr>
          <a:xfrm>
            <a:off x="4912977" y="1705860"/>
            <a:ext cx="2575962" cy="1649662"/>
            <a:chOff x="5777662" y="1293747"/>
            <a:chExt cx="2575962" cy="1649662"/>
          </a:xfrm>
        </p:grpSpPr>
        <p:sp>
          <p:nvSpPr>
            <p:cNvPr id="38" name="Textfeld 1">
              <a:extLst>
                <a:ext uri="{FF2B5EF4-FFF2-40B4-BE49-F238E27FC236}">
                  <a16:creationId xmlns:a16="http://schemas.microsoft.com/office/drawing/2014/main" id="{3495B71D-8793-543C-2778-E1010440DB01}"/>
                </a:ext>
              </a:extLst>
            </p:cNvPr>
            <p:cNvSpPr txBox="1"/>
            <p:nvPr/>
          </p:nvSpPr>
          <p:spPr>
            <a:xfrm>
              <a:off x="5777662" y="1293747"/>
              <a:ext cx="2575962" cy="707886"/>
            </a:xfrm>
            <a:prstGeom prst="rect">
              <a:avLst/>
            </a:prstGeom>
            <a:noFill/>
          </p:spPr>
          <p:txBody>
            <a:bodyPr wrap="non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de-DE" sz="2000" b="1" i="0" u="none" strike="noStrike" kern="1200" cap="none" spc="0" normalizeH="0" baseline="0" noProof="0" dirty="0" err="1">
                  <a:ln>
                    <a:noFill/>
                  </a:ln>
                  <a:effectLst/>
                  <a:uLnTx/>
                  <a:uFillTx/>
                  <a:latin typeface="Calibri"/>
                  <a:ea typeface="+mn-ea"/>
                  <a:cs typeface="+mn-cs"/>
                </a:rPr>
                <a:t>Particle</a:t>
              </a:r>
              <a:r>
                <a:rPr lang="de-DE" sz="2000" b="1" dirty="0">
                  <a:latin typeface="Calibri"/>
                </a:rPr>
                <a:t>-</a:t>
              </a:r>
              <a:r>
                <a:rPr lang="de-DE" sz="2000" b="1" dirty="0" err="1">
                  <a:latin typeface="Calibri"/>
                </a:rPr>
                <a:t>driven</a:t>
              </a:r>
              <a:endParaRPr lang="de-DE" sz="2000" b="1" dirty="0">
                <a:latin typeface="Calibri"/>
              </a:endParaRPr>
            </a:p>
            <a:p>
              <a:pPr marL="0" marR="0" lvl="0" indent="0" algn="l" defTabSz="457178" rtl="0" eaLnBrk="1" fontAlgn="auto" latinLnBrk="0" hangingPunct="1">
                <a:lnSpc>
                  <a:spcPct val="100000"/>
                </a:lnSpc>
                <a:spcBef>
                  <a:spcPts val="0"/>
                </a:spcBef>
                <a:spcAft>
                  <a:spcPts val="0"/>
                </a:spcAft>
                <a:buClrTx/>
                <a:buSzTx/>
                <a:buFontTx/>
                <a:buNone/>
                <a:tabLst/>
                <a:defRPr/>
              </a:pPr>
              <a:r>
                <a:rPr lang="de-DE" sz="2000" b="1" dirty="0" err="1">
                  <a:latin typeface="Calibri"/>
                </a:rPr>
                <a:t>wakefield</a:t>
              </a:r>
              <a:r>
                <a:rPr lang="de-DE" sz="2000" b="1" dirty="0">
                  <a:latin typeface="Calibri"/>
                </a:rPr>
                <a:t> </a:t>
              </a:r>
              <a:r>
                <a:rPr lang="de-DE" sz="2000" b="1" dirty="0" err="1">
                  <a:latin typeface="Calibri"/>
                </a:rPr>
                <a:t>acceleration</a:t>
              </a:r>
              <a:endParaRPr kumimoji="0" lang="de-DE" sz="2000" b="1" i="0" u="none" strike="noStrike" kern="1200" cap="none" spc="0" normalizeH="0" baseline="0" noProof="0" dirty="0">
                <a:ln>
                  <a:noFill/>
                </a:ln>
                <a:effectLst/>
                <a:uLnTx/>
                <a:uFillTx/>
                <a:latin typeface="Calibri"/>
                <a:ea typeface="+mn-ea"/>
                <a:cs typeface="+mn-cs"/>
              </a:endParaRPr>
            </a:p>
          </p:txBody>
        </p:sp>
        <p:sp>
          <p:nvSpPr>
            <p:cNvPr id="39" name="Textfeld 1">
              <a:extLst>
                <a:ext uri="{FF2B5EF4-FFF2-40B4-BE49-F238E27FC236}">
                  <a16:creationId xmlns:a16="http://schemas.microsoft.com/office/drawing/2014/main" id="{629B46CC-6FC7-C20A-0227-6760EEB78079}"/>
                </a:ext>
              </a:extLst>
            </p:cNvPr>
            <p:cNvSpPr txBox="1"/>
            <p:nvPr/>
          </p:nvSpPr>
          <p:spPr>
            <a:xfrm>
              <a:off x="5792212" y="2112412"/>
              <a:ext cx="2344937" cy="830997"/>
            </a:xfrm>
            <a:prstGeom prst="rect">
              <a:avLst/>
            </a:prstGeom>
            <a:noFill/>
          </p:spPr>
          <p:txBody>
            <a:bodyPr wrap="non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prstClr val="black"/>
                  </a:solidFill>
                  <a:effectLst/>
                  <a:uLnTx/>
                  <a:uFillTx/>
                  <a:latin typeface="Calibri"/>
                  <a:ea typeface="+mn-ea"/>
                  <a:cs typeface="+mn-cs"/>
                </a:rPr>
                <a:t>EuPRAXIA at </a:t>
              </a:r>
              <a:br>
                <a:rPr kumimoji="0" lang="de-DE" sz="2400" b="1" i="0" u="none" strike="noStrike" kern="1200" cap="none" spc="0" normalizeH="0" baseline="0" noProof="0" dirty="0">
                  <a:ln>
                    <a:noFill/>
                  </a:ln>
                  <a:solidFill>
                    <a:prstClr val="black"/>
                  </a:solidFill>
                  <a:effectLst/>
                  <a:uLnTx/>
                  <a:uFillTx/>
                  <a:latin typeface="Calibri"/>
                  <a:ea typeface="+mn-ea"/>
                  <a:cs typeface="+mn-cs"/>
                </a:rPr>
              </a:br>
              <a:r>
                <a:rPr kumimoji="0" lang="de-DE" sz="2400" b="1" i="0" u="none" strike="noStrike" kern="1200" cap="none" spc="0" normalizeH="0" baseline="0" noProof="0" dirty="0">
                  <a:ln>
                    <a:noFill/>
                  </a:ln>
                  <a:solidFill>
                    <a:prstClr val="black"/>
                  </a:solidFill>
                  <a:effectLst/>
                  <a:uLnTx/>
                  <a:uFillTx/>
                  <a:latin typeface="Calibri"/>
                  <a:ea typeface="+mn-ea"/>
                  <a:cs typeface="+mn-cs"/>
                </a:rPr>
                <a:t>LNF-INFN </a:t>
              </a:r>
              <a:r>
                <a:rPr kumimoji="0" lang="de-DE" sz="2400" b="1" i="0" u="none" strike="noStrike" kern="1200" cap="none" spc="0" normalizeH="0" baseline="0" noProof="0" dirty="0">
                  <a:ln>
                    <a:noFill/>
                  </a:ln>
                  <a:solidFill>
                    <a:srgbClr val="00B050"/>
                  </a:solidFill>
                  <a:effectLst/>
                  <a:uLnTx/>
                  <a:uFillTx/>
                  <a:latin typeface="Calibri"/>
                  <a:ea typeface="+mn-ea"/>
                  <a:cs typeface="+mn-cs"/>
                </a:rPr>
                <a:t>(Site 1)</a:t>
              </a:r>
            </a:p>
          </p:txBody>
        </p:sp>
      </p:grpSp>
      <p:sp>
        <p:nvSpPr>
          <p:cNvPr id="40" name="Textfeld 1">
            <a:extLst>
              <a:ext uri="{FF2B5EF4-FFF2-40B4-BE49-F238E27FC236}">
                <a16:creationId xmlns:a16="http://schemas.microsoft.com/office/drawing/2014/main" id="{BC5F141D-E65D-316F-4935-B927049D1F01}"/>
              </a:ext>
            </a:extLst>
          </p:cNvPr>
          <p:cNvSpPr txBox="1"/>
          <p:nvPr/>
        </p:nvSpPr>
        <p:spPr>
          <a:xfrm>
            <a:off x="4935504" y="4268498"/>
            <a:ext cx="2575962" cy="707886"/>
          </a:xfrm>
          <a:prstGeom prst="rect">
            <a:avLst/>
          </a:prstGeom>
          <a:noFill/>
        </p:spPr>
        <p:txBody>
          <a:bodyPr wrap="non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de-DE" sz="2000" b="1" dirty="0">
                <a:latin typeface="Calibri"/>
              </a:rPr>
              <a:t>Laser-</a:t>
            </a:r>
            <a:r>
              <a:rPr lang="de-DE" sz="2000" b="1" dirty="0" err="1">
                <a:latin typeface="Calibri"/>
              </a:rPr>
              <a:t>driven</a:t>
            </a:r>
            <a:endParaRPr lang="de-DE" sz="2000" b="1" dirty="0">
              <a:latin typeface="Calibri"/>
            </a:endParaRPr>
          </a:p>
          <a:p>
            <a:pPr marL="0" marR="0" lvl="0" indent="0" algn="l" defTabSz="457178" rtl="0" eaLnBrk="1" fontAlgn="auto" latinLnBrk="0" hangingPunct="1">
              <a:lnSpc>
                <a:spcPct val="100000"/>
              </a:lnSpc>
              <a:spcBef>
                <a:spcPts val="0"/>
              </a:spcBef>
              <a:spcAft>
                <a:spcPts val="0"/>
              </a:spcAft>
              <a:buClrTx/>
              <a:buSzTx/>
              <a:buFontTx/>
              <a:buNone/>
              <a:tabLst/>
              <a:defRPr/>
            </a:pPr>
            <a:r>
              <a:rPr lang="de-DE" sz="2000" b="1" dirty="0" err="1">
                <a:latin typeface="Calibri"/>
              </a:rPr>
              <a:t>wakefield</a:t>
            </a:r>
            <a:r>
              <a:rPr lang="de-DE" sz="2000" b="1" dirty="0">
                <a:latin typeface="Calibri"/>
              </a:rPr>
              <a:t> </a:t>
            </a:r>
            <a:r>
              <a:rPr lang="de-DE" sz="2000" b="1" dirty="0" err="1">
                <a:latin typeface="Calibri"/>
              </a:rPr>
              <a:t>acceleration</a:t>
            </a:r>
            <a:endParaRPr kumimoji="0" lang="de-DE" sz="2000" b="1" i="0" u="none" strike="noStrike" kern="1200" cap="none" spc="0" normalizeH="0" baseline="0" noProof="0" dirty="0">
              <a:ln>
                <a:noFill/>
              </a:ln>
              <a:effectLst/>
              <a:uLnTx/>
              <a:uFillTx/>
              <a:latin typeface="Calibri"/>
              <a:ea typeface="+mn-ea"/>
              <a:cs typeface="+mn-cs"/>
            </a:endParaRPr>
          </a:p>
        </p:txBody>
      </p:sp>
      <p:sp>
        <p:nvSpPr>
          <p:cNvPr id="41" name="Textfeld 6">
            <a:extLst>
              <a:ext uri="{FF2B5EF4-FFF2-40B4-BE49-F238E27FC236}">
                <a16:creationId xmlns:a16="http://schemas.microsoft.com/office/drawing/2014/main" id="{99E937DE-506E-1F34-D191-CCAD0A06D966}"/>
              </a:ext>
            </a:extLst>
          </p:cNvPr>
          <p:cNvSpPr txBox="1"/>
          <p:nvPr/>
        </p:nvSpPr>
        <p:spPr>
          <a:xfrm>
            <a:off x="4935503" y="5041950"/>
            <a:ext cx="3542057" cy="1200329"/>
          </a:xfrm>
          <a:prstGeom prst="rect">
            <a:avLst/>
          </a:prstGeom>
          <a:noFill/>
        </p:spPr>
        <p:txBody>
          <a:bodyPr wrap="square" rtlCol="0">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err="1">
                <a:ln>
                  <a:noFill/>
                </a:ln>
                <a:solidFill>
                  <a:prstClr val="black"/>
                </a:solidFill>
                <a:effectLst/>
                <a:uLnTx/>
                <a:uFillTx/>
                <a:latin typeface="Calibri"/>
                <a:ea typeface="+mn-ea"/>
                <a:cs typeface="+mn-cs"/>
              </a:rPr>
              <a:t>EuPRAXIA</a:t>
            </a:r>
            <a:r>
              <a:rPr kumimoji="0" lang="de-DE" sz="2400" b="1" i="0" u="none" strike="noStrike" kern="1200" cap="none" spc="0" normalizeH="0" baseline="0" noProof="0" dirty="0">
                <a:ln>
                  <a:noFill/>
                </a:ln>
                <a:solidFill>
                  <a:prstClr val="black"/>
                </a:solidFill>
                <a:effectLst/>
                <a:uLnTx/>
                <a:uFillTx/>
                <a:latin typeface="Calibri"/>
                <a:ea typeface="+mn-ea"/>
                <a:cs typeface="+mn-cs"/>
              </a:rPr>
              <a:t> at </a:t>
            </a:r>
            <a:r>
              <a:rPr kumimoji="0" lang="de-DE" sz="2400" b="1" i="1" u="none" strike="noStrike" kern="1200" cap="none" spc="0" normalizeH="0" baseline="0" noProof="0" dirty="0">
                <a:ln>
                  <a:noFill/>
                </a:ln>
                <a:solidFill>
                  <a:srgbClr val="FF0000"/>
                </a:solidFill>
                <a:effectLst/>
                <a:uLnTx/>
                <a:uFillTx/>
                <a:latin typeface="Calibri"/>
                <a:ea typeface="+mn-ea"/>
                <a:cs typeface="+mn-cs"/>
              </a:rPr>
              <a:t>ELI-</a:t>
            </a:r>
            <a:r>
              <a:rPr kumimoji="0" lang="de-DE" sz="2400" b="1" i="1" u="none" strike="noStrike" kern="1200" cap="none" spc="0" normalizeH="0" baseline="0" noProof="0" dirty="0" err="1">
                <a:ln>
                  <a:noFill/>
                </a:ln>
                <a:solidFill>
                  <a:srgbClr val="FF0000"/>
                </a:solidFill>
                <a:effectLst/>
                <a:uLnTx/>
                <a:uFillTx/>
                <a:latin typeface="Calibri"/>
                <a:ea typeface="+mn-ea"/>
                <a:cs typeface="+mn-cs"/>
              </a:rPr>
              <a:t>Beamlines</a:t>
            </a:r>
            <a:r>
              <a:rPr kumimoji="0" lang="de-DE" sz="2400" b="1" i="1" u="none" strike="noStrike" kern="1200" cap="none" spc="0" normalizeH="0" baseline="0" noProof="0" dirty="0">
                <a:ln>
                  <a:noFill/>
                </a:ln>
                <a:solidFill>
                  <a:srgbClr val="FF0000"/>
                </a:solidFill>
                <a:effectLst/>
                <a:uLnTx/>
                <a:uFillTx/>
                <a:latin typeface="Calibri"/>
                <a:ea typeface="+mn-ea"/>
                <a:cs typeface="+mn-cs"/>
              </a:rPr>
              <a:t> </a:t>
            </a:r>
            <a:r>
              <a:rPr kumimoji="0" lang="de-DE" sz="2400" b="1" i="1" u="none" strike="noStrike" kern="1200" cap="none" spc="0" normalizeH="0" baseline="0" noProof="0" dirty="0" err="1">
                <a:ln>
                  <a:noFill/>
                </a:ln>
                <a:solidFill>
                  <a:srgbClr val="FF0000"/>
                </a:solidFill>
                <a:effectLst/>
                <a:uLnTx/>
                <a:uFillTx/>
                <a:latin typeface="Calibri"/>
                <a:ea typeface="+mn-ea"/>
                <a:cs typeface="+mn-cs"/>
              </a:rPr>
              <a:t>or</a:t>
            </a:r>
            <a:r>
              <a:rPr kumimoji="0" lang="de-DE" sz="2400" b="1" i="1" u="none" strike="noStrike" kern="1200" cap="none" spc="0" normalizeH="0" baseline="0" noProof="0" dirty="0">
                <a:ln>
                  <a:noFill/>
                </a:ln>
                <a:solidFill>
                  <a:srgbClr val="FF0000"/>
                </a:solidFill>
                <a:effectLst/>
                <a:uLnTx/>
                <a:uFillTx/>
                <a:latin typeface="Calibri"/>
                <a:ea typeface="+mn-ea"/>
                <a:cs typeface="+mn-cs"/>
              </a:rPr>
              <a:t> EPAC  </a:t>
            </a:r>
            <a:r>
              <a:rPr kumimoji="0" lang="de-DE" sz="2400" b="1" i="1" u="none" strike="noStrike" kern="1200" cap="none" spc="0" normalizeH="0" baseline="0" noProof="0" dirty="0" err="1">
                <a:ln>
                  <a:noFill/>
                </a:ln>
                <a:solidFill>
                  <a:srgbClr val="FF0000"/>
                </a:solidFill>
                <a:effectLst/>
                <a:uLnTx/>
                <a:uFillTx/>
                <a:latin typeface="Calibri"/>
                <a:ea typeface="+mn-ea"/>
                <a:cs typeface="+mn-cs"/>
              </a:rPr>
              <a:t>or</a:t>
            </a:r>
            <a:r>
              <a:rPr kumimoji="0" lang="de-DE" sz="2400" b="1" i="1" u="none" strike="noStrike" kern="1200" cap="none" spc="0" normalizeH="0" baseline="0" noProof="0" dirty="0">
                <a:ln>
                  <a:noFill/>
                </a:ln>
                <a:solidFill>
                  <a:srgbClr val="FF0000"/>
                </a:solidFill>
                <a:effectLst/>
                <a:uLnTx/>
                <a:uFillTx/>
                <a:latin typeface="Calibri"/>
                <a:ea typeface="+mn-ea"/>
                <a:cs typeface="+mn-cs"/>
              </a:rPr>
              <a:t> Pisa </a:t>
            </a:r>
            <a:r>
              <a:rPr kumimoji="0" lang="de-DE" sz="2400" b="1" i="1" u="none" strike="noStrike" kern="1200" cap="none" spc="0" normalizeH="0" baseline="0" noProof="0" dirty="0" err="1">
                <a:ln>
                  <a:noFill/>
                </a:ln>
                <a:solidFill>
                  <a:srgbClr val="FF0000"/>
                </a:solidFill>
                <a:effectLst/>
                <a:uLnTx/>
                <a:uFillTx/>
                <a:latin typeface="Calibri"/>
                <a:ea typeface="+mn-ea"/>
                <a:cs typeface="+mn-cs"/>
              </a:rPr>
              <a:t>or</a:t>
            </a:r>
            <a:r>
              <a:rPr lang="de-DE" sz="2400" b="1" i="1" dirty="0">
                <a:solidFill>
                  <a:srgbClr val="FF0000"/>
                </a:solidFill>
                <a:latin typeface="Calibri"/>
              </a:rPr>
              <a:t> </a:t>
            </a:r>
            <a:r>
              <a:rPr kumimoji="0" lang="de-DE" sz="2400" b="1" i="1" u="none" strike="noStrike" kern="1200" cap="none" spc="0" normalizeH="0" baseline="0" noProof="0" dirty="0">
                <a:ln>
                  <a:noFill/>
                </a:ln>
                <a:solidFill>
                  <a:srgbClr val="FF0000"/>
                </a:solidFill>
                <a:effectLst/>
                <a:uLnTx/>
                <a:uFillTx/>
                <a:latin typeface="Calibri"/>
                <a:ea typeface="+mn-ea"/>
                <a:cs typeface="+mn-cs"/>
              </a:rPr>
              <a:t>Salamanca</a:t>
            </a:r>
            <a:r>
              <a:rPr kumimoji="0" lang="de-DE" sz="2400" b="1" u="none" strike="noStrike" kern="1200" cap="none" spc="0" normalizeH="0" baseline="0" noProof="0" dirty="0">
                <a:ln>
                  <a:noFill/>
                </a:ln>
                <a:solidFill>
                  <a:srgbClr val="FF0000"/>
                </a:solidFill>
                <a:effectLst/>
                <a:uLnTx/>
                <a:uFillTx/>
                <a:latin typeface="Calibri"/>
                <a:ea typeface="+mn-ea"/>
                <a:cs typeface="+mn-cs"/>
              </a:rPr>
              <a:t>…(</a:t>
            </a:r>
            <a:r>
              <a:rPr kumimoji="0" lang="de-DE" sz="2400" b="1" u="none" strike="noStrike" kern="1200" cap="none" spc="0" normalizeH="0" baseline="0" noProof="0" dirty="0" err="1">
                <a:ln>
                  <a:noFill/>
                </a:ln>
                <a:solidFill>
                  <a:srgbClr val="FF0000"/>
                </a:solidFill>
                <a:effectLst/>
                <a:uLnTx/>
                <a:uFillTx/>
                <a:latin typeface="Calibri"/>
                <a:ea typeface="+mn-ea"/>
                <a:cs typeface="+mn-cs"/>
              </a:rPr>
              <a:t>site</a:t>
            </a:r>
            <a:r>
              <a:rPr kumimoji="0" lang="de-DE" sz="2400" b="1" u="none" strike="noStrike" kern="1200" cap="none" spc="0" normalizeH="0" baseline="0" noProof="0" dirty="0">
                <a:ln>
                  <a:noFill/>
                </a:ln>
                <a:solidFill>
                  <a:srgbClr val="FF0000"/>
                </a:solidFill>
                <a:effectLst/>
                <a:uLnTx/>
                <a:uFillTx/>
                <a:latin typeface="Calibri"/>
                <a:ea typeface="+mn-ea"/>
                <a:cs typeface="+mn-cs"/>
              </a:rPr>
              <a:t> 2)</a:t>
            </a:r>
          </a:p>
        </p:txBody>
      </p:sp>
      <p:pic>
        <p:nvPicPr>
          <p:cNvPr id="42" name="Picture 2">
            <a:extLst>
              <a:ext uri="{FF2B5EF4-FFF2-40B4-BE49-F238E27FC236}">
                <a16:creationId xmlns:a16="http://schemas.microsoft.com/office/drawing/2014/main" id="{5CA87894-88FB-0FB0-B61B-AA35213777B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782664" y="1164698"/>
            <a:ext cx="3345979" cy="4731986"/>
          </a:xfrm>
          <a:prstGeom prst="rect">
            <a:avLst/>
          </a:prstGeom>
          <a:ln>
            <a:solidFill>
              <a:schemeClr val="tx1"/>
            </a:solidFill>
          </a:ln>
        </p:spPr>
      </p:pic>
      <p:grpSp>
        <p:nvGrpSpPr>
          <p:cNvPr id="44" name="Gruppo 5">
            <a:extLst>
              <a:ext uri="{FF2B5EF4-FFF2-40B4-BE49-F238E27FC236}">
                <a16:creationId xmlns:a16="http://schemas.microsoft.com/office/drawing/2014/main" id="{CCC4269A-6786-1CFC-FC30-9D1CB5A8A471}"/>
              </a:ext>
            </a:extLst>
          </p:cNvPr>
          <p:cNvGrpSpPr/>
          <p:nvPr/>
        </p:nvGrpSpPr>
        <p:grpSpPr>
          <a:xfrm>
            <a:off x="1766200" y="3906912"/>
            <a:ext cx="7023301" cy="2353073"/>
            <a:chOff x="438845" y="1348067"/>
            <a:chExt cx="7023301" cy="2353073"/>
          </a:xfrm>
        </p:grpSpPr>
        <p:pic>
          <p:nvPicPr>
            <p:cNvPr id="45" name="Picture 4" descr="A computer generated image of a machine&#10;&#10;Description automatically generated with medium confidence">
              <a:extLst>
                <a:ext uri="{FF2B5EF4-FFF2-40B4-BE49-F238E27FC236}">
                  <a16:creationId xmlns:a16="http://schemas.microsoft.com/office/drawing/2014/main" id="{3E454E2C-BD5D-D885-B190-7F07C26722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8845" y="1400233"/>
              <a:ext cx="6962448" cy="2300907"/>
            </a:xfrm>
            <a:prstGeom prst="rect">
              <a:avLst/>
            </a:prstGeom>
          </p:spPr>
        </p:pic>
        <p:grpSp>
          <p:nvGrpSpPr>
            <p:cNvPr id="46" name="Gruppo 3">
              <a:extLst>
                <a:ext uri="{FF2B5EF4-FFF2-40B4-BE49-F238E27FC236}">
                  <a16:creationId xmlns:a16="http://schemas.microsoft.com/office/drawing/2014/main" id="{592D8F55-292F-4423-FC92-8DFFFEE76F1D}"/>
                </a:ext>
              </a:extLst>
            </p:cNvPr>
            <p:cNvGrpSpPr/>
            <p:nvPr/>
          </p:nvGrpSpPr>
          <p:grpSpPr>
            <a:xfrm>
              <a:off x="2257435" y="1348067"/>
              <a:ext cx="5204711" cy="2184975"/>
              <a:chOff x="2257435" y="1348067"/>
              <a:chExt cx="5204711" cy="2184975"/>
            </a:xfrm>
          </p:grpSpPr>
          <p:sp>
            <p:nvSpPr>
              <p:cNvPr id="47" name="CasellaDiTesto 14">
                <a:extLst>
                  <a:ext uri="{FF2B5EF4-FFF2-40B4-BE49-F238E27FC236}">
                    <a16:creationId xmlns:a16="http://schemas.microsoft.com/office/drawing/2014/main" id="{866B715F-D6B7-0470-7FAF-C6C302A47A89}"/>
                  </a:ext>
                </a:extLst>
              </p:cNvPr>
              <p:cNvSpPr txBox="1"/>
              <p:nvPr/>
            </p:nvSpPr>
            <p:spPr>
              <a:xfrm>
                <a:off x="2257435" y="3256043"/>
                <a:ext cx="1760045" cy="276999"/>
              </a:xfrm>
              <a:prstGeom prst="rect">
                <a:avLst/>
              </a:prstGeom>
              <a:noFill/>
            </p:spPr>
            <p:txBody>
              <a:bodyPr wrap="square">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de-DE" sz="1200" b="1" dirty="0" err="1">
                    <a:latin typeface="Calibri"/>
                  </a:rPr>
                  <a:t>Sparc</a:t>
                </a:r>
                <a:r>
                  <a:rPr lang="de-DE" sz="1200" b="1" dirty="0">
                    <a:latin typeface="Calibri"/>
                  </a:rPr>
                  <a:t>-like </a:t>
                </a:r>
                <a:r>
                  <a:rPr lang="de-DE" sz="1200" b="1" dirty="0" err="1">
                    <a:latin typeface="Calibri"/>
                  </a:rPr>
                  <a:t>photo</a:t>
                </a:r>
                <a:r>
                  <a:rPr lang="de-DE" sz="1200" b="1" dirty="0">
                    <a:latin typeface="Calibri"/>
                  </a:rPr>
                  <a:t> </a:t>
                </a:r>
                <a:r>
                  <a:rPr lang="de-DE" sz="1200" b="1" dirty="0" err="1">
                    <a:latin typeface="Calibri"/>
                  </a:rPr>
                  <a:t>injector</a:t>
                </a:r>
                <a:endParaRPr kumimoji="0" lang="de-DE" sz="1200" b="1" i="0" u="none" strike="noStrike" kern="1200" cap="none" spc="0" normalizeH="0" baseline="0" noProof="0" dirty="0">
                  <a:ln>
                    <a:noFill/>
                  </a:ln>
                  <a:effectLst/>
                  <a:uLnTx/>
                  <a:uFillTx/>
                  <a:latin typeface="Calibri"/>
                  <a:ea typeface="+mn-ea"/>
                  <a:cs typeface="+mn-cs"/>
                </a:endParaRPr>
              </a:p>
            </p:txBody>
          </p:sp>
          <p:sp>
            <p:nvSpPr>
              <p:cNvPr id="48" name="CasellaDiTesto 16">
                <a:extLst>
                  <a:ext uri="{FF2B5EF4-FFF2-40B4-BE49-F238E27FC236}">
                    <a16:creationId xmlns:a16="http://schemas.microsoft.com/office/drawing/2014/main" id="{A41077F6-74E3-D763-879D-AA3A603B88CF}"/>
                  </a:ext>
                </a:extLst>
              </p:cNvPr>
              <p:cNvSpPr txBox="1"/>
              <p:nvPr/>
            </p:nvSpPr>
            <p:spPr>
              <a:xfrm>
                <a:off x="4377132" y="2455627"/>
                <a:ext cx="1097838" cy="276999"/>
              </a:xfrm>
              <a:prstGeom prst="rect">
                <a:avLst/>
              </a:prstGeom>
              <a:noFill/>
            </p:spPr>
            <p:txBody>
              <a:bodyPr wrap="square">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de-DE" sz="1200" b="1" dirty="0">
                    <a:latin typeface="Calibri"/>
                  </a:rPr>
                  <a:t>X-band </a:t>
                </a:r>
                <a:r>
                  <a:rPr lang="de-DE" sz="1200" b="1" dirty="0" err="1">
                    <a:latin typeface="Calibri"/>
                  </a:rPr>
                  <a:t>linac</a:t>
                </a:r>
                <a:endParaRPr kumimoji="0" lang="de-DE" sz="1200" b="1" i="0" u="none" strike="noStrike" kern="1200" cap="none" spc="0" normalizeH="0" baseline="0" noProof="0" dirty="0">
                  <a:ln>
                    <a:noFill/>
                  </a:ln>
                  <a:effectLst/>
                  <a:uLnTx/>
                  <a:uFillTx/>
                  <a:latin typeface="Calibri"/>
                  <a:ea typeface="+mn-ea"/>
                  <a:cs typeface="+mn-cs"/>
                </a:endParaRPr>
              </a:p>
            </p:txBody>
          </p:sp>
          <p:sp>
            <p:nvSpPr>
              <p:cNvPr id="49" name="CasellaDiTesto 17">
                <a:extLst>
                  <a:ext uri="{FF2B5EF4-FFF2-40B4-BE49-F238E27FC236}">
                    <a16:creationId xmlns:a16="http://schemas.microsoft.com/office/drawing/2014/main" id="{3ED33691-5C28-5E67-7F9C-FDBA472B248B}"/>
                  </a:ext>
                </a:extLst>
              </p:cNvPr>
              <p:cNvSpPr txBox="1"/>
              <p:nvPr/>
            </p:nvSpPr>
            <p:spPr>
              <a:xfrm>
                <a:off x="5831147" y="2061013"/>
                <a:ext cx="1324187" cy="314229"/>
              </a:xfrm>
              <a:prstGeom prst="rect">
                <a:avLst/>
              </a:prstGeom>
              <a:solidFill>
                <a:schemeClr val="accent4">
                  <a:lumMod val="20000"/>
                  <a:lumOff val="80000"/>
                </a:schemeClr>
              </a:solidFill>
              <a:ln>
                <a:solidFill>
                  <a:schemeClr val="tx1"/>
                </a:solidFill>
              </a:ln>
            </p:spPr>
            <p:txBody>
              <a:bodyPr wrap="square">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de-DE" sz="1400" b="1" dirty="0">
                    <a:latin typeface="Calibri"/>
                  </a:rPr>
                  <a:t>Plasma </a:t>
                </a:r>
                <a:r>
                  <a:rPr lang="de-DE" sz="1400" b="1" dirty="0" err="1">
                    <a:latin typeface="Calibri"/>
                  </a:rPr>
                  <a:t>module</a:t>
                </a:r>
                <a:endParaRPr kumimoji="0" lang="de-DE" sz="1400" b="1" i="0" u="none" strike="noStrike" kern="1200" cap="none" spc="0" normalizeH="0" baseline="0" noProof="0" dirty="0">
                  <a:ln>
                    <a:noFill/>
                  </a:ln>
                  <a:effectLst/>
                  <a:uLnTx/>
                  <a:uFillTx/>
                  <a:latin typeface="Calibri"/>
                  <a:ea typeface="+mn-ea"/>
                  <a:cs typeface="+mn-cs"/>
                </a:endParaRPr>
              </a:p>
            </p:txBody>
          </p:sp>
          <p:sp>
            <p:nvSpPr>
              <p:cNvPr id="50" name="CasellaDiTesto 18">
                <a:extLst>
                  <a:ext uri="{FF2B5EF4-FFF2-40B4-BE49-F238E27FC236}">
                    <a16:creationId xmlns:a16="http://schemas.microsoft.com/office/drawing/2014/main" id="{23AFAAF4-8993-C491-646B-338CA5D6898F}"/>
                  </a:ext>
                </a:extLst>
              </p:cNvPr>
              <p:cNvSpPr txBox="1"/>
              <p:nvPr/>
            </p:nvSpPr>
            <p:spPr>
              <a:xfrm>
                <a:off x="5983109" y="1455132"/>
                <a:ext cx="541816" cy="276999"/>
              </a:xfrm>
              <a:prstGeom prst="rect">
                <a:avLst/>
              </a:prstGeom>
              <a:noFill/>
            </p:spPr>
            <p:txBody>
              <a:bodyPr wrap="square">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de-DE" sz="1200" b="1" dirty="0">
                    <a:latin typeface="Calibri"/>
                  </a:rPr>
                  <a:t>FEL</a:t>
                </a:r>
                <a:endParaRPr kumimoji="0" lang="de-DE" sz="1200" b="1" i="0" u="none" strike="noStrike" kern="1200" cap="none" spc="0" normalizeH="0" baseline="0" noProof="0" dirty="0">
                  <a:ln>
                    <a:noFill/>
                  </a:ln>
                  <a:effectLst/>
                  <a:uLnTx/>
                  <a:uFillTx/>
                  <a:latin typeface="Calibri"/>
                  <a:ea typeface="+mn-ea"/>
                  <a:cs typeface="+mn-cs"/>
                </a:endParaRPr>
              </a:p>
            </p:txBody>
          </p:sp>
          <p:sp>
            <p:nvSpPr>
              <p:cNvPr id="51" name="CasellaDiTesto 20">
                <a:extLst>
                  <a:ext uri="{FF2B5EF4-FFF2-40B4-BE49-F238E27FC236}">
                    <a16:creationId xmlns:a16="http://schemas.microsoft.com/office/drawing/2014/main" id="{07B3B5DA-9D34-FA12-33FD-338082486382}"/>
                  </a:ext>
                </a:extLst>
              </p:cNvPr>
              <p:cNvSpPr txBox="1"/>
              <p:nvPr/>
            </p:nvSpPr>
            <p:spPr>
              <a:xfrm>
                <a:off x="6920330" y="1348067"/>
                <a:ext cx="541816" cy="276999"/>
              </a:xfrm>
              <a:prstGeom prst="rect">
                <a:avLst/>
              </a:prstGeom>
              <a:noFill/>
            </p:spPr>
            <p:txBody>
              <a:bodyPr wrap="square">
                <a:spAutoFit/>
              </a:bodyPr>
              <a:lstStyle/>
              <a:p>
                <a:pPr marL="0" marR="0" lvl="0" indent="0" algn="l" defTabSz="457178" rtl="0" eaLnBrk="1" fontAlgn="auto" latinLnBrk="0" hangingPunct="1">
                  <a:lnSpc>
                    <a:spcPct val="100000"/>
                  </a:lnSpc>
                  <a:spcBef>
                    <a:spcPts val="0"/>
                  </a:spcBef>
                  <a:spcAft>
                    <a:spcPts val="0"/>
                  </a:spcAft>
                  <a:buClrTx/>
                  <a:buSzTx/>
                  <a:buFontTx/>
                  <a:buNone/>
                  <a:tabLst/>
                  <a:defRPr/>
                </a:pPr>
                <a:r>
                  <a:rPr lang="de-DE" sz="1200" b="1" dirty="0">
                    <a:latin typeface="Calibri"/>
                  </a:rPr>
                  <a:t>Users </a:t>
                </a:r>
                <a:endParaRPr kumimoji="0" lang="de-DE" sz="1200" b="1" i="0" u="none" strike="noStrike" kern="1200" cap="none" spc="0" normalizeH="0" baseline="0" noProof="0" dirty="0">
                  <a:ln>
                    <a:noFill/>
                  </a:ln>
                  <a:effectLst/>
                  <a:uLnTx/>
                  <a:uFillTx/>
                  <a:latin typeface="Calibri"/>
                  <a:ea typeface="+mn-ea"/>
                  <a:cs typeface="+mn-cs"/>
                </a:endParaRPr>
              </a:p>
            </p:txBody>
          </p:sp>
        </p:grpSp>
      </p:grpSp>
      <p:sp>
        <p:nvSpPr>
          <p:cNvPr id="2" name="TextBox 1">
            <a:extLst>
              <a:ext uri="{FF2B5EF4-FFF2-40B4-BE49-F238E27FC236}">
                <a16:creationId xmlns:a16="http://schemas.microsoft.com/office/drawing/2014/main" id="{89EE3A8B-E007-255E-2DBA-3393CF0ECCC7}"/>
              </a:ext>
            </a:extLst>
          </p:cNvPr>
          <p:cNvSpPr txBox="1"/>
          <p:nvPr/>
        </p:nvSpPr>
        <p:spPr>
          <a:xfrm>
            <a:off x="8755883" y="6349181"/>
            <a:ext cx="2060308" cy="338554"/>
          </a:xfrm>
          <a:prstGeom prst="rect">
            <a:avLst/>
          </a:prstGeom>
          <a:noFill/>
        </p:spPr>
        <p:txBody>
          <a:bodyPr wrap="none" rtlCol="0">
            <a:spAutoFit/>
          </a:bodyPr>
          <a:lstStyle/>
          <a:p>
            <a:pPr algn="ctr"/>
            <a:r>
              <a:rPr lang="it-IT" sz="1600" i="1" dirty="0" err="1">
                <a:latin typeface="Calibri" panose="020F0502020204030204" pitchFamily="34" charset="0"/>
                <a:cs typeface="Calibri" panose="020F0502020204030204" pitchFamily="34" charset="0"/>
              </a:rPr>
              <a:t>Courtesy</a:t>
            </a:r>
            <a:r>
              <a:rPr lang="it-IT" sz="1600" i="1" dirty="0">
                <a:latin typeface="Calibri" panose="020F0502020204030204" pitchFamily="34" charset="0"/>
                <a:cs typeface="Calibri" panose="020F0502020204030204" pitchFamily="34" charset="0"/>
              </a:rPr>
              <a:t> of A. Biagioni</a:t>
            </a:r>
            <a:endParaRPr lang="en-US" sz="1600" i="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206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ipe(up)">
                                      <p:cBhvr>
                                        <p:cTn id="7" dur="1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CEB497C-DA1C-DA48-3CA4-6D67374D0AA0}"/>
              </a:ext>
            </a:extLst>
          </p:cNvPr>
          <p:cNvSpPr>
            <a:spLocks noGrp="1"/>
          </p:cNvSpPr>
          <p:nvPr>
            <p:ph type="dt" sz="half" idx="10"/>
          </p:nvPr>
        </p:nvSpPr>
        <p:spPr/>
        <p:txBody>
          <a:bodyPr/>
          <a:lstStyle/>
          <a:p>
            <a:r>
              <a:rPr lang="en-US"/>
              <a:t>L. Faillace</a:t>
            </a:r>
            <a:endParaRPr lang="en-US" dirty="0"/>
          </a:p>
        </p:txBody>
      </p:sp>
      <p:sp>
        <p:nvSpPr>
          <p:cNvPr id="5" name="Footer Placeholder 4">
            <a:extLst>
              <a:ext uri="{FF2B5EF4-FFF2-40B4-BE49-F238E27FC236}">
                <a16:creationId xmlns:a16="http://schemas.microsoft.com/office/drawing/2014/main" id="{C071E12D-62DB-9FD0-2C5F-4E0742765651}"/>
              </a:ext>
            </a:extLst>
          </p:cNvPr>
          <p:cNvSpPr>
            <a:spLocks noGrp="1"/>
          </p:cNvSpPr>
          <p:nvPr>
            <p:ph type="ftr" sz="quarter" idx="11"/>
          </p:nvPr>
        </p:nvSpPr>
        <p:spPr/>
        <p:txBody>
          <a:bodyPr/>
          <a:lstStyle/>
          <a:p>
            <a:r>
              <a:rPr lang="en-US"/>
              <a:t>TECH-FPA PhD Retreat 2025</a:t>
            </a:r>
          </a:p>
        </p:txBody>
      </p:sp>
      <p:sp>
        <p:nvSpPr>
          <p:cNvPr id="6" name="Slide Number Placeholder 5">
            <a:extLst>
              <a:ext uri="{FF2B5EF4-FFF2-40B4-BE49-F238E27FC236}">
                <a16:creationId xmlns:a16="http://schemas.microsoft.com/office/drawing/2014/main" id="{E177514A-EFF7-D3F5-468D-6CBAED78B91C}"/>
              </a:ext>
            </a:extLst>
          </p:cNvPr>
          <p:cNvSpPr>
            <a:spLocks noGrp="1"/>
          </p:cNvSpPr>
          <p:nvPr>
            <p:ph type="sldNum" sz="quarter" idx="12"/>
          </p:nvPr>
        </p:nvSpPr>
        <p:spPr/>
        <p:txBody>
          <a:bodyPr/>
          <a:lstStyle/>
          <a:p>
            <a:fld id="{CCB3A354-9AF0-4746-AE3C-F59942414857}" type="slidenum">
              <a:rPr lang="en-US" smtClean="0"/>
              <a:pPr/>
              <a:t>23</a:t>
            </a:fld>
            <a:endParaRPr lang="en-US"/>
          </a:p>
        </p:txBody>
      </p:sp>
      <p:sp>
        <p:nvSpPr>
          <p:cNvPr id="7" name="CasellaDiTesto 6">
            <a:extLst>
              <a:ext uri="{FF2B5EF4-FFF2-40B4-BE49-F238E27FC236}">
                <a16:creationId xmlns:a16="http://schemas.microsoft.com/office/drawing/2014/main" id="{ED9E7983-0CB7-D77A-5DF5-9395C0B945AE}"/>
              </a:ext>
            </a:extLst>
          </p:cNvPr>
          <p:cNvSpPr txBox="1"/>
          <p:nvPr/>
        </p:nvSpPr>
        <p:spPr>
          <a:xfrm>
            <a:off x="881300" y="-2171"/>
            <a:ext cx="10266126" cy="492443"/>
          </a:xfrm>
          <a:prstGeom prst="rect">
            <a:avLst/>
          </a:prstGeom>
          <a:solidFill>
            <a:schemeClr val="accent1">
              <a:lumMod val="20000"/>
              <a:lumOff val="80000"/>
            </a:schemeClr>
          </a:solid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it-IT" sz="26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8" name="Picture 425" descr="http://www.lnf.infn.it/logo/logo_infn_lnf_1_sigla_lnf.png">
            <a:extLst>
              <a:ext uri="{FF2B5EF4-FFF2-40B4-BE49-F238E27FC236}">
                <a16:creationId xmlns:a16="http://schemas.microsoft.com/office/drawing/2014/main" id="{9CDB0136-3625-8556-5DE4-5D3D9DE71425}"/>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contrast="82000"/>
                    </a14:imgEffect>
                  </a14:imgLayer>
                </a14:imgProps>
              </a:ext>
              <a:ext uri="{28A0092B-C50C-407E-A947-70E740481C1C}">
                <a14:useLocalDpi xmlns:a14="http://schemas.microsoft.com/office/drawing/2010/main" val="0"/>
              </a:ext>
            </a:extLst>
          </a:blip>
          <a:srcRect/>
          <a:stretch>
            <a:fillRect/>
          </a:stretch>
        </p:blipFill>
        <p:spPr bwMode="auto">
          <a:xfrm>
            <a:off x="88118" y="27110"/>
            <a:ext cx="731439" cy="463162"/>
          </a:xfrm>
          <a:prstGeom prst="rect">
            <a:avLst/>
          </a:prstGeom>
          <a:noFill/>
          <a:ln w="6350">
            <a:noFill/>
          </a:ln>
          <a:extLst>
            <a:ext uri="{909E8E84-426E-40DD-AFC4-6F175D3DCCD1}">
              <a14:hiddenFill xmlns:a14="http://schemas.microsoft.com/office/drawing/2010/main">
                <a:solidFill>
                  <a:srgbClr val="FFFFFF"/>
                </a:solidFill>
              </a14:hiddenFill>
            </a:ext>
          </a:extLst>
        </p:spPr>
      </p:pic>
      <p:pic>
        <p:nvPicPr>
          <p:cNvPr id="9" name="Immagine 49" descr="Immagine che contiene testo, Carattere, logo, Elementi grafici&#10;&#10;Descrizione generata automaticamente">
            <a:extLst>
              <a:ext uri="{FF2B5EF4-FFF2-40B4-BE49-F238E27FC236}">
                <a16:creationId xmlns:a16="http://schemas.microsoft.com/office/drawing/2014/main" id="{DAC68E58-7902-C190-0D33-FBC2F50F13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47426" y="0"/>
            <a:ext cx="1044574" cy="482262"/>
          </a:xfrm>
          <a:prstGeom prst="rect">
            <a:avLst/>
          </a:prstGeom>
        </p:spPr>
      </p:pic>
      <p:pic>
        <p:nvPicPr>
          <p:cNvPr id="10" name="Immagine 5" descr="Immagine che contiene testo, Carattere, schermata, numero">
            <a:extLst>
              <a:ext uri="{FF2B5EF4-FFF2-40B4-BE49-F238E27FC236}">
                <a16:creationId xmlns:a16="http://schemas.microsoft.com/office/drawing/2014/main" id="{C3CA189B-B48E-2152-CED1-75ADB3DB5FE5}"/>
              </a:ext>
            </a:extLst>
          </p:cNvPr>
          <p:cNvPicPr>
            <a:picLocks noChangeAspect="1"/>
          </p:cNvPicPr>
          <p:nvPr/>
        </p:nvPicPr>
        <p:blipFill>
          <a:blip r:embed="rId5">
            <a:extLst>
              <a:ext uri="{28A0092B-C50C-407E-A947-70E740481C1C}">
                <a14:useLocalDpi xmlns:a14="http://schemas.microsoft.com/office/drawing/2010/main" val="0"/>
              </a:ext>
            </a:extLst>
          </a:blip>
          <a:srcRect t="6770"/>
          <a:stretch/>
        </p:blipFill>
        <p:spPr>
          <a:xfrm>
            <a:off x="497569" y="692823"/>
            <a:ext cx="5092070" cy="2470102"/>
          </a:xfrm>
          <a:prstGeom prst="rect">
            <a:avLst/>
          </a:prstGeom>
        </p:spPr>
      </p:pic>
      <p:sp>
        <p:nvSpPr>
          <p:cNvPr id="11" name="CasellaDiTesto 11">
            <a:extLst>
              <a:ext uri="{FF2B5EF4-FFF2-40B4-BE49-F238E27FC236}">
                <a16:creationId xmlns:a16="http://schemas.microsoft.com/office/drawing/2014/main" id="{FB8D9371-04DB-CDB9-03A5-1AFA7AA88F26}"/>
              </a:ext>
            </a:extLst>
          </p:cNvPr>
          <p:cNvSpPr txBox="1"/>
          <p:nvPr/>
        </p:nvSpPr>
        <p:spPr>
          <a:xfrm>
            <a:off x="6760358" y="1017389"/>
            <a:ext cx="5161566" cy="369332"/>
          </a:xfrm>
          <a:prstGeom prst="rect">
            <a:avLst/>
          </a:prstGeom>
          <a:solidFill>
            <a:srgbClr val="FFFF00"/>
          </a:solidFill>
          <a:ln>
            <a:solidFill>
              <a:schemeClr val="tx1"/>
            </a:solidFill>
          </a:ln>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1.1 GeV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 GV/m  60cm capillary - density 10</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16</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cm-3)</a:t>
            </a:r>
          </a:p>
        </p:txBody>
      </p:sp>
      <p:grpSp>
        <p:nvGrpSpPr>
          <p:cNvPr id="12" name="Gruppo 17">
            <a:extLst>
              <a:ext uri="{FF2B5EF4-FFF2-40B4-BE49-F238E27FC236}">
                <a16:creationId xmlns:a16="http://schemas.microsoft.com/office/drawing/2014/main" id="{5A3EA742-D442-14BC-B2FE-0021ED7D4E79}"/>
              </a:ext>
            </a:extLst>
          </p:cNvPr>
          <p:cNvGrpSpPr/>
          <p:nvPr/>
        </p:nvGrpSpPr>
        <p:grpSpPr>
          <a:xfrm>
            <a:off x="3249770" y="1453764"/>
            <a:ext cx="3361422" cy="1702391"/>
            <a:chOff x="3404541" y="1779798"/>
            <a:chExt cx="3361422" cy="1702391"/>
          </a:xfrm>
        </p:grpSpPr>
        <p:sp>
          <p:nvSpPr>
            <p:cNvPr id="13" name="Ovale 8">
              <a:extLst>
                <a:ext uri="{FF2B5EF4-FFF2-40B4-BE49-F238E27FC236}">
                  <a16:creationId xmlns:a16="http://schemas.microsoft.com/office/drawing/2014/main" id="{33859D2C-F03D-E91B-E5E8-392A67D9D403}"/>
                </a:ext>
              </a:extLst>
            </p:cNvPr>
            <p:cNvSpPr/>
            <p:nvPr/>
          </p:nvSpPr>
          <p:spPr>
            <a:xfrm>
              <a:off x="3404541" y="3211226"/>
              <a:ext cx="942298" cy="270963"/>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4" name="CasellaDiTesto 10">
              <a:extLst>
                <a:ext uri="{FF2B5EF4-FFF2-40B4-BE49-F238E27FC236}">
                  <a16:creationId xmlns:a16="http://schemas.microsoft.com/office/drawing/2014/main" id="{76FC99CB-1EC8-A6F7-475E-3D82B9235A40}"/>
                </a:ext>
              </a:extLst>
            </p:cNvPr>
            <p:cNvSpPr txBox="1"/>
            <p:nvPr/>
          </p:nvSpPr>
          <p:spPr>
            <a:xfrm>
              <a:off x="5369981" y="1805827"/>
              <a:ext cx="1395982" cy="338554"/>
            </a:xfrm>
            <a:prstGeom prst="rect">
              <a:avLst/>
            </a:prstGeom>
            <a:noFill/>
          </p:spPr>
          <p:txBody>
            <a:bodyPr wrap="square">
              <a:spAutoFit/>
            </a:bodyPr>
            <a:lstStyle/>
            <a:p>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100-400 Hz</a:t>
              </a:r>
              <a:endParaRPr lang="it-IT" sz="1600" b="1" dirty="0"/>
            </a:p>
          </p:txBody>
        </p:sp>
        <p:sp>
          <p:nvSpPr>
            <p:cNvPr id="15" name="Ovale 7">
              <a:extLst>
                <a:ext uri="{FF2B5EF4-FFF2-40B4-BE49-F238E27FC236}">
                  <a16:creationId xmlns:a16="http://schemas.microsoft.com/office/drawing/2014/main" id="{7448B8BE-520C-5A3D-5649-3C642EC01E8C}"/>
                </a:ext>
              </a:extLst>
            </p:cNvPr>
            <p:cNvSpPr/>
            <p:nvPr/>
          </p:nvSpPr>
          <p:spPr>
            <a:xfrm>
              <a:off x="3437814" y="2339189"/>
              <a:ext cx="905499" cy="266778"/>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cxnSp>
          <p:nvCxnSpPr>
            <p:cNvPr id="16" name="Connettore 2 2">
              <a:extLst>
                <a:ext uri="{FF2B5EF4-FFF2-40B4-BE49-F238E27FC236}">
                  <a16:creationId xmlns:a16="http://schemas.microsoft.com/office/drawing/2014/main" id="{2CF89C6F-77B2-1225-40D1-BEBCDF78B6EF}"/>
                </a:ext>
              </a:extLst>
            </p:cNvPr>
            <p:cNvCxnSpPr>
              <a:cxnSpLocks/>
              <a:stCxn id="15" idx="7"/>
            </p:cNvCxnSpPr>
            <p:nvPr/>
          </p:nvCxnSpPr>
          <p:spPr>
            <a:xfrm flipV="1">
              <a:off x="4210706" y="1938233"/>
              <a:ext cx="1197528" cy="440025"/>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17" name="Ovale 12">
              <a:extLst>
                <a:ext uri="{FF2B5EF4-FFF2-40B4-BE49-F238E27FC236}">
                  <a16:creationId xmlns:a16="http://schemas.microsoft.com/office/drawing/2014/main" id="{340A60F1-2C10-EE26-09A6-40A669A37056}"/>
                </a:ext>
              </a:extLst>
            </p:cNvPr>
            <p:cNvSpPr/>
            <p:nvPr/>
          </p:nvSpPr>
          <p:spPr>
            <a:xfrm>
              <a:off x="5349240" y="1779798"/>
              <a:ext cx="1170432" cy="390293"/>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8" name="Connettore 2 14">
              <a:extLst>
                <a:ext uri="{FF2B5EF4-FFF2-40B4-BE49-F238E27FC236}">
                  <a16:creationId xmlns:a16="http://schemas.microsoft.com/office/drawing/2014/main" id="{792CD232-EE5E-741B-2C5B-9FDAFF848420}"/>
                </a:ext>
              </a:extLst>
            </p:cNvPr>
            <p:cNvCxnSpPr>
              <a:cxnSpLocks/>
              <a:stCxn id="13" idx="7"/>
              <a:endCxn id="17" idx="3"/>
            </p:cNvCxnSpPr>
            <p:nvPr/>
          </p:nvCxnSpPr>
          <p:spPr>
            <a:xfrm flipV="1">
              <a:off x="4208843" y="2112934"/>
              <a:ext cx="1311803" cy="1137974"/>
            </a:xfrm>
            <a:prstGeom prst="straightConnector1">
              <a:avLst/>
            </a:prstGeom>
            <a:ln w="254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19" name="Rectangle 1">
            <a:extLst>
              <a:ext uri="{FF2B5EF4-FFF2-40B4-BE49-F238E27FC236}">
                <a16:creationId xmlns:a16="http://schemas.microsoft.com/office/drawing/2014/main" id="{AB9487E5-1CDB-F73E-41FC-B1BDADC6C62A}"/>
              </a:ext>
            </a:extLst>
          </p:cNvPr>
          <p:cNvSpPr/>
          <p:nvPr/>
        </p:nvSpPr>
        <p:spPr>
          <a:xfrm>
            <a:off x="7541816" y="1606219"/>
            <a:ext cx="4374130" cy="1477328"/>
          </a:xfrm>
          <a:prstGeom prst="rect">
            <a:avLst/>
          </a:prstGeom>
          <a:noFill/>
          <a:ln>
            <a:solidFill>
              <a:schemeClr val="tx1">
                <a:lumMod val="75000"/>
              </a:schemeClr>
            </a:solidFill>
          </a:ln>
        </p:spPr>
        <p:txBody>
          <a:bodyPr wrap="square">
            <a:spAutoFit/>
          </a:bodyPr>
          <a:lstStyle/>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1800" b="0" i="0" u="none" strike="noStrike" kern="1200" cap="none" spc="0" normalizeH="0" baseline="0" noProof="0" dirty="0" err="1">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Fabrication</a:t>
            </a:r>
            <a:r>
              <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 by </a:t>
            </a:r>
            <a:r>
              <a:rPr kumimoji="0" lang="it-IT" sz="1800" b="0" i="0" u="none" strike="noStrike" kern="1200" cap="none" spc="0" normalizeH="0" baseline="0" noProof="0" dirty="0" err="1">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machining</a:t>
            </a:r>
            <a:endPar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10 </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increasing diameter</a:t>
            </a:r>
            <a:endPar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endParaRP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1800" b="0" i="0" u="none" strike="noStrike" kern="1200" cap="none" spc="0" normalizeH="0" baseline="0" noProof="0" dirty="0" err="1">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Density</a:t>
            </a:r>
            <a:r>
              <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 range 10</a:t>
            </a:r>
            <a:r>
              <a:rPr kumimoji="0" lang="it-IT" sz="1800" b="0" i="0" u="none" strike="noStrike" kern="1200" cap="none" spc="0" normalizeH="0" baseline="3000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16</a:t>
            </a:r>
            <a:r>
              <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 -10</a:t>
            </a:r>
            <a:r>
              <a:rPr kumimoji="0" lang="it-IT" sz="1800" b="0" i="0" u="none" strike="noStrike" kern="1200" cap="none" spc="0" normalizeH="0" baseline="3000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17</a:t>
            </a:r>
            <a:r>
              <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 cm</a:t>
            </a:r>
            <a:r>
              <a:rPr kumimoji="0" lang="it-IT" sz="1800" b="0" i="0" u="none" strike="noStrike" kern="1200" cap="none" spc="0" normalizeH="0" baseline="3000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-3</a:t>
            </a:r>
            <a:r>
              <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1800" b="0" i="0" u="none" strike="noStrike" kern="120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13 kV with 500 A</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it-IT" sz="1800" b="1" i="0" u="none" strike="noStrike" kern="120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100 Hz rep Rate (</a:t>
            </a:r>
            <a:r>
              <a:rPr kumimoji="0" lang="it-IT" sz="1800" b="1" i="0" u="none" strike="noStrike" kern="1200" cap="none" spc="0" normalizeH="0" baseline="0" noProof="0" dirty="0" err="1">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nominal</a:t>
            </a:r>
            <a:r>
              <a:rPr kumimoji="0" lang="it-IT" sz="1800" b="1" i="0" u="none" strike="noStrike" kern="120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 </a:t>
            </a:r>
            <a:r>
              <a:rPr kumimoji="0" lang="it-IT" sz="1800" b="1" i="0" u="none" strike="noStrike" kern="1200" cap="none" spc="0" normalizeH="0" baseline="0" noProof="0" dirty="0" err="1">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value</a:t>
            </a:r>
            <a:r>
              <a:rPr kumimoji="0" lang="it-IT" sz="1800" b="1" i="0" u="none" strike="noStrike" kern="120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a:t>
            </a:r>
          </a:p>
        </p:txBody>
      </p:sp>
      <p:pic>
        <p:nvPicPr>
          <p:cNvPr id="20" name="Immagine 19" descr="Immagine che contiene macchina, elettronica, interno, automobile">
            <a:extLst>
              <a:ext uri="{FF2B5EF4-FFF2-40B4-BE49-F238E27FC236}">
                <a16:creationId xmlns:a16="http://schemas.microsoft.com/office/drawing/2014/main" id="{356AE898-F95E-2787-06B1-AB8282A77348}"/>
              </a:ext>
            </a:extLst>
          </p:cNvPr>
          <p:cNvPicPr>
            <a:picLocks noChangeAspect="1"/>
          </p:cNvPicPr>
          <p:nvPr/>
        </p:nvPicPr>
        <p:blipFill rotWithShape="1">
          <a:blip r:embed="rId6"/>
          <a:srcRect t="19476" b="20300"/>
          <a:stretch/>
        </p:blipFill>
        <p:spPr>
          <a:xfrm>
            <a:off x="529916" y="4740426"/>
            <a:ext cx="4943197" cy="1621371"/>
          </a:xfrm>
          <a:prstGeom prst="rect">
            <a:avLst/>
          </a:prstGeom>
        </p:spPr>
      </p:pic>
      <p:sp>
        <p:nvSpPr>
          <p:cNvPr id="21" name="Ovale 21">
            <a:extLst>
              <a:ext uri="{FF2B5EF4-FFF2-40B4-BE49-F238E27FC236}">
                <a16:creationId xmlns:a16="http://schemas.microsoft.com/office/drawing/2014/main" id="{C27F0CD6-B188-5C8D-8C5E-5D9908171819}"/>
              </a:ext>
            </a:extLst>
          </p:cNvPr>
          <p:cNvSpPr/>
          <p:nvPr/>
        </p:nvSpPr>
        <p:spPr>
          <a:xfrm>
            <a:off x="1860039" y="5235643"/>
            <a:ext cx="923544" cy="630936"/>
          </a:xfrm>
          <a:prstGeom prst="ellipse">
            <a:avLst/>
          </a:prstGeom>
          <a:noFill/>
          <a:ln w="38100">
            <a:solidFill>
              <a:schemeClr val="tx1"/>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2" name="Gruppo 22">
            <a:extLst>
              <a:ext uri="{FF2B5EF4-FFF2-40B4-BE49-F238E27FC236}">
                <a16:creationId xmlns:a16="http://schemas.microsoft.com/office/drawing/2014/main" id="{4C50C924-C69C-A51E-E74C-7BFD33A62E36}"/>
              </a:ext>
            </a:extLst>
          </p:cNvPr>
          <p:cNvGrpSpPr/>
          <p:nvPr/>
        </p:nvGrpSpPr>
        <p:grpSpPr>
          <a:xfrm>
            <a:off x="7404410" y="3140047"/>
            <a:ext cx="4493647" cy="3173834"/>
            <a:chOff x="7268675" y="2992284"/>
            <a:chExt cx="4374130" cy="3499892"/>
          </a:xfrm>
        </p:grpSpPr>
        <p:pic>
          <p:nvPicPr>
            <p:cNvPr id="23" name="Immagine 23" descr="Immagine che contiene testo, Carattere, schermata, linea&#10;&#10;Descrizione generata automaticamente">
              <a:extLst>
                <a:ext uri="{FF2B5EF4-FFF2-40B4-BE49-F238E27FC236}">
                  <a16:creationId xmlns:a16="http://schemas.microsoft.com/office/drawing/2014/main" id="{3386C788-DA36-EAB0-8533-5202B7F1CA1E}"/>
                </a:ext>
              </a:extLst>
            </p:cNvPr>
            <p:cNvPicPr>
              <a:picLocks noChangeAspect="1"/>
            </p:cNvPicPr>
            <p:nvPr/>
          </p:nvPicPr>
          <p:blipFill rotWithShape="1">
            <a:blip r:embed="rId7"/>
            <a:srcRect l="6997" t="8681" r="12717" b="4488"/>
            <a:stretch/>
          </p:blipFill>
          <p:spPr>
            <a:xfrm>
              <a:off x="7268675" y="3148345"/>
              <a:ext cx="4374130" cy="3343831"/>
            </a:xfrm>
            <a:prstGeom prst="rect">
              <a:avLst/>
            </a:prstGeom>
          </p:spPr>
        </p:pic>
        <p:sp>
          <p:nvSpPr>
            <p:cNvPr id="24" name="CasellaDiTesto 24">
              <a:extLst>
                <a:ext uri="{FF2B5EF4-FFF2-40B4-BE49-F238E27FC236}">
                  <a16:creationId xmlns:a16="http://schemas.microsoft.com/office/drawing/2014/main" id="{76BA4F03-0500-6965-1540-96D9704540DB}"/>
                </a:ext>
              </a:extLst>
            </p:cNvPr>
            <p:cNvSpPr txBox="1"/>
            <p:nvPr/>
          </p:nvSpPr>
          <p:spPr>
            <a:xfrm>
              <a:off x="7761726" y="2992284"/>
              <a:ext cx="81950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10</a:t>
              </a:r>
              <a:r>
                <a:rPr kumimoji="0" lang="it-IT" sz="1400" b="0" i="0" u="none" strike="noStrike" kern="1200" cap="none" spc="0" normalizeH="0" baseline="30000" noProof="0" dirty="0">
                  <a:ln>
                    <a:noFill/>
                  </a:ln>
                  <a:solidFill>
                    <a:prstClr val="black"/>
                  </a:solidFill>
                  <a:effectLst/>
                  <a:uLnTx/>
                  <a:uFillTx/>
                  <a:latin typeface="Arial" panose="020B0604020202020204" pitchFamily="34" charset="0"/>
                  <a:ea typeface="Microsoft JhengHei UI Light" panose="020B0304030504040204" pitchFamily="34" charset="-120"/>
                  <a:cs typeface="Arial" panose="020B0604020202020204" pitchFamily="34" charset="0"/>
                </a:rPr>
                <a:t>17</a:t>
              </a:r>
              <a:endParaRPr kumimoji="0" lang="it-IT"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25" name="Immagine 25" descr="Immagine che contiene schermata, bianco e nero, stereo">
            <a:extLst>
              <a:ext uri="{FF2B5EF4-FFF2-40B4-BE49-F238E27FC236}">
                <a16:creationId xmlns:a16="http://schemas.microsoft.com/office/drawing/2014/main" id="{D0407D48-F132-B941-9BFF-8D22EB37A4E0}"/>
              </a:ext>
            </a:extLst>
          </p:cNvPr>
          <p:cNvPicPr>
            <a:picLocks noChangeAspect="1"/>
          </p:cNvPicPr>
          <p:nvPr/>
        </p:nvPicPr>
        <p:blipFill>
          <a:blip r:embed="rId8"/>
          <a:stretch>
            <a:fillRect/>
          </a:stretch>
        </p:blipFill>
        <p:spPr>
          <a:xfrm>
            <a:off x="495307" y="3348103"/>
            <a:ext cx="5012416" cy="1621370"/>
          </a:xfrm>
          <a:prstGeom prst="rect">
            <a:avLst/>
          </a:prstGeom>
        </p:spPr>
      </p:pic>
      <p:cxnSp>
        <p:nvCxnSpPr>
          <p:cNvPr id="26" name="Connettore 2 26">
            <a:extLst>
              <a:ext uri="{FF2B5EF4-FFF2-40B4-BE49-F238E27FC236}">
                <a16:creationId xmlns:a16="http://schemas.microsoft.com/office/drawing/2014/main" id="{9B7EEFA4-C944-C0BE-B607-7EA8B6387730}"/>
              </a:ext>
            </a:extLst>
          </p:cNvPr>
          <p:cNvCxnSpPr>
            <a:cxnSpLocks/>
            <a:stCxn id="21" idx="6"/>
            <a:endCxn id="23" idx="1"/>
          </p:cNvCxnSpPr>
          <p:nvPr/>
        </p:nvCxnSpPr>
        <p:spPr>
          <a:xfrm flipV="1">
            <a:off x="2783583" y="4797725"/>
            <a:ext cx="4620827" cy="753386"/>
          </a:xfrm>
          <a:prstGeom prst="straightConnector1">
            <a:avLst/>
          </a:prstGeom>
          <a:ln w="38100">
            <a:solidFill>
              <a:schemeClr val="tx1"/>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27" name="Rectangle 12">
            <a:extLst>
              <a:ext uri="{FF2B5EF4-FFF2-40B4-BE49-F238E27FC236}">
                <a16:creationId xmlns:a16="http://schemas.microsoft.com/office/drawing/2014/main" id="{5FF09CBA-C939-4DCD-5785-99B97CBF9F45}"/>
              </a:ext>
            </a:extLst>
          </p:cNvPr>
          <p:cNvSpPr/>
          <p:nvPr/>
        </p:nvSpPr>
        <p:spPr>
          <a:xfrm>
            <a:off x="6918624" y="10298"/>
            <a:ext cx="4091185" cy="461665"/>
          </a:xfrm>
          <a:prstGeom prst="rect">
            <a:avLst/>
          </a:prstGeom>
        </p:spPr>
        <p:txBody>
          <a:bodyPr wrap="none">
            <a:spAutoFit/>
          </a:bodyPr>
          <a:lstStyle/>
          <a:p>
            <a:r>
              <a:rPr lang="en-US" sz="2400" b="1" i="1" dirty="0">
                <a:solidFill>
                  <a:schemeClr val="accent1">
                    <a:lumMod val="50000"/>
                  </a:schemeClr>
                </a:solidFill>
                <a:latin typeface="Microsoft JhengHei UI Light" panose="020B0304030504040204" pitchFamily="34" charset="-120"/>
                <a:ea typeface="Microsoft JhengHei UI Light" panose="020B0304030504040204" pitchFamily="34" charset="-120"/>
                <a:cs typeface="Arial" panose="020B0604020202020204" pitchFamily="34" charset="0"/>
              </a:rPr>
              <a:t>Plasma accelerating module</a:t>
            </a:r>
            <a:endParaRPr lang="it-IT" sz="2400" b="1" i="1" dirty="0">
              <a:solidFill>
                <a:schemeClr val="accent1">
                  <a:lumMod val="50000"/>
                </a:schemeClr>
              </a:solidFill>
              <a:latin typeface="Microsoft JhengHei UI Light" panose="020B0304030504040204" pitchFamily="34" charset="-120"/>
              <a:ea typeface="Microsoft JhengHei UI Light" panose="020B0304030504040204" pitchFamily="34" charset="-120"/>
              <a:cs typeface="Arial" panose="020B0604020202020204" pitchFamily="34" charset="0"/>
            </a:endParaRPr>
          </a:p>
        </p:txBody>
      </p:sp>
      <p:sp>
        <p:nvSpPr>
          <p:cNvPr id="28" name="CasellaDiTesto 4">
            <a:extLst>
              <a:ext uri="{FF2B5EF4-FFF2-40B4-BE49-F238E27FC236}">
                <a16:creationId xmlns:a16="http://schemas.microsoft.com/office/drawing/2014/main" id="{E5FA83D0-EDB9-331D-DC7C-41B1E833F23D}"/>
              </a:ext>
            </a:extLst>
          </p:cNvPr>
          <p:cNvSpPr txBox="1"/>
          <p:nvPr/>
        </p:nvSpPr>
        <p:spPr>
          <a:xfrm>
            <a:off x="1858390" y="81912"/>
            <a:ext cx="3948050" cy="338554"/>
          </a:xfrm>
          <a:prstGeom prst="rect">
            <a:avLst/>
          </a:prstGeom>
          <a:noFill/>
        </p:spPr>
        <p:txBody>
          <a:bodyPr wrap="square">
            <a:spAutoFit/>
          </a:bodyPr>
          <a:lstStyle/>
          <a:p>
            <a:r>
              <a:rPr lang="en-US" sz="1600" b="1" dirty="0">
                <a:solidFill>
                  <a:srgbClr val="202122"/>
                </a:solidFill>
                <a:latin typeface="Arial" panose="020B0604020202020204" pitchFamily="34" charset="0"/>
              </a:rPr>
              <a:t>TRL 5 -</a:t>
            </a:r>
            <a:r>
              <a:rPr lang="it-IT" sz="1600" b="1" dirty="0">
                <a:solidFill>
                  <a:srgbClr val="202122"/>
                </a:solidFill>
                <a:latin typeface="Arial" panose="020B0604020202020204" pitchFamily="34" charset="0"/>
              </a:rPr>
              <a:t>Technology </a:t>
            </a:r>
            <a:r>
              <a:rPr lang="it-IT" sz="1600" b="1" dirty="0" err="1">
                <a:solidFill>
                  <a:srgbClr val="202122"/>
                </a:solidFill>
                <a:latin typeface="Arial" panose="020B0604020202020204" pitchFamily="34" charset="0"/>
              </a:rPr>
              <a:t>validated</a:t>
            </a:r>
            <a:r>
              <a:rPr lang="it-IT" sz="1600" b="1" dirty="0">
                <a:solidFill>
                  <a:srgbClr val="202122"/>
                </a:solidFill>
                <a:latin typeface="Arial" panose="020B0604020202020204" pitchFamily="34" charset="0"/>
              </a:rPr>
              <a:t> in lab</a:t>
            </a:r>
          </a:p>
        </p:txBody>
      </p:sp>
      <p:sp>
        <p:nvSpPr>
          <p:cNvPr id="35" name="TextBox 34">
            <a:extLst>
              <a:ext uri="{FF2B5EF4-FFF2-40B4-BE49-F238E27FC236}">
                <a16:creationId xmlns:a16="http://schemas.microsoft.com/office/drawing/2014/main" id="{EA1E4A53-2297-192E-FDE5-B5F706D697F1}"/>
              </a:ext>
            </a:extLst>
          </p:cNvPr>
          <p:cNvSpPr txBox="1"/>
          <p:nvPr/>
        </p:nvSpPr>
        <p:spPr>
          <a:xfrm>
            <a:off x="8755883" y="6349181"/>
            <a:ext cx="2060308" cy="338554"/>
          </a:xfrm>
          <a:prstGeom prst="rect">
            <a:avLst/>
          </a:prstGeom>
          <a:noFill/>
        </p:spPr>
        <p:txBody>
          <a:bodyPr wrap="none" rtlCol="0">
            <a:spAutoFit/>
          </a:bodyPr>
          <a:lstStyle/>
          <a:p>
            <a:pPr algn="ctr"/>
            <a:r>
              <a:rPr lang="it-IT" sz="1600" i="1" dirty="0" err="1">
                <a:latin typeface="Calibri" panose="020F0502020204030204" pitchFamily="34" charset="0"/>
                <a:cs typeface="Calibri" panose="020F0502020204030204" pitchFamily="34" charset="0"/>
              </a:rPr>
              <a:t>Courtesy</a:t>
            </a:r>
            <a:r>
              <a:rPr lang="it-IT" sz="1600" i="1" dirty="0">
                <a:latin typeface="Calibri" panose="020F0502020204030204" pitchFamily="34" charset="0"/>
                <a:cs typeface="Calibri" panose="020F0502020204030204" pitchFamily="34" charset="0"/>
              </a:rPr>
              <a:t> of A. Biagioni</a:t>
            </a:r>
            <a:endParaRPr lang="en-US" sz="1600" i="1"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630FEF75-13F9-6DC5-5B0A-81E327FC7048}"/>
              </a:ext>
            </a:extLst>
          </p:cNvPr>
          <p:cNvSpPr txBox="1"/>
          <p:nvPr/>
        </p:nvSpPr>
        <p:spPr>
          <a:xfrm>
            <a:off x="8458199" y="656303"/>
            <a:ext cx="1815625" cy="369332"/>
          </a:xfrm>
          <a:prstGeom prst="rect">
            <a:avLst/>
          </a:prstGeom>
          <a:noFill/>
        </p:spPr>
        <p:txBody>
          <a:bodyPr wrap="none" rtlCol="0">
            <a:spAutoFit/>
          </a:bodyPr>
          <a:lstStyle/>
          <a:p>
            <a:r>
              <a:rPr lang="it-IT" b="1" dirty="0" err="1"/>
              <a:t>Nominal</a:t>
            </a:r>
            <a:r>
              <a:rPr lang="it-IT" b="1" dirty="0"/>
              <a:t> </a:t>
            </a:r>
            <a:r>
              <a:rPr lang="it-IT" b="1" dirty="0" err="1"/>
              <a:t>values</a:t>
            </a:r>
            <a:endParaRPr lang="en-US" b="1" dirty="0"/>
          </a:p>
        </p:txBody>
      </p:sp>
      <p:sp>
        <p:nvSpPr>
          <p:cNvPr id="3" name="TextBox 2">
            <a:extLst>
              <a:ext uri="{FF2B5EF4-FFF2-40B4-BE49-F238E27FC236}">
                <a16:creationId xmlns:a16="http://schemas.microsoft.com/office/drawing/2014/main" id="{C8A05389-716E-1087-760C-389D1B040A71}"/>
              </a:ext>
            </a:extLst>
          </p:cNvPr>
          <p:cNvSpPr txBox="1"/>
          <p:nvPr/>
        </p:nvSpPr>
        <p:spPr>
          <a:xfrm>
            <a:off x="3456037" y="793955"/>
            <a:ext cx="1934504" cy="369332"/>
          </a:xfrm>
          <a:prstGeom prst="rect">
            <a:avLst/>
          </a:prstGeom>
          <a:noFill/>
        </p:spPr>
        <p:txBody>
          <a:bodyPr wrap="none" rtlCol="0">
            <a:spAutoFit/>
          </a:bodyPr>
          <a:lstStyle/>
          <a:p>
            <a:r>
              <a:rPr lang="it-IT" b="1" dirty="0">
                <a:solidFill>
                  <a:schemeClr val="accent1"/>
                </a:solidFill>
              </a:rPr>
              <a:t>Goal </a:t>
            </a:r>
            <a:r>
              <a:rPr lang="it-IT" b="1" dirty="0" err="1">
                <a:solidFill>
                  <a:schemeClr val="accent1"/>
                </a:solidFill>
              </a:rPr>
              <a:t>parameters</a:t>
            </a:r>
            <a:endParaRPr lang="en-US" b="1" dirty="0">
              <a:solidFill>
                <a:schemeClr val="accent1"/>
              </a:solidFill>
            </a:endParaRPr>
          </a:p>
        </p:txBody>
      </p:sp>
      <p:sp>
        <p:nvSpPr>
          <p:cNvPr id="29" name="TextBox 28">
            <a:extLst>
              <a:ext uri="{FF2B5EF4-FFF2-40B4-BE49-F238E27FC236}">
                <a16:creationId xmlns:a16="http://schemas.microsoft.com/office/drawing/2014/main" id="{B46090AD-2566-C55E-C853-903C4D7DF4E8}"/>
              </a:ext>
            </a:extLst>
          </p:cNvPr>
          <p:cNvSpPr txBox="1"/>
          <p:nvPr/>
        </p:nvSpPr>
        <p:spPr>
          <a:xfrm>
            <a:off x="7969044" y="3315930"/>
            <a:ext cx="1584152" cy="369332"/>
          </a:xfrm>
          <a:prstGeom prst="rect">
            <a:avLst/>
          </a:prstGeom>
          <a:noFill/>
        </p:spPr>
        <p:txBody>
          <a:bodyPr wrap="none" rtlCol="0">
            <a:spAutoFit/>
          </a:bodyPr>
          <a:lstStyle/>
          <a:p>
            <a:r>
              <a:rPr lang="it-IT" dirty="0" err="1"/>
              <a:t>measurement</a:t>
            </a:r>
            <a:endParaRPr lang="en-US" dirty="0"/>
          </a:p>
        </p:txBody>
      </p:sp>
    </p:spTree>
    <p:extLst>
      <p:ext uri="{BB962C8B-B14F-4D97-AF65-F5344CB8AC3E}">
        <p14:creationId xmlns:p14="http://schemas.microsoft.com/office/powerpoint/2010/main" val="26880747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FFB8105-7C0D-262C-663D-EA35ABAA08C6}"/>
              </a:ext>
            </a:extLst>
          </p:cNvPr>
          <p:cNvSpPr>
            <a:spLocks noGrp="1"/>
          </p:cNvSpPr>
          <p:nvPr>
            <p:ph type="dt" sz="half" idx="10"/>
          </p:nvPr>
        </p:nvSpPr>
        <p:spPr/>
        <p:txBody>
          <a:bodyPr/>
          <a:lstStyle/>
          <a:p>
            <a:r>
              <a:rPr lang="en-US"/>
              <a:t>L. Faillace</a:t>
            </a:r>
            <a:endParaRPr lang="en-US" dirty="0"/>
          </a:p>
        </p:txBody>
      </p:sp>
      <p:sp>
        <p:nvSpPr>
          <p:cNvPr id="5" name="Footer Placeholder 4">
            <a:extLst>
              <a:ext uri="{FF2B5EF4-FFF2-40B4-BE49-F238E27FC236}">
                <a16:creationId xmlns:a16="http://schemas.microsoft.com/office/drawing/2014/main" id="{A03DB850-54DC-628B-9B28-30867E1E30AE}"/>
              </a:ext>
            </a:extLst>
          </p:cNvPr>
          <p:cNvSpPr>
            <a:spLocks noGrp="1"/>
          </p:cNvSpPr>
          <p:nvPr>
            <p:ph type="ftr" sz="quarter" idx="11"/>
          </p:nvPr>
        </p:nvSpPr>
        <p:spPr/>
        <p:txBody>
          <a:bodyPr/>
          <a:lstStyle/>
          <a:p>
            <a:r>
              <a:rPr lang="en-US"/>
              <a:t>TECH-FPA PhD Retreat 2025</a:t>
            </a:r>
          </a:p>
        </p:txBody>
      </p:sp>
      <p:sp>
        <p:nvSpPr>
          <p:cNvPr id="6" name="Slide Number Placeholder 5">
            <a:extLst>
              <a:ext uri="{FF2B5EF4-FFF2-40B4-BE49-F238E27FC236}">
                <a16:creationId xmlns:a16="http://schemas.microsoft.com/office/drawing/2014/main" id="{DA07CCA6-CD67-E91A-6FF0-B9506FA9D2F0}"/>
              </a:ext>
            </a:extLst>
          </p:cNvPr>
          <p:cNvSpPr>
            <a:spLocks noGrp="1"/>
          </p:cNvSpPr>
          <p:nvPr>
            <p:ph type="sldNum" sz="quarter" idx="12"/>
          </p:nvPr>
        </p:nvSpPr>
        <p:spPr/>
        <p:txBody>
          <a:bodyPr/>
          <a:lstStyle/>
          <a:p>
            <a:fld id="{CCB3A354-9AF0-4746-AE3C-F59942414857}" type="slidenum">
              <a:rPr lang="en-US" smtClean="0"/>
              <a:pPr/>
              <a:t>24</a:t>
            </a:fld>
            <a:endParaRPr lang="en-US"/>
          </a:p>
        </p:txBody>
      </p:sp>
      <p:sp>
        <p:nvSpPr>
          <p:cNvPr id="7" name="TextBox 6">
            <a:extLst>
              <a:ext uri="{FF2B5EF4-FFF2-40B4-BE49-F238E27FC236}">
                <a16:creationId xmlns:a16="http://schemas.microsoft.com/office/drawing/2014/main" id="{A2962C67-8152-6DC9-9054-D93D8AEB6886}"/>
              </a:ext>
            </a:extLst>
          </p:cNvPr>
          <p:cNvSpPr txBox="1"/>
          <p:nvPr/>
        </p:nvSpPr>
        <p:spPr>
          <a:xfrm>
            <a:off x="0" y="5147185"/>
            <a:ext cx="12192000" cy="1323439"/>
          </a:xfrm>
          <a:prstGeom prst="rect">
            <a:avLst/>
          </a:prstGeom>
          <a:noFill/>
        </p:spPr>
        <p:txBody>
          <a:bodyPr wrap="square" rtlCol="0">
            <a:spAutoFit/>
          </a:bodyPr>
          <a:lstStyle/>
          <a:p>
            <a:pPr algn="just"/>
            <a:r>
              <a:rPr lang="en-US" sz="2000" b="1" i="1" dirty="0">
                <a:solidFill>
                  <a:srgbClr val="0000FF"/>
                </a:solidFill>
                <a:latin typeface="Calibri" panose="020F0502020204030204" pitchFamily="34" charset="0"/>
                <a:cs typeface="Calibri" panose="020F0502020204030204" pitchFamily="34" charset="0"/>
              </a:rPr>
              <a:t>Acknowledgements</a:t>
            </a:r>
            <a:endParaRPr lang="en-US" sz="2000" b="1" i="1" dirty="0">
              <a:solidFill>
                <a:srgbClr val="FF0000"/>
              </a:solidFill>
              <a:latin typeface="Calibri" panose="020F0502020204030204" pitchFamily="34" charset="0"/>
              <a:cs typeface="Calibri" panose="020F0502020204030204" pitchFamily="34" charset="0"/>
            </a:endParaRPr>
          </a:p>
          <a:p>
            <a:pPr marL="342900" indent="-342900" algn="just">
              <a:buFont typeface="Arial" panose="020B0604020202020204" pitchFamily="34" charset="0"/>
              <a:buChar char="•"/>
            </a:pPr>
            <a:r>
              <a:rPr lang="en-US" sz="2000" dirty="0">
                <a:latin typeface="Calibri" panose="020F0502020204030204" pitchFamily="34" charset="0"/>
                <a:cs typeface="Calibri" panose="020F0502020204030204" pitchFamily="34" charset="0"/>
              </a:rPr>
              <a:t>INFN-</a:t>
            </a:r>
            <a:r>
              <a:rPr lang="en-US" sz="2000" dirty="0" err="1">
                <a:latin typeface="Calibri" panose="020F0502020204030204" pitchFamily="34" charset="0"/>
                <a:cs typeface="Calibri" panose="020F0502020204030204" pitchFamily="34" charset="0"/>
              </a:rPr>
              <a:t>Laboratori</a:t>
            </a:r>
            <a:r>
              <a:rPr lang="en-US" sz="2000" dirty="0">
                <a:latin typeface="Calibri" panose="020F0502020204030204" pitchFamily="34" charset="0"/>
                <a:cs typeface="Calibri" panose="020F0502020204030204" pitchFamily="34" charset="0"/>
              </a:rPr>
              <a:t> di Frascati: A. Gallo, D. </a:t>
            </a:r>
            <a:r>
              <a:rPr lang="en-US" sz="2000" dirty="0" err="1">
                <a:latin typeface="Calibri" panose="020F0502020204030204" pitchFamily="34" charset="0"/>
                <a:cs typeface="Calibri" panose="020F0502020204030204" pitchFamily="34" charset="0"/>
              </a:rPr>
              <a:t>Alesini</a:t>
            </a:r>
            <a:r>
              <a:rPr lang="en-US" sz="2000" dirty="0">
                <a:latin typeface="Calibri" panose="020F0502020204030204" pitchFamily="34" charset="0"/>
                <a:cs typeface="Calibri" panose="020F0502020204030204" pitchFamily="34" charset="0"/>
              </a:rPr>
              <a:t>, A. </a:t>
            </a:r>
            <a:r>
              <a:rPr lang="en-US" sz="2000" dirty="0" err="1">
                <a:latin typeface="Calibri" panose="020F0502020204030204" pitchFamily="34" charset="0"/>
                <a:cs typeface="Calibri" panose="020F0502020204030204" pitchFamily="34" charset="0"/>
              </a:rPr>
              <a:t>Biagioni</a:t>
            </a:r>
            <a:r>
              <a:rPr lang="en-US" sz="2000" dirty="0">
                <a:latin typeface="Calibri" panose="020F0502020204030204" pitchFamily="34" charset="0"/>
                <a:cs typeface="Calibri" panose="020F0502020204030204" pitchFamily="34" charset="0"/>
              </a:rPr>
              <a:t>, TEX (</a:t>
            </a:r>
            <a:r>
              <a:rPr lang="en-US" sz="2000" dirty="0" err="1">
                <a:latin typeface="Calibri" panose="020F0502020204030204" pitchFamily="34" charset="0"/>
                <a:cs typeface="Calibri" panose="020F0502020204030204" pitchFamily="34" charset="0"/>
              </a:rPr>
              <a:t>TEst</a:t>
            </a:r>
            <a:r>
              <a:rPr lang="en-US" sz="2000" dirty="0">
                <a:latin typeface="Calibri" panose="020F0502020204030204" pitchFamily="34" charset="0"/>
                <a:cs typeface="Calibri" panose="020F0502020204030204" pitchFamily="34" charset="0"/>
              </a:rPr>
              <a:t> stand for X-band, F. </a:t>
            </a:r>
            <a:r>
              <a:rPr lang="en-US" sz="2000" dirty="0" err="1">
                <a:latin typeface="Calibri" panose="020F0502020204030204" pitchFamily="34" charset="0"/>
                <a:cs typeface="Calibri" panose="020F0502020204030204" pitchFamily="34" charset="0"/>
              </a:rPr>
              <a:t>Cardelli</a:t>
            </a:r>
            <a:r>
              <a:rPr lang="en-US" sz="2000" dirty="0">
                <a:latin typeface="Calibri" panose="020F0502020204030204" pitchFamily="34" charset="0"/>
                <a:cs typeface="Calibri" panose="020F0502020204030204" pitchFamily="34" charset="0"/>
              </a:rPr>
              <a:t>, S. Pioli) group; INFN-Milano: L. Monaco, D. </a:t>
            </a:r>
            <a:r>
              <a:rPr lang="en-US" sz="2000" dirty="0" err="1">
                <a:latin typeface="Calibri" panose="020F0502020204030204" pitchFamily="34" charset="0"/>
                <a:cs typeface="Calibri" panose="020F0502020204030204" pitchFamily="34" charset="0"/>
              </a:rPr>
              <a:t>Sertore</a:t>
            </a:r>
            <a:r>
              <a:rPr lang="en-US" sz="2000" dirty="0">
                <a:latin typeface="Calibri" panose="020F0502020204030204" pitchFamily="34" charset="0"/>
                <a:cs typeface="Calibri" panose="020F0502020204030204" pitchFamily="34" charset="0"/>
              </a:rPr>
              <a:t>, C. Pagani, D. </a:t>
            </a:r>
            <a:r>
              <a:rPr lang="en-US" sz="2000" dirty="0" err="1">
                <a:latin typeface="Calibri" panose="020F0502020204030204" pitchFamily="34" charset="0"/>
                <a:cs typeface="Calibri" panose="020F0502020204030204" pitchFamily="34" charset="0"/>
              </a:rPr>
              <a:t>Giove</a:t>
            </a:r>
            <a:r>
              <a:rPr lang="en-US" sz="2000" dirty="0">
                <a:latin typeface="Calibri" panose="020F0502020204030204" pitchFamily="34" charset="0"/>
                <a:cs typeface="Calibri" panose="020F0502020204030204" pitchFamily="34" charset="0"/>
              </a:rPr>
              <a:t>; INFN-</a:t>
            </a:r>
            <a:r>
              <a:rPr lang="en-US" sz="2000" dirty="0" err="1">
                <a:latin typeface="Calibri" panose="020F0502020204030204" pitchFamily="34" charset="0"/>
                <a:cs typeface="Calibri" panose="020F0502020204030204" pitchFamily="34" charset="0"/>
              </a:rPr>
              <a:t>Labratori</a:t>
            </a:r>
            <a:r>
              <a:rPr lang="en-US" sz="2000" dirty="0">
                <a:latin typeface="Calibri" panose="020F0502020204030204" pitchFamily="34" charset="0"/>
                <a:cs typeface="Calibri" panose="020F0502020204030204" pitchFamily="34" charset="0"/>
              </a:rPr>
              <a:t> del Sud: </a:t>
            </a:r>
            <a:r>
              <a:rPr lang="en-US" sz="2000" dirty="0" err="1">
                <a:latin typeface="Calibri" panose="020F0502020204030204" pitchFamily="34" charset="0"/>
                <a:cs typeface="Calibri" panose="020F0502020204030204" pitchFamily="34" charset="0"/>
              </a:rPr>
              <a:t>G.Torrisi</a:t>
            </a:r>
            <a:r>
              <a:rPr lang="en-US" sz="2000" dirty="0">
                <a:latin typeface="Calibri" panose="020F0502020204030204" pitchFamily="34" charset="0"/>
                <a:cs typeface="Calibri" panose="020F0502020204030204" pitchFamily="34" charset="0"/>
              </a:rPr>
              <a:t> for their comments and slides.</a:t>
            </a:r>
          </a:p>
        </p:txBody>
      </p:sp>
      <p:sp>
        <p:nvSpPr>
          <p:cNvPr id="2" name="Rettangolo 11">
            <a:extLst>
              <a:ext uri="{FF2B5EF4-FFF2-40B4-BE49-F238E27FC236}">
                <a16:creationId xmlns:a16="http://schemas.microsoft.com/office/drawing/2014/main" id="{DA1079AA-F2D4-F180-57E6-931B15B52988}"/>
              </a:ext>
            </a:extLst>
          </p:cNvPr>
          <p:cNvSpPr/>
          <p:nvPr/>
        </p:nvSpPr>
        <p:spPr>
          <a:xfrm>
            <a:off x="1" y="0"/>
            <a:ext cx="12191999" cy="461665"/>
          </a:xfrm>
          <a:prstGeom prst="rect">
            <a:avLst/>
          </a:prstGeom>
        </p:spPr>
        <p:txBody>
          <a:bodyPr wrap="square">
            <a:spAutoFit/>
          </a:bodyPr>
          <a:lstStyle/>
          <a:p>
            <a:pPr algn="ctr"/>
            <a:r>
              <a:rPr lang="en-US" sz="2400" b="1" cap="all" dirty="0">
                <a:solidFill>
                  <a:srgbClr val="FF0000"/>
                </a:solidFill>
                <a:latin typeface="Calibri" panose="020F0502020204030204" pitchFamily="34" charset="0"/>
                <a:ea typeface="Calibri" panose="020F0502020204030204" pitchFamily="34" charset="0"/>
                <a:cs typeface="Calibri" panose="020F0502020204030204" pitchFamily="34" charset="0"/>
              </a:rPr>
              <a:t>Conclusions and Future Work</a:t>
            </a:r>
            <a:endParaRPr lang="en-GB" sz="2400" b="1" cap="all" dirty="0">
              <a:solidFill>
                <a:srgbClr val="FF000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6EA43A2D-E453-89AD-636F-A9B51F266A98}"/>
              </a:ext>
            </a:extLst>
          </p:cNvPr>
          <p:cNvSpPr txBox="1"/>
          <p:nvPr/>
        </p:nvSpPr>
        <p:spPr>
          <a:xfrm>
            <a:off x="0" y="512994"/>
            <a:ext cx="9121386" cy="4093428"/>
          </a:xfrm>
          <a:prstGeom prst="rect">
            <a:avLst/>
          </a:prstGeom>
          <a:noFill/>
        </p:spPr>
        <p:txBody>
          <a:bodyPr wrap="square" rtlCol="0">
            <a:spAutoFit/>
          </a:bodyPr>
          <a:lstStyle/>
          <a:p>
            <a:pPr marL="285750" indent="-285750">
              <a:buFont typeface="Arial" panose="020B0604020202020204" pitchFamily="34" charset="0"/>
              <a:buChar char="•"/>
            </a:pPr>
            <a:endParaRPr lang="it-IT" sz="2000"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Ø"/>
            </a:pPr>
            <a:r>
              <a:rPr lang="it-IT" sz="2000" dirty="0">
                <a:latin typeface="Calibri" panose="020F0502020204030204" pitchFamily="34" charset="0"/>
                <a:cs typeface="Calibri" panose="020F0502020204030204" pitchFamily="34" charset="0"/>
              </a:rPr>
              <a:t>Review of </a:t>
            </a:r>
            <a:r>
              <a:rPr lang="it-IT" sz="2000" dirty="0" err="1">
                <a:latin typeface="Calibri" panose="020F0502020204030204" pitchFamily="34" charset="0"/>
                <a:cs typeface="Calibri" panose="020F0502020204030204" pitchFamily="34" charset="0"/>
              </a:rPr>
              <a:t>main</a:t>
            </a:r>
            <a:r>
              <a:rPr lang="it-IT" sz="2000" dirty="0">
                <a:latin typeface="Calibri" panose="020F0502020204030204" pitchFamily="34" charset="0"/>
                <a:cs typeface="Calibri" panose="020F0502020204030204" pitchFamily="34" charset="0"/>
              </a:rPr>
              <a:t> Technologies for </a:t>
            </a:r>
            <a:r>
              <a:rPr lang="it-IT" sz="2000" dirty="0" err="1">
                <a:latin typeface="Calibri" panose="020F0502020204030204" pitchFamily="34" charset="0"/>
                <a:cs typeface="Calibri" panose="020F0502020204030204" pitchFamily="34" charset="0"/>
              </a:rPr>
              <a:t>Particle</a:t>
            </a:r>
            <a:r>
              <a:rPr lang="it-IT" sz="2000" dirty="0">
                <a:latin typeface="Calibri" panose="020F0502020204030204" pitchFamily="34" charset="0"/>
                <a:cs typeface="Calibri" panose="020F0502020204030204" pitchFamily="34" charset="0"/>
              </a:rPr>
              <a:t> Accelerators:</a:t>
            </a:r>
          </a:p>
          <a:p>
            <a:pPr marL="800100" lvl="1" indent="-342900">
              <a:buFont typeface="Arial" panose="020B0604020202020204" pitchFamily="34" charset="0"/>
              <a:buChar char="•"/>
            </a:pPr>
            <a:r>
              <a:rPr lang="it-IT" sz="2000" dirty="0">
                <a:latin typeface="Calibri" panose="020F0502020204030204" pitchFamily="34" charset="0"/>
                <a:cs typeface="Calibri" panose="020F0502020204030204" pitchFamily="34" charset="0"/>
              </a:rPr>
              <a:t>RF </a:t>
            </a:r>
            <a:r>
              <a:rPr lang="it-IT" sz="2000" dirty="0" err="1">
                <a:latin typeface="Calibri" panose="020F0502020204030204" pitchFamily="34" charset="0"/>
                <a:cs typeface="Calibri" panose="020F0502020204030204" pitchFamily="34" charset="0"/>
              </a:rPr>
              <a:t>acceleration</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normal</a:t>
            </a:r>
            <a:r>
              <a:rPr lang="it-IT" sz="2000" dirty="0">
                <a:latin typeface="Calibri" panose="020F0502020204030204" pitchFamily="34" charset="0"/>
                <a:cs typeface="Calibri" panose="020F0502020204030204" pitchFamily="34" charset="0"/>
              </a:rPr>
              <a:t>-, super-</a:t>
            </a:r>
            <a:r>
              <a:rPr lang="it-IT" sz="2000" dirty="0" err="1">
                <a:latin typeface="Calibri" panose="020F0502020204030204" pitchFamily="34" charset="0"/>
                <a:cs typeface="Calibri" panose="020F0502020204030204" pitchFamily="34" charset="0"/>
              </a:rPr>
              <a:t>conducting</a:t>
            </a:r>
            <a:r>
              <a:rPr lang="it-IT" sz="2000" dirty="0">
                <a:latin typeface="Calibri" panose="020F0502020204030204" pitchFamily="34" charset="0"/>
                <a:cs typeface="Calibri" panose="020F0502020204030204" pitchFamily="34" charset="0"/>
              </a:rPr>
              <a:t> and </a:t>
            </a:r>
            <a:r>
              <a:rPr lang="it-IT" sz="2000" dirty="0" err="1">
                <a:latin typeface="Calibri" panose="020F0502020204030204" pitchFamily="34" charset="0"/>
                <a:cs typeface="Calibri" panose="020F0502020204030204" pitchFamily="34" charset="0"/>
              </a:rPr>
              <a:t>dielectrics</a:t>
            </a:r>
            <a:r>
              <a:rPr lang="it-IT" sz="2000" dirty="0">
                <a:latin typeface="Calibri" panose="020F0502020204030204" pitchFamily="34" charset="0"/>
                <a:cs typeface="Calibri" panose="020F0502020204030204" pitchFamily="34" charset="0"/>
              </a:rPr>
              <a:t>)</a:t>
            </a:r>
          </a:p>
          <a:p>
            <a:pPr marL="800100" lvl="1" indent="-342900">
              <a:buFont typeface="Arial" panose="020B0604020202020204" pitchFamily="34" charset="0"/>
              <a:buChar char="•"/>
            </a:pPr>
            <a:r>
              <a:rPr lang="it-IT" sz="2000" dirty="0">
                <a:latin typeface="Calibri" panose="020F0502020204030204" pitchFamily="34" charset="0"/>
                <a:cs typeface="Calibri" panose="020F0502020204030204" pitchFamily="34" charset="0"/>
              </a:rPr>
              <a:t>Wakefield </a:t>
            </a:r>
            <a:r>
              <a:rPr lang="it-IT" sz="2000" dirty="0" err="1">
                <a:latin typeface="Calibri" panose="020F0502020204030204" pitchFamily="34" charset="0"/>
                <a:cs typeface="Calibri" panose="020F0502020204030204" pitchFamily="34" charset="0"/>
              </a:rPr>
              <a:t>acceleration</a:t>
            </a:r>
            <a:r>
              <a:rPr lang="it-IT" sz="2000" dirty="0">
                <a:latin typeface="Calibri" panose="020F0502020204030204" pitchFamily="34" charset="0"/>
                <a:cs typeface="Calibri" panose="020F0502020204030204" pitchFamily="34" charset="0"/>
              </a:rPr>
              <a:t>.</a:t>
            </a:r>
          </a:p>
          <a:p>
            <a:pPr marL="342900" indent="-342900">
              <a:buFont typeface="Arial" panose="020B0604020202020204" pitchFamily="34" charset="0"/>
              <a:buChar char="•"/>
            </a:pPr>
            <a:endParaRPr lang="it-IT" sz="2000"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Ø"/>
            </a:pPr>
            <a:r>
              <a:rPr lang="it-IT" sz="2000" dirty="0" err="1">
                <a:latin typeface="Calibri" panose="020F0502020204030204" pitchFamily="34" charset="0"/>
                <a:cs typeface="Calibri" panose="020F0502020204030204" pitchFamily="34" charset="0"/>
              </a:rPr>
              <a:t>Main</a:t>
            </a:r>
            <a:r>
              <a:rPr lang="it-IT" sz="2000" dirty="0">
                <a:latin typeface="Calibri" panose="020F0502020204030204" pitchFamily="34" charset="0"/>
                <a:cs typeface="Calibri" panose="020F0502020204030204" pitchFamily="34" charset="0"/>
              </a:rPr>
              <a:t> Challenges for </a:t>
            </a:r>
            <a:r>
              <a:rPr lang="it-IT" sz="2000" dirty="0" err="1">
                <a:latin typeface="Calibri" panose="020F0502020204030204" pitchFamily="34" charset="0"/>
                <a:cs typeface="Calibri" panose="020F0502020204030204" pitchFamily="34" charset="0"/>
              </a:rPr>
              <a:t>all</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accelerators</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Higher</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Accelerating</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Gradient</a:t>
            </a:r>
            <a:r>
              <a:rPr lang="it-IT" sz="2000" dirty="0">
                <a:latin typeface="Calibri" panose="020F0502020204030204" pitchFamily="34" charset="0"/>
                <a:cs typeface="Calibri" panose="020F0502020204030204" pitchFamily="34" charset="0"/>
              </a:rPr>
              <a:t> and </a:t>
            </a:r>
            <a:r>
              <a:rPr lang="it-IT" sz="2000" dirty="0" err="1">
                <a:latin typeface="Calibri" panose="020F0502020204030204" pitchFamily="34" charset="0"/>
                <a:cs typeface="Calibri" panose="020F0502020204030204" pitchFamily="34" charset="0"/>
              </a:rPr>
              <a:t>Higher</a:t>
            </a:r>
            <a:r>
              <a:rPr lang="it-IT" sz="2000" dirty="0">
                <a:latin typeface="Calibri" panose="020F0502020204030204" pitchFamily="34" charset="0"/>
                <a:cs typeface="Calibri" panose="020F0502020204030204" pitchFamily="34" charset="0"/>
              </a:rPr>
              <a:t> Quality </a:t>
            </a:r>
            <a:r>
              <a:rPr lang="it-IT" sz="2000" dirty="0" err="1">
                <a:latin typeface="Calibri" panose="020F0502020204030204" pitchFamily="34" charset="0"/>
                <a:cs typeface="Calibri" panose="020F0502020204030204" pitchFamily="34" charset="0"/>
              </a:rPr>
              <a:t>Factor</a:t>
            </a:r>
            <a:r>
              <a:rPr lang="it-IT" sz="2000" dirty="0">
                <a:latin typeface="Calibri" panose="020F0502020204030204" pitchFamily="34" charset="0"/>
                <a:cs typeface="Calibri" panose="020F0502020204030204" pitchFamily="34" charset="0"/>
              </a:rPr>
              <a:t> </a:t>
            </a:r>
            <a:r>
              <a:rPr lang="it-IT" sz="2000" dirty="0">
                <a:latin typeface="Calibri" panose="020F0502020204030204" pitchFamily="34" charset="0"/>
                <a:cs typeface="Calibri" panose="020F0502020204030204" pitchFamily="34" charset="0"/>
                <a:sym typeface="Wingdings" panose="05000000000000000000" pitchFamily="2" charset="2"/>
              </a:rPr>
              <a:t> more compact and </a:t>
            </a:r>
            <a:r>
              <a:rPr lang="it-IT" sz="2000" dirty="0" err="1">
                <a:latin typeface="Calibri" panose="020F0502020204030204" pitchFamily="34" charset="0"/>
                <a:cs typeface="Calibri" panose="020F0502020204030204" pitchFamily="34" charset="0"/>
                <a:sym typeface="Wingdings" panose="05000000000000000000" pitchFamily="2" charset="2"/>
              </a:rPr>
              <a:t>sustainable</a:t>
            </a:r>
            <a:r>
              <a:rPr lang="it-IT" sz="2000" dirty="0">
                <a:latin typeface="Calibri" panose="020F0502020204030204" pitchFamily="34" charset="0"/>
                <a:cs typeface="Calibri" panose="020F0502020204030204" pitchFamily="34" charset="0"/>
                <a:sym typeface="Wingdings" panose="05000000000000000000" pitchFamily="2" charset="2"/>
              </a:rPr>
              <a:t> machines.</a:t>
            </a:r>
            <a:endParaRPr lang="it-IT" sz="2000" dirty="0">
              <a:latin typeface="Calibri" panose="020F0502020204030204" pitchFamily="34" charset="0"/>
              <a:cs typeface="Calibri" panose="020F0502020204030204" pitchFamily="34" charset="0"/>
            </a:endParaRPr>
          </a:p>
          <a:p>
            <a:endParaRPr lang="it-IT" sz="2000" dirty="0">
              <a:latin typeface="Calibri" panose="020F0502020204030204" pitchFamily="34" charset="0"/>
              <a:cs typeface="Calibri" panose="020F0502020204030204" pitchFamily="34" charset="0"/>
            </a:endParaRPr>
          </a:p>
          <a:p>
            <a:pPr marL="342900" indent="-342900">
              <a:buFont typeface="Wingdings" panose="05000000000000000000" pitchFamily="2" charset="2"/>
              <a:buChar char="Ø"/>
            </a:pPr>
            <a:r>
              <a:rPr lang="it-IT" sz="2000" dirty="0">
                <a:latin typeface="Calibri" panose="020F0502020204030204" pitchFamily="34" charset="0"/>
                <a:cs typeface="Calibri" panose="020F0502020204030204" pitchFamily="34" charset="0"/>
              </a:rPr>
              <a:t>Future </a:t>
            </a:r>
            <a:r>
              <a:rPr lang="it-IT" sz="2000" dirty="0" err="1">
                <a:latin typeface="Calibri" panose="020F0502020204030204" pitchFamily="34" charset="0"/>
                <a:cs typeface="Calibri" panose="020F0502020204030204" pitchFamily="34" charset="0"/>
              </a:rPr>
              <a:t>developments</a:t>
            </a:r>
            <a:r>
              <a:rPr lang="it-IT" sz="2000" dirty="0">
                <a:latin typeface="Calibri" panose="020F0502020204030204" pitchFamily="34" charset="0"/>
                <a:cs typeface="Calibri" panose="020F0502020204030204" pitchFamily="34" charset="0"/>
              </a:rPr>
              <a:t>: New </a:t>
            </a:r>
            <a:r>
              <a:rPr lang="it-IT" sz="2000" dirty="0" err="1">
                <a:latin typeface="Calibri" panose="020F0502020204030204" pitchFamily="34" charset="0"/>
                <a:cs typeface="Calibri" panose="020F0502020204030204" pitchFamily="34" charset="0"/>
              </a:rPr>
              <a:t>materials</a:t>
            </a:r>
            <a:r>
              <a:rPr lang="it-IT" sz="2000" dirty="0">
                <a:latin typeface="Calibri" panose="020F0502020204030204" pitchFamily="34" charset="0"/>
                <a:cs typeface="Calibri" panose="020F0502020204030204" pitchFamily="34" charset="0"/>
              </a:rPr>
              <a:t>, new </a:t>
            </a:r>
            <a:r>
              <a:rPr lang="it-IT" sz="2000" dirty="0" err="1">
                <a:latin typeface="Calibri" panose="020F0502020204030204" pitchFamily="34" charset="0"/>
                <a:cs typeface="Calibri" panose="020F0502020204030204" pitchFamily="34" charset="0"/>
              </a:rPr>
              <a:t>geometries</a:t>
            </a:r>
            <a:r>
              <a:rPr lang="it-IT" sz="2000" dirty="0">
                <a:latin typeface="Calibri" panose="020F0502020204030204" pitchFamily="34" charset="0"/>
                <a:cs typeface="Calibri" panose="020F0502020204030204" pitchFamily="34" charset="0"/>
              </a:rPr>
              <a:t>, new manufacturing </a:t>
            </a:r>
            <a:r>
              <a:rPr lang="it-IT" sz="2000" dirty="0" err="1">
                <a:latin typeface="Calibri" panose="020F0502020204030204" pitchFamily="34" charset="0"/>
                <a:cs typeface="Calibri" panose="020F0502020204030204" pitchFamily="34" charset="0"/>
              </a:rPr>
              <a:t>processes</a:t>
            </a:r>
            <a:r>
              <a:rPr lang="it-IT" sz="2000" dirty="0">
                <a:latin typeface="Calibri" panose="020F0502020204030204" pitchFamily="34" charset="0"/>
                <a:cs typeface="Calibri" panose="020F0502020204030204" pitchFamily="34" charset="0"/>
              </a:rPr>
              <a:t>, etc.</a:t>
            </a:r>
          </a:p>
          <a:p>
            <a:pPr marL="342900" indent="-342900">
              <a:buFont typeface="Arial" panose="020B0604020202020204" pitchFamily="34" charset="0"/>
              <a:buChar char="•"/>
            </a:pPr>
            <a:endParaRPr lang="it-IT"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it-IT"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sz="2000" dirty="0">
              <a:latin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E9C9EF35-BA66-C240-FB45-20C0EC2A96B5}"/>
              </a:ext>
            </a:extLst>
          </p:cNvPr>
          <p:cNvGrpSpPr/>
          <p:nvPr/>
        </p:nvGrpSpPr>
        <p:grpSpPr>
          <a:xfrm>
            <a:off x="7279716" y="798625"/>
            <a:ext cx="4912284" cy="4777740"/>
            <a:chOff x="7279716" y="798625"/>
            <a:chExt cx="4912284" cy="4777740"/>
          </a:xfrm>
        </p:grpSpPr>
        <p:graphicFrame>
          <p:nvGraphicFramePr>
            <p:cNvPr id="9" name="Diagram 8">
              <a:extLst>
                <a:ext uri="{FF2B5EF4-FFF2-40B4-BE49-F238E27FC236}">
                  <a16:creationId xmlns:a16="http://schemas.microsoft.com/office/drawing/2014/main" id="{6DCF8B47-108E-462B-5FDF-CD4A98D3456A}"/>
                </a:ext>
              </a:extLst>
            </p:cNvPr>
            <p:cNvGraphicFramePr/>
            <p:nvPr>
              <p:extLst>
                <p:ext uri="{D42A27DB-BD31-4B8C-83A1-F6EECF244321}">
                  <p14:modId xmlns:p14="http://schemas.microsoft.com/office/powerpoint/2010/main" val="1578654989"/>
                </p:ext>
              </p:extLst>
            </p:nvPr>
          </p:nvGraphicFramePr>
          <p:xfrm>
            <a:off x="7279716" y="798625"/>
            <a:ext cx="4912284" cy="47777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0011C6E4-3509-6CC2-4470-D72BEEBB0C61}"/>
                </a:ext>
              </a:extLst>
            </p:cNvPr>
            <p:cNvSpPr txBox="1"/>
            <p:nvPr/>
          </p:nvSpPr>
          <p:spPr>
            <a:xfrm>
              <a:off x="8126361" y="3900948"/>
              <a:ext cx="1319400" cy="369332"/>
            </a:xfrm>
            <a:prstGeom prst="rect">
              <a:avLst/>
            </a:prstGeom>
            <a:noFill/>
          </p:spPr>
          <p:txBody>
            <a:bodyPr wrap="none" rtlCol="0">
              <a:spAutoFit/>
            </a:bodyPr>
            <a:lstStyle/>
            <a:p>
              <a:r>
                <a:rPr lang="it-IT" dirty="0">
                  <a:solidFill>
                    <a:srgbClr val="FF0000"/>
                  </a:solidFill>
                </a:rPr>
                <a:t>Application</a:t>
              </a:r>
              <a:endParaRPr lang="en-US" dirty="0">
                <a:solidFill>
                  <a:srgbClr val="FF0000"/>
                </a:solidFill>
              </a:endParaRPr>
            </a:p>
          </p:txBody>
        </p:sp>
        <p:sp>
          <p:nvSpPr>
            <p:cNvPr id="10" name="TextBox 9">
              <a:extLst>
                <a:ext uri="{FF2B5EF4-FFF2-40B4-BE49-F238E27FC236}">
                  <a16:creationId xmlns:a16="http://schemas.microsoft.com/office/drawing/2014/main" id="{D4CDFA46-99D1-3788-ED4D-5A2F508039B9}"/>
                </a:ext>
              </a:extLst>
            </p:cNvPr>
            <p:cNvSpPr txBox="1"/>
            <p:nvPr/>
          </p:nvSpPr>
          <p:spPr>
            <a:xfrm>
              <a:off x="8846575" y="3382297"/>
              <a:ext cx="1441613" cy="369332"/>
            </a:xfrm>
            <a:prstGeom prst="rect">
              <a:avLst/>
            </a:prstGeom>
            <a:noFill/>
          </p:spPr>
          <p:txBody>
            <a:bodyPr wrap="none" rtlCol="0">
              <a:spAutoFit/>
            </a:bodyPr>
            <a:lstStyle/>
            <a:p>
              <a:r>
                <a:rPr lang="it-IT" dirty="0">
                  <a:solidFill>
                    <a:schemeClr val="accent6"/>
                  </a:solidFill>
                </a:rPr>
                <a:t>Cost/Budget</a:t>
              </a:r>
              <a:endParaRPr lang="en-US" dirty="0">
                <a:solidFill>
                  <a:schemeClr val="accent6"/>
                </a:solidFill>
              </a:endParaRPr>
            </a:p>
          </p:txBody>
        </p:sp>
        <p:sp>
          <p:nvSpPr>
            <p:cNvPr id="13" name="TextBox 12">
              <a:extLst>
                <a:ext uri="{FF2B5EF4-FFF2-40B4-BE49-F238E27FC236}">
                  <a16:creationId xmlns:a16="http://schemas.microsoft.com/office/drawing/2014/main" id="{51234ED2-E12D-309F-716D-3AE127C889AA}"/>
                </a:ext>
              </a:extLst>
            </p:cNvPr>
            <p:cNvSpPr txBox="1"/>
            <p:nvPr/>
          </p:nvSpPr>
          <p:spPr>
            <a:xfrm>
              <a:off x="9913374" y="2959510"/>
              <a:ext cx="1577676" cy="369332"/>
            </a:xfrm>
            <a:prstGeom prst="rect">
              <a:avLst/>
            </a:prstGeom>
            <a:noFill/>
          </p:spPr>
          <p:txBody>
            <a:bodyPr wrap="none" rtlCol="0">
              <a:spAutoFit/>
            </a:bodyPr>
            <a:lstStyle/>
            <a:p>
              <a:r>
                <a:rPr lang="it-IT" dirty="0">
                  <a:solidFill>
                    <a:schemeClr val="accent5"/>
                  </a:solidFill>
                </a:rPr>
                <a:t>Size/Footprint</a:t>
              </a:r>
              <a:endParaRPr lang="en-US" dirty="0">
                <a:solidFill>
                  <a:schemeClr val="accent5"/>
                </a:solidFill>
              </a:endParaRPr>
            </a:p>
          </p:txBody>
        </p:sp>
      </p:grpSp>
      <p:sp>
        <p:nvSpPr>
          <p:cNvPr id="16" name="TextBox 15">
            <a:extLst>
              <a:ext uri="{FF2B5EF4-FFF2-40B4-BE49-F238E27FC236}">
                <a16:creationId xmlns:a16="http://schemas.microsoft.com/office/drawing/2014/main" id="{98E9793C-68B9-BF72-E356-C3C2FB74436C}"/>
              </a:ext>
            </a:extLst>
          </p:cNvPr>
          <p:cNvSpPr txBox="1"/>
          <p:nvPr/>
        </p:nvSpPr>
        <p:spPr>
          <a:xfrm>
            <a:off x="-1" y="3901782"/>
            <a:ext cx="10397613" cy="1015663"/>
          </a:xfrm>
          <a:prstGeom prst="rect">
            <a:avLst/>
          </a:prstGeom>
          <a:noFill/>
        </p:spPr>
        <p:txBody>
          <a:bodyPr wrap="square">
            <a:spAutoFit/>
          </a:bodyPr>
          <a:lstStyle/>
          <a:p>
            <a:r>
              <a:rPr lang="it-IT" sz="2000" b="1" i="1" dirty="0" err="1">
                <a:solidFill>
                  <a:schemeClr val="accent6"/>
                </a:solidFill>
                <a:latin typeface="Calibri" panose="020F0502020204030204" pitchFamily="34" charset="0"/>
                <a:cs typeface="Calibri" panose="020F0502020204030204" pitchFamily="34" charset="0"/>
              </a:rPr>
              <a:t>What</a:t>
            </a:r>
            <a:r>
              <a:rPr lang="it-IT" sz="2000" b="1" i="1" dirty="0">
                <a:solidFill>
                  <a:schemeClr val="accent6"/>
                </a:solidFill>
                <a:latin typeface="Calibri" panose="020F0502020204030204" pitchFamily="34" charset="0"/>
                <a:cs typeface="Calibri" panose="020F0502020204030204" pitchFamily="34" charset="0"/>
              </a:rPr>
              <a:t> </a:t>
            </a:r>
            <a:r>
              <a:rPr lang="it-IT" sz="2000" b="1" i="1" dirty="0" err="1">
                <a:solidFill>
                  <a:schemeClr val="accent6"/>
                </a:solidFill>
                <a:latin typeface="Calibri" panose="020F0502020204030204" pitchFamily="34" charset="0"/>
                <a:cs typeface="Calibri" panose="020F0502020204030204" pitchFamily="34" charset="0"/>
              </a:rPr>
              <a:t>is</a:t>
            </a:r>
            <a:r>
              <a:rPr lang="it-IT" sz="2000" b="1" i="1" dirty="0">
                <a:solidFill>
                  <a:schemeClr val="accent6"/>
                </a:solidFill>
                <a:latin typeface="Calibri" panose="020F0502020204030204" pitchFamily="34" charset="0"/>
                <a:cs typeface="Calibri" panose="020F0502020204030204" pitchFamily="34" charset="0"/>
              </a:rPr>
              <a:t> the </a:t>
            </a:r>
            <a:r>
              <a:rPr lang="it-IT" sz="2000" b="1" i="1" dirty="0" err="1">
                <a:solidFill>
                  <a:schemeClr val="accent6"/>
                </a:solidFill>
                <a:latin typeface="Calibri" panose="020F0502020204030204" pitchFamily="34" charset="0"/>
                <a:cs typeface="Calibri" panose="020F0502020204030204" pitchFamily="34" charset="0"/>
              </a:rPr>
              <a:t>acceleator</a:t>
            </a:r>
            <a:r>
              <a:rPr lang="it-IT" sz="2000" b="1" i="1" dirty="0">
                <a:solidFill>
                  <a:schemeClr val="accent6"/>
                </a:solidFill>
                <a:latin typeface="Calibri" panose="020F0502020204030204" pitchFamily="34" charset="0"/>
                <a:cs typeface="Calibri" panose="020F0502020204030204" pitchFamily="34" charset="0"/>
              </a:rPr>
              <a:t> of the future?</a:t>
            </a:r>
          </a:p>
          <a:p>
            <a:pPr marL="342900" indent="-342900">
              <a:buFont typeface="Arial" panose="020B0604020202020204" pitchFamily="34" charset="0"/>
              <a:buChar char="•"/>
            </a:pPr>
            <a:endParaRPr lang="it-IT"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it-IT" sz="2000" dirty="0" err="1">
                <a:latin typeface="Calibri" panose="020F0502020204030204" pitchFamily="34" charset="0"/>
                <a:cs typeface="Calibri" panose="020F0502020204030204" pitchFamily="34" charset="0"/>
              </a:rPr>
              <a:t>It</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all</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depends</a:t>
            </a:r>
            <a:r>
              <a:rPr lang="it-IT" sz="2000" dirty="0">
                <a:latin typeface="Calibri" panose="020F0502020204030204" pitchFamily="34" charset="0"/>
                <a:cs typeface="Calibri" panose="020F0502020204030204" pitchFamily="34" charset="0"/>
              </a:rPr>
              <a:t> on the </a:t>
            </a:r>
            <a:r>
              <a:rPr lang="it-IT" sz="2000" dirty="0" err="1">
                <a:latin typeface="Calibri" panose="020F0502020204030204" pitchFamily="34" charset="0"/>
                <a:cs typeface="Calibri" panose="020F0502020204030204" pitchFamily="34" charset="0"/>
              </a:rPr>
              <a:t>required</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application</a:t>
            </a:r>
            <a:r>
              <a:rPr lang="it-IT" sz="2000" dirty="0">
                <a:latin typeface="Calibri" panose="020F0502020204030204" pitchFamily="34" charset="0"/>
                <a:cs typeface="Calibri" panose="020F0502020204030204" pitchFamily="34" charset="0"/>
              </a:rPr>
              <a:t>, </a:t>
            </a:r>
            <a:r>
              <a:rPr lang="it-IT" sz="2000" dirty="0" err="1">
                <a:latin typeface="Calibri" panose="020F0502020204030204" pitchFamily="34" charset="0"/>
                <a:cs typeface="Calibri" panose="020F0502020204030204" pitchFamily="34" charset="0"/>
              </a:rPr>
              <a:t>available</a:t>
            </a:r>
            <a:r>
              <a:rPr lang="it-IT" sz="2000">
                <a:latin typeface="Calibri" panose="020F0502020204030204" pitchFamily="34" charset="0"/>
                <a:cs typeface="Calibri" panose="020F0502020204030204" pitchFamily="34" charset="0"/>
              </a:rPr>
              <a:t> budget and footprint.</a:t>
            </a:r>
            <a:endParaRPr lang="it-IT" sz="2000"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45B3C10A-7C0C-8BD0-B7F8-5578E8FEEE12}"/>
              </a:ext>
            </a:extLst>
          </p:cNvPr>
          <p:cNvSpPr txBox="1"/>
          <p:nvPr/>
        </p:nvSpPr>
        <p:spPr>
          <a:xfrm>
            <a:off x="1970754" y="6356244"/>
            <a:ext cx="2483259" cy="369332"/>
          </a:xfrm>
          <a:prstGeom prst="rect">
            <a:avLst/>
          </a:prstGeom>
          <a:noFill/>
        </p:spPr>
        <p:txBody>
          <a:bodyPr wrap="square">
            <a:spAutoFit/>
          </a:bodyPr>
          <a:lstStyle/>
          <a:p>
            <a:r>
              <a:rPr lang="en-US" b="1" dirty="0">
                <a:latin typeface="Calibri" panose="020F0502020204030204" pitchFamily="34" charset="0"/>
                <a:cs typeface="Calibri" panose="020F0502020204030204" pitchFamily="34" charset="0"/>
              </a:rPr>
              <a:t>luigi.faillace@lnf.infn.it</a:t>
            </a:r>
          </a:p>
        </p:txBody>
      </p:sp>
    </p:spTree>
    <p:extLst>
      <p:ext uri="{BB962C8B-B14F-4D97-AF65-F5344CB8AC3E}">
        <p14:creationId xmlns:p14="http://schemas.microsoft.com/office/powerpoint/2010/main" val="296959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1"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DEA4F86-6DC6-48B2-3C68-64DDF093AED6}"/>
              </a:ext>
            </a:extLst>
          </p:cNvPr>
          <p:cNvSpPr>
            <a:spLocks noGrp="1"/>
          </p:cNvSpPr>
          <p:nvPr>
            <p:ph type="dt" sz="half" idx="10"/>
          </p:nvPr>
        </p:nvSpPr>
        <p:spPr/>
        <p:txBody>
          <a:bodyPr/>
          <a:lstStyle/>
          <a:p>
            <a:r>
              <a:rPr lang="en-US"/>
              <a:t>L. Faillace</a:t>
            </a:r>
            <a:endParaRPr lang="en-US" dirty="0"/>
          </a:p>
        </p:txBody>
      </p:sp>
      <p:sp>
        <p:nvSpPr>
          <p:cNvPr id="5" name="Footer Placeholder 4">
            <a:extLst>
              <a:ext uri="{FF2B5EF4-FFF2-40B4-BE49-F238E27FC236}">
                <a16:creationId xmlns:a16="http://schemas.microsoft.com/office/drawing/2014/main" id="{2F232E14-7A24-F58F-04CD-E99634718100}"/>
              </a:ext>
            </a:extLst>
          </p:cNvPr>
          <p:cNvSpPr>
            <a:spLocks noGrp="1"/>
          </p:cNvSpPr>
          <p:nvPr>
            <p:ph type="ftr" sz="quarter" idx="11"/>
          </p:nvPr>
        </p:nvSpPr>
        <p:spPr/>
        <p:txBody>
          <a:bodyPr/>
          <a:lstStyle/>
          <a:p>
            <a:r>
              <a:rPr lang="en-US"/>
              <a:t>TECH-FPA PhD Retreat 2025</a:t>
            </a:r>
          </a:p>
        </p:txBody>
      </p:sp>
      <p:sp>
        <p:nvSpPr>
          <p:cNvPr id="6" name="Slide Number Placeholder 5">
            <a:extLst>
              <a:ext uri="{FF2B5EF4-FFF2-40B4-BE49-F238E27FC236}">
                <a16:creationId xmlns:a16="http://schemas.microsoft.com/office/drawing/2014/main" id="{36717CC2-77E9-840B-9BE6-7C8094AEC984}"/>
              </a:ext>
            </a:extLst>
          </p:cNvPr>
          <p:cNvSpPr>
            <a:spLocks noGrp="1"/>
          </p:cNvSpPr>
          <p:nvPr>
            <p:ph type="sldNum" sz="quarter" idx="12"/>
          </p:nvPr>
        </p:nvSpPr>
        <p:spPr/>
        <p:txBody>
          <a:bodyPr/>
          <a:lstStyle/>
          <a:p>
            <a:fld id="{CCB3A354-9AF0-4746-AE3C-F59942414857}" type="slidenum">
              <a:rPr lang="en-US" smtClean="0"/>
              <a:pPr/>
              <a:t>3</a:t>
            </a:fld>
            <a:endParaRPr lang="en-US"/>
          </a:p>
        </p:txBody>
      </p:sp>
      <p:sp>
        <p:nvSpPr>
          <p:cNvPr id="2" name="TextBox 1">
            <a:extLst>
              <a:ext uri="{FF2B5EF4-FFF2-40B4-BE49-F238E27FC236}">
                <a16:creationId xmlns:a16="http://schemas.microsoft.com/office/drawing/2014/main" id="{64DAA87F-3F37-FC63-AA0D-3861F49EA4EE}"/>
              </a:ext>
            </a:extLst>
          </p:cNvPr>
          <p:cNvSpPr txBox="1"/>
          <p:nvPr/>
        </p:nvSpPr>
        <p:spPr>
          <a:xfrm>
            <a:off x="0" y="3776251"/>
            <a:ext cx="6031966" cy="1477328"/>
          </a:xfrm>
          <a:prstGeom prst="rect">
            <a:avLst/>
          </a:prstGeom>
          <a:noFill/>
        </p:spPr>
        <p:txBody>
          <a:bodyPr wrap="square" rtlCol="0">
            <a:spAutoFit/>
          </a:bodyPr>
          <a:lstStyle/>
          <a:p>
            <a:endParaRPr lang="it-IT" dirty="0"/>
          </a:p>
          <a:p>
            <a:endParaRPr lang="it-IT" dirty="0"/>
          </a:p>
          <a:p>
            <a:endParaRPr lang="it-IT" dirty="0"/>
          </a:p>
          <a:p>
            <a:endParaRPr lang="it-IT" dirty="0"/>
          </a:p>
          <a:p>
            <a:endParaRPr lang="it-IT" dirty="0"/>
          </a:p>
        </p:txBody>
      </p:sp>
      <p:sp>
        <p:nvSpPr>
          <p:cNvPr id="3" name="TextBox 2">
            <a:extLst>
              <a:ext uri="{FF2B5EF4-FFF2-40B4-BE49-F238E27FC236}">
                <a16:creationId xmlns:a16="http://schemas.microsoft.com/office/drawing/2014/main" id="{18168F46-6871-4EEC-8CD4-47CFA5F8021E}"/>
              </a:ext>
            </a:extLst>
          </p:cNvPr>
          <p:cNvSpPr txBox="1"/>
          <p:nvPr/>
        </p:nvSpPr>
        <p:spPr>
          <a:xfrm>
            <a:off x="0" y="2492058"/>
            <a:ext cx="5219248" cy="1200329"/>
          </a:xfrm>
          <a:prstGeom prst="rect">
            <a:avLst/>
          </a:prstGeom>
          <a:noFill/>
        </p:spPr>
        <p:txBody>
          <a:bodyPr wrap="square" rtlCol="0">
            <a:spAutoFit/>
          </a:bodyPr>
          <a:lstStyle/>
          <a:p>
            <a:pPr marL="285750" indent="-285750" algn="just">
              <a:buFont typeface="Wingdings" panose="05000000000000000000" pitchFamily="2" charset="2"/>
              <a:buChar char="Ø"/>
            </a:pPr>
            <a:r>
              <a:rPr lang="it-IT" dirty="0" err="1">
                <a:latin typeface="Calibri" panose="020F0502020204030204" pitchFamily="34" charset="0"/>
                <a:cs typeface="Calibri" panose="020F0502020204030204" pitchFamily="34" charset="0"/>
              </a:rPr>
              <a:t>Each</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branch</a:t>
            </a:r>
            <a:r>
              <a:rPr lang="it-IT" dirty="0">
                <a:latin typeface="Calibri" panose="020F0502020204030204" pitchFamily="34" charset="0"/>
                <a:cs typeface="Calibri" panose="020F0502020204030204" pitchFamily="34" charset="0"/>
              </a:rPr>
              <a:t> </a:t>
            </a:r>
            <a:r>
              <a:rPr lang="it-IT" dirty="0">
                <a:latin typeface="Calibri" panose="020F0502020204030204" pitchFamily="34" charset="0"/>
                <a:cs typeface="Calibri" panose="020F0502020204030204" pitchFamily="34" charset="0"/>
                <a:sym typeface="Wingdings" panose="05000000000000000000" pitchFamily="2" charset="2"/>
              </a:rPr>
              <a:t> </a:t>
            </a:r>
            <a:r>
              <a:rPr lang="it-IT" dirty="0">
                <a:latin typeface="Calibri" panose="020F0502020204030204" pitchFamily="34" charset="0"/>
                <a:cs typeface="Calibri" panose="020F0502020204030204" pitchFamily="34" charset="0"/>
              </a:rPr>
              <a:t>New IDEA &amp; New TECHNOLOGY;</a:t>
            </a:r>
          </a:p>
          <a:p>
            <a:pPr marL="285750" indent="-285750" algn="just">
              <a:buFont typeface="Wingdings" panose="05000000000000000000" pitchFamily="2" charset="2"/>
              <a:buChar char="Ø"/>
            </a:pPr>
            <a:r>
              <a:rPr lang="en-US" sz="1800" b="0" i="0" u="none" strike="noStrike" baseline="0" dirty="0">
                <a:latin typeface="Calibri" panose="020F0502020204030204" pitchFamily="34" charset="0"/>
                <a:cs typeface="Calibri" panose="020F0502020204030204" pitchFamily="34" charset="0"/>
              </a:rPr>
              <a:t>Accelerator evolution, like all exponential growths, cannot be sustainable over a long period</a:t>
            </a:r>
            <a:endParaRPr lang="en-US"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Ø"/>
            </a:pPr>
            <a:endParaRPr lang="en-US"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F8377DA1-EADF-C8DC-3953-68AE2738450C}"/>
              </a:ext>
            </a:extLst>
          </p:cNvPr>
          <p:cNvSpPr txBox="1"/>
          <p:nvPr/>
        </p:nvSpPr>
        <p:spPr>
          <a:xfrm>
            <a:off x="38101" y="472089"/>
            <a:ext cx="5273040" cy="1938992"/>
          </a:xfrm>
          <a:prstGeom prst="rect">
            <a:avLst/>
          </a:prstGeom>
          <a:noFill/>
        </p:spPr>
        <p:txBody>
          <a:bodyPr wrap="square">
            <a:spAutoFit/>
          </a:bodyPr>
          <a:lstStyle/>
          <a:p>
            <a:pPr algn="just"/>
            <a:r>
              <a:rPr lang="en-US" sz="2000" b="1" dirty="0">
                <a:latin typeface="Calibri" panose="020F0502020204030204" pitchFamily="34" charset="0"/>
                <a:cs typeface="Calibri" panose="020F0502020204030204" pitchFamily="34" charset="0"/>
              </a:rPr>
              <a:t>The goal of Particle Accelerators has been the same since 1930:</a:t>
            </a:r>
          </a:p>
          <a:p>
            <a:pPr algn="just"/>
            <a:r>
              <a:rPr lang="en-US" sz="2000" b="1" dirty="0">
                <a:latin typeface="Calibri" panose="020F0502020204030204" pitchFamily="34" charset="0"/>
                <a:cs typeface="Calibri" panose="020F0502020204030204" pitchFamily="34" charset="0"/>
              </a:rPr>
              <a:t>To transport charged particle beams in a “stable” fashion by utilizing magnetic fields and increasingly to boost their energy with electric fields.</a:t>
            </a:r>
          </a:p>
        </p:txBody>
      </p:sp>
      <p:pic>
        <p:nvPicPr>
          <p:cNvPr id="9" name="Picture 8">
            <a:extLst>
              <a:ext uri="{FF2B5EF4-FFF2-40B4-BE49-F238E27FC236}">
                <a16:creationId xmlns:a16="http://schemas.microsoft.com/office/drawing/2014/main" id="{DA75876C-A5CF-7C59-1485-C30273752DB9}"/>
              </a:ext>
            </a:extLst>
          </p:cNvPr>
          <p:cNvPicPr>
            <a:picLocks noChangeAspect="1"/>
          </p:cNvPicPr>
          <p:nvPr/>
        </p:nvPicPr>
        <p:blipFill>
          <a:blip r:embed="rId2">
            <a:alphaModFix/>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5313575" y="140109"/>
            <a:ext cx="6686695" cy="6216443"/>
          </a:xfrm>
          <a:prstGeom prst="rect">
            <a:avLst/>
          </a:prstGeom>
        </p:spPr>
      </p:pic>
      <p:sp>
        <p:nvSpPr>
          <p:cNvPr id="14" name="TextBox 13">
            <a:extLst>
              <a:ext uri="{FF2B5EF4-FFF2-40B4-BE49-F238E27FC236}">
                <a16:creationId xmlns:a16="http://schemas.microsoft.com/office/drawing/2014/main" id="{DC1418F5-1C48-0D9B-39E1-570D663BB045}"/>
              </a:ext>
            </a:extLst>
          </p:cNvPr>
          <p:cNvSpPr txBox="1"/>
          <p:nvPr/>
        </p:nvSpPr>
        <p:spPr>
          <a:xfrm>
            <a:off x="0" y="0"/>
            <a:ext cx="5272548" cy="461665"/>
          </a:xfrm>
          <a:prstGeom prst="rect">
            <a:avLst/>
          </a:prstGeom>
          <a:noFill/>
        </p:spPr>
        <p:txBody>
          <a:bodyPr wrap="square">
            <a:spAutoFit/>
          </a:bodyPr>
          <a:lstStyle/>
          <a:p>
            <a:r>
              <a:rPr lang="en-US" sz="2400" b="1" i="0" dirty="0">
                <a:solidFill>
                  <a:srgbClr val="FF0000"/>
                </a:solidFill>
                <a:effectLst/>
                <a:latin typeface="Calibri" panose="020F0502020204030204" pitchFamily="34" charset="0"/>
                <a:cs typeface="Calibri" panose="020F0502020204030204" pitchFamily="34" charset="0"/>
              </a:rPr>
              <a:t>The Livingston Plot (up to early 2000’s)</a:t>
            </a:r>
          </a:p>
        </p:txBody>
      </p:sp>
    </p:spTree>
    <p:extLst>
      <p:ext uri="{BB962C8B-B14F-4D97-AF65-F5344CB8AC3E}">
        <p14:creationId xmlns:p14="http://schemas.microsoft.com/office/powerpoint/2010/main" val="513316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937C3-8CD0-01E3-1BDE-99819E90558E}"/>
            </a:ext>
          </a:extLst>
        </p:cNvPr>
        <p:cNvGrpSpPr/>
        <p:nvPr/>
      </p:nvGrpSpPr>
      <p:grpSpPr>
        <a:xfrm>
          <a:off x="0" y="0"/>
          <a:ext cx="0" cy="0"/>
          <a:chOff x="0" y="0"/>
          <a:chExt cx="0" cy="0"/>
        </a:xfrm>
      </p:grpSpPr>
      <p:sp>
        <p:nvSpPr>
          <p:cNvPr id="4" name="Date Placeholder 3">
            <a:extLst>
              <a:ext uri="{FF2B5EF4-FFF2-40B4-BE49-F238E27FC236}">
                <a16:creationId xmlns:a16="http://schemas.microsoft.com/office/drawing/2014/main" id="{7625796C-5B31-4864-D544-11418CEFE376}"/>
              </a:ext>
            </a:extLst>
          </p:cNvPr>
          <p:cNvSpPr>
            <a:spLocks noGrp="1"/>
          </p:cNvSpPr>
          <p:nvPr>
            <p:ph type="dt" sz="half" idx="10"/>
          </p:nvPr>
        </p:nvSpPr>
        <p:spPr/>
        <p:txBody>
          <a:bodyPr/>
          <a:lstStyle/>
          <a:p>
            <a:r>
              <a:rPr lang="en-US"/>
              <a:t>L. Faillace</a:t>
            </a:r>
            <a:endParaRPr lang="en-US" dirty="0"/>
          </a:p>
        </p:txBody>
      </p:sp>
      <p:sp>
        <p:nvSpPr>
          <p:cNvPr id="5" name="Footer Placeholder 4">
            <a:extLst>
              <a:ext uri="{FF2B5EF4-FFF2-40B4-BE49-F238E27FC236}">
                <a16:creationId xmlns:a16="http://schemas.microsoft.com/office/drawing/2014/main" id="{51EE99E0-A41A-5236-4590-9A721EEA58D8}"/>
              </a:ext>
            </a:extLst>
          </p:cNvPr>
          <p:cNvSpPr>
            <a:spLocks noGrp="1"/>
          </p:cNvSpPr>
          <p:nvPr>
            <p:ph type="ftr" sz="quarter" idx="11"/>
          </p:nvPr>
        </p:nvSpPr>
        <p:spPr/>
        <p:txBody>
          <a:bodyPr/>
          <a:lstStyle/>
          <a:p>
            <a:r>
              <a:rPr lang="en-US"/>
              <a:t>TECH-FPA PhD Retreat 2025</a:t>
            </a:r>
          </a:p>
        </p:txBody>
      </p:sp>
      <p:sp>
        <p:nvSpPr>
          <p:cNvPr id="6" name="Slide Number Placeholder 5">
            <a:extLst>
              <a:ext uri="{FF2B5EF4-FFF2-40B4-BE49-F238E27FC236}">
                <a16:creationId xmlns:a16="http://schemas.microsoft.com/office/drawing/2014/main" id="{2BEFC491-41BC-DC02-EE26-0AEE57A0E389}"/>
              </a:ext>
            </a:extLst>
          </p:cNvPr>
          <p:cNvSpPr>
            <a:spLocks noGrp="1"/>
          </p:cNvSpPr>
          <p:nvPr>
            <p:ph type="sldNum" sz="quarter" idx="12"/>
          </p:nvPr>
        </p:nvSpPr>
        <p:spPr/>
        <p:txBody>
          <a:bodyPr/>
          <a:lstStyle/>
          <a:p>
            <a:fld id="{CCB3A354-9AF0-4746-AE3C-F59942414857}" type="slidenum">
              <a:rPr lang="en-US" smtClean="0"/>
              <a:pPr/>
              <a:t>4</a:t>
            </a:fld>
            <a:endParaRPr lang="en-US"/>
          </a:p>
        </p:txBody>
      </p:sp>
      <p:pic>
        <p:nvPicPr>
          <p:cNvPr id="8" name="Picture 7" descr="A graph showing the growth of a storage device&#10;&#10;Description automatically generated with medium confidence">
            <a:extLst>
              <a:ext uri="{FF2B5EF4-FFF2-40B4-BE49-F238E27FC236}">
                <a16:creationId xmlns:a16="http://schemas.microsoft.com/office/drawing/2014/main" id="{22B24A68-B3A4-D498-2469-0B2CB64854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2045" y="69850"/>
            <a:ext cx="6889955" cy="4059332"/>
          </a:xfrm>
          <a:prstGeom prst="rect">
            <a:avLst/>
          </a:prstGeom>
        </p:spPr>
      </p:pic>
      <p:sp>
        <p:nvSpPr>
          <p:cNvPr id="2" name="TextBox 1">
            <a:extLst>
              <a:ext uri="{FF2B5EF4-FFF2-40B4-BE49-F238E27FC236}">
                <a16:creationId xmlns:a16="http://schemas.microsoft.com/office/drawing/2014/main" id="{3A5BA953-CB7D-2BCD-8161-01802AE210F4}"/>
              </a:ext>
            </a:extLst>
          </p:cNvPr>
          <p:cNvSpPr txBox="1"/>
          <p:nvPr/>
        </p:nvSpPr>
        <p:spPr>
          <a:xfrm>
            <a:off x="0" y="3776251"/>
            <a:ext cx="6031966" cy="1477328"/>
          </a:xfrm>
          <a:prstGeom prst="rect">
            <a:avLst/>
          </a:prstGeom>
          <a:noFill/>
        </p:spPr>
        <p:txBody>
          <a:bodyPr wrap="square" rtlCol="0">
            <a:spAutoFit/>
          </a:bodyPr>
          <a:lstStyle/>
          <a:p>
            <a:endParaRPr lang="it-IT" dirty="0"/>
          </a:p>
          <a:p>
            <a:endParaRPr lang="it-IT" dirty="0"/>
          </a:p>
          <a:p>
            <a:endParaRPr lang="it-IT" dirty="0"/>
          </a:p>
          <a:p>
            <a:endParaRPr lang="it-IT" dirty="0"/>
          </a:p>
          <a:p>
            <a:endParaRPr lang="it-IT" dirty="0"/>
          </a:p>
        </p:txBody>
      </p:sp>
      <p:sp>
        <p:nvSpPr>
          <p:cNvPr id="3" name="TextBox 2">
            <a:extLst>
              <a:ext uri="{FF2B5EF4-FFF2-40B4-BE49-F238E27FC236}">
                <a16:creationId xmlns:a16="http://schemas.microsoft.com/office/drawing/2014/main" id="{80360558-8489-CA9A-DB8E-71E8E3CF4A78}"/>
              </a:ext>
            </a:extLst>
          </p:cNvPr>
          <p:cNvSpPr txBox="1"/>
          <p:nvPr/>
        </p:nvSpPr>
        <p:spPr>
          <a:xfrm>
            <a:off x="0" y="3850147"/>
            <a:ext cx="5035549" cy="923330"/>
          </a:xfrm>
          <a:prstGeom prst="rect">
            <a:avLst/>
          </a:prstGeom>
          <a:noFill/>
        </p:spPr>
        <p:txBody>
          <a:bodyPr wrap="square" rtlCol="0">
            <a:spAutoFit/>
          </a:bodyPr>
          <a:lstStyle/>
          <a:p>
            <a:pPr marL="285750" indent="-285750" algn="just">
              <a:buFont typeface="Wingdings" panose="05000000000000000000" pitchFamily="2" charset="2"/>
              <a:buChar char="Ø"/>
            </a:pPr>
            <a:r>
              <a:rPr lang="it-IT" dirty="0" err="1">
                <a:latin typeface="Calibri" panose="020F0502020204030204" pitchFamily="34" charset="0"/>
                <a:cs typeface="Calibri" panose="020F0502020204030204" pitchFamily="34" charset="0"/>
              </a:rPr>
              <a:t>Projection</a:t>
            </a:r>
            <a:r>
              <a:rPr lang="it-IT" dirty="0">
                <a:latin typeface="Calibri" panose="020F0502020204030204" pitchFamily="34" charset="0"/>
                <a:cs typeface="Calibri" panose="020F0502020204030204" pitchFamily="34" charset="0"/>
              </a:rPr>
              <a:t> with </a:t>
            </a:r>
            <a:r>
              <a:rPr lang="it-IT" dirty="0" err="1">
                <a:latin typeface="Calibri" panose="020F0502020204030204" pitchFamily="34" charset="0"/>
                <a:cs typeface="Calibri" panose="020F0502020204030204" pitchFamily="34" charset="0"/>
              </a:rPr>
              <a:t>today</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established</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technology</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likely</a:t>
            </a:r>
            <a:r>
              <a:rPr lang="it-IT" dirty="0">
                <a:latin typeface="Calibri" panose="020F0502020204030204" pitchFamily="34" charset="0"/>
                <a:cs typeface="Calibri" panose="020F0502020204030204" pitchFamily="34" charset="0"/>
              </a:rPr>
              <a:t> </a:t>
            </a:r>
            <a:r>
              <a:rPr lang="it-IT" b="1" dirty="0">
                <a:solidFill>
                  <a:srgbClr val="FF0000"/>
                </a:solidFill>
                <a:latin typeface="Calibri" panose="020F0502020204030204" pitchFamily="34" charset="0"/>
                <a:cs typeface="Calibri" panose="020F0502020204030204" pitchFamily="34" charset="0"/>
              </a:rPr>
              <a:t>FLAT</a:t>
            </a:r>
            <a:r>
              <a:rPr lang="it-IT" dirty="0">
                <a:latin typeface="Calibri" panose="020F0502020204030204" pitchFamily="34" charset="0"/>
                <a:cs typeface="Calibri" panose="020F0502020204030204" pitchFamily="34" charset="0"/>
              </a:rPr>
              <a:t>)</a:t>
            </a:r>
          </a:p>
          <a:p>
            <a:pPr marL="285750" indent="-285750" algn="just">
              <a:buFont typeface="Wingdings" panose="05000000000000000000" pitchFamily="2" charset="2"/>
              <a:buChar char="Ø"/>
            </a:pPr>
            <a:endParaRPr lang="en-US"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EA365D8C-A96C-3E5D-2639-6D55AEDF6671}"/>
              </a:ext>
            </a:extLst>
          </p:cNvPr>
          <p:cNvSpPr txBox="1"/>
          <p:nvPr/>
        </p:nvSpPr>
        <p:spPr>
          <a:xfrm>
            <a:off x="1364225" y="4202282"/>
            <a:ext cx="5165923" cy="2585323"/>
          </a:xfrm>
          <a:prstGeom prst="rect">
            <a:avLst/>
          </a:prstGeom>
          <a:noFill/>
        </p:spPr>
        <p:txBody>
          <a:bodyPr wrap="square" rtlCol="0">
            <a:spAutoFit/>
          </a:bodyPr>
          <a:lstStyle/>
          <a:p>
            <a:pPr marL="285750" indent="-285750" algn="just">
              <a:buFont typeface="Wingdings" panose="05000000000000000000" pitchFamily="2" charset="2"/>
              <a:buChar char="v"/>
            </a:pPr>
            <a:endParaRPr lang="it-IT"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v"/>
            </a:pPr>
            <a:r>
              <a:rPr lang="it-IT" b="1" dirty="0">
                <a:solidFill>
                  <a:schemeClr val="accent2"/>
                </a:solidFill>
                <a:latin typeface="Calibri" panose="020F0502020204030204" pitchFamily="34" charset="0"/>
                <a:cs typeface="Calibri" panose="020F0502020204030204" pitchFamily="34" charset="0"/>
              </a:rPr>
              <a:t>HOW to </a:t>
            </a:r>
            <a:r>
              <a:rPr lang="it-IT" b="1" dirty="0" err="1">
                <a:solidFill>
                  <a:schemeClr val="accent2"/>
                </a:solidFill>
                <a:latin typeface="Calibri" panose="020F0502020204030204" pitchFamily="34" charset="0"/>
                <a:cs typeface="Calibri" panose="020F0502020204030204" pitchFamily="34" charset="0"/>
              </a:rPr>
              <a:t>avoid</a:t>
            </a:r>
            <a:r>
              <a:rPr lang="it-IT" b="1" dirty="0">
                <a:solidFill>
                  <a:schemeClr val="accent2"/>
                </a:solidFill>
                <a:latin typeface="Calibri" panose="020F0502020204030204" pitchFamily="34" charset="0"/>
                <a:cs typeface="Calibri" panose="020F0502020204030204" pitchFamily="34" charset="0"/>
              </a:rPr>
              <a:t> </a:t>
            </a:r>
            <a:r>
              <a:rPr lang="it-IT" b="1" dirty="0" err="1">
                <a:solidFill>
                  <a:schemeClr val="accent2"/>
                </a:solidFill>
                <a:latin typeface="Calibri" panose="020F0502020204030204" pitchFamily="34" charset="0"/>
                <a:cs typeface="Calibri" panose="020F0502020204030204" pitchFamily="34" charset="0"/>
              </a:rPr>
              <a:t>this</a:t>
            </a:r>
            <a:r>
              <a:rPr lang="it-IT" b="1" dirty="0">
                <a:solidFill>
                  <a:schemeClr val="accent2"/>
                </a:solidFill>
                <a:latin typeface="Calibri" panose="020F0502020204030204" pitchFamily="34" charset="0"/>
                <a:cs typeface="Calibri" panose="020F0502020204030204" pitchFamily="34" charset="0"/>
              </a:rPr>
              <a:t>?</a:t>
            </a:r>
          </a:p>
          <a:p>
            <a:pPr lvl="1" algn="just"/>
            <a:r>
              <a:rPr lang="it-IT" dirty="0">
                <a:latin typeface="Calibri" panose="020F0502020204030204" pitchFamily="34" charset="0"/>
                <a:cs typeface="Calibri" panose="020F0502020204030204" pitchFamily="34" charset="0"/>
              </a:rPr>
              <a:t>Short </a:t>
            </a:r>
            <a:r>
              <a:rPr lang="it-IT" dirty="0" err="1">
                <a:latin typeface="Calibri" panose="020F0502020204030204" pitchFamily="34" charset="0"/>
                <a:cs typeface="Calibri" panose="020F0502020204030204" pitchFamily="34" charset="0"/>
              </a:rPr>
              <a:t>answer</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we</a:t>
            </a:r>
            <a:r>
              <a:rPr lang="it-IT" dirty="0">
                <a:latin typeface="Calibri" panose="020F0502020204030204" pitchFamily="34" charset="0"/>
                <a:cs typeface="Calibri" panose="020F0502020204030204" pitchFamily="34" charset="0"/>
              </a:rPr>
              <a:t> know </a:t>
            </a:r>
            <a:r>
              <a:rPr lang="it-IT" dirty="0" err="1">
                <a:latin typeface="Calibri" panose="020F0502020204030204" pitchFamily="34" charset="0"/>
                <a:cs typeface="Calibri" panose="020F0502020204030204" pitchFamily="34" charset="0"/>
              </a:rPr>
              <a:t>what</a:t>
            </a:r>
            <a:r>
              <a:rPr lang="it-IT" dirty="0">
                <a:latin typeface="Calibri" panose="020F0502020204030204" pitchFamily="34" charset="0"/>
                <a:cs typeface="Calibri" panose="020F0502020204030204" pitchFamily="34" charset="0"/>
              </a:rPr>
              <a:t> to do.</a:t>
            </a:r>
          </a:p>
          <a:p>
            <a:pPr marL="285750" indent="-285750" algn="just">
              <a:buFont typeface="Wingdings" panose="05000000000000000000" pitchFamily="2" charset="2"/>
              <a:buChar char="v"/>
            </a:pPr>
            <a:endParaRPr lang="it-IT"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v"/>
            </a:pPr>
            <a:r>
              <a:rPr lang="it-IT" b="1" dirty="0">
                <a:solidFill>
                  <a:schemeClr val="accent3"/>
                </a:solidFill>
                <a:latin typeface="Calibri" panose="020F0502020204030204" pitchFamily="34" charset="0"/>
                <a:cs typeface="Calibri" panose="020F0502020204030204" pitchFamily="34" charset="0"/>
              </a:rPr>
              <a:t>WHY do </a:t>
            </a:r>
            <a:r>
              <a:rPr lang="it-IT" b="1" dirty="0" err="1">
                <a:solidFill>
                  <a:schemeClr val="accent3"/>
                </a:solidFill>
                <a:latin typeface="Calibri" panose="020F0502020204030204" pitchFamily="34" charset="0"/>
                <a:cs typeface="Calibri" panose="020F0502020204030204" pitchFamily="34" charset="0"/>
              </a:rPr>
              <a:t>we</a:t>
            </a:r>
            <a:r>
              <a:rPr lang="it-IT" b="1" dirty="0">
                <a:solidFill>
                  <a:schemeClr val="accent3"/>
                </a:solidFill>
                <a:latin typeface="Calibri" panose="020F0502020204030204" pitchFamily="34" charset="0"/>
                <a:cs typeface="Calibri" panose="020F0502020204030204" pitchFamily="34" charset="0"/>
              </a:rPr>
              <a:t> (</a:t>
            </a:r>
            <a:r>
              <a:rPr lang="it-IT" b="1" dirty="0" err="1">
                <a:solidFill>
                  <a:schemeClr val="accent3"/>
                </a:solidFill>
                <a:latin typeface="Calibri" panose="020F0502020204030204" pitchFamily="34" charset="0"/>
                <a:cs typeface="Calibri" panose="020F0502020204030204" pitchFamily="34" charset="0"/>
              </a:rPr>
              <a:t>really</a:t>
            </a:r>
            <a:r>
              <a:rPr lang="it-IT" b="1" dirty="0">
                <a:solidFill>
                  <a:schemeClr val="accent3"/>
                </a:solidFill>
                <a:latin typeface="Calibri" panose="020F0502020204030204" pitchFamily="34" charset="0"/>
                <a:cs typeface="Calibri" panose="020F0502020204030204" pitchFamily="34" charset="0"/>
              </a:rPr>
              <a:t>) </a:t>
            </a:r>
            <a:r>
              <a:rPr lang="it-IT" b="1" dirty="0" err="1">
                <a:solidFill>
                  <a:schemeClr val="accent3"/>
                </a:solidFill>
                <a:latin typeface="Calibri" panose="020F0502020204030204" pitchFamily="34" charset="0"/>
                <a:cs typeface="Calibri" panose="020F0502020204030204" pitchFamily="34" charset="0"/>
              </a:rPr>
              <a:t>need</a:t>
            </a:r>
            <a:r>
              <a:rPr lang="it-IT" b="1" dirty="0">
                <a:solidFill>
                  <a:schemeClr val="accent3"/>
                </a:solidFill>
                <a:latin typeface="Calibri" panose="020F0502020204030204" pitchFamily="34" charset="0"/>
                <a:cs typeface="Calibri" panose="020F0502020204030204" pitchFamily="34" charset="0"/>
              </a:rPr>
              <a:t> </a:t>
            </a:r>
            <a:r>
              <a:rPr lang="it-IT" b="1" dirty="0" err="1">
                <a:solidFill>
                  <a:schemeClr val="accent3"/>
                </a:solidFill>
                <a:latin typeface="Calibri" panose="020F0502020204030204" pitchFamily="34" charset="0"/>
                <a:cs typeface="Calibri" panose="020F0502020204030204" pitchFamily="34" charset="0"/>
              </a:rPr>
              <a:t>it</a:t>
            </a:r>
            <a:r>
              <a:rPr lang="it-IT" b="1" dirty="0">
                <a:solidFill>
                  <a:schemeClr val="accent3"/>
                </a:solidFill>
                <a:latin typeface="Calibri" panose="020F0502020204030204" pitchFamily="34" charset="0"/>
                <a:cs typeface="Calibri" panose="020F0502020204030204" pitchFamily="34" charset="0"/>
              </a:rPr>
              <a:t>?</a:t>
            </a:r>
          </a:p>
          <a:p>
            <a:pPr lvl="1" algn="just"/>
            <a:r>
              <a:rPr lang="it-IT" dirty="0">
                <a:latin typeface="Calibri" panose="020F0502020204030204" pitchFamily="34" charset="0"/>
                <a:cs typeface="Calibri" panose="020F0502020204030204" pitchFamily="34" charset="0"/>
              </a:rPr>
              <a:t>Short </a:t>
            </a:r>
            <a:r>
              <a:rPr lang="it-IT" dirty="0" err="1">
                <a:latin typeface="Calibri" panose="020F0502020204030204" pitchFamily="34" charset="0"/>
                <a:cs typeface="Calibri" panose="020F0502020204030204" pitchFamily="34" charset="0"/>
              </a:rPr>
              <a:t>answer</a:t>
            </a:r>
            <a:r>
              <a:rPr lang="it-IT" dirty="0">
                <a:latin typeface="Calibri" panose="020F0502020204030204" pitchFamily="34" charset="0"/>
                <a:cs typeface="Calibri" panose="020F0502020204030204" pitchFamily="34" charset="0"/>
              </a:rPr>
              <a:t>, Yes. </a:t>
            </a:r>
            <a:r>
              <a:rPr lang="it-IT" dirty="0" err="1">
                <a:latin typeface="Calibri" panose="020F0502020204030204" pitchFamily="34" charset="0"/>
                <a:cs typeface="Calibri" panose="020F0502020204030204" pitchFamily="34" charset="0"/>
              </a:rPr>
              <a:t>Most</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accelerators</a:t>
            </a:r>
            <a:r>
              <a:rPr lang="it-IT" dirty="0">
                <a:latin typeface="Calibri" panose="020F0502020204030204" pitchFamily="34" charset="0"/>
                <a:cs typeface="Calibri" panose="020F0502020204030204" pitchFamily="34" charset="0"/>
              </a:rPr>
              <a:t> in the world work </a:t>
            </a:r>
            <a:r>
              <a:rPr lang="it-IT" dirty="0" err="1">
                <a:latin typeface="Calibri" panose="020F0502020204030204" pitchFamily="34" charset="0"/>
                <a:cs typeface="Calibri" panose="020F0502020204030204" pitchFamily="34" charset="0"/>
              </a:rPr>
              <a:t>at</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relatively</a:t>
            </a:r>
            <a:r>
              <a:rPr lang="it-IT" dirty="0">
                <a:latin typeface="Calibri" panose="020F0502020204030204" pitchFamily="34" charset="0"/>
                <a:cs typeface="Calibri" panose="020F0502020204030204" pitchFamily="34" charset="0"/>
              </a:rPr>
              <a:t> low energies…. But </a:t>
            </a:r>
            <a:r>
              <a:rPr lang="it-IT" dirty="0" err="1">
                <a:latin typeface="Calibri" panose="020F0502020204030204" pitchFamily="34" charset="0"/>
                <a:cs typeface="Calibri" panose="020F0502020204030204" pitchFamily="34" charset="0"/>
              </a:rPr>
              <a:t>many</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planned</a:t>
            </a:r>
            <a:r>
              <a:rPr lang="it-IT" dirty="0">
                <a:latin typeface="Calibri" panose="020F0502020204030204" pitchFamily="34" charset="0"/>
                <a:cs typeface="Calibri" panose="020F0502020204030204" pitchFamily="34" charset="0"/>
              </a:rPr>
              <a:t> high-energy machines </a:t>
            </a:r>
            <a:r>
              <a:rPr lang="it-IT" dirty="0" err="1">
                <a:latin typeface="Calibri" panose="020F0502020204030204" pitchFamily="34" charset="0"/>
                <a:cs typeface="Calibri" panose="020F0502020204030204" pitchFamily="34" charset="0"/>
              </a:rPr>
              <a:t>worldwide</a:t>
            </a:r>
            <a:r>
              <a:rPr lang="it-IT" dirty="0">
                <a:latin typeface="Calibri" panose="020F0502020204030204" pitchFamily="34" charset="0"/>
                <a:cs typeface="Calibri" panose="020F0502020204030204" pitchFamily="34" charset="0"/>
              </a:rPr>
              <a:t>.  </a:t>
            </a:r>
          </a:p>
          <a:p>
            <a:pPr marL="285750" indent="-285750" algn="just">
              <a:buFont typeface="Wingdings" panose="05000000000000000000" pitchFamily="2" charset="2"/>
              <a:buChar char="v"/>
            </a:pPr>
            <a:endParaRPr lang="en-US"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EB7905A3-9B94-79F6-BFF3-CB1674BF66E2}"/>
              </a:ext>
            </a:extLst>
          </p:cNvPr>
          <p:cNvSpPr txBox="1"/>
          <p:nvPr/>
        </p:nvSpPr>
        <p:spPr>
          <a:xfrm>
            <a:off x="6537587" y="4247666"/>
            <a:ext cx="5441822" cy="1200329"/>
          </a:xfrm>
          <a:prstGeom prst="rect">
            <a:avLst/>
          </a:prstGeom>
          <a:ln w="57150"/>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t-IT" b="1" i="1" dirty="0"/>
              <a:t>Major R&amp;D </a:t>
            </a:r>
            <a:r>
              <a:rPr lang="it-IT" b="1" i="1" dirty="0" err="1"/>
              <a:t>development</a:t>
            </a:r>
            <a:r>
              <a:rPr lang="it-IT" b="1" i="1" dirty="0"/>
              <a:t> </a:t>
            </a:r>
            <a:r>
              <a:rPr lang="it-IT" b="1" i="1" dirty="0" err="1"/>
              <a:t>efforts</a:t>
            </a:r>
            <a:r>
              <a:rPr lang="it-IT" b="1" i="1" dirty="0"/>
              <a:t> </a:t>
            </a:r>
            <a:r>
              <a:rPr lang="it-IT" dirty="0"/>
              <a:t>in:</a:t>
            </a:r>
          </a:p>
          <a:p>
            <a:pPr algn="ctr"/>
            <a:r>
              <a:rPr lang="it-IT" dirty="0"/>
              <a:t>RF </a:t>
            </a:r>
            <a:r>
              <a:rPr lang="it-IT" dirty="0" err="1"/>
              <a:t>accelerator</a:t>
            </a:r>
            <a:r>
              <a:rPr lang="it-IT" dirty="0"/>
              <a:t> </a:t>
            </a:r>
            <a:r>
              <a:rPr lang="it-IT" dirty="0" err="1"/>
              <a:t>technology</a:t>
            </a:r>
            <a:r>
              <a:rPr lang="it-IT" dirty="0"/>
              <a:t> (NC and SC) and </a:t>
            </a:r>
            <a:r>
              <a:rPr lang="it-IT" dirty="0" err="1"/>
              <a:t>Magnets</a:t>
            </a:r>
            <a:endParaRPr lang="it-IT" dirty="0"/>
          </a:p>
          <a:p>
            <a:pPr algn="ctr"/>
            <a:r>
              <a:rPr lang="it-IT" dirty="0" err="1"/>
              <a:t>Dielectric</a:t>
            </a:r>
            <a:r>
              <a:rPr lang="it-IT" dirty="0"/>
              <a:t> and PLASMA </a:t>
            </a:r>
            <a:r>
              <a:rPr lang="it-IT" dirty="0">
                <a:sym typeface="Wingdings" panose="05000000000000000000" pitchFamily="2" charset="2"/>
              </a:rPr>
              <a:t> from «</a:t>
            </a:r>
            <a:r>
              <a:rPr lang="it-IT" dirty="0" err="1">
                <a:sym typeface="Wingdings" panose="05000000000000000000" pitchFamily="2" charset="2"/>
              </a:rPr>
              <a:t>incremental</a:t>
            </a:r>
            <a:r>
              <a:rPr lang="it-IT" dirty="0">
                <a:sym typeface="Wingdings" panose="05000000000000000000" pitchFamily="2" charset="2"/>
              </a:rPr>
              <a:t>» to «disruptive» </a:t>
            </a:r>
            <a:r>
              <a:rPr lang="it-IT" dirty="0" err="1">
                <a:sym typeface="Wingdings" panose="05000000000000000000" pitchFamily="2" charset="2"/>
              </a:rPr>
              <a:t>innovation</a:t>
            </a:r>
            <a:r>
              <a:rPr lang="it-IT" dirty="0">
                <a:sym typeface="Wingdings" panose="05000000000000000000" pitchFamily="2" charset="2"/>
              </a:rPr>
              <a:t>!!!</a:t>
            </a:r>
            <a:endParaRPr lang="en-US" dirty="0"/>
          </a:p>
        </p:txBody>
      </p:sp>
      <p:sp>
        <p:nvSpPr>
          <p:cNvPr id="15" name="TextBox 14">
            <a:extLst>
              <a:ext uri="{FF2B5EF4-FFF2-40B4-BE49-F238E27FC236}">
                <a16:creationId xmlns:a16="http://schemas.microsoft.com/office/drawing/2014/main" id="{D4AFA9D0-5D4D-723C-7BF5-7D018A736BB9}"/>
              </a:ext>
            </a:extLst>
          </p:cNvPr>
          <p:cNvSpPr txBox="1"/>
          <p:nvPr/>
        </p:nvSpPr>
        <p:spPr>
          <a:xfrm>
            <a:off x="8078354" y="5832386"/>
            <a:ext cx="3744812" cy="923330"/>
          </a:xfrm>
          <a:prstGeom prst="rect">
            <a:avLst/>
          </a:prstGeom>
          <a:noFill/>
        </p:spPr>
        <p:txBody>
          <a:bodyPr wrap="square" rtlCol="0">
            <a:spAutoFit/>
          </a:bodyPr>
          <a:lstStyle/>
          <a:p>
            <a:r>
              <a:rPr lang="it-IT" b="1" dirty="0">
                <a:latin typeface="Calibri" panose="020F0502020204030204" pitchFamily="34" charset="0"/>
                <a:cs typeface="Calibri" panose="020F0502020204030204" pitchFamily="34" charset="0"/>
              </a:rPr>
              <a:t>SUSTAINABLE TECHNOLOGY </a:t>
            </a:r>
            <a:r>
              <a:rPr lang="it-IT" dirty="0">
                <a:latin typeface="Calibri" panose="020F0502020204030204" pitchFamily="34" charset="0"/>
                <a:cs typeface="Calibri" panose="020F0502020204030204" pitchFamily="34" charset="0"/>
              </a:rPr>
              <a:t>(</a:t>
            </a:r>
            <a:r>
              <a:rPr lang="it-IT" dirty="0" err="1">
                <a:latin typeface="Calibri" panose="020F0502020204030204" pitchFamily="34" charset="0"/>
                <a:cs typeface="Calibri" panose="020F0502020204030204" pitchFamily="34" charset="0"/>
              </a:rPr>
              <a:t>Higher</a:t>
            </a:r>
            <a:r>
              <a:rPr lang="it-IT" dirty="0">
                <a:latin typeface="Calibri" panose="020F0502020204030204" pitchFamily="34" charset="0"/>
                <a:cs typeface="Calibri" panose="020F0502020204030204" pitchFamily="34" charset="0"/>
              </a:rPr>
              <a:t> power </a:t>
            </a:r>
            <a:r>
              <a:rPr lang="it-IT" dirty="0" err="1">
                <a:latin typeface="Calibri" panose="020F0502020204030204" pitchFamily="34" charset="0"/>
                <a:cs typeface="Calibri" panose="020F0502020204030204" pitchFamily="34" charset="0"/>
              </a:rPr>
              <a:t>efficiency</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Reduction</a:t>
            </a:r>
            <a:r>
              <a:rPr lang="it-IT" dirty="0">
                <a:latin typeface="Calibri" panose="020F0502020204030204" pitchFamily="34" charset="0"/>
                <a:cs typeface="Calibri" panose="020F0502020204030204" pitchFamily="34" charset="0"/>
              </a:rPr>
              <a:t> of the overall </a:t>
            </a:r>
            <a:r>
              <a:rPr lang="it-IT" dirty="0" err="1">
                <a:latin typeface="Calibri" panose="020F0502020204030204" pitchFamily="34" charset="0"/>
                <a:cs typeface="Calibri" panose="020F0502020204030204" pitchFamily="34" charset="0"/>
              </a:rPr>
              <a:t>dimensions</a:t>
            </a:r>
            <a:r>
              <a:rPr lang="it-IT" dirty="0">
                <a:latin typeface="Calibri" panose="020F0502020204030204" pitchFamily="34" charset="0"/>
                <a:cs typeface="Calibri" panose="020F0502020204030204" pitchFamily="34" charset="0"/>
              </a:rPr>
              <a:t>)</a:t>
            </a:r>
            <a:endParaRPr lang="en-US" dirty="0">
              <a:latin typeface="Calibri" panose="020F0502020204030204" pitchFamily="34" charset="0"/>
              <a:cs typeface="Calibri" panose="020F0502020204030204" pitchFamily="34" charset="0"/>
            </a:endParaRPr>
          </a:p>
        </p:txBody>
      </p:sp>
      <p:sp>
        <p:nvSpPr>
          <p:cNvPr id="12" name="Oval 11">
            <a:extLst>
              <a:ext uri="{FF2B5EF4-FFF2-40B4-BE49-F238E27FC236}">
                <a16:creationId xmlns:a16="http://schemas.microsoft.com/office/drawing/2014/main" id="{855FAF6F-2998-A9C1-906D-D722FF15DCD1}"/>
              </a:ext>
            </a:extLst>
          </p:cNvPr>
          <p:cNvSpPr/>
          <p:nvPr/>
        </p:nvSpPr>
        <p:spPr>
          <a:xfrm>
            <a:off x="10579100" y="1339850"/>
            <a:ext cx="1181100" cy="762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Arrow: Right 15">
            <a:extLst>
              <a:ext uri="{FF2B5EF4-FFF2-40B4-BE49-F238E27FC236}">
                <a16:creationId xmlns:a16="http://schemas.microsoft.com/office/drawing/2014/main" id="{149527C1-D054-5E51-1F3F-17DA0E7D7F2E}"/>
              </a:ext>
            </a:extLst>
          </p:cNvPr>
          <p:cNvSpPr/>
          <p:nvPr/>
        </p:nvSpPr>
        <p:spPr>
          <a:xfrm>
            <a:off x="5550754" y="4835071"/>
            <a:ext cx="883664" cy="1767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A8AFC620-022D-59D5-EA2E-69E7A567F5E1}"/>
              </a:ext>
            </a:extLst>
          </p:cNvPr>
          <p:cNvCxnSpPr>
            <a:cxnSpLocks/>
            <a:stCxn id="15" idx="0"/>
          </p:cNvCxnSpPr>
          <p:nvPr/>
        </p:nvCxnSpPr>
        <p:spPr>
          <a:xfrm flipH="1" flipV="1">
            <a:off x="9866299" y="5501768"/>
            <a:ext cx="84461" cy="330618"/>
          </a:xfrm>
          <a:prstGeom prst="straightConnector1">
            <a:avLst/>
          </a:prstGeom>
          <a:ln w="5715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8241CB42-6A1A-EFFF-221F-4A9A1D8311DB}"/>
              </a:ext>
            </a:extLst>
          </p:cNvPr>
          <p:cNvSpPr txBox="1"/>
          <p:nvPr/>
        </p:nvSpPr>
        <p:spPr>
          <a:xfrm>
            <a:off x="9935455" y="5532504"/>
            <a:ext cx="870751" cy="369332"/>
          </a:xfrm>
          <a:prstGeom prst="rect">
            <a:avLst/>
          </a:prstGeom>
          <a:noFill/>
        </p:spPr>
        <p:txBody>
          <a:bodyPr wrap="none" rtlCol="0">
            <a:spAutoFit/>
          </a:bodyPr>
          <a:lstStyle/>
          <a:p>
            <a:r>
              <a:rPr lang="it-IT" dirty="0" err="1"/>
              <a:t>crucial</a:t>
            </a:r>
            <a:endParaRPr lang="en-US" dirty="0"/>
          </a:p>
        </p:txBody>
      </p:sp>
      <p:sp>
        <p:nvSpPr>
          <p:cNvPr id="9" name="TextBox 8">
            <a:extLst>
              <a:ext uri="{FF2B5EF4-FFF2-40B4-BE49-F238E27FC236}">
                <a16:creationId xmlns:a16="http://schemas.microsoft.com/office/drawing/2014/main" id="{0E5188BC-36A6-17A7-4CBF-842C948B16C3}"/>
              </a:ext>
            </a:extLst>
          </p:cNvPr>
          <p:cNvSpPr txBox="1"/>
          <p:nvPr/>
        </p:nvSpPr>
        <p:spPr>
          <a:xfrm>
            <a:off x="0" y="0"/>
            <a:ext cx="4579374" cy="461665"/>
          </a:xfrm>
          <a:prstGeom prst="rect">
            <a:avLst/>
          </a:prstGeom>
          <a:noFill/>
        </p:spPr>
        <p:txBody>
          <a:bodyPr wrap="square">
            <a:spAutoFit/>
          </a:bodyPr>
          <a:lstStyle/>
          <a:p>
            <a:r>
              <a:rPr lang="en-US" sz="2400" b="1" i="0" dirty="0">
                <a:solidFill>
                  <a:srgbClr val="FF0000"/>
                </a:solidFill>
                <a:effectLst/>
                <a:latin typeface="Calibri" panose="020F0502020204030204" pitchFamily="34" charset="0"/>
                <a:cs typeface="Calibri" panose="020F0502020204030204" pitchFamily="34" charset="0"/>
              </a:rPr>
              <a:t>The Livingston Plot (near future)</a:t>
            </a:r>
          </a:p>
        </p:txBody>
      </p:sp>
      <p:sp>
        <p:nvSpPr>
          <p:cNvPr id="7" name="TextBox 6">
            <a:extLst>
              <a:ext uri="{FF2B5EF4-FFF2-40B4-BE49-F238E27FC236}">
                <a16:creationId xmlns:a16="http://schemas.microsoft.com/office/drawing/2014/main" id="{1993BF06-FE98-D263-CE3D-91E3CD9993B6}"/>
              </a:ext>
            </a:extLst>
          </p:cNvPr>
          <p:cNvSpPr txBox="1"/>
          <p:nvPr/>
        </p:nvSpPr>
        <p:spPr>
          <a:xfrm>
            <a:off x="0" y="2492058"/>
            <a:ext cx="5219248" cy="1200329"/>
          </a:xfrm>
          <a:prstGeom prst="rect">
            <a:avLst/>
          </a:prstGeom>
          <a:noFill/>
        </p:spPr>
        <p:txBody>
          <a:bodyPr wrap="square" rtlCol="0">
            <a:spAutoFit/>
          </a:bodyPr>
          <a:lstStyle/>
          <a:p>
            <a:pPr marL="285750" indent="-285750" algn="just">
              <a:buFont typeface="Wingdings" panose="05000000000000000000" pitchFamily="2" charset="2"/>
              <a:buChar char="Ø"/>
            </a:pPr>
            <a:r>
              <a:rPr lang="it-IT" dirty="0" err="1">
                <a:latin typeface="Calibri" panose="020F0502020204030204" pitchFamily="34" charset="0"/>
                <a:cs typeface="Calibri" panose="020F0502020204030204" pitchFamily="34" charset="0"/>
              </a:rPr>
              <a:t>Each</a:t>
            </a:r>
            <a:r>
              <a:rPr lang="it-IT" dirty="0">
                <a:latin typeface="Calibri" panose="020F0502020204030204" pitchFamily="34" charset="0"/>
                <a:cs typeface="Calibri" panose="020F0502020204030204" pitchFamily="34" charset="0"/>
              </a:rPr>
              <a:t> </a:t>
            </a:r>
            <a:r>
              <a:rPr lang="it-IT" dirty="0" err="1">
                <a:latin typeface="Calibri" panose="020F0502020204030204" pitchFamily="34" charset="0"/>
                <a:cs typeface="Calibri" panose="020F0502020204030204" pitchFamily="34" charset="0"/>
              </a:rPr>
              <a:t>branch</a:t>
            </a:r>
            <a:r>
              <a:rPr lang="it-IT" dirty="0">
                <a:latin typeface="Calibri" panose="020F0502020204030204" pitchFamily="34" charset="0"/>
                <a:cs typeface="Calibri" panose="020F0502020204030204" pitchFamily="34" charset="0"/>
              </a:rPr>
              <a:t> </a:t>
            </a:r>
            <a:r>
              <a:rPr lang="it-IT" dirty="0">
                <a:latin typeface="Calibri" panose="020F0502020204030204" pitchFamily="34" charset="0"/>
                <a:cs typeface="Calibri" panose="020F0502020204030204" pitchFamily="34" charset="0"/>
                <a:sym typeface="Wingdings" panose="05000000000000000000" pitchFamily="2" charset="2"/>
              </a:rPr>
              <a:t> </a:t>
            </a:r>
            <a:r>
              <a:rPr lang="it-IT" dirty="0">
                <a:latin typeface="Calibri" panose="020F0502020204030204" pitchFamily="34" charset="0"/>
                <a:cs typeface="Calibri" panose="020F0502020204030204" pitchFamily="34" charset="0"/>
              </a:rPr>
              <a:t>New IDEA &amp; New TECHNOLOGY;</a:t>
            </a:r>
          </a:p>
          <a:p>
            <a:pPr marL="285750" indent="-285750" algn="just">
              <a:buFont typeface="Wingdings" panose="05000000000000000000" pitchFamily="2" charset="2"/>
              <a:buChar char="Ø"/>
            </a:pPr>
            <a:r>
              <a:rPr lang="en-US" sz="1800" b="0" i="0" u="none" strike="noStrike" baseline="0" dirty="0">
                <a:latin typeface="Calibri" panose="020F0502020204030204" pitchFamily="34" charset="0"/>
                <a:cs typeface="Calibri" panose="020F0502020204030204" pitchFamily="34" charset="0"/>
              </a:rPr>
              <a:t>Accelerator evolution, like all exponential growths, cannot be sustainable over a long period</a:t>
            </a:r>
            <a:endParaRPr lang="en-US" dirty="0">
              <a:latin typeface="Calibri" panose="020F0502020204030204" pitchFamily="34" charset="0"/>
              <a:cs typeface="Calibri" panose="020F0502020204030204" pitchFamily="34" charset="0"/>
            </a:endParaRPr>
          </a:p>
          <a:p>
            <a:pPr marL="285750" indent="-285750" algn="just">
              <a:buFont typeface="Wingdings" panose="05000000000000000000" pitchFamily="2" charset="2"/>
              <a:buChar char="Ø"/>
            </a:pPr>
            <a:endParaRPr lang="en-US" dirty="0">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39DB9DCF-C80A-AD44-8E0F-482D29003A6F}"/>
              </a:ext>
            </a:extLst>
          </p:cNvPr>
          <p:cNvSpPr txBox="1"/>
          <p:nvPr/>
        </p:nvSpPr>
        <p:spPr>
          <a:xfrm>
            <a:off x="38101" y="472089"/>
            <a:ext cx="5273040" cy="1938992"/>
          </a:xfrm>
          <a:prstGeom prst="rect">
            <a:avLst/>
          </a:prstGeom>
          <a:noFill/>
        </p:spPr>
        <p:txBody>
          <a:bodyPr wrap="square">
            <a:spAutoFit/>
          </a:bodyPr>
          <a:lstStyle/>
          <a:p>
            <a:pPr algn="just"/>
            <a:r>
              <a:rPr lang="en-US" sz="2000" b="1" dirty="0">
                <a:latin typeface="Calibri" panose="020F0502020204030204" pitchFamily="34" charset="0"/>
                <a:cs typeface="Calibri" panose="020F0502020204030204" pitchFamily="34" charset="0"/>
              </a:rPr>
              <a:t>The goal of Particle Accelerators has been the same since 1930:</a:t>
            </a:r>
          </a:p>
          <a:p>
            <a:pPr algn="just"/>
            <a:r>
              <a:rPr lang="en-US" sz="2000" b="1" dirty="0">
                <a:latin typeface="Calibri" panose="020F0502020204030204" pitchFamily="34" charset="0"/>
                <a:cs typeface="Calibri" panose="020F0502020204030204" pitchFamily="34" charset="0"/>
              </a:rPr>
              <a:t>To transport charged particle beams in a “stable” fashion by utilizing magnetic fields and increasingly to boost their energy with electric fields.</a:t>
            </a:r>
          </a:p>
        </p:txBody>
      </p:sp>
    </p:spTree>
    <p:extLst>
      <p:ext uri="{BB962C8B-B14F-4D97-AF65-F5344CB8AC3E}">
        <p14:creationId xmlns:p14="http://schemas.microsoft.com/office/powerpoint/2010/main" val="1202865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B6B30-4D99-A6CF-9B6C-396F5F33D398}"/>
            </a:ext>
          </a:extLst>
        </p:cNvPr>
        <p:cNvGrpSpPr/>
        <p:nvPr/>
      </p:nvGrpSpPr>
      <p:grpSpPr>
        <a:xfrm>
          <a:off x="0" y="0"/>
          <a:ext cx="0" cy="0"/>
          <a:chOff x="0" y="0"/>
          <a:chExt cx="0" cy="0"/>
        </a:xfrm>
      </p:grpSpPr>
      <p:pic>
        <p:nvPicPr>
          <p:cNvPr id="19" name="Picture 18" descr="A pie chart with a few percentages&#10;&#10;AI-generated content may be incorrect.">
            <a:extLst>
              <a:ext uri="{FF2B5EF4-FFF2-40B4-BE49-F238E27FC236}">
                <a16:creationId xmlns:a16="http://schemas.microsoft.com/office/drawing/2014/main" id="{7A2F58C9-9D45-307D-9AEC-45B25CA838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818" y="0"/>
            <a:ext cx="11230897" cy="7368141"/>
          </a:xfrm>
          <a:prstGeom prst="rect">
            <a:avLst/>
          </a:prstGeom>
        </p:spPr>
      </p:pic>
      <p:sp>
        <p:nvSpPr>
          <p:cNvPr id="5" name="TextBox 4">
            <a:extLst>
              <a:ext uri="{FF2B5EF4-FFF2-40B4-BE49-F238E27FC236}">
                <a16:creationId xmlns:a16="http://schemas.microsoft.com/office/drawing/2014/main" id="{08875D38-CE62-353A-654D-CD0479C6FE62}"/>
              </a:ext>
            </a:extLst>
          </p:cNvPr>
          <p:cNvSpPr txBox="1"/>
          <p:nvPr/>
        </p:nvSpPr>
        <p:spPr>
          <a:xfrm>
            <a:off x="421355" y="807250"/>
            <a:ext cx="4430700" cy="830997"/>
          </a:xfrm>
          <a:prstGeom prst="rect">
            <a:avLst/>
          </a:prstGeom>
          <a:noFill/>
        </p:spPr>
        <p:txBody>
          <a:bodyPr wrap="none" rtlCol="0">
            <a:spAutoFit/>
          </a:bodyPr>
          <a:lstStyle/>
          <a:p>
            <a:r>
              <a:rPr lang="it-IT" sz="2400" b="1" dirty="0">
                <a:latin typeface="Cambria Math" panose="02040503050406030204" pitchFamily="18" charset="0"/>
                <a:ea typeface="Cambria Math" panose="02040503050406030204" pitchFamily="18" charset="0"/>
              </a:rPr>
              <a:t>∼</a:t>
            </a:r>
            <a:r>
              <a:rPr lang="it-IT" sz="2400" b="1" dirty="0"/>
              <a:t> 40,000… </a:t>
            </a:r>
          </a:p>
          <a:p>
            <a:r>
              <a:rPr lang="it-IT" sz="2400" b="1" dirty="0"/>
              <a:t>from </a:t>
            </a:r>
            <a:r>
              <a:rPr lang="it-IT" sz="2400" b="1" i="1" dirty="0"/>
              <a:t>Basic Science </a:t>
            </a:r>
            <a:r>
              <a:rPr lang="it-IT" sz="2400" b="1" dirty="0"/>
              <a:t>to </a:t>
            </a:r>
            <a:r>
              <a:rPr lang="it-IT" sz="2400" b="1" i="1" dirty="0"/>
              <a:t>Society</a:t>
            </a:r>
            <a:r>
              <a:rPr lang="it-IT" sz="2400" b="1" dirty="0"/>
              <a:t>!</a:t>
            </a:r>
            <a:endParaRPr lang="en-US" sz="2400" b="1" dirty="0"/>
          </a:p>
        </p:txBody>
      </p:sp>
      <p:sp>
        <p:nvSpPr>
          <p:cNvPr id="6" name="Rectangle: Rounded Corners 5">
            <a:extLst>
              <a:ext uri="{FF2B5EF4-FFF2-40B4-BE49-F238E27FC236}">
                <a16:creationId xmlns:a16="http://schemas.microsoft.com/office/drawing/2014/main" id="{5CFDED81-7489-A894-9C1B-B748E0850A31}"/>
              </a:ext>
            </a:extLst>
          </p:cNvPr>
          <p:cNvSpPr/>
          <p:nvPr/>
        </p:nvSpPr>
        <p:spPr>
          <a:xfrm>
            <a:off x="3571791" y="1780604"/>
            <a:ext cx="1543051" cy="99060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Cancer Radiation Therapy (RT)</a:t>
            </a:r>
          </a:p>
        </p:txBody>
      </p:sp>
      <p:sp>
        <p:nvSpPr>
          <p:cNvPr id="7" name="Rectangle: Rounded Corners 6">
            <a:extLst>
              <a:ext uri="{FF2B5EF4-FFF2-40B4-BE49-F238E27FC236}">
                <a16:creationId xmlns:a16="http://schemas.microsoft.com/office/drawing/2014/main" id="{26277CF4-96D6-A199-A8A5-6787C54F1541}"/>
              </a:ext>
            </a:extLst>
          </p:cNvPr>
          <p:cNvSpPr/>
          <p:nvPr/>
        </p:nvSpPr>
        <p:spPr>
          <a:xfrm>
            <a:off x="2841183" y="3297466"/>
            <a:ext cx="2351018" cy="1266583"/>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b="1" dirty="0"/>
              <a:t>Radio-isotopes for medical imaging/nuclear medicine</a:t>
            </a:r>
          </a:p>
        </p:txBody>
      </p:sp>
      <p:sp>
        <p:nvSpPr>
          <p:cNvPr id="9" name="Rectangle: Rounded Corners 8">
            <a:extLst>
              <a:ext uri="{FF2B5EF4-FFF2-40B4-BE49-F238E27FC236}">
                <a16:creationId xmlns:a16="http://schemas.microsoft.com/office/drawing/2014/main" id="{CD4864EB-5681-70E1-A148-9D15315CC014}"/>
              </a:ext>
            </a:extLst>
          </p:cNvPr>
          <p:cNvSpPr/>
          <p:nvPr/>
        </p:nvSpPr>
        <p:spPr>
          <a:xfrm>
            <a:off x="6628245" y="4587018"/>
            <a:ext cx="2881515" cy="122538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b="1" dirty="0"/>
              <a:t>Electron Beam Sterilization of Medical Disposables</a:t>
            </a:r>
          </a:p>
          <a:p>
            <a:pPr marL="285750" indent="-285750">
              <a:buFont typeface="Arial" panose="020B0604020202020204" pitchFamily="34" charset="0"/>
              <a:buChar char="•"/>
            </a:pPr>
            <a:r>
              <a:rPr lang="en-US" b="1" dirty="0"/>
              <a:t>Food Processing</a:t>
            </a:r>
          </a:p>
        </p:txBody>
      </p:sp>
      <p:sp>
        <p:nvSpPr>
          <p:cNvPr id="11" name="Rectangle: Rounded Corners 10">
            <a:extLst>
              <a:ext uri="{FF2B5EF4-FFF2-40B4-BE49-F238E27FC236}">
                <a16:creationId xmlns:a16="http://schemas.microsoft.com/office/drawing/2014/main" id="{2B3F5A50-F0EA-E6C8-8ADE-BC4B3AC402EB}"/>
              </a:ext>
            </a:extLst>
          </p:cNvPr>
          <p:cNvSpPr/>
          <p:nvPr/>
        </p:nvSpPr>
        <p:spPr>
          <a:xfrm>
            <a:off x="4451374" y="5302336"/>
            <a:ext cx="1854587" cy="58102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Nondestructive testing (NDT)</a:t>
            </a:r>
          </a:p>
        </p:txBody>
      </p:sp>
      <p:sp>
        <p:nvSpPr>
          <p:cNvPr id="13" name="Rectangle: Rounded Corners 12">
            <a:extLst>
              <a:ext uri="{FF2B5EF4-FFF2-40B4-BE49-F238E27FC236}">
                <a16:creationId xmlns:a16="http://schemas.microsoft.com/office/drawing/2014/main" id="{DB98AF97-2E6C-6785-D4A5-B21B23E9A241}"/>
              </a:ext>
            </a:extLst>
          </p:cNvPr>
          <p:cNvSpPr/>
          <p:nvPr/>
        </p:nvSpPr>
        <p:spPr>
          <a:xfrm>
            <a:off x="6257803" y="3167762"/>
            <a:ext cx="3004183" cy="1131394"/>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b="1" dirty="0"/>
              <a:t>Ion Implantation in Semiconductor Chip</a:t>
            </a:r>
          </a:p>
          <a:p>
            <a:pPr marL="285750" indent="-285750">
              <a:buFont typeface="Arial" panose="020B0604020202020204" pitchFamily="34" charset="0"/>
              <a:buChar char="•"/>
            </a:pPr>
            <a:r>
              <a:rPr lang="en-US" b="1" dirty="0"/>
              <a:t>Fabrication/Processing of Polymers</a:t>
            </a:r>
          </a:p>
        </p:txBody>
      </p:sp>
      <p:sp>
        <p:nvSpPr>
          <p:cNvPr id="16" name="Rectangle: Rounded Corners 15">
            <a:extLst>
              <a:ext uri="{FF2B5EF4-FFF2-40B4-BE49-F238E27FC236}">
                <a16:creationId xmlns:a16="http://schemas.microsoft.com/office/drawing/2014/main" id="{79068287-AC13-BED8-AC4C-406557E1E78F}"/>
              </a:ext>
            </a:extLst>
          </p:cNvPr>
          <p:cNvSpPr/>
          <p:nvPr/>
        </p:nvSpPr>
        <p:spPr>
          <a:xfrm>
            <a:off x="7837521" y="2102433"/>
            <a:ext cx="1681986" cy="595663"/>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t>Security and Inspection</a:t>
            </a:r>
          </a:p>
        </p:txBody>
      </p:sp>
      <p:pic>
        <p:nvPicPr>
          <p:cNvPr id="3" name="Picture 2">
            <a:extLst>
              <a:ext uri="{FF2B5EF4-FFF2-40B4-BE49-F238E27FC236}">
                <a16:creationId xmlns:a16="http://schemas.microsoft.com/office/drawing/2014/main" id="{396AEEC4-C761-025D-D1E1-4BF42A941F69}"/>
              </a:ext>
            </a:extLst>
          </p:cNvPr>
          <p:cNvPicPr>
            <a:picLocks noChangeAspect="1"/>
          </p:cNvPicPr>
          <p:nvPr/>
        </p:nvPicPr>
        <p:blipFill>
          <a:blip r:embed="rId3"/>
          <a:stretch>
            <a:fillRect/>
          </a:stretch>
        </p:blipFill>
        <p:spPr>
          <a:xfrm>
            <a:off x="9092380" y="2459371"/>
            <a:ext cx="1561700" cy="699856"/>
          </a:xfrm>
          <a:prstGeom prst="rect">
            <a:avLst/>
          </a:prstGeom>
        </p:spPr>
      </p:pic>
      <p:pic>
        <p:nvPicPr>
          <p:cNvPr id="4" name="Picture 2">
            <a:extLst>
              <a:ext uri="{FF2B5EF4-FFF2-40B4-BE49-F238E27FC236}">
                <a16:creationId xmlns:a16="http://schemas.microsoft.com/office/drawing/2014/main" id="{46FDD886-7F76-5F2B-8977-4354892F60C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60898" y="3998109"/>
            <a:ext cx="1149753" cy="61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a:extLst>
              <a:ext uri="{FF2B5EF4-FFF2-40B4-BE49-F238E27FC236}">
                <a16:creationId xmlns:a16="http://schemas.microsoft.com/office/drawing/2014/main" id="{86F43D77-AB54-5399-A471-992B3F3FB19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290" t="15990"/>
          <a:stretch/>
        </p:blipFill>
        <p:spPr bwMode="auto">
          <a:xfrm>
            <a:off x="6368046" y="2487694"/>
            <a:ext cx="1282163" cy="632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5" descr="Risultati immagini per food irradiation">
            <a:extLst>
              <a:ext uri="{FF2B5EF4-FFF2-40B4-BE49-F238E27FC236}">
                <a16:creationId xmlns:a16="http://schemas.microsoft.com/office/drawing/2014/main" id="{C9ED418E-615B-DB88-A7A1-8FF48C92BCB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46889" y="5547982"/>
            <a:ext cx="818930" cy="6133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0428DFA0-D97B-4BFB-A5BA-2F65D440CE9D}"/>
              </a:ext>
            </a:extLst>
          </p:cNvPr>
          <p:cNvPicPr>
            <a:picLocks noChangeAspect="1"/>
          </p:cNvPicPr>
          <p:nvPr/>
        </p:nvPicPr>
        <p:blipFill rotWithShape="1">
          <a:blip r:embed="rId7"/>
          <a:srcRect l="15361" t="31168" r="39897" b="24868"/>
          <a:stretch/>
        </p:blipFill>
        <p:spPr>
          <a:xfrm>
            <a:off x="4763729" y="1431810"/>
            <a:ext cx="1315571" cy="727129"/>
          </a:xfrm>
          <a:prstGeom prst="rect">
            <a:avLst/>
          </a:prstGeom>
        </p:spPr>
      </p:pic>
      <p:pic>
        <p:nvPicPr>
          <p:cNvPr id="14" name="Picture 13" descr="A picture containing lit, light, sitting, night&#10;&#10;Description automatically generated">
            <a:extLst>
              <a:ext uri="{FF2B5EF4-FFF2-40B4-BE49-F238E27FC236}">
                <a16:creationId xmlns:a16="http://schemas.microsoft.com/office/drawing/2014/main" id="{8E3B4303-ABCF-6483-AE0F-E081F70183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7419" y="3443749"/>
            <a:ext cx="2204884" cy="2204884"/>
          </a:xfrm>
          <a:prstGeom prst="rect">
            <a:avLst/>
          </a:prstGeom>
        </p:spPr>
      </p:pic>
      <p:sp>
        <p:nvSpPr>
          <p:cNvPr id="23" name="Rectangle: Rounded Corners 22">
            <a:extLst>
              <a:ext uri="{FF2B5EF4-FFF2-40B4-BE49-F238E27FC236}">
                <a16:creationId xmlns:a16="http://schemas.microsoft.com/office/drawing/2014/main" id="{C49BC1AB-AB10-7045-6918-0B46666F0A3B}"/>
              </a:ext>
            </a:extLst>
          </p:cNvPr>
          <p:cNvSpPr/>
          <p:nvPr/>
        </p:nvSpPr>
        <p:spPr>
          <a:xfrm>
            <a:off x="8642333" y="117988"/>
            <a:ext cx="2854035" cy="1452715"/>
          </a:xfrm>
          <a:prstGeom prst="round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it-IT" sz="1400" b="1" dirty="0" err="1">
                <a:sym typeface="Wingdings" panose="05000000000000000000" pitchFamily="2" charset="2"/>
              </a:rPr>
              <a:t>Particle</a:t>
            </a:r>
            <a:r>
              <a:rPr lang="it-IT" sz="1400" b="1" dirty="0">
                <a:sym typeface="Wingdings" panose="05000000000000000000" pitchFamily="2" charset="2"/>
              </a:rPr>
              <a:t> </a:t>
            </a:r>
            <a:r>
              <a:rPr lang="it-IT" sz="1400" b="1" dirty="0" err="1">
                <a:sym typeface="Wingdings" panose="05000000000000000000" pitchFamily="2" charset="2"/>
              </a:rPr>
              <a:t>colliders</a:t>
            </a:r>
            <a:r>
              <a:rPr lang="it-IT" sz="1400" b="1" dirty="0">
                <a:sym typeface="Wingdings" panose="05000000000000000000" pitchFamily="2" charset="2"/>
              </a:rPr>
              <a:t> for </a:t>
            </a:r>
            <a:r>
              <a:rPr lang="it-IT" sz="1400" b="1" dirty="0"/>
              <a:t>High energy </a:t>
            </a:r>
            <a:r>
              <a:rPr lang="it-IT" sz="1400" b="1" dirty="0" err="1"/>
              <a:t>Physics</a:t>
            </a:r>
            <a:r>
              <a:rPr lang="it-IT" sz="1400" b="1" dirty="0"/>
              <a:t> (HEP) </a:t>
            </a:r>
            <a:r>
              <a:rPr lang="it-IT" sz="1400" b="1" dirty="0">
                <a:sym typeface="Wingdings" panose="05000000000000000000" pitchFamily="2" charset="2"/>
              </a:rPr>
              <a:t> LHC</a:t>
            </a:r>
            <a:r>
              <a:rPr lang="it-IT" sz="1400" b="1" dirty="0"/>
              <a:t> </a:t>
            </a:r>
          </a:p>
          <a:p>
            <a:pPr marL="285750" indent="-285750">
              <a:buFont typeface="Arial" panose="020B0604020202020204" pitchFamily="34" charset="0"/>
              <a:buChar char="•"/>
            </a:pPr>
            <a:r>
              <a:rPr lang="en-US" sz="1400" b="1" dirty="0" err="1"/>
              <a:t>Betatrons</a:t>
            </a:r>
            <a:r>
              <a:rPr lang="en-US" sz="1400" b="1" dirty="0"/>
              <a:t>, Cyclotrons</a:t>
            </a:r>
          </a:p>
          <a:p>
            <a:pPr marL="285750" indent="-285750">
              <a:buFont typeface="Arial" panose="020B0604020202020204" pitchFamily="34" charset="0"/>
              <a:buChar char="•"/>
            </a:pPr>
            <a:r>
              <a:rPr lang="en-US" sz="1400" b="1" dirty="0"/>
              <a:t>Light Sources (</a:t>
            </a:r>
            <a:r>
              <a:rPr lang="en-US" sz="1400" b="1" dirty="0" err="1"/>
              <a:t>Syncrotrons</a:t>
            </a:r>
            <a:r>
              <a:rPr lang="en-US" sz="1400" b="1" dirty="0"/>
              <a:t>, </a:t>
            </a:r>
            <a:r>
              <a:rPr lang="en-US" sz="1400" b="1" dirty="0" err="1"/>
              <a:t>FEL,Compton</a:t>
            </a:r>
            <a:r>
              <a:rPr lang="en-US" sz="1400" b="1" dirty="0"/>
              <a:t>)</a:t>
            </a:r>
          </a:p>
          <a:p>
            <a:pPr marL="285750" indent="-285750">
              <a:buFont typeface="Arial" panose="020B0604020202020204" pitchFamily="34" charset="0"/>
              <a:buChar char="•"/>
            </a:pPr>
            <a:r>
              <a:rPr lang="en-US" sz="1400" b="1" dirty="0"/>
              <a:t>Spallation sources</a:t>
            </a:r>
          </a:p>
        </p:txBody>
      </p:sp>
      <p:pic>
        <p:nvPicPr>
          <p:cNvPr id="15" name="Picture 12" descr="Risultati immagini per synchrotron">
            <a:extLst>
              <a:ext uri="{FF2B5EF4-FFF2-40B4-BE49-F238E27FC236}">
                <a16:creationId xmlns:a16="http://schemas.microsoft.com/office/drawing/2014/main" id="{5CA146B5-E093-54DA-3CF3-8803ECE20157}"/>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32290" y="986957"/>
            <a:ext cx="1226574" cy="76591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Figure 2.1: The basic principle behind the generation of coherent x-rays in an XFEL source. An electron beam is passed through an undulator which forces the electrons to move in a sinusoidal path and to emit x-ray photons. At rst, in the beginning of the undulator, all electrons are randomly distributed and the emitted photons are out of phase with each other. But as the electrons move along the undulator, they will be a ected by the emitted x-ray electromagnetic eld and begin to form micro bunches at the nodal positions of the electromagnetic wave. At the end of the undulator, all electrons are emitting in phase and the resulting x-rays are coherent.">
            <a:extLst>
              <a:ext uri="{FF2B5EF4-FFF2-40B4-BE49-F238E27FC236}">
                <a16:creationId xmlns:a16="http://schemas.microsoft.com/office/drawing/2014/main" id="{89F4CA95-6019-C0D6-6985-4C3B68094D69}"/>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44595"/>
          <a:stretch/>
        </p:blipFill>
        <p:spPr bwMode="auto">
          <a:xfrm>
            <a:off x="10762321" y="1162086"/>
            <a:ext cx="1429679" cy="51091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8154188-1937-0AA4-F1DC-DB80C90FB583}"/>
              </a:ext>
            </a:extLst>
          </p:cNvPr>
          <p:cNvPicPr>
            <a:picLocks noChangeAspect="1"/>
          </p:cNvPicPr>
          <p:nvPr/>
        </p:nvPicPr>
        <p:blipFill rotWithShape="1">
          <a:blip r:embed="rId11"/>
          <a:srcRect l="26494" t="36484" r="27011" b="36392"/>
          <a:stretch/>
        </p:blipFill>
        <p:spPr>
          <a:xfrm>
            <a:off x="10504108" y="1787175"/>
            <a:ext cx="1687892" cy="553899"/>
          </a:xfrm>
          <a:prstGeom prst="rect">
            <a:avLst/>
          </a:prstGeom>
        </p:spPr>
      </p:pic>
      <p:pic>
        <p:nvPicPr>
          <p:cNvPr id="22" name="Picture 21">
            <a:extLst>
              <a:ext uri="{FF2B5EF4-FFF2-40B4-BE49-F238E27FC236}">
                <a16:creationId xmlns:a16="http://schemas.microsoft.com/office/drawing/2014/main" id="{DF339CFB-F410-B038-34E3-A1C6ADF59210}"/>
              </a:ext>
            </a:extLst>
          </p:cNvPr>
          <p:cNvPicPr>
            <a:picLocks noChangeAspect="1"/>
          </p:cNvPicPr>
          <p:nvPr/>
        </p:nvPicPr>
        <p:blipFill>
          <a:blip r:embed="rId12"/>
          <a:stretch>
            <a:fillRect/>
          </a:stretch>
        </p:blipFill>
        <p:spPr>
          <a:xfrm>
            <a:off x="11109468" y="272845"/>
            <a:ext cx="1082532" cy="701436"/>
          </a:xfrm>
          <a:prstGeom prst="rect">
            <a:avLst/>
          </a:prstGeom>
        </p:spPr>
      </p:pic>
      <p:sp>
        <p:nvSpPr>
          <p:cNvPr id="2" name="Rectangle: Rounded Corners 1">
            <a:extLst>
              <a:ext uri="{FF2B5EF4-FFF2-40B4-BE49-F238E27FC236}">
                <a16:creationId xmlns:a16="http://schemas.microsoft.com/office/drawing/2014/main" id="{520FE0B0-7D03-57E3-F367-40A2D557FACC}"/>
              </a:ext>
            </a:extLst>
          </p:cNvPr>
          <p:cNvSpPr/>
          <p:nvPr/>
        </p:nvSpPr>
        <p:spPr>
          <a:xfrm>
            <a:off x="6351457" y="6044672"/>
            <a:ext cx="1612671" cy="385625"/>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Environment</a:t>
            </a:r>
          </a:p>
        </p:txBody>
      </p:sp>
      <p:pic>
        <p:nvPicPr>
          <p:cNvPr id="24" name="Picture 23" descr="A x-ray of a tube with a crack in the middle&#10;&#10;Description automatically generated">
            <a:extLst>
              <a:ext uri="{FF2B5EF4-FFF2-40B4-BE49-F238E27FC236}">
                <a16:creationId xmlns:a16="http://schemas.microsoft.com/office/drawing/2014/main" id="{DA5CF62F-6330-7848-AD0E-F1F214B5536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97362" y="5902840"/>
            <a:ext cx="1444732" cy="955160"/>
          </a:xfrm>
          <a:prstGeom prst="rect">
            <a:avLst/>
          </a:prstGeom>
        </p:spPr>
      </p:pic>
      <p:pic>
        <p:nvPicPr>
          <p:cNvPr id="25" name="Picture 2" descr="http://www.lbl.gov/Science-Articles/Archive/images2/neutron-spallate.gif">
            <a:extLst>
              <a:ext uri="{FF2B5EF4-FFF2-40B4-BE49-F238E27FC236}">
                <a16:creationId xmlns:a16="http://schemas.microsoft.com/office/drawing/2014/main" id="{4CE2FF5F-F0BF-4D50-05CB-F469606A0798}"/>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5605172" y="0"/>
            <a:ext cx="820205" cy="1066266"/>
          </a:xfrm>
          <a:prstGeom prst="rect">
            <a:avLst/>
          </a:prstGeom>
          <a:noFill/>
        </p:spPr>
      </p:pic>
    </p:spTree>
    <p:extLst>
      <p:ext uri="{BB962C8B-B14F-4D97-AF65-F5344CB8AC3E}">
        <p14:creationId xmlns:p14="http://schemas.microsoft.com/office/powerpoint/2010/main" val="665499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7" descr="C:\Users\David\Desktop\MASTER LEZIONI\CAS_2016\3d9c2213f8.jpg">
            <a:extLst>
              <a:ext uri="{FF2B5EF4-FFF2-40B4-BE49-F238E27FC236}">
                <a16:creationId xmlns:a16="http://schemas.microsoft.com/office/drawing/2014/main" id="{F78E1EA7-44F6-12BE-C9F3-5C49395176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143" b="11380"/>
          <a:stretch/>
        </p:blipFill>
        <p:spPr bwMode="auto">
          <a:xfrm>
            <a:off x="569551" y="2135182"/>
            <a:ext cx="3766475" cy="168384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
            <a:extLst>
              <a:ext uri="{FF2B5EF4-FFF2-40B4-BE49-F238E27FC236}">
                <a16:creationId xmlns:a16="http://schemas.microsoft.com/office/drawing/2014/main" id="{3DCDBF65-4123-7BA9-034B-FA071347586E}"/>
              </a:ext>
            </a:extLst>
          </p:cNvPr>
          <p:cNvSpPr>
            <a:spLocks noChangeArrowheads="1"/>
          </p:cNvSpPr>
          <p:nvPr/>
        </p:nvSpPr>
        <p:spPr bwMode="auto">
          <a:xfrm>
            <a:off x="58994" y="635611"/>
            <a:ext cx="5899354"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Char char="•"/>
              <a:tabLst/>
            </a:pPr>
            <a:endParaRPr lang="en-US" altLang="en-US" b="1" dirty="0">
              <a:latin typeface="Calibri" panose="020F0502020204030204" pitchFamily="34" charset="0"/>
              <a:cs typeface="Calibri" panose="020F0502020204030204" pitchFamily="34" charset="0"/>
            </a:endParaRPr>
          </a:p>
          <a:p>
            <a:pPr algn="just" eaLnBrk="0" fontAlgn="base" hangingPunct="0">
              <a:spcBef>
                <a:spcPct val="0"/>
              </a:spcBef>
              <a:spcAft>
                <a:spcPct val="0"/>
              </a:spcAft>
            </a:pPr>
            <a:r>
              <a:rPr kumimoji="0" lang="en-US" altLang="en-US" sz="18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1- Linear Accelerators (Linacs)</a:t>
            </a:r>
            <a:r>
              <a:rPr kumimoji="0" lang="en-US" alt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Particles travel in a straight line through a series of accelerating </a:t>
            </a:r>
            <a:r>
              <a:rPr lang="en-US" altLang="en-US" dirty="0">
                <a:latin typeface="Calibri" panose="020F0502020204030204" pitchFamily="34" charset="0"/>
                <a:cs typeface="Calibri" panose="020F0502020204030204" pitchFamily="34" charset="0"/>
              </a:rPr>
              <a:t>cavities</a:t>
            </a:r>
            <a:r>
              <a:rPr kumimoji="0" lang="en-US" alt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Linacs are used as injectors to larger accelerators and as stand-alone when large beam intensities are required.</a:t>
            </a:r>
          </a:p>
        </p:txBody>
      </p:sp>
      <p:sp>
        <p:nvSpPr>
          <p:cNvPr id="2" name="Footer Placeholder 1">
            <a:extLst>
              <a:ext uri="{FF2B5EF4-FFF2-40B4-BE49-F238E27FC236}">
                <a16:creationId xmlns:a16="http://schemas.microsoft.com/office/drawing/2014/main" id="{DD03798A-72B1-8061-53F8-15669FB8E682}"/>
              </a:ext>
            </a:extLst>
          </p:cNvPr>
          <p:cNvSpPr>
            <a:spLocks noGrp="1"/>
          </p:cNvSpPr>
          <p:nvPr>
            <p:ph type="ftr" sz="quarter" idx="11"/>
          </p:nvPr>
        </p:nvSpPr>
        <p:spPr/>
        <p:txBody>
          <a:bodyPr/>
          <a:lstStyle/>
          <a:p>
            <a:r>
              <a:rPr lang="en-US"/>
              <a:t>TECH-FPA PhD Retreat 2025</a:t>
            </a:r>
          </a:p>
        </p:txBody>
      </p:sp>
      <p:sp>
        <p:nvSpPr>
          <p:cNvPr id="3" name="Slide Number Placeholder 2">
            <a:extLst>
              <a:ext uri="{FF2B5EF4-FFF2-40B4-BE49-F238E27FC236}">
                <a16:creationId xmlns:a16="http://schemas.microsoft.com/office/drawing/2014/main" id="{F1B9FF9A-F109-1723-8483-24DBD7702A4E}"/>
              </a:ext>
            </a:extLst>
          </p:cNvPr>
          <p:cNvSpPr>
            <a:spLocks noGrp="1"/>
          </p:cNvSpPr>
          <p:nvPr>
            <p:ph type="sldNum" sz="quarter" idx="12"/>
          </p:nvPr>
        </p:nvSpPr>
        <p:spPr/>
        <p:txBody>
          <a:bodyPr/>
          <a:lstStyle/>
          <a:p>
            <a:fld id="{CCB3A354-9AF0-4746-AE3C-F59942414857}" type="slidenum">
              <a:rPr lang="en-US" smtClean="0"/>
              <a:pPr/>
              <a:t>6</a:t>
            </a:fld>
            <a:endParaRPr lang="en-US" dirty="0"/>
          </a:p>
        </p:txBody>
      </p:sp>
      <p:sp>
        <p:nvSpPr>
          <p:cNvPr id="5" name="Date Placeholder 4">
            <a:extLst>
              <a:ext uri="{FF2B5EF4-FFF2-40B4-BE49-F238E27FC236}">
                <a16:creationId xmlns:a16="http://schemas.microsoft.com/office/drawing/2014/main" id="{C0622C43-A6E1-AD93-DB86-9B0197B9139B}"/>
              </a:ext>
            </a:extLst>
          </p:cNvPr>
          <p:cNvSpPr>
            <a:spLocks noGrp="1"/>
          </p:cNvSpPr>
          <p:nvPr>
            <p:ph type="dt" sz="half" idx="10"/>
          </p:nvPr>
        </p:nvSpPr>
        <p:spPr/>
        <p:txBody>
          <a:bodyPr/>
          <a:lstStyle/>
          <a:p>
            <a:r>
              <a:rPr lang="en-US"/>
              <a:t>L. Faillace</a:t>
            </a:r>
            <a:endParaRPr lang="en-US" dirty="0"/>
          </a:p>
        </p:txBody>
      </p:sp>
      <p:sp>
        <p:nvSpPr>
          <p:cNvPr id="7" name="TextBox 6">
            <a:extLst>
              <a:ext uri="{FF2B5EF4-FFF2-40B4-BE49-F238E27FC236}">
                <a16:creationId xmlns:a16="http://schemas.microsoft.com/office/drawing/2014/main" id="{EDE7A2B4-6010-28DC-6FD2-0FD0D11DE175}"/>
              </a:ext>
            </a:extLst>
          </p:cNvPr>
          <p:cNvSpPr txBox="1"/>
          <p:nvPr/>
        </p:nvSpPr>
        <p:spPr>
          <a:xfrm>
            <a:off x="6590059" y="3241268"/>
            <a:ext cx="2689219" cy="553998"/>
          </a:xfrm>
          <a:prstGeom prst="rect">
            <a:avLst/>
          </a:prstGeom>
          <a:noFill/>
        </p:spPr>
        <p:txBody>
          <a:bodyPr wrap="square">
            <a:spAutoFit/>
          </a:bodyPr>
          <a:lstStyle/>
          <a:p>
            <a:pPr algn="just"/>
            <a:r>
              <a:rPr lang="en-US" sz="1000" dirty="0">
                <a:latin typeface="Calibri" panose="020F0502020204030204" pitchFamily="34" charset="0"/>
                <a:cs typeface="Calibri" panose="020F0502020204030204" pitchFamily="34" charset="0"/>
              </a:rPr>
              <a:t>The Lawrence and Livingston cyclotron (13 cm in diameter and accelerated a proton beam to 80 keV)</a:t>
            </a:r>
          </a:p>
        </p:txBody>
      </p:sp>
      <p:pic>
        <p:nvPicPr>
          <p:cNvPr id="9" name="Picture 8" descr="A circular object with a circular object and a circular object with a circular object on the top&#10;&#10;Description automatically generated">
            <a:extLst>
              <a:ext uri="{FF2B5EF4-FFF2-40B4-BE49-F238E27FC236}">
                <a16:creationId xmlns:a16="http://schemas.microsoft.com/office/drawing/2014/main" id="{E082ACA3-1AC1-7D5E-7C8B-E90AFE4AC9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7266" y="1946788"/>
            <a:ext cx="1469713" cy="1312606"/>
          </a:xfrm>
          <a:prstGeom prst="rect">
            <a:avLst/>
          </a:prstGeom>
        </p:spPr>
      </p:pic>
      <p:pic>
        <p:nvPicPr>
          <p:cNvPr id="10" name="Immagine 2">
            <a:extLst>
              <a:ext uri="{FF2B5EF4-FFF2-40B4-BE49-F238E27FC236}">
                <a16:creationId xmlns:a16="http://schemas.microsoft.com/office/drawing/2014/main" id="{E5789478-082A-0C5D-77DE-A2A496BFB247}"/>
              </a:ext>
            </a:extLst>
          </p:cNvPr>
          <p:cNvPicPr>
            <a:picLocks noChangeAspect="1"/>
          </p:cNvPicPr>
          <p:nvPr/>
        </p:nvPicPr>
        <p:blipFill>
          <a:blip r:embed="rId4">
            <a:alphaModFix amt="70000"/>
            <a:extLst>
              <a:ext uri="{BEBA8EAE-BF5A-486C-A8C5-ECC9F3942E4B}">
                <a14:imgProps xmlns:a14="http://schemas.microsoft.com/office/drawing/2010/main">
                  <a14:imgLayer r:embed="rId5">
                    <a14:imgEffect>
                      <a14:backgroundRemoval t="9928" b="98556" l="7500" r="97500">
                        <a14:foregroundMark x1="30375" y1="16606" x2="14125" y2="29964"/>
                        <a14:foregroundMark x1="34875" y1="80325" x2="74750" y2="64260"/>
                        <a14:foregroundMark x1="74750" y1="64260" x2="84125" y2="17148"/>
                        <a14:foregroundMark x1="84125" y1="17148" x2="68375" y2="14621"/>
                        <a14:foregroundMark x1="86000" y1="51625" x2="56250" y2="81588"/>
                        <a14:foregroundMark x1="56250" y1="81588" x2="24750" y2="92960"/>
                        <a14:foregroundMark x1="40625" y1="88448" x2="40625" y2="98736"/>
                        <a14:foregroundMark x1="13625" y1="23646" x2="7500" y2="66245"/>
                        <a14:foregroundMark x1="49875" y1="15343" x2="75000" y2="15343"/>
                        <a14:foregroundMark x1="89125" y1="28700" x2="89125" y2="41336"/>
                        <a14:foregroundMark x1="87375" y1="15343" x2="90625" y2="61372"/>
                        <a14:foregroundMark x1="90625" y1="61372" x2="73625" y2="67509"/>
                        <a14:foregroundMark x1="97500" y1="29964" x2="93500" y2="37004"/>
                      </a14:backgroundRemoval>
                    </a14:imgEffect>
                  </a14:imgLayer>
                </a14:imgProps>
              </a:ext>
              <a:ext uri="{28A0092B-C50C-407E-A947-70E740481C1C}">
                <a14:useLocalDpi xmlns:a14="http://schemas.microsoft.com/office/drawing/2010/main" val="0"/>
              </a:ext>
            </a:extLst>
          </a:blip>
          <a:stretch>
            <a:fillRect/>
          </a:stretch>
        </p:blipFill>
        <p:spPr>
          <a:xfrm rot="365464">
            <a:off x="1732936" y="2256137"/>
            <a:ext cx="1917290" cy="1327723"/>
          </a:xfrm>
          <a:prstGeom prst="rect">
            <a:avLst/>
          </a:prstGeom>
          <a:ln>
            <a:noFill/>
          </a:ln>
          <a:effectLst>
            <a:softEdge rad="112500"/>
          </a:effectLst>
        </p:spPr>
      </p:pic>
      <p:sp>
        <p:nvSpPr>
          <p:cNvPr id="12" name="TextBox 11">
            <a:extLst>
              <a:ext uri="{FF2B5EF4-FFF2-40B4-BE49-F238E27FC236}">
                <a16:creationId xmlns:a16="http://schemas.microsoft.com/office/drawing/2014/main" id="{B4483A33-A5D2-68A0-1ADD-CF01BDC287D1}"/>
              </a:ext>
            </a:extLst>
          </p:cNvPr>
          <p:cNvSpPr txBox="1"/>
          <p:nvPr/>
        </p:nvSpPr>
        <p:spPr>
          <a:xfrm>
            <a:off x="6386053" y="651839"/>
            <a:ext cx="5805948" cy="923330"/>
          </a:xfrm>
          <a:prstGeom prst="rect">
            <a:avLst/>
          </a:prstGeom>
          <a:noFill/>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tabLst/>
            </a:pPr>
            <a:r>
              <a:rPr kumimoji="0" lang="en-US" altLang="en-US" sz="18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2- Circular Accelerators</a:t>
            </a:r>
            <a:r>
              <a:rPr kumimoji="0" lang="en-US" alt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Particles move in a circular path using magnetic fields, gaining energy with each pass (e.g., cyclotrons, synchrotrons).</a:t>
            </a:r>
            <a:endParaRPr kumimoji="0" lang="en-US" altLang="en-US" sz="18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BD7CD15B-D415-5856-4B8B-E555FBF4FD51}"/>
              </a:ext>
            </a:extLst>
          </p:cNvPr>
          <p:cNvSpPr txBox="1"/>
          <p:nvPr/>
        </p:nvSpPr>
        <p:spPr>
          <a:xfrm>
            <a:off x="0" y="0"/>
            <a:ext cx="12192000" cy="461665"/>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tabLst/>
            </a:pPr>
            <a:r>
              <a:rPr lang="en-US" altLang="en-US" sz="2400" b="1" dirty="0">
                <a:solidFill>
                  <a:srgbClr val="FF0000"/>
                </a:solidFill>
                <a:latin typeface="Calibri" panose="020F0502020204030204" pitchFamily="34" charset="0"/>
                <a:cs typeface="Calibri" panose="020F0502020204030204" pitchFamily="34" charset="0"/>
              </a:rPr>
              <a:t>TYPES of particle Accelerators</a:t>
            </a:r>
            <a:endParaRPr kumimoji="0" lang="en-US" altLang="en-US" sz="2400" b="1" i="0" u="none" strike="noStrike" cap="none" normalizeH="0" baseline="0" dirty="0">
              <a:ln>
                <a:noFill/>
              </a:ln>
              <a:solidFill>
                <a:srgbClr val="FF0000"/>
              </a:solidFill>
              <a:effectLst/>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E984DE1F-F24C-F02B-D789-2E6DE0F664E4}"/>
              </a:ext>
            </a:extLst>
          </p:cNvPr>
          <p:cNvSpPr txBox="1"/>
          <p:nvPr/>
        </p:nvSpPr>
        <p:spPr>
          <a:xfrm>
            <a:off x="0" y="4182791"/>
            <a:ext cx="6146390" cy="1200329"/>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Metallic (Normal- or Super-conducting) and Dielectric Accelerators</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b="1" dirty="0">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1"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3809E899-7152-9CCD-26CE-859700283A1A}"/>
              </a:ext>
            </a:extLst>
          </p:cNvPr>
          <p:cNvSpPr txBox="1"/>
          <p:nvPr/>
        </p:nvSpPr>
        <p:spPr>
          <a:xfrm>
            <a:off x="6415549" y="3899994"/>
            <a:ext cx="5776452" cy="923330"/>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18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3- Laser/Dielectric</a:t>
            </a:r>
            <a:r>
              <a:rPr lang="en-US" altLang="en-US" b="1" dirty="0">
                <a:solidFill>
                  <a:srgbClr val="FF0000"/>
                </a:solidFill>
                <a:latin typeface="Calibri" panose="020F0502020204030204" pitchFamily="34" charset="0"/>
                <a:cs typeface="Calibri" panose="020F0502020204030204" pitchFamily="34" charset="0"/>
              </a:rPr>
              <a:t>/</a:t>
            </a:r>
            <a:r>
              <a:rPr kumimoji="0" lang="en-US" altLang="en-US" sz="1800" b="1" i="0" u="none" strike="noStrike" cap="none" normalizeH="0" baseline="0" dirty="0">
                <a:ln>
                  <a:noFill/>
                </a:ln>
                <a:solidFill>
                  <a:srgbClr val="FF0000"/>
                </a:solidFill>
                <a:effectLst/>
                <a:latin typeface="Calibri" panose="020F0502020204030204" pitchFamily="34" charset="0"/>
                <a:cs typeface="Calibri" panose="020F0502020204030204" pitchFamily="34" charset="0"/>
              </a:rPr>
              <a:t>Plasma Wakefield Accelerators</a:t>
            </a:r>
            <a:r>
              <a:rPr kumimoji="0" lang="en-US" altLang="en-US" sz="1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Utilize waves in plasma or dielectrics to achieve compact, high-energy acceleration. </a:t>
            </a:r>
          </a:p>
        </p:txBody>
      </p:sp>
      <p:pic>
        <p:nvPicPr>
          <p:cNvPr id="19" name="Immagine 7">
            <a:extLst>
              <a:ext uri="{FF2B5EF4-FFF2-40B4-BE49-F238E27FC236}">
                <a16:creationId xmlns:a16="http://schemas.microsoft.com/office/drawing/2014/main" id="{4270EB81-73F4-4047-B1FE-666A36FB9D6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38781" y="5043580"/>
            <a:ext cx="1812866" cy="1209181"/>
          </a:xfrm>
          <a:prstGeom prst="rect">
            <a:avLst/>
          </a:prstGeom>
        </p:spPr>
      </p:pic>
      <p:pic>
        <p:nvPicPr>
          <p:cNvPr id="20" name="Immagine 8">
            <a:extLst>
              <a:ext uri="{FF2B5EF4-FFF2-40B4-BE49-F238E27FC236}">
                <a16:creationId xmlns:a16="http://schemas.microsoft.com/office/drawing/2014/main" id="{D84D0C0C-667A-A684-54A3-3154A4E52E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20807" y="4676877"/>
            <a:ext cx="1241678" cy="699452"/>
          </a:xfrm>
          <a:prstGeom prst="rect">
            <a:avLst/>
          </a:prstGeom>
        </p:spPr>
      </p:pic>
      <p:pic>
        <p:nvPicPr>
          <p:cNvPr id="22" name="Picture 12" descr="Risultati immagini per synchrotron">
            <a:extLst>
              <a:ext uri="{FF2B5EF4-FFF2-40B4-BE49-F238E27FC236}">
                <a16:creationId xmlns:a16="http://schemas.microsoft.com/office/drawing/2014/main" id="{AF71CFAF-6457-FE5A-E68D-ED59CBB2B0A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85006" y="1805394"/>
            <a:ext cx="2883309" cy="180043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close-up of a solar eclipse&#10;&#10;Description automatically generated">
            <a:extLst>
              <a:ext uri="{FF2B5EF4-FFF2-40B4-BE49-F238E27FC236}">
                <a16:creationId xmlns:a16="http://schemas.microsoft.com/office/drawing/2014/main" id="{1C866B6D-6979-F0AB-F108-99F35F3BF6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84111" y="4817638"/>
            <a:ext cx="2689316" cy="1512741"/>
          </a:xfrm>
          <a:prstGeom prst="rect">
            <a:avLst/>
          </a:prstGeom>
        </p:spPr>
      </p:pic>
      <p:pic>
        <p:nvPicPr>
          <p:cNvPr id="15" name="Picture 14">
            <a:extLst>
              <a:ext uri="{FF2B5EF4-FFF2-40B4-BE49-F238E27FC236}">
                <a16:creationId xmlns:a16="http://schemas.microsoft.com/office/drawing/2014/main" id="{CFA8CDC7-83DC-9653-3928-C10C3BAD57B5}"/>
              </a:ext>
            </a:extLst>
          </p:cNvPr>
          <p:cNvPicPr>
            <a:picLocks noChangeAspect="1"/>
          </p:cNvPicPr>
          <p:nvPr/>
        </p:nvPicPr>
        <p:blipFill>
          <a:blip r:embed="rId10"/>
          <a:stretch>
            <a:fillRect/>
          </a:stretch>
        </p:blipFill>
        <p:spPr>
          <a:xfrm>
            <a:off x="6747388" y="4810399"/>
            <a:ext cx="2194106" cy="1513686"/>
          </a:xfrm>
          <a:prstGeom prst="rect">
            <a:avLst/>
          </a:prstGeom>
        </p:spPr>
      </p:pic>
      <p:sp>
        <p:nvSpPr>
          <p:cNvPr id="17" name="TextBox 16">
            <a:extLst>
              <a:ext uri="{FF2B5EF4-FFF2-40B4-BE49-F238E27FC236}">
                <a16:creationId xmlns:a16="http://schemas.microsoft.com/office/drawing/2014/main" id="{E104E74E-1D4B-C655-39A9-9A85815111FF}"/>
              </a:ext>
            </a:extLst>
          </p:cNvPr>
          <p:cNvSpPr txBox="1"/>
          <p:nvPr/>
        </p:nvSpPr>
        <p:spPr>
          <a:xfrm>
            <a:off x="7647039" y="4712111"/>
            <a:ext cx="1345818" cy="369332"/>
          </a:xfrm>
          <a:prstGeom prst="rect">
            <a:avLst/>
          </a:prstGeom>
          <a:noFill/>
        </p:spPr>
        <p:txBody>
          <a:bodyPr wrap="none" rtlCol="0">
            <a:spAutoFit/>
          </a:bodyPr>
          <a:lstStyle/>
          <a:p>
            <a:r>
              <a:rPr lang="it-IT" dirty="0">
                <a:solidFill>
                  <a:srgbClr val="FFC000"/>
                </a:solidFill>
              </a:rPr>
              <a:t>Laser driver</a:t>
            </a:r>
            <a:endParaRPr lang="en-US" dirty="0">
              <a:solidFill>
                <a:srgbClr val="FFC000"/>
              </a:solidFill>
            </a:endParaRPr>
          </a:p>
        </p:txBody>
      </p:sp>
      <p:sp>
        <p:nvSpPr>
          <p:cNvPr id="21" name="TextBox 20">
            <a:extLst>
              <a:ext uri="{FF2B5EF4-FFF2-40B4-BE49-F238E27FC236}">
                <a16:creationId xmlns:a16="http://schemas.microsoft.com/office/drawing/2014/main" id="{6172CED4-EAAE-93DE-BFFD-AC1C6B5039D3}"/>
              </a:ext>
            </a:extLst>
          </p:cNvPr>
          <p:cNvSpPr txBox="1"/>
          <p:nvPr/>
        </p:nvSpPr>
        <p:spPr>
          <a:xfrm>
            <a:off x="11066207" y="4805518"/>
            <a:ext cx="957313" cy="646331"/>
          </a:xfrm>
          <a:prstGeom prst="rect">
            <a:avLst/>
          </a:prstGeom>
          <a:noFill/>
        </p:spPr>
        <p:txBody>
          <a:bodyPr wrap="none" rtlCol="0">
            <a:spAutoFit/>
          </a:bodyPr>
          <a:lstStyle/>
          <a:p>
            <a:r>
              <a:rPr lang="it-IT" dirty="0">
                <a:solidFill>
                  <a:srgbClr val="FFC000"/>
                </a:solidFill>
              </a:rPr>
              <a:t>e-</a:t>
            </a:r>
            <a:r>
              <a:rPr lang="it-IT" dirty="0" err="1">
                <a:solidFill>
                  <a:srgbClr val="FFC000"/>
                </a:solidFill>
              </a:rPr>
              <a:t>beam</a:t>
            </a:r>
            <a:endParaRPr lang="it-IT" dirty="0">
              <a:solidFill>
                <a:srgbClr val="FFC000"/>
              </a:solidFill>
            </a:endParaRPr>
          </a:p>
          <a:p>
            <a:r>
              <a:rPr lang="it-IT" dirty="0">
                <a:solidFill>
                  <a:srgbClr val="FFC000"/>
                </a:solidFill>
              </a:rPr>
              <a:t>driver</a:t>
            </a:r>
            <a:endParaRPr lang="en-US" dirty="0">
              <a:solidFill>
                <a:srgbClr val="FFC000"/>
              </a:solidFill>
            </a:endParaRPr>
          </a:p>
        </p:txBody>
      </p:sp>
      <p:sp>
        <p:nvSpPr>
          <p:cNvPr id="24" name="TextBox 23">
            <a:extLst>
              <a:ext uri="{FF2B5EF4-FFF2-40B4-BE49-F238E27FC236}">
                <a16:creationId xmlns:a16="http://schemas.microsoft.com/office/drawing/2014/main" id="{3D39F9FA-A345-95E9-19FB-98A32B91FE18}"/>
              </a:ext>
            </a:extLst>
          </p:cNvPr>
          <p:cNvSpPr txBox="1"/>
          <p:nvPr/>
        </p:nvSpPr>
        <p:spPr>
          <a:xfrm>
            <a:off x="7103807" y="5665841"/>
            <a:ext cx="957313" cy="369332"/>
          </a:xfrm>
          <a:prstGeom prst="rect">
            <a:avLst/>
          </a:prstGeom>
          <a:noFill/>
        </p:spPr>
        <p:txBody>
          <a:bodyPr wrap="none" rtlCol="0">
            <a:spAutoFit/>
          </a:bodyPr>
          <a:lstStyle/>
          <a:p>
            <a:r>
              <a:rPr lang="it-IT" dirty="0">
                <a:solidFill>
                  <a:srgbClr val="FFFF00"/>
                </a:solidFill>
              </a:rPr>
              <a:t>e-</a:t>
            </a:r>
            <a:r>
              <a:rPr lang="it-IT" dirty="0" err="1">
                <a:solidFill>
                  <a:srgbClr val="FFFF00"/>
                </a:solidFill>
              </a:rPr>
              <a:t>beam</a:t>
            </a:r>
            <a:endParaRPr lang="it-IT" dirty="0">
              <a:solidFill>
                <a:srgbClr val="FFFF00"/>
              </a:solidFill>
            </a:endParaRPr>
          </a:p>
        </p:txBody>
      </p:sp>
      <p:sp>
        <p:nvSpPr>
          <p:cNvPr id="25" name="TextBox 24">
            <a:extLst>
              <a:ext uri="{FF2B5EF4-FFF2-40B4-BE49-F238E27FC236}">
                <a16:creationId xmlns:a16="http://schemas.microsoft.com/office/drawing/2014/main" id="{95393FDB-3CE7-4763-C287-F0411D2A847B}"/>
              </a:ext>
            </a:extLst>
          </p:cNvPr>
          <p:cNvSpPr txBox="1"/>
          <p:nvPr/>
        </p:nvSpPr>
        <p:spPr>
          <a:xfrm>
            <a:off x="10360742" y="5707628"/>
            <a:ext cx="957313" cy="369332"/>
          </a:xfrm>
          <a:prstGeom prst="rect">
            <a:avLst/>
          </a:prstGeom>
          <a:noFill/>
        </p:spPr>
        <p:txBody>
          <a:bodyPr wrap="none" rtlCol="0">
            <a:spAutoFit/>
          </a:bodyPr>
          <a:lstStyle/>
          <a:p>
            <a:r>
              <a:rPr lang="it-IT" dirty="0">
                <a:solidFill>
                  <a:srgbClr val="FFFF00"/>
                </a:solidFill>
              </a:rPr>
              <a:t>e-</a:t>
            </a:r>
            <a:r>
              <a:rPr lang="it-IT" dirty="0" err="1">
                <a:solidFill>
                  <a:srgbClr val="FFFF00"/>
                </a:solidFill>
              </a:rPr>
              <a:t>beam</a:t>
            </a:r>
            <a:endParaRPr lang="it-IT" dirty="0">
              <a:solidFill>
                <a:srgbClr val="FFFF00"/>
              </a:solidFill>
            </a:endParaRPr>
          </a:p>
        </p:txBody>
      </p:sp>
      <p:sp>
        <p:nvSpPr>
          <p:cNvPr id="26" name="TextBox 25">
            <a:extLst>
              <a:ext uri="{FF2B5EF4-FFF2-40B4-BE49-F238E27FC236}">
                <a16:creationId xmlns:a16="http://schemas.microsoft.com/office/drawing/2014/main" id="{5FCC8F95-84A6-4F1C-2874-6D1332B6804B}"/>
              </a:ext>
            </a:extLst>
          </p:cNvPr>
          <p:cNvSpPr txBox="1"/>
          <p:nvPr/>
        </p:nvSpPr>
        <p:spPr>
          <a:xfrm>
            <a:off x="6953865" y="5029203"/>
            <a:ext cx="1492653" cy="369332"/>
          </a:xfrm>
          <a:prstGeom prst="rect">
            <a:avLst/>
          </a:prstGeom>
          <a:noFill/>
        </p:spPr>
        <p:txBody>
          <a:bodyPr wrap="none" rtlCol="0">
            <a:spAutoFit/>
          </a:bodyPr>
          <a:lstStyle/>
          <a:p>
            <a:r>
              <a:rPr lang="it-IT" dirty="0">
                <a:solidFill>
                  <a:schemeClr val="accent4"/>
                </a:solidFill>
              </a:rPr>
              <a:t>Plasma </a:t>
            </a:r>
            <a:r>
              <a:rPr lang="it-IT" dirty="0" err="1">
                <a:solidFill>
                  <a:schemeClr val="accent4"/>
                </a:solidFill>
              </a:rPr>
              <a:t>wave</a:t>
            </a:r>
            <a:endParaRPr lang="it-IT" dirty="0">
              <a:solidFill>
                <a:schemeClr val="accent4"/>
              </a:solidFill>
            </a:endParaRPr>
          </a:p>
        </p:txBody>
      </p:sp>
      <p:sp>
        <p:nvSpPr>
          <p:cNvPr id="27" name="TextBox 26">
            <a:extLst>
              <a:ext uri="{FF2B5EF4-FFF2-40B4-BE49-F238E27FC236}">
                <a16:creationId xmlns:a16="http://schemas.microsoft.com/office/drawing/2014/main" id="{59E91198-B121-CD66-CF1F-6652FFB14B97}"/>
              </a:ext>
            </a:extLst>
          </p:cNvPr>
          <p:cNvSpPr txBox="1"/>
          <p:nvPr/>
        </p:nvSpPr>
        <p:spPr>
          <a:xfrm>
            <a:off x="9583994" y="4989874"/>
            <a:ext cx="1492653" cy="369332"/>
          </a:xfrm>
          <a:prstGeom prst="rect">
            <a:avLst/>
          </a:prstGeom>
          <a:noFill/>
        </p:spPr>
        <p:txBody>
          <a:bodyPr wrap="none" rtlCol="0">
            <a:spAutoFit/>
          </a:bodyPr>
          <a:lstStyle/>
          <a:p>
            <a:r>
              <a:rPr lang="it-IT" dirty="0">
                <a:solidFill>
                  <a:schemeClr val="accent2">
                    <a:lumMod val="60000"/>
                    <a:lumOff val="40000"/>
                  </a:schemeClr>
                </a:solidFill>
              </a:rPr>
              <a:t>Plasma </a:t>
            </a:r>
            <a:r>
              <a:rPr lang="it-IT" dirty="0" err="1">
                <a:solidFill>
                  <a:schemeClr val="accent2">
                    <a:lumMod val="60000"/>
                    <a:lumOff val="40000"/>
                  </a:schemeClr>
                </a:solidFill>
              </a:rPr>
              <a:t>wave</a:t>
            </a:r>
            <a:endParaRPr lang="it-IT" dirty="0">
              <a:solidFill>
                <a:schemeClr val="accent2">
                  <a:lumMod val="60000"/>
                  <a:lumOff val="40000"/>
                </a:schemeClr>
              </a:solidFill>
            </a:endParaRPr>
          </a:p>
        </p:txBody>
      </p:sp>
      <p:cxnSp>
        <p:nvCxnSpPr>
          <p:cNvPr id="11" name="Straight Arrow Connector 10">
            <a:extLst>
              <a:ext uri="{FF2B5EF4-FFF2-40B4-BE49-F238E27FC236}">
                <a16:creationId xmlns:a16="http://schemas.microsoft.com/office/drawing/2014/main" id="{01ADE5D8-0EEE-4AF8-06CB-AAB6A1E943F9}"/>
              </a:ext>
            </a:extLst>
          </p:cNvPr>
          <p:cNvCxnSpPr>
            <a:cxnSpLocks/>
          </p:cNvCxnSpPr>
          <p:nvPr/>
        </p:nvCxnSpPr>
        <p:spPr>
          <a:xfrm flipV="1">
            <a:off x="2393950" y="3711063"/>
            <a:ext cx="133350" cy="4826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8" name="Straight Arrow Connector 27">
            <a:extLst>
              <a:ext uri="{FF2B5EF4-FFF2-40B4-BE49-F238E27FC236}">
                <a16:creationId xmlns:a16="http://schemas.microsoft.com/office/drawing/2014/main" id="{82D61C94-7AF8-1AA9-F3D2-9B3AA9BB8560}"/>
              </a:ext>
            </a:extLst>
          </p:cNvPr>
          <p:cNvCxnSpPr/>
          <p:nvPr/>
        </p:nvCxnSpPr>
        <p:spPr>
          <a:xfrm flipH="1">
            <a:off x="4114800" y="4523863"/>
            <a:ext cx="412750" cy="7493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29" name="Picture 28">
            <a:extLst>
              <a:ext uri="{FF2B5EF4-FFF2-40B4-BE49-F238E27FC236}">
                <a16:creationId xmlns:a16="http://schemas.microsoft.com/office/drawing/2014/main" id="{92EB9060-4D34-253D-FC93-4C4725E60633}"/>
              </a:ext>
            </a:extLst>
          </p:cNvPr>
          <p:cNvPicPr>
            <a:picLocks noChangeAspect="1"/>
          </p:cNvPicPr>
          <p:nvPr/>
        </p:nvPicPr>
        <p:blipFill>
          <a:blip r:embed="rId11"/>
          <a:stretch>
            <a:fillRect/>
          </a:stretch>
        </p:blipFill>
        <p:spPr>
          <a:xfrm>
            <a:off x="654050" y="4810137"/>
            <a:ext cx="2081565" cy="1422695"/>
          </a:xfrm>
          <a:prstGeom prst="rect">
            <a:avLst/>
          </a:prstGeom>
        </p:spPr>
      </p:pic>
      <p:cxnSp>
        <p:nvCxnSpPr>
          <p:cNvPr id="31" name="Straight Arrow Connector 30">
            <a:extLst>
              <a:ext uri="{FF2B5EF4-FFF2-40B4-BE49-F238E27FC236}">
                <a16:creationId xmlns:a16="http://schemas.microsoft.com/office/drawing/2014/main" id="{AA03BD14-A307-ECFA-86D9-58B47F839369}"/>
              </a:ext>
            </a:extLst>
          </p:cNvPr>
          <p:cNvCxnSpPr>
            <a:cxnSpLocks/>
          </p:cNvCxnSpPr>
          <p:nvPr/>
        </p:nvCxnSpPr>
        <p:spPr>
          <a:xfrm>
            <a:off x="1441450" y="4523863"/>
            <a:ext cx="152400" cy="53340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52691CA0-04FB-6EEA-8E9D-5AAE54E7FEEA}"/>
              </a:ext>
            </a:extLst>
          </p:cNvPr>
          <p:cNvSpPr txBox="1"/>
          <p:nvPr/>
        </p:nvSpPr>
        <p:spPr>
          <a:xfrm>
            <a:off x="2260600" y="2508660"/>
            <a:ext cx="902811" cy="369332"/>
          </a:xfrm>
          <a:prstGeom prst="rect">
            <a:avLst/>
          </a:prstGeom>
          <a:noFill/>
        </p:spPr>
        <p:txBody>
          <a:bodyPr wrap="none" rtlCol="0">
            <a:spAutoFit/>
          </a:bodyPr>
          <a:lstStyle/>
          <a:p>
            <a:r>
              <a:rPr lang="it-IT" dirty="0">
                <a:solidFill>
                  <a:srgbClr val="FF0000"/>
                </a:solidFill>
                <a:latin typeface="Calibri" panose="020F0502020204030204" pitchFamily="34" charset="0"/>
                <a:cs typeface="Calibri" panose="020F0502020204030204" pitchFamily="34" charset="0"/>
              </a:rPr>
              <a:t>e-</a:t>
            </a:r>
            <a:r>
              <a:rPr lang="it-IT" dirty="0" err="1">
                <a:solidFill>
                  <a:srgbClr val="FF0000"/>
                </a:solidFill>
                <a:latin typeface="Calibri" panose="020F0502020204030204" pitchFamily="34" charset="0"/>
                <a:cs typeface="Calibri" panose="020F0502020204030204" pitchFamily="34" charset="0"/>
              </a:rPr>
              <a:t>beam</a:t>
            </a:r>
            <a:endParaRPr lang="en-US" dirty="0">
              <a:solidFill>
                <a:srgbClr val="FF0000"/>
              </a:solidFill>
              <a:latin typeface="Calibri" panose="020F0502020204030204" pitchFamily="34" charset="0"/>
              <a:cs typeface="Calibri" panose="020F0502020204030204" pitchFamily="34" charset="0"/>
            </a:endParaRPr>
          </a:p>
        </p:txBody>
      </p:sp>
      <p:sp>
        <p:nvSpPr>
          <p:cNvPr id="34" name="Oval 33">
            <a:extLst>
              <a:ext uri="{FF2B5EF4-FFF2-40B4-BE49-F238E27FC236}">
                <a16:creationId xmlns:a16="http://schemas.microsoft.com/office/drawing/2014/main" id="{0D1C33E1-C867-1E11-28A3-594E0E901AB8}"/>
              </a:ext>
            </a:extLst>
          </p:cNvPr>
          <p:cNvSpPr/>
          <p:nvPr/>
        </p:nvSpPr>
        <p:spPr>
          <a:xfrm>
            <a:off x="2628900" y="2845210"/>
            <a:ext cx="114300" cy="152400"/>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a:extLst>
              <a:ext uri="{FF2B5EF4-FFF2-40B4-BE49-F238E27FC236}">
                <a16:creationId xmlns:a16="http://schemas.microsoft.com/office/drawing/2014/main" id="{0FC645F1-F2E7-2047-B0E7-38BA9D6BF6F8}"/>
              </a:ext>
            </a:extLst>
          </p:cNvPr>
          <p:cNvCxnSpPr>
            <a:cxnSpLocks/>
          </p:cNvCxnSpPr>
          <p:nvPr/>
        </p:nvCxnSpPr>
        <p:spPr>
          <a:xfrm flipV="1">
            <a:off x="2806700" y="2845210"/>
            <a:ext cx="1073150" cy="50800"/>
          </a:xfrm>
          <a:prstGeom prst="straightConnector1">
            <a:avLst/>
          </a:prstGeom>
          <a:ln w="28575">
            <a:solidFill>
              <a:srgbClr val="FF0000"/>
            </a:solidFill>
            <a:prstDash val="lgDashDot"/>
            <a:tailEnd type="triangle"/>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D8A02BA6-71A1-CC27-D88F-D01936B4B222}"/>
              </a:ext>
            </a:extLst>
          </p:cNvPr>
          <p:cNvSpPr txBox="1"/>
          <p:nvPr/>
        </p:nvSpPr>
        <p:spPr>
          <a:xfrm>
            <a:off x="1822450" y="3035710"/>
            <a:ext cx="1055032" cy="369332"/>
          </a:xfrm>
          <a:prstGeom prst="rect">
            <a:avLst/>
          </a:prstGeom>
          <a:noFill/>
        </p:spPr>
        <p:txBody>
          <a:bodyPr wrap="none" rtlCol="0">
            <a:spAutoFit/>
          </a:bodyPr>
          <a:lstStyle/>
          <a:p>
            <a:r>
              <a:rPr lang="it-IT" dirty="0">
                <a:solidFill>
                  <a:schemeClr val="accent4">
                    <a:lumMod val="60000"/>
                    <a:lumOff val="40000"/>
                  </a:schemeClr>
                </a:solidFill>
              </a:rPr>
              <a:t>EM </a:t>
            </a:r>
            <a:r>
              <a:rPr lang="it-IT" dirty="0" err="1">
                <a:solidFill>
                  <a:schemeClr val="accent4">
                    <a:lumMod val="60000"/>
                    <a:lumOff val="40000"/>
                  </a:schemeClr>
                </a:solidFill>
              </a:rPr>
              <a:t>wave</a:t>
            </a:r>
            <a:endParaRPr lang="en-US" dirty="0">
              <a:solidFill>
                <a:schemeClr val="accent4">
                  <a:lumMod val="60000"/>
                  <a:lumOff val="40000"/>
                </a:schemeClr>
              </a:solidFill>
            </a:endParaRPr>
          </a:p>
        </p:txBody>
      </p:sp>
    </p:spTree>
    <p:extLst>
      <p:ext uri="{BB962C8B-B14F-4D97-AF65-F5344CB8AC3E}">
        <p14:creationId xmlns:p14="http://schemas.microsoft.com/office/powerpoint/2010/main" val="58909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animEffect transition="in" filter="fade">
                                      <p:cBhvr>
                                        <p:cTn id="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2678400-B484-7628-D6C9-1153726A9766}"/>
              </a:ext>
            </a:extLst>
          </p:cNvPr>
          <p:cNvSpPr>
            <a:spLocks noGrp="1"/>
          </p:cNvSpPr>
          <p:nvPr>
            <p:ph type="dt" sz="half" idx="10"/>
          </p:nvPr>
        </p:nvSpPr>
        <p:spPr/>
        <p:txBody>
          <a:bodyPr/>
          <a:lstStyle/>
          <a:p>
            <a:r>
              <a:rPr lang="en-US"/>
              <a:t>L. Faillace</a:t>
            </a:r>
            <a:endParaRPr lang="en-US" dirty="0"/>
          </a:p>
        </p:txBody>
      </p:sp>
      <p:sp>
        <p:nvSpPr>
          <p:cNvPr id="5" name="Footer Placeholder 4">
            <a:extLst>
              <a:ext uri="{FF2B5EF4-FFF2-40B4-BE49-F238E27FC236}">
                <a16:creationId xmlns:a16="http://schemas.microsoft.com/office/drawing/2014/main" id="{81A5AD45-FBAA-6246-F06E-E87F842CDB58}"/>
              </a:ext>
            </a:extLst>
          </p:cNvPr>
          <p:cNvSpPr>
            <a:spLocks noGrp="1"/>
          </p:cNvSpPr>
          <p:nvPr>
            <p:ph type="ftr" sz="quarter" idx="11"/>
          </p:nvPr>
        </p:nvSpPr>
        <p:spPr/>
        <p:txBody>
          <a:bodyPr/>
          <a:lstStyle/>
          <a:p>
            <a:r>
              <a:rPr lang="en-US"/>
              <a:t>TECH-FPA PhD Retreat 2025</a:t>
            </a:r>
          </a:p>
        </p:txBody>
      </p:sp>
      <p:sp>
        <p:nvSpPr>
          <p:cNvPr id="6" name="Slide Number Placeholder 5">
            <a:extLst>
              <a:ext uri="{FF2B5EF4-FFF2-40B4-BE49-F238E27FC236}">
                <a16:creationId xmlns:a16="http://schemas.microsoft.com/office/drawing/2014/main" id="{E30E8A01-FEEC-DF46-0354-583FCBE6FE23}"/>
              </a:ext>
            </a:extLst>
          </p:cNvPr>
          <p:cNvSpPr>
            <a:spLocks noGrp="1"/>
          </p:cNvSpPr>
          <p:nvPr>
            <p:ph type="sldNum" sz="quarter" idx="12"/>
          </p:nvPr>
        </p:nvSpPr>
        <p:spPr/>
        <p:txBody>
          <a:bodyPr/>
          <a:lstStyle/>
          <a:p>
            <a:fld id="{CCB3A354-9AF0-4746-AE3C-F59942414857}" type="slidenum">
              <a:rPr lang="en-US" smtClean="0"/>
              <a:pPr/>
              <a:t>7</a:t>
            </a:fld>
            <a:endParaRPr lang="en-US"/>
          </a:p>
        </p:txBody>
      </p:sp>
      <mc:AlternateContent xmlns:mc="http://schemas.openxmlformats.org/markup-compatibility/2006" xmlns:a14="http://schemas.microsoft.com/office/drawing/2010/main">
        <mc:Choice Requires="a14">
          <p:sp>
            <p:nvSpPr>
              <p:cNvPr id="7" name="Object 7">
                <a:extLst>
                  <a:ext uri="{FF2B5EF4-FFF2-40B4-BE49-F238E27FC236}">
                    <a16:creationId xmlns:a16="http://schemas.microsoft.com/office/drawing/2014/main" id="{47419E3C-9755-C7E3-64A9-DA65033A2ABC}"/>
                  </a:ext>
                </a:extLst>
              </p:cNvPr>
              <p:cNvSpPr txBox="1"/>
              <p:nvPr/>
            </p:nvSpPr>
            <p:spPr bwMode="auto">
              <a:xfrm>
                <a:off x="4668615" y="991477"/>
                <a:ext cx="3003550" cy="776287"/>
              </a:xfrm>
              <a:prstGeom prst="rect">
                <a:avLst/>
              </a:prstGeom>
              <a:noFill/>
              <a:ln w="28575">
                <a:noFill/>
                <a:miter lim="800000"/>
                <a:headEnd/>
                <a:tailEnd/>
              </a:ln>
            </p:spPr>
            <p:txBody>
              <a:bodyPr>
                <a:noAutofit/>
              </a:bodyPr>
              <a:lstStyle/>
              <a:p>
                <a:pPr/>
                <a14:m>
                  <m:oMathPara xmlns:m="http://schemas.openxmlformats.org/officeDocument/2006/math">
                    <m:oMathParaPr>
                      <m:jc m:val="left"/>
                    </m:oMathParaPr>
                    <m:oMath xmlns:m="http://schemas.openxmlformats.org/officeDocument/2006/math">
                      <m:f>
                        <m:fPr>
                          <m:ctrlPr>
                            <a:rPr lang="en-US" sz="2400" i="1">
                              <a:solidFill>
                                <a:srgbClr val="000000"/>
                              </a:solidFill>
                              <a:latin typeface="Cambria Math" panose="02040503050406030204" pitchFamily="18" charset="0"/>
                            </a:rPr>
                          </m:ctrlPr>
                        </m:fPr>
                        <m:num>
                          <m:r>
                            <a:rPr lang="en-US" sz="2400" i="1">
                              <a:solidFill>
                                <a:srgbClr val="000000"/>
                              </a:solidFill>
                              <a:latin typeface="Cambria Math" panose="02040503050406030204" pitchFamily="18" charset="0"/>
                            </a:rPr>
                            <m:t>𝑑</m:t>
                          </m:r>
                          <m:acc>
                            <m:accPr>
                              <m:chr m:val="⃗"/>
                              <m:ctrlPr>
                                <a:rPr lang="en-US" sz="2400" i="1">
                                  <a:solidFill>
                                    <a:srgbClr val="000000"/>
                                  </a:solidFill>
                                  <a:latin typeface="Cambria Math" panose="02040503050406030204" pitchFamily="18" charset="0"/>
                                </a:rPr>
                              </m:ctrlPr>
                            </m:accPr>
                            <m:e>
                              <m:r>
                                <a:rPr lang="en-US" sz="2400" i="1">
                                  <a:solidFill>
                                    <a:srgbClr val="000000"/>
                                  </a:solidFill>
                                  <a:latin typeface="Cambria Math" panose="02040503050406030204" pitchFamily="18" charset="0"/>
                                </a:rPr>
                                <m:t>𝑝</m:t>
                              </m:r>
                            </m:e>
                          </m:acc>
                        </m:num>
                        <m:den>
                          <m:r>
                            <a:rPr lang="en-US" sz="2400" i="1">
                              <a:solidFill>
                                <a:srgbClr val="000000"/>
                              </a:solidFill>
                              <a:latin typeface="Cambria Math" panose="02040503050406030204" pitchFamily="18" charset="0"/>
                            </a:rPr>
                            <m:t>𝑑𝑡</m:t>
                          </m:r>
                        </m:den>
                      </m:f>
                      <m:r>
                        <a:rPr lang="en-US" sz="2400" i="1">
                          <a:solidFill>
                            <a:srgbClr val="000000"/>
                          </a:solidFill>
                          <a:latin typeface="Cambria Math" panose="02040503050406030204" pitchFamily="18" charset="0"/>
                        </a:rPr>
                        <m:t>=</m:t>
                      </m:r>
                      <m:r>
                        <a:rPr lang="en-US" sz="2400" i="1">
                          <a:solidFill>
                            <a:srgbClr val="000000"/>
                          </a:solidFill>
                          <a:latin typeface="Cambria Math" panose="02040503050406030204" pitchFamily="18" charset="0"/>
                        </a:rPr>
                        <m:t>𝑞</m:t>
                      </m:r>
                      <m:r>
                        <a:rPr lang="en-US" sz="2400" i="1">
                          <a:solidFill>
                            <a:srgbClr val="000000"/>
                          </a:solidFill>
                          <a:latin typeface="Cambria Math" panose="02040503050406030204" pitchFamily="18" charset="0"/>
                        </a:rPr>
                        <m:t> </m:t>
                      </m:r>
                      <m:d>
                        <m:dPr>
                          <m:ctrlPr>
                            <a:rPr lang="en-US" sz="2400" i="1">
                              <a:solidFill>
                                <a:srgbClr val="000000"/>
                              </a:solidFill>
                              <a:latin typeface="Cambria Math" panose="02040503050406030204" pitchFamily="18" charset="0"/>
                            </a:rPr>
                          </m:ctrlPr>
                        </m:dPr>
                        <m:e>
                          <m:acc>
                            <m:accPr>
                              <m:chr m:val="⃗"/>
                              <m:ctrlPr>
                                <a:rPr lang="en-US" sz="2400" b="1" i="1" smtClean="0">
                                  <a:solidFill>
                                    <a:schemeClr val="accent2"/>
                                  </a:solidFill>
                                  <a:latin typeface="Cambria Math" panose="02040503050406030204" pitchFamily="18" charset="0"/>
                                </a:rPr>
                              </m:ctrlPr>
                            </m:accPr>
                            <m:e>
                              <m:r>
                                <a:rPr lang="en-US" sz="2400" b="1" i="1">
                                  <a:solidFill>
                                    <a:schemeClr val="accent2"/>
                                  </a:solidFill>
                                  <a:latin typeface="Cambria Math" panose="02040503050406030204" pitchFamily="18" charset="0"/>
                                </a:rPr>
                                <m:t>𝑬</m:t>
                              </m:r>
                            </m:e>
                          </m:acc>
                          <m:r>
                            <a:rPr lang="en-US" sz="2400" i="1">
                              <a:solidFill>
                                <a:srgbClr val="000000"/>
                              </a:solidFill>
                              <a:latin typeface="Cambria Math" panose="02040503050406030204" pitchFamily="18" charset="0"/>
                            </a:rPr>
                            <m:t>+</m:t>
                          </m:r>
                          <m:acc>
                            <m:accPr>
                              <m:chr m:val="⃗"/>
                              <m:ctrlPr>
                                <a:rPr lang="en-US" sz="2400" i="1">
                                  <a:solidFill>
                                    <a:srgbClr val="000000"/>
                                  </a:solidFill>
                                  <a:latin typeface="Cambria Math" panose="02040503050406030204" pitchFamily="18" charset="0"/>
                                </a:rPr>
                              </m:ctrlPr>
                            </m:accPr>
                            <m:e>
                              <m:r>
                                <a:rPr lang="en-US" sz="2400" i="1">
                                  <a:solidFill>
                                    <a:srgbClr val="000000"/>
                                  </a:solidFill>
                                  <a:latin typeface="Cambria Math" panose="02040503050406030204" pitchFamily="18" charset="0"/>
                                </a:rPr>
                                <m:t>𝑣</m:t>
                              </m:r>
                            </m:e>
                          </m:acc>
                          <m:r>
                            <a:rPr lang="en-US" sz="2400" i="1">
                              <a:solidFill>
                                <a:srgbClr val="000000"/>
                              </a:solidFill>
                              <a:latin typeface="Cambria Math" panose="02040503050406030204" pitchFamily="18" charset="0"/>
                            </a:rPr>
                            <m:t>×</m:t>
                          </m:r>
                          <m:acc>
                            <m:accPr>
                              <m:chr m:val="⃗"/>
                              <m:ctrlPr>
                                <a:rPr lang="en-US" sz="2400" b="1" i="1" smtClean="0">
                                  <a:solidFill>
                                    <a:schemeClr val="tx2">
                                      <a:lumMod val="75000"/>
                                      <a:lumOff val="25000"/>
                                    </a:schemeClr>
                                  </a:solidFill>
                                  <a:latin typeface="Cambria Math" panose="02040503050406030204" pitchFamily="18" charset="0"/>
                                </a:rPr>
                              </m:ctrlPr>
                            </m:accPr>
                            <m:e>
                              <m:r>
                                <a:rPr lang="en-US" sz="2400" b="1" i="1">
                                  <a:solidFill>
                                    <a:schemeClr val="tx2">
                                      <a:lumMod val="75000"/>
                                      <a:lumOff val="25000"/>
                                    </a:schemeClr>
                                  </a:solidFill>
                                  <a:latin typeface="Cambria Math" panose="02040503050406030204" pitchFamily="18" charset="0"/>
                                </a:rPr>
                                <m:t>𝑩</m:t>
                              </m:r>
                            </m:e>
                          </m:acc>
                        </m:e>
                      </m:d>
                    </m:oMath>
                  </m:oMathPara>
                </a14:m>
                <a:endParaRPr lang="en-US" sz="2400" dirty="0"/>
              </a:p>
            </p:txBody>
          </p:sp>
        </mc:Choice>
        <mc:Fallback xmlns="">
          <p:sp>
            <p:nvSpPr>
              <p:cNvPr id="7" name="Object 7">
                <a:extLst>
                  <a:ext uri="{FF2B5EF4-FFF2-40B4-BE49-F238E27FC236}">
                    <a16:creationId xmlns:a16="http://schemas.microsoft.com/office/drawing/2014/main" id="{47419E3C-9755-C7E3-64A9-DA65033A2ABC}"/>
                  </a:ext>
                </a:extLst>
              </p:cNvPr>
              <p:cNvSpPr txBox="1">
                <a:spLocks noRot="1" noChangeAspect="1" noMove="1" noResize="1" noEditPoints="1" noAdjustHandles="1" noChangeArrowheads="1" noChangeShapeType="1" noTextEdit="1"/>
              </p:cNvSpPr>
              <p:nvPr/>
            </p:nvSpPr>
            <p:spPr bwMode="auto">
              <a:xfrm>
                <a:off x="4668615" y="991477"/>
                <a:ext cx="3003550" cy="776287"/>
              </a:xfrm>
              <a:prstGeom prst="rect">
                <a:avLst/>
              </a:prstGeom>
              <a:blipFill>
                <a:blip r:embed="rId2"/>
                <a:stretch>
                  <a:fillRect/>
                </a:stretch>
              </a:blipFill>
              <a:ln w="28575">
                <a:noFill/>
                <a:miter lim="800000"/>
                <a:headEnd/>
                <a:tailEnd/>
              </a:ln>
            </p:spPr>
            <p:txBody>
              <a:bodyPr/>
              <a:lstStyle/>
              <a:p>
                <a:r>
                  <a:rPr lang="en-US">
                    <a:noFill/>
                  </a:rPr>
                  <a:t> </a:t>
                </a:r>
              </a:p>
            </p:txBody>
          </p:sp>
        </mc:Fallback>
      </mc:AlternateContent>
      <p:graphicFrame>
        <p:nvGraphicFramePr>
          <p:cNvPr id="8" name="Object 8">
            <a:extLst>
              <a:ext uri="{FF2B5EF4-FFF2-40B4-BE49-F238E27FC236}">
                <a16:creationId xmlns:a16="http://schemas.microsoft.com/office/drawing/2014/main" id="{DE77377E-C76C-A7DE-726E-6C3285CA1D43}"/>
              </a:ext>
            </a:extLst>
          </p:cNvPr>
          <p:cNvGraphicFramePr>
            <a:graphicFrameLocks noChangeAspect="1"/>
          </p:cNvGraphicFramePr>
          <p:nvPr>
            <p:extLst>
              <p:ext uri="{D42A27DB-BD31-4B8C-83A1-F6EECF244321}">
                <p14:modId xmlns:p14="http://schemas.microsoft.com/office/powerpoint/2010/main" val="2690554990"/>
              </p:ext>
            </p:extLst>
          </p:nvPr>
        </p:nvGraphicFramePr>
        <p:xfrm>
          <a:off x="10054328" y="627802"/>
          <a:ext cx="1667693" cy="1147762"/>
        </p:xfrm>
        <a:graphic>
          <a:graphicData uri="http://schemas.openxmlformats.org/presentationml/2006/ole">
            <mc:AlternateContent xmlns:mc="http://schemas.openxmlformats.org/markup-compatibility/2006">
              <mc:Choice xmlns:v="urn:schemas-microsoft-com:vml" Requires="v">
                <p:oleObj name="Equazione" r:id="rId3" imgW="977760" imgH="888840" progId="Equation.3">
                  <p:embed/>
                </p:oleObj>
              </mc:Choice>
              <mc:Fallback>
                <p:oleObj name="Equazione" r:id="rId3" imgW="977760" imgH="888840" progId="Equation.3">
                  <p:embed/>
                  <p:pic>
                    <p:nvPicPr>
                      <p:cNvPr id="8" name="Object 8">
                        <a:extLst>
                          <a:ext uri="{FF2B5EF4-FFF2-40B4-BE49-F238E27FC236}">
                            <a16:creationId xmlns:a16="http://schemas.microsoft.com/office/drawing/2014/main" id="{DE77377E-C76C-A7DE-726E-6C3285CA1D43}"/>
                          </a:ext>
                        </a:extLst>
                      </p:cNvPr>
                      <p:cNvPicPr>
                        <a:picLocks noChangeAspect="1" noChangeArrowheads="1"/>
                      </p:cNvPicPr>
                      <p:nvPr/>
                    </p:nvPicPr>
                    <p:blipFill>
                      <a:blip r:embed="rId4"/>
                      <a:srcRect/>
                      <a:stretch>
                        <a:fillRect/>
                      </a:stretch>
                    </p:blipFill>
                    <p:spPr bwMode="auto">
                      <a:xfrm>
                        <a:off x="10054328" y="627802"/>
                        <a:ext cx="1667693" cy="1147762"/>
                      </a:xfrm>
                      <a:prstGeom prst="rect">
                        <a:avLst/>
                      </a:prstGeom>
                      <a:noFill/>
                      <a:ln w="28575">
                        <a:noFill/>
                        <a:miter lim="800000"/>
                        <a:headEnd/>
                        <a:tailEnd/>
                      </a:ln>
                    </p:spPr>
                  </p:pic>
                </p:oleObj>
              </mc:Fallback>
            </mc:AlternateContent>
          </a:graphicData>
        </a:graphic>
      </p:graphicFrame>
      <p:sp>
        <p:nvSpPr>
          <p:cNvPr id="9" name="Text Box 13">
            <a:extLst>
              <a:ext uri="{FF2B5EF4-FFF2-40B4-BE49-F238E27FC236}">
                <a16:creationId xmlns:a16="http://schemas.microsoft.com/office/drawing/2014/main" id="{41517405-6A66-7675-54AA-224A0C6EBAEF}"/>
              </a:ext>
            </a:extLst>
          </p:cNvPr>
          <p:cNvSpPr txBox="1">
            <a:spLocks noChangeArrowheads="1"/>
          </p:cNvSpPr>
          <p:nvPr/>
        </p:nvSpPr>
        <p:spPr bwMode="auto">
          <a:xfrm>
            <a:off x="1244845" y="2325842"/>
            <a:ext cx="2356302" cy="400110"/>
          </a:xfrm>
          <a:prstGeom prst="rect">
            <a:avLst/>
          </a:prstGeom>
          <a:noFill/>
          <a:ln w="9525">
            <a:noFill/>
            <a:miter lim="800000"/>
            <a:headEnd/>
            <a:tailEnd/>
          </a:ln>
          <a:effectLst/>
        </p:spPr>
        <p:txBody>
          <a:bodyPr wrap="none">
            <a:spAutoFit/>
          </a:bodyPr>
          <a:lstStyle/>
          <a:p>
            <a:pPr eaLnBrk="1" hangingPunct="1"/>
            <a:r>
              <a:rPr lang="en-US" sz="2000" b="1" dirty="0"/>
              <a:t>ACCELERATION</a:t>
            </a:r>
          </a:p>
        </p:txBody>
      </p:sp>
      <p:sp>
        <p:nvSpPr>
          <p:cNvPr id="10" name="Text Box 15">
            <a:extLst>
              <a:ext uri="{FF2B5EF4-FFF2-40B4-BE49-F238E27FC236}">
                <a16:creationId xmlns:a16="http://schemas.microsoft.com/office/drawing/2014/main" id="{4EFFF4E7-B86C-1D5D-E12D-EE00360B6972}"/>
              </a:ext>
            </a:extLst>
          </p:cNvPr>
          <p:cNvSpPr txBox="1">
            <a:spLocks noChangeArrowheads="1"/>
          </p:cNvSpPr>
          <p:nvPr/>
        </p:nvSpPr>
        <p:spPr bwMode="auto">
          <a:xfrm>
            <a:off x="8276129" y="2220378"/>
            <a:ext cx="3854784" cy="400110"/>
          </a:xfrm>
          <a:prstGeom prst="rect">
            <a:avLst/>
          </a:prstGeom>
          <a:noFill/>
          <a:ln w="9525">
            <a:noFill/>
            <a:miter lim="800000"/>
            <a:headEnd/>
            <a:tailEnd/>
          </a:ln>
          <a:effectLst/>
        </p:spPr>
        <p:txBody>
          <a:bodyPr wrap="square">
            <a:spAutoFit/>
          </a:bodyPr>
          <a:lstStyle/>
          <a:p>
            <a:pPr eaLnBrk="1" hangingPunct="1"/>
            <a:r>
              <a:rPr lang="en-US" sz="2000" b="1" dirty="0"/>
              <a:t>BENDING AND FOCUSING</a:t>
            </a:r>
          </a:p>
        </p:txBody>
      </p:sp>
      <p:sp>
        <p:nvSpPr>
          <p:cNvPr id="11" name="Text Box 47">
            <a:extLst>
              <a:ext uri="{FF2B5EF4-FFF2-40B4-BE49-F238E27FC236}">
                <a16:creationId xmlns:a16="http://schemas.microsoft.com/office/drawing/2014/main" id="{9CFDB2D5-0197-06C6-6ED1-B8669E6C5B80}"/>
              </a:ext>
            </a:extLst>
          </p:cNvPr>
          <p:cNvSpPr txBox="1">
            <a:spLocks noChangeArrowheads="1"/>
          </p:cNvSpPr>
          <p:nvPr/>
        </p:nvSpPr>
        <p:spPr bwMode="auto">
          <a:xfrm>
            <a:off x="9545163" y="6078605"/>
            <a:ext cx="1935379" cy="338554"/>
          </a:xfrm>
          <a:prstGeom prst="rect">
            <a:avLst/>
          </a:prstGeom>
          <a:noFill/>
          <a:ln w="9525">
            <a:noFill/>
            <a:miter lim="800000"/>
            <a:headEnd/>
            <a:tailEnd/>
          </a:ln>
          <a:effectLst/>
        </p:spPr>
        <p:txBody>
          <a:bodyPr wrap="square">
            <a:spAutoFit/>
          </a:bodyPr>
          <a:lstStyle/>
          <a:p>
            <a:pPr eaLnBrk="1" hangingPunct="1"/>
            <a:r>
              <a:rPr lang="en-US" sz="1600" dirty="0"/>
              <a:t>Transverse Dynamics</a:t>
            </a:r>
          </a:p>
        </p:txBody>
      </p:sp>
      <p:sp>
        <p:nvSpPr>
          <p:cNvPr id="12" name="Text Box 49">
            <a:extLst>
              <a:ext uri="{FF2B5EF4-FFF2-40B4-BE49-F238E27FC236}">
                <a16:creationId xmlns:a16="http://schemas.microsoft.com/office/drawing/2014/main" id="{532C8488-61A6-FC90-A30B-0D69DF673821}"/>
              </a:ext>
            </a:extLst>
          </p:cNvPr>
          <p:cNvSpPr txBox="1">
            <a:spLocks noChangeArrowheads="1"/>
          </p:cNvSpPr>
          <p:nvPr/>
        </p:nvSpPr>
        <p:spPr bwMode="auto">
          <a:xfrm>
            <a:off x="1691619" y="6010024"/>
            <a:ext cx="2119497" cy="338554"/>
          </a:xfrm>
          <a:prstGeom prst="rect">
            <a:avLst/>
          </a:prstGeom>
          <a:noFill/>
          <a:ln w="9525">
            <a:noFill/>
            <a:miter lim="800000"/>
            <a:headEnd/>
            <a:tailEnd/>
          </a:ln>
          <a:effectLst/>
        </p:spPr>
        <p:txBody>
          <a:bodyPr wrap="square">
            <a:spAutoFit/>
          </a:bodyPr>
          <a:lstStyle/>
          <a:p>
            <a:pPr eaLnBrk="1" hangingPunct="1"/>
            <a:r>
              <a:rPr lang="en-US" sz="1600" dirty="0"/>
              <a:t>Longitudinal Dynamics</a:t>
            </a:r>
          </a:p>
        </p:txBody>
      </p:sp>
      <p:sp>
        <p:nvSpPr>
          <p:cNvPr id="13" name="CasellaDiTesto 50">
            <a:extLst>
              <a:ext uri="{FF2B5EF4-FFF2-40B4-BE49-F238E27FC236}">
                <a16:creationId xmlns:a16="http://schemas.microsoft.com/office/drawing/2014/main" id="{8AA0C8B0-44EB-0547-D5AC-E469D9248E56}"/>
              </a:ext>
            </a:extLst>
          </p:cNvPr>
          <p:cNvSpPr txBox="1"/>
          <p:nvPr/>
        </p:nvSpPr>
        <p:spPr>
          <a:xfrm>
            <a:off x="0" y="0"/>
            <a:ext cx="12192000" cy="461665"/>
          </a:xfrm>
          <a:prstGeom prst="rect">
            <a:avLst/>
          </a:prstGeom>
          <a:noFill/>
        </p:spPr>
        <p:txBody>
          <a:bodyPr wrap="square" rtlCol="0">
            <a:spAutoFit/>
          </a:bodyPr>
          <a:lstStyle/>
          <a:p>
            <a:pPr algn="ctr"/>
            <a:r>
              <a:rPr lang="en-US" sz="2400" b="1" dirty="0">
                <a:solidFill>
                  <a:srgbClr val="FF0000"/>
                </a:solidFill>
                <a:latin typeface="Calibri" panose="020F0502020204030204" pitchFamily="34" charset="0"/>
                <a:cs typeface="Calibri" panose="020F0502020204030204" pitchFamily="34" charset="0"/>
              </a:rPr>
              <a:t>LORENTZ FORCE: ACCELERATION AND FOCUSING</a:t>
            </a:r>
          </a:p>
        </p:txBody>
      </p:sp>
      <p:sp>
        <p:nvSpPr>
          <p:cNvPr id="14" name="Rettangolo 51">
            <a:extLst>
              <a:ext uri="{FF2B5EF4-FFF2-40B4-BE49-F238E27FC236}">
                <a16:creationId xmlns:a16="http://schemas.microsoft.com/office/drawing/2014/main" id="{7F146271-259B-34AD-29ED-FDA16986F73A}"/>
              </a:ext>
            </a:extLst>
          </p:cNvPr>
          <p:cNvSpPr/>
          <p:nvPr/>
        </p:nvSpPr>
        <p:spPr>
          <a:xfrm>
            <a:off x="0" y="480099"/>
            <a:ext cx="8747760" cy="584775"/>
          </a:xfrm>
          <a:prstGeom prst="rect">
            <a:avLst/>
          </a:prstGeom>
        </p:spPr>
        <p:txBody>
          <a:bodyPr wrap="square">
            <a:spAutoFit/>
          </a:bodyPr>
          <a:lstStyle/>
          <a:p>
            <a:pPr algn="just">
              <a:spcBef>
                <a:spcPct val="0"/>
              </a:spcBef>
              <a:tabLst>
                <a:tab pos="533400" algn="l"/>
              </a:tabLst>
            </a:pPr>
            <a:r>
              <a:rPr lang="en-US" sz="1600" dirty="0">
                <a:latin typeface="Calibri" pitchFamily="34" charset="0"/>
              </a:rPr>
              <a:t>The basic equation that describes the acceleration/bending/focusing processes is the </a:t>
            </a:r>
            <a:r>
              <a:rPr lang="en-US" sz="1600" b="1" dirty="0">
                <a:latin typeface="Calibri" pitchFamily="34" charset="0"/>
              </a:rPr>
              <a:t>Lorentz Force</a:t>
            </a:r>
            <a:r>
              <a:rPr lang="en-US" sz="1600" dirty="0">
                <a:latin typeface="Calibri" pitchFamily="34" charset="0"/>
              </a:rPr>
              <a:t>.</a:t>
            </a:r>
            <a:endParaRPr lang="en-US" sz="1600" b="1" dirty="0">
              <a:latin typeface="Calibri" pitchFamily="34" charset="0"/>
            </a:endParaRPr>
          </a:p>
          <a:p>
            <a:pPr algn="just">
              <a:spcBef>
                <a:spcPct val="0"/>
              </a:spcBef>
              <a:tabLst>
                <a:tab pos="533400" algn="l"/>
              </a:tabLst>
            </a:pPr>
            <a:r>
              <a:rPr lang="en-US" sz="1600" dirty="0">
                <a:latin typeface="Calibri" pitchFamily="34" charset="0"/>
              </a:rPr>
              <a:t>Particles are </a:t>
            </a:r>
            <a:r>
              <a:rPr lang="en-US" sz="1600" b="1" dirty="0">
                <a:latin typeface="Calibri" pitchFamily="34" charset="0"/>
              </a:rPr>
              <a:t>accelerated through electric </a:t>
            </a:r>
            <a:r>
              <a:rPr lang="en-US" sz="1600" dirty="0">
                <a:latin typeface="Calibri" pitchFamily="34" charset="0"/>
              </a:rPr>
              <a:t>fields and are </a:t>
            </a:r>
            <a:r>
              <a:rPr lang="en-US" sz="1600" b="1" dirty="0">
                <a:latin typeface="Calibri" pitchFamily="34" charset="0"/>
              </a:rPr>
              <a:t>bended and focused through magnetic </a:t>
            </a:r>
            <a:r>
              <a:rPr lang="en-US" sz="1600" dirty="0">
                <a:latin typeface="Calibri" pitchFamily="34" charset="0"/>
              </a:rPr>
              <a:t>fields. </a:t>
            </a:r>
          </a:p>
        </p:txBody>
      </p:sp>
      <p:pic>
        <p:nvPicPr>
          <p:cNvPr id="15" name="Immagine 3">
            <a:extLst>
              <a:ext uri="{FF2B5EF4-FFF2-40B4-BE49-F238E27FC236}">
                <a16:creationId xmlns:a16="http://schemas.microsoft.com/office/drawing/2014/main" id="{8E6B1193-4727-752C-A4D2-94B20E1B3F3C}"/>
              </a:ext>
            </a:extLst>
          </p:cNvPr>
          <p:cNvPicPr>
            <a:picLocks noChangeAspect="1"/>
          </p:cNvPicPr>
          <p:nvPr/>
        </p:nvPicPr>
        <p:blipFill rotWithShape="1">
          <a:blip r:embed="rId5">
            <a:extLst>
              <a:ext uri="{28A0092B-C50C-407E-A947-70E740481C1C}">
                <a14:useLocalDpi xmlns:a14="http://schemas.microsoft.com/office/drawing/2010/main" val="0"/>
              </a:ext>
            </a:extLst>
          </a:blip>
          <a:srcRect l="53020" t="32409" r="4714" b="23480"/>
          <a:stretch/>
        </p:blipFill>
        <p:spPr>
          <a:xfrm>
            <a:off x="7723818" y="2895620"/>
            <a:ext cx="2308634" cy="1370669"/>
          </a:xfrm>
          <a:prstGeom prst="rect">
            <a:avLst/>
          </a:prstGeom>
        </p:spPr>
      </p:pic>
      <p:pic>
        <p:nvPicPr>
          <p:cNvPr id="16" name="Immagine 4">
            <a:extLst>
              <a:ext uri="{FF2B5EF4-FFF2-40B4-BE49-F238E27FC236}">
                <a16:creationId xmlns:a16="http://schemas.microsoft.com/office/drawing/2014/main" id="{EC0C2C06-F3AB-EF6E-9E52-26ED911E1DE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4013" r="53523" b="11134"/>
          <a:stretch/>
        </p:blipFill>
        <p:spPr>
          <a:xfrm>
            <a:off x="1131534" y="2990645"/>
            <a:ext cx="2725870" cy="1684080"/>
          </a:xfrm>
          <a:prstGeom prst="rect">
            <a:avLst/>
          </a:prstGeom>
        </p:spPr>
      </p:pic>
      <p:sp>
        <p:nvSpPr>
          <p:cNvPr id="17" name="Rettangolo 2">
            <a:extLst>
              <a:ext uri="{FF2B5EF4-FFF2-40B4-BE49-F238E27FC236}">
                <a16:creationId xmlns:a16="http://schemas.microsoft.com/office/drawing/2014/main" id="{D1BBBD7C-AC53-B894-95F8-D63F567A60F7}"/>
              </a:ext>
            </a:extLst>
          </p:cNvPr>
          <p:cNvSpPr/>
          <p:nvPr/>
        </p:nvSpPr>
        <p:spPr>
          <a:xfrm>
            <a:off x="96697" y="2325843"/>
            <a:ext cx="4497917" cy="3365805"/>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8" name="Freccia in giù 5">
            <a:extLst>
              <a:ext uri="{FF2B5EF4-FFF2-40B4-BE49-F238E27FC236}">
                <a16:creationId xmlns:a16="http://schemas.microsoft.com/office/drawing/2014/main" id="{5EB935F7-616F-7B62-41DF-8D724081CD2D}"/>
              </a:ext>
            </a:extLst>
          </p:cNvPr>
          <p:cNvSpPr/>
          <p:nvPr/>
        </p:nvSpPr>
        <p:spPr>
          <a:xfrm>
            <a:off x="2062481" y="5741832"/>
            <a:ext cx="371935" cy="321532"/>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ccia in giù 21">
            <a:extLst>
              <a:ext uri="{FF2B5EF4-FFF2-40B4-BE49-F238E27FC236}">
                <a16:creationId xmlns:a16="http://schemas.microsoft.com/office/drawing/2014/main" id="{042EF5EC-E446-637F-57FB-87CC1242D974}"/>
              </a:ext>
            </a:extLst>
          </p:cNvPr>
          <p:cNvSpPr/>
          <p:nvPr/>
        </p:nvSpPr>
        <p:spPr>
          <a:xfrm>
            <a:off x="9869686" y="5802326"/>
            <a:ext cx="371935" cy="32153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Immagine 6">
            <a:extLst>
              <a:ext uri="{FF2B5EF4-FFF2-40B4-BE49-F238E27FC236}">
                <a16:creationId xmlns:a16="http://schemas.microsoft.com/office/drawing/2014/main" id="{DCD80862-B6AB-1909-88A3-4C0F3E2A53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54468" y="2887132"/>
            <a:ext cx="1831093" cy="1359713"/>
          </a:xfrm>
          <a:prstGeom prst="rect">
            <a:avLst/>
          </a:prstGeom>
        </p:spPr>
      </p:pic>
      <p:pic>
        <p:nvPicPr>
          <p:cNvPr id="21" name="Immagine 7">
            <a:extLst>
              <a:ext uri="{FF2B5EF4-FFF2-40B4-BE49-F238E27FC236}">
                <a16:creationId xmlns:a16="http://schemas.microsoft.com/office/drawing/2014/main" id="{29F1CBE9-2B41-A503-21ED-C4E6EE2158F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6240" t="86" r="3965" b="3935"/>
          <a:stretch/>
        </p:blipFill>
        <p:spPr>
          <a:xfrm>
            <a:off x="10407875" y="4371709"/>
            <a:ext cx="1415721" cy="1228579"/>
          </a:xfrm>
          <a:prstGeom prst="rect">
            <a:avLst/>
          </a:prstGeom>
        </p:spPr>
      </p:pic>
      <p:pic>
        <p:nvPicPr>
          <p:cNvPr id="22" name="Immagine 8">
            <a:extLst>
              <a:ext uri="{FF2B5EF4-FFF2-40B4-BE49-F238E27FC236}">
                <a16:creationId xmlns:a16="http://schemas.microsoft.com/office/drawing/2014/main" id="{390BA3A3-2EF4-6DCC-EDE4-9654DD3332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15488" y="4323764"/>
            <a:ext cx="2310759" cy="1248987"/>
          </a:xfrm>
          <a:prstGeom prst="rect">
            <a:avLst/>
          </a:prstGeom>
        </p:spPr>
      </p:pic>
      <p:pic>
        <p:nvPicPr>
          <p:cNvPr id="23" name="Picture 8" descr="C:\Users\David\Desktop\MASTER LEZIONI\CAS_2016\images44.jpg">
            <a:extLst>
              <a:ext uri="{FF2B5EF4-FFF2-40B4-BE49-F238E27FC236}">
                <a16:creationId xmlns:a16="http://schemas.microsoft.com/office/drawing/2014/main" id="{CA60A3B0-4E7B-E5D8-95B6-8995152F9C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34803" y="4720446"/>
            <a:ext cx="2273546" cy="87781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9" descr="C:\Users\David\Desktop\MASTER LEZIONI\CAS_2016\20080501_dc_1.jpg">
            <a:extLst>
              <a:ext uri="{FF2B5EF4-FFF2-40B4-BE49-F238E27FC236}">
                <a16:creationId xmlns:a16="http://schemas.microsoft.com/office/drawing/2014/main" id="{D3B6E5BD-CADE-706C-15DE-A890C5AE2A99}"/>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9763" y="4712826"/>
            <a:ext cx="1751324" cy="885399"/>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Connettore 2 35">
            <a:extLst>
              <a:ext uri="{FF2B5EF4-FFF2-40B4-BE49-F238E27FC236}">
                <a16:creationId xmlns:a16="http://schemas.microsoft.com/office/drawing/2014/main" id="{1F4BDFD7-148B-8CFC-26B2-C7D47BDE4554}"/>
              </a:ext>
            </a:extLst>
          </p:cNvPr>
          <p:cNvCxnSpPr>
            <a:endCxn id="9" idx="0"/>
          </p:cNvCxnSpPr>
          <p:nvPr/>
        </p:nvCxnSpPr>
        <p:spPr>
          <a:xfrm>
            <a:off x="2422995" y="1960524"/>
            <a:ext cx="0" cy="365318"/>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26" name="Connettore 2 52">
            <a:extLst>
              <a:ext uri="{FF2B5EF4-FFF2-40B4-BE49-F238E27FC236}">
                <a16:creationId xmlns:a16="http://schemas.microsoft.com/office/drawing/2014/main" id="{93215AC1-A3D7-1E74-6D52-3AB2F1BEC85B}"/>
              </a:ext>
            </a:extLst>
          </p:cNvPr>
          <p:cNvCxnSpPr/>
          <p:nvPr/>
        </p:nvCxnSpPr>
        <p:spPr>
          <a:xfrm>
            <a:off x="10003680" y="1960525"/>
            <a:ext cx="0" cy="25954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7" name="Rettangolo 1">
            <a:extLst>
              <a:ext uri="{FF2B5EF4-FFF2-40B4-BE49-F238E27FC236}">
                <a16:creationId xmlns:a16="http://schemas.microsoft.com/office/drawing/2014/main" id="{3C45FDDC-4434-1F48-A907-7DE0A401421A}"/>
              </a:ext>
            </a:extLst>
          </p:cNvPr>
          <p:cNvSpPr/>
          <p:nvPr/>
        </p:nvSpPr>
        <p:spPr>
          <a:xfrm>
            <a:off x="204720" y="2616528"/>
            <a:ext cx="4488953" cy="307777"/>
          </a:xfrm>
          <a:prstGeom prst="rect">
            <a:avLst/>
          </a:prstGeom>
        </p:spPr>
        <p:txBody>
          <a:bodyPr wrap="square">
            <a:spAutoFit/>
          </a:bodyPr>
          <a:lstStyle/>
          <a:p>
            <a:pPr algn="just"/>
            <a:r>
              <a:rPr lang="en-GB" sz="1400" dirty="0"/>
              <a:t>To accelerate, we need a force in the direction of motion</a:t>
            </a:r>
            <a:endParaRPr lang="en-US" sz="1400" dirty="0"/>
          </a:p>
        </p:txBody>
      </p:sp>
      <p:sp>
        <p:nvSpPr>
          <p:cNvPr id="28" name="Rettangolo 16">
            <a:extLst>
              <a:ext uri="{FF2B5EF4-FFF2-40B4-BE49-F238E27FC236}">
                <a16:creationId xmlns:a16="http://schemas.microsoft.com/office/drawing/2014/main" id="{AB5E983B-A249-859D-3B8E-4E0E5BB12F30}"/>
              </a:ext>
            </a:extLst>
          </p:cNvPr>
          <p:cNvSpPr/>
          <p:nvPr/>
        </p:nvSpPr>
        <p:spPr>
          <a:xfrm>
            <a:off x="7534795" y="2538909"/>
            <a:ext cx="4780766" cy="523220"/>
          </a:xfrm>
          <a:prstGeom prst="rect">
            <a:avLst/>
          </a:prstGeom>
        </p:spPr>
        <p:txBody>
          <a:bodyPr wrap="square">
            <a:spAutoFit/>
          </a:bodyPr>
          <a:lstStyle/>
          <a:p>
            <a:r>
              <a:rPr lang="en-GB" sz="1400" dirty="0"/>
              <a:t>2</a:t>
            </a:r>
            <a:r>
              <a:rPr lang="en-GB" sz="1400" baseline="30000" dirty="0"/>
              <a:t>nd</a:t>
            </a:r>
            <a:r>
              <a:rPr lang="en-GB" sz="1400" dirty="0"/>
              <a:t> term always perpendicular to motion =&gt; no energy gain</a:t>
            </a:r>
          </a:p>
        </p:txBody>
      </p:sp>
      <p:cxnSp>
        <p:nvCxnSpPr>
          <p:cNvPr id="29" name="Connettore 1 23">
            <a:extLst>
              <a:ext uri="{FF2B5EF4-FFF2-40B4-BE49-F238E27FC236}">
                <a16:creationId xmlns:a16="http://schemas.microsoft.com/office/drawing/2014/main" id="{D57FE4E1-0827-4224-775D-8FA25662E8EA}"/>
              </a:ext>
            </a:extLst>
          </p:cNvPr>
          <p:cNvCxnSpPr>
            <a:cxnSpLocks/>
          </p:cNvCxnSpPr>
          <p:nvPr/>
        </p:nvCxnSpPr>
        <p:spPr>
          <a:xfrm>
            <a:off x="2396613" y="1945776"/>
            <a:ext cx="3639389"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0" name="Connettore 1 27">
            <a:extLst>
              <a:ext uri="{FF2B5EF4-FFF2-40B4-BE49-F238E27FC236}">
                <a16:creationId xmlns:a16="http://schemas.microsoft.com/office/drawing/2014/main" id="{B7C363AA-68AA-49C7-F3FC-C002336173B4}"/>
              </a:ext>
            </a:extLst>
          </p:cNvPr>
          <p:cNvCxnSpPr/>
          <p:nvPr/>
        </p:nvCxnSpPr>
        <p:spPr>
          <a:xfrm flipH="1" flipV="1">
            <a:off x="6036001" y="1640542"/>
            <a:ext cx="1" cy="305235"/>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1" name="Connettore 1 38">
            <a:extLst>
              <a:ext uri="{FF2B5EF4-FFF2-40B4-BE49-F238E27FC236}">
                <a16:creationId xmlns:a16="http://schemas.microsoft.com/office/drawing/2014/main" id="{68970730-BC78-B9C6-FE8C-9D974845B4C0}"/>
              </a:ext>
            </a:extLst>
          </p:cNvPr>
          <p:cNvCxnSpPr>
            <a:cxnSpLocks/>
          </p:cNvCxnSpPr>
          <p:nvPr/>
        </p:nvCxnSpPr>
        <p:spPr>
          <a:xfrm flipH="1">
            <a:off x="7241458" y="1960960"/>
            <a:ext cx="276222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2" name="Connettore 1 39">
            <a:extLst>
              <a:ext uri="{FF2B5EF4-FFF2-40B4-BE49-F238E27FC236}">
                <a16:creationId xmlns:a16="http://schemas.microsoft.com/office/drawing/2014/main" id="{AACC82AC-8942-9419-4683-5AE41C484B7E}"/>
              </a:ext>
            </a:extLst>
          </p:cNvPr>
          <p:cNvCxnSpPr/>
          <p:nvPr/>
        </p:nvCxnSpPr>
        <p:spPr>
          <a:xfrm flipV="1">
            <a:off x="7242773" y="1667435"/>
            <a:ext cx="0" cy="27877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ettangolo 2">
            <a:extLst>
              <a:ext uri="{FF2B5EF4-FFF2-40B4-BE49-F238E27FC236}">
                <a16:creationId xmlns:a16="http://schemas.microsoft.com/office/drawing/2014/main" id="{5549418A-AAAF-62D2-7257-FB2AF0E81BC8}"/>
              </a:ext>
            </a:extLst>
          </p:cNvPr>
          <p:cNvSpPr/>
          <p:nvPr/>
        </p:nvSpPr>
        <p:spPr>
          <a:xfrm>
            <a:off x="7535784" y="2226784"/>
            <a:ext cx="4604597" cy="3495345"/>
          </a:xfrm>
          <a:prstGeom prst="rect">
            <a:avLst/>
          </a:prstGeom>
          <a:noFill/>
          <a:ln w="57150">
            <a:solidFill>
              <a:schemeClr val="tx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3">
            <a:extLst>
              <a:ext uri="{FF2B5EF4-FFF2-40B4-BE49-F238E27FC236}">
                <a16:creationId xmlns:a16="http://schemas.microsoft.com/office/drawing/2014/main" id="{94C25211-08C0-B3E8-DAAB-4B8E7391077C}"/>
              </a:ext>
            </a:extLst>
          </p:cNvPr>
          <p:cNvPicPr>
            <a:picLocks noChangeAspect="1"/>
          </p:cNvPicPr>
          <p:nvPr/>
        </p:nvPicPr>
        <p:blipFill rotWithShape="1">
          <a:blip r:embed="rId5">
            <a:extLst>
              <a:ext uri="{28A0092B-C50C-407E-A947-70E740481C1C}">
                <a14:useLocalDpi xmlns:a14="http://schemas.microsoft.com/office/drawing/2010/main" val="0"/>
              </a:ext>
            </a:extLst>
          </a:blip>
          <a:srcRect l="54359" t="51275" r="38526" b="31559"/>
          <a:stretch/>
        </p:blipFill>
        <p:spPr>
          <a:xfrm>
            <a:off x="7614101" y="3324369"/>
            <a:ext cx="647700" cy="889000"/>
          </a:xfrm>
          <a:prstGeom prst="rect">
            <a:avLst/>
          </a:prstGeom>
        </p:spPr>
      </p:pic>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832B2124-37F1-A0FF-17C1-662E0A1BFE29}"/>
                  </a:ext>
                </a:extLst>
              </p:cNvPr>
              <p:cNvSpPr txBox="1"/>
              <p:nvPr/>
            </p:nvSpPr>
            <p:spPr>
              <a:xfrm>
                <a:off x="4579799" y="3008671"/>
                <a:ext cx="2933752" cy="1492332"/>
              </a:xfrm>
              <a:prstGeom prst="rect">
                <a:avLst/>
              </a:prstGeom>
              <a:noFill/>
            </p:spPr>
            <p:txBody>
              <a:bodyPr wrap="none" rtlCol="0">
                <a:spAutoFit/>
              </a:bodyPr>
              <a:lstStyle/>
              <a:p>
                <a:pPr algn="ctr"/>
                <a:r>
                  <a:rPr lang="it-IT" dirty="0"/>
                  <a:t>Accelerating </a:t>
                </a:r>
                <a:r>
                  <a:rPr lang="it-IT" dirty="0" err="1"/>
                  <a:t>Gradient</a:t>
                </a:r>
                <a:endParaRPr lang="it-IT" dirty="0"/>
              </a:p>
              <a:p>
                <a:pPr algn="ctr"/>
                <a:endParaRPr lang="it-IT" dirty="0"/>
              </a:p>
              <a:p>
                <a:pPr algn="ctr"/>
                <a14:m>
                  <m:oMathPara xmlns:m="http://schemas.openxmlformats.org/officeDocument/2006/math">
                    <m:oMathParaPr>
                      <m:jc m:val="centerGroup"/>
                    </m:oMathParaPr>
                    <m:oMath xmlns:m="http://schemas.openxmlformats.org/officeDocument/2006/math">
                      <m:sSub>
                        <m:sSubPr>
                          <m:ctrlPr>
                            <a:rPr lang="en-US" sz="1800" b="1" i="1" smtClean="0">
                              <a:solidFill>
                                <a:srgbClr val="000000"/>
                              </a:solidFill>
                              <a:latin typeface="Cambria Math" panose="02040503050406030204" pitchFamily="18" charset="0"/>
                            </a:rPr>
                          </m:ctrlPr>
                        </m:sSubPr>
                        <m:e>
                          <m:r>
                            <a:rPr lang="it-IT" sz="1800" b="1" i="1" smtClean="0">
                              <a:solidFill>
                                <a:srgbClr val="000000"/>
                              </a:solidFill>
                              <a:latin typeface="Cambria Math" panose="02040503050406030204" pitchFamily="18" charset="0"/>
                            </a:rPr>
                            <m:t>𝑬</m:t>
                          </m:r>
                        </m:e>
                        <m:sub>
                          <m:r>
                            <a:rPr lang="it-IT" sz="1800" b="1" i="1" smtClean="0">
                              <a:solidFill>
                                <a:srgbClr val="000000"/>
                              </a:solidFill>
                              <a:latin typeface="Cambria Math" panose="02040503050406030204" pitchFamily="18" charset="0"/>
                            </a:rPr>
                            <m:t>𝒂𝒄𝒄</m:t>
                          </m:r>
                        </m:sub>
                      </m:sSub>
                      <m:r>
                        <a:rPr lang="it-IT" sz="1800" b="0" i="1" smtClean="0">
                          <a:solidFill>
                            <a:srgbClr val="000000"/>
                          </a:solidFill>
                          <a:latin typeface="Cambria Math" panose="02040503050406030204" pitchFamily="18" charset="0"/>
                        </a:rPr>
                        <m:t>(</m:t>
                      </m:r>
                      <m:r>
                        <a:rPr lang="it-IT" sz="1800" b="0" i="1" smtClean="0">
                          <a:solidFill>
                            <a:srgbClr val="000000"/>
                          </a:solidFill>
                          <a:latin typeface="Cambria Math" panose="02040503050406030204" pitchFamily="18" charset="0"/>
                        </a:rPr>
                        <m:t>𝑉</m:t>
                      </m:r>
                      <m:r>
                        <a:rPr lang="it-IT" sz="1800" b="0" i="1" smtClean="0">
                          <a:solidFill>
                            <a:srgbClr val="000000"/>
                          </a:solidFill>
                          <a:latin typeface="Cambria Math" panose="02040503050406030204" pitchFamily="18" charset="0"/>
                        </a:rPr>
                        <m:t>/</m:t>
                      </m:r>
                      <m:r>
                        <a:rPr lang="it-IT" sz="1800" b="0" i="1" smtClean="0">
                          <a:solidFill>
                            <a:srgbClr val="000000"/>
                          </a:solidFill>
                          <a:latin typeface="Cambria Math" panose="02040503050406030204" pitchFamily="18" charset="0"/>
                        </a:rPr>
                        <m:t>𝑚</m:t>
                      </m:r>
                      <m:r>
                        <a:rPr lang="it-IT" sz="1800" b="0" i="1" smtClean="0">
                          <a:solidFill>
                            <a:srgbClr val="000000"/>
                          </a:solidFill>
                          <a:latin typeface="Cambria Math" panose="02040503050406030204" pitchFamily="18" charset="0"/>
                        </a:rPr>
                        <m:t>)=</m:t>
                      </m:r>
                      <m:f>
                        <m:fPr>
                          <m:ctrlPr>
                            <a:rPr lang="it-IT" sz="1800" b="0" i="1" smtClean="0">
                              <a:solidFill>
                                <a:srgbClr val="000000"/>
                              </a:solidFill>
                              <a:latin typeface="Cambria Math" panose="02040503050406030204" pitchFamily="18" charset="0"/>
                            </a:rPr>
                          </m:ctrlPr>
                        </m:fPr>
                        <m:num>
                          <m:r>
                            <a:rPr lang="it-IT" sz="1800" b="0" i="1" smtClean="0">
                              <a:solidFill>
                                <a:srgbClr val="000000"/>
                              </a:solidFill>
                              <a:latin typeface="Cambria Math" panose="02040503050406030204" pitchFamily="18" charset="0"/>
                            </a:rPr>
                            <m:t>𝐸𝑛𝑒𝑟𝑔𝑦</m:t>
                          </m:r>
                          <m:r>
                            <a:rPr lang="it-IT" sz="1800" b="0" i="1" smtClean="0">
                              <a:solidFill>
                                <a:srgbClr val="000000"/>
                              </a:solidFill>
                              <a:latin typeface="Cambria Math" panose="02040503050406030204" pitchFamily="18" charset="0"/>
                            </a:rPr>
                            <m:t> </m:t>
                          </m:r>
                          <m:r>
                            <a:rPr lang="it-IT" sz="1800" b="0" i="1" smtClean="0">
                              <a:solidFill>
                                <a:srgbClr val="000000"/>
                              </a:solidFill>
                              <a:latin typeface="Cambria Math" panose="02040503050406030204" pitchFamily="18" charset="0"/>
                            </a:rPr>
                            <m:t>𝐺𝑎𝑖𝑛</m:t>
                          </m:r>
                        </m:num>
                        <m:den>
                          <m:r>
                            <a:rPr lang="it-IT" sz="1800" b="0" i="1" smtClean="0">
                              <a:solidFill>
                                <a:srgbClr val="000000"/>
                              </a:solidFill>
                              <a:latin typeface="Cambria Math" panose="02040503050406030204" pitchFamily="18" charset="0"/>
                            </a:rPr>
                            <m:t>𝐿𝑒𝑛𝑔𝑡h</m:t>
                          </m:r>
                        </m:den>
                      </m:f>
                    </m:oMath>
                  </m:oMathPara>
                </a14:m>
                <a:endParaRPr lang="it-IT" dirty="0"/>
              </a:p>
              <a:p>
                <a:pPr algn="ctr"/>
                <a:endParaRPr lang="en-US" dirty="0"/>
              </a:p>
            </p:txBody>
          </p:sp>
        </mc:Choice>
        <mc:Fallback xmlns="">
          <p:sp>
            <p:nvSpPr>
              <p:cNvPr id="33" name="TextBox 32">
                <a:extLst>
                  <a:ext uri="{FF2B5EF4-FFF2-40B4-BE49-F238E27FC236}">
                    <a16:creationId xmlns:a16="http://schemas.microsoft.com/office/drawing/2014/main" id="{832B2124-37F1-A0FF-17C1-662E0A1BFE29}"/>
                  </a:ext>
                </a:extLst>
              </p:cNvPr>
              <p:cNvSpPr txBox="1">
                <a:spLocks noRot="1" noChangeAspect="1" noMove="1" noResize="1" noEditPoints="1" noAdjustHandles="1" noChangeArrowheads="1" noChangeShapeType="1" noTextEdit="1"/>
              </p:cNvSpPr>
              <p:nvPr/>
            </p:nvSpPr>
            <p:spPr>
              <a:xfrm>
                <a:off x="4579799" y="3008671"/>
                <a:ext cx="2933752" cy="1492332"/>
              </a:xfrm>
              <a:prstGeom prst="rect">
                <a:avLst/>
              </a:prstGeom>
              <a:blipFill>
                <a:blip r:embed="rId12"/>
                <a:stretch>
                  <a:fillRect t="-2049"/>
                </a:stretch>
              </a:blipFill>
            </p:spPr>
            <p:txBody>
              <a:bodyPr/>
              <a:lstStyle/>
              <a:p>
                <a:r>
                  <a:rPr lang="en-US">
                    <a:noFill/>
                  </a:rPr>
                  <a:t> </a:t>
                </a:r>
              </a:p>
            </p:txBody>
          </p:sp>
        </mc:Fallback>
      </mc:AlternateContent>
      <p:sp>
        <p:nvSpPr>
          <p:cNvPr id="37" name="Arrow: Down 36">
            <a:extLst>
              <a:ext uri="{FF2B5EF4-FFF2-40B4-BE49-F238E27FC236}">
                <a16:creationId xmlns:a16="http://schemas.microsoft.com/office/drawing/2014/main" id="{69E59565-69AF-168A-0E89-0FA470F50049}"/>
              </a:ext>
            </a:extLst>
          </p:cNvPr>
          <p:cNvSpPr/>
          <p:nvPr/>
        </p:nvSpPr>
        <p:spPr>
          <a:xfrm>
            <a:off x="5936226" y="4446638"/>
            <a:ext cx="287593" cy="49407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38" name="TextBox 37">
                <a:extLst>
                  <a:ext uri="{FF2B5EF4-FFF2-40B4-BE49-F238E27FC236}">
                    <a16:creationId xmlns:a16="http://schemas.microsoft.com/office/drawing/2014/main" id="{D35EF9B5-4822-933E-A737-27E6D8F85030}"/>
                  </a:ext>
                </a:extLst>
              </p:cNvPr>
              <p:cNvSpPr txBox="1"/>
              <p:nvPr/>
            </p:nvSpPr>
            <p:spPr>
              <a:xfrm>
                <a:off x="5014452" y="5479025"/>
                <a:ext cx="2256503" cy="646331"/>
              </a:xfrm>
              <a:prstGeom prst="rect">
                <a:avLst/>
              </a:prstGeom>
              <a:noFill/>
              <a:ln w="28575">
                <a:solidFill>
                  <a:srgbClr val="FF0000"/>
                </a:solidFill>
              </a:ln>
            </p:spPr>
            <p:txBody>
              <a:bodyPr wrap="square" rtlCol="0">
                <a:spAutoFit/>
              </a:bodyPr>
              <a:lstStyle/>
              <a:p>
                <a:pPr algn="ctr"/>
                <a:r>
                  <a:rPr lang="it-IT" b="1" dirty="0" err="1"/>
                  <a:t>Higher</a:t>
                </a:r>
                <a:r>
                  <a:rPr lang="it-IT" b="1" dirty="0"/>
                  <a:t> </a:t>
                </a:r>
                <a14:m>
                  <m:oMath xmlns:m="http://schemas.openxmlformats.org/officeDocument/2006/math">
                    <m:sSub>
                      <m:sSubPr>
                        <m:ctrlPr>
                          <a:rPr lang="en-US" sz="1800" b="1" i="1" smtClean="0">
                            <a:solidFill>
                              <a:srgbClr val="000000"/>
                            </a:solidFill>
                            <a:latin typeface="Cambria Math" panose="02040503050406030204" pitchFamily="18" charset="0"/>
                          </a:rPr>
                        </m:ctrlPr>
                      </m:sSubPr>
                      <m:e>
                        <m:r>
                          <a:rPr lang="it-IT" sz="1800" b="1" i="1" smtClean="0">
                            <a:solidFill>
                              <a:srgbClr val="000000"/>
                            </a:solidFill>
                            <a:latin typeface="Cambria Math" panose="02040503050406030204" pitchFamily="18" charset="0"/>
                          </a:rPr>
                          <m:t>𝑬</m:t>
                        </m:r>
                      </m:e>
                      <m:sub>
                        <m:r>
                          <a:rPr lang="it-IT" sz="1800" b="1" i="1" smtClean="0">
                            <a:solidFill>
                              <a:srgbClr val="000000"/>
                            </a:solidFill>
                            <a:latin typeface="Cambria Math" panose="02040503050406030204" pitchFamily="18" charset="0"/>
                          </a:rPr>
                          <m:t>𝒂𝒄𝒄</m:t>
                        </m:r>
                      </m:sub>
                    </m:sSub>
                  </m:oMath>
                </a14:m>
                <a:r>
                  <a:rPr lang="it-IT" b="1" dirty="0"/>
                  <a:t> for </a:t>
                </a:r>
                <a:r>
                  <a:rPr lang="it-IT" b="1" dirty="0" err="1"/>
                  <a:t>shorter</a:t>
                </a:r>
                <a:r>
                  <a:rPr lang="it-IT" b="1" dirty="0"/>
                  <a:t> machines</a:t>
                </a:r>
                <a:endParaRPr lang="en-US" b="1" dirty="0"/>
              </a:p>
            </p:txBody>
          </p:sp>
        </mc:Choice>
        <mc:Fallback xmlns="">
          <p:sp>
            <p:nvSpPr>
              <p:cNvPr id="38" name="TextBox 37">
                <a:extLst>
                  <a:ext uri="{FF2B5EF4-FFF2-40B4-BE49-F238E27FC236}">
                    <a16:creationId xmlns:a16="http://schemas.microsoft.com/office/drawing/2014/main" id="{D35EF9B5-4822-933E-A737-27E6D8F85030}"/>
                  </a:ext>
                </a:extLst>
              </p:cNvPr>
              <p:cNvSpPr txBox="1">
                <a:spLocks noRot="1" noChangeAspect="1" noMove="1" noResize="1" noEditPoints="1" noAdjustHandles="1" noChangeArrowheads="1" noChangeShapeType="1" noTextEdit="1"/>
              </p:cNvSpPr>
              <p:nvPr/>
            </p:nvSpPr>
            <p:spPr>
              <a:xfrm>
                <a:off x="5014452" y="5479025"/>
                <a:ext cx="2256503" cy="646331"/>
              </a:xfrm>
              <a:prstGeom prst="rect">
                <a:avLst/>
              </a:prstGeom>
              <a:blipFill>
                <a:blip r:embed="rId13"/>
                <a:stretch>
                  <a:fillRect t="-2703" b="-11712"/>
                </a:stretch>
              </a:blipFill>
              <a:ln w="28575">
                <a:solidFill>
                  <a:srgbClr val="FF0000"/>
                </a:solidFill>
              </a:ln>
            </p:spPr>
            <p:txBody>
              <a:bodyPr/>
              <a:lstStyle/>
              <a:p>
                <a:r>
                  <a:rPr lang="en-US">
                    <a:noFill/>
                  </a:rPr>
                  <a:t> </a:t>
                </a:r>
              </a:p>
            </p:txBody>
          </p:sp>
        </mc:Fallback>
      </mc:AlternateContent>
      <p:sp>
        <p:nvSpPr>
          <p:cNvPr id="34" name="TextBox 33">
            <a:extLst>
              <a:ext uri="{FF2B5EF4-FFF2-40B4-BE49-F238E27FC236}">
                <a16:creationId xmlns:a16="http://schemas.microsoft.com/office/drawing/2014/main" id="{5FFB67DC-D0F9-6AC6-9A40-80CC79A2E739}"/>
              </a:ext>
            </a:extLst>
          </p:cNvPr>
          <p:cNvSpPr txBox="1"/>
          <p:nvPr/>
        </p:nvSpPr>
        <p:spPr>
          <a:xfrm>
            <a:off x="5257800" y="4984954"/>
            <a:ext cx="1772024" cy="369332"/>
          </a:xfrm>
          <a:prstGeom prst="rect">
            <a:avLst/>
          </a:prstGeom>
          <a:noFill/>
        </p:spPr>
        <p:txBody>
          <a:bodyPr wrap="none" rtlCol="0">
            <a:spAutoFit/>
          </a:bodyPr>
          <a:lstStyle/>
          <a:p>
            <a:r>
              <a:rPr lang="it-IT" b="1" dirty="0" err="1"/>
              <a:t>Main</a:t>
            </a:r>
            <a:r>
              <a:rPr lang="it-IT" b="1" dirty="0"/>
              <a:t> challenge</a:t>
            </a:r>
            <a:endParaRPr lang="en-US" b="1" dirty="0"/>
          </a:p>
        </p:txBody>
      </p:sp>
    </p:spTree>
    <p:extLst>
      <p:ext uri="{BB962C8B-B14F-4D97-AF65-F5344CB8AC3E}">
        <p14:creationId xmlns:p14="http://schemas.microsoft.com/office/powerpoint/2010/main" val="2721911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7" grpId="0" animBg="1"/>
      <p:bldP spid="38" grpId="0" animBg="1"/>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1DB6B8AE-2769-CEDC-5DEE-6DAD7DFE1CB1}"/>
              </a:ext>
            </a:extLst>
          </p:cNvPr>
          <p:cNvSpPr>
            <a:spLocks noGrp="1"/>
          </p:cNvSpPr>
          <p:nvPr>
            <p:ph type="dt" sz="half" idx="10"/>
          </p:nvPr>
        </p:nvSpPr>
        <p:spPr/>
        <p:txBody>
          <a:bodyPr/>
          <a:lstStyle/>
          <a:p>
            <a:r>
              <a:rPr lang="en-US"/>
              <a:t>L. Faillace</a:t>
            </a:r>
            <a:endParaRPr lang="en-US" dirty="0"/>
          </a:p>
        </p:txBody>
      </p:sp>
      <p:sp>
        <p:nvSpPr>
          <p:cNvPr id="5" name="Footer Placeholder 4">
            <a:extLst>
              <a:ext uri="{FF2B5EF4-FFF2-40B4-BE49-F238E27FC236}">
                <a16:creationId xmlns:a16="http://schemas.microsoft.com/office/drawing/2014/main" id="{898D7970-03C6-F24B-A893-157D605026DB}"/>
              </a:ext>
            </a:extLst>
          </p:cNvPr>
          <p:cNvSpPr>
            <a:spLocks noGrp="1"/>
          </p:cNvSpPr>
          <p:nvPr>
            <p:ph type="ftr" sz="quarter" idx="11"/>
          </p:nvPr>
        </p:nvSpPr>
        <p:spPr/>
        <p:txBody>
          <a:bodyPr/>
          <a:lstStyle/>
          <a:p>
            <a:r>
              <a:rPr lang="en-US"/>
              <a:t>TECH-FPA PhD Retreat 2025</a:t>
            </a:r>
          </a:p>
        </p:txBody>
      </p:sp>
      <p:sp>
        <p:nvSpPr>
          <p:cNvPr id="6" name="Slide Number Placeholder 5">
            <a:extLst>
              <a:ext uri="{FF2B5EF4-FFF2-40B4-BE49-F238E27FC236}">
                <a16:creationId xmlns:a16="http://schemas.microsoft.com/office/drawing/2014/main" id="{F9ED5DFB-060B-5AD6-54FB-E96F0209D8B7}"/>
              </a:ext>
            </a:extLst>
          </p:cNvPr>
          <p:cNvSpPr>
            <a:spLocks noGrp="1"/>
          </p:cNvSpPr>
          <p:nvPr>
            <p:ph type="sldNum" sz="quarter" idx="12"/>
          </p:nvPr>
        </p:nvSpPr>
        <p:spPr/>
        <p:txBody>
          <a:bodyPr/>
          <a:lstStyle/>
          <a:p>
            <a:fld id="{CCB3A354-9AF0-4746-AE3C-F59942414857}" type="slidenum">
              <a:rPr lang="en-US" smtClean="0"/>
              <a:pPr/>
              <a:t>8</a:t>
            </a:fld>
            <a:endParaRPr lang="en-US"/>
          </a:p>
        </p:txBody>
      </p:sp>
      <p:sp>
        <p:nvSpPr>
          <p:cNvPr id="10" name="Text Box 17">
            <a:extLst>
              <a:ext uri="{FF2B5EF4-FFF2-40B4-BE49-F238E27FC236}">
                <a16:creationId xmlns:a16="http://schemas.microsoft.com/office/drawing/2014/main" id="{F8CB9F29-5380-442D-1400-941A003689E1}"/>
              </a:ext>
            </a:extLst>
          </p:cNvPr>
          <p:cNvSpPr txBox="1">
            <a:spLocks noChangeArrowheads="1"/>
          </p:cNvSpPr>
          <p:nvPr/>
        </p:nvSpPr>
        <p:spPr bwMode="auto">
          <a:xfrm>
            <a:off x="1470991" y="0"/>
            <a:ext cx="9144000" cy="523220"/>
          </a:xfrm>
          <a:prstGeom prst="rect">
            <a:avLst/>
          </a:prstGeom>
          <a:noFill/>
          <a:ln w="9525">
            <a:noFill/>
            <a:miter lim="800000"/>
            <a:headEnd/>
            <a:tailEnd/>
          </a:ln>
          <a:effectLst/>
        </p:spPr>
        <p:txBody>
          <a:bodyPr wrap="square">
            <a:spAutoFit/>
          </a:bodyPr>
          <a:lstStyle/>
          <a:p>
            <a:pPr marL="342891" indent="-342891" algn="ctr">
              <a:defRPr/>
            </a:pPr>
            <a:r>
              <a:rPr lang="en-GB" sz="2800" b="1" dirty="0">
                <a:solidFill>
                  <a:srgbClr val="FF0000"/>
                </a:solidFill>
                <a:latin typeface="Arial"/>
                <a:cs typeface="Arial"/>
              </a:rPr>
              <a:t>Brief history: from DC to RF Linear Accelerators</a:t>
            </a:r>
          </a:p>
        </p:txBody>
      </p:sp>
      <p:pic>
        <p:nvPicPr>
          <p:cNvPr id="11" name="Picture 10" descr="A screenshot of a video game">
            <a:extLst>
              <a:ext uri="{FF2B5EF4-FFF2-40B4-BE49-F238E27FC236}">
                <a16:creationId xmlns:a16="http://schemas.microsoft.com/office/drawing/2014/main" id="{8AA77678-FF8F-536B-32BB-CEEB5B6F27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426" y="4651573"/>
            <a:ext cx="3845208" cy="1225660"/>
          </a:xfrm>
          <a:prstGeom prst="rect">
            <a:avLst/>
          </a:prstGeom>
        </p:spPr>
      </p:pic>
      <p:pic>
        <p:nvPicPr>
          <p:cNvPr id="12" name="Picture 49">
            <a:extLst>
              <a:ext uri="{FF2B5EF4-FFF2-40B4-BE49-F238E27FC236}">
                <a16:creationId xmlns:a16="http://schemas.microsoft.com/office/drawing/2014/main" id="{F2E05A53-4E5C-E9CF-CDA7-7465F8C413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123" y="1488039"/>
            <a:ext cx="1799954" cy="2604294"/>
          </a:xfrm>
          <a:prstGeom prst="rect">
            <a:avLst/>
          </a:prstGeom>
        </p:spPr>
      </p:pic>
      <p:pic>
        <p:nvPicPr>
          <p:cNvPr id="13" name="Immagine 4">
            <a:extLst>
              <a:ext uri="{FF2B5EF4-FFF2-40B4-BE49-F238E27FC236}">
                <a16:creationId xmlns:a16="http://schemas.microsoft.com/office/drawing/2014/main" id="{CD6EB0EB-6992-A8E2-99A1-6F6869432B03}"/>
              </a:ext>
            </a:extLst>
          </p:cNvPr>
          <p:cNvPicPr>
            <a:picLocks noChangeAspect="1"/>
          </p:cNvPicPr>
          <p:nvPr/>
        </p:nvPicPr>
        <p:blipFill rotWithShape="1">
          <a:blip r:embed="rId4">
            <a:extLst>
              <a:ext uri="{28A0092B-C50C-407E-A947-70E740481C1C}">
                <a14:useLocalDpi xmlns:a14="http://schemas.microsoft.com/office/drawing/2010/main" val="0"/>
              </a:ext>
            </a:extLst>
          </a:blip>
          <a:srcRect b="4025"/>
          <a:stretch/>
        </p:blipFill>
        <p:spPr>
          <a:xfrm>
            <a:off x="2277648" y="1541230"/>
            <a:ext cx="2230134" cy="2583207"/>
          </a:xfrm>
          <a:prstGeom prst="rect">
            <a:avLst/>
          </a:prstGeom>
        </p:spPr>
      </p:pic>
      <p:sp>
        <p:nvSpPr>
          <p:cNvPr id="17" name="TextBox 16">
            <a:extLst>
              <a:ext uri="{FF2B5EF4-FFF2-40B4-BE49-F238E27FC236}">
                <a16:creationId xmlns:a16="http://schemas.microsoft.com/office/drawing/2014/main" id="{56FEC68C-00C8-72C3-ED40-517F99A5BFCF}"/>
              </a:ext>
            </a:extLst>
          </p:cNvPr>
          <p:cNvSpPr txBox="1"/>
          <p:nvPr/>
        </p:nvSpPr>
        <p:spPr>
          <a:xfrm>
            <a:off x="51620" y="687861"/>
            <a:ext cx="4866968" cy="738664"/>
          </a:xfrm>
          <a:prstGeom prst="rect">
            <a:avLst/>
          </a:prstGeom>
          <a:noFill/>
        </p:spPr>
        <p:txBody>
          <a:bodyPr wrap="square">
            <a:spAutoFit/>
          </a:bodyPr>
          <a:lstStyle/>
          <a:p>
            <a:pPr algn="just">
              <a:spcBef>
                <a:spcPct val="100000"/>
              </a:spcBef>
              <a:spcAft>
                <a:spcPct val="100000"/>
              </a:spcAft>
            </a:pPr>
            <a:r>
              <a:rPr lang="en-US" altLang="en-US" sz="1400" b="1" dirty="0">
                <a:latin typeface="Calibri" panose="020F0502020204030204" pitchFamily="34" charset="0"/>
                <a:cs typeface="Calibri" panose="020F0502020204030204" pitchFamily="34" charset="0"/>
              </a:rPr>
              <a:t>DC voltage </a:t>
            </a:r>
            <a:r>
              <a:rPr lang="en-US" altLang="en-US" sz="1400" dirty="0">
                <a:latin typeface="Calibri" panose="020F0502020204030204" pitchFamily="34" charset="0"/>
                <a:cs typeface="Calibri" panose="020F0502020204030204" pitchFamily="34" charset="0"/>
              </a:rPr>
              <a:t>as large as </a:t>
            </a:r>
            <a:r>
              <a:rPr lang="en-US" altLang="en-US" sz="1400" dirty="0">
                <a:latin typeface="Calibri" panose="020F0502020204030204" pitchFamily="34" charset="0"/>
                <a:cs typeface="Calibri" panose="020F0502020204030204" pitchFamily="34" charset="0"/>
                <a:sym typeface="Symbol"/>
              </a:rPr>
              <a:t></a:t>
            </a:r>
            <a:r>
              <a:rPr lang="en-US" altLang="en-US" sz="1400" dirty="0">
                <a:latin typeface="Calibri" panose="020F0502020204030204" pitchFamily="34" charset="0"/>
                <a:cs typeface="Calibri" panose="020F0502020204030204" pitchFamily="34" charset="0"/>
              </a:rPr>
              <a:t>10 MV can be obtained (E</a:t>
            </a:r>
            <a:r>
              <a:rPr lang="en-US" altLang="en-US" sz="1400" dirty="0">
                <a:latin typeface="Calibri" panose="020F0502020204030204" pitchFamily="34" charset="0"/>
                <a:cs typeface="Calibri" panose="020F0502020204030204" pitchFamily="34" charset="0"/>
                <a:sym typeface="Symbol"/>
              </a:rPr>
              <a:t></a:t>
            </a:r>
            <a:r>
              <a:rPr lang="en-US" altLang="en-US" sz="1400" dirty="0">
                <a:latin typeface="Calibri" panose="020F0502020204030204" pitchFamily="34" charset="0"/>
                <a:cs typeface="Calibri" panose="020F0502020204030204" pitchFamily="34" charset="0"/>
              </a:rPr>
              <a:t>10 MeV). The main limit in the achievable voltage is the breakdown </a:t>
            </a:r>
            <a:r>
              <a:rPr lang="en-US" sz="1400" dirty="0">
                <a:latin typeface="Calibri" panose="020F0502020204030204" pitchFamily="34" charset="0"/>
                <a:cs typeface="Calibri" panose="020F0502020204030204" pitchFamily="34" charset="0"/>
              </a:rPr>
              <a:t>due to  </a:t>
            </a:r>
            <a:r>
              <a:rPr lang="en-GB" sz="1400" dirty="0">
                <a:latin typeface="Calibri" panose="020F0502020204030204" pitchFamily="34" charset="0"/>
                <a:cs typeface="Calibri" panose="020F0502020204030204" pitchFamily="34" charset="0"/>
              </a:rPr>
              <a:t>insulation problems.</a:t>
            </a:r>
            <a:endParaRPr lang="en-US" altLang="en-GB" sz="1400" dirty="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5E854A2D-2861-EEB1-150D-1092D8AED83C}"/>
              </a:ext>
            </a:extLst>
          </p:cNvPr>
          <p:cNvSpPr txBox="1"/>
          <p:nvPr/>
        </p:nvSpPr>
        <p:spPr>
          <a:xfrm>
            <a:off x="90335" y="5846958"/>
            <a:ext cx="6094770" cy="523220"/>
          </a:xfrm>
          <a:prstGeom prst="rect">
            <a:avLst/>
          </a:prstGeom>
          <a:noFill/>
        </p:spPr>
        <p:txBody>
          <a:bodyPr wrap="square">
            <a:spAutoFit/>
          </a:bodyPr>
          <a:lstStyle/>
          <a:p>
            <a:r>
              <a:rPr lang="en-US" altLang="en-US" sz="1400" dirty="0"/>
              <a:t>the particles are accelerated by the electric field in the gap between electrodes connected alternatively to the poles of an </a:t>
            </a:r>
            <a:r>
              <a:rPr lang="en-US" altLang="en-US" sz="1400" b="1" dirty="0"/>
              <a:t>AC generator</a:t>
            </a:r>
            <a:r>
              <a:rPr lang="en-US" altLang="en-US" sz="1400" dirty="0"/>
              <a:t>.</a:t>
            </a:r>
            <a:endParaRPr lang="en-US" sz="1400" dirty="0"/>
          </a:p>
        </p:txBody>
      </p:sp>
      <p:sp>
        <p:nvSpPr>
          <p:cNvPr id="22" name="Arrow: Down 21">
            <a:extLst>
              <a:ext uri="{FF2B5EF4-FFF2-40B4-BE49-F238E27FC236}">
                <a16:creationId xmlns:a16="http://schemas.microsoft.com/office/drawing/2014/main" id="{3BF8E15F-D8F1-6BE3-4BB4-0A209CFFC1D4}"/>
              </a:ext>
            </a:extLst>
          </p:cNvPr>
          <p:cNvSpPr/>
          <p:nvPr/>
        </p:nvSpPr>
        <p:spPr>
          <a:xfrm>
            <a:off x="1688690" y="4232787"/>
            <a:ext cx="1032387" cy="52356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a:extLst>
              <a:ext uri="{FF2B5EF4-FFF2-40B4-BE49-F238E27FC236}">
                <a16:creationId xmlns:a16="http://schemas.microsoft.com/office/drawing/2014/main" id="{8F31B288-5844-A6E0-23A5-CCCE51A3A305}"/>
              </a:ext>
            </a:extLst>
          </p:cNvPr>
          <p:cNvPicPr>
            <a:picLocks noChangeAspect="1"/>
          </p:cNvPicPr>
          <p:nvPr/>
        </p:nvPicPr>
        <p:blipFill>
          <a:blip r:embed="rId5"/>
          <a:stretch>
            <a:fillRect/>
          </a:stretch>
        </p:blipFill>
        <p:spPr>
          <a:xfrm>
            <a:off x="5809442" y="4323166"/>
            <a:ext cx="2780873" cy="1900653"/>
          </a:xfrm>
          <a:prstGeom prst="rect">
            <a:avLst/>
          </a:prstGeom>
        </p:spPr>
      </p:pic>
      <p:sp>
        <p:nvSpPr>
          <p:cNvPr id="24" name="TextBox 23">
            <a:extLst>
              <a:ext uri="{FF2B5EF4-FFF2-40B4-BE49-F238E27FC236}">
                <a16:creationId xmlns:a16="http://schemas.microsoft.com/office/drawing/2014/main" id="{950F5BB8-8D8F-0D52-6A04-81557F3A550D}"/>
              </a:ext>
            </a:extLst>
          </p:cNvPr>
          <p:cNvSpPr txBox="1"/>
          <p:nvPr/>
        </p:nvSpPr>
        <p:spPr>
          <a:xfrm>
            <a:off x="6552874" y="730426"/>
            <a:ext cx="1048685" cy="369332"/>
          </a:xfrm>
          <a:prstGeom prst="rect">
            <a:avLst/>
          </a:prstGeom>
          <a:noFill/>
        </p:spPr>
        <p:txBody>
          <a:bodyPr wrap="none" rtlCol="0">
            <a:spAutoFit/>
          </a:bodyPr>
          <a:lstStyle/>
          <a:p>
            <a:r>
              <a:rPr lang="en-US" b="1" dirty="0"/>
              <a:t>TW </a:t>
            </a:r>
            <a:r>
              <a:rPr lang="en-US" b="1" dirty="0" err="1"/>
              <a:t>Linac</a:t>
            </a:r>
            <a:endParaRPr lang="en-US" b="1" dirty="0"/>
          </a:p>
        </p:txBody>
      </p:sp>
      <p:pic>
        <p:nvPicPr>
          <p:cNvPr id="25" name="Picture 24">
            <a:extLst>
              <a:ext uri="{FF2B5EF4-FFF2-40B4-BE49-F238E27FC236}">
                <a16:creationId xmlns:a16="http://schemas.microsoft.com/office/drawing/2014/main" id="{F1A81EC3-E8BE-B915-119D-E18A6B6F9B2C}"/>
              </a:ext>
            </a:extLst>
          </p:cNvPr>
          <p:cNvPicPr>
            <a:picLocks noChangeAspect="1"/>
          </p:cNvPicPr>
          <p:nvPr/>
        </p:nvPicPr>
        <p:blipFill>
          <a:blip r:embed="rId6"/>
          <a:stretch>
            <a:fillRect/>
          </a:stretch>
        </p:blipFill>
        <p:spPr>
          <a:xfrm>
            <a:off x="9545796" y="4077929"/>
            <a:ext cx="2274075" cy="2262354"/>
          </a:xfrm>
          <a:prstGeom prst="rect">
            <a:avLst/>
          </a:prstGeom>
        </p:spPr>
      </p:pic>
      <p:sp>
        <p:nvSpPr>
          <p:cNvPr id="26" name="TextBox 25">
            <a:extLst>
              <a:ext uri="{FF2B5EF4-FFF2-40B4-BE49-F238E27FC236}">
                <a16:creationId xmlns:a16="http://schemas.microsoft.com/office/drawing/2014/main" id="{BA48543B-4162-6C74-DD4A-A35E17256EB4}"/>
              </a:ext>
            </a:extLst>
          </p:cNvPr>
          <p:cNvSpPr txBox="1"/>
          <p:nvPr/>
        </p:nvSpPr>
        <p:spPr>
          <a:xfrm>
            <a:off x="10137531" y="790104"/>
            <a:ext cx="1042208" cy="369332"/>
          </a:xfrm>
          <a:prstGeom prst="rect">
            <a:avLst/>
          </a:prstGeom>
          <a:noFill/>
        </p:spPr>
        <p:txBody>
          <a:bodyPr wrap="none" rtlCol="0">
            <a:spAutoFit/>
          </a:bodyPr>
          <a:lstStyle/>
          <a:p>
            <a:r>
              <a:rPr lang="en-US" b="1" dirty="0"/>
              <a:t>SW </a:t>
            </a:r>
            <a:r>
              <a:rPr lang="en-US" b="1" dirty="0" err="1"/>
              <a:t>Linac</a:t>
            </a:r>
            <a:endParaRPr lang="en-US" b="1" dirty="0"/>
          </a:p>
        </p:txBody>
      </p:sp>
      <p:sp>
        <p:nvSpPr>
          <p:cNvPr id="31" name="TextBox 30">
            <a:extLst>
              <a:ext uri="{FF2B5EF4-FFF2-40B4-BE49-F238E27FC236}">
                <a16:creationId xmlns:a16="http://schemas.microsoft.com/office/drawing/2014/main" id="{96FC0FED-9F36-22FB-6D25-6318EA2D13BF}"/>
              </a:ext>
            </a:extLst>
          </p:cNvPr>
          <p:cNvSpPr txBox="1"/>
          <p:nvPr/>
        </p:nvSpPr>
        <p:spPr>
          <a:xfrm>
            <a:off x="5219117" y="4020446"/>
            <a:ext cx="3678058" cy="369332"/>
          </a:xfrm>
          <a:prstGeom prst="rect">
            <a:avLst/>
          </a:prstGeom>
          <a:noFill/>
        </p:spPr>
        <p:txBody>
          <a:bodyPr wrap="none" rtlCol="0">
            <a:spAutoFit/>
          </a:bodyPr>
          <a:lstStyle/>
          <a:p>
            <a:r>
              <a:rPr lang="en-US" dirty="0"/>
              <a:t>EM energy travels with particle beam</a:t>
            </a:r>
          </a:p>
        </p:txBody>
      </p:sp>
      <p:sp>
        <p:nvSpPr>
          <p:cNvPr id="32" name="TextBox 31">
            <a:extLst>
              <a:ext uri="{FF2B5EF4-FFF2-40B4-BE49-F238E27FC236}">
                <a16:creationId xmlns:a16="http://schemas.microsoft.com/office/drawing/2014/main" id="{B2CEC5FB-DDCC-4243-D602-B0839858E007}"/>
              </a:ext>
            </a:extLst>
          </p:cNvPr>
          <p:cNvSpPr txBox="1"/>
          <p:nvPr/>
        </p:nvSpPr>
        <p:spPr>
          <a:xfrm>
            <a:off x="8997219" y="3743954"/>
            <a:ext cx="3358099" cy="369332"/>
          </a:xfrm>
          <a:prstGeom prst="rect">
            <a:avLst/>
          </a:prstGeom>
          <a:noFill/>
        </p:spPr>
        <p:txBody>
          <a:bodyPr wrap="none" rtlCol="0">
            <a:spAutoFit/>
          </a:bodyPr>
          <a:lstStyle/>
          <a:p>
            <a:r>
              <a:rPr lang="en-US" dirty="0"/>
              <a:t>EM energy resonates inside cavity</a:t>
            </a:r>
          </a:p>
        </p:txBody>
      </p:sp>
      <p:cxnSp>
        <p:nvCxnSpPr>
          <p:cNvPr id="34" name="Straight Arrow Connector 33">
            <a:extLst>
              <a:ext uri="{FF2B5EF4-FFF2-40B4-BE49-F238E27FC236}">
                <a16:creationId xmlns:a16="http://schemas.microsoft.com/office/drawing/2014/main" id="{E9D8DFA2-D046-EC2A-0040-C707DA9B2508}"/>
              </a:ext>
            </a:extLst>
          </p:cNvPr>
          <p:cNvCxnSpPr>
            <a:cxnSpLocks/>
          </p:cNvCxnSpPr>
          <p:nvPr/>
        </p:nvCxnSpPr>
        <p:spPr>
          <a:xfrm flipV="1">
            <a:off x="5706074" y="5250426"/>
            <a:ext cx="3098713" cy="546834"/>
          </a:xfrm>
          <a:prstGeom prst="straightConnector1">
            <a:avLst/>
          </a:prstGeom>
          <a:ln w="38100">
            <a:prstDash val="dashDot"/>
            <a:tailEnd type="triangle"/>
          </a:ln>
        </p:spPr>
        <p:style>
          <a:lnRef idx="1">
            <a:schemeClr val="dk1"/>
          </a:lnRef>
          <a:fillRef idx="0">
            <a:schemeClr val="dk1"/>
          </a:fillRef>
          <a:effectRef idx="0">
            <a:schemeClr val="dk1"/>
          </a:effectRef>
          <a:fontRef idx="minor">
            <a:schemeClr val="tx1"/>
          </a:fontRef>
        </p:style>
      </p:cxnSp>
      <p:sp>
        <p:nvSpPr>
          <p:cNvPr id="35" name="TextBox 34">
            <a:extLst>
              <a:ext uri="{FF2B5EF4-FFF2-40B4-BE49-F238E27FC236}">
                <a16:creationId xmlns:a16="http://schemas.microsoft.com/office/drawing/2014/main" id="{F42E9BB7-BE79-3E7A-5FBA-169733FDF585}"/>
              </a:ext>
            </a:extLst>
          </p:cNvPr>
          <p:cNvSpPr txBox="1"/>
          <p:nvPr/>
        </p:nvSpPr>
        <p:spPr>
          <a:xfrm rot="20823633">
            <a:off x="6129903" y="5709685"/>
            <a:ext cx="1202060" cy="369332"/>
          </a:xfrm>
          <a:prstGeom prst="rect">
            <a:avLst/>
          </a:prstGeom>
          <a:solidFill>
            <a:schemeClr val="bg1"/>
          </a:solidFill>
        </p:spPr>
        <p:txBody>
          <a:bodyPr wrap="none" rtlCol="0">
            <a:spAutoFit/>
          </a:bodyPr>
          <a:lstStyle/>
          <a:p>
            <a:r>
              <a:rPr lang="en-US" dirty="0"/>
              <a:t>Beam path</a:t>
            </a:r>
          </a:p>
        </p:txBody>
      </p:sp>
      <p:cxnSp>
        <p:nvCxnSpPr>
          <p:cNvPr id="36" name="Straight Arrow Connector 35">
            <a:extLst>
              <a:ext uri="{FF2B5EF4-FFF2-40B4-BE49-F238E27FC236}">
                <a16:creationId xmlns:a16="http://schemas.microsoft.com/office/drawing/2014/main" id="{DCF67B10-4387-A38D-066D-301B0E2584BC}"/>
              </a:ext>
            </a:extLst>
          </p:cNvPr>
          <p:cNvCxnSpPr>
            <a:cxnSpLocks/>
          </p:cNvCxnSpPr>
          <p:nvPr/>
        </p:nvCxnSpPr>
        <p:spPr>
          <a:xfrm>
            <a:off x="9289486" y="5465482"/>
            <a:ext cx="2553469" cy="197899"/>
          </a:xfrm>
          <a:prstGeom prst="straightConnector1">
            <a:avLst/>
          </a:prstGeom>
          <a:ln w="38100">
            <a:prstDash val="dashDot"/>
            <a:tailEnd type="triangle"/>
          </a:ln>
        </p:spPr>
        <p:style>
          <a:lnRef idx="1">
            <a:schemeClr val="dk1"/>
          </a:lnRef>
          <a:fillRef idx="0">
            <a:schemeClr val="dk1"/>
          </a:fillRef>
          <a:effectRef idx="0">
            <a:schemeClr val="dk1"/>
          </a:effectRef>
          <a:fontRef idx="minor">
            <a:schemeClr val="tx1"/>
          </a:fontRef>
        </p:style>
      </p:cxnSp>
      <p:sp>
        <p:nvSpPr>
          <p:cNvPr id="37" name="TextBox 36">
            <a:extLst>
              <a:ext uri="{FF2B5EF4-FFF2-40B4-BE49-F238E27FC236}">
                <a16:creationId xmlns:a16="http://schemas.microsoft.com/office/drawing/2014/main" id="{63947C56-7210-727A-A6F8-A80195B76B7E}"/>
              </a:ext>
            </a:extLst>
          </p:cNvPr>
          <p:cNvSpPr txBox="1"/>
          <p:nvPr/>
        </p:nvSpPr>
        <p:spPr>
          <a:xfrm rot="441891">
            <a:off x="10422065" y="5973714"/>
            <a:ext cx="1202060" cy="369332"/>
          </a:xfrm>
          <a:prstGeom prst="rect">
            <a:avLst/>
          </a:prstGeom>
          <a:solidFill>
            <a:schemeClr val="bg1"/>
          </a:solidFill>
        </p:spPr>
        <p:txBody>
          <a:bodyPr wrap="none" rtlCol="0">
            <a:spAutoFit/>
          </a:bodyPr>
          <a:lstStyle/>
          <a:p>
            <a:r>
              <a:rPr lang="en-US" dirty="0"/>
              <a:t>Beam path</a:t>
            </a:r>
          </a:p>
        </p:txBody>
      </p:sp>
      <p:pic>
        <p:nvPicPr>
          <p:cNvPr id="40" name="Picture 5" descr="C:\Users\David\Desktop\MASTER LEZIONI\CAS_2016\slide_5.jpg">
            <a:extLst>
              <a:ext uri="{FF2B5EF4-FFF2-40B4-BE49-F238E27FC236}">
                <a16:creationId xmlns:a16="http://schemas.microsoft.com/office/drawing/2014/main" id="{32F017A2-0730-63DA-3A7E-FCE34DF764D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49066" t="27394" r="8935" b="43976"/>
          <a:stretch/>
        </p:blipFill>
        <p:spPr bwMode="auto">
          <a:xfrm>
            <a:off x="5330628" y="1386985"/>
            <a:ext cx="3883548" cy="1985479"/>
          </a:xfrm>
          <a:prstGeom prst="rect">
            <a:avLst/>
          </a:prstGeom>
          <a:noFill/>
          <a:extLst>
            <a:ext uri="{909E8E84-426E-40DD-AFC4-6F175D3DCCD1}">
              <a14:hiddenFill xmlns:a14="http://schemas.microsoft.com/office/drawing/2010/main">
                <a:solidFill>
                  <a:srgbClr val="FFFFFF"/>
                </a:solidFill>
              </a14:hiddenFill>
            </a:ext>
          </a:extLst>
        </p:spPr>
      </p:pic>
      <p:sp>
        <p:nvSpPr>
          <p:cNvPr id="41" name="Freccia in giù 37">
            <a:extLst>
              <a:ext uri="{FF2B5EF4-FFF2-40B4-BE49-F238E27FC236}">
                <a16:creationId xmlns:a16="http://schemas.microsoft.com/office/drawing/2014/main" id="{DD06DB60-0449-5234-9BE9-A6412E254847}"/>
              </a:ext>
            </a:extLst>
          </p:cNvPr>
          <p:cNvSpPr/>
          <p:nvPr/>
        </p:nvSpPr>
        <p:spPr>
          <a:xfrm>
            <a:off x="5612279" y="1137652"/>
            <a:ext cx="435987" cy="37652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2" name="Gruppo 38">
            <a:extLst>
              <a:ext uri="{FF2B5EF4-FFF2-40B4-BE49-F238E27FC236}">
                <a16:creationId xmlns:a16="http://schemas.microsoft.com/office/drawing/2014/main" id="{DF3829DF-99F6-122C-78FD-9725895DAEAF}"/>
              </a:ext>
            </a:extLst>
          </p:cNvPr>
          <p:cNvGrpSpPr/>
          <p:nvPr/>
        </p:nvGrpSpPr>
        <p:grpSpPr>
          <a:xfrm>
            <a:off x="6390432" y="2127696"/>
            <a:ext cx="1676549" cy="252030"/>
            <a:chOff x="6282318" y="1462192"/>
            <a:chExt cx="1676549" cy="252030"/>
          </a:xfrm>
          <a:solidFill>
            <a:srgbClr val="FF0000"/>
          </a:solidFill>
        </p:grpSpPr>
        <p:sp>
          <p:nvSpPr>
            <p:cNvPr id="43" name="Triangolo isoscele 39">
              <a:extLst>
                <a:ext uri="{FF2B5EF4-FFF2-40B4-BE49-F238E27FC236}">
                  <a16:creationId xmlns:a16="http://schemas.microsoft.com/office/drawing/2014/main" id="{34312786-DD2A-23C4-E754-FCFC6A496D12}"/>
                </a:ext>
              </a:extLst>
            </p:cNvPr>
            <p:cNvSpPr/>
            <p:nvPr/>
          </p:nvSpPr>
          <p:spPr>
            <a:xfrm rot="5400000">
              <a:off x="6920199" y="824311"/>
              <a:ext cx="252028" cy="1527789"/>
            </a:xfrm>
            <a:prstGeom prst="triangl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Triangolo isoscele 40">
              <a:extLst>
                <a:ext uri="{FF2B5EF4-FFF2-40B4-BE49-F238E27FC236}">
                  <a16:creationId xmlns:a16="http://schemas.microsoft.com/office/drawing/2014/main" id="{62B2B5D8-9C53-6552-DF0F-6B111AE947C2}"/>
                </a:ext>
              </a:extLst>
            </p:cNvPr>
            <p:cNvSpPr/>
            <p:nvPr/>
          </p:nvSpPr>
          <p:spPr>
            <a:xfrm rot="5400000">
              <a:off x="7684092" y="1439446"/>
              <a:ext cx="252030" cy="297521"/>
            </a:xfrm>
            <a:prstGeom prst="triangle">
              <a:avLst/>
            </a:prstGeom>
            <a:grp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5" name="Freccia in giù 41">
            <a:extLst>
              <a:ext uri="{FF2B5EF4-FFF2-40B4-BE49-F238E27FC236}">
                <a16:creationId xmlns:a16="http://schemas.microsoft.com/office/drawing/2014/main" id="{99805BC5-6A46-CAD4-B499-76322733CB48}"/>
              </a:ext>
            </a:extLst>
          </p:cNvPr>
          <p:cNvSpPr/>
          <p:nvPr/>
        </p:nvSpPr>
        <p:spPr>
          <a:xfrm rot="10800000">
            <a:off x="8546686" y="1313969"/>
            <a:ext cx="108997" cy="188261"/>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46" name="Oggetto 52">
            <a:extLst>
              <a:ext uri="{FF2B5EF4-FFF2-40B4-BE49-F238E27FC236}">
                <a16:creationId xmlns:a16="http://schemas.microsoft.com/office/drawing/2014/main" id="{DCFEFB34-7258-BE7A-40BA-DA941441E626}"/>
              </a:ext>
            </a:extLst>
          </p:cNvPr>
          <p:cNvGraphicFramePr>
            <a:graphicFrameLocks noChangeAspect="1"/>
          </p:cNvGraphicFramePr>
          <p:nvPr>
            <p:extLst>
              <p:ext uri="{D42A27DB-BD31-4B8C-83A1-F6EECF244321}">
                <p14:modId xmlns:p14="http://schemas.microsoft.com/office/powerpoint/2010/main" val="406998572"/>
              </p:ext>
            </p:extLst>
          </p:nvPr>
        </p:nvGraphicFramePr>
        <p:xfrm>
          <a:off x="6071562" y="1085360"/>
          <a:ext cx="522288" cy="301625"/>
        </p:xfrm>
        <a:graphic>
          <a:graphicData uri="http://schemas.openxmlformats.org/presentationml/2006/ole">
            <mc:AlternateContent xmlns:mc="http://schemas.openxmlformats.org/markup-compatibility/2006">
              <mc:Choice xmlns:v="urn:schemas-microsoft-com:vml" Requires="v">
                <p:oleObj name="Equazione" r:id="rId8" imgW="393480" imgH="228600" progId="Equation.3">
                  <p:embed/>
                </p:oleObj>
              </mc:Choice>
              <mc:Fallback>
                <p:oleObj name="Equazione" r:id="rId8" imgW="393480" imgH="228600" progId="Equation.3">
                  <p:embed/>
                  <p:pic>
                    <p:nvPicPr>
                      <p:cNvPr id="46" name="Oggetto 52">
                        <a:extLst>
                          <a:ext uri="{FF2B5EF4-FFF2-40B4-BE49-F238E27FC236}">
                            <a16:creationId xmlns:a16="http://schemas.microsoft.com/office/drawing/2014/main" id="{DCFEFB34-7258-BE7A-40BA-DA941441E626}"/>
                          </a:ext>
                        </a:extLst>
                      </p:cNvPr>
                      <p:cNvPicPr>
                        <a:picLocks noChangeAspect="1" noChangeArrowheads="1"/>
                      </p:cNvPicPr>
                      <p:nvPr/>
                    </p:nvPicPr>
                    <p:blipFill>
                      <a:blip r:embed="rId9"/>
                      <a:srcRect/>
                      <a:stretch>
                        <a:fillRect/>
                      </a:stretch>
                    </p:blipFill>
                    <p:spPr bwMode="auto">
                      <a:xfrm>
                        <a:off x="6071562" y="1085360"/>
                        <a:ext cx="522288" cy="301625"/>
                      </a:xfrm>
                      <a:prstGeom prst="rect">
                        <a:avLst/>
                      </a:prstGeom>
                      <a:noFill/>
                      <a:ln>
                        <a:noFill/>
                      </a:ln>
                    </p:spPr>
                  </p:pic>
                </p:oleObj>
              </mc:Fallback>
            </mc:AlternateContent>
          </a:graphicData>
        </a:graphic>
      </p:graphicFrame>
      <p:graphicFrame>
        <p:nvGraphicFramePr>
          <p:cNvPr id="47" name="Oggetto 53">
            <a:extLst>
              <a:ext uri="{FF2B5EF4-FFF2-40B4-BE49-F238E27FC236}">
                <a16:creationId xmlns:a16="http://schemas.microsoft.com/office/drawing/2014/main" id="{832ECC9B-4FDA-1BBC-B8EB-4B2C855F50DB}"/>
              </a:ext>
            </a:extLst>
          </p:cNvPr>
          <p:cNvGraphicFramePr>
            <a:graphicFrameLocks noChangeAspect="1"/>
          </p:cNvGraphicFramePr>
          <p:nvPr>
            <p:extLst>
              <p:ext uri="{D42A27DB-BD31-4B8C-83A1-F6EECF244321}">
                <p14:modId xmlns:p14="http://schemas.microsoft.com/office/powerpoint/2010/main" val="2652233942"/>
              </p:ext>
            </p:extLst>
          </p:nvPr>
        </p:nvGraphicFramePr>
        <p:xfrm>
          <a:off x="8725064" y="1083017"/>
          <a:ext cx="422275" cy="301625"/>
        </p:xfrm>
        <a:graphic>
          <a:graphicData uri="http://schemas.openxmlformats.org/presentationml/2006/ole">
            <mc:AlternateContent xmlns:mc="http://schemas.openxmlformats.org/markup-compatibility/2006">
              <mc:Choice xmlns:v="urn:schemas-microsoft-com:vml" Requires="v">
                <p:oleObj name="Equazione" r:id="rId10" imgW="317160" imgH="228600" progId="Equation.3">
                  <p:embed/>
                </p:oleObj>
              </mc:Choice>
              <mc:Fallback>
                <p:oleObj name="Equazione" r:id="rId10" imgW="317160" imgH="228600" progId="Equation.3">
                  <p:embed/>
                  <p:pic>
                    <p:nvPicPr>
                      <p:cNvPr id="47" name="Oggetto 53">
                        <a:extLst>
                          <a:ext uri="{FF2B5EF4-FFF2-40B4-BE49-F238E27FC236}">
                            <a16:creationId xmlns:a16="http://schemas.microsoft.com/office/drawing/2014/main" id="{832ECC9B-4FDA-1BBC-B8EB-4B2C855F50DB}"/>
                          </a:ext>
                        </a:extLst>
                      </p:cNvPr>
                      <p:cNvPicPr>
                        <a:picLocks noChangeAspect="1" noChangeArrowheads="1"/>
                      </p:cNvPicPr>
                      <p:nvPr/>
                    </p:nvPicPr>
                    <p:blipFill>
                      <a:blip r:embed="rId11"/>
                      <a:srcRect/>
                      <a:stretch>
                        <a:fillRect/>
                      </a:stretch>
                    </p:blipFill>
                    <p:spPr bwMode="auto">
                      <a:xfrm>
                        <a:off x="8725064" y="1083017"/>
                        <a:ext cx="422275" cy="301625"/>
                      </a:xfrm>
                      <a:prstGeom prst="rect">
                        <a:avLst/>
                      </a:prstGeom>
                      <a:noFill/>
                      <a:ln>
                        <a:noFill/>
                      </a:ln>
                    </p:spPr>
                  </p:pic>
                </p:oleObj>
              </mc:Fallback>
            </mc:AlternateContent>
          </a:graphicData>
        </a:graphic>
      </p:graphicFrame>
      <p:pic>
        <p:nvPicPr>
          <p:cNvPr id="51" name="Picture 50">
            <a:extLst>
              <a:ext uri="{FF2B5EF4-FFF2-40B4-BE49-F238E27FC236}">
                <a16:creationId xmlns:a16="http://schemas.microsoft.com/office/drawing/2014/main" id="{DD255229-CDA3-B9DB-C41C-A72EDE33C289}"/>
              </a:ext>
            </a:extLst>
          </p:cNvPr>
          <p:cNvPicPr>
            <a:picLocks noChangeAspect="1"/>
          </p:cNvPicPr>
          <p:nvPr/>
        </p:nvPicPr>
        <p:blipFill>
          <a:blip r:embed="rId12"/>
          <a:stretch>
            <a:fillRect/>
          </a:stretch>
        </p:blipFill>
        <p:spPr>
          <a:xfrm>
            <a:off x="9276737" y="1858968"/>
            <a:ext cx="2820028" cy="1353255"/>
          </a:xfrm>
          <a:prstGeom prst="rect">
            <a:avLst/>
          </a:prstGeom>
        </p:spPr>
      </p:pic>
    </p:spTree>
    <p:extLst>
      <p:ext uri="{BB962C8B-B14F-4D97-AF65-F5344CB8AC3E}">
        <p14:creationId xmlns:p14="http://schemas.microsoft.com/office/powerpoint/2010/main" val="3352770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B1C45B3-7D0A-F6DA-5D31-5120387ECECF}"/>
              </a:ext>
            </a:extLst>
          </p:cNvPr>
          <p:cNvSpPr>
            <a:spLocks noGrp="1"/>
          </p:cNvSpPr>
          <p:nvPr>
            <p:ph type="dt" sz="half" idx="10"/>
          </p:nvPr>
        </p:nvSpPr>
        <p:spPr/>
        <p:txBody>
          <a:bodyPr/>
          <a:lstStyle/>
          <a:p>
            <a:r>
              <a:rPr lang="en-US"/>
              <a:t>L. Faillace</a:t>
            </a:r>
            <a:endParaRPr lang="en-US" dirty="0"/>
          </a:p>
        </p:txBody>
      </p:sp>
      <p:sp>
        <p:nvSpPr>
          <p:cNvPr id="5" name="Footer Placeholder 4">
            <a:extLst>
              <a:ext uri="{FF2B5EF4-FFF2-40B4-BE49-F238E27FC236}">
                <a16:creationId xmlns:a16="http://schemas.microsoft.com/office/drawing/2014/main" id="{CEF931A6-FCE6-7A86-B592-EF9A1674E226}"/>
              </a:ext>
            </a:extLst>
          </p:cNvPr>
          <p:cNvSpPr>
            <a:spLocks noGrp="1"/>
          </p:cNvSpPr>
          <p:nvPr>
            <p:ph type="ftr" sz="quarter" idx="11"/>
          </p:nvPr>
        </p:nvSpPr>
        <p:spPr/>
        <p:txBody>
          <a:bodyPr/>
          <a:lstStyle/>
          <a:p>
            <a:r>
              <a:rPr lang="en-US"/>
              <a:t>TECH-FPA PhD Retreat 2025</a:t>
            </a:r>
          </a:p>
        </p:txBody>
      </p:sp>
      <p:sp>
        <p:nvSpPr>
          <p:cNvPr id="6" name="Slide Number Placeholder 5">
            <a:extLst>
              <a:ext uri="{FF2B5EF4-FFF2-40B4-BE49-F238E27FC236}">
                <a16:creationId xmlns:a16="http://schemas.microsoft.com/office/drawing/2014/main" id="{BD203886-7E25-8893-E628-059CB8D19512}"/>
              </a:ext>
            </a:extLst>
          </p:cNvPr>
          <p:cNvSpPr>
            <a:spLocks noGrp="1"/>
          </p:cNvSpPr>
          <p:nvPr>
            <p:ph type="sldNum" sz="quarter" idx="12"/>
          </p:nvPr>
        </p:nvSpPr>
        <p:spPr/>
        <p:txBody>
          <a:bodyPr/>
          <a:lstStyle/>
          <a:p>
            <a:fld id="{CCB3A354-9AF0-4746-AE3C-F59942414857}" type="slidenum">
              <a:rPr lang="en-US" smtClean="0"/>
              <a:pPr/>
              <a:t>9</a:t>
            </a:fld>
            <a:endParaRPr lang="en-US"/>
          </a:p>
        </p:txBody>
      </p:sp>
      <p:sp>
        <p:nvSpPr>
          <p:cNvPr id="32" name="CasellaDiTesto 12">
            <a:extLst>
              <a:ext uri="{FF2B5EF4-FFF2-40B4-BE49-F238E27FC236}">
                <a16:creationId xmlns:a16="http://schemas.microsoft.com/office/drawing/2014/main" id="{7481850C-841F-A0B5-AD5E-688419264276}"/>
              </a:ext>
            </a:extLst>
          </p:cNvPr>
          <p:cNvSpPr txBox="1"/>
          <p:nvPr/>
        </p:nvSpPr>
        <p:spPr>
          <a:xfrm>
            <a:off x="1" y="603385"/>
            <a:ext cx="4697360" cy="1569660"/>
          </a:xfrm>
          <a:prstGeom prst="rect">
            <a:avLst/>
          </a:prstGeom>
          <a:noFill/>
        </p:spPr>
        <p:txBody>
          <a:bodyPr wrap="square" rtlCol="0">
            <a:spAutoFit/>
          </a:bodyPr>
          <a:lstStyle/>
          <a:p>
            <a:pPr algn="just"/>
            <a:r>
              <a:rPr lang="en-US" sz="1600" dirty="0">
                <a:solidFill>
                  <a:prstClr val="black"/>
                </a:solidFill>
                <a:latin typeface="Calibri"/>
                <a:sym typeface="Symbol"/>
              </a:rPr>
              <a:t></a:t>
            </a:r>
            <a:r>
              <a:rPr lang="en-US" sz="1600" dirty="0">
                <a:solidFill>
                  <a:prstClr val="black"/>
                </a:solidFill>
                <a:latin typeface="Calibri"/>
              </a:rPr>
              <a:t>The cavities (and the related LINAC technology) can be of different material: </a:t>
            </a:r>
          </a:p>
          <a:p>
            <a:pPr marL="285750" indent="-285750" algn="just">
              <a:buFont typeface="Symbol" pitchFamily="18" charset="2"/>
              <a:buChar char="·"/>
            </a:pPr>
            <a:r>
              <a:rPr lang="en-US" sz="1600" b="1" dirty="0">
                <a:solidFill>
                  <a:schemeClr val="accent2"/>
                </a:solidFill>
                <a:latin typeface="Calibri"/>
              </a:rPr>
              <a:t>copper</a:t>
            </a:r>
            <a:r>
              <a:rPr lang="en-US" sz="1600" dirty="0">
                <a:solidFill>
                  <a:prstClr val="black"/>
                </a:solidFill>
                <a:latin typeface="Calibri"/>
              </a:rPr>
              <a:t> for </a:t>
            </a:r>
            <a:r>
              <a:rPr lang="en-US" sz="1600" b="1" dirty="0">
                <a:solidFill>
                  <a:prstClr val="black"/>
                </a:solidFill>
                <a:latin typeface="Calibri"/>
              </a:rPr>
              <a:t>normal conducting (NC</a:t>
            </a:r>
            <a:r>
              <a:rPr lang="it-IT" sz="1600" b="1" dirty="0">
                <a:solidFill>
                  <a:prstClr val="black"/>
                </a:solidFill>
                <a:latin typeface="Calibri"/>
              </a:rPr>
              <a:t>) </a:t>
            </a:r>
            <a:r>
              <a:rPr lang="it-IT" sz="1600" dirty="0">
                <a:solidFill>
                  <a:prstClr val="black"/>
                </a:solidFill>
                <a:latin typeface="Calibri"/>
              </a:rPr>
              <a:t>RF </a:t>
            </a:r>
            <a:r>
              <a:rPr lang="en-US" sz="1600" dirty="0">
                <a:solidFill>
                  <a:prstClr val="black"/>
                </a:solidFill>
                <a:latin typeface="Calibri"/>
              </a:rPr>
              <a:t>cavities;</a:t>
            </a:r>
          </a:p>
          <a:p>
            <a:pPr marL="285750" indent="-285750" algn="just">
              <a:buFont typeface="Symbol" pitchFamily="18" charset="2"/>
              <a:buChar char="·"/>
            </a:pPr>
            <a:r>
              <a:rPr lang="en-US" sz="1600" b="1" dirty="0">
                <a:solidFill>
                  <a:schemeClr val="accent4"/>
                </a:solidFill>
                <a:latin typeface="Calibri"/>
              </a:rPr>
              <a:t>Niobium</a:t>
            </a:r>
            <a:r>
              <a:rPr lang="en-US" sz="1600" dirty="0">
                <a:solidFill>
                  <a:prstClr val="black"/>
                </a:solidFill>
                <a:latin typeface="Calibri"/>
              </a:rPr>
              <a:t> for </a:t>
            </a:r>
            <a:r>
              <a:rPr lang="en-US" sz="1600" b="1" dirty="0">
                <a:solidFill>
                  <a:prstClr val="black"/>
                </a:solidFill>
                <a:latin typeface="Calibri"/>
              </a:rPr>
              <a:t>superconducting (SC) </a:t>
            </a:r>
            <a:r>
              <a:rPr lang="en-US" sz="1600" dirty="0">
                <a:solidFill>
                  <a:prstClr val="black"/>
                </a:solidFill>
                <a:latin typeface="Calibri"/>
              </a:rPr>
              <a:t>RF cavities</a:t>
            </a:r>
            <a:r>
              <a:rPr lang="en-US" sz="1600" b="1" dirty="0">
                <a:solidFill>
                  <a:prstClr val="black"/>
                </a:solidFill>
                <a:latin typeface="Calibri"/>
              </a:rPr>
              <a:t>.</a:t>
            </a:r>
            <a:endParaRPr lang="en-US" sz="1600" dirty="0">
              <a:solidFill>
                <a:prstClr val="black"/>
              </a:solidFill>
              <a:latin typeface="Calibri"/>
            </a:endParaRPr>
          </a:p>
          <a:p>
            <a:pPr algn="just"/>
            <a:endParaRPr lang="en-US" sz="1600" dirty="0">
              <a:solidFill>
                <a:prstClr val="black"/>
              </a:solidFill>
              <a:latin typeface="Calibri"/>
            </a:endParaRPr>
          </a:p>
          <a:p>
            <a:pPr algn="just"/>
            <a:endParaRPr lang="en-US" sz="1600" dirty="0">
              <a:solidFill>
                <a:prstClr val="black"/>
              </a:solidFill>
              <a:latin typeface="Calibri"/>
            </a:endParaRPr>
          </a:p>
        </p:txBody>
      </p:sp>
      <p:sp>
        <p:nvSpPr>
          <p:cNvPr id="34" name="Rectangle 9">
            <a:extLst>
              <a:ext uri="{FF2B5EF4-FFF2-40B4-BE49-F238E27FC236}">
                <a16:creationId xmlns:a16="http://schemas.microsoft.com/office/drawing/2014/main" id="{47B8BA9E-CFF3-D93E-A032-C64E7D53EF16}"/>
              </a:ext>
            </a:extLst>
          </p:cNvPr>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latin typeface="Calibri"/>
            </a:endParaRPr>
          </a:p>
        </p:txBody>
      </p:sp>
      <p:sp>
        <p:nvSpPr>
          <p:cNvPr id="35" name="Rectangle 12">
            <a:extLst>
              <a:ext uri="{FF2B5EF4-FFF2-40B4-BE49-F238E27FC236}">
                <a16:creationId xmlns:a16="http://schemas.microsoft.com/office/drawing/2014/main" id="{BAE2D656-9603-5776-6B21-47EE18C498CE}"/>
              </a:ext>
            </a:extLst>
          </p:cNvPr>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latin typeface="Calibri"/>
            </a:endParaRPr>
          </a:p>
        </p:txBody>
      </p:sp>
      <p:sp>
        <p:nvSpPr>
          <p:cNvPr id="36" name="Rectangle 14">
            <a:extLst>
              <a:ext uri="{FF2B5EF4-FFF2-40B4-BE49-F238E27FC236}">
                <a16:creationId xmlns:a16="http://schemas.microsoft.com/office/drawing/2014/main" id="{3681FCC2-2AA6-58F4-0655-8951FE3B0C08}"/>
              </a:ext>
            </a:extLst>
          </p:cNvPr>
          <p:cNvSpPr>
            <a:spLocks noChangeArrowheads="1"/>
          </p:cNvSpPr>
          <p:nvPr/>
        </p:nvSpPr>
        <p:spPr bwMode="auto">
          <a:xfrm>
            <a:off x="1524001"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latin typeface="Calibri"/>
            </a:endParaRPr>
          </a:p>
        </p:txBody>
      </p:sp>
      <p:pic>
        <p:nvPicPr>
          <p:cNvPr id="37" name="Picture 7" descr="C:\Users\David\Desktop\MASTER LEZIONI\CAS_2016\3d9c2213f8.jpg">
            <a:extLst>
              <a:ext uri="{FF2B5EF4-FFF2-40B4-BE49-F238E27FC236}">
                <a16:creationId xmlns:a16="http://schemas.microsoft.com/office/drawing/2014/main" id="{5699DCB5-48DF-DD20-34D1-DB7ED345E4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143" b="11380"/>
          <a:stretch/>
        </p:blipFill>
        <p:spPr bwMode="auto">
          <a:xfrm>
            <a:off x="9615947" y="4455578"/>
            <a:ext cx="1066853" cy="47694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C:\Users\David\Desktop\MASTER LEZIONI\CAS_2016\2016(Feb)1-4-6.png">
            <a:extLst>
              <a:ext uri="{FF2B5EF4-FFF2-40B4-BE49-F238E27FC236}">
                <a16:creationId xmlns:a16="http://schemas.microsoft.com/office/drawing/2014/main" id="{40E8AD26-77C7-C5BF-37F7-81BA23F8C45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484" r="46733"/>
          <a:stretch/>
        </p:blipFill>
        <p:spPr bwMode="auto">
          <a:xfrm>
            <a:off x="7119250" y="4885924"/>
            <a:ext cx="1678162" cy="1242031"/>
          </a:xfrm>
          <a:prstGeom prst="rect">
            <a:avLst/>
          </a:prstGeom>
          <a:noFill/>
          <a:extLst>
            <a:ext uri="{909E8E84-426E-40DD-AFC4-6F175D3DCCD1}">
              <a14:hiddenFill xmlns:a14="http://schemas.microsoft.com/office/drawing/2010/main">
                <a:solidFill>
                  <a:srgbClr val="FFFFFF"/>
                </a:solidFill>
              </a14:hiddenFill>
            </a:ext>
          </a:extLst>
        </p:spPr>
      </p:pic>
      <p:sp>
        <p:nvSpPr>
          <p:cNvPr id="41" name="CasellaDiTesto 31">
            <a:extLst>
              <a:ext uri="{FF2B5EF4-FFF2-40B4-BE49-F238E27FC236}">
                <a16:creationId xmlns:a16="http://schemas.microsoft.com/office/drawing/2014/main" id="{163B4CC8-0CBF-4EB5-9DAE-B4BC85365AA3}"/>
              </a:ext>
            </a:extLst>
          </p:cNvPr>
          <p:cNvSpPr txBox="1"/>
          <p:nvPr/>
        </p:nvSpPr>
        <p:spPr>
          <a:xfrm>
            <a:off x="420330" y="2039310"/>
            <a:ext cx="2551471" cy="646331"/>
          </a:xfrm>
          <a:prstGeom prst="rect">
            <a:avLst/>
          </a:prstGeom>
          <a:noFill/>
        </p:spPr>
        <p:txBody>
          <a:bodyPr wrap="square" rtlCol="0">
            <a:spAutoFit/>
          </a:bodyPr>
          <a:lstStyle/>
          <a:p>
            <a:pPr algn="just"/>
            <a:r>
              <a:rPr lang="en-US" sz="1200" dirty="0">
                <a:solidFill>
                  <a:prstClr val="black"/>
                </a:solidFill>
                <a:latin typeface="Calibri"/>
              </a:rPr>
              <a:t>Dissipated power into the cavity walls is related to the </a:t>
            </a:r>
            <a:r>
              <a:rPr lang="en-US" sz="1200" b="1" dirty="0">
                <a:solidFill>
                  <a:srgbClr val="FF0000"/>
                </a:solidFill>
                <a:latin typeface="Calibri"/>
              </a:rPr>
              <a:t>surface resistance </a:t>
            </a:r>
            <a:r>
              <a:rPr lang="en-US" sz="1200" b="1" i="1" dirty="0">
                <a:solidFill>
                  <a:srgbClr val="FF0000"/>
                </a:solidFill>
                <a:latin typeface="Calibri"/>
              </a:rPr>
              <a:t>R</a:t>
            </a:r>
            <a:r>
              <a:rPr lang="en-US" sz="1200" b="1" i="1" baseline="-25000" dirty="0">
                <a:solidFill>
                  <a:srgbClr val="FF0000"/>
                </a:solidFill>
                <a:latin typeface="Calibri"/>
              </a:rPr>
              <a:t>s</a:t>
            </a:r>
            <a:r>
              <a:rPr lang="en-US" sz="1200" dirty="0">
                <a:solidFill>
                  <a:prstClr val="black"/>
                </a:solidFill>
                <a:latin typeface="Calibri"/>
              </a:rPr>
              <a:t> and currents</a:t>
            </a:r>
          </a:p>
        </p:txBody>
      </p:sp>
      <p:sp>
        <p:nvSpPr>
          <p:cNvPr id="50" name="CasellaDiTesto 51">
            <a:extLst>
              <a:ext uri="{FF2B5EF4-FFF2-40B4-BE49-F238E27FC236}">
                <a16:creationId xmlns:a16="http://schemas.microsoft.com/office/drawing/2014/main" id="{06B31365-21B2-28AF-78BD-31C83F581CFD}"/>
              </a:ext>
            </a:extLst>
          </p:cNvPr>
          <p:cNvSpPr txBox="1"/>
          <p:nvPr/>
        </p:nvSpPr>
        <p:spPr>
          <a:xfrm>
            <a:off x="84936" y="4700926"/>
            <a:ext cx="1345657" cy="1323439"/>
          </a:xfrm>
          <a:prstGeom prst="rect">
            <a:avLst/>
          </a:prstGeom>
          <a:noFill/>
        </p:spPr>
        <p:txBody>
          <a:bodyPr wrap="square" rtlCol="0">
            <a:spAutoFit/>
          </a:bodyPr>
          <a:lstStyle/>
          <a:p>
            <a:r>
              <a:rPr lang="en-US" sz="1600" b="1" dirty="0">
                <a:solidFill>
                  <a:prstClr val="black"/>
                </a:solidFill>
                <a:latin typeface="Calibri"/>
              </a:rPr>
              <a:t>Between copper and Niobium there is a factor 10</a:t>
            </a:r>
            <a:r>
              <a:rPr lang="en-US" sz="1600" b="1" baseline="30000" dirty="0">
                <a:solidFill>
                  <a:prstClr val="black"/>
                </a:solidFill>
                <a:latin typeface="Calibri"/>
              </a:rPr>
              <a:t>5</a:t>
            </a:r>
            <a:r>
              <a:rPr lang="en-US" sz="1600" b="1" dirty="0">
                <a:solidFill>
                  <a:prstClr val="black"/>
                </a:solidFill>
                <a:latin typeface="Calibri"/>
              </a:rPr>
              <a:t>-10</a:t>
            </a:r>
            <a:r>
              <a:rPr lang="en-US" sz="1600" b="1" baseline="30000" dirty="0">
                <a:solidFill>
                  <a:prstClr val="black"/>
                </a:solidFill>
                <a:latin typeface="Calibri"/>
              </a:rPr>
              <a:t>6</a:t>
            </a:r>
          </a:p>
        </p:txBody>
      </p:sp>
      <p:pic>
        <p:nvPicPr>
          <p:cNvPr id="51" name="Picture 7">
            <a:extLst>
              <a:ext uri="{FF2B5EF4-FFF2-40B4-BE49-F238E27FC236}">
                <a16:creationId xmlns:a16="http://schemas.microsoft.com/office/drawing/2014/main" id="{23AF2493-9969-CB5E-B828-461772FEACE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98333" y="5233796"/>
            <a:ext cx="1498152" cy="994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 name="Picture 3">
            <a:extLst>
              <a:ext uri="{FF2B5EF4-FFF2-40B4-BE49-F238E27FC236}">
                <a16:creationId xmlns:a16="http://schemas.microsoft.com/office/drawing/2014/main" id="{AB43906F-1BB6-FA1C-801A-ACCDE66DF6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05690" y="3962461"/>
            <a:ext cx="1529999" cy="668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3" name="Picture 2" descr="C:\Users\David\Desktop\SPARC\SPARC_OLD_PC\banda_C\articolo\figure\fig18bis.jpg">
            <a:extLst>
              <a:ext uri="{FF2B5EF4-FFF2-40B4-BE49-F238E27FC236}">
                <a16:creationId xmlns:a16="http://schemas.microsoft.com/office/drawing/2014/main" id="{304AFC1E-12D4-598F-9BD8-A83B4FD0177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2327" r="10061" b="41564"/>
          <a:stretch/>
        </p:blipFill>
        <p:spPr bwMode="auto">
          <a:xfrm>
            <a:off x="6425936" y="3900949"/>
            <a:ext cx="1181552" cy="666922"/>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5" name="Oggetto 85">
                <a:extLst>
                  <a:ext uri="{FF2B5EF4-FFF2-40B4-BE49-F238E27FC236}">
                    <a16:creationId xmlns:a16="http://schemas.microsoft.com/office/drawing/2014/main" id="{A33449B7-4D3E-A705-D901-253049EF5578}"/>
                  </a:ext>
                </a:extLst>
              </p:cNvPr>
              <p:cNvSpPr txBox="1"/>
              <p:nvPr/>
            </p:nvSpPr>
            <p:spPr bwMode="auto">
              <a:xfrm>
                <a:off x="833283" y="2517723"/>
                <a:ext cx="2905433" cy="1184121"/>
              </a:xfrm>
              <a:prstGeom prst="rect">
                <a:avLst/>
              </a:prstGeom>
              <a:noFill/>
            </p:spPr>
            <p:txBody>
              <a:bodyPr>
                <a:normAutofit fontScale="62500" lnSpcReduction="20000"/>
              </a:bodyPr>
              <a:lstStyle/>
              <a:p>
                <a:pPr/>
                <a14:m>
                  <m:oMathPara xmlns:m="http://schemas.openxmlformats.org/officeDocument/2006/math">
                    <m:oMathParaPr>
                      <m:jc m:val="left"/>
                    </m:oMathParaPr>
                    <m:oMath xmlns:m="http://schemas.openxmlformats.org/officeDocument/2006/math">
                      <m:sSub>
                        <m:sSubPr>
                          <m:ctrlPr>
                            <a:rPr lang="en-US" sz="2400" i="1" smtClean="0">
                              <a:solidFill>
                                <a:srgbClr val="000000"/>
                              </a:solidFill>
                              <a:latin typeface="Cambria Math" panose="02040503050406030204" pitchFamily="18" charset="0"/>
                            </a:rPr>
                          </m:ctrlPr>
                        </m:sSubPr>
                        <m:e>
                          <m:r>
                            <a:rPr lang="en-US" sz="2400" i="1">
                              <a:solidFill>
                                <a:srgbClr val="000000"/>
                              </a:solidFill>
                              <a:latin typeface="Cambria Math" panose="02040503050406030204" pitchFamily="18" charset="0"/>
                            </a:rPr>
                            <m:t>𝑃</m:t>
                          </m:r>
                        </m:e>
                        <m:sub>
                          <m:r>
                            <a:rPr lang="en-US" sz="2400" i="1">
                              <a:solidFill>
                                <a:srgbClr val="000000"/>
                              </a:solidFill>
                              <a:latin typeface="Cambria Math" panose="02040503050406030204" pitchFamily="18" charset="0"/>
                            </a:rPr>
                            <m:t>𝑑𝑖𝑠𝑠</m:t>
                          </m:r>
                        </m:sub>
                      </m:sSub>
                      <m:r>
                        <a:rPr lang="en-US" sz="2400" i="1">
                          <a:solidFill>
                            <a:srgbClr val="000000"/>
                          </a:solidFill>
                          <a:latin typeface="Cambria Math" panose="02040503050406030204" pitchFamily="18" charset="0"/>
                        </a:rPr>
                        <m:t>=</m:t>
                      </m:r>
                      <m:nary>
                        <m:naryPr>
                          <m:limLoc m:val="undOvr"/>
                          <m:supHide m:val="on"/>
                          <m:ctrlPr>
                            <a:rPr lang="en-US" sz="2400" i="1">
                              <a:solidFill>
                                <a:srgbClr val="000000"/>
                              </a:solidFill>
                              <a:latin typeface="Cambria Math" panose="02040503050406030204" pitchFamily="18" charset="0"/>
                            </a:rPr>
                          </m:ctrlPr>
                        </m:naryPr>
                        <m:sub>
                          <m:eqArr>
                            <m:eqArrPr>
                              <m:ctrlPr>
                                <a:rPr lang="en-US" sz="2400" i="1">
                                  <a:solidFill>
                                    <a:srgbClr val="000000"/>
                                  </a:solidFill>
                                  <a:latin typeface="Cambria Math" panose="02040503050406030204" pitchFamily="18" charset="0"/>
                                </a:rPr>
                              </m:ctrlPr>
                            </m:eqArrPr>
                            <m:e>
                              <m:r>
                                <a:rPr lang="en-US" sz="2400" i="1">
                                  <a:solidFill>
                                    <a:srgbClr val="000000"/>
                                  </a:solidFill>
                                  <a:latin typeface="Cambria Math" panose="02040503050406030204" pitchFamily="18" charset="0"/>
                                </a:rPr>
                                <m:t>&amp;</m:t>
                              </m:r>
                              <m:r>
                                <a:rPr lang="en-US" sz="2400" i="1">
                                  <a:solidFill>
                                    <a:srgbClr val="000000"/>
                                  </a:solidFill>
                                  <a:latin typeface="Cambria Math" panose="02040503050406030204" pitchFamily="18" charset="0"/>
                                </a:rPr>
                                <m:t>𝑐𝑎𝑣𝑖𝑡𝑦</m:t>
                              </m:r>
                            </m:e>
                            <m:e>
                              <m:r>
                                <a:rPr lang="en-US" sz="2400" i="1">
                                  <a:solidFill>
                                    <a:srgbClr val="000000"/>
                                  </a:solidFill>
                                  <a:latin typeface="Cambria Math" panose="02040503050406030204" pitchFamily="18" charset="0"/>
                                </a:rPr>
                                <m:t>&amp;</m:t>
                              </m:r>
                              <m:r>
                                <a:rPr lang="en-US" sz="2400" i="1">
                                  <a:solidFill>
                                    <a:srgbClr val="000000"/>
                                  </a:solidFill>
                                  <a:latin typeface="Cambria Math" panose="02040503050406030204" pitchFamily="18" charset="0"/>
                                </a:rPr>
                                <m:t>𝑤𝑎𝑙𝑙</m:t>
                              </m:r>
                            </m:e>
                          </m:eqArr>
                        </m:sub>
                        <m:sup/>
                        <m:e>
                          <m:limUpp>
                            <m:limUppPr>
                              <m:ctrlPr>
                                <a:rPr lang="en-US" sz="2400" i="1">
                                  <a:solidFill>
                                    <a:srgbClr val="000000"/>
                                  </a:solidFill>
                                  <a:latin typeface="Cambria Math" panose="02040503050406030204" pitchFamily="18" charset="0"/>
                                </a:rPr>
                              </m:ctrlPr>
                            </m:limUppPr>
                            <m:e>
                              <m:groupChr>
                                <m:groupChrPr>
                                  <m:chr m:val="⏞"/>
                                  <m:pos m:val="top"/>
                                  <m:vertJc m:val="bot"/>
                                  <m:ctrlPr>
                                    <a:rPr lang="en-US" sz="2400" i="1">
                                      <a:solidFill>
                                        <a:srgbClr val="000000"/>
                                      </a:solidFill>
                                      <a:latin typeface="Cambria Math" panose="02040503050406030204" pitchFamily="18" charset="0"/>
                                    </a:rPr>
                                  </m:ctrlPr>
                                </m:groupChrPr>
                                <m:e>
                                  <m:f>
                                    <m:fPr>
                                      <m:ctrlPr>
                                        <a:rPr lang="en-US" sz="2400" i="1">
                                          <a:solidFill>
                                            <a:srgbClr val="000000"/>
                                          </a:solidFill>
                                          <a:latin typeface="Cambria Math" panose="02040503050406030204" pitchFamily="18" charset="0"/>
                                        </a:rPr>
                                      </m:ctrlPr>
                                    </m:fPr>
                                    <m:num>
                                      <m:r>
                                        <a:rPr lang="en-US" sz="2400" i="1">
                                          <a:solidFill>
                                            <a:srgbClr val="000000"/>
                                          </a:solidFill>
                                          <a:latin typeface="Cambria Math" panose="02040503050406030204" pitchFamily="18" charset="0"/>
                                        </a:rPr>
                                        <m:t>1</m:t>
                                      </m:r>
                                    </m:num>
                                    <m:den>
                                      <m:r>
                                        <a:rPr lang="en-US" sz="2400" i="1">
                                          <a:solidFill>
                                            <a:srgbClr val="000000"/>
                                          </a:solidFill>
                                          <a:latin typeface="Cambria Math" panose="02040503050406030204" pitchFamily="18" charset="0"/>
                                        </a:rPr>
                                        <m:t>2</m:t>
                                      </m:r>
                                    </m:den>
                                  </m:f>
                                  <m:sSub>
                                    <m:sSubPr>
                                      <m:ctrlPr>
                                        <a:rPr lang="en-US" sz="2400" b="1" i="1" smtClean="0">
                                          <a:solidFill>
                                            <a:srgbClr val="FF0000"/>
                                          </a:solidFill>
                                          <a:latin typeface="Cambria Math" panose="02040503050406030204" pitchFamily="18" charset="0"/>
                                        </a:rPr>
                                      </m:ctrlPr>
                                    </m:sSubPr>
                                    <m:e>
                                      <m:r>
                                        <a:rPr lang="en-US" sz="2400" b="1" i="1">
                                          <a:solidFill>
                                            <a:srgbClr val="FF0000"/>
                                          </a:solidFill>
                                          <a:latin typeface="Cambria Math" panose="02040503050406030204" pitchFamily="18" charset="0"/>
                                        </a:rPr>
                                        <m:t>𝑹</m:t>
                                      </m:r>
                                    </m:e>
                                    <m:sub>
                                      <m:r>
                                        <a:rPr lang="en-US" sz="2400" b="1" i="1">
                                          <a:solidFill>
                                            <a:srgbClr val="FF0000"/>
                                          </a:solidFill>
                                          <a:latin typeface="Cambria Math" panose="02040503050406030204" pitchFamily="18" charset="0"/>
                                        </a:rPr>
                                        <m:t>𝒔</m:t>
                                      </m:r>
                                    </m:sub>
                                  </m:sSub>
                                  <m:sSubSup>
                                    <m:sSubSupPr>
                                      <m:ctrlPr>
                                        <a:rPr lang="en-US" sz="2400" i="1">
                                          <a:solidFill>
                                            <a:srgbClr val="000000"/>
                                          </a:solidFill>
                                          <a:latin typeface="Cambria Math" panose="02040503050406030204" pitchFamily="18" charset="0"/>
                                        </a:rPr>
                                      </m:ctrlPr>
                                    </m:sSubSupPr>
                                    <m:e>
                                      <m:r>
                                        <a:rPr lang="en-US" sz="2400" i="1">
                                          <a:solidFill>
                                            <a:srgbClr val="000000"/>
                                          </a:solidFill>
                                          <a:latin typeface="Cambria Math" panose="02040503050406030204" pitchFamily="18" charset="0"/>
                                        </a:rPr>
                                        <m:t>𝐻</m:t>
                                      </m:r>
                                    </m:e>
                                    <m:sub>
                                      <m:r>
                                        <a:rPr lang="en-US" sz="2400" i="1">
                                          <a:solidFill>
                                            <a:srgbClr val="000000"/>
                                          </a:solidFill>
                                          <a:latin typeface="Cambria Math" panose="02040503050406030204" pitchFamily="18" charset="0"/>
                                        </a:rPr>
                                        <m:t>𝑡𝑎𝑛</m:t>
                                      </m:r>
                                    </m:sub>
                                    <m:sup>
                                      <m:r>
                                        <a:rPr lang="en-US" sz="2400" i="1">
                                          <a:solidFill>
                                            <a:srgbClr val="000000"/>
                                          </a:solidFill>
                                          <a:latin typeface="Cambria Math" panose="02040503050406030204" pitchFamily="18" charset="0"/>
                                        </a:rPr>
                                        <m:t>2</m:t>
                                      </m:r>
                                    </m:sup>
                                  </m:sSubSup>
                                </m:e>
                              </m:groupChr>
                            </m:e>
                            <m:lim>
                              <m:r>
                                <m:rPr>
                                  <m:nor/>
                                </m:rPr>
                                <a:rPr lang="en-US" sz="2400" i="0">
                                  <a:solidFill>
                                    <a:srgbClr val="000000"/>
                                  </a:solidFill>
                                  <a:latin typeface="Cambria Math" panose="02040503050406030204" pitchFamily="18" charset="0"/>
                                </a:rPr>
                                <m:t>power</m:t>
                              </m:r>
                              <m:r>
                                <m:rPr>
                                  <m:nor/>
                                </m:rPr>
                                <a:rPr lang="en-US" sz="2400" i="0">
                                  <a:solidFill>
                                    <a:srgbClr val="000000"/>
                                  </a:solidFill>
                                  <a:latin typeface="Cambria Math" panose="02040503050406030204" pitchFamily="18" charset="0"/>
                                </a:rPr>
                                <m:t> </m:t>
                              </m:r>
                              <m:r>
                                <m:rPr>
                                  <m:nor/>
                                </m:rPr>
                                <a:rPr lang="en-US" sz="2400" i="0">
                                  <a:solidFill>
                                    <a:srgbClr val="000000"/>
                                  </a:solidFill>
                                  <a:latin typeface="Cambria Math" panose="02040503050406030204" pitchFamily="18" charset="0"/>
                                </a:rPr>
                                <m:t>density</m:t>
                              </m:r>
                            </m:lim>
                          </m:limUpp>
                          <m:r>
                            <a:rPr lang="en-US" sz="2400" i="1">
                              <a:solidFill>
                                <a:srgbClr val="000000"/>
                              </a:solidFill>
                              <a:latin typeface="Cambria Math" panose="02040503050406030204" pitchFamily="18" charset="0"/>
                            </a:rPr>
                            <m:t>𝑑𝑆</m:t>
                          </m:r>
                        </m:e>
                      </m:nary>
                    </m:oMath>
                  </m:oMathPara>
                </a14:m>
                <a:endParaRPr lang="en-US" sz="2400" dirty="0"/>
              </a:p>
            </p:txBody>
          </p:sp>
        </mc:Choice>
        <mc:Fallback xmlns="">
          <p:sp>
            <p:nvSpPr>
              <p:cNvPr id="55" name="Oggetto 85">
                <a:extLst>
                  <a:ext uri="{FF2B5EF4-FFF2-40B4-BE49-F238E27FC236}">
                    <a16:creationId xmlns:a16="http://schemas.microsoft.com/office/drawing/2014/main" id="{A33449B7-4D3E-A705-D901-253049EF5578}"/>
                  </a:ext>
                </a:extLst>
              </p:cNvPr>
              <p:cNvSpPr txBox="1">
                <a:spLocks noRot="1" noChangeAspect="1" noMove="1" noResize="1" noEditPoints="1" noAdjustHandles="1" noChangeArrowheads="1" noChangeShapeType="1" noTextEdit="1"/>
              </p:cNvSpPr>
              <p:nvPr/>
            </p:nvSpPr>
            <p:spPr bwMode="auto">
              <a:xfrm>
                <a:off x="833283" y="2517723"/>
                <a:ext cx="2905433" cy="1184121"/>
              </a:xfrm>
              <a:prstGeom prst="rect">
                <a:avLst/>
              </a:prstGeom>
              <a:blipFill>
                <a:blip r:embed="rId7"/>
                <a:stretch>
                  <a:fillRect/>
                </a:stretch>
              </a:blipFill>
            </p:spPr>
            <p:txBody>
              <a:bodyPr/>
              <a:lstStyle/>
              <a:p>
                <a:r>
                  <a:rPr lang="en-US">
                    <a:noFill/>
                  </a:rPr>
                  <a:t> </a:t>
                </a:r>
              </a:p>
            </p:txBody>
          </p:sp>
        </mc:Fallback>
      </mc:AlternateContent>
      <p:sp>
        <p:nvSpPr>
          <p:cNvPr id="2" name="Rettangolo 11">
            <a:extLst>
              <a:ext uri="{FF2B5EF4-FFF2-40B4-BE49-F238E27FC236}">
                <a16:creationId xmlns:a16="http://schemas.microsoft.com/office/drawing/2014/main" id="{C1EA31C9-4FDE-1F95-92E9-32C698E7263F}"/>
              </a:ext>
            </a:extLst>
          </p:cNvPr>
          <p:cNvSpPr/>
          <p:nvPr/>
        </p:nvSpPr>
        <p:spPr>
          <a:xfrm>
            <a:off x="1" y="0"/>
            <a:ext cx="12191999" cy="461665"/>
          </a:xfrm>
          <a:prstGeom prst="rect">
            <a:avLst/>
          </a:prstGeom>
        </p:spPr>
        <p:txBody>
          <a:bodyPr wrap="square">
            <a:spAutoFit/>
          </a:bodyPr>
          <a:lstStyle/>
          <a:p>
            <a:pPr algn="ctr"/>
            <a:r>
              <a:rPr lang="en-US" sz="2400" b="1" i="1" dirty="0">
                <a:latin typeface="Calibri" panose="020F0502020204030204" pitchFamily="34" charset="0"/>
                <a:cs typeface="Calibri" panose="020F0502020204030204" pitchFamily="34" charset="0"/>
              </a:rPr>
              <a:t>Metallic</a:t>
            </a:r>
            <a:r>
              <a:rPr lang="en-US" sz="2400" b="1" dirty="0">
                <a:latin typeface="Calibri" panose="020F0502020204030204" pitchFamily="34" charset="0"/>
                <a:cs typeface="Calibri" panose="020F0502020204030204" pitchFamily="34" charset="0"/>
              </a:rPr>
              <a:t> LINEAR RF ACCELERATORS TECHNOLOGY: </a:t>
            </a:r>
            <a:r>
              <a:rPr lang="en-US" sz="2400" b="1" dirty="0">
                <a:solidFill>
                  <a:schemeClr val="accent2"/>
                </a:solidFill>
                <a:latin typeface="Calibri" panose="020F0502020204030204" pitchFamily="34" charset="0"/>
                <a:cs typeface="Calibri" panose="020F0502020204030204" pitchFamily="34" charset="0"/>
              </a:rPr>
              <a:t>NORMAL</a:t>
            </a:r>
            <a:r>
              <a:rPr lang="en-US" sz="2400" b="1" dirty="0">
                <a:latin typeface="Calibri" panose="020F0502020204030204" pitchFamily="34" charset="0"/>
                <a:cs typeface="Calibri" panose="020F0502020204030204" pitchFamily="34" charset="0"/>
              </a:rPr>
              <a:t> vs </a:t>
            </a:r>
            <a:r>
              <a:rPr lang="en-US" sz="2400" b="1" dirty="0">
                <a:solidFill>
                  <a:schemeClr val="accent4"/>
                </a:solidFill>
                <a:latin typeface="Calibri" panose="020F0502020204030204" pitchFamily="34" charset="0"/>
                <a:cs typeface="Calibri" panose="020F0502020204030204" pitchFamily="34" charset="0"/>
              </a:rPr>
              <a:t>SUPER</a:t>
            </a:r>
            <a:r>
              <a:rPr lang="en-US" sz="2400" b="1" dirty="0">
                <a:latin typeface="Calibri" panose="020F0502020204030204" pitchFamily="34" charset="0"/>
                <a:cs typeface="Calibri" panose="020F0502020204030204" pitchFamily="34" charset="0"/>
              </a:rPr>
              <a:t>-CONDUCTING </a:t>
            </a:r>
            <a:endParaRPr lang="en-GB" sz="2400" b="1" dirty="0">
              <a:latin typeface="Calibri" panose="020F0502020204030204" pitchFamily="34" charset="0"/>
              <a:cs typeface="Calibri" panose="020F0502020204030204" pitchFamily="34" charset="0"/>
            </a:endParaRPr>
          </a:p>
        </p:txBody>
      </p:sp>
      <p:grpSp>
        <p:nvGrpSpPr>
          <p:cNvPr id="3" name="Gruppo 23">
            <a:extLst>
              <a:ext uri="{FF2B5EF4-FFF2-40B4-BE49-F238E27FC236}">
                <a16:creationId xmlns:a16="http://schemas.microsoft.com/office/drawing/2014/main" id="{CDC10D57-ECD5-6B2E-6531-1C48046C7B40}"/>
              </a:ext>
            </a:extLst>
          </p:cNvPr>
          <p:cNvGrpSpPr/>
          <p:nvPr/>
        </p:nvGrpSpPr>
        <p:grpSpPr>
          <a:xfrm>
            <a:off x="1456644" y="4546609"/>
            <a:ext cx="3397984" cy="2251329"/>
            <a:chOff x="673282" y="2011605"/>
            <a:chExt cx="6553200" cy="4341813"/>
          </a:xfrm>
        </p:grpSpPr>
        <p:pic>
          <p:nvPicPr>
            <p:cNvPr id="7" name="Picture 15">
              <a:extLst>
                <a:ext uri="{FF2B5EF4-FFF2-40B4-BE49-F238E27FC236}">
                  <a16:creationId xmlns:a16="http://schemas.microsoft.com/office/drawing/2014/main" id="{BFDBF837-81C0-C49F-AE59-9C50BE7B14D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3282" y="2011605"/>
              <a:ext cx="6553200" cy="434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21">
              <a:extLst>
                <a:ext uri="{FF2B5EF4-FFF2-40B4-BE49-F238E27FC236}">
                  <a16:creationId xmlns:a16="http://schemas.microsoft.com/office/drawing/2014/main" id="{D3C7C41D-2BA9-362D-3A34-B19C31A6C3CA}"/>
                </a:ext>
              </a:extLst>
            </p:cNvPr>
            <p:cNvSpPr txBox="1">
              <a:spLocks noChangeArrowheads="1"/>
            </p:cNvSpPr>
            <p:nvPr/>
          </p:nvSpPr>
          <p:spPr bwMode="auto">
            <a:xfrm rot="20857856">
              <a:off x="2990347" y="4230156"/>
              <a:ext cx="2616259" cy="534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200" dirty="0" err="1">
                  <a:solidFill>
                    <a:schemeClr val="tx2"/>
                  </a:solidFill>
                </a:rPr>
                <a:t>superfluid</a:t>
              </a:r>
              <a:r>
                <a:rPr lang="it-IT" altLang="it-IT" sz="1200" dirty="0">
                  <a:solidFill>
                    <a:schemeClr val="tx2"/>
                  </a:solidFill>
                </a:rPr>
                <a:t> </a:t>
              </a:r>
              <a:r>
                <a:rPr lang="it-IT" altLang="it-IT" sz="1200" dirty="0" err="1">
                  <a:solidFill>
                    <a:schemeClr val="tx2"/>
                  </a:solidFill>
                </a:rPr>
                <a:t>helium</a:t>
              </a:r>
              <a:endParaRPr lang="en-US" altLang="it-IT" sz="1200" dirty="0">
                <a:solidFill>
                  <a:schemeClr val="tx2"/>
                </a:solidFill>
              </a:endParaRPr>
            </a:p>
          </p:txBody>
        </p:sp>
        <p:sp>
          <p:nvSpPr>
            <p:cNvPr id="9" name="Text Box 22">
              <a:extLst>
                <a:ext uri="{FF2B5EF4-FFF2-40B4-BE49-F238E27FC236}">
                  <a16:creationId xmlns:a16="http://schemas.microsoft.com/office/drawing/2014/main" id="{29CBBC58-A633-C83B-B059-AD8803E525DB}"/>
                </a:ext>
              </a:extLst>
            </p:cNvPr>
            <p:cNvSpPr txBox="1">
              <a:spLocks noChangeArrowheads="1"/>
            </p:cNvSpPr>
            <p:nvPr/>
          </p:nvSpPr>
          <p:spPr bwMode="auto">
            <a:xfrm rot="20857856">
              <a:off x="2373853" y="3120694"/>
              <a:ext cx="3965007" cy="534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it-IT" altLang="it-IT" sz="1200" dirty="0">
                  <a:solidFill>
                    <a:srgbClr val="FF0000"/>
                  </a:solidFill>
                </a:rPr>
                <a:t>ambient pressure </a:t>
              </a:r>
              <a:r>
                <a:rPr lang="it-IT" altLang="it-IT" sz="1200" dirty="0" err="1">
                  <a:solidFill>
                    <a:srgbClr val="FF0000"/>
                  </a:solidFill>
                </a:rPr>
                <a:t>boiling</a:t>
              </a:r>
              <a:r>
                <a:rPr lang="it-IT" altLang="it-IT" sz="1200" dirty="0">
                  <a:solidFill>
                    <a:srgbClr val="FF0000"/>
                  </a:solidFill>
                </a:rPr>
                <a:t> He</a:t>
              </a:r>
              <a:endParaRPr lang="en-US" altLang="it-IT" sz="1200" dirty="0">
                <a:solidFill>
                  <a:srgbClr val="FF0000"/>
                </a:solidFill>
              </a:endParaRPr>
            </a:p>
          </p:txBody>
        </p:sp>
      </p:grpSp>
      <p:graphicFrame>
        <p:nvGraphicFramePr>
          <p:cNvPr id="10" name="Object 9">
            <a:extLst>
              <a:ext uri="{FF2B5EF4-FFF2-40B4-BE49-F238E27FC236}">
                <a16:creationId xmlns:a16="http://schemas.microsoft.com/office/drawing/2014/main" id="{D4A84064-4CF1-9306-B517-4DEBB40E4B7A}"/>
              </a:ext>
            </a:extLst>
          </p:cNvPr>
          <p:cNvGraphicFramePr>
            <a:graphicFrameLocks noChangeAspect="1"/>
          </p:cNvGraphicFramePr>
          <p:nvPr>
            <p:extLst>
              <p:ext uri="{D42A27DB-BD31-4B8C-83A1-F6EECF244321}">
                <p14:modId xmlns:p14="http://schemas.microsoft.com/office/powerpoint/2010/main" val="875495153"/>
              </p:ext>
            </p:extLst>
          </p:nvPr>
        </p:nvGraphicFramePr>
        <p:xfrm>
          <a:off x="2318659" y="4041058"/>
          <a:ext cx="3806829" cy="545689"/>
        </p:xfrm>
        <a:graphic>
          <a:graphicData uri="http://schemas.openxmlformats.org/presentationml/2006/ole">
            <mc:AlternateContent xmlns:mc="http://schemas.openxmlformats.org/markup-compatibility/2006">
              <mc:Choice xmlns:v="urn:schemas-microsoft-com:vml" Requires="v">
                <p:oleObj name="Equation" r:id="rId9" imgW="2514600" imgH="457200" progId="Equation.3">
                  <p:embed/>
                </p:oleObj>
              </mc:Choice>
              <mc:Fallback>
                <p:oleObj name="Equation" r:id="rId9" imgW="2514600" imgH="457200" progId="Equation.3">
                  <p:embed/>
                  <p:pic>
                    <p:nvPicPr>
                      <p:cNvPr id="20" name="Object 9">
                        <a:extLst>
                          <a:ext uri="{FF2B5EF4-FFF2-40B4-BE49-F238E27FC236}">
                            <a16:creationId xmlns:a16="http://schemas.microsoft.com/office/drawing/2014/main" id="{9DBD8B1F-2C74-DF25-A6E3-D1BE00344D2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18659" y="4041058"/>
                        <a:ext cx="3806829" cy="545689"/>
                      </a:xfrm>
                      <a:prstGeom prst="rect">
                        <a:avLst/>
                      </a:prstGeom>
                      <a:solidFill>
                        <a:srgbClr val="EBFFFF"/>
                      </a:solidFill>
                      <a:ln>
                        <a:noFill/>
                      </a:ln>
                      <a:effectLst/>
                    </p:spPr>
                  </p:pic>
                </p:oleObj>
              </mc:Fallback>
            </mc:AlternateContent>
          </a:graphicData>
        </a:graphic>
      </p:graphicFrame>
      <p:graphicFrame>
        <p:nvGraphicFramePr>
          <p:cNvPr id="11" name="Object 10">
            <a:extLst>
              <a:ext uri="{FF2B5EF4-FFF2-40B4-BE49-F238E27FC236}">
                <a16:creationId xmlns:a16="http://schemas.microsoft.com/office/drawing/2014/main" id="{A0D9AF15-9900-53F8-6ABD-34983659FE11}"/>
              </a:ext>
            </a:extLst>
          </p:cNvPr>
          <p:cNvGraphicFramePr>
            <a:graphicFrameLocks noChangeAspect="1"/>
          </p:cNvGraphicFramePr>
          <p:nvPr>
            <p:extLst>
              <p:ext uri="{D42A27DB-BD31-4B8C-83A1-F6EECF244321}">
                <p14:modId xmlns:p14="http://schemas.microsoft.com/office/powerpoint/2010/main" val="3899830172"/>
              </p:ext>
            </p:extLst>
          </p:nvPr>
        </p:nvGraphicFramePr>
        <p:xfrm>
          <a:off x="255436" y="4085303"/>
          <a:ext cx="1940051" cy="375494"/>
        </p:xfrm>
        <a:graphic>
          <a:graphicData uri="http://schemas.openxmlformats.org/presentationml/2006/ole">
            <mc:AlternateContent xmlns:mc="http://schemas.openxmlformats.org/markup-compatibility/2006">
              <mc:Choice xmlns:v="urn:schemas-microsoft-com:vml" Requires="v">
                <p:oleObj name="Equation" r:id="rId11" imgW="1396800" imgH="342720" progId="Equation.3">
                  <p:embed/>
                </p:oleObj>
              </mc:Choice>
              <mc:Fallback>
                <p:oleObj name="Equation" r:id="rId11" imgW="1396800" imgH="342720" progId="Equation.3">
                  <p:embed/>
                  <p:pic>
                    <p:nvPicPr>
                      <p:cNvPr id="29" name="Object 10">
                        <a:extLst>
                          <a:ext uri="{FF2B5EF4-FFF2-40B4-BE49-F238E27FC236}">
                            <a16:creationId xmlns:a16="http://schemas.microsoft.com/office/drawing/2014/main" id="{9306D629-9ABB-60F2-060B-11A572655E9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5436" y="4085303"/>
                        <a:ext cx="1940051" cy="375494"/>
                      </a:xfrm>
                      <a:prstGeom prst="rect">
                        <a:avLst/>
                      </a:prstGeom>
                      <a:solidFill>
                        <a:srgbClr val="FFFFD7"/>
                      </a:solidFill>
                      <a:ln>
                        <a:noFill/>
                      </a:ln>
                      <a:effectLst/>
                    </p:spPr>
                  </p:pic>
                </p:oleObj>
              </mc:Fallback>
            </mc:AlternateContent>
          </a:graphicData>
        </a:graphic>
      </p:graphicFrame>
      <p:pic>
        <p:nvPicPr>
          <p:cNvPr id="13" name="Picture 12" descr="A close-up of a machine&#10;&#10;AI-generated content may be incorrect.">
            <a:extLst>
              <a:ext uri="{FF2B5EF4-FFF2-40B4-BE49-F238E27FC236}">
                <a16:creationId xmlns:a16="http://schemas.microsoft.com/office/drawing/2014/main" id="{0296CBC4-7E43-BFB7-6157-90A3FB27AA5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38682" y="3598605"/>
            <a:ext cx="1157979" cy="1482213"/>
          </a:xfrm>
          <a:prstGeom prst="rect">
            <a:avLst/>
          </a:prstGeom>
        </p:spPr>
      </p:pic>
      <mc:AlternateContent xmlns:mc="http://schemas.openxmlformats.org/markup-compatibility/2006" xmlns:a14="http://schemas.microsoft.com/office/drawing/2010/main">
        <mc:Choice Requires="a14">
          <p:graphicFrame>
            <p:nvGraphicFramePr>
              <p:cNvPr id="14" name="Table 13">
                <a:extLst>
                  <a:ext uri="{FF2B5EF4-FFF2-40B4-BE49-F238E27FC236}">
                    <a16:creationId xmlns:a16="http://schemas.microsoft.com/office/drawing/2014/main" id="{A2090195-9606-299D-362B-691BBE87D6CA}"/>
                  </a:ext>
                </a:extLst>
              </p:cNvPr>
              <p:cNvGraphicFramePr>
                <a:graphicFrameLocks noGrp="1"/>
              </p:cNvGraphicFramePr>
              <p:nvPr>
                <p:extLst>
                  <p:ext uri="{D42A27DB-BD31-4B8C-83A1-F6EECF244321}">
                    <p14:modId xmlns:p14="http://schemas.microsoft.com/office/powerpoint/2010/main" val="3923170324"/>
                  </p:ext>
                </p:extLst>
              </p:nvPr>
            </p:nvGraphicFramePr>
            <p:xfrm>
              <a:off x="4957320" y="657390"/>
              <a:ext cx="7099485" cy="2956560"/>
            </p:xfrm>
            <a:graphic>
              <a:graphicData uri="http://schemas.openxmlformats.org/drawingml/2006/table">
                <a:tbl>
                  <a:tblPr firstRow="1" bandRow="1">
                    <a:tableStyleId>{5940675A-B579-460E-94D1-54222C63F5DA}</a:tableStyleId>
                  </a:tblPr>
                  <a:tblGrid>
                    <a:gridCol w="1735833">
                      <a:extLst>
                        <a:ext uri="{9D8B030D-6E8A-4147-A177-3AD203B41FA5}">
                          <a16:colId xmlns:a16="http://schemas.microsoft.com/office/drawing/2014/main" val="955212512"/>
                        </a:ext>
                      </a:extLst>
                    </a:gridCol>
                    <a:gridCol w="2798427">
                      <a:extLst>
                        <a:ext uri="{9D8B030D-6E8A-4147-A177-3AD203B41FA5}">
                          <a16:colId xmlns:a16="http://schemas.microsoft.com/office/drawing/2014/main" val="1083177388"/>
                        </a:ext>
                      </a:extLst>
                    </a:gridCol>
                    <a:gridCol w="2565225">
                      <a:extLst>
                        <a:ext uri="{9D8B030D-6E8A-4147-A177-3AD203B41FA5}">
                          <a16:colId xmlns:a16="http://schemas.microsoft.com/office/drawing/2014/main" val="3383909722"/>
                        </a:ext>
                      </a:extLst>
                    </a:gridCol>
                  </a:tblGrid>
                  <a:tr h="0">
                    <a:tc>
                      <a:txBody>
                        <a:bodyPr/>
                        <a:lstStyle/>
                        <a:p>
                          <a:r>
                            <a:rPr lang="it-IT" sz="1400" b="1" u="none" dirty="0">
                              <a:effectLst>
                                <a:outerShdw blurRad="38100" dist="38100" dir="2700000" algn="tl">
                                  <a:srgbClr val="000000">
                                    <a:alpha val="43137"/>
                                  </a:srgbClr>
                                </a:outerShdw>
                              </a:effectLst>
                            </a:rPr>
                            <a:t>HOW to </a:t>
                          </a:r>
                          <a:r>
                            <a:rPr lang="it-IT" sz="1400" b="1" u="none" dirty="0" err="1">
                              <a:effectLst>
                                <a:outerShdw blurRad="38100" dist="38100" dir="2700000" algn="tl">
                                  <a:srgbClr val="000000">
                                    <a:alpha val="43137"/>
                                  </a:srgbClr>
                                </a:outerShdw>
                              </a:effectLst>
                            </a:rPr>
                            <a:t>choose</a:t>
                          </a:r>
                          <a:r>
                            <a:rPr lang="it-IT" sz="1400" b="1" u="none" dirty="0">
                              <a:effectLst>
                                <a:outerShdw blurRad="38100" dist="38100" dir="2700000" algn="tl">
                                  <a:srgbClr val="000000">
                                    <a:alpha val="43137"/>
                                  </a:srgbClr>
                                </a:outerShdw>
                              </a:effectLst>
                            </a:rPr>
                            <a:t>?</a:t>
                          </a:r>
                          <a:endParaRPr lang="en-US" sz="1400" b="1" i="1" u="none"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tc>
                    <a:tc>
                      <a:txBody>
                        <a:bodyPr/>
                        <a:lstStyle/>
                        <a:p>
                          <a:pPr algn="ctr"/>
                          <a:r>
                            <a:rPr lang="it-IT" sz="1400" b="1" dirty="0"/>
                            <a:t>NC</a:t>
                          </a:r>
                          <a:endParaRPr lang="en-US" sz="1400" b="1" dirty="0">
                            <a:latin typeface="Calibri" panose="020F0502020204030204" pitchFamily="34" charset="0"/>
                            <a:cs typeface="Calibri" panose="020F0502020204030204" pitchFamily="34" charset="0"/>
                          </a:endParaRPr>
                        </a:p>
                      </a:txBody>
                      <a:tcPr>
                        <a:solidFill>
                          <a:schemeClr val="accent2">
                            <a:lumMod val="60000"/>
                            <a:lumOff val="40000"/>
                          </a:schemeClr>
                        </a:solidFill>
                      </a:tcPr>
                    </a:tc>
                    <a:tc>
                      <a:txBody>
                        <a:bodyPr/>
                        <a:lstStyle/>
                        <a:p>
                          <a:pPr algn="ctr"/>
                          <a:r>
                            <a:rPr lang="it-IT" sz="1400" b="1" dirty="0"/>
                            <a:t>SC</a:t>
                          </a:r>
                          <a:endParaRPr lang="en-US" sz="1400" b="1" dirty="0">
                            <a:latin typeface="Calibri" panose="020F0502020204030204" pitchFamily="34" charset="0"/>
                            <a:cs typeface="Calibri" panose="020F0502020204030204" pitchFamily="34" charset="0"/>
                          </a:endParaRPr>
                        </a:p>
                      </a:txBody>
                      <a:tcPr>
                        <a:solidFill>
                          <a:schemeClr val="accent4">
                            <a:lumMod val="40000"/>
                            <a:lumOff val="60000"/>
                          </a:schemeClr>
                        </a:solidFill>
                      </a:tcPr>
                    </a:tc>
                    <a:extLst>
                      <a:ext uri="{0D108BD9-81ED-4DB2-BD59-A6C34878D82A}">
                        <a16:rowId xmlns:a16="http://schemas.microsoft.com/office/drawing/2014/main" val="130840961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Accelerating Gradient</a:t>
                          </a:r>
                          <a:endParaRPr lang="en-US" sz="1200" b="1" dirty="0">
                            <a:latin typeface="Calibri" panose="020F0502020204030204" pitchFamily="34" charset="0"/>
                            <a:cs typeface="Calibri" panose="020F0502020204030204" pitchFamily="34" charset="0"/>
                          </a:endParaRPr>
                        </a:p>
                      </a:txBody>
                      <a:tcPr/>
                    </a:tc>
                    <a:tc>
                      <a:txBody>
                        <a:bodyPr/>
                        <a:lstStyle/>
                        <a:p>
                          <a:r>
                            <a:rPr lang="it-IT" sz="1200" dirty="0"/>
                            <a:t>100 MV/m @ CLIC</a:t>
                          </a:r>
                        </a:p>
                        <a:p>
                          <a:r>
                            <a:rPr lang="it-IT" sz="1200" dirty="0"/>
                            <a:t>60 MV/m @ </a:t>
                          </a:r>
                          <a:r>
                            <a:rPr lang="it-IT" sz="1200" dirty="0" err="1"/>
                            <a:t>EuPRAXIA@SPARC_LAB</a:t>
                          </a:r>
                          <a:endParaRPr lang="en-US" sz="1200" dirty="0">
                            <a:latin typeface="Calibri" panose="020F0502020204030204" pitchFamily="34" charset="0"/>
                            <a:cs typeface="Calibri" panose="020F0502020204030204" pitchFamily="34" charset="0"/>
                          </a:endParaRPr>
                        </a:p>
                      </a:txBody>
                      <a:tcPr/>
                    </a:tc>
                    <a:tc>
                      <a:txBody>
                        <a:bodyPr/>
                        <a:lstStyle/>
                        <a:p>
                          <a:r>
                            <a:rPr lang="it-IT" sz="1200" dirty="0"/>
                            <a:t>30 MV/m @ ILC</a:t>
                          </a:r>
                          <a:endParaRPr lang="en-US"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025847124"/>
                      </a:ext>
                    </a:extLst>
                  </a:tr>
                  <a:tr h="148355">
                    <a:tc>
                      <a:txBody>
                        <a:bodyPr/>
                        <a:lstStyle/>
                        <a:p>
                          <a:r>
                            <a:rPr lang="it-IT" sz="1200" b="1" dirty="0"/>
                            <a:t>RF </a:t>
                          </a:r>
                          <a:r>
                            <a:rPr lang="it-IT" sz="1200" b="1" dirty="0" err="1"/>
                            <a:t>Pulse</a:t>
                          </a:r>
                          <a:r>
                            <a:rPr lang="it-IT" sz="1200" b="1" dirty="0"/>
                            <a:t> </a:t>
                          </a:r>
                          <a:r>
                            <a:rPr lang="it-IT" sz="1200" b="1" dirty="0" err="1"/>
                            <a:t>Length</a:t>
                          </a:r>
                          <a:endParaRPr lang="en-US" sz="1200" b="1" dirty="0">
                            <a:latin typeface="Calibri" panose="020F0502020204030204" pitchFamily="34" charset="0"/>
                            <a:cs typeface="Calibri" panose="020F0502020204030204" pitchFamily="34" charset="0"/>
                          </a:endParaRPr>
                        </a:p>
                      </a:txBody>
                      <a:tcPr/>
                    </a:tc>
                    <a:tc>
                      <a:txBody>
                        <a:bodyPr/>
                        <a:lstStyle/>
                        <a:p>
                          <a:r>
                            <a:rPr lang="it-IT" sz="1200" dirty="0"/>
                            <a:t>100’s ns – </a:t>
                          </a:r>
                          <a:r>
                            <a:rPr lang="it-IT" sz="1200" dirty="0" err="1"/>
                            <a:t>few</a:t>
                          </a:r>
                          <a:r>
                            <a:rPr lang="it-IT" sz="1200" dirty="0"/>
                            <a:t> </a:t>
                          </a:r>
                          <a:r>
                            <a:rPr lang="it-IT" sz="1200" dirty="0" err="1"/>
                            <a:t>us</a:t>
                          </a:r>
                          <a:endParaRPr lang="en-US" sz="1200" dirty="0">
                            <a:latin typeface="Calibri" panose="020F0502020204030204" pitchFamily="34" charset="0"/>
                            <a:cs typeface="Calibri" panose="020F0502020204030204" pitchFamily="34" charset="0"/>
                          </a:endParaRPr>
                        </a:p>
                      </a:txBody>
                      <a:tcPr/>
                    </a:tc>
                    <a:tc>
                      <a:txBody>
                        <a:bodyPr/>
                        <a:lstStyle/>
                        <a:p>
                          <a:r>
                            <a:rPr lang="it-IT" sz="1200" dirty="0">
                              <a:latin typeface="Calibri" panose="020F0502020204030204" pitchFamily="34" charset="0"/>
                              <a:cs typeface="Calibri" panose="020F0502020204030204" pitchFamily="34" charset="0"/>
                            </a:rPr>
                            <a:t>Up to </a:t>
                          </a:r>
                          <a:r>
                            <a:rPr lang="it-IT" sz="1200" dirty="0" err="1">
                              <a:latin typeface="Calibri" panose="020F0502020204030204" pitchFamily="34" charset="0"/>
                              <a:cs typeface="Calibri" panose="020F0502020204030204" pitchFamily="34" charset="0"/>
                            </a:rPr>
                            <a:t>ms</a:t>
                          </a:r>
                          <a:endParaRPr lang="en-US"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593425252"/>
                      </a:ext>
                    </a:extLst>
                  </a:tr>
                  <a:tr h="0">
                    <a:tc>
                      <a:txBody>
                        <a:bodyPr/>
                        <a:lstStyle/>
                        <a:p>
                          <a:r>
                            <a:rPr lang="it-IT" sz="1200" b="1" dirty="0"/>
                            <a:t>Power </a:t>
                          </a:r>
                          <a:r>
                            <a:rPr lang="it-IT" sz="1200" b="1" dirty="0" err="1"/>
                            <a:t>Dissipation</a:t>
                          </a:r>
                          <a:endParaRPr lang="en-US" sz="1200" b="1" dirty="0">
                            <a:latin typeface="Calibri" panose="020F0502020204030204" pitchFamily="34" charset="0"/>
                            <a:cs typeface="Calibri" panose="020F0502020204030204" pitchFamily="34" charset="0"/>
                          </a:endParaRPr>
                        </a:p>
                      </a:txBody>
                      <a:tcPr/>
                    </a:tc>
                    <a:tc>
                      <a:txBody>
                        <a:bodyPr/>
                        <a:lstStyle/>
                        <a:p>
                          <a14:m>
                            <m:oMath xmlns:m="http://schemas.openxmlformats.org/officeDocument/2006/math">
                              <m:r>
                                <a:rPr lang="it-IT" sz="1200" smtClean="0">
                                  <a:latin typeface="Cambria Math" panose="02040503050406030204" pitchFamily="18" charset="0"/>
                                </a:rPr>
                                <m:t>∼</m:t>
                              </m:r>
                            </m:oMath>
                          </a14:m>
                          <a:r>
                            <a:rPr lang="it-IT" sz="1200" dirty="0"/>
                            <a:t> kW/m (</a:t>
                          </a:r>
                          <a14:m>
                            <m:oMath xmlns:m="http://schemas.openxmlformats.org/officeDocument/2006/math">
                              <m:sSub>
                                <m:sSubPr>
                                  <m:ctrlPr>
                                    <a:rPr lang="it-IT" sz="1200" b="1" i="1" smtClean="0">
                                      <a:solidFill>
                                        <a:srgbClr val="FF0000"/>
                                      </a:solidFill>
                                      <a:latin typeface="Cambria Math" panose="02040503050406030204" pitchFamily="18" charset="0"/>
                                    </a:rPr>
                                  </m:ctrlPr>
                                </m:sSubPr>
                                <m:e>
                                  <m:r>
                                    <a:rPr lang="it-IT" sz="1200" b="1" i="1" smtClean="0">
                                      <a:solidFill>
                                        <a:srgbClr val="FF0000"/>
                                      </a:solidFill>
                                      <a:latin typeface="Cambria Math" panose="02040503050406030204" pitchFamily="18" charset="0"/>
                                    </a:rPr>
                                    <m:t>𝑹</m:t>
                                  </m:r>
                                </m:e>
                                <m:sub>
                                  <m:r>
                                    <a:rPr lang="it-IT" sz="1200" b="1" i="1" smtClean="0">
                                      <a:solidFill>
                                        <a:srgbClr val="FF0000"/>
                                      </a:solidFill>
                                      <a:latin typeface="Cambria Math" panose="02040503050406030204" pitchFamily="18" charset="0"/>
                                    </a:rPr>
                                    <m:t>𝒔</m:t>
                                  </m:r>
                                </m:sub>
                              </m:sSub>
                              <m:r>
                                <a:rPr lang="it-IT" sz="1200" smtClean="0">
                                  <a:latin typeface="Cambria Math" panose="02040503050406030204" pitchFamily="18" charset="0"/>
                                </a:rPr>
                                <m:t>=</m:t>
                              </m:r>
                              <m:sSup>
                                <m:sSupPr>
                                  <m:ctrlPr>
                                    <a:rPr lang="it-IT" sz="1200" i="1" smtClean="0">
                                      <a:latin typeface="Cambria Math" panose="02040503050406030204" pitchFamily="18" charset="0"/>
                                    </a:rPr>
                                  </m:ctrlPr>
                                </m:sSupPr>
                                <m:e>
                                  <m:r>
                                    <a:rPr lang="it-IT" sz="1200" b="0" smtClean="0">
                                      <a:latin typeface="Cambria Math" panose="02040503050406030204" pitchFamily="18" charset="0"/>
                                    </a:rPr>
                                    <m:t>10</m:t>
                                  </m:r>
                                </m:e>
                                <m:sup>
                                  <m:r>
                                    <a:rPr lang="it-IT" sz="1200" b="0" smtClean="0">
                                      <a:latin typeface="Cambria Math" panose="02040503050406030204" pitchFamily="18" charset="0"/>
                                    </a:rPr>
                                    <m:t>−3</m:t>
                                  </m:r>
                                </m:sup>
                              </m:sSup>
                            </m:oMath>
                          </a14:m>
                          <a:r>
                            <a:rPr lang="el-GR" sz="1200" dirty="0"/>
                            <a:t>Ω</a:t>
                          </a:r>
                          <a:r>
                            <a:rPr lang="it-IT" sz="1200" dirty="0"/>
                            <a:t>)</a:t>
                          </a:r>
                          <a:endParaRPr lang="en-US" sz="1200" dirty="0">
                            <a:latin typeface="Calibri" panose="020F0502020204030204" pitchFamily="34" charset="0"/>
                            <a:cs typeface="Calibri" panose="020F0502020204030204" pitchFamily="34" charset="0"/>
                          </a:endParaRPr>
                        </a:p>
                      </a:txBody>
                      <a:tcPr/>
                    </a:tc>
                    <a:tc>
                      <a:txBody>
                        <a:bodyPr/>
                        <a:lstStyle/>
                        <a:p>
                          <a:r>
                            <a:rPr lang="it-IT" sz="1200" dirty="0"/>
                            <a:t>&lt; 1W/m (</a:t>
                          </a:r>
                          <a14:m>
                            <m:oMath xmlns:m="http://schemas.openxmlformats.org/officeDocument/2006/math">
                              <m:sSub>
                                <m:sSubPr>
                                  <m:ctrlPr>
                                    <a:rPr lang="it-IT" sz="1200" b="1" i="1" smtClean="0">
                                      <a:solidFill>
                                        <a:srgbClr val="FF0000"/>
                                      </a:solidFill>
                                      <a:latin typeface="Cambria Math" panose="02040503050406030204" pitchFamily="18" charset="0"/>
                                    </a:rPr>
                                  </m:ctrlPr>
                                </m:sSubPr>
                                <m:e>
                                  <m:r>
                                    <a:rPr lang="it-IT" sz="1200" b="1" i="1" smtClean="0">
                                      <a:solidFill>
                                        <a:srgbClr val="FF0000"/>
                                      </a:solidFill>
                                      <a:latin typeface="Cambria Math" panose="02040503050406030204" pitchFamily="18" charset="0"/>
                                    </a:rPr>
                                    <m:t>𝑹</m:t>
                                  </m:r>
                                </m:e>
                                <m:sub>
                                  <m:r>
                                    <a:rPr lang="it-IT" sz="1200" b="1" i="1" smtClean="0">
                                      <a:solidFill>
                                        <a:srgbClr val="FF0000"/>
                                      </a:solidFill>
                                      <a:latin typeface="Cambria Math" panose="02040503050406030204" pitchFamily="18" charset="0"/>
                                    </a:rPr>
                                    <m:t>𝒔</m:t>
                                  </m:r>
                                </m:sub>
                              </m:sSub>
                              <m:r>
                                <a:rPr lang="it-IT" sz="1200" smtClean="0">
                                  <a:latin typeface="Cambria Math" panose="02040503050406030204" pitchFamily="18" charset="0"/>
                                </a:rPr>
                                <m:t>=</m:t>
                              </m:r>
                              <m:sSup>
                                <m:sSupPr>
                                  <m:ctrlPr>
                                    <a:rPr lang="it-IT" sz="1200" i="1" smtClean="0">
                                      <a:latin typeface="Cambria Math" panose="02040503050406030204" pitchFamily="18" charset="0"/>
                                    </a:rPr>
                                  </m:ctrlPr>
                                </m:sSupPr>
                                <m:e>
                                  <m:r>
                                    <a:rPr lang="it-IT" sz="1200" b="0" smtClean="0">
                                      <a:latin typeface="Cambria Math" panose="02040503050406030204" pitchFamily="18" charset="0"/>
                                    </a:rPr>
                                    <m:t>10</m:t>
                                  </m:r>
                                </m:e>
                                <m:sup>
                                  <m:r>
                                    <a:rPr lang="it-IT" sz="1200" b="0" smtClean="0">
                                      <a:latin typeface="Cambria Math" panose="02040503050406030204" pitchFamily="18" charset="0"/>
                                    </a:rPr>
                                    <m:t>−9</m:t>
                                  </m:r>
                                </m:sup>
                              </m:sSup>
                              <m:r>
                                <m:rPr>
                                  <m:nor/>
                                </m:rPr>
                                <a:rPr lang="el-GR" sz="1200" dirty="0" smtClean="0"/>
                                <m:t>Ω</m:t>
                              </m:r>
                            </m:oMath>
                          </a14:m>
                          <a:r>
                            <a:rPr lang="it-IT" sz="1200" dirty="0"/>
                            <a:t>)</a:t>
                          </a:r>
                          <a:endParaRPr lang="en-US"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386453893"/>
                      </a:ext>
                    </a:extLst>
                  </a:tr>
                  <a:tr h="0">
                    <a:tc>
                      <a:txBody>
                        <a:bodyPr/>
                        <a:lstStyle/>
                        <a:p>
                          <a:r>
                            <a:rPr lang="en-US" sz="1200" b="1" dirty="0"/>
                            <a:t>Duty cycle</a:t>
                          </a:r>
                        </a:p>
                      </a:txBody>
                      <a:tcPr/>
                    </a:tc>
                    <a:tc>
                      <a:txBody>
                        <a:bodyPr/>
                        <a:lstStyle/>
                        <a:p>
                          <a14:m>
                            <m:oMath xmlns:m="http://schemas.openxmlformats.org/officeDocument/2006/math">
                              <m:r>
                                <a:rPr lang="it-IT" sz="1200" smtClean="0">
                                  <a:latin typeface="Cambria Math" panose="02040503050406030204" pitchFamily="18" charset="0"/>
                                </a:rPr>
                                <m:t>≤</m:t>
                              </m:r>
                            </m:oMath>
                          </a14:m>
                          <a:r>
                            <a:rPr lang="it-IT" sz="1200" dirty="0"/>
                            <a:t> 0.1% (rep. rates 10-100 Hz)</a:t>
                          </a:r>
                          <a:endParaRPr lang="en-US" sz="1200" dirty="0">
                            <a:latin typeface="Calibri" panose="020F0502020204030204" pitchFamily="34" charset="0"/>
                            <a:cs typeface="Calibri" panose="020F0502020204030204" pitchFamily="34" charset="0"/>
                          </a:endParaRPr>
                        </a:p>
                      </a:txBody>
                      <a:tcPr/>
                    </a:tc>
                    <a:tc>
                      <a:txBody>
                        <a:bodyPr/>
                        <a:lstStyle/>
                        <a:p>
                          <a:r>
                            <a:rPr lang="it-IT" sz="1200" dirty="0"/>
                            <a:t>&gt; 1% up to 100% (CW)</a:t>
                          </a:r>
                          <a:endParaRPr lang="en-US"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591553244"/>
                      </a:ext>
                    </a:extLst>
                  </a:tr>
                  <a:tr h="0">
                    <a:tc>
                      <a:txBody>
                        <a:bodyPr/>
                        <a:lstStyle/>
                        <a:p>
                          <a:r>
                            <a:rPr lang="it-IT" sz="1200" b="1" dirty="0"/>
                            <a:t>RF-to-</a:t>
                          </a:r>
                          <a:r>
                            <a:rPr lang="it-IT" sz="1200" b="1" dirty="0" err="1"/>
                            <a:t>beam</a:t>
                          </a:r>
                          <a:r>
                            <a:rPr lang="it-IT" sz="1200" b="1" dirty="0"/>
                            <a:t> power </a:t>
                          </a:r>
                          <a:r>
                            <a:rPr lang="it-IT" sz="1200" b="1" dirty="0" err="1"/>
                            <a:t>Efficiency</a:t>
                          </a:r>
                          <a:endParaRPr lang="en-US" sz="1200" b="1" dirty="0">
                            <a:latin typeface="Calibri" panose="020F0502020204030204" pitchFamily="34" charset="0"/>
                            <a:cs typeface="Calibri" panose="020F0502020204030204" pitchFamily="34" charset="0"/>
                          </a:endParaRPr>
                        </a:p>
                      </a:txBody>
                      <a:tcPr/>
                    </a:tc>
                    <a:tc>
                      <a:txBody>
                        <a:bodyPr/>
                        <a:lstStyle/>
                        <a:p>
                          <a:r>
                            <a:rPr lang="it-IT" sz="1200" dirty="0"/>
                            <a:t>30% - 60% (</a:t>
                          </a:r>
                          <a:r>
                            <a:rPr lang="en-US" sz="1200" dirty="0"/>
                            <a:t>SLAC Linac, Compact industrial linacs</a:t>
                          </a:r>
                          <a:r>
                            <a:rPr lang="it-IT" sz="1200" dirty="0"/>
                            <a:t>)</a:t>
                          </a:r>
                        </a:p>
                        <a:p>
                          <a:r>
                            <a:rPr lang="en-US" sz="1200" dirty="0"/>
                            <a:t>20 - 40% (X-band high-gradient, e.g. CLIC)</a:t>
                          </a:r>
                          <a:endParaRPr lang="en-US" sz="1200" dirty="0">
                            <a:latin typeface="Calibri" panose="020F0502020204030204" pitchFamily="34" charset="0"/>
                            <a:cs typeface="Calibri" panose="020F0502020204030204" pitchFamily="34" charset="0"/>
                          </a:endParaRPr>
                        </a:p>
                      </a:txBody>
                      <a:tcPr/>
                    </a:tc>
                    <a:tc>
                      <a:txBody>
                        <a:bodyPr/>
                        <a:lstStyle/>
                        <a:p>
                          <a:r>
                            <a:rPr lang="it-IT" sz="1200" dirty="0"/>
                            <a:t>60% - 80% (</a:t>
                          </a:r>
                          <a:r>
                            <a:rPr lang="en-US" sz="1200" dirty="0"/>
                            <a:t>European XFEL, LCLS-II</a:t>
                          </a:r>
                          <a:r>
                            <a:rPr lang="it-IT" sz="1200" dirty="0"/>
                            <a:t>)</a:t>
                          </a:r>
                        </a:p>
                        <a:p>
                          <a14:m>
                            <m:oMath xmlns:m="http://schemas.openxmlformats.org/officeDocument/2006/math">
                              <m:r>
                                <a:rPr lang="it-IT" sz="1200" smtClean="0">
                                  <a:latin typeface="Cambria Math" panose="02040503050406030204" pitchFamily="18" charset="0"/>
                                </a:rPr>
                                <m:t>≥</m:t>
                              </m:r>
                            </m:oMath>
                          </a14:m>
                          <a:r>
                            <a:rPr lang="it-IT" sz="1200" dirty="0"/>
                            <a:t> 90% (medium-energy </a:t>
                          </a:r>
                          <a:r>
                            <a:rPr lang="it-IT" sz="1200" dirty="0" err="1"/>
                            <a:t>linacs</a:t>
                          </a:r>
                          <a:r>
                            <a:rPr lang="it-IT" sz="1200" dirty="0"/>
                            <a:t>)</a:t>
                          </a:r>
                          <a:endParaRPr lang="en-US"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964831226"/>
                      </a:ext>
                    </a:extLst>
                  </a:tr>
                  <a:tr h="0">
                    <a:tc>
                      <a:txBody>
                        <a:bodyPr/>
                        <a:lstStyle/>
                        <a:p>
                          <a:r>
                            <a:rPr lang="it-IT" sz="1200" b="1" dirty="0" err="1"/>
                            <a:t>Complexity</a:t>
                          </a:r>
                          <a:endParaRPr lang="en-US" sz="1200" b="1" dirty="0">
                            <a:latin typeface="Calibri" panose="020F0502020204030204" pitchFamily="34" charset="0"/>
                            <a:cs typeface="Calibri" panose="020F0502020204030204" pitchFamily="34" charset="0"/>
                          </a:endParaRPr>
                        </a:p>
                      </a:txBody>
                      <a:tcPr/>
                    </a:tc>
                    <a:tc>
                      <a:txBody>
                        <a:bodyPr/>
                        <a:lstStyle/>
                        <a:p>
                          <a:r>
                            <a:rPr lang="it-IT" sz="1200" dirty="0"/>
                            <a:t>Lower capital cost</a:t>
                          </a:r>
                          <a:endParaRPr lang="en-US" sz="1200" dirty="0">
                            <a:latin typeface="Calibri" panose="020F0502020204030204" pitchFamily="34" charset="0"/>
                            <a:cs typeface="Calibri" panose="020F0502020204030204" pitchFamily="34" charset="0"/>
                          </a:endParaRPr>
                        </a:p>
                      </a:txBody>
                      <a:tcPr/>
                    </a:tc>
                    <a:tc>
                      <a:txBody>
                        <a:bodyPr/>
                        <a:lstStyle/>
                        <a:p>
                          <a:r>
                            <a:rPr lang="it-IT" sz="1200" dirty="0" err="1"/>
                            <a:t>Higher</a:t>
                          </a:r>
                          <a:r>
                            <a:rPr lang="it-IT" sz="1200" dirty="0"/>
                            <a:t> capital cost</a:t>
                          </a:r>
                          <a:endParaRPr lang="en-US"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763392665"/>
                      </a:ext>
                    </a:extLst>
                  </a:tr>
                  <a:tr h="0">
                    <a:tc>
                      <a:txBody>
                        <a:bodyPr/>
                        <a:lstStyle/>
                        <a:p>
                          <a:r>
                            <a:rPr lang="it-IT" sz="1200" b="1" dirty="0" err="1"/>
                            <a:t>Operation</a:t>
                          </a:r>
                          <a:r>
                            <a:rPr lang="it-IT" sz="1200" b="1" dirty="0"/>
                            <a:t> Costs</a:t>
                          </a:r>
                          <a:endParaRPr lang="en-US" sz="1200" b="1" dirty="0">
                            <a:latin typeface="Calibri" panose="020F0502020204030204" pitchFamily="34" charset="0"/>
                            <a:cs typeface="Calibri" panose="020F0502020204030204" pitchFamily="34" charset="0"/>
                          </a:endParaRPr>
                        </a:p>
                      </a:txBody>
                      <a:tcPr/>
                    </a:tc>
                    <a:tc>
                      <a:txBody>
                        <a:bodyPr/>
                        <a:lstStyle/>
                        <a:p>
                          <a:r>
                            <a:rPr lang="it-IT" sz="1200" dirty="0" err="1"/>
                            <a:t>Higher</a:t>
                          </a:r>
                          <a:endParaRPr lang="en-US" sz="1200" dirty="0">
                            <a:latin typeface="Calibri" panose="020F0502020204030204" pitchFamily="34" charset="0"/>
                            <a:cs typeface="Calibri" panose="020F0502020204030204" pitchFamily="34" charset="0"/>
                          </a:endParaRPr>
                        </a:p>
                      </a:txBody>
                      <a:tcPr/>
                    </a:tc>
                    <a:tc>
                      <a:txBody>
                        <a:bodyPr/>
                        <a:lstStyle/>
                        <a:p>
                          <a:r>
                            <a:rPr lang="it-IT" sz="1200" dirty="0"/>
                            <a:t>Lower</a:t>
                          </a:r>
                          <a:endParaRPr lang="en-US"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946131846"/>
                      </a:ext>
                    </a:extLst>
                  </a:tr>
                </a:tbl>
              </a:graphicData>
            </a:graphic>
          </p:graphicFrame>
        </mc:Choice>
        <mc:Fallback xmlns="">
          <p:graphicFrame>
            <p:nvGraphicFramePr>
              <p:cNvPr id="14" name="Table 13">
                <a:extLst>
                  <a:ext uri="{FF2B5EF4-FFF2-40B4-BE49-F238E27FC236}">
                    <a16:creationId xmlns:a16="http://schemas.microsoft.com/office/drawing/2014/main" id="{A2090195-9606-299D-362B-691BBE87D6CA}"/>
                  </a:ext>
                </a:extLst>
              </p:cNvPr>
              <p:cNvGraphicFramePr>
                <a:graphicFrameLocks noGrp="1"/>
              </p:cNvGraphicFramePr>
              <p:nvPr>
                <p:extLst>
                  <p:ext uri="{D42A27DB-BD31-4B8C-83A1-F6EECF244321}">
                    <p14:modId xmlns:p14="http://schemas.microsoft.com/office/powerpoint/2010/main" val="3923170324"/>
                  </p:ext>
                </p:extLst>
              </p:nvPr>
            </p:nvGraphicFramePr>
            <p:xfrm>
              <a:off x="4957320" y="657390"/>
              <a:ext cx="7099485" cy="2960688"/>
            </p:xfrm>
            <a:graphic>
              <a:graphicData uri="http://schemas.openxmlformats.org/drawingml/2006/table">
                <a:tbl>
                  <a:tblPr firstRow="1" bandRow="1">
                    <a:tableStyleId>{5940675A-B579-460E-94D1-54222C63F5DA}</a:tableStyleId>
                  </a:tblPr>
                  <a:tblGrid>
                    <a:gridCol w="1735833">
                      <a:extLst>
                        <a:ext uri="{9D8B030D-6E8A-4147-A177-3AD203B41FA5}">
                          <a16:colId xmlns:a16="http://schemas.microsoft.com/office/drawing/2014/main" val="955212512"/>
                        </a:ext>
                      </a:extLst>
                    </a:gridCol>
                    <a:gridCol w="2798427">
                      <a:extLst>
                        <a:ext uri="{9D8B030D-6E8A-4147-A177-3AD203B41FA5}">
                          <a16:colId xmlns:a16="http://schemas.microsoft.com/office/drawing/2014/main" val="1083177388"/>
                        </a:ext>
                      </a:extLst>
                    </a:gridCol>
                    <a:gridCol w="2565225">
                      <a:extLst>
                        <a:ext uri="{9D8B030D-6E8A-4147-A177-3AD203B41FA5}">
                          <a16:colId xmlns:a16="http://schemas.microsoft.com/office/drawing/2014/main" val="3383909722"/>
                        </a:ext>
                      </a:extLst>
                    </a:gridCol>
                  </a:tblGrid>
                  <a:tr h="304800">
                    <a:tc>
                      <a:txBody>
                        <a:bodyPr/>
                        <a:lstStyle/>
                        <a:p>
                          <a:r>
                            <a:rPr lang="it-IT" sz="1400" b="1" u="none" dirty="0">
                              <a:effectLst>
                                <a:outerShdw blurRad="38100" dist="38100" dir="2700000" algn="tl">
                                  <a:srgbClr val="000000">
                                    <a:alpha val="43137"/>
                                  </a:srgbClr>
                                </a:outerShdw>
                              </a:effectLst>
                            </a:rPr>
                            <a:t>HOW to </a:t>
                          </a:r>
                          <a:r>
                            <a:rPr lang="it-IT" sz="1400" b="1" u="none" dirty="0" err="1">
                              <a:effectLst>
                                <a:outerShdw blurRad="38100" dist="38100" dir="2700000" algn="tl">
                                  <a:srgbClr val="000000">
                                    <a:alpha val="43137"/>
                                  </a:srgbClr>
                                </a:outerShdw>
                              </a:effectLst>
                            </a:rPr>
                            <a:t>choose</a:t>
                          </a:r>
                          <a:r>
                            <a:rPr lang="it-IT" sz="1400" b="1" u="none" dirty="0">
                              <a:effectLst>
                                <a:outerShdw blurRad="38100" dist="38100" dir="2700000" algn="tl">
                                  <a:srgbClr val="000000">
                                    <a:alpha val="43137"/>
                                  </a:srgbClr>
                                </a:outerShdw>
                              </a:effectLst>
                            </a:rPr>
                            <a:t>?</a:t>
                          </a:r>
                          <a:endParaRPr lang="en-US" sz="1400" b="1" i="1" u="none"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txBody>
                      <a:tcPr/>
                    </a:tc>
                    <a:tc>
                      <a:txBody>
                        <a:bodyPr/>
                        <a:lstStyle/>
                        <a:p>
                          <a:pPr algn="ctr"/>
                          <a:r>
                            <a:rPr lang="it-IT" sz="1400" b="1" dirty="0"/>
                            <a:t>NC</a:t>
                          </a:r>
                          <a:endParaRPr lang="en-US" sz="1400" b="1" dirty="0">
                            <a:latin typeface="Calibri" panose="020F0502020204030204" pitchFamily="34" charset="0"/>
                            <a:cs typeface="Calibri" panose="020F0502020204030204" pitchFamily="34" charset="0"/>
                          </a:endParaRPr>
                        </a:p>
                      </a:txBody>
                      <a:tcPr>
                        <a:solidFill>
                          <a:schemeClr val="accent2">
                            <a:lumMod val="60000"/>
                            <a:lumOff val="40000"/>
                          </a:schemeClr>
                        </a:solidFill>
                      </a:tcPr>
                    </a:tc>
                    <a:tc>
                      <a:txBody>
                        <a:bodyPr/>
                        <a:lstStyle/>
                        <a:p>
                          <a:pPr algn="ctr"/>
                          <a:r>
                            <a:rPr lang="it-IT" sz="1400" b="1" dirty="0"/>
                            <a:t>SC</a:t>
                          </a:r>
                          <a:endParaRPr lang="en-US" sz="1400" b="1" dirty="0">
                            <a:latin typeface="Calibri" panose="020F0502020204030204" pitchFamily="34" charset="0"/>
                            <a:cs typeface="Calibri" panose="020F0502020204030204" pitchFamily="34" charset="0"/>
                          </a:endParaRPr>
                        </a:p>
                      </a:txBody>
                      <a:tcPr>
                        <a:solidFill>
                          <a:schemeClr val="accent4">
                            <a:lumMod val="40000"/>
                            <a:lumOff val="60000"/>
                          </a:schemeClr>
                        </a:solidFill>
                      </a:tcPr>
                    </a:tc>
                    <a:extLst>
                      <a:ext uri="{0D108BD9-81ED-4DB2-BD59-A6C34878D82A}">
                        <a16:rowId xmlns:a16="http://schemas.microsoft.com/office/drawing/2014/main" val="1308409615"/>
                      </a:ext>
                    </a:extLst>
                  </a:tr>
                  <a:tr h="457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Accelerating Gradient</a:t>
                          </a:r>
                          <a:endParaRPr lang="en-US" sz="1200" b="1" dirty="0">
                            <a:latin typeface="Calibri" panose="020F0502020204030204" pitchFamily="34" charset="0"/>
                            <a:cs typeface="Calibri" panose="020F0502020204030204" pitchFamily="34" charset="0"/>
                          </a:endParaRPr>
                        </a:p>
                      </a:txBody>
                      <a:tcPr/>
                    </a:tc>
                    <a:tc>
                      <a:txBody>
                        <a:bodyPr/>
                        <a:lstStyle/>
                        <a:p>
                          <a:r>
                            <a:rPr lang="it-IT" sz="1200" dirty="0"/>
                            <a:t>100 MV/m @ CLIC</a:t>
                          </a:r>
                        </a:p>
                        <a:p>
                          <a:r>
                            <a:rPr lang="it-IT" sz="1200" dirty="0"/>
                            <a:t>60 MV/m @ </a:t>
                          </a:r>
                          <a:r>
                            <a:rPr lang="it-IT" sz="1200" dirty="0" err="1"/>
                            <a:t>EuPRAXIA@SPARC_LAB</a:t>
                          </a:r>
                          <a:endParaRPr lang="en-US" sz="1200" dirty="0">
                            <a:latin typeface="Calibri" panose="020F0502020204030204" pitchFamily="34" charset="0"/>
                            <a:cs typeface="Calibri" panose="020F0502020204030204" pitchFamily="34" charset="0"/>
                          </a:endParaRPr>
                        </a:p>
                      </a:txBody>
                      <a:tcPr/>
                    </a:tc>
                    <a:tc>
                      <a:txBody>
                        <a:bodyPr/>
                        <a:lstStyle/>
                        <a:p>
                          <a:r>
                            <a:rPr lang="it-IT" sz="1200" dirty="0"/>
                            <a:t>30 MV/m @ ILC</a:t>
                          </a:r>
                          <a:endParaRPr lang="en-US"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025847124"/>
                      </a:ext>
                    </a:extLst>
                  </a:tr>
                  <a:tr h="274320">
                    <a:tc>
                      <a:txBody>
                        <a:bodyPr/>
                        <a:lstStyle/>
                        <a:p>
                          <a:r>
                            <a:rPr lang="it-IT" sz="1200" b="1" dirty="0"/>
                            <a:t>RF </a:t>
                          </a:r>
                          <a:r>
                            <a:rPr lang="it-IT" sz="1200" b="1" dirty="0" err="1"/>
                            <a:t>Pulse</a:t>
                          </a:r>
                          <a:r>
                            <a:rPr lang="it-IT" sz="1200" b="1" dirty="0"/>
                            <a:t> </a:t>
                          </a:r>
                          <a:r>
                            <a:rPr lang="it-IT" sz="1200" b="1" dirty="0" err="1"/>
                            <a:t>Length</a:t>
                          </a:r>
                          <a:endParaRPr lang="en-US" sz="1200" b="1" dirty="0">
                            <a:latin typeface="Calibri" panose="020F0502020204030204" pitchFamily="34" charset="0"/>
                            <a:cs typeface="Calibri" panose="020F0502020204030204" pitchFamily="34" charset="0"/>
                          </a:endParaRPr>
                        </a:p>
                      </a:txBody>
                      <a:tcPr/>
                    </a:tc>
                    <a:tc>
                      <a:txBody>
                        <a:bodyPr/>
                        <a:lstStyle/>
                        <a:p>
                          <a:r>
                            <a:rPr lang="it-IT" sz="1200" dirty="0"/>
                            <a:t>100’s ns – </a:t>
                          </a:r>
                          <a:r>
                            <a:rPr lang="it-IT" sz="1200" dirty="0" err="1"/>
                            <a:t>few</a:t>
                          </a:r>
                          <a:r>
                            <a:rPr lang="it-IT" sz="1200" dirty="0"/>
                            <a:t> </a:t>
                          </a:r>
                          <a:r>
                            <a:rPr lang="it-IT" sz="1200" dirty="0" err="1"/>
                            <a:t>us</a:t>
                          </a:r>
                          <a:endParaRPr lang="en-US" sz="1200" dirty="0">
                            <a:latin typeface="Calibri" panose="020F0502020204030204" pitchFamily="34" charset="0"/>
                            <a:cs typeface="Calibri" panose="020F0502020204030204" pitchFamily="34" charset="0"/>
                          </a:endParaRPr>
                        </a:p>
                      </a:txBody>
                      <a:tcPr/>
                    </a:tc>
                    <a:tc>
                      <a:txBody>
                        <a:bodyPr/>
                        <a:lstStyle/>
                        <a:p>
                          <a:r>
                            <a:rPr lang="it-IT" sz="1200" dirty="0">
                              <a:latin typeface="Calibri" panose="020F0502020204030204" pitchFamily="34" charset="0"/>
                              <a:cs typeface="Calibri" panose="020F0502020204030204" pitchFamily="34" charset="0"/>
                            </a:rPr>
                            <a:t>Up to </a:t>
                          </a:r>
                          <a:r>
                            <a:rPr lang="it-IT" sz="1200" dirty="0" err="1">
                              <a:latin typeface="Calibri" panose="020F0502020204030204" pitchFamily="34" charset="0"/>
                              <a:cs typeface="Calibri" panose="020F0502020204030204" pitchFamily="34" charset="0"/>
                            </a:rPr>
                            <a:t>ms</a:t>
                          </a:r>
                          <a:endParaRPr lang="en-US"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593425252"/>
                      </a:ext>
                    </a:extLst>
                  </a:tr>
                  <a:tr h="278448">
                    <a:tc>
                      <a:txBody>
                        <a:bodyPr/>
                        <a:lstStyle/>
                        <a:p>
                          <a:r>
                            <a:rPr lang="it-IT" sz="1200" b="1" dirty="0"/>
                            <a:t>Power </a:t>
                          </a:r>
                          <a:r>
                            <a:rPr lang="it-IT" sz="1200" b="1" dirty="0" err="1"/>
                            <a:t>Dissipation</a:t>
                          </a:r>
                          <a:endParaRPr lang="en-US" sz="1200" b="1" dirty="0">
                            <a:latin typeface="Calibri" panose="020F0502020204030204" pitchFamily="34" charset="0"/>
                            <a:cs typeface="Calibri" panose="020F0502020204030204" pitchFamily="34" charset="0"/>
                          </a:endParaRPr>
                        </a:p>
                      </a:txBody>
                      <a:tcPr/>
                    </a:tc>
                    <a:tc>
                      <a:txBody>
                        <a:bodyPr/>
                        <a:lstStyle/>
                        <a:p>
                          <a:endParaRPr lang="en-US"/>
                        </a:p>
                      </a:txBody>
                      <a:tcPr>
                        <a:blipFill>
                          <a:blip r:embed="rId14"/>
                          <a:stretch>
                            <a:fillRect l="-62309" t="-373913" r="-92157" b="-606522"/>
                          </a:stretch>
                        </a:blipFill>
                      </a:tcPr>
                    </a:tc>
                    <a:tc>
                      <a:txBody>
                        <a:bodyPr/>
                        <a:lstStyle/>
                        <a:p>
                          <a:endParaRPr lang="en-US"/>
                        </a:p>
                      </a:txBody>
                      <a:tcPr>
                        <a:blipFill>
                          <a:blip r:embed="rId14"/>
                          <a:stretch>
                            <a:fillRect l="-176960" t="-373913" r="-475" b="-606522"/>
                          </a:stretch>
                        </a:blipFill>
                      </a:tcPr>
                    </a:tc>
                    <a:extLst>
                      <a:ext uri="{0D108BD9-81ED-4DB2-BD59-A6C34878D82A}">
                        <a16:rowId xmlns:a16="http://schemas.microsoft.com/office/drawing/2014/main" val="1386453893"/>
                      </a:ext>
                    </a:extLst>
                  </a:tr>
                  <a:tr h="274320">
                    <a:tc>
                      <a:txBody>
                        <a:bodyPr/>
                        <a:lstStyle/>
                        <a:p>
                          <a:r>
                            <a:rPr lang="en-US" sz="1200" b="1" dirty="0"/>
                            <a:t>Duty cycle</a:t>
                          </a:r>
                        </a:p>
                      </a:txBody>
                      <a:tcPr/>
                    </a:tc>
                    <a:tc>
                      <a:txBody>
                        <a:bodyPr/>
                        <a:lstStyle/>
                        <a:p>
                          <a:endParaRPr lang="en-US"/>
                        </a:p>
                      </a:txBody>
                      <a:tcPr>
                        <a:blipFill>
                          <a:blip r:embed="rId14"/>
                          <a:stretch>
                            <a:fillRect l="-62309" t="-484444" r="-92157" b="-520000"/>
                          </a:stretch>
                        </a:blipFill>
                      </a:tcPr>
                    </a:tc>
                    <a:tc>
                      <a:txBody>
                        <a:bodyPr/>
                        <a:lstStyle/>
                        <a:p>
                          <a:r>
                            <a:rPr lang="it-IT" sz="1200" dirty="0"/>
                            <a:t>&gt; 1% up to 100% (CW)</a:t>
                          </a:r>
                          <a:endParaRPr lang="en-US"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591553244"/>
                      </a:ext>
                    </a:extLst>
                  </a:tr>
                  <a:tr h="822960">
                    <a:tc>
                      <a:txBody>
                        <a:bodyPr/>
                        <a:lstStyle/>
                        <a:p>
                          <a:r>
                            <a:rPr lang="it-IT" sz="1200" b="1" dirty="0"/>
                            <a:t>RF-to-</a:t>
                          </a:r>
                          <a:r>
                            <a:rPr lang="it-IT" sz="1200" b="1" dirty="0" err="1"/>
                            <a:t>beam</a:t>
                          </a:r>
                          <a:r>
                            <a:rPr lang="it-IT" sz="1200" b="1" dirty="0"/>
                            <a:t> power </a:t>
                          </a:r>
                          <a:r>
                            <a:rPr lang="it-IT" sz="1200" b="1" dirty="0" err="1"/>
                            <a:t>Efficiency</a:t>
                          </a:r>
                          <a:endParaRPr lang="en-US" sz="1200" b="1" dirty="0">
                            <a:latin typeface="Calibri" panose="020F0502020204030204" pitchFamily="34" charset="0"/>
                            <a:cs typeface="Calibri" panose="020F0502020204030204" pitchFamily="34" charset="0"/>
                          </a:endParaRPr>
                        </a:p>
                      </a:txBody>
                      <a:tcPr/>
                    </a:tc>
                    <a:tc>
                      <a:txBody>
                        <a:bodyPr/>
                        <a:lstStyle/>
                        <a:p>
                          <a:r>
                            <a:rPr lang="it-IT" sz="1200" dirty="0"/>
                            <a:t>30% - 60% (</a:t>
                          </a:r>
                          <a:r>
                            <a:rPr lang="en-US" sz="1200" dirty="0"/>
                            <a:t>SLAC Linac, Compact industrial linacs</a:t>
                          </a:r>
                          <a:r>
                            <a:rPr lang="it-IT" sz="1200" dirty="0"/>
                            <a:t>)</a:t>
                          </a:r>
                        </a:p>
                        <a:p>
                          <a:r>
                            <a:rPr lang="en-US" sz="1200" dirty="0"/>
                            <a:t>20 - 40% (X-band high-gradient, e.g. CLIC)</a:t>
                          </a:r>
                          <a:endParaRPr lang="en-US" sz="1200" dirty="0">
                            <a:latin typeface="Calibri" panose="020F0502020204030204" pitchFamily="34" charset="0"/>
                            <a:cs typeface="Calibri" panose="020F0502020204030204" pitchFamily="34" charset="0"/>
                          </a:endParaRPr>
                        </a:p>
                      </a:txBody>
                      <a:tcPr/>
                    </a:tc>
                    <a:tc>
                      <a:txBody>
                        <a:bodyPr/>
                        <a:lstStyle/>
                        <a:p>
                          <a:endParaRPr lang="en-US"/>
                        </a:p>
                      </a:txBody>
                      <a:tcPr>
                        <a:blipFill>
                          <a:blip r:embed="rId14"/>
                          <a:stretch>
                            <a:fillRect l="-176960" t="-193382" r="-475" b="-72059"/>
                          </a:stretch>
                        </a:blipFill>
                      </a:tcPr>
                    </a:tc>
                    <a:extLst>
                      <a:ext uri="{0D108BD9-81ED-4DB2-BD59-A6C34878D82A}">
                        <a16:rowId xmlns:a16="http://schemas.microsoft.com/office/drawing/2014/main" val="2964831226"/>
                      </a:ext>
                    </a:extLst>
                  </a:tr>
                  <a:tr h="274320">
                    <a:tc>
                      <a:txBody>
                        <a:bodyPr/>
                        <a:lstStyle/>
                        <a:p>
                          <a:r>
                            <a:rPr lang="it-IT" sz="1200" b="1" dirty="0" err="1"/>
                            <a:t>Complexity</a:t>
                          </a:r>
                          <a:endParaRPr lang="en-US" sz="1200" b="1" dirty="0">
                            <a:latin typeface="Calibri" panose="020F0502020204030204" pitchFamily="34" charset="0"/>
                            <a:cs typeface="Calibri" panose="020F0502020204030204" pitchFamily="34" charset="0"/>
                          </a:endParaRPr>
                        </a:p>
                      </a:txBody>
                      <a:tcPr/>
                    </a:tc>
                    <a:tc>
                      <a:txBody>
                        <a:bodyPr/>
                        <a:lstStyle/>
                        <a:p>
                          <a:r>
                            <a:rPr lang="it-IT" sz="1200" dirty="0"/>
                            <a:t>Lower capital cost</a:t>
                          </a:r>
                          <a:endParaRPr lang="en-US" sz="1200" dirty="0">
                            <a:latin typeface="Calibri" panose="020F0502020204030204" pitchFamily="34" charset="0"/>
                            <a:cs typeface="Calibri" panose="020F0502020204030204" pitchFamily="34" charset="0"/>
                          </a:endParaRPr>
                        </a:p>
                      </a:txBody>
                      <a:tcPr/>
                    </a:tc>
                    <a:tc>
                      <a:txBody>
                        <a:bodyPr/>
                        <a:lstStyle/>
                        <a:p>
                          <a:r>
                            <a:rPr lang="it-IT" sz="1200" dirty="0" err="1"/>
                            <a:t>Higher</a:t>
                          </a:r>
                          <a:r>
                            <a:rPr lang="it-IT" sz="1200" dirty="0"/>
                            <a:t> capital cost</a:t>
                          </a:r>
                          <a:endParaRPr lang="en-US"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763392665"/>
                      </a:ext>
                    </a:extLst>
                  </a:tr>
                  <a:tr h="274320">
                    <a:tc>
                      <a:txBody>
                        <a:bodyPr/>
                        <a:lstStyle/>
                        <a:p>
                          <a:r>
                            <a:rPr lang="it-IT" sz="1200" b="1" dirty="0" err="1"/>
                            <a:t>Operation</a:t>
                          </a:r>
                          <a:r>
                            <a:rPr lang="it-IT" sz="1200" b="1" dirty="0"/>
                            <a:t> Costs</a:t>
                          </a:r>
                          <a:endParaRPr lang="en-US" sz="1200" b="1" dirty="0">
                            <a:latin typeface="Calibri" panose="020F0502020204030204" pitchFamily="34" charset="0"/>
                            <a:cs typeface="Calibri" panose="020F0502020204030204" pitchFamily="34" charset="0"/>
                          </a:endParaRPr>
                        </a:p>
                      </a:txBody>
                      <a:tcPr/>
                    </a:tc>
                    <a:tc>
                      <a:txBody>
                        <a:bodyPr/>
                        <a:lstStyle/>
                        <a:p>
                          <a:r>
                            <a:rPr lang="it-IT" sz="1200" dirty="0" err="1"/>
                            <a:t>Higher</a:t>
                          </a:r>
                          <a:endParaRPr lang="en-US" sz="1200" dirty="0">
                            <a:latin typeface="Calibri" panose="020F0502020204030204" pitchFamily="34" charset="0"/>
                            <a:cs typeface="Calibri" panose="020F0502020204030204" pitchFamily="34" charset="0"/>
                          </a:endParaRPr>
                        </a:p>
                      </a:txBody>
                      <a:tcPr/>
                    </a:tc>
                    <a:tc>
                      <a:txBody>
                        <a:bodyPr/>
                        <a:lstStyle/>
                        <a:p>
                          <a:r>
                            <a:rPr lang="it-IT" sz="1200" dirty="0"/>
                            <a:t>Lower</a:t>
                          </a:r>
                          <a:endParaRPr lang="en-US" sz="12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946131846"/>
                      </a:ext>
                    </a:extLst>
                  </a:tr>
                </a:tbl>
              </a:graphicData>
            </a:graphic>
          </p:graphicFrame>
        </mc:Fallback>
      </mc:AlternateContent>
      <p:sp>
        <p:nvSpPr>
          <p:cNvPr id="15" name="TextBox 14">
            <a:extLst>
              <a:ext uri="{FF2B5EF4-FFF2-40B4-BE49-F238E27FC236}">
                <a16:creationId xmlns:a16="http://schemas.microsoft.com/office/drawing/2014/main" id="{27BE8B32-196A-1373-F3C9-CF952B44A3D5}"/>
              </a:ext>
            </a:extLst>
          </p:cNvPr>
          <p:cNvSpPr txBox="1"/>
          <p:nvPr/>
        </p:nvSpPr>
        <p:spPr>
          <a:xfrm>
            <a:off x="10028901" y="3937818"/>
            <a:ext cx="1055482" cy="307777"/>
          </a:xfrm>
          <a:prstGeom prst="rect">
            <a:avLst/>
          </a:prstGeom>
          <a:noFill/>
        </p:spPr>
        <p:txBody>
          <a:bodyPr wrap="none" rtlCol="0">
            <a:spAutoFit/>
          </a:bodyPr>
          <a:lstStyle/>
          <a:p>
            <a:r>
              <a:rPr lang="it-IT" sz="1400" dirty="0" err="1">
                <a:latin typeface="Calibri" panose="020F0502020204030204" pitchFamily="34" charset="0"/>
                <a:cs typeface="Calibri" panose="020F0502020204030204" pitchFamily="34" charset="0"/>
              </a:rPr>
              <a:t>cryomodule</a:t>
            </a:r>
            <a:endParaRPr lang="en-US" sz="1400" dirty="0">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B1FE15EC-C15C-A772-63C6-4860E1BF7033}"/>
              </a:ext>
            </a:extLst>
          </p:cNvPr>
          <p:cNvSpPr txBox="1"/>
          <p:nvPr/>
        </p:nvSpPr>
        <p:spPr>
          <a:xfrm>
            <a:off x="877529" y="3797708"/>
            <a:ext cx="694549" cy="307777"/>
          </a:xfrm>
          <a:prstGeom prst="rect">
            <a:avLst/>
          </a:prstGeom>
          <a:noFill/>
        </p:spPr>
        <p:txBody>
          <a:bodyPr wrap="none" rtlCol="0">
            <a:spAutoFit/>
          </a:bodyPr>
          <a:lstStyle/>
          <a:p>
            <a:r>
              <a:rPr lang="it-IT" sz="1400" dirty="0" err="1">
                <a:solidFill>
                  <a:schemeClr val="accent2"/>
                </a:solidFill>
                <a:latin typeface="Calibri" panose="020F0502020204030204" pitchFamily="34" charset="0"/>
                <a:cs typeface="Calibri" panose="020F0502020204030204" pitchFamily="34" charset="0"/>
              </a:rPr>
              <a:t>copper</a:t>
            </a:r>
            <a:endParaRPr lang="en-US" sz="1400" dirty="0">
              <a:solidFill>
                <a:schemeClr val="accent2"/>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FE93D5DD-1EEF-09F9-B9A4-AC62F7E1AD15}"/>
              </a:ext>
            </a:extLst>
          </p:cNvPr>
          <p:cNvSpPr txBox="1"/>
          <p:nvPr/>
        </p:nvSpPr>
        <p:spPr>
          <a:xfrm>
            <a:off x="3743633" y="3809999"/>
            <a:ext cx="788999" cy="307777"/>
          </a:xfrm>
          <a:prstGeom prst="rect">
            <a:avLst/>
          </a:prstGeom>
          <a:noFill/>
        </p:spPr>
        <p:txBody>
          <a:bodyPr wrap="none" rtlCol="0">
            <a:spAutoFit/>
          </a:bodyPr>
          <a:lstStyle/>
          <a:p>
            <a:r>
              <a:rPr lang="it-IT" sz="1400" dirty="0" err="1">
                <a:solidFill>
                  <a:schemeClr val="accent4"/>
                </a:solidFill>
                <a:latin typeface="Calibri" panose="020F0502020204030204" pitchFamily="34" charset="0"/>
                <a:cs typeface="Calibri" panose="020F0502020204030204" pitchFamily="34" charset="0"/>
              </a:rPr>
              <a:t>niobium</a:t>
            </a:r>
            <a:endParaRPr lang="en-US" sz="1400" dirty="0">
              <a:solidFill>
                <a:schemeClr val="accent4"/>
              </a:solidFill>
              <a:latin typeface="Calibri" panose="020F0502020204030204" pitchFamily="34" charset="0"/>
              <a:cs typeface="Calibri" panose="020F0502020204030204" pitchFamily="34" charset="0"/>
            </a:endParaRPr>
          </a:p>
        </p:txBody>
      </p:sp>
      <p:cxnSp>
        <p:nvCxnSpPr>
          <p:cNvPr id="16" name="Straight Arrow Connector 15">
            <a:extLst>
              <a:ext uri="{FF2B5EF4-FFF2-40B4-BE49-F238E27FC236}">
                <a16:creationId xmlns:a16="http://schemas.microsoft.com/office/drawing/2014/main" id="{0E1DC21F-7C1B-1198-897C-14A8BB111CC4}"/>
              </a:ext>
            </a:extLst>
          </p:cNvPr>
          <p:cNvCxnSpPr/>
          <p:nvPr/>
        </p:nvCxnSpPr>
        <p:spPr>
          <a:xfrm flipH="1">
            <a:off x="3635477" y="1784555"/>
            <a:ext cx="1165123" cy="109875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7" name="Straight Arrow Connector 16">
            <a:extLst>
              <a:ext uri="{FF2B5EF4-FFF2-40B4-BE49-F238E27FC236}">
                <a16:creationId xmlns:a16="http://schemas.microsoft.com/office/drawing/2014/main" id="{85C3DF50-2E9A-43A3-BCEA-67DAD190111B}"/>
              </a:ext>
            </a:extLst>
          </p:cNvPr>
          <p:cNvCxnSpPr>
            <a:cxnSpLocks/>
          </p:cNvCxnSpPr>
          <p:nvPr/>
        </p:nvCxnSpPr>
        <p:spPr>
          <a:xfrm flipH="1">
            <a:off x="1762433" y="3264309"/>
            <a:ext cx="690715" cy="68088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1" name="Straight Arrow Connector 20">
            <a:extLst>
              <a:ext uri="{FF2B5EF4-FFF2-40B4-BE49-F238E27FC236}">
                <a16:creationId xmlns:a16="http://schemas.microsoft.com/office/drawing/2014/main" id="{C1C455E2-4B1C-F856-D0FA-1A59F2445B10}"/>
              </a:ext>
            </a:extLst>
          </p:cNvPr>
          <p:cNvCxnSpPr>
            <a:cxnSpLocks/>
          </p:cNvCxnSpPr>
          <p:nvPr/>
        </p:nvCxnSpPr>
        <p:spPr>
          <a:xfrm>
            <a:off x="2598174" y="3291349"/>
            <a:ext cx="609601" cy="631722"/>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376767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13711</TotalTime>
  <Words>2812</Words>
  <Application>Microsoft Office PowerPoint</Application>
  <PresentationFormat>Widescreen</PresentationFormat>
  <Paragraphs>494</Paragraphs>
  <Slides>24</Slides>
  <Notes>4</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2</vt:i4>
      </vt:variant>
      <vt:variant>
        <vt:lpstr>Slide Titles</vt:lpstr>
      </vt:variant>
      <vt:variant>
        <vt:i4>24</vt:i4>
      </vt:variant>
    </vt:vector>
  </HeadingPairs>
  <TitlesOfParts>
    <vt:vector size="39" baseType="lpstr">
      <vt:lpstr>Microsoft JhengHei UI Light</vt:lpstr>
      <vt:lpstr>Aptos</vt:lpstr>
      <vt:lpstr>Arial</vt:lpstr>
      <vt:lpstr>Arial</vt:lpstr>
      <vt:lpstr>Calibri</vt:lpstr>
      <vt:lpstr>Cambria</vt:lpstr>
      <vt:lpstr>Cambria Math</vt:lpstr>
      <vt:lpstr>Georgia</vt:lpstr>
      <vt:lpstr>Liberation Sans</vt:lpstr>
      <vt:lpstr>Symbol</vt:lpstr>
      <vt:lpstr>Times</vt:lpstr>
      <vt:lpstr>Wingdings</vt:lpstr>
      <vt:lpstr>Office Theme</vt:lpstr>
      <vt:lpstr>Equazione</vt:lpstr>
      <vt:lpstr>Equation</vt:lpstr>
      <vt:lpstr>Development and challenges in accelerators technologies</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Towards future large and sustainable machines</vt:lpstr>
      <vt:lpstr>Bulk Niobium performance increase</vt:lpstr>
      <vt:lpstr>Nb3Sn for operation at higher temperature</vt:lpstr>
      <vt:lpstr>PowerPoint Presentation</vt:lpstr>
      <vt:lpstr>From Radio Frequencies to Infrared Light</vt:lpstr>
      <vt:lpstr>DLA leverages advances in two major areas:     solid state lasers    +   semiconductor fabrication</vt:lpstr>
      <vt:lpstr>Experiments with relativistic beams have demonstrated  record gradients and energy gain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Luigi Faillace</dc:creator>
  <cp:lastModifiedBy>Luigi Faillace</cp:lastModifiedBy>
  <cp:revision>267</cp:revision>
  <dcterms:created xsi:type="dcterms:W3CDTF">2025-01-13T11:20:54Z</dcterms:created>
  <dcterms:modified xsi:type="dcterms:W3CDTF">2025-02-19T10:37:55Z</dcterms:modified>
</cp:coreProperties>
</file>