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1" r:id="rId1"/>
    <p:sldMasterId id="2147483685" r:id="rId2"/>
    <p:sldMasterId id="2147483741" r:id="rId3"/>
    <p:sldMasterId id="2147483812" r:id="rId4"/>
    <p:sldMasterId id="2147483827" r:id="rId5"/>
    <p:sldMasterId id="2147483842" r:id="rId6"/>
  </p:sldMasterIdLst>
  <p:notesMasterIdLst>
    <p:notesMasterId r:id="rId64"/>
  </p:notesMasterIdLst>
  <p:sldIdLst>
    <p:sldId id="256" r:id="rId7"/>
    <p:sldId id="4241" r:id="rId8"/>
    <p:sldId id="2147196935" r:id="rId9"/>
    <p:sldId id="292" r:id="rId10"/>
    <p:sldId id="376" r:id="rId11"/>
    <p:sldId id="2147196931" r:id="rId12"/>
    <p:sldId id="2147196932" r:id="rId13"/>
    <p:sldId id="2147196936" r:id="rId14"/>
    <p:sldId id="4288" r:id="rId15"/>
    <p:sldId id="4285" r:id="rId16"/>
    <p:sldId id="4271" r:id="rId17"/>
    <p:sldId id="4295" r:id="rId18"/>
    <p:sldId id="4296" r:id="rId19"/>
    <p:sldId id="4273" r:id="rId20"/>
    <p:sldId id="4272" r:id="rId21"/>
    <p:sldId id="513" r:id="rId22"/>
    <p:sldId id="4274" r:id="rId23"/>
    <p:sldId id="4276" r:id="rId24"/>
    <p:sldId id="2147196938" r:id="rId25"/>
    <p:sldId id="409" r:id="rId26"/>
    <p:sldId id="261" r:id="rId27"/>
    <p:sldId id="2147196937" r:id="rId28"/>
    <p:sldId id="448" r:id="rId29"/>
    <p:sldId id="4286" r:id="rId30"/>
    <p:sldId id="4287" r:id="rId31"/>
    <p:sldId id="2147196939" r:id="rId32"/>
    <p:sldId id="299" r:id="rId33"/>
    <p:sldId id="1120" r:id="rId34"/>
    <p:sldId id="2147196940" r:id="rId35"/>
    <p:sldId id="4292" r:id="rId36"/>
    <p:sldId id="4293" r:id="rId37"/>
    <p:sldId id="4289" r:id="rId38"/>
    <p:sldId id="2147196941" r:id="rId39"/>
    <p:sldId id="4294" r:id="rId40"/>
    <p:sldId id="4291" r:id="rId41"/>
    <p:sldId id="277" r:id="rId42"/>
    <p:sldId id="514" r:id="rId43"/>
    <p:sldId id="1646" r:id="rId44"/>
    <p:sldId id="1709" r:id="rId45"/>
    <p:sldId id="4278" r:id="rId46"/>
    <p:sldId id="2147196933" r:id="rId47"/>
    <p:sldId id="2147196934" r:id="rId48"/>
    <p:sldId id="357" r:id="rId49"/>
    <p:sldId id="2147196930" r:id="rId50"/>
    <p:sldId id="3288" r:id="rId51"/>
    <p:sldId id="432" r:id="rId52"/>
    <p:sldId id="4261" r:id="rId53"/>
    <p:sldId id="515" r:id="rId54"/>
    <p:sldId id="503" r:id="rId55"/>
    <p:sldId id="4210" r:id="rId56"/>
    <p:sldId id="843" r:id="rId57"/>
    <p:sldId id="4282" r:id="rId58"/>
    <p:sldId id="4283" r:id="rId59"/>
    <p:sldId id="4284" r:id="rId60"/>
    <p:sldId id="4297" r:id="rId61"/>
    <p:sldId id="505" r:id="rId62"/>
    <p:sldId id="4277" r:id="rId63"/>
  </p:sldIdLst>
  <p:sldSz cx="12192000" cy="6858000"/>
  <p:notesSz cx="7102475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A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39" autoAdjust="0"/>
  </p:normalViewPr>
  <p:slideViewPr>
    <p:cSldViewPr snapToGrid="0">
      <p:cViewPr varScale="1">
        <p:scale>
          <a:sx n="91" d="100"/>
          <a:sy n="91" d="100"/>
        </p:scale>
        <p:origin x="7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6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2035455E-B399-44A7-A59F-73FE2301AC19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9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9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9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593AA8D6-0DD9-43F1-B93F-1C931B6AB4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596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BF2F3-6623-4EC0-9B6A-1DBD0789B98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6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BF2F3-6623-4EC0-9B6A-1DBD0789B98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6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98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speaker can highlight CERN’s second mission as stated when it was established: to foster peaceful collaborations between nations that had recently been at war.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 (OPTIONAL)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40% of CERN’s budget is returned to industry through materials, utilities and services </a:t>
            </a:r>
          </a:p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49E03-5E61-9344-9F2B-A7AC2BD1FB6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00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introduces the four pillars that underpin CERN’s mission: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perform world-class research in experimental and theoretical particle physics; and to provide the particle physics community a range of accelerators that enable that research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Collaboration: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unite people from all over the world in the common goal of advancing the frontiers of human knowledge, in a spirit of equal collaboration and openness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push the technology underpinning accelerators, detectors and computing, to drive innovation in order to transfer knowledge to other scientific and technological areas, for the benefit of society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Training: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train future physicists and engineers, to promote careers in science and engineering, and to foster citizens’ engagement in particle physics and in fundamental research.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THIS POINT FORWARD, THE PRESENTATION IS DIVIDED INTO FOUR SECTIONS: ONE SECTION PER PILLAR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49E03-5E61-9344-9F2B-A7AC2BD1FB6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5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6CEB-4290-4CBE-AF6F-0EA2B06A41D7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27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61">
              <a:defRPr/>
            </a:pPr>
            <a:fld id="{7B116CEB-4290-4CBE-AF6F-0EA2B06A41D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90661">
                <a:defRPr/>
              </a:pPr>
              <a:t>51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411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15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90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8994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62274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69249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47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68226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5209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6736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06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8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74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83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2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1092630"/>
            <a:ext cx="6089176" cy="5765369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ECC47B-9127-F645-94CC-F0D394F06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431312"/>
            <a:ext cx="5148263" cy="39377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932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60000"/>
            <a:ext cx="10968567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706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06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126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ro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48"/>
          <a:stretch/>
        </p:blipFill>
        <p:spPr>
          <a:xfrm>
            <a:off x="288001" y="5471818"/>
            <a:ext cx="1839251" cy="11521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75733" y="2121291"/>
            <a:ext cx="11021312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Ubuntu"/>
                <a:ea typeface="+mj-ea"/>
                <a:cs typeface="Ubuntu"/>
              </a:defRPr>
            </a:lvl1pPr>
          </a:lstStyle>
          <a:p>
            <a:r>
              <a:rPr kumimoji="0" lang="x-none" dirty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75733" y="4171952"/>
            <a:ext cx="11021312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Ubuntu"/>
                <a:cs typeface="Ubuntu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/>
              <a:t>Author and Affiliation</a:t>
            </a:r>
          </a:p>
        </p:txBody>
      </p:sp>
    </p:spTree>
    <p:extLst>
      <p:ext uri="{BB962C8B-B14F-4D97-AF65-F5344CB8AC3E}">
        <p14:creationId xmlns:p14="http://schemas.microsoft.com/office/powerpoint/2010/main" val="3128704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60000"/>
            <a:ext cx="10968567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4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45522"/>
            <a:ext cx="10968567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94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0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99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298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52600" y="4214814"/>
            <a:ext cx="8714317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21"/>
          <a:stretch/>
        </p:blipFill>
        <p:spPr>
          <a:xfrm>
            <a:off x="5187525" y="2796780"/>
            <a:ext cx="1844467" cy="11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78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</p:spPr>
        <p:txBody>
          <a:bodyPr anchor="t" anchorCtr="0"/>
          <a:lstStyle>
            <a:lvl1pPr algn="l">
              <a:defRPr sz="6000" b="1" i="0">
                <a:solidFill>
                  <a:srgbClr val="FF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95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1BBE6FB-5C17-B04D-8271-C9D9CDACFF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5601" y="423863"/>
            <a:ext cx="1023831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EE176FE-605F-F741-B68A-098429342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28773" y="38100"/>
            <a:ext cx="3930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CF74697-79E8-794F-A52D-1DB9E24E5D38}" type="slidenum">
              <a:rPr lang="en-US" altLang="en-US" sz="1400" b="0"/>
              <a:pPr/>
              <a:t>‹#›</a:t>
            </a:fld>
            <a:endParaRPr lang="en-US" altLang="en-US" sz="14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894383-A347-7B44-B79E-79E4ECFA0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1" y="1600200"/>
            <a:ext cx="11766227" cy="5219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982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301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457200"/>
            <a:ext cx="11049000" cy="800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257" y="1600200"/>
            <a:ext cx="5397843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700" y="1600200"/>
            <a:ext cx="5295900" cy="4576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496328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93825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11049000" cy="800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80690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41853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rgbClr val="0033A0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rgbClr val="0033A0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rgbClr val="0033A0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95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7245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28408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11049000" cy="8001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500" y="1600201"/>
            <a:ext cx="11049000" cy="4572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28382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1719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5922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511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BDFEB6-F4C9-4B45-B4BA-080574CD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181157-E892-4A43-B9CE-314B0D390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51AE95-E6BD-45E4-812C-712D090A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21/2/2025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87AD60-C303-41FF-B95C-F352CD23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R. Losito | Sustainability and Future Accelerators, where do we stand?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C19CF8-5899-41F6-9C8F-59E0EA26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981E8-B8EF-4023-B135-32F8FD0A3F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646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14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836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6410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0033A0"/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rgbClr val="0033A0"/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0033A0"/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rgbClr val="0033A0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70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5A6A7-4071-D74D-A904-31FE0066D9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6B605-BD5F-4947-9467-44D69F7E82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C1FB1-639C-324B-8006-D4DA7DB89C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4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954151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21/2/2025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5403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984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21/2/2025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42879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281961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13278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667619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553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44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325912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6183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37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76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064189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3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6000" y="251991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872713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21/2/2025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65611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buFontTx/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881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21/2/2025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42595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366988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4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8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9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0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36616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41601387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202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6954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96000" y="1825625"/>
            <a:ext cx="53238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199" y="1825625"/>
            <a:ext cx="5323799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058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0033A0"/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rgbClr val="0033A0"/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0033A0"/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rgbClr val="0033A0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039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09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27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97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A0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rgbClr val="0033A0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rgbClr val="0033A0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rgbClr val="0033A0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0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182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0033A0"/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rgbClr val="0033A0"/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0033A0"/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rgbClr val="0033A0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665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201061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20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26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89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99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719040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667165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46988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9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35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45515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1395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2097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261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158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28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876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1092630"/>
            <a:ext cx="6089176" cy="5765369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ECC47B-9127-F645-94CC-F0D394F06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431312"/>
            <a:ext cx="5148263" cy="39377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04123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2BBBEFE-B9E9-3043-9213-A2A6A52F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6040" y="6318000"/>
            <a:ext cx="4114800" cy="365125"/>
          </a:xfrm>
        </p:spPr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2688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3349514" y="6258662"/>
            <a:ext cx="1154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666675" y="62586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54102" y="6355614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5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6.jpe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9132" y="6350851"/>
            <a:ext cx="13872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R. Losito | Sustainability and Future Accelerators, where do we stand? </a:t>
            </a:r>
            <a:endParaRPr lang="it-IT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67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93" r:id="rId23"/>
    <p:sldLayoutId id="2147483811" r:id="rId24"/>
    <p:sldLayoutId id="2147483867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rgbClr val="0033A0"/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rgbClr val="0033A0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rgbClr val="0033A0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rgbClr val="0033A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-01-13_CERN_ENdept 13% h12mm 300dpi.png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420"/>
          <a:stretch/>
        </p:blipFill>
        <p:spPr>
          <a:xfrm>
            <a:off x="528000" y="6335170"/>
            <a:ext cx="684851" cy="4328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60435" y="6356351"/>
            <a:ext cx="1828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en-US"/>
              <a:t>21/2/2025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88579" y="6356351"/>
            <a:ext cx="5720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Ubuntu Light"/>
                <a:cs typeface="Ubuntu Light"/>
              </a:defRPr>
            </a:lvl1pPr>
          </a:lstStyle>
          <a:p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609232" y="6356351"/>
            <a:ext cx="973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Ubuntu Medium"/>
                <a:cs typeface="Ubuntu Medium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260001"/>
            <a:ext cx="10969139" cy="50280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Slide text first level</a:t>
            </a:r>
          </a:p>
          <a:p>
            <a:pPr lvl="1" eaLnBrk="1" latinLnBrk="0" hangingPunct="1"/>
            <a:r>
              <a:rPr kumimoji="0" lang="fr-CH" dirty="0"/>
              <a:t>Slide text second level</a:t>
            </a:r>
          </a:p>
          <a:p>
            <a:pPr lvl="2" eaLnBrk="1" latinLnBrk="0" hangingPunct="1"/>
            <a:r>
              <a:rPr kumimoji="0" lang="fr-CH" dirty="0"/>
              <a:t>Slide text third level</a:t>
            </a:r>
          </a:p>
          <a:p>
            <a:pPr lvl="3" eaLnBrk="1" latinLnBrk="0" hangingPunct="1"/>
            <a:r>
              <a:rPr kumimoji="0" lang="fr-CH" dirty="0"/>
              <a:t>Slide text fourth level</a:t>
            </a:r>
          </a:p>
          <a:p>
            <a:pPr lvl="4" eaLnBrk="1" latinLnBrk="0" hangingPunct="1"/>
            <a:r>
              <a:rPr kumimoji="0" lang="fr-CH" dirty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/>
              <a:t>Slide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6285763"/>
            <a:ext cx="10969139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8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Ubuntu Medium"/>
          <a:ea typeface="+mj-ea"/>
          <a:cs typeface="Ubuntu Medium"/>
        </a:defRPr>
      </a:lvl1pPr>
    </p:titleStyle>
    <p:bodyStyle>
      <a:lvl1pPr marL="225425" indent="-225425" algn="l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1pPr>
      <a:lvl2pPr marL="460375" indent="-228600" algn="l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2pPr>
      <a:lvl3pPr marL="685800" indent="-225425" algn="l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3pPr>
      <a:lvl4pPr marL="909638" indent="-223838" algn="l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Ubuntu Light"/>
          <a:ea typeface="+mn-ea"/>
          <a:cs typeface="Ubuntu Light"/>
        </a:defRPr>
      </a:lvl4pPr>
      <a:lvl5pPr marL="1146175" indent="-236538" algn="l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Arial"/>
        <a:buChar char="•"/>
        <a:defRPr kumimoji="0" sz="3000" b="0" i="0" kern="1200" baseline="0">
          <a:solidFill>
            <a:srgbClr val="0C377B"/>
          </a:solidFill>
          <a:latin typeface="Ubuntu Ligh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B44F4-8EF0-7345-853A-68FE93609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1" y="1600201"/>
            <a:ext cx="11569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3E71CF2-B5D5-7D41-851D-078056A0E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5601" y="423863"/>
            <a:ext cx="10238316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4098" name="Picture 2" descr="ICFA">
            <a:extLst>
              <a:ext uri="{FF2B5EF4-FFF2-40B4-BE49-F238E27FC236}">
                <a16:creationId xmlns:a16="http://schemas.microsoft.com/office/drawing/2014/main" id="{CB280BBB-DE45-EB48-B00E-BFF08BDDFE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257" y="423863"/>
            <a:ext cx="723900" cy="3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2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hf hdr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kern="1200">
          <a:solidFill>
            <a:srgbClr val="FF0000"/>
          </a:solidFill>
          <a:latin typeface="+mn-lt"/>
          <a:ea typeface="+mj-ea"/>
          <a:cs typeface="+mj-cs"/>
        </a:defRPr>
      </a:lvl1pPr>
    </p:titleStyle>
    <p:bodyStyle>
      <a:lvl1pPr marL="233363" marR="0" indent="-233363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65000"/>
        <a:buFontTx/>
        <a:buBlip>
          <a:blip r:embed="rId18"/>
        </a:buBlip>
        <a:tabLst/>
        <a:defRPr sz="2000" kern="1200">
          <a:solidFill>
            <a:srgbClr val="0070C0"/>
          </a:solidFill>
          <a:latin typeface="Helvetica" pitchFamily="2" charset="0"/>
          <a:ea typeface="+mn-ea"/>
          <a:cs typeface="+mn-cs"/>
        </a:defRPr>
      </a:lvl1pPr>
      <a:lvl2pPr marL="339725" marR="0" indent="-23018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65000"/>
        <a:buFontTx/>
        <a:buBlip>
          <a:blip r:embed="rId19"/>
        </a:buBlip>
        <a:tabLst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460375" marR="0" indent="-23018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65000"/>
        <a:buFontTx/>
        <a:buBlip>
          <a:blip r:embed="rId20"/>
        </a:buBlip>
        <a:tabLst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569913" marR="0" indent="-230188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Pct val="65000"/>
        <a:buFontTx/>
        <a:buBlip>
          <a:blip r:embed="rId21"/>
        </a:buBlip>
        <a:tabLst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623888" marR="0" indent="-163513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R. Losito | Sustainability and Future Accelerators, where do we stand?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079C62F9-24ED-CD48-8055-036B4D11F5A4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12FCC47-0B49-8E41-B4C0-94C1690E47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F8F8397F-520E-414A-A77D-EDE33F3B55F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52451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21/2/2025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R. Losito | Sustainability and Future Accelerators, where do we stand?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724AF9B-9D54-7741-8331-AE7DEA507BD1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4128B1BF-846D-3644-9C11-D98A5A5179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90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66" r:id="rId1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9132" y="6350851"/>
            <a:ext cx="13872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R. Losito | Sustainability and Future Accelerators, where do we stand? </a:t>
            </a:r>
            <a:endParaRPr lang="it-IT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5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8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rgbClr val="0033A0"/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rgbClr val="0033A0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rgbClr val="0033A0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rgbClr val="0033A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3840/timetable/?view=standard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hyperlink" Target="https://hse.cern/environment-report" TargetMode="Externa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6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0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energy.cern.ch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hyperlink" Target="https://doi.org/10.1007/s11367-016-1246-y" TargetMode="External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ies.duke.edu/beyond-materials-from-invisibility-cloaks-to-satellite-communications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1.tm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www.scienceshot.com/post/the-quest-for-invisibility-exploring-the-real-life-invisibility-cloak-technologies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mp"/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p.com/fr-ch/" TargetMode="External"/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mp"/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0.tm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8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hyperlink" Target="https://unstats.un.org/sdgs/report/2024/The-Sustainable-Development-Goals-Report-2024.pdf" TargetMode="Externa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3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FBBD1D-C6CC-A7EE-62EA-5C0733C40C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413" y="996214"/>
            <a:ext cx="10443275" cy="2387600"/>
          </a:xfrm>
        </p:spPr>
        <p:txBody>
          <a:bodyPr anchor="ctr">
            <a:normAutofit/>
          </a:bodyPr>
          <a:lstStyle/>
          <a:p>
            <a:pPr algn="ctr"/>
            <a:r>
              <a:rPr lang="en-GB" sz="4400" i="1" dirty="0">
                <a:solidFill>
                  <a:srgbClr val="002060"/>
                </a:solidFill>
              </a:rPr>
              <a:t>Sustainability and Future Accelerators, </a:t>
            </a:r>
            <a:r>
              <a:rPr lang="en-GB" sz="4400" i="1" dirty="0">
                <a:solidFill>
                  <a:srgbClr val="FF0000"/>
                </a:solidFill>
              </a:rPr>
              <a:t>Where do we stand?</a:t>
            </a:r>
            <a:r>
              <a:rPr lang="en-GB" sz="4400" i="1" dirty="0">
                <a:solidFill>
                  <a:srgbClr val="002060"/>
                </a:solidFill>
              </a:rPr>
              <a:t> </a:t>
            </a:r>
            <a:endParaRPr lang="en-GB" sz="44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R. Losito, CERN</a:t>
            </a:r>
          </a:p>
          <a:p>
            <a:r>
              <a:rPr lang="en-US" sz="2000" dirty="0">
                <a:solidFill>
                  <a:srgbClr val="002060"/>
                </a:solidFill>
                <a:hlinkClick r:id="rId3"/>
              </a:rPr>
              <a:t>TECH-FPA PhD Retreat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1600" b="0" dirty="0">
                <a:solidFill>
                  <a:srgbClr val="002060"/>
                </a:solidFill>
              </a:rPr>
              <a:t>17-21 </a:t>
            </a:r>
            <a:r>
              <a:rPr lang="en-US" sz="1600" b="0" dirty="0" err="1">
                <a:solidFill>
                  <a:srgbClr val="002060"/>
                </a:solidFill>
              </a:rPr>
              <a:t>february</a:t>
            </a:r>
            <a:r>
              <a:rPr lang="en-US" sz="1600" b="0" dirty="0">
                <a:solidFill>
                  <a:srgbClr val="002060"/>
                </a:solidFill>
              </a:rPr>
              <a:t> 2025, </a:t>
            </a:r>
            <a:r>
              <a:rPr lang="en-US" sz="1600" b="0" dirty="0" err="1">
                <a:solidFill>
                  <a:srgbClr val="002060"/>
                </a:solidFill>
              </a:rPr>
              <a:t>Laboratori</a:t>
            </a:r>
            <a:r>
              <a:rPr lang="en-US" sz="1600" b="0" dirty="0">
                <a:solidFill>
                  <a:srgbClr val="002060"/>
                </a:solidFill>
              </a:rPr>
              <a:t> </a:t>
            </a:r>
            <a:r>
              <a:rPr lang="en-US" sz="1600" b="0" dirty="0" err="1">
                <a:solidFill>
                  <a:srgbClr val="002060"/>
                </a:solidFill>
              </a:rPr>
              <a:t>Nazionali</a:t>
            </a:r>
            <a:r>
              <a:rPr lang="en-US" sz="1600" b="0" dirty="0">
                <a:solidFill>
                  <a:srgbClr val="002060"/>
                </a:solidFill>
              </a:rPr>
              <a:t> del Gran Sasso, L’Aquila (I)</a:t>
            </a:r>
          </a:p>
          <a:p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0F50F-8266-9CAA-462E-74AF4C0B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F2BF6-520E-9F73-4347-FC55D1B5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43756-EA79-EE2B-1F59-429A57E6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168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2F2F86-11AA-0B1E-2D4E-2ADEA559F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Sustainability in the context of future colliders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EAF45F5-2506-1FB9-ADEE-34570F9238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60913-7E64-BC1C-FBC6-D20BE3D6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662BB-1F05-BCC2-8513-188681CA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74B9C-E045-73B7-7736-586EF402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92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155F22-88B0-A51B-851D-0DD8FB21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What do we mean by “Sustainable Accelerator” </a:t>
            </a:r>
            <a:endParaRPr lang="it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747517-2D10-CE22-FA13-7DF74F64C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Accelerators, as any other human activity, make use of natural resources and impact on: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sz="1600" b="0" dirty="0"/>
              <a:t>the environment (Costs)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sz="1600" b="0" dirty="0"/>
              <a:t>society (Benefits) 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sz="1600" b="0" dirty="0"/>
              <a:t>economy (Costs and Benefits).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0000"/>
                </a:solidFill>
              </a:rPr>
              <a:t>How much Cost is acceptable for the Benefits?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0000"/>
                </a:solidFill>
              </a:rPr>
              <a:t>Will future generations have the opportunity to do what they need 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The accelerator and HEP community have reached a full consensus on the fact that new projects must look at these aspects, in addition to the Scientific case of each proposal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DB593-B631-06D3-5289-CB3F3F44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29132" y="6350851"/>
            <a:ext cx="1387256" cy="365125"/>
          </a:xfrm>
        </p:spPr>
        <p:txBody>
          <a:bodyPr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21/2/2025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5CC1A-C954-A1C4-BA46-B9BDE602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Losito | Sustainability and Future Accelerators, where do we stand?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B3E28-F786-1A6F-8FBA-C91E8FA7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E89404B-CAFC-8771-3A39-49460E4B41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41E0B11-D1F5-BD20-BA3D-FF16B94A9BD1}"/>
              </a:ext>
            </a:extLst>
          </p:cNvPr>
          <p:cNvSpPr/>
          <p:nvPr/>
        </p:nvSpPr>
        <p:spPr>
          <a:xfrm>
            <a:off x="507603" y="1654233"/>
            <a:ext cx="5319619" cy="1158769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Sustainability Assessment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 descr="Environmental impact&#10;">
            <a:extLst>
              <a:ext uri="{FF2B5EF4-FFF2-40B4-BE49-F238E27FC236}">
                <a16:creationId xmlns:a16="http://schemas.microsoft.com/office/drawing/2014/main" id="{0C41A996-76F5-FB15-09B7-CB118D491FEB}"/>
              </a:ext>
            </a:extLst>
          </p:cNvPr>
          <p:cNvSpPr/>
          <p:nvPr/>
        </p:nvSpPr>
        <p:spPr>
          <a:xfrm>
            <a:off x="714895" y="2876204"/>
            <a:ext cx="1014152" cy="30424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Social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 descr="Environmental impact&#10;">
            <a:extLst>
              <a:ext uri="{FF2B5EF4-FFF2-40B4-BE49-F238E27FC236}">
                <a16:creationId xmlns:a16="http://schemas.microsoft.com/office/drawing/2014/main" id="{2AFE9BEE-00BB-FEB2-967F-BE5BF29BC64D}"/>
              </a:ext>
            </a:extLst>
          </p:cNvPr>
          <p:cNvSpPr/>
          <p:nvPr/>
        </p:nvSpPr>
        <p:spPr>
          <a:xfrm>
            <a:off x="2588029" y="2909513"/>
            <a:ext cx="1014152" cy="30424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Environmental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 descr="Environmental impact&#10;">
            <a:extLst>
              <a:ext uri="{FF2B5EF4-FFF2-40B4-BE49-F238E27FC236}">
                <a16:creationId xmlns:a16="http://schemas.microsoft.com/office/drawing/2014/main" id="{E605F9D2-A999-D959-BC5C-DB7F2AC2D606}"/>
              </a:ext>
            </a:extLst>
          </p:cNvPr>
          <p:cNvSpPr/>
          <p:nvPr/>
        </p:nvSpPr>
        <p:spPr>
          <a:xfrm>
            <a:off x="4682837" y="2876204"/>
            <a:ext cx="1014152" cy="30424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Economic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5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4E6F92-42BC-CAE8-DDEB-02E703EBB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Innovation</a:t>
            </a:r>
          </a:p>
          <a:p>
            <a:pPr lvl="1"/>
            <a:r>
              <a:rPr lang="en-US" dirty="0"/>
              <a:t>Web</a:t>
            </a:r>
          </a:p>
          <a:p>
            <a:pPr lvl="1"/>
            <a:r>
              <a:rPr lang="en-US" dirty="0"/>
              <a:t>PET </a:t>
            </a:r>
          </a:p>
          <a:p>
            <a:pPr lvl="1"/>
            <a:r>
              <a:rPr lang="en-US" dirty="0"/>
              <a:t>Hadron Therapy (Tera, MED </a:t>
            </a:r>
            <a:r>
              <a:rPr lang="en-US" dirty="0" err="1"/>
              <a:t>Austron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Training</a:t>
            </a:r>
          </a:p>
          <a:p>
            <a:pPr lvl="1"/>
            <a:r>
              <a:rPr lang="en-US" dirty="0"/>
              <a:t>More than 40’000 students and ECRs trained in the LHC era…</a:t>
            </a:r>
          </a:p>
          <a:p>
            <a:r>
              <a:rPr lang="en-US" dirty="0"/>
              <a:t>Dissemination of STEM</a:t>
            </a:r>
          </a:p>
          <a:p>
            <a:pPr lvl="1"/>
            <a:r>
              <a:rPr lang="en-US" dirty="0"/>
              <a:t>150’000/year  visitors at CERN, going up to &gt;300’000/year after inauguration of the Science Gateway</a:t>
            </a:r>
          </a:p>
          <a:p>
            <a:r>
              <a:rPr lang="en-US" dirty="0"/>
              <a:t>Benefit for high tech industry</a:t>
            </a:r>
          </a:p>
          <a:p>
            <a:pPr lvl="1"/>
            <a:r>
              <a:rPr lang="en-US" dirty="0"/>
              <a:t>Every CHF spent by CERN multiply by factor &gt;1 in future turnover of high tech industry. </a:t>
            </a:r>
          </a:p>
          <a:p>
            <a:r>
              <a:rPr lang="en-US" dirty="0"/>
              <a:t>Science for peace	</a:t>
            </a:r>
          </a:p>
          <a:p>
            <a:pPr lvl="1"/>
            <a:r>
              <a:rPr lang="en-US" dirty="0"/>
              <a:t>CERN provides a dream!</a:t>
            </a:r>
          </a:p>
          <a:p>
            <a:pPr lvl="1"/>
            <a:r>
              <a:rPr lang="en-US" dirty="0"/>
              <a:t>Promoter of </a:t>
            </a:r>
            <a:r>
              <a:rPr lang="en-US" b="1" dirty="0"/>
              <a:t>SESAME</a:t>
            </a:r>
            <a:r>
              <a:rPr lang="en-US" dirty="0"/>
              <a:t> Synchrotron light source in Middle East (</a:t>
            </a:r>
            <a:r>
              <a:rPr lang="en-US" dirty="0" err="1"/>
              <a:t>Giordany</a:t>
            </a:r>
            <a:r>
              <a:rPr lang="en-US" dirty="0"/>
              <a:t>): Israel, Palestinians, Iranians, Syrians etc.. United for a science project.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2D3FA-3757-1497-9E2B-8039D86B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Socioeconomic Benefits to society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855D-B3C4-E689-CDBC-859C3721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0CDCE4-5722-33A3-4E88-E08159C7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6FA7E-CF9C-D2D8-5DD4-4528AEA2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2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48EA35-3580-6C4B-D7FA-03A28E370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Environment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7586092-F945-B9EA-3278-DD9EDA512C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00C5-A4BF-7E51-504F-FACEADB2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2526B-DE28-4B9D-D7F3-8D7EA9F1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D6F32-9B3F-0733-C423-2160BDC8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37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In order to control you need to measure…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>
            <a:normAutofit/>
          </a:bodyPr>
          <a:lstStyle/>
          <a:p>
            <a:pPr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CERN publishes since 2017 </a:t>
            </a:r>
            <a:r>
              <a:rPr lang="en-US" b="0" dirty="0">
                <a:hlinkClick r:id="rId2"/>
              </a:rPr>
              <a:t>environmental reports</a:t>
            </a:r>
            <a:r>
              <a:rPr lang="en-US" b="0" dirty="0"/>
              <a:t> based on the </a:t>
            </a:r>
            <a:r>
              <a:rPr lang="en-US" dirty="0">
                <a:hlinkClick r:id="rId3"/>
              </a:rPr>
              <a:t>GRI</a:t>
            </a:r>
            <a:r>
              <a:rPr lang="en-US" dirty="0"/>
              <a:t> (Global Reporting Initiative) </a:t>
            </a:r>
            <a:r>
              <a:rPr lang="en-US" b="0" dirty="0"/>
              <a:t>standards</a:t>
            </a:r>
          </a:p>
          <a:p>
            <a:pPr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dirty="0"/>
          </a:p>
          <a:p>
            <a:pPr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It includes detailed information about Energy and water supply and effluents management, direct and indirect CO</a:t>
            </a:r>
            <a:r>
              <a:rPr lang="en-US" b="0" baseline="-25000" dirty="0"/>
              <a:t>2</a:t>
            </a:r>
            <a:r>
              <a:rPr lang="en-US" b="0" dirty="0"/>
              <a:t> emissions, radiological impact (emissions and waste), conventional waste, Noise.</a:t>
            </a:r>
          </a:p>
          <a:p>
            <a:pPr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dirty="0"/>
          </a:p>
          <a:p>
            <a:pPr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Measuring allows to establish objectives and allocate funds… </a:t>
            </a:r>
          </a:p>
          <a:p>
            <a:pPr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B05D0350-0FF6-9AE8-A125-D6327B06D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250" y="1160867"/>
            <a:ext cx="3463184" cy="49123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29132" y="6350851"/>
            <a:ext cx="138725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21/2/2025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R. Losito | Sustainability and Future Accelerators, where do we stand? </a:t>
            </a:r>
            <a:endParaRPr lang="it-IT" kern="1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52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ollection of informational papers&#10;&#10;Description automatically generated with medium confidence">
            <a:extLst>
              <a:ext uri="{FF2B5EF4-FFF2-40B4-BE49-F238E27FC236}">
                <a16:creationId xmlns:a16="http://schemas.microsoft.com/office/drawing/2014/main" id="{AF6C3B8A-E6AF-1834-E41E-77285109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943" y="0"/>
            <a:ext cx="9710732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F4D163-15C9-2495-E099-93E61191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862441-D309-D3D7-1FDD-B1BA205E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5255A-F7A1-7059-CD00-A6C7CE0B9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B6A019-30D6-14FA-1F8A-0649AF81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039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4E660B-837F-221E-EB32-5076A87C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Emissions</a:t>
            </a:r>
            <a:endParaRPr lang="en-GB" dirty="0"/>
          </a:p>
        </p:txBody>
      </p:sp>
      <p:pic>
        <p:nvPicPr>
          <p:cNvPr id="10" name="Content Placeholder 9" descr="A graph of a graph with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AB8E5AE2-F8FB-D11B-FA98-45999CB0D1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5" y="1348423"/>
            <a:ext cx="4507161" cy="4608512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10BC39-119C-E003-B04C-58BC6A5C0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1110" y="564518"/>
            <a:ext cx="5611813" cy="7839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Where is it worth acting to reduce our impact?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AFB15-E132-18E1-CA6B-D24AB278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2CAF9-52CC-D118-182B-7FA55371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8872E-7C27-B9BF-6F52-B6C20D8D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D8BEEE19-E4E8-78AE-1E51-118BFC67B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16" y="1358040"/>
            <a:ext cx="3619686" cy="4680191"/>
          </a:xfrm>
          <a:prstGeom prst="rect">
            <a:avLst/>
          </a:prstGeom>
        </p:spPr>
      </p:pic>
      <p:pic>
        <p:nvPicPr>
          <p:cNvPr id="7" name="Picture 6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84E4C993-45CE-2766-1203-F3F6D5127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709" y="1439335"/>
            <a:ext cx="2989755" cy="45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80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C19FFC-48B8-192A-76F6-F45B9342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Emissions: Procurement</a:t>
            </a:r>
            <a:endParaRPr lang="en-GB" dirty="0"/>
          </a:p>
        </p:txBody>
      </p:sp>
      <p:pic>
        <p:nvPicPr>
          <p:cNvPr id="8" name="Content Placeholder 7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9E9B9269-1EB2-83B2-4D60-E44D45CC51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1592263"/>
            <a:ext cx="6140839" cy="307407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14C98F-7EFE-7138-79F9-1CE0116CA9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Procurement at CERN (O{500 M€/year})</a:t>
            </a:r>
            <a:r>
              <a:rPr lang="en-GB" dirty="0"/>
              <a:t> is  a relevant part of our indirect contributions to CO</a:t>
            </a:r>
            <a:r>
              <a:rPr lang="en-GB" baseline="-25000" dirty="0"/>
              <a:t>2</a:t>
            </a:r>
            <a:r>
              <a:rPr lang="en-GB" dirty="0"/>
              <a:t> eq. emissions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can act on Scope 1 (will reduce them by 28% before 2030)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 order to reduce Scope 3 and possibly Scope 2 we need to 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engage with suppliers, 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Integrate Lifecycle assessment in the Design Process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dirty="0"/>
              <a:t>Engage with Energy suppliers towards long-term, renewable or low-CO2 contracts (PPA)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9CF8F-ADE1-F870-B322-D4715BA7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D7CB7-DBBF-03C3-348C-FAA06199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22219-DCC0-DA77-6311-CAE04736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41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73592"/>
            <a:ext cx="11376024" cy="1065741"/>
          </a:xfrm>
        </p:spPr>
        <p:txBody>
          <a:bodyPr/>
          <a:lstStyle/>
          <a:p>
            <a:pPr>
              <a:defRPr/>
            </a:pPr>
            <a:r>
              <a:rPr lang="en-US" sz="3600" b="1" i="0" u="none" strike="noStrike" cap="none" spc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Procurement based on Total Cost of Ownership</a:t>
            </a:r>
            <a:endParaRPr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 bwMode="auto">
          <a:xfrm>
            <a:off x="3485227" y="6350851"/>
            <a:ext cx="945005" cy="365125"/>
          </a:xfrm>
        </p:spPr>
        <p:txBody>
          <a:bodyPr/>
          <a:lstStyle/>
          <a:p>
            <a:pPr>
              <a:defRPr/>
            </a:pPr>
            <a:r>
              <a:rPr lang="en-US"/>
              <a:t>21/2/2025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675139" y="1107237"/>
            <a:ext cx="5611812" cy="4608510"/>
          </a:xfrm>
        </p:spPr>
        <p:txBody>
          <a:bodyPr/>
          <a:lstStyle/>
          <a:p>
            <a:pPr>
              <a:defRPr/>
            </a:pPr>
            <a:r>
              <a:rPr dirty="0"/>
              <a:t>New equipment                                 (Cryogenic Refrigerators for HL-LHC)</a:t>
            </a:r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  <a:p>
            <a:pPr>
              <a:defRPr/>
            </a:pPr>
            <a:endParaRPr sz="1000" dirty="0"/>
          </a:p>
          <a:p>
            <a:pPr>
              <a:lnSpc>
                <a:spcPct val="114999"/>
              </a:lnSpc>
              <a:defRPr/>
            </a:pPr>
            <a:r>
              <a:rPr lang="en-US" sz="2100" b="1" i="0" u="none" strike="noStrike" cap="none" spc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 set of requirements (performance, technology) to allow industry to provide the optimum for a given scenario:</a:t>
            </a:r>
          </a:p>
          <a:p>
            <a:pPr>
              <a:lnSpc>
                <a:spcPct val="114999"/>
              </a:lnSpc>
              <a:defRPr/>
            </a:pPr>
            <a:r>
              <a:rPr lang="en-US" sz="2100" b="1" i="0" u="none" strike="noStrike" cap="none" spc="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Adjudication:  CAPEX + OPEX (10 years)</a:t>
            </a:r>
            <a:endParaRPr lang="en-US" sz="2100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R. Losito | Sustainability and Future Accelerators, where do we stand? 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41AD089-A632-019F-C809-C4AE0FC766A1}" type="slidenum">
              <a:rPr lang="en-US"/>
              <a:t>18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80947" y="1793701"/>
            <a:ext cx="3109058" cy="217489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 bwMode="auto">
          <a:xfrm>
            <a:off x="5688628" y="1793701"/>
            <a:ext cx="2960061" cy="2190772"/>
            <a:chOff x="0" y="0"/>
            <a:chExt cx="2960061" cy="21907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2960061" cy="215902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40938" y="1539897"/>
              <a:ext cx="1269999" cy="65087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331AD81-D343-3A05-C3B5-C0BABB9958ED}"/>
              </a:ext>
            </a:extLst>
          </p:cNvPr>
          <p:cNvSpPr/>
          <p:nvPr/>
        </p:nvSpPr>
        <p:spPr>
          <a:xfrm>
            <a:off x="2416452" y="5112781"/>
            <a:ext cx="5814867" cy="1024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7967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35D0CC2-696D-73EF-2F02-6864B8E707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Managing Energy</a:t>
            </a:r>
            <a:endParaRPr lang="en-GB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8CA914E4-9DC3-CBC5-FA25-99A70CF51A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7D0D9-E4F1-94A9-DD0B-D929569A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983C4-434E-0D11-3A3A-B8E5D0A8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8A16C-50A9-9631-46BA-7E828EF8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99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11A286A-25B3-0E8A-1DB0-6231E7B1F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CERN</a:t>
            </a:r>
          </a:p>
          <a:p>
            <a:r>
              <a:rPr lang="en-US" dirty="0"/>
              <a:t>What is Sustainability in the Accelerator Context</a:t>
            </a:r>
          </a:p>
          <a:p>
            <a:pPr lvl="1"/>
            <a:r>
              <a:rPr lang="en-US" dirty="0"/>
              <a:t>Energy</a:t>
            </a:r>
          </a:p>
          <a:p>
            <a:pPr lvl="1"/>
            <a:r>
              <a:rPr lang="en-US" dirty="0"/>
              <a:t>Site management</a:t>
            </a:r>
          </a:p>
          <a:p>
            <a:pPr lvl="1"/>
            <a:r>
              <a:rPr lang="en-US" dirty="0"/>
              <a:t>Construction of new accelerators</a:t>
            </a:r>
          </a:p>
          <a:p>
            <a:pPr lvl="1"/>
            <a:r>
              <a:rPr lang="en-US" dirty="0"/>
              <a:t>Development of new technologies</a:t>
            </a:r>
          </a:p>
          <a:p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286D902-5386-4A08-A5DB-49A3E5D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AE841-8FF2-8270-AEDD-915185E0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18122-E62D-0C93-6BB5-70C201E9F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743D2-C733-BEFD-0506-01070566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248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78ABAE9-D3A9-CA80-903A-1678DD30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50001 certification </a:t>
            </a:r>
            <a:endParaRPr lang="it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BFB3C5-3E16-E061-4BB8-37DCEF65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1409F-A727-8686-60FB-5D143A8C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B79AB-DCA2-8D3C-0BA4-2609240C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99C0B-700F-34FA-9FF3-903AA3A6F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505131" cy="4608512"/>
          </a:xfrm>
        </p:spPr>
        <p:txBody>
          <a:bodyPr>
            <a:normAutofit fontScale="92500"/>
          </a:bodyPr>
          <a:lstStyle/>
          <a:p>
            <a:r>
              <a:rPr lang="en-US" dirty="0"/>
              <a:t>CERN is the first HEP Laboratory ISO 50001 certified. </a:t>
            </a:r>
            <a:endParaRPr lang="it-IT" dirty="0"/>
          </a:p>
          <a:p>
            <a:r>
              <a:rPr lang="it-IT" dirty="0"/>
              <a:t>Certification implies the establishment of improvement goals, and of continuous monitoring. </a:t>
            </a:r>
          </a:p>
          <a:p>
            <a:r>
              <a:rPr lang="it-IT" dirty="0"/>
              <a:t>The process is not limited to the experts on the field: the line and top management have to be continuously informed of the status of the KPIs and take action.</a:t>
            </a:r>
          </a:p>
          <a:p>
            <a:r>
              <a:rPr lang="it-IT" dirty="0" err="1"/>
              <a:t>Electricity</a:t>
            </a:r>
            <a:r>
              <a:rPr lang="it-IT" dirty="0"/>
              <a:t> </a:t>
            </a:r>
            <a:r>
              <a:rPr lang="it-IT" dirty="0" err="1"/>
              <a:t>consumption</a:t>
            </a:r>
            <a:r>
              <a:rPr lang="it-IT" dirty="0"/>
              <a:t> and control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managed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an   </a:t>
            </a:r>
            <a:r>
              <a:rPr lang="it-IT" dirty="0">
                <a:solidFill>
                  <a:srgbClr val="FF0000"/>
                </a:solidFill>
              </a:rPr>
              <a:t>Energy Management Panel, </a:t>
            </a:r>
            <a:r>
              <a:rPr lang="it-IT" dirty="0" err="1"/>
              <a:t>gathering</a:t>
            </a:r>
            <a:r>
              <a:rPr lang="it-IT" dirty="0"/>
              <a:t> the management of the groups </a:t>
            </a:r>
            <a:r>
              <a:rPr lang="it-IT" dirty="0" err="1"/>
              <a:t>responsible</a:t>
            </a:r>
            <a:r>
              <a:rPr lang="it-IT" dirty="0"/>
              <a:t> of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impacting</a:t>
            </a:r>
            <a:r>
              <a:rPr lang="it-IT" dirty="0"/>
              <a:t> </a:t>
            </a:r>
            <a:r>
              <a:rPr lang="it-IT" dirty="0" err="1"/>
              <a:t>equipment</a:t>
            </a:r>
            <a:r>
              <a:rPr lang="it-IT" dirty="0"/>
              <a:t>.</a:t>
            </a:r>
            <a:endParaRPr lang="en-US" dirty="0"/>
          </a:p>
        </p:txBody>
      </p:sp>
      <p:pic>
        <p:nvPicPr>
          <p:cNvPr id="4" name="Picture 2" descr="Energy Management | AYGAZ">
            <a:extLst>
              <a:ext uri="{FF2B5EF4-FFF2-40B4-BE49-F238E27FC236}">
                <a16:creationId xmlns:a16="http://schemas.microsoft.com/office/drawing/2014/main" id="{E154392B-8DCF-7A6D-96BF-756CF749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7019" y="2747997"/>
            <a:ext cx="2569108" cy="227914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5F22E-0C50-B6FA-E558-830C584C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29" y="1510360"/>
            <a:ext cx="3601471" cy="4754416"/>
          </a:xfrm>
          <a:prstGeom prst="rect">
            <a:avLst/>
          </a:prstGeom>
          <a:noFill/>
          <a:ln>
            <a:solidFill>
              <a:srgbClr val="2F2F2F"/>
            </a:solidFill>
          </a:ln>
        </p:spPr>
      </p:pic>
    </p:spTree>
    <p:extLst>
      <p:ext uri="{BB962C8B-B14F-4D97-AF65-F5344CB8AC3E}">
        <p14:creationId xmlns:p14="http://schemas.microsoft.com/office/powerpoint/2010/main" val="2223980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dirty="0"/>
              <a:t>Forecasts &amp; measures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 bwMode="auto">
          <a:xfrm>
            <a:off x="3485228" y="6350851"/>
            <a:ext cx="980446" cy="365125"/>
          </a:xfrm>
        </p:spPr>
        <p:txBody>
          <a:bodyPr/>
          <a:lstStyle/>
          <a:p>
            <a:pPr>
              <a:defRPr/>
            </a:pPr>
            <a:r>
              <a:rPr lang="en-US"/>
              <a:t>21/2/2025</a:t>
            </a:r>
            <a:endParaRPr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R. Losito | Sustainability and Future Accelerators, where do we stand? </a:t>
            </a:r>
            <a:endParaRPr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41342C1-E374-5F4A-D159-02E133E23AE7}" type="slidenum">
              <a:rPr lang="en-US"/>
              <a:t>21</a:t>
            </a:fld>
            <a:endParaRPr lang="en-US"/>
          </a:p>
        </p:txBody>
      </p:sp>
      <p:pic>
        <p:nvPicPr>
          <p:cNvPr id="8" name="Picture 26" descr="Screen Shot 2019-05-23 at 20.31.34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8650" y="994976"/>
            <a:ext cx="2946398" cy="216488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9" name="Picture 1" descr="image002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8650" y="3246129"/>
            <a:ext cx="8496298" cy="2932182"/>
          </a:xfrm>
          <a:prstGeom prst="rect">
            <a:avLst/>
          </a:prstGeom>
        </p:spPr>
      </p:pic>
      <p:sp>
        <p:nvSpPr>
          <p:cNvPr id="11" name="TextBox 20"/>
          <p:cNvSpPr>
            <a:spLocks/>
          </p:cNvSpPr>
          <p:nvPr/>
        </p:nvSpPr>
        <p:spPr bwMode="auto">
          <a:xfrm>
            <a:off x="1113332" y="3360350"/>
            <a:ext cx="2141315" cy="1219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598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fr-CH" sz="1800" b="1">
                <a:solidFill>
                  <a:srgbClr val="AA72D4"/>
                </a:solidFill>
              </a:rPr>
              <a:t>Model output sent to Energy Contractor</a:t>
            </a:r>
            <a:endParaRPr lang="fr-CH" b="1">
              <a:solidFill>
                <a:srgbClr val="AA72D4"/>
              </a:solidFill>
            </a:endParaRPr>
          </a:p>
          <a:p>
            <a:pPr>
              <a:defRPr/>
            </a:pPr>
            <a:r>
              <a:rPr lang="fr-CH" sz="1000" b="1">
                <a:solidFill>
                  <a:srgbClr val="AA72D4"/>
                </a:solidFill>
              </a:rPr>
              <a:t>= model − communication and modelisation delays</a:t>
            </a:r>
            <a:endParaRPr sz="1000" b="1">
              <a:solidFill>
                <a:srgbClr val="AA72D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30999" y="1626685"/>
            <a:ext cx="1962106" cy="1336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461440" y="3749569"/>
            <a:ext cx="3575059" cy="19662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9195523" y="4972873"/>
            <a:ext cx="1962329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t>2021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852248" y="899348"/>
            <a:ext cx="6210299" cy="146307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t>2nd version, integrated in </a:t>
            </a:r>
            <a:r>
              <a:rPr b="1" u="sng">
                <a:hlinkClick r:id="rId6"/>
              </a:rPr>
              <a:t>Web-Energy</a:t>
            </a:r>
            <a:r>
              <a:t> tool to combine forecasts &amp; measures</a:t>
            </a:r>
          </a:p>
        </p:txBody>
      </p:sp>
      <p:pic>
        <p:nvPicPr>
          <p:cNvPr id="16" name="Picture 5" descr="Screen Shot 2019-05-23 at 20.27.07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951163" y="1339325"/>
            <a:ext cx="2705049" cy="18274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8353499" y="3215374"/>
            <a:ext cx="3840156" cy="333374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r">
              <a:defRPr/>
            </a:pPr>
            <a:r>
              <a:rPr lang="en-US" sz="1400" b="1">
                <a:solidFill>
                  <a:schemeClr val="tx1"/>
                </a:solidFill>
              </a:rPr>
              <a:t>Measures: global accuracy better than 1% !</a:t>
            </a:r>
            <a:endParaRPr sz="1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C3F3FF-59F9-9AAC-D324-F2E7FED7D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Preparing CERN’s future</a:t>
            </a:r>
            <a:endParaRPr lang="en-GB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FACA064-D9A7-D9B2-AEDC-F060E0046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0798A-2376-4C00-2186-E73F97DE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CD4FF-7F5D-AA32-77A2-10CF6936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66CE2-5ABA-7708-ECB6-4EC2B935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93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CA4A4-5E6B-E848-A141-D74F01D4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DE12B0-6AB5-E942-B393-1C4EC3A4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1"/>
            <a:ext cx="10993492" cy="1116849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Preparing CERN’s </a:t>
            </a:r>
            <a:r>
              <a:rPr lang="en-US" sz="4400" dirty="0"/>
              <a:t>future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51FDE-F9B1-D841-8042-D781AA3F8CCC}"/>
              </a:ext>
            </a:extLst>
          </p:cNvPr>
          <p:cNvSpPr txBox="1"/>
          <p:nvPr/>
        </p:nvSpPr>
        <p:spPr>
          <a:xfrm>
            <a:off x="3739978" y="18617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ACEB6-0012-B44A-A110-62857FFD0AB7}"/>
              </a:ext>
            </a:extLst>
          </p:cNvPr>
          <p:cNvSpPr txBox="1"/>
          <p:nvPr/>
        </p:nvSpPr>
        <p:spPr>
          <a:xfrm>
            <a:off x="2842054" y="2158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AC501-47D9-4649-A18D-8299A6DF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23</a:t>
            </a:fld>
            <a:endParaRPr lang="fr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59E7F8-056A-8D62-D8BE-A649031F2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FC7C92D2-3F7D-C84E-B536-BB774B2885B8}"/>
              </a:ext>
            </a:extLst>
          </p:cNvPr>
          <p:cNvSpPr txBox="1">
            <a:spLocks/>
          </p:cNvSpPr>
          <p:nvPr/>
        </p:nvSpPr>
        <p:spPr>
          <a:xfrm>
            <a:off x="602403" y="1953790"/>
            <a:ext cx="4977130" cy="4729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F2F2F"/>
                </a:solidFill>
              </a:rPr>
              <a:t>Driven by the </a:t>
            </a:r>
            <a:r>
              <a:rPr lang="en-US" sz="2000" b="1" dirty="0">
                <a:solidFill>
                  <a:srgbClr val="2F2F2F"/>
                </a:solidFill>
              </a:rPr>
              <a:t>2020 Update of the European Strategy for Particle Physics</a:t>
            </a:r>
            <a:endParaRPr lang="en-US" sz="2100" dirty="0">
              <a:solidFill>
                <a:srgbClr val="2F2F2F"/>
              </a:solidFill>
            </a:endParaRP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Technical and financial feasibility study of a Future Circular Collider (Spring 2025)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Accelerator R&amp;D to develop technologies for FCC and for alternative options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Detector and computing R&amp;D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Maintain and expand a compelling scientific diversity </a:t>
            </a:r>
            <a:r>
              <a:rPr lang="en-US" sz="1500" dirty="0" err="1"/>
              <a:t>programme</a:t>
            </a:r>
            <a:endParaRPr lang="en-US" sz="1500" dirty="0"/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rgbClr val="FF0000"/>
                </a:solidFill>
              </a:rPr>
              <a:t>Continue to support other projects around </a:t>
            </a:r>
            <a:br>
              <a:rPr lang="en-US" sz="1500" i="1" dirty="0">
                <a:solidFill>
                  <a:srgbClr val="FF0000"/>
                </a:solidFill>
              </a:rPr>
            </a:br>
            <a:r>
              <a:rPr lang="en-US" sz="1500" i="1" dirty="0">
                <a:solidFill>
                  <a:srgbClr val="FF0000"/>
                </a:solidFill>
              </a:rPr>
              <a:t>	the world, including alternative proposals at CERN</a:t>
            </a:r>
          </a:p>
        </p:txBody>
      </p:sp>
      <p:pic>
        <p:nvPicPr>
          <p:cNvPr id="9" name="Picture Placeholder 8" descr="A blue cover with white lines and a circle&#10;&#10;Description automatically generated">
            <a:extLst>
              <a:ext uri="{FF2B5EF4-FFF2-40B4-BE49-F238E27FC236}">
                <a16:creationId xmlns:a16="http://schemas.microsoft.com/office/drawing/2014/main" id="{CA1F8D71-0340-6911-044D-AB76DE5684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010" t="13062" b="13062"/>
          <a:stretch/>
        </p:blipFill>
        <p:spPr>
          <a:xfrm>
            <a:off x="7159256" y="1319972"/>
            <a:ext cx="5032744" cy="5538028"/>
          </a:xfrm>
        </p:spPr>
      </p:pic>
    </p:spTree>
    <p:extLst>
      <p:ext uri="{BB962C8B-B14F-4D97-AF65-F5344CB8AC3E}">
        <p14:creationId xmlns:p14="http://schemas.microsoft.com/office/powerpoint/2010/main" val="1427226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CA4A4-5E6B-E848-A141-D74F01D4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DE12B0-6AB5-E942-B393-1C4EC3A4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1"/>
            <a:ext cx="10993492" cy="1116849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Preparing CERN’s future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51FDE-F9B1-D841-8042-D781AA3F8CCC}"/>
              </a:ext>
            </a:extLst>
          </p:cNvPr>
          <p:cNvSpPr txBox="1"/>
          <p:nvPr/>
        </p:nvSpPr>
        <p:spPr>
          <a:xfrm>
            <a:off x="3739978" y="18617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ACEB6-0012-B44A-A110-62857FFD0AB7}"/>
              </a:ext>
            </a:extLst>
          </p:cNvPr>
          <p:cNvSpPr txBox="1"/>
          <p:nvPr/>
        </p:nvSpPr>
        <p:spPr>
          <a:xfrm>
            <a:off x="2842054" y="2158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3CD645F-245C-B744-AAC2-141FDDB68C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745" y="1773141"/>
            <a:ext cx="6435256" cy="437321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AC501-47D9-4649-A18D-8299A6DF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24</a:t>
            </a:fld>
            <a:endParaRPr lang="fr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59E7F8-056A-8D62-D8BE-A649031F2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FC7C92D2-3F7D-C84E-B536-BB774B2885B8}"/>
              </a:ext>
            </a:extLst>
          </p:cNvPr>
          <p:cNvSpPr txBox="1">
            <a:spLocks/>
          </p:cNvSpPr>
          <p:nvPr/>
        </p:nvSpPr>
        <p:spPr>
          <a:xfrm>
            <a:off x="602403" y="1953790"/>
            <a:ext cx="4977130" cy="4729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F2F2F"/>
                </a:solidFill>
              </a:rPr>
              <a:t>Driven by the </a:t>
            </a:r>
            <a:r>
              <a:rPr lang="en-US" sz="2000" b="1" dirty="0">
                <a:solidFill>
                  <a:srgbClr val="2F2F2F"/>
                </a:solidFill>
              </a:rPr>
              <a:t>2020 Update of the European Strategy for Particle Physics</a:t>
            </a:r>
            <a:endParaRPr lang="en-US" sz="2100" dirty="0">
              <a:solidFill>
                <a:srgbClr val="2F2F2F"/>
              </a:solidFill>
            </a:endParaRP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Technical and financial feasibility study of a Future Circular Collider (Spring 2025)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Accelerator R&amp;D to develop technologies for FCC and for alternative options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Detector and computing R&amp;D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Maintain and expand a compelling scientific diversity </a:t>
            </a:r>
            <a:r>
              <a:rPr lang="en-US" sz="1500" dirty="0" err="1"/>
              <a:t>programme</a:t>
            </a:r>
            <a:endParaRPr lang="en-US" sz="1500" dirty="0"/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rgbClr val="FF0000"/>
                </a:solidFill>
              </a:rPr>
              <a:t>Continue to support other projects around </a:t>
            </a:r>
            <a:br>
              <a:rPr lang="en-US" sz="1500" i="1" dirty="0">
                <a:solidFill>
                  <a:srgbClr val="FF0000"/>
                </a:solidFill>
              </a:rPr>
            </a:br>
            <a:r>
              <a:rPr lang="en-US" sz="1500" i="1" dirty="0">
                <a:solidFill>
                  <a:srgbClr val="FF0000"/>
                </a:solidFill>
              </a:rPr>
              <a:t>	the world, including alternative proposals at CERN</a:t>
            </a:r>
          </a:p>
        </p:txBody>
      </p:sp>
    </p:spTree>
    <p:extLst>
      <p:ext uri="{BB962C8B-B14F-4D97-AF65-F5344CB8AC3E}">
        <p14:creationId xmlns:p14="http://schemas.microsoft.com/office/powerpoint/2010/main" val="3114325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9A0C1D5-04F6-6D3B-7465-9E2E5CA1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Preparing CERN’s future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63B2F8-4B15-5372-6C35-3F51FD422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Linear Collider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A930268-9472-37BF-8DC1-F63D5D426C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7988" y="2904332"/>
            <a:ext cx="5616575" cy="280828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54C44A-C329-3BD0-AB24-BB4964159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CLIC – Compact Linear Collider</a:t>
            </a:r>
            <a:endParaRPr lang="en-GB" dirty="0"/>
          </a:p>
        </p:txBody>
      </p:sp>
      <p:pic>
        <p:nvPicPr>
          <p:cNvPr id="12" name="Content Placeholder 11" descr="A map of a mountain with a route&#10;&#10;Description automatically generated">
            <a:extLst>
              <a:ext uri="{FF2B5EF4-FFF2-40B4-BE49-F238E27FC236}">
                <a16:creationId xmlns:a16="http://schemas.microsoft.com/office/drawing/2014/main" id="{F8F62ABD-C3AB-D086-A055-53E3D7A8E1C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1291" y="2427288"/>
            <a:ext cx="5313631" cy="3762375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711ED2-04B5-6669-5570-EA1A16FC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25AA4-0C70-9FA6-62FC-8CE4D337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B9649-F0CC-7B6B-6253-1437E61D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526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43D80C8-C284-3248-4BCE-43987FB8C8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Impact of future projects </a:t>
            </a:r>
            <a:endParaRPr lang="en-GB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229DE741-07B0-6500-D3B8-22AEF71617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34050-E2B8-577F-8E26-03204EDC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7E8E28-8EE3-DAC7-F9A9-97CE33BE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36A534-464A-8393-CC17-D8600CD7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66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569FF-04D6-0A0D-A1C2-9F851141D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90" y="373593"/>
            <a:ext cx="5616575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Lifecycle assessment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BB2109-470F-CA97-DB9B-46BEB77A0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Process to evaluate the impact of a human activity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Long term (~5 - 10 years) vision: every component designed at CERN should integrate LCA from the start of the design process and be optimised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US" dirty="0" err="1"/>
              <a:t>ee</a:t>
            </a:r>
            <a:r>
              <a:rPr lang="en-US" dirty="0"/>
              <a:t> </a:t>
            </a:r>
            <a:r>
              <a:rPr lang="en-GB" dirty="0"/>
              <a:t>Int J Life Cycle Assess (2017) 22:138–147) for the </a:t>
            </a:r>
            <a:r>
              <a:rPr lang="en-GB" dirty="0" err="1"/>
              <a:t>ReCiPe</a:t>
            </a:r>
            <a:r>
              <a:rPr lang="en-GB" dirty="0"/>
              <a:t> Methodology (2016) --- </a:t>
            </a:r>
            <a:r>
              <a:rPr lang="en-GB" b="0" dirty="0">
                <a:solidFill>
                  <a:srgbClr val="222222"/>
                </a:solidFill>
                <a:latin typeface="Merriweather Sans" panose="020F0502020204030204" pitchFamily="2" charset="0"/>
                <a:hlinkClick r:id="rId2"/>
              </a:rPr>
              <a:t>https://doi.org/10.1007/s11367-016-1246-y</a:t>
            </a:r>
            <a:r>
              <a:rPr lang="en-GB" b="0" dirty="0">
                <a:solidFill>
                  <a:srgbClr val="222222"/>
                </a:solidFill>
                <a:latin typeface="Merriweather Sans" panose="020F0502020204030204" pitchFamily="2" charset="0"/>
              </a:rPr>
              <a:t> 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8" name="Content Placeholder 7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6AC368E7-FC42-DF9B-DE9F-98D0810C24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/>
        </p:blipFill>
        <p:spPr>
          <a:xfrm>
            <a:off x="6241856" y="0"/>
            <a:ext cx="5875724" cy="6317986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76E8A-F55A-588A-8A3C-91AE0982F6D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574101" y="6350853"/>
            <a:ext cx="154228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21/2/2025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5DDB8-F31D-1125-453D-1989BB89F4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56352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786A3-1332-A99A-694F-95049DD5E9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2"/>
            <a:ext cx="6812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54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FC6502-434B-7A38-639F-5467D36F2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rrfr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481BB2-CE5E-8CA3-87A7-F90A5F2A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1EB43E-71FD-BD13-EB69-7DD703A30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4F8BD-3B91-45AE-3DA6-6DAEB656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746F578-7F1F-479B-365B-083125514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7" t="20724" r="17500" b="11716"/>
          <a:stretch/>
        </p:blipFill>
        <p:spPr>
          <a:xfrm>
            <a:off x="77896" y="-39756"/>
            <a:ext cx="12114104" cy="672147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C0FE3E-76B4-DD75-DBDA-DA481CCC4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00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AF79B4-105B-4A69-46D4-648E00269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 for Sustainability</a:t>
            </a:r>
            <a:endParaRPr lang="en-GB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A8B7F99-7541-220C-6DF9-BA169312B6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1EFAA-0D69-ACA1-28F5-00C548DE4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44F87-56EE-8724-8CD9-FE340A2F2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D7313-CDB9-A1C8-926C-8373F38B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1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4232A8-FC0E-14A7-B2C2-3606CFE4A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Sustainability in a nutshell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4742D44-F94F-459C-A1A0-10706E92B0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0AB68-C1D7-CB33-D839-7E8574CC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82EDF-8FC1-3C5C-535C-EC94FE75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5FEC4-87ED-8BB2-2E51-66448C12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64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AA09FB-B32F-6D59-3979-A26E4388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Components of a particle accelerator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BD19F5-D7BB-9674-D45D-662175501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Magnets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78BE32-36D0-519B-202D-ABBD95A89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321" y="2260600"/>
            <a:ext cx="5810718" cy="379095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A4EA20-8EAE-4301-02C2-60A83B2C97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Radiofrequency Cavity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D488102-2D97-DDF8-C08D-797EEF0A6E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88038" y="2260600"/>
            <a:ext cx="5572125" cy="26384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498D3-6417-BB33-6696-B5A9E951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95E19-39FA-591D-967B-2AB93314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3D814-63C9-14DF-04EE-9B62C54C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BB0D4A-3507-D583-A43C-680BF010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785" y="4535723"/>
            <a:ext cx="3737429" cy="18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56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AA09FB-B32F-6D59-3979-A26E4388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Components of a particle accelerator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BD19F5-D7BB-9674-D45D-662175501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Detectors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A4EA20-8EAE-4301-02C2-60A83B2C97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Data Centers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498D3-6417-BB33-6696-B5A9E951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95E19-39FA-591D-967B-2AB93314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3D814-63C9-14DF-04EE-9B62C54C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E266BE-5384-71CD-0B83-B47C651D60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0349" y="2260600"/>
            <a:ext cx="5589635" cy="3646714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1C358FB-5E0E-9216-E61B-242361C3F7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872512"/>
            <a:ext cx="5611813" cy="28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83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5506-76CE-581B-A23D-2D16942A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Efficient technologies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393E-1471-F05F-5967-75283987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244A1-93B9-365A-4D0C-0D8BA8F5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5444-CC43-6086-DB79-F938C3BD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180BE-3376-A391-1BAA-92D70F471CE9}"/>
              </a:ext>
            </a:extLst>
          </p:cNvPr>
          <p:cNvSpPr txBox="1"/>
          <p:nvPr/>
        </p:nvSpPr>
        <p:spPr>
          <a:xfrm>
            <a:off x="2225749" y="5883349"/>
            <a:ext cx="74498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Courtesy Prof. M. </a:t>
            </a:r>
            <a:r>
              <a:rPr lang="en-US" dirty="0" err="1"/>
              <a:t>Seidl</a:t>
            </a:r>
            <a:r>
              <a:rPr lang="en-US" dirty="0"/>
              <a:t>, EPFL and PSI</a:t>
            </a:r>
            <a:endParaRPr lang="en-GB" dirty="0"/>
          </a:p>
        </p:txBody>
      </p:sp>
      <p:pic>
        <p:nvPicPr>
          <p:cNvPr id="15" name="Content Placeholder 14" descr="A screenshot of a computer&#10;&#10;Description automatically generated">
            <a:extLst>
              <a:ext uri="{FF2B5EF4-FFF2-40B4-BE49-F238E27FC236}">
                <a16:creationId xmlns:a16="http://schemas.microsoft.com/office/drawing/2014/main" id="{A5969326-75C0-5572-1C1C-D2179E977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62" y="1176836"/>
            <a:ext cx="8180251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27800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4A44F1-2442-5781-D4AA-B77EEC7CB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baseline="-25000" dirty="0" err="1"/>
              <a:t>tot</a:t>
            </a:r>
            <a:r>
              <a:rPr lang="en-US" dirty="0"/>
              <a:t>=</a:t>
            </a:r>
            <a:r>
              <a:rPr lang="en-US" dirty="0" err="1"/>
              <a:t>P</a:t>
            </a:r>
            <a:r>
              <a:rPr lang="en-US" baseline="-25000" dirty="0" err="1"/>
              <a:t>diss</a:t>
            </a:r>
            <a:r>
              <a:rPr lang="en-US" dirty="0" err="1"/>
              <a:t>+P</a:t>
            </a:r>
            <a:r>
              <a:rPr lang="en-US" baseline="-25000" dirty="0" err="1"/>
              <a:t>cryo</a:t>
            </a:r>
            <a:endParaRPr lang="en-US" baseline="-25000" dirty="0"/>
          </a:p>
          <a:p>
            <a:r>
              <a:rPr lang="en-US" dirty="0"/>
              <a:t>Optimum temperature depends on </a:t>
            </a:r>
          </a:p>
          <a:p>
            <a:pPr lvl="1"/>
            <a:r>
              <a:rPr lang="en-US" dirty="0"/>
              <a:t>SC material (LTS, HTS </a:t>
            </a:r>
            <a:r>
              <a:rPr lang="en-US" dirty="0" err="1"/>
              <a:t>etc</a:t>
            </a:r>
            <a:r>
              <a:rPr lang="en-US" dirty="0"/>
              <a:t>…) </a:t>
            </a:r>
          </a:p>
          <a:p>
            <a:pPr lvl="1"/>
            <a:r>
              <a:rPr lang="en-US" dirty="0"/>
              <a:t>Refrigerant</a:t>
            </a:r>
          </a:p>
          <a:p>
            <a:pPr lvl="1"/>
            <a:r>
              <a:rPr lang="en-US" dirty="0"/>
              <a:t>…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1CC17D-7E64-C886-0CE9-466CD6D59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FE411-2BD2-8BCA-D6C5-44A33B6F7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211A1-0D44-8ABB-0976-6146E553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2BBE-EA8E-8048-2A27-C7E6EA67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C4FD1D8-37B9-91A6-52C2-9B4FADE72D54}"/>
              </a:ext>
            </a:extLst>
          </p:cNvPr>
          <p:cNvSpPr/>
          <p:nvPr/>
        </p:nvSpPr>
        <p:spPr>
          <a:xfrm rot="10800000">
            <a:off x="1144744" y="2450033"/>
            <a:ext cx="7894553" cy="3406314"/>
          </a:xfrm>
          <a:prstGeom prst="arc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E55871B-E7B9-97EE-00E1-5A900207932D}"/>
              </a:ext>
            </a:extLst>
          </p:cNvPr>
          <p:cNvSpPr/>
          <p:nvPr/>
        </p:nvSpPr>
        <p:spPr>
          <a:xfrm rot="10800000" flipH="1">
            <a:off x="-2597781" y="2351147"/>
            <a:ext cx="7894553" cy="3406314"/>
          </a:xfrm>
          <a:prstGeom prst="arc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FD4D4-C391-A874-251F-50D4E5FA0131}"/>
              </a:ext>
            </a:extLst>
          </p:cNvPr>
          <p:cNvSpPr txBox="1"/>
          <p:nvPr/>
        </p:nvSpPr>
        <p:spPr>
          <a:xfrm>
            <a:off x="957609" y="3765767"/>
            <a:ext cx="7837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/>
              <a:t>Pcryo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E6001-E4DF-296D-D9D7-6BA59C255475}"/>
              </a:ext>
            </a:extLst>
          </p:cNvPr>
          <p:cNvSpPr txBox="1"/>
          <p:nvPr/>
        </p:nvSpPr>
        <p:spPr>
          <a:xfrm>
            <a:off x="5141878" y="3757820"/>
            <a:ext cx="7837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/>
              <a:t>Pdiss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15DF0-8090-666E-9D62-08D3625C55B6}"/>
              </a:ext>
            </a:extLst>
          </p:cNvPr>
          <p:cNvSpPr/>
          <p:nvPr/>
        </p:nvSpPr>
        <p:spPr>
          <a:xfrm>
            <a:off x="9268052" y="3122577"/>
            <a:ext cx="1016000" cy="9289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Cryo</a:t>
            </a:r>
            <a:endParaRPr lang="en-US" dirty="0"/>
          </a:p>
          <a:p>
            <a:pPr algn="ctr"/>
            <a:r>
              <a:rPr lang="en-US" dirty="0"/>
              <a:t>Plant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F013160-A068-8EBF-1ACD-FEF4F0535F7B}"/>
              </a:ext>
            </a:extLst>
          </p:cNvPr>
          <p:cNvSpPr/>
          <p:nvPr/>
        </p:nvSpPr>
        <p:spPr>
          <a:xfrm>
            <a:off x="9391213" y="5110228"/>
            <a:ext cx="826373" cy="53747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2K</a:t>
            </a:r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C710DD-CC63-E8B2-5844-DF689E7FB3B3}"/>
              </a:ext>
            </a:extLst>
          </p:cNvPr>
          <p:cNvSpPr/>
          <p:nvPr/>
        </p:nvSpPr>
        <p:spPr>
          <a:xfrm>
            <a:off x="9391213" y="1592263"/>
            <a:ext cx="826373" cy="53747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300K</a:t>
            </a:r>
            <a:endParaRPr lang="en-GB" dirty="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E42611B2-4E67-A62E-F49A-8B25AA3ED9C6}"/>
              </a:ext>
            </a:extLst>
          </p:cNvPr>
          <p:cNvSpPr/>
          <p:nvPr/>
        </p:nvSpPr>
        <p:spPr>
          <a:xfrm>
            <a:off x="9391213" y="4204419"/>
            <a:ext cx="729078" cy="793370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CBFA4D-009A-627C-B0A8-0417A8BA40F2}"/>
              </a:ext>
            </a:extLst>
          </p:cNvPr>
          <p:cNvSpPr/>
          <p:nvPr/>
        </p:nvSpPr>
        <p:spPr>
          <a:xfrm>
            <a:off x="10365527" y="4502198"/>
            <a:ext cx="984201" cy="2861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Pdiss</a:t>
            </a:r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00A21BC-42B8-BA4C-823C-C4C72F2121D0}"/>
              </a:ext>
            </a:extLst>
          </p:cNvPr>
          <p:cNvSpPr/>
          <p:nvPr/>
        </p:nvSpPr>
        <p:spPr>
          <a:xfrm>
            <a:off x="6987409" y="3273424"/>
            <a:ext cx="826373" cy="537471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Grid</a:t>
            </a:r>
            <a:endParaRPr lang="en-GB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4D9AFEB-0390-CDF3-2B73-986DB7666351}"/>
              </a:ext>
            </a:extLst>
          </p:cNvPr>
          <p:cNvSpPr/>
          <p:nvPr/>
        </p:nvSpPr>
        <p:spPr>
          <a:xfrm>
            <a:off x="7983781" y="3273425"/>
            <a:ext cx="1225515" cy="537471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PCryo</a:t>
            </a:r>
            <a:endParaRPr lang="en-GB" dirty="0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213C8A69-0F0F-4716-5F58-475FC59724BD}"/>
              </a:ext>
            </a:extLst>
          </p:cNvPr>
          <p:cNvSpPr/>
          <p:nvPr/>
        </p:nvSpPr>
        <p:spPr>
          <a:xfrm>
            <a:off x="9439860" y="2262417"/>
            <a:ext cx="729078" cy="793370"/>
          </a:xfrm>
          <a:prstGeom prst="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FDF6A-8E7D-CF1C-A2FA-433FD5D3606B}"/>
              </a:ext>
            </a:extLst>
          </p:cNvPr>
          <p:cNvSpPr/>
          <p:nvPr/>
        </p:nvSpPr>
        <p:spPr>
          <a:xfrm>
            <a:off x="10392711" y="2617950"/>
            <a:ext cx="984201" cy="2861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Ptot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703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E835-5A73-CEB7-1EC9-CD48823F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94" y="124452"/>
            <a:ext cx="11380812" cy="1084263"/>
          </a:xfrm>
        </p:spPr>
        <p:txBody>
          <a:bodyPr/>
          <a:lstStyle/>
          <a:p>
            <a:pPr algn="ctr"/>
            <a:r>
              <a:rPr lang="en-US" dirty="0"/>
              <a:t>Superconductivity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824043-929D-F735-9301-D621482DB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871" y="666584"/>
            <a:ext cx="5616575" cy="668337"/>
          </a:xfrm>
        </p:spPr>
        <p:txBody>
          <a:bodyPr/>
          <a:lstStyle/>
          <a:p>
            <a:r>
              <a:rPr lang="en-US" dirty="0"/>
              <a:t>Magnets &amp; SC links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AAC0C0-F627-B53C-47F2-7D3F64D4C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61" y="1497949"/>
            <a:ext cx="5941639" cy="4684375"/>
          </a:xfrm>
        </p:spPr>
        <p:txBody>
          <a:bodyPr/>
          <a:lstStyle/>
          <a:p>
            <a:r>
              <a:rPr lang="en-US" sz="2000" dirty="0"/>
              <a:t>Working on several Materials</a:t>
            </a:r>
          </a:p>
          <a:p>
            <a:pPr lvl="2">
              <a:lnSpc>
                <a:spcPct val="110000"/>
              </a:lnSpc>
            </a:pPr>
            <a:r>
              <a:rPr lang="en-US" sz="1600" b="1" dirty="0" err="1"/>
              <a:t>NbTi</a:t>
            </a:r>
            <a:r>
              <a:rPr lang="en-US" sz="1600" dirty="0"/>
              <a:t>: </a:t>
            </a:r>
            <a:r>
              <a:rPr lang="en-US" sz="1600" b="1" i="1" dirty="0"/>
              <a:t>T</a:t>
            </a:r>
            <a:r>
              <a:rPr lang="en-US" sz="1600" b="1" i="1" baseline="-25000" dirty="0"/>
              <a:t>c</a:t>
            </a:r>
            <a:r>
              <a:rPr lang="en-US" sz="1600" b="1" dirty="0"/>
              <a:t>  ~ 9.2 K; </a:t>
            </a:r>
            <a:r>
              <a:rPr lang="en-US" sz="1600" b="1" i="1" dirty="0">
                <a:solidFill>
                  <a:srgbClr val="00B050"/>
                </a:solidFill>
              </a:rPr>
              <a:t>J</a:t>
            </a:r>
            <a:r>
              <a:rPr lang="en-US" sz="1600" b="1" i="1" baseline="-25000" dirty="0">
                <a:solidFill>
                  <a:srgbClr val="00B050"/>
                </a:solidFill>
              </a:rPr>
              <a:t>e</a:t>
            </a:r>
            <a:r>
              <a:rPr lang="en-US" sz="1600" dirty="0"/>
              <a:t>=</a:t>
            </a:r>
            <a:r>
              <a:rPr lang="en-US" sz="1600" b="1" dirty="0">
                <a:solidFill>
                  <a:srgbClr val="00B050"/>
                </a:solidFill>
              </a:rPr>
              <a:t>1000 A/ mm</a:t>
            </a:r>
            <a:r>
              <a:rPr lang="en-US" sz="1600" b="1" baseline="30000" dirty="0">
                <a:solidFill>
                  <a:srgbClr val="00B050"/>
                </a:solidFill>
              </a:rPr>
              <a:t>2 </a:t>
            </a:r>
            <a:r>
              <a:rPr lang="en-US" sz="1600" dirty="0"/>
              <a:t>@ </a:t>
            </a:r>
            <a:r>
              <a:rPr lang="en-US" sz="1600" b="1" dirty="0">
                <a:solidFill>
                  <a:srgbClr val="00B050"/>
                </a:solidFill>
              </a:rPr>
              <a:t>4.2 K, ~ 6 T </a:t>
            </a:r>
            <a:r>
              <a:rPr lang="en-US" sz="1600" dirty="0"/>
              <a:t>	      At CERN used at 1.9 K to have </a:t>
            </a:r>
            <a:r>
              <a:rPr lang="en-US" sz="1600" i="1" dirty="0">
                <a:solidFill>
                  <a:schemeClr val="tx1"/>
                </a:solidFill>
              </a:rPr>
              <a:t>J</a:t>
            </a:r>
            <a:r>
              <a:rPr lang="en-US" sz="1600" i="1" baseline="-25000" dirty="0">
                <a:solidFill>
                  <a:schemeClr val="tx1"/>
                </a:solidFill>
              </a:rPr>
              <a:t>e</a:t>
            </a:r>
            <a:r>
              <a:rPr lang="en-US" sz="1600" dirty="0">
                <a:solidFill>
                  <a:schemeClr val="tx1"/>
                </a:solidFill>
              </a:rPr>
              <a:t>=1000 A/ mm</a:t>
            </a:r>
            <a:r>
              <a:rPr lang="en-US" sz="1600" baseline="30000" dirty="0">
                <a:solidFill>
                  <a:schemeClr val="tx1"/>
                </a:solidFill>
              </a:rPr>
              <a:t>2 </a:t>
            </a:r>
            <a:r>
              <a:rPr lang="en-US" sz="1600" dirty="0"/>
              <a:t>@ ~ 9 T </a:t>
            </a:r>
          </a:p>
          <a:p>
            <a:pPr lvl="2">
              <a:lnSpc>
                <a:spcPct val="110000"/>
              </a:lnSpc>
            </a:pPr>
            <a:r>
              <a:rPr lang="en-US" sz="1600" b="1" dirty="0"/>
              <a:t>Nb</a:t>
            </a:r>
            <a:r>
              <a:rPr lang="en-US" sz="1600" b="1" baseline="-25000" dirty="0"/>
              <a:t>3</a:t>
            </a:r>
            <a:r>
              <a:rPr lang="en-US" sz="1600" b="1" dirty="0"/>
              <a:t>Sn</a:t>
            </a:r>
            <a:r>
              <a:rPr lang="en-US" sz="1600" dirty="0"/>
              <a:t>: </a:t>
            </a:r>
            <a:r>
              <a:rPr lang="en-US" sz="1600" b="1" i="1" dirty="0"/>
              <a:t>T</a:t>
            </a:r>
            <a:r>
              <a:rPr lang="en-US" sz="1600" b="1" i="1" baseline="-25000" dirty="0"/>
              <a:t>c</a:t>
            </a:r>
            <a:r>
              <a:rPr lang="en-US" sz="1600" b="1" baseline="-25000" dirty="0"/>
              <a:t> </a:t>
            </a:r>
            <a:r>
              <a:rPr lang="en-US" sz="1600" b="1" dirty="0"/>
              <a:t>~ 18.3 K;</a:t>
            </a:r>
            <a:r>
              <a:rPr lang="en-US" sz="1600" dirty="0"/>
              <a:t> </a:t>
            </a:r>
            <a:r>
              <a:rPr lang="en-US" sz="1600" b="1" i="1" dirty="0">
                <a:solidFill>
                  <a:srgbClr val="00B050"/>
                </a:solidFill>
              </a:rPr>
              <a:t>J</a:t>
            </a:r>
            <a:r>
              <a:rPr lang="en-US" sz="1600" b="1" i="1" baseline="-25000" dirty="0">
                <a:solidFill>
                  <a:srgbClr val="00B050"/>
                </a:solidFill>
              </a:rPr>
              <a:t>e</a:t>
            </a:r>
            <a:r>
              <a:rPr lang="en-US" sz="1600" dirty="0"/>
              <a:t>= </a:t>
            </a:r>
            <a:r>
              <a:rPr lang="en-US" sz="1600" b="1" dirty="0">
                <a:solidFill>
                  <a:srgbClr val="00B050"/>
                </a:solidFill>
              </a:rPr>
              <a:t>1000 A/ mm</a:t>
            </a:r>
            <a:r>
              <a:rPr lang="en-US" sz="1600" b="1" baseline="30000" dirty="0">
                <a:solidFill>
                  <a:srgbClr val="00B050"/>
                </a:solidFill>
              </a:rPr>
              <a:t>2 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@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00B050"/>
                </a:solidFill>
              </a:rPr>
              <a:t>4.2 K, ~ 15 T</a:t>
            </a:r>
            <a:r>
              <a:rPr lang="en-US" sz="1600" dirty="0"/>
              <a:t>.  At CERN used at 1.9 K for the HL-LHC upgrade.  	       Possible to reach high fields (&gt;10 T) at 4.5 K </a:t>
            </a:r>
          </a:p>
          <a:p>
            <a:pPr lvl="2">
              <a:lnSpc>
                <a:spcPct val="110000"/>
              </a:lnSpc>
            </a:pPr>
            <a:r>
              <a:rPr lang="en-US" sz="1600" b="1" dirty="0"/>
              <a:t>MgB</a:t>
            </a:r>
            <a:r>
              <a:rPr lang="en-US" sz="1600" b="1" baseline="-25000" dirty="0"/>
              <a:t>2</a:t>
            </a:r>
            <a:r>
              <a:rPr lang="en-US" sz="1600" dirty="0"/>
              <a:t> :</a:t>
            </a:r>
            <a:r>
              <a:rPr lang="en-US" sz="1600" i="1" dirty="0"/>
              <a:t> </a:t>
            </a:r>
            <a:r>
              <a:rPr lang="en-US" sz="1600" b="1" i="1" dirty="0"/>
              <a:t>T</a:t>
            </a:r>
            <a:r>
              <a:rPr lang="en-US" sz="1600" b="1" i="1" baseline="-25000" dirty="0"/>
              <a:t>c</a:t>
            </a:r>
            <a:r>
              <a:rPr lang="en-US" sz="1600" b="1" i="1" dirty="0"/>
              <a:t> </a:t>
            </a:r>
            <a:r>
              <a:rPr lang="en-US" sz="1600" b="1" dirty="0"/>
              <a:t>~ 39 K</a:t>
            </a:r>
            <a:r>
              <a:rPr lang="en-US" sz="1600" dirty="0"/>
              <a:t>, </a:t>
            </a:r>
            <a:r>
              <a:rPr lang="en-US" sz="1600" b="1" i="1" dirty="0">
                <a:solidFill>
                  <a:srgbClr val="FF0000"/>
                </a:solidFill>
              </a:rPr>
              <a:t>J</a:t>
            </a:r>
            <a:r>
              <a:rPr lang="en-US" sz="1600" b="1" i="1" baseline="-25000" dirty="0">
                <a:solidFill>
                  <a:srgbClr val="FF0000"/>
                </a:solidFill>
              </a:rPr>
              <a:t>e</a:t>
            </a:r>
            <a:r>
              <a:rPr lang="en-US" sz="1600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400 A/ mm</a:t>
            </a:r>
            <a:r>
              <a:rPr lang="en-US" sz="1600" b="1" baseline="30000" dirty="0">
                <a:solidFill>
                  <a:srgbClr val="FF0000"/>
                </a:solidFill>
              </a:rPr>
              <a:t>2 </a:t>
            </a:r>
            <a:r>
              <a:rPr lang="en-US" sz="1600" dirty="0"/>
              <a:t>@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4.2 K ~ 6 T</a:t>
            </a:r>
            <a:r>
              <a:rPr lang="en-US" sz="1600" dirty="0"/>
              <a:t>.                  At CERN used for the HL-LHC SC link cable at 20 K</a:t>
            </a:r>
          </a:p>
          <a:p>
            <a:pPr lvl="2">
              <a:lnSpc>
                <a:spcPct val="110000"/>
              </a:lnSpc>
            </a:pPr>
            <a:r>
              <a:rPr lang="en-US" sz="1600" b="1" dirty="0"/>
              <a:t>Bi-2223</a:t>
            </a:r>
            <a:r>
              <a:rPr lang="en-US" sz="1600" dirty="0"/>
              <a:t>: </a:t>
            </a:r>
            <a:r>
              <a:rPr lang="en-US" sz="1600" b="1" i="1" dirty="0"/>
              <a:t>T</a:t>
            </a:r>
            <a:r>
              <a:rPr lang="en-US" sz="1600" b="1" i="1" baseline="-25000" dirty="0"/>
              <a:t>c</a:t>
            </a:r>
            <a:r>
              <a:rPr lang="en-US" sz="1600" b="1" dirty="0"/>
              <a:t>  ~ 108 K; </a:t>
            </a:r>
            <a:r>
              <a:rPr lang="en-US" sz="1600" b="1" i="1" dirty="0">
                <a:solidFill>
                  <a:srgbClr val="FF0000"/>
                </a:solidFill>
              </a:rPr>
              <a:t>J</a:t>
            </a:r>
            <a:r>
              <a:rPr lang="en-US" sz="1600" b="1" i="1" baseline="-25000" dirty="0">
                <a:solidFill>
                  <a:srgbClr val="FF0000"/>
                </a:solidFill>
              </a:rPr>
              <a:t>e</a:t>
            </a:r>
            <a:r>
              <a:rPr lang="en-US" sz="1600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400 A/ mm</a:t>
            </a:r>
            <a:r>
              <a:rPr lang="en-US" sz="1600" b="1" baseline="30000" dirty="0">
                <a:solidFill>
                  <a:srgbClr val="FF0000"/>
                </a:solidFill>
              </a:rPr>
              <a:t>2 </a:t>
            </a:r>
            <a:r>
              <a:rPr lang="en-US" sz="1600" dirty="0"/>
              <a:t>@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4.2 K ~ 6 T</a:t>
            </a:r>
            <a:r>
              <a:rPr lang="en-US" sz="1600" dirty="0"/>
              <a:t>.            At CERN used at CERN for current leads. 	             Usable for links up to 77 K (Nitrogen instead of He).</a:t>
            </a:r>
          </a:p>
          <a:p>
            <a:pPr lvl="2">
              <a:lnSpc>
                <a:spcPct val="110000"/>
              </a:lnSpc>
            </a:pPr>
            <a:r>
              <a:rPr lang="en-US" sz="1600" b="1" dirty="0" err="1"/>
              <a:t>ReBCO</a:t>
            </a:r>
            <a:r>
              <a:rPr lang="en-US" sz="1600" dirty="0"/>
              <a:t>: </a:t>
            </a:r>
            <a:r>
              <a:rPr lang="en-US" sz="1600" b="1" i="1" dirty="0"/>
              <a:t>T</a:t>
            </a:r>
            <a:r>
              <a:rPr lang="en-US" sz="1600" b="1" i="1" baseline="-25000" dirty="0"/>
              <a:t>c  </a:t>
            </a:r>
            <a:r>
              <a:rPr lang="en-US" sz="1600" dirty="0"/>
              <a:t>~ </a:t>
            </a:r>
            <a:r>
              <a:rPr lang="en-US" sz="1600" b="1" dirty="0"/>
              <a:t>90 K</a:t>
            </a:r>
            <a:r>
              <a:rPr lang="en-US" sz="1600" dirty="0"/>
              <a:t>, </a:t>
            </a:r>
            <a:r>
              <a:rPr lang="en-US" sz="1600" b="1" i="1" dirty="0">
                <a:solidFill>
                  <a:srgbClr val="00B050"/>
                </a:solidFill>
              </a:rPr>
              <a:t>J</a:t>
            </a:r>
            <a:r>
              <a:rPr lang="en-US" sz="1600" b="1" i="1" baseline="-25000" dirty="0">
                <a:solidFill>
                  <a:srgbClr val="00B050"/>
                </a:solidFill>
              </a:rPr>
              <a:t>e</a:t>
            </a:r>
            <a:r>
              <a:rPr lang="en-US" sz="1600" dirty="0"/>
              <a:t>= </a:t>
            </a:r>
            <a:r>
              <a:rPr lang="en-US" sz="1600" b="1" dirty="0">
                <a:solidFill>
                  <a:srgbClr val="00B050"/>
                </a:solidFill>
              </a:rPr>
              <a:t>1000 A/ mm</a:t>
            </a:r>
            <a:r>
              <a:rPr lang="en-US" sz="1600" b="1" baseline="30000" dirty="0">
                <a:solidFill>
                  <a:srgbClr val="00B050"/>
                </a:solidFill>
              </a:rPr>
              <a:t>2 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@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00B050"/>
                </a:solidFill>
              </a:rPr>
              <a:t>4.2 K, &gt; 20 T</a:t>
            </a:r>
            <a:r>
              <a:rPr lang="en-US" sz="1600" dirty="0"/>
              <a:t>.         At CERN used for development of very high field magnets (&gt;15 T) and in some parts of  HL-LHC SC-link.        Chosen by Fusion as material for future high field magnets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F2451B-E73F-217B-DA5E-011BF2A56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2943" y="697572"/>
            <a:ext cx="5616600" cy="655634"/>
          </a:xfrm>
        </p:spPr>
        <p:txBody>
          <a:bodyPr/>
          <a:lstStyle/>
          <a:p>
            <a:r>
              <a:rPr lang="en-US" dirty="0" err="1"/>
              <a:t>RadioFrequency</a:t>
            </a:r>
            <a:r>
              <a:rPr lang="en-US" dirty="0"/>
              <a:t> Cavity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A9D64AD-EC8F-84CB-B94C-79465C6C5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2026" y="2427287"/>
            <a:ext cx="5611813" cy="3762376"/>
          </a:xfrm>
        </p:spPr>
        <p:txBody>
          <a:bodyPr/>
          <a:lstStyle/>
          <a:p>
            <a:r>
              <a:rPr lang="en-US" dirty="0"/>
              <a:t>Bulk Nb: </a:t>
            </a:r>
            <a:r>
              <a:rPr lang="en-US" b="0" dirty="0"/>
              <a:t>high Q</a:t>
            </a:r>
            <a:r>
              <a:rPr lang="en-US" b="0" baseline="-25000" dirty="0"/>
              <a:t>0</a:t>
            </a:r>
            <a:r>
              <a:rPr lang="en-US" b="0" dirty="0"/>
              <a:t> at 2K also at high field. Necessary for linear accelerator that require high gradients.</a:t>
            </a:r>
          </a:p>
          <a:p>
            <a:r>
              <a:rPr lang="en-US" dirty="0"/>
              <a:t>Nb sputtered on Cu</a:t>
            </a:r>
            <a:r>
              <a:rPr lang="en-US" b="0" dirty="0"/>
              <a:t>: decent Q</a:t>
            </a:r>
            <a:r>
              <a:rPr lang="en-US" b="0" baseline="-25000" dirty="0"/>
              <a:t>0</a:t>
            </a:r>
            <a:r>
              <a:rPr lang="en-US" b="0" dirty="0"/>
              <a:t> at relatively low field (few MV/m) at 4.5k. Used for circular accelerators where high gradients are not necessary</a:t>
            </a:r>
          </a:p>
          <a:p>
            <a:r>
              <a:rPr lang="en-US" dirty="0"/>
              <a:t>Investigating HTS</a:t>
            </a:r>
            <a:r>
              <a:rPr lang="en-US" b="0" dirty="0"/>
              <a:t>:   no conclusive result today. Only sputtered cavities are possible. </a:t>
            </a:r>
            <a:endParaRPr lang="en-GB" b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20DFF-4C17-1D91-B62B-969DB598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21/2/2025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53B8B-4F9A-EB80-F278-A5834552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Losito | Sustainability and Future Accelerators, where do we stand?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0C026-98F1-8E70-9BA4-4D6456AD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44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2A20-07B5-7F24-98D2-B929B4C9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 Efficiency Klystrons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E291F-8FC2-AF68-91B2-2C0D223B3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5D5F8-B814-6045-4BEA-0527B1BA20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CB564-8244-7B29-A913-E0F52544E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24A3F-6292-5F9C-2D02-C6081A52619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6EC33-5AA4-EF85-F009-17F7280D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FF3C00-58CA-B93E-421C-059916FF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10BF4-2D68-92DA-0247-6E0B4718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" name="Content Placeholder 7" descr="A collage of a graph and a diagram&#10;&#10;Description automatically generated">
            <a:extLst>
              <a:ext uri="{FF2B5EF4-FFF2-40B4-BE49-F238E27FC236}">
                <a16:creationId xmlns:a16="http://schemas.microsoft.com/office/drawing/2014/main" id="{502491A2-2D02-DA32-EC9E-62A95D8A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98" y="1077414"/>
            <a:ext cx="8327721" cy="57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02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>
            <a:extLst>
              <a:ext uri="{FF2B5EF4-FFF2-40B4-BE49-F238E27FC236}">
                <a16:creationId xmlns:a16="http://schemas.microsoft.com/office/drawing/2014/main" id="{3E259737-53ED-0E4C-65EE-2B97B3897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20" y="56673"/>
            <a:ext cx="1264285" cy="73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CCB821-FF50-4AAF-3B6D-11B2660C6E7B}"/>
              </a:ext>
            </a:extLst>
          </p:cNvPr>
          <p:cNvSpPr txBox="1"/>
          <p:nvPr/>
        </p:nvSpPr>
        <p:spPr>
          <a:xfrm>
            <a:off x="393654" y="4161598"/>
            <a:ext cx="5524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operate FCC</a:t>
            </a:r>
            <a:r>
              <a:rPr lang="en-US" sz="2400" baseline="-25000" dirty="0"/>
              <a:t>ee</a:t>
            </a:r>
            <a:r>
              <a:rPr lang="en-US" sz="2400" dirty="0"/>
              <a:t>, </a:t>
            </a:r>
            <a:r>
              <a:rPr lang="en-US" sz="2400" b="1" dirty="0"/>
              <a:t>100 MW </a:t>
            </a:r>
            <a:r>
              <a:rPr lang="en-US" sz="2400" dirty="0"/>
              <a:t>Continues Wave RF power is needed to accelerate particles and to compensate for the energy lost into synchrotron radiation.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6A4AB-3687-BE4B-C50C-5869B512A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678" y="1159284"/>
            <a:ext cx="5018436" cy="33073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56FB6C-FA7A-84DA-E86B-9A16C4BB22D2}"/>
              </a:ext>
            </a:extLst>
          </p:cNvPr>
          <p:cNvSpPr/>
          <p:nvPr/>
        </p:nvSpPr>
        <p:spPr>
          <a:xfrm>
            <a:off x="0" y="10410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Savings on Grid power required for the large-scale HEP Accelerators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7B8F1-1DEA-E859-23F4-C6187B9FEAB0}"/>
              </a:ext>
            </a:extLst>
          </p:cNvPr>
          <p:cNvSpPr/>
          <p:nvPr/>
        </p:nvSpPr>
        <p:spPr>
          <a:xfrm>
            <a:off x="8393126" y="2350008"/>
            <a:ext cx="356616" cy="374904"/>
          </a:xfrm>
          <a:prstGeom prst="rect">
            <a:avLst/>
          </a:prstGeom>
          <a:solidFill>
            <a:srgbClr val="F4B18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E4E2F-AA06-99C3-1A0C-18400E8428AC}"/>
              </a:ext>
            </a:extLst>
          </p:cNvPr>
          <p:cNvSpPr txBox="1"/>
          <p:nvPr/>
        </p:nvSpPr>
        <p:spPr>
          <a:xfrm>
            <a:off x="7276668" y="2513583"/>
            <a:ext cx="121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State of the art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2020 and before</a:t>
            </a:r>
            <a:endParaRPr lang="en-GB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1B16D-90FB-3E09-01CE-BE22B66A96BD}"/>
              </a:ext>
            </a:extLst>
          </p:cNvPr>
          <p:cNvSpPr txBox="1"/>
          <p:nvPr/>
        </p:nvSpPr>
        <p:spPr>
          <a:xfrm>
            <a:off x="8183528" y="1328603"/>
            <a:ext cx="3021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400 MHz, 1 MW klystron for FCC</a:t>
            </a:r>
            <a:r>
              <a:rPr lang="en-US" sz="1600" baseline="-25000" dirty="0"/>
              <a:t>ee</a:t>
            </a:r>
            <a:endParaRPr lang="en-GB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B05456-4B7D-DD14-9187-BC6AF738B310}"/>
              </a:ext>
            </a:extLst>
          </p:cNvPr>
          <p:cNvSpPr/>
          <p:nvPr/>
        </p:nvSpPr>
        <p:spPr>
          <a:xfrm>
            <a:off x="9948748" y="3388423"/>
            <a:ext cx="315391" cy="144847"/>
          </a:xfrm>
          <a:prstGeom prst="rect">
            <a:avLst/>
          </a:prstGeom>
          <a:solidFill>
            <a:schemeClr val="accent6">
              <a:lumMod val="75000"/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2A329B-648E-9EB7-DA71-69123505E12D}"/>
              </a:ext>
            </a:extLst>
          </p:cNvPr>
          <p:cNvSpPr txBox="1"/>
          <p:nvPr/>
        </p:nvSpPr>
        <p:spPr>
          <a:xfrm>
            <a:off x="10121342" y="3071605"/>
            <a:ext cx="1322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HEK project target</a:t>
            </a:r>
          </a:p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2026/27</a:t>
            </a:r>
            <a:endParaRPr lang="en-GB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7BC4D-3B11-B3B8-202E-4B87FA4F5DE6}"/>
              </a:ext>
            </a:extLst>
          </p:cNvPr>
          <p:cNvSpPr txBox="1"/>
          <p:nvPr/>
        </p:nvSpPr>
        <p:spPr>
          <a:xfrm>
            <a:off x="5951887" y="4726351"/>
            <a:ext cx="593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Improving klystron RF efficiency from 65% in the best existing commercial devices to 85% in the new HE  tubes will: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Save 32.2 MWh -&gt;  253 GWh (7000h/year) -&gt; </a:t>
            </a:r>
            <a:r>
              <a:rPr lang="en-US" sz="1600" b="1" dirty="0">
                <a:solidFill>
                  <a:srgbClr val="FF0000"/>
                </a:solidFill>
              </a:rPr>
              <a:t>2.53TWh over 10Y.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Reduce cost and power consumption of power converters and cooling system (environmental impact).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EAA14-3162-717A-10BF-6E8E4AF6F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54" y="974034"/>
            <a:ext cx="5558233" cy="28823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A2DC6F-EE92-C0F8-7820-AC5318D6662F}"/>
              </a:ext>
            </a:extLst>
          </p:cNvPr>
          <p:cNvSpPr txBox="1"/>
          <p:nvPr/>
        </p:nvSpPr>
        <p:spPr>
          <a:xfrm>
            <a:off x="358355" y="3573518"/>
            <a:ext cx="33444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https://fcc.web.cern.ch/overview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BF91C9-4869-DCB8-8879-EE7F48330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4609070" cy="3651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21/2/2025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9CAE-D58C-48F2-9E34-70334F46245B}" type="slidenum">
              <a:rPr lang="en-GB" smtClean="0"/>
              <a:t>36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4EEE1-1666-5945-ADB1-AA17C6ED2BE7}"/>
              </a:ext>
            </a:extLst>
          </p:cNvPr>
          <p:cNvSpPr txBox="1"/>
          <p:nvPr/>
        </p:nvSpPr>
        <p:spPr>
          <a:xfrm>
            <a:off x="2210964" y="5820952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Zaib Un Nisa </a:t>
            </a:r>
            <a:r>
              <a:rPr lang="en-US" sz="1800" dirty="0">
                <a:solidFill>
                  <a:srgbClr val="FF0000"/>
                </a:solidFill>
              </a:rPr>
              <a:t>for CERN &amp; ULAN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28733-8DDB-C63B-3ADE-4E858AF0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39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E08C25-45A8-E45D-DBFB-7279139C7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00" y="3704984"/>
            <a:ext cx="1846592" cy="25496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EE3A7B-9C46-7EF3-C7EB-AB6B1D07D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12086040" cy="1065742"/>
          </a:xfrm>
        </p:spPr>
        <p:txBody>
          <a:bodyPr/>
          <a:lstStyle/>
          <a:p>
            <a:r>
              <a:rPr lang="en-US" dirty="0"/>
              <a:t>Future accelerator technologies: Metamaterials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D7823-8EFF-11FD-1E58-D5EC188D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8ECE2-7F5B-DEC6-BA18-E8B63C70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2BE4B-BAB0-B80F-547D-A707712F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28" name="Picture 4" descr="Metamaterial Invisibility Cloaks ">
            <a:extLst>
              <a:ext uri="{FF2B5EF4-FFF2-40B4-BE49-F238E27FC236}">
                <a16:creationId xmlns:a16="http://schemas.microsoft.com/office/drawing/2014/main" id="{B2585453-26F7-9702-9AC1-28479916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525" y="1066208"/>
            <a:ext cx="3932481" cy="24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D9458-DFA5-BA71-3979-8BB4DB0416BB}"/>
              </a:ext>
            </a:extLst>
          </p:cNvPr>
          <p:cNvSpPr txBox="1"/>
          <p:nvPr/>
        </p:nvSpPr>
        <p:spPr>
          <a:xfrm>
            <a:off x="8800186" y="3536289"/>
            <a:ext cx="217261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dirty="0">
                <a:hlinkClick r:id="rId4"/>
              </a:rPr>
              <a:t>Source of the picture</a:t>
            </a:r>
            <a:endParaRPr lang="en-GB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7D235-9B4F-FB84-4CFD-AC0431D30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033" y="3705186"/>
            <a:ext cx="3927511" cy="2194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D355F0-6332-1CAF-A4C3-E0707749FFE9}"/>
              </a:ext>
            </a:extLst>
          </p:cNvPr>
          <p:cNvSpPr/>
          <p:nvPr/>
        </p:nvSpPr>
        <p:spPr>
          <a:xfrm>
            <a:off x="6687451" y="4848839"/>
            <a:ext cx="532079" cy="742401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0D38E-8369-D2B9-7153-1B353E2738C8}"/>
              </a:ext>
            </a:extLst>
          </p:cNvPr>
          <p:cNvSpPr txBox="1"/>
          <p:nvPr/>
        </p:nvSpPr>
        <p:spPr bwMode="auto">
          <a:xfrm>
            <a:off x="7366730" y="4919957"/>
            <a:ext cx="9139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Meta-conductive regime</a:t>
            </a:r>
            <a:endParaRPr lang="en-GB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4ED5A-F305-92BA-88D0-1AE4D65B82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537" y="3896519"/>
            <a:ext cx="3980726" cy="2304631"/>
          </a:xfrm>
          <a:prstGeom prst="rect">
            <a:avLst/>
          </a:prstGeom>
        </p:spPr>
      </p:pic>
      <p:pic>
        <p:nvPicPr>
          <p:cNvPr id="14" name="Picture 13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11ACCF7F-115C-E788-BEE3-B6B153D09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123" y="1066207"/>
            <a:ext cx="4382044" cy="24556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2600DA-17C1-EC51-B000-39E77369B956}"/>
              </a:ext>
            </a:extLst>
          </p:cNvPr>
          <p:cNvSpPr txBox="1"/>
          <p:nvPr/>
        </p:nvSpPr>
        <p:spPr>
          <a:xfrm>
            <a:off x="2574101" y="3543228"/>
            <a:ext cx="217261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dirty="0">
                <a:hlinkClick r:id="rId8"/>
              </a:rPr>
              <a:t>Source of the picture</a:t>
            </a:r>
            <a:endParaRPr lang="en-GB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BA4472-CBCC-6D0A-610B-D08350A40606}"/>
              </a:ext>
            </a:extLst>
          </p:cNvPr>
          <p:cNvSpPr txBox="1"/>
          <p:nvPr/>
        </p:nvSpPr>
        <p:spPr>
          <a:xfrm>
            <a:off x="6687451" y="6065995"/>
            <a:ext cx="217261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50" dirty="0"/>
              <a:t>Courtesy C. Zannini</a:t>
            </a:r>
            <a:endParaRPr lang="en-GB" sz="105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C458319-A421-EB2B-01FE-F0AD1B746641}"/>
              </a:ext>
            </a:extLst>
          </p:cNvPr>
          <p:cNvSpPr/>
          <p:nvPr/>
        </p:nvSpPr>
        <p:spPr>
          <a:xfrm>
            <a:off x="10058400" y="3767684"/>
            <a:ext cx="328067" cy="30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1272EF-5054-DD9D-C566-7885A3E9CA16}"/>
              </a:ext>
            </a:extLst>
          </p:cNvPr>
          <p:cNvSpPr/>
          <p:nvPr/>
        </p:nvSpPr>
        <p:spPr>
          <a:xfrm>
            <a:off x="10120060" y="5602300"/>
            <a:ext cx="328067" cy="309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7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C5A4E533-764E-421C-8E82-B91B16E3A60D}"/>
              </a:ext>
            </a:extLst>
          </p:cNvPr>
          <p:cNvSpPr>
            <a:spLocks noChangeAspect="1"/>
          </p:cNvSpPr>
          <p:nvPr/>
        </p:nvSpPr>
        <p:spPr>
          <a:xfrm rot="16200000">
            <a:off x="3111501" y="673763"/>
            <a:ext cx="5968998" cy="5968998"/>
          </a:xfrm>
          <a:prstGeom prst="donut">
            <a:avLst>
              <a:gd name="adj" fmla="val 10573"/>
            </a:avLst>
          </a:prstGeom>
          <a:gradFill flip="none" rotWithShape="1">
            <a:gsLst>
              <a:gs pos="11000">
                <a:srgbClr val="84B1B4"/>
              </a:gs>
              <a:gs pos="77872">
                <a:srgbClr val="A0CDCD"/>
              </a:gs>
              <a:gs pos="87624">
                <a:srgbClr val="B0D5D6"/>
              </a:gs>
              <a:gs pos="100000">
                <a:srgbClr val="C4E0E1"/>
              </a:gs>
              <a:gs pos="29000">
                <a:srgbClr val="95BEC0"/>
              </a:gs>
              <a:gs pos="63000">
                <a:srgbClr val="B5D7D8">
                  <a:alpha val="33000"/>
                </a:srgbClr>
              </a:gs>
              <a:gs pos="43000">
                <a:srgbClr val="B1D2D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AF415D-FA6E-4AFC-9834-5510AAE289D0}"/>
              </a:ext>
            </a:extLst>
          </p:cNvPr>
          <p:cNvGrpSpPr>
            <a:grpSpLocks noChangeAspect="1"/>
          </p:cNvGrpSpPr>
          <p:nvPr/>
        </p:nvGrpSpPr>
        <p:grpSpPr>
          <a:xfrm>
            <a:off x="2803034" y="256346"/>
            <a:ext cx="6477002" cy="6744934"/>
            <a:chOff x="1517650" y="611188"/>
            <a:chExt cx="4413250" cy="4595812"/>
          </a:xfrm>
        </p:grpSpPr>
        <p:pic>
          <p:nvPicPr>
            <p:cNvPr id="41" name="Picture 100">
              <a:extLst>
                <a:ext uri="{FF2B5EF4-FFF2-40B4-BE49-F238E27FC236}">
                  <a16:creationId xmlns:a16="http://schemas.microsoft.com/office/drawing/2014/main" id="{2E3B055C-7454-4FAA-9A99-1F5CF73AC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650" y="611188"/>
              <a:ext cx="4413250" cy="4595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1">
              <a:extLst>
                <a:ext uri="{FF2B5EF4-FFF2-40B4-BE49-F238E27FC236}">
                  <a16:creationId xmlns:a16="http://schemas.microsoft.com/office/drawing/2014/main" id="{EDD9024D-7AE6-4964-B7CF-74DA89EF3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575" y="676275"/>
              <a:ext cx="4343400" cy="447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02">
              <a:extLst>
                <a:ext uri="{FF2B5EF4-FFF2-40B4-BE49-F238E27FC236}">
                  <a16:creationId xmlns:a16="http://schemas.microsoft.com/office/drawing/2014/main" id="{613B95DE-EB96-4A41-B619-DE96FB549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788" y="749300"/>
              <a:ext cx="4241800" cy="433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3">
              <a:extLst>
                <a:ext uri="{FF2B5EF4-FFF2-40B4-BE49-F238E27FC236}">
                  <a16:creationId xmlns:a16="http://schemas.microsoft.com/office/drawing/2014/main" id="{215E06C0-4D7E-4580-AAD7-61C83BF1D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830263"/>
              <a:ext cx="4133850" cy="418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4">
              <a:extLst>
                <a:ext uri="{FF2B5EF4-FFF2-40B4-BE49-F238E27FC236}">
                  <a16:creationId xmlns:a16="http://schemas.microsoft.com/office/drawing/2014/main" id="{5F2BDD39-72A1-407A-89D1-602375D6E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913" y="908050"/>
              <a:ext cx="4021137" cy="402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5">
              <a:extLst>
                <a:ext uri="{FF2B5EF4-FFF2-40B4-BE49-F238E27FC236}">
                  <a16:creationId xmlns:a16="http://schemas.microsoft.com/office/drawing/2014/main" id="{03B1EF7B-C8B0-48F9-9E26-D937F817B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238" y="992188"/>
              <a:ext cx="3900487" cy="387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6">
              <a:extLst>
                <a:ext uri="{FF2B5EF4-FFF2-40B4-BE49-F238E27FC236}">
                  <a16:creationId xmlns:a16="http://schemas.microsoft.com/office/drawing/2014/main" id="{C75D1383-2AD5-4AD5-8354-2227AC190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1073150"/>
              <a:ext cx="3775075" cy="37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7">
              <a:extLst>
                <a:ext uri="{FF2B5EF4-FFF2-40B4-BE49-F238E27FC236}">
                  <a16:creationId xmlns:a16="http://schemas.microsoft.com/office/drawing/2014/main" id="{6092D904-06A0-439D-8FC8-93AC69629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825" y="1154113"/>
              <a:ext cx="3644900" cy="354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8">
              <a:extLst>
                <a:ext uri="{FF2B5EF4-FFF2-40B4-BE49-F238E27FC236}">
                  <a16:creationId xmlns:a16="http://schemas.microsoft.com/office/drawing/2014/main" id="{38864BF3-27DF-42F9-B861-3111D8E9D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500" y="1241425"/>
              <a:ext cx="3509963" cy="338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9">
              <a:extLst>
                <a:ext uri="{FF2B5EF4-FFF2-40B4-BE49-F238E27FC236}">
                  <a16:creationId xmlns:a16="http://schemas.microsoft.com/office/drawing/2014/main" id="{36757CEF-49B6-43F0-B9A1-024A83A2F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350" y="1308100"/>
              <a:ext cx="3370263" cy="3249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10">
              <a:extLst>
                <a:ext uri="{FF2B5EF4-FFF2-40B4-BE49-F238E27FC236}">
                  <a16:creationId xmlns:a16="http://schemas.microsoft.com/office/drawing/2014/main" id="{EA47A8DA-53C7-4B4E-8E6D-AA5592A4A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788" y="1366838"/>
              <a:ext cx="3227387" cy="314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11">
              <a:extLst>
                <a:ext uri="{FF2B5EF4-FFF2-40B4-BE49-F238E27FC236}">
                  <a16:creationId xmlns:a16="http://schemas.microsoft.com/office/drawing/2014/main" id="{402A944C-5D29-4E3B-B4A9-FD7034CAE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813" y="1423988"/>
              <a:ext cx="3081337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12">
              <a:extLst>
                <a:ext uri="{FF2B5EF4-FFF2-40B4-BE49-F238E27FC236}">
                  <a16:creationId xmlns:a16="http://schemas.microsoft.com/office/drawing/2014/main" id="{6D1D9584-9B9A-49D2-85D0-270326E0A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1482725"/>
              <a:ext cx="2932113" cy="291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13">
              <a:extLst>
                <a:ext uri="{FF2B5EF4-FFF2-40B4-BE49-F238E27FC236}">
                  <a16:creationId xmlns:a16="http://schemas.microsoft.com/office/drawing/2014/main" id="{EA0D414A-F5D7-4966-B11F-7CCEBBDD1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25" y="1549400"/>
              <a:ext cx="2781300" cy="278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14">
              <a:extLst>
                <a:ext uri="{FF2B5EF4-FFF2-40B4-BE49-F238E27FC236}">
                  <a16:creationId xmlns:a16="http://schemas.microsoft.com/office/drawing/2014/main" id="{6BF323BF-D029-4BBF-AA60-89A1953A7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825" y="1612900"/>
              <a:ext cx="2627313" cy="2660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A6C89C3-5B1D-4376-B673-8130377DC8DE}"/>
              </a:ext>
            </a:extLst>
          </p:cNvPr>
          <p:cNvSpPr txBox="1">
            <a:spLocks/>
          </p:cNvSpPr>
          <p:nvPr/>
        </p:nvSpPr>
        <p:spPr bwMode="auto">
          <a:xfrm>
            <a:off x="-1043531" y="3523650"/>
            <a:ext cx="9506664" cy="2785258"/>
          </a:xfrm>
          <a:prstGeom prst="ellipse">
            <a:avLst/>
          </a:prstGeom>
          <a:noFill/>
        </p:spPr>
        <p:txBody>
          <a:bodyPr wrap="square" lIns="216000" rtlCol="0" anchor="ctr" anchorCtr="0">
            <a:noAutofit/>
          </a:bodyPr>
          <a:lstStyle/>
          <a:p>
            <a:r>
              <a:rPr lang="en-GB" sz="12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en-GB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200" dirty="0"/>
              <a:t>The Contract is for the design, construction and 10-year M&amp;O of the building and equipment. </a:t>
            </a:r>
          </a:p>
          <a:p>
            <a:endParaRPr lang="en-GB" sz="1200" dirty="0"/>
          </a:p>
          <a:p>
            <a:r>
              <a:rPr lang="en-GB" sz="1200" b="1" u="sng" dirty="0">
                <a:cs typeface="Times New Roman" panose="02020603050405020304" pitchFamily="18" charset="0"/>
              </a:rPr>
              <a:t>Needs : I</a:t>
            </a:r>
            <a:r>
              <a:rPr lang="en-GB" sz="1200" dirty="0">
                <a:cs typeface="Times New Roman" panose="02020603050405020304" pitchFamily="18" charset="0"/>
              </a:rPr>
              <a:t>nitial capacity of 4 MW available for IT equipment with stepwise future increases to 12 MW.</a:t>
            </a:r>
          </a:p>
          <a:p>
            <a:r>
              <a:rPr lang="en-GB" sz="1200" dirty="0">
                <a:cs typeface="Times New Roman" panose="02020603050405020304" pitchFamily="18" charset="0"/>
              </a:rPr>
              <a:t>T</a:t>
            </a:r>
            <a:r>
              <a:rPr lang="en-GB" sz="1200" dirty="0"/>
              <a:t>o meet CERN's environmental goals the project incorporates the following considerations : </a:t>
            </a:r>
          </a:p>
          <a:p>
            <a:pPr lvl="0"/>
            <a:endParaRPr lang="en-GB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/>
              <a:t>The PCC is designed to be energy efficient with a target </a:t>
            </a:r>
            <a:r>
              <a:rPr lang="en-GB" sz="1200" b="1" dirty="0"/>
              <a:t>PUE </a:t>
            </a:r>
            <a:r>
              <a:rPr lang="en-GB" sz="1200" dirty="0"/>
              <a:t>(Power Usage Efficiency) of </a:t>
            </a:r>
            <a:r>
              <a:rPr lang="en-GB" sz="1200" b="1" dirty="0"/>
              <a:t>1.10</a:t>
            </a:r>
            <a:r>
              <a:rPr lang="en-GB" sz="1200" dirty="0"/>
              <a:t> (1.15 contractual)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/>
              <a:t>Optimised water consumption via a recirculation system lowering consumption in hot periods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/>
              <a:t>All cleared vegetation will be reconsolidated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/>
              <a:t>The acoustic study used for design of the building follows CERN commitments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/>
              <a:t>A heat recovery system is foreseen for up to 25% of power produced to be recovered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/>
              <a:t>Green terrace on the roof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1E00A44C-3870-4464-A179-74126375D41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2717" y="684633"/>
            <a:ext cx="5551012" cy="26157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FC11AB-9D09-3DF0-C21D-C7FA4FEF83B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615" y="602242"/>
            <a:ext cx="4658525" cy="26981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0AEAA6-153F-4850-B693-E294100C5010}"/>
              </a:ext>
            </a:extLst>
          </p:cNvPr>
          <p:cNvSpPr txBox="1"/>
          <p:nvPr/>
        </p:nvSpPr>
        <p:spPr bwMode="auto">
          <a:xfrm>
            <a:off x="8080162" y="3627042"/>
            <a:ext cx="3968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b="1"/>
              <a:t>CIVIL WORKS EXECUTION :</a:t>
            </a:r>
            <a:endParaRPr lang="en-GB" sz="120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200"/>
              <a:t>Building foundations – 80%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200"/>
              <a:t>Ground level concrete works – 50%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200"/>
              <a:t>Below slab networks – 25%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0" lvl="1"/>
            <a:r>
              <a:rPr lang="en-GB" sz="1200" b="1"/>
              <a:t>TESTING &amp; COMPLETION :</a:t>
            </a:r>
            <a:endParaRPr lang="en-GB" sz="120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200"/>
              <a:t>PCC Testing – Mar to Sept 23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200"/>
              <a:t>Operational from October 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4E299B-1C21-76E4-773E-079293FD9B05}"/>
              </a:ext>
            </a:extLst>
          </p:cNvPr>
          <p:cNvSpPr txBox="1"/>
          <p:nvPr/>
        </p:nvSpPr>
        <p:spPr bwMode="auto">
          <a:xfrm>
            <a:off x="8080162" y="5488991"/>
            <a:ext cx="396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b="1" dirty="0">
                <a:solidFill>
                  <a:srgbClr val="C00000"/>
                </a:solidFill>
              </a:rPr>
              <a:t>PREVESSIN HEATING PLANT :</a:t>
            </a:r>
            <a:endParaRPr lang="en-GB" sz="1200" dirty="0">
              <a:solidFill>
                <a:srgbClr val="C00000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C00000"/>
                </a:solidFill>
              </a:rPr>
              <a:t>MTP request 2021 and again in 2022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C00000"/>
                </a:solidFill>
              </a:rPr>
              <a:t>Operational from 2026 if approved in this MTP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8F62F-2EFB-1E69-D62F-A82AF4FBF49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21/2/2025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2F9B1E-FD50-0828-A8CF-5C5C1DE13A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/>
              <a:t>R. Losito | Sustainability and Future Accelerators, where do we stand?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57BEB-0B20-26B4-C49E-6BAE30D7C7C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38</a:t>
            </a:fld>
            <a:endParaRPr lang="en-US"/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6659B641-3A9C-36E7-F639-2A439C715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5275"/>
            <a:ext cx="12192000" cy="460085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fr-CH" sz="4000" spc="-300" dirty="0">
                <a:solidFill>
                  <a:srgbClr val="006892"/>
                </a:solidFill>
                <a:latin typeface="Franklin Gothic Heavy" panose="020B0903020102020204" pitchFamily="34" charset="0"/>
              </a:rPr>
              <a:t>PREVESSIN </a:t>
            </a:r>
            <a:r>
              <a:rPr lang="fr-CH" sz="4000" spc="-300" dirty="0">
                <a:latin typeface="Franklin Gothic Heavy" panose="020B0903020102020204" pitchFamily="34" charset="0"/>
              </a:rPr>
              <a:t>COMPUTING CENTER</a:t>
            </a:r>
            <a:endParaRPr lang="fr-FR" sz="4000" b="1" spc="-80" dirty="0"/>
          </a:p>
        </p:txBody>
      </p:sp>
    </p:spTree>
    <p:extLst>
      <p:ext uri="{BB962C8B-B14F-4D97-AF65-F5344CB8AC3E}">
        <p14:creationId xmlns:p14="http://schemas.microsoft.com/office/powerpoint/2010/main" val="334488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10761BE8-819C-49D9-AC63-86AB2578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5275"/>
            <a:ext cx="12192000" cy="460085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>
              <a:defRPr/>
            </a:pPr>
            <a:r>
              <a:rPr lang="en-GB" sz="3000" b="1" dirty="0">
                <a:solidFill>
                  <a:srgbClr val="4C7FAE"/>
                </a:solidFill>
              </a:rPr>
              <a:t>Heat Recovery Plant  &amp; Prévessin Data </a:t>
            </a:r>
            <a:r>
              <a:rPr lang="en-GB" sz="3000" b="1" dirty="0" err="1">
                <a:solidFill>
                  <a:srgbClr val="4C7FAE"/>
                </a:solidFill>
              </a:rPr>
              <a:t>Center</a:t>
            </a:r>
            <a:endParaRPr lang="en-GB" sz="2200" b="1" spc="-80" dirty="0">
              <a:solidFill>
                <a:srgbClr val="4C7FA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A5AAA-2EF8-D1AD-AB0C-750F4EAEF67E}"/>
              </a:ext>
            </a:extLst>
          </p:cNvPr>
          <p:cNvSpPr txBox="1"/>
          <p:nvPr/>
        </p:nvSpPr>
        <p:spPr>
          <a:xfrm>
            <a:off x="7270452" y="810547"/>
            <a:ext cx="1228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Sept 2022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9B37AF-22CC-5BD0-4FE9-34EFAD543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38" t="38997" r="15178" b="12857"/>
          <a:stretch/>
        </p:blipFill>
        <p:spPr>
          <a:xfrm flipH="1">
            <a:off x="766312" y="1469483"/>
            <a:ext cx="4499750" cy="2784018"/>
          </a:xfrm>
          <a:prstGeom prst="rect">
            <a:avLst/>
          </a:prstGeom>
        </p:spPr>
      </p:pic>
      <p:pic>
        <p:nvPicPr>
          <p:cNvPr id="9" name="Picture 7" descr="A building with a crane in the background&#10;&#10;Description automatically generated">
            <a:extLst>
              <a:ext uri="{FF2B5EF4-FFF2-40B4-BE49-F238E27FC236}">
                <a16:creationId xmlns:a16="http://schemas.microsoft.com/office/drawing/2014/main" id="{07FD5761-64E7-46B3-B3C7-EB9CF6815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68" r="3432"/>
          <a:stretch/>
        </p:blipFill>
        <p:spPr>
          <a:xfrm>
            <a:off x="5857012" y="1423174"/>
            <a:ext cx="5629205" cy="2800730"/>
          </a:xfrm>
          <a:prstGeom prst="rect">
            <a:avLst/>
          </a:prstGeom>
        </p:spPr>
      </p:pic>
      <p:sp>
        <p:nvSpPr>
          <p:cNvPr id="10" name="U-turn Arrow 8">
            <a:extLst>
              <a:ext uri="{FF2B5EF4-FFF2-40B4-BE49-F238E27FC236}">
                <a16:creationId xmlns:a16="http://schemas.microsoft.com/office/drawing/2014/main" id="{CC7E0681-2214-0C3E-860C-1A44EE731F76}"/>
              </a:ext>
            </a:extLst>
          </p:cNvPr>
          <p:cNvSpPr/>
          <p:nvPr/>
        </p:nvSpPr>
        <p:spPr>
          <a:xfrm>
            <a:off x="3751327" y="915206"/>
            <a:ext cx="3563501" cy="1108553"/>
          </a:xfrm>
          <a:prstGeom prst="uturnArrow">
            <a:avLst>
              <a:gd name="adj1" fmla="val 19666"/>
              <a:gd name="adj2" fmla="val 25000"/>
              <a:gd name="adj3" fmla="val 30085"/>
              <a:gd name="adj4" fmla="val 55395"/>
              <a:gd name="adj5" fmla="val 10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3480FFF-29C0-AB11-46C1-D64E9476C712}"/>
              </a:ext>
            </a:extLst>
          </p:cNvPr>
          <p:cNvSpPr txBox="1"/>
          <p:nvPr/>
        </p:nvSpPr>
        <p:spPr>
          <a:xfrm>
            <a:off x="7884787" y="883357"/>
            <a:ext cx="20345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b="1" dirty="0">
                <a:latin typeface="Aptos Narrow" panose="020B0004020202020204" pitchFamily="34" charset="0"/>
              </a:rPr>
              <a:t>PDC (B.774)</a:t>
            </a:r>
          </a:p>
          <a:p>
            <a:pPr algn="ctr"/>
            <a:r>
              <a:rPr lang="en-GB" sz="1350" dirty="0">
                <a:latin typeface="Aptos Narrow" panose="020B0004020202020204" pitchFamily="34" charset="0"/>
              </a:rPr>
              <a:t>Inaugurated February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1E366-6793-F567-28A4-72AE027B42DB}"/>
              </a:ext>
            </a:extLst>
          </p:cNvPr>
          <p:cNvSpPr txBox="1"/>
          <p:nvPr/>
        </p:nvSpPr>
        <p:spPr bwMode="auto">
          <a:xfrm>
            <a:off x="2107949" y="925721"/>
            <a:ext cx="11472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b="1" dirty="0">
                <a:latin typeface="Aptos Narrow" panose="020B0004020202020204" pitchFamily="34" charset="0"/>
              </a:rPr>
              <a:t>Heating Plant</a:t>
            </a:r>
          </a:p>
          <a:p>
            <a:pPr algn="ctr"/>
            <a:r>
              <a:rPr lang="en-GB" sz="1350" dirty="0">
                <a:latin typeface="Aptos Narrow" panose="020B0004020202020204" pitchFamily="34" charset="0"/>
              </a:rPr>
              <a:t>2025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049BFB-E0A9-5E98-4D13-2C5E1D5A593C}"/>
              </a:ext>
            </a:extLst>
          </p:cNvPr>
          <p:cNvGrpSpPr/>
          <p:nvPr/>
        </p:nvGrpSpPr>
        <p:grpSpPr>
          <a:xfrm>
            <a:off x="5857012" y="4402692"/>
            <a:ext cx="5629204" cy="2290033"/>
            <a:chOff x="5857012" y="4402692"/>
            <a:chExt cx="5629204" cy="22900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09BDDD-4360-BD88-F6AB-472D02266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7012" y="4402692"/>
              <a:ext cx="5629204" cy="2290033"/>
            </a:xfrm>
            <a:prstGeom prst="rect">
              <a:avLst/>
            </a:prstGeom>
            <a:ln w="9525">
              <a:solidFill>
                <a:srgbClr val="00000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F98EA4-75CA-9CA6-FDBF-7EF8303BAD8D}"/>
                </a:ext>
              </a:extLst>
            </p:cNvPr>
            <p:cNvSpPr txBox="1"/>
            <p:nvPr/>
          </p:nvSpPr>
          <p:spPr bwMode="auto">
            <a:xfrm>
              <a:off x="7649113" y="5789977"/>
              <a:ext cx="1700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PAC = 60 - 85%</a:t>
              </a:r>
              <a:endParaRPr lang="en-GB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62A1220-8ADC-B9D8-5AFA-CFF9A0ED91C8}"/>
              </a:ext>
            </a:extLst>
          </p:cNvPr>
          <p:cNvSpPr txBox="1"/>
          <p:nvPr/>
        </p:nvSpPr>
        <p:spPr>
          <a:xfrm>
            <a:off x="601382" y="4203162"/>
            <a:ext cx="50236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The new boiler room will include a 2 MW heat pump (with back-up boilers) and the possibility of installing a second heat pump in the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The heat pump will cover 60 to 85% of the Prévessin site's heating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Estimated reduction in emissions: 1,500 tCO2e from 2027 (80% reduction compared with current emissions in 2023-2024, which have already been significantly reduced compared with 2018)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BFF27A-4517-818E-E263-4132B16DE42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175CE-47AA-C5B6-C052-EEF18B88F9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E5C51-ECEC-4322-D175-539C1478A9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34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7C9FBC-F8FF-39A3-DAAB-D560FA1D8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Defined in 1987 by the UN </a:t>
            </a:r>
            <a:r>
              <a:rPr lang="en-US" dirty="0" err="1"/>
              <a:t>Bruntland</a:t>
            </a:r>
            <a:r>
              <a:rPr lang="en-US" dirty="0"/>
              <a:t> Commission on </a:t>
            </a:r>
            <a:r>
              <a:rPr lang="en-GB" dirty="0"/>
              <a:t>Environment and Development: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66712" marR="0" lvl="1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“Sustainable development is development that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meets the needs of present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without compromising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ability of future generations to meet their own needs”</a:t>
            </a:r>
          </a:p>
          <a:p>
            <a:pPr marL="366712" marR="0" lvl="1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endParaRPr lang="en-US" sz="2400" dirty="0">
              <a:solidFill>
                <a:srgbClr val="0033A0"/>
              </a:solidFill>
              <a:latin typeface="Arial"/>
            </a:endParaRPr>
          </a:p>
          <a:p>
            <a:pPr marL="709612" lvl="1" indent="-342900" defTabSz="9144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aspiration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the present generation to sustain innovation and  development, but also their (our!)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responsibility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towards future generations!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30331C-599E-B1A2-B104-8402429D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in a nutshell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B54CD-D227-8A56-50C3-BEB71670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F6C7E-4EAD-6720-A594-54048A2C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C3346-C74B-3496-8824-487C6083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092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1AF2-6309-F9F7-2A57-5F6022C4B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 and…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64A462-8545-7477-5C63-1004361049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6600" dirty="0">
                <a:solidFill>
                  <a:srgbClr val="FF0000"/>
                </a:solidFill>
              </a:rPr>
              <a:t>Questions?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850C8-A9E8-7814-0902-D400886C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CA635-9037-8025-81BE-EA0F5560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3E6ED-CA01-FBFD-6BF0-DAED005A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77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BD9EC7-FB06-7F90-4022-6AE869209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SPARE SLIDES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48B9402-1932-FD5E-27E5-01C954D87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83E9A-89CC-2D3A-53AF-348504DD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1CB0-C271-0075-5AEA-6AE86FDE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DABF7-1E0D-1B11-481B-50FD5711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02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E172B3-AA9F-09DE-2AD1-DB5898C07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30DAB2-07D0-DBA8-B9B3-706BF1D9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EDF27-0653-699A-0633-BBD37990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D76B6-D30A-7D85-DAD5-2FE8BBDF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34A65-25A3-8321-51C1-F865EE66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01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8D790F-ACAE-0242-BFDE-4108271E38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724"/>
            <a:ext cx="12192000" cy="664927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F412CD-289F-2942-806A-F92101D4D7C6}"/>
              </a:ext>
            </a:extLst>
          </p:cNvPr>
          <p:cNvSpPr/>
          <p:nvPr/>
        </p:nvSpPr>
        <p:spPr>
          <a:xfrm>
            <a:off x="7704666" y="1616291"/>
            <a:ext cx="4487333" cy="163693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6" name="ZoneTexte 10">
            <a:extLst>
              <a:ext uri="{FF2B5EF4-FFF2-40B4-BE49-F238E27FC236}">
                <a16:creationId xmlns:a16="http://schemas.microsoft.com/office/drawing/2014/main" id="{4ABD68E3-21F0-714D-8084-98EC31A2C117}"/>
              </a:ext>
            </a:extLst>
          </p:cNvPr>
          <p:cNvSpPr txBox="1"/>
          <p:nvPr/>
        </p:nvSpPr>
        <p:spPr>
          <a:xfrm>
            <a:off x="7848600" y="1683561"/>
            <a:ext cx="391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Our goal is to understand the most fundamental particles and laws 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the universe.</a:t>
            </a:r>
            <a:endParaRPr lang="fr-FR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A2F55-BD1B-2C4D-BF71-51ECEF7BDBB5}"/>
              </a:ext>
            </a:extLst>
          </p:cNvPr>
          <p:cNvSpPr/>
          <p:nvPr/>
        </p:nvSpPr>
        <p:spPr>
          <a:xfrm>
            <a:off x="7704667" y="205121"/>
            <a:ext cx="4487333" cy="133487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8" name="ZoneTexte 2">
            <a:extLst>
              <a:ext uri="{FF2B5EF4-FFF2-40B4-BE49-F238E27FC236}">
                <a16:creationId xmlns:a16="http://schemas.microsoft.com/office/drawing/2014/main" id="{25E21975-8FE6-3B48-A87E-E4BBC264700A}"/>
              </a:ext>
            </a:extLst>
          </p:cNvPr>
          <p:cNvSpPr txBox="1"/>
          <p:nvPr/>
        </p:nvSpPr>
        <p:spPr>
          <a:xfrm>
            <a:off x="7848600" y="291656"/>
            <a:ext cx="3954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 is the world’s biggest laboratory 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particle physics</a:t>
            </a:r>
            <a:r>
              <a:rPr lang="fr-FR" sz="2400" dirty="0">
                <a:solidFill>
                  <a:schemeClr val="bg1"/>
                </a:solidFill>
              </a:rPr>
              <a:t>.</a:t>
            </a:r>
            <a:endParaRPr lang="fr-FR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A9091-735F-49F2-2647-4FB95066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7A727-88FE-2FA6-6521-A231B751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FD588-FC8D-9B46-EB90-8BB7DD06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13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98234-66CD-DC87-8677-431A9C2F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B44C-5F4F-3E13-5ED4-592C37EF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7109-3A8F-A7CB-BD08-8B26140C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44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0C726D-C0A7-4FC4-8CD4-312503F01AD5}"/>
              </a:ext>
            </a:extLst>
          </p:cNvPr>
          <p:cNvSpPr/>
          <p:nvPr/>
        </p:nvSpPr>
        <p:spPr>
          <a:xfrm>
            <a:off x="1" y="217170"/>
            <a:ext cx="12192000" cy="62733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Image 9">
            <a:extLst>
              <a:ext uri="{FF2B5EF4-FFF2-40B4-BE49-F238E27FC236}">
                <a16:creationId xmlns:a16="http://schemas.microsoft.com/office/drawing/2014/main" id="{1BA98552-5047-E25A-C75F-3DD95774B8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516" y="1668478"/>
            <a:ext cx="8153401" cy="3963480"/>
          </a:xfrm>
          <a:prstGeom prst="rect">
            <a:avLst/>
          </a:prstGeom>
        </p:spPr>
      </p:pic>
      <p:sp>
        <p:nvSpPr>
          <p:cNvPr id="23" name="Rectangle 4">
            <a:extLst>
              <a:ext uri="{FF2B5EF4-FFF2-40B4-BE49-F238E27FC236}">
                <a16:creationId xmlns:a16="http://schemas.microsoft.com/office/drawing/2014/main" id="{E20EB00D-C286-6BB7-8D14-60F748C5E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516" y="3005103"/>
            <a:ext cx="14176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Big Bang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5EFD15-99C3-730B-EDB5-606016681339}"/>
              </a:ext>
            </a:extLst>
          </p:cNvPr>
          <p:cNvSpPr/>
          <p:nvPr/>
        </p:nvSpPr>
        <p:spPr bwMode="auto">
          <a:xfrm>
            <a:off x="8191022" y="2441756"/>
            <a:ext cx="2520414" cy="21326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11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E8C0C9-E566-9AA1-FF67-C177F2F631FD}"/>
              </a:ext>
            </a:extLst>
          </p:cNvPr>
          <p:cNvGrpSpPr/>
          <p:nvPr/>
        </p:nvGrpSpPr>
        <p:grpSpPr>
          <a:xfrm>
            <a:off x="7590141" y="2328796"/>
            <a:ext cx="2734408" cy="1573051"/>
            <a:chOff x="9194276" y="1699986"/>
            <a:chExt cx="2734408" cy="1573051"/>
          </a:xfrm>
        </p:grpSpPr>
        <p:pic>
          <p:nvPicPr>
            <p:cNvPr id="26" name="Picture 51" descr="Picture 2">
              <a:extLst>
                <a:ext uri="{FF2B5EF4-FFF2-40B4-BE49-F238E27FC236}">
                  <a16:creationId xmlns:a16="http://schemas.microsoft.com/office/drawing/2014/main" id="{2A332BB0-705B-7C39-5E29-25264F9F5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1781" t="16859" r="2374" b="-659"/>
            <a:stretch/>
          </p:blipFill>
          <p:spPr bwMode="auto">
            <a:xfrm>
              <a:off x="9826207" y="2154115"/>
              <a:ext cx="1419672" cy="111892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F5AFD8-316D-56A4-8720-1B3018C97C9F}"/>
                </a:ext>
              </a:extLst>
            </p:cNvPr>
            <p:cNvSpPr txBox="1"/>
            <p:nvPr/>
          </p:nvSpPr>
          <p:spPr>
            <a:xfrm>
              <a:off x="9194276" y="1699986"/>
              <a:ext cx="273440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1C5D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Telescopes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672A12-11EE-5615-A25C-F71CE34BD009}"/>
              </a:ext>
            </a:extLst>
          </p:cNvPr>
          <p:cNvGrpSpPr/>
          <p:nvPr/>
        </p:nvGrpSpPr>
        <p:grpSpPr>
          <a:xfrm>
            <a:off x="215496" y="3455714"/>
            <a:ext cx="2697037" cy="2671360"/>
            <a:chOff x="130829" y="3323210"/>
            <a:chExt cx="2697037" cy="26713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6D0730F-4227-ECE3-2AC4-00AB8F7869E1}"/>
                </a:ext>
              </a:extLst>
            </p:cNvPr>
            <p:cNvGrpSpPr/>
            <p:nvPr/>
          </p:nvGrpSpPr>
          <p:grpSpPr>
            <a:xfrm>
              <a:off x="222462" y="3323210"/>
              <a:ext cx="2603353" cy="2085215"/>
              <a:chOff x="449992" y="3770335"/>
              <a:chExt cx="1903188" cy="1524402"/>
            </a:xfrm>
          </p:grpSpPr>
          <p:pic>
            <p:nvPicPr>
              <p:cNvPr id="31" name="Picture 7" descr="interconnect">
                <a:extLst>
                  <a:ext uri="{FF2B5EF4-FFF2-40B4-BE49-F238E27FC236}">
                    <a16:creationId xmlns:a16="http://schemas.microsoft.com/office/drawing/2014/main" id="{91AAD43B-3817-8413-DAF5-0E2F97C0E64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56706" y="4062837"/>
                <a:ext cx="1883047" cy="1231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EDB80F1-001E-761E-552B-CC77E44D603C}"/>
                  </a:ext>
                </a:extLst>
              </p:cNvPr>
              <p:cNvSpPr txBox="1"/>
              <p:nvPr/>
            </p:nvSpPr>
            <p:spPr>
              <a:xfrm>
                <a:off x="449992" y="3770335"/>
                <a:ext cx="1903188" cy="270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1C5D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LHC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A5FF12-A1D3-6B41-9D47-4D86002BDB1B}"/>
                </a:ext>
              </a:extLst>
            </p:cNvPr>
            <p:cNvSpPr txBox="1"/>
            <p:nvPr/>
          </p:nvSpPr>
          <p:spPr>
            <a:xfrm>
              <a:off x="130829" y="5532905"/>
              <a:ext cx="2697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Explore the </a:t>
              </a:r>
              <a:r>
                <a:rPr kumimoji="0" lang="en-CH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Universe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back</a:t>
              </a:r>
              <a:r>
                <a:rPr kumimoji="0" lang="fr-C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 </a:t>
              </a: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  <a:r>
                <a:rPr kumimoji="0" lang="en-CH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-12 </a:t>
              </a: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after</a:t>
              </a: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the Big Bang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4A259B-59A2-98DB-D7DD-D31E7D83734B}"/>
              </a:ext>
            </a:extLst>
          </p:cNvPr>
          <p:cNvGrpSpPr/>
          <p:nvPr/>
        </p:nvGrpSpPr>
        <p:grpSpPr>
          <a:xfrm>
            <a:off x="2982043" y="4416332"/>
            <a:ext cx="1345539" cy="886022"/>
            <a:chOff x="2982043" y="4149080"/>
            <a:chExt cx="1345539" cy="88602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AE98FC03-12C1-43C6-CB5C-048690646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2043" y="4725144"/>
              <a:ext cx="1345539" cy="30995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A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380 000 years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3A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A3B355F-A2C6-32FA-3DD1-793379AEA5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984" y="4149080"/>
              <a:ext cx="0" cy="561114"/>
            </a:xfrm>
            <a:prstGeom prst="straightConnector1">
              <a:avLst/>
            </a:prstGeom>
            <a:ln w="12700">
              <a:solidFill>
                <a:schemeClr val="tx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>
            <a:extLst>
              <a:ext uri="{FF2B5EF4-FFF2-40B4-BE49-F238E27FC236}">
                <a16:creationId xmlns:a16="http://schemas.microsoft.com/office/drawing/2014/main" id="{4CABC0C8-9058-250D-8A74-D7A659EE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9968"/>
            <a:ext cx="12192000" cy="6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Evolution of the Universe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Sans 6-SemiBold" charset="0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CD4017-2854-A2D1-0E03-B1A0D876E187}"/>
              </a:ext>
            </a:extLst>
          </p:cNvPr>
          <p:cNvGrpSpPr/>
          <p:nvPr/>
        </p:nvGrpSpPr>
        <p:grpSpPr>
          <a:xfrm>
            <a:off x="3454511" y="5408856"/>
            <a:ext cx="5893587" cy="946444"/>
            <a:chOff x="1746117" y="5119422"/>
            <a:chExt cx="5893587" cy="946444"/>
          </a:xfrm>
        </p:grpSpPr>
        <p:sp>
          <p:nvSpPr>
            <p:cNvPr id="48" name="Rectangle 8">
              <a:extLst>
                <a:ext uri="{FF2B5EF4-FFF2-40B4-BE49-F238E27FC236}">
                  <a16:creationId xmlns:a16="http://schemas.microsoft.com/office/drawing/2014/main" id="{795C7EB5-C0F1-FE08-BF9C-D8B59D27A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1004" y="5357841"/>
              <a:ext cx="1028700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Today</a:t>
              </a:r>
            </a:p>
          </p:txBody>
        </p:sp>
        <p:sp>
          <p:nvSpPr>
            <p:cNvPr id="49" name="Rectangle 9">
              <a:extLst>
                <a:ext uri="{FF2B5EF4-FFF2-40B4-BE49-F238E27FC236}">
                  <a16:creationId xmlns:a16="http://schemas.microsoft.com/office/drawing/2014/main" id="{585418AD-EE51-3AB0-B845-A40B4C7F8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814" y="5119422"/>
              <a:ext cx="2543175" cy="463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13.8 Billion Years</a:t>
              </a:r>
            </a:p>
          </p:txBody>
        </p:sp>
        <p:sp>
          <p:nvSpPr>
            <p:cNvPr id="50" name="Rectangle 10">
              <a:extLst>
                <a:ext uri="{FF2B5EF4-FFF2-40B4-BE49-F238E27FC236}">
                  <a16:creationId xmlns:a16="http://schemas.microsoft.com/office/drawing/2014/main" id="{851371F1-3E27-12B3-5626-23D109676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452" y="5608666"/>
              <a:ext cx="1236663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10</a:t>
              </a:r>
              <a:r>
                <a:rPr kumimoji="0" lang="de-DE" sz="18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28</a:t>
              </a: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cm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grpSp>
          <p:nvGrpSpPr>
            <p:cNvPr id="51" name="Grouper 7">
              <a:extLst>
                <a:ext uri="{FF2B5EF4-FFF2-40B4-BE49-F238E27FC236}">
                  <a16:creationId xmlns:a16="http://schemas.microsoft.com/office/drawing/2014/main" id="{7D88D770-8358-F4BE-3E41-CC97B2A38B9B}"/>
                </a:ext>
              </a:extLst>
            </p:cNvPr>
            <p:cNvGrpSpPr/>
            <p:nvPr/>
          </p:nvGrpSpPr>
          <p:grpSpPr>
            <a:xfrm>
              <a:off x="1746117" y="5464407"/>
              <a:ext cx="4965768" cy="164910"/>
              <a:chOff x="1746117" y="5464407"/>
              <a:chExt cx="4965768" cy="164910"/>
            </a:xfrm>
          </p:grpSpPr>
          <p:sp>
            <p:nvSpPr>
              <p:cNvPr id="52" name="Line 7">
                <a:extLst>
                  <a:ext uri="{FF2B5EF4-FFF2-40B4-BE49-F238E27FC236}">
                    <a16:creationId xmlns:a16="http://schemas.microsoft.com/office/drawing/2014/main" id="{78175F7D-765F-8A5B-089A-D305DAF24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117" y="5553367"/>
                <a:ext cx="4965768" cy="8387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" name="Line 11">
                <a:extLst>
                  <a:ext uri="{FF2B5EF4-FFF2-40B4-BE49-F238E27FC236}">
                    <a16:creationId xmlns:a16="http://schemas.microsoft.com/office/drawing/2014/main" id="{BC62433F-B6D3-857D-CC6B-4899EC03D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117" y="5464407"/>
                <a:ext cx="0" cy="16491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10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2BA0-270B-F148-85ED-62529200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6" y="465592"/>
            <a:ext cx="11324967" cy="916982"/>
          </a:xfrm>
        </p:spPr>
        <p:txBody>
          <a:bodyPr>
            <a:noAutofit/>
          </a:bodyPr>
          <a:lstStyle/>
          <a:p>
            <a:r>
              <a:rPr lang="en-US" sz="4000" dirty="0"/>
              <a:t>Science for peace</a:t>
            </a:r>
            <a:br>
              <a:rPr lang="en-US" sz="3800" dirty="0"/>
            </a:br>
            <a:r>
              <a:rPr lang="en-US" sz="2600" dirty="0"/>
              <a:t>CERN was founded in 1954 with 12 European Member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3BC5-E744-C148-9F53-201BAFB9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21/2/2025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214C4-C0A6-664F-87EE-70A25DAD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R. Losito | Sustainability and Future Accelerators, where do we stand? 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C781E-76FF-374F-A134-BCA33B00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A3F6-1618-3548-975A-DD1A2939A246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5" name="AutoShape 3">
            <a:extLst>
              <a:ext uri="{FF2B5EF4-FFF2-40B4-BE49-F238E27FC236}">
                <a16:creationId xmlns:a16="http://schemas.microsoft.com/office/drawing/2014/main" id="{893E21E5-BEFD-CC41-A448-CBB5B86E5E1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78016" y="1603222"/>
            <a:ext cx="6707775" cy="33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1" name="ZoneTexte 15">
            <a:extLst>
              <a:ext uri="{FF2B5EF4-FFF2-40B4-BE49-F238E27FC236}">
                <a16:creationId xmlns:a16="http://schemas.microsoft.com/office/drawing/2014/main" id="{ED63E074-9F71-3744-8F38-9F06BA8B3D9D}"/>
              </a:ext>
            </a:extLst>
          </p:cNvPr>
          <p:cNvSpPr txBox="1"/>
          <p:nvPr/>
        </p:nvSpPr>
        <p:spPr>
          <a:xfrm>
            <a:off x="695317" y="3149062"/>
            <a:ext cx="3452611" cy="1035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Member 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Austria – Belgium – Bulgaria – Czech Republic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Denmark – Estonia – Finland – France – Germany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Greece – Hungary – Israel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Italy – Netherlands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Norway – Poland – Portugal – Romania – Serbia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Slovakia – Spain – Sweden – Switzerland – United Kingdom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" name="ZoneTexte 15">
            <a:extLst>
              <a:ext uri="{FF2B5EF4-FFF2-40B4-BE49-F238E27FC236}">
                <a16:creationId xmlns:a16="http://schemas.microsoft.com/office/drawing/2014/main" id="{AE67E09A-DB82-F742-9DF1-BA3E62EBE9C1}"/>
              </a:ext>
            </a:extLst>
          </p:cNvPr>
          <p:cNvSpPr txBox="1"/>
          <p:nvPr/>
        </p:nvSpPr>
        <p:spPr>
          <a:xfrm>
            <a:off x="377023" y="4326012"/>
            <a:ext cx="3710481" cy="2376026"/>
          </a:xfrm>
          <a:prstGeom prst="rect">
            <a:avLst/>
          </a:prstGeom>
          <a:noFill/>
        </p:spPr>
        <p:txBody>
          <a:bodyPr wrap="square" lIns="324000" rIns="72000" rtlCol="0">
            <a:noAutofit/>
          </a:bodyPr>
          <a:lstStyle/>
          <a:p>
            <a:pPr marL="450850" marR="0" lvl="0" indent="-450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Member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States </a:t>
            </a:r>
          </a:p>
          <a:p>
            <a:pPr marL="450850" marR="0" lvl="0" indent="-450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-stage to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membership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61C5D3">
                  <a:lumMod val="7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450850" marR="0" lvl="0" indent="-450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1C5D3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Cyprus – Slovenia </a:t>
            </a:r>
          </a:p>
          <a:p>
            <a:pPr marL="450850" marR="0" lvl="0" indent="-450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6698CB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68B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Associate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68B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Member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68B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8B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Brazil – Croatia – India –  Latvia – Lithuania – Pakistan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8B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8B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Türkiye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8B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Ukraine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33A0">
                  <a:lumMod val="60000"/>
                  <a:lumOff val="4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4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3A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Observers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33A0">
                  <a:lumMod val="60000"/>
                  <a:lumOff val="4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Japan –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European Union – UNESCO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8CEE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B1CFD215-7D6F-B748-9D72-E6BE6E6B67D3}"/>
              </a:ext>
            </a:extLst>
          </p:cNvPr>
          <p:cNvSpPr/>
          <p:nvPr/>
        </p:nvSpPr>
        <p:spPr>
          <a:xfrm>
            <a:off x="9093212" y="2509914"/>
            <a:ext cx="3105342" cy="1046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3" name="ZoneTexte 2">
            <a:extLst>
              <a:ext uri="{FF2B5EF4-FFF2-40B4-BE49-F238E27FC236}">
                <a16:creationId xmlns:a16="http://schemas.microsoft.com/office/drawing/2014/main" id="{550A0A85-68F3-AD4E-BC01-61C37573C952}"/>
              </a:ext>
            </a:extLst>
          </p:cNvPr>
          <p:cNvSpPr txBox="1"/>
          <p:nvPr/>
        </p:nvSpPr>
        <p:spPr>
          <a:xfrm>
            <a:off x="9109466" y="2509982"/>
            <a:ext cx="2744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CERN’s annual budget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is 1200 MCHF (equivalent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a medium-sized European university)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09612-5C3B-A642-A5D1-6DF331BB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354" y="1513146"/>
            <a:ext cx="5613400" cy="358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7E8936-EC78-E142-B8DB-84FC50F36B5B}"/>
              </a:ext>
            </a:extLst>
          </p:cNvPr>
          <p:cNvSpPr txBox="1"/>
          <p:nvPr/>
        </p:nvSpPr>
        <p:spPr>
          <a:xfrm>
            <a:off x="4771009" y="5077238"/>
            <a:ext cx="6811391" cy="1641892"/>
          </a:xfrm>
          <a:prstGeom prst="rect">
            <a:avLst/>
          </a:prstGeom>
          <a:noFill/>
        </p:spPr>
        <p:txBody>
          <a:bodyPr wrap="non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Around 50 Cooperation Agreements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non-Member States and Territories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Albania – Algeria – Argentina – Armenia – Australia – Azerbaijan – Bangladesh – Bolivia – Bosnia and Herzegovina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Canada – Chile – Colombia – Costa Rica – Ecuador – Egypt – Georgia – Honduras – Iceland – Iran – Jordan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Kazakhstan – Lebanon – Malta – Mexico – Mongolia – Montenegro – Morocco – Nepal – New Zealand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North Macedonia – Palestine – Paraguay – People's Republic of China – Peru – Philippines – Qatar – Republic of Korea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Saudi Arabia – Sri Lanka – South Africa – Thailand – Tunisia – United Arab Emirates – Vietnam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75000"/>
                  <a:lumOff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C06552-31A6-1D48-90FC-1FB1782C8938}"/>
              </a:ext>
            </a:extLst>
          </p:cNvPr>
          <p:cNvGrpSpPr/>
          <p:nvPr/>
        </p:nvGrpSpPr>
        <p:grpSpPr>
          <a:xfrm>
            <a:off x="9109465" y="3645907"/>
            <a:ext cx="3321496" cy="1542503"/>
            <a:chOff x="9915059" y="2650253"/>
            <a:chExt cx="3178132" cy="16244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BB4649-FC5A-7FF4-139B-E8B969B35F52}"/>
                </a:ext>
              </a:extLst>
            </p:cNvPr>
            <p:cNvSpPr/>
            <p:nvPr/>
          </p:nvSpPr>
          <p:spPr>
            <a:xfrm>
              <a:off x="9915059" y="2650253"/>
              <a:ext cx="2956161" cy="16244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ZoneTexte 2">
              <a:extLst>
                <a:ext uri="{FF2B5EF4-FFF2-40B4-BE49-F238E27FC236}">
                  <a16:creationId xmlns:a16="http://schemas.microsoft.com/office/drawing/2014/main" id="{672D1F6B-34A3-65DA-25B7-5CE42F52FF2E}"/>
                </a:ext>
              </a:extLst>
            </p:cNvPr>
            <p:cNvSpPr txBox="1"/>
            <p:nvPr/>
          </p:nvSpPr>
          <p:spPr>
            <a:xfrm>
              <a:off x="9954637" y="2723467"/>
              <a:ext cx="3138554" cy="131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65000"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As of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31 December 2023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sx="1000" sy="1000" algn="ctr" rotWithShape="0">
                    <a:srgbClr val="0033A0"/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65000"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Employees: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65000"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2666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staff,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1002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graduates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65000"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Associates: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65000"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12 370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users,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1513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sx="1000" sy="1000" algn="ctr" rotWithShape="0">
                      <a:srgbClr val="0033A0"/>
                    </a:outerShdw>
                  </a:effectLst>
                  <a:uLnTx/>
                  <a:uFillTx/>
                  <a:latin typeface="Arial" panose="020B0604020202020204"/>
                  <a:ea typeface="+mn-ea"/>
                  <a:cs typeface="+mn-cs"/>
                </a:rPr>
                <a:t>others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716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9797D0-DBA3-4B43-BAED-3D875F20C451}"/>
              </a:ext>
            </a:extLst>
          </p:cNvPr>
          <p:cNvCxnSpPr/>
          <p:nvPr/>
        </p:nvCxnSpPr>
        <p:spPr>
          <a:xfrm flipH="1">
            <a:off x="4592464" y="5179792"/>
            <a:ext cx="2331624" cy="0"/>
          </a:xfrm>
          <a:prstGeom prst="line">
            <a:avLst/>
          </a:prstGeom>
          <a:ln w="952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285677-4191-8140-9547-9D055EAC6085}"/>
              </a:ext>
            </a:extLst>
          </p:cNvPr>
          <p:cNvCxnSpPr>
            <a:cxnSpLocks/>
          </p:cNvCxnSpPr>
          <p:nvPr/>
        </p:nvCxnSpPr>
        <p:spPr>
          <a:xfrm>
            <a:off x="5758276" y="2281145"/>
            <a:ext cx="1840499" cy="0"/>
          </a:xfrm>
          <a:prstGeom prst="line">
            <a:avLst/>
          </a:prstGeom>
          <a:ln w="9525">
            <a:solidFill>
              <a:schemeClr val="accent3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AAD893-2C38-2043-A20A-2999C2DA792D}"/>
              </a:ext>
            </a:extLst>
          </p:cNvPr>
          <p:cNvCxnSpPr/>
          <p:nvPr/>
        </p:nvCxnSpPr>
        <p:spPr>
          <a:xfrm flipH="1">
            <a:off x="3133838" y="3699203"/>
            <a:ext cx="2331624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731609"/>
          </a:xfrm>
        </p:spPr>
        <p:txBody>
          <a:bodyPr/>
          <a:lstStyle/>
          <a:p>
            <a:r>
              <a:rPr lang="en-US" dirty="0"/>
              <a:t>Four pillars underpin CERN’s mission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47263" y="6441742"/>
            <a:ext cx="1517702" cy="2396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21/2/2025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28545" y="6441743"/>
            <a:ext cx="3608877" cy="2396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R. Losito | Sustainability and Future Accelerators, where do we stand? 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441742"/>
            <a:ext cx="205699" cy="2396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AA3F6-1618-3548-975A-DD1A2939A246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861" y="6063500"/>
            <a:ext cx="3607689" cy="498495"/>
          </a:xfrm>
          <a:prstGeom prst="rect">
            <a:avLst/>
          </a:prstGeom>
        </p:spPr>
      </p:pic>
      <p:sp>
        <p:nvSpPr>
          <p:cNvPr id="28" name="ZoneTexte 20">
            <a:extLst>
              <a:ext uri="{FF2B5EF4-FFF2-40B4-BE49-F238E27FC236}">
                <a16:creationId xmlns:a16="http://schemas.microsoft.com/office/drawing/2014/main" id="{B6449E9F-A066-894F-9700-FC85C49627B5}"/>
              </a:ext>
            </a:extLst>
          </p:cNvPr>
          <p:cNvSpPr txBox="1"/>
          <p:nvPr/>
        </p:nvSpPr>
        <p:spPr>
          <a:xfrm>
            <a:off x="7434088" y="2092169"/>
            <a:ext cx="1546125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446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RESEARCH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C446B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ZoneTexte 22">
            <a:extLst>
              <a:ext uri="{FF2B5EF4-FFF2-40B4-BE49-F238E27FC236}">
                <a16:creationId xmlns:a16="http://schemas.microsoft.com/office/drawing/2014/main" id="{67537D8C-961F-3E47-B9BE-98C876CA126D}"/>
              </a:ext>
            </a:extLst>
          </p:cNvPr>
          <p:cNvSpPr txBox="1"/>
          <p:nvPr/>
        </p:nvSpPr>
        <p:spPr>
          <a:xfrm>
            <a:off x="1641583" y="3371206"/>
            <a:ext cx="1570829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C5D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EDUCATION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C5D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C5D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&amp; TRAINING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61C5D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ZoneTexte 23">
            <a:extLst>
              <a:ext uri="{FF2B5EF4-FFF2-40B4-BE49-F238E27FC236}">
                <a16:creationId xmlns:a16="http://schemas.microsoft.com/office/drawing/2014/main" id="{0C5BECD1-7B1B-4C43-A6EE-A0DE663074B1}"/>
              </a:ext>
            </a:extLst>
          </p:cNvPr>
          <p:cNvSpPr txBox="1"/>
          <p:nvPr/>
        </p:nvSpPr>
        <p:spPr>
          <a:xfrm>
            <a:off x="2895546" y="4881020"/>
            <a:ext cx="1707324" cy="9462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E24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TECHNOLOGY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E24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E24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&amp; INNOVATION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6E246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ZoneTexte 21">
            <a:extLst>
              <a:ext uri="{FF2B5EF4-FFF2-40B4-BE49-F238E27FC236}">
                <a16:creationId xmlns:a16="http://schemas.microsoft.com/office/drawing/2014/main" id="{F141B71B-A18E-1A4B-ACD7-BC94BB0EDCFF}"/>
              </a:ext>
            </a:extLst>
          </p:cNvPr>
          <p:cNvSpPr txBox="1"/>
          <p:nvPr/>
        </p:nvSpPr>
        <p:spPr>
          <a:xfrm>
            <a:off x="8469431" y="3508941"/>
            <a:ext cx="2355664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15E3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COLLABORATION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15E3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4"/>
          <p:cNvSpPr/>
          <p:nvPr/>
        </p:nvSpPr>
        <p:spPr>
          <a:xfrm>
            <a:off x="5920882" y="2438250"/>
            <a:ext cx="2472266" cy="24722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4" name="Picture Placeholder 20">
            <a:extLst>
              <a:ext uri="{FF2B5EF4-FFF2-40B4-BE49-F238E27FC236}">
                <a16:creationId xmlns:a16="http://schemas.microsoft.com/office/drawing/2014/main" id="{B88D3680-513A-ED44-81CC-2F3CD6AD7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4"/>
          <a:stretch/>
        </p:blipFill>
        <p:spPr>
          <a:xfrm>
            <a:off x="6112145" y="2630383"/>
            <a:ext cx="2089740" cy="2088000"/>
          </a:xfrm>
          <a:prstGeom prst="ellipse">
            <a:avLst/>
          </a:prstGeom>
        </p:spPr>
      </p:pic>
      <p:sp>
        <p:nvSpPr>
          <p:cNvPr id="18" name="Oval 15"/>
          <p:cNvSpPr/>
          <p:nvPr/>
        </p:nvSpPr>
        <p:spPr>
          <a:xfrm>
            <a:off x="4961822" y="3699203"/>
            <a:ext cx="2472266" cy="2472266"/>
          </a:xfrm>
          <a:prstGeom prst="ellipse">
            <a:avLst/>
          </a:prstGeom>
          <a:solidFill>
            <a:srgbClr val="6E2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A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3" name="Picture Placeholder 18">
            <a:extLst>
              <a:ext uri="{FF2B5EF4-FFF2-40B4-BE49-F238E27FC236}">
                <a16:creationId xmlns:a16="http://schemas.microsoft.com/office/drawing/2014/main" id="{28EF0F4E-6D7A-8E4E-8243-4E397B4842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3955" y="3892182"/>
            <a:ext cx="2088000" cy="2086308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C30EA2-A160-6746-8863-4B21840FF800}"/>
              </a:ext>
            </a:extLst>
          </p:cNvPr>
          <p:cNvGrpSpPr/>
          <p:nvPr/>
        </p:nvGrpSpPr>
        <p:grpSpPr>
          <a:xfrm>
            <a:off x="3477283" y="2430919"/>
            <a:ext cx="2472266" cy="2472266"/>
            <a:chOff x="3477283" y="2430919"/>
            <a:chExt cx="2472266" cy="2472266"/>
          </a:xfrm>
        </p:grpSpPr>
        <p:sp>
          <p:nvSpPr>
            <p:cNvPr id="19" name="Oval 16"/>
            <p:cNvSpPr/>
            <p:nvPr/>
          </p:nvSpPr>
          <p:spPr>
            <a:xfrm>
              <a:off x="3477283" y="2430919"/>
              <a:ext cx="2472266" cy="2472266"/>
            </a:xfrm>
            <a:prstGeom prst="ellipse">
              <a:avLst/>
            </a:prstGeom>
            <a:solidFill>
              <a:srgbClr val="62C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A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5" name="Picture Placeholder 16">
              <a:extLst>
                <a:ext uri="{FF2B5EF4-FFF2-40B4-BE49-F238E27FC236}">
                  <a16:creationId xmlns:a16="http://schemas.microsoft.com/office/drawing/2014/main" id="{7F6CE354-F0C3-8446-BE21-7C125AA41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2"/>
            <a:stretch/>
          </p:blipFill>
          <p:spPr>
            <a:xfrm>
              <a:off x="3668557" y="2623052"/>
              <a:ext cx="2089719" cy="2088000"/>
            </a:xfrm>
            <a:prstGeom prst="ellipse">
              <a:avLst/>
            </a:prstGeom>
          </p:spPr>
        </p:pic>
      </p:grpSp>
      <p:sp>
        <p:nvSpPr>
          <p:cNvPr id="20" name="Freeform 5"/>
          <p:cNvSpPr>
            <a:spLocks/>
          </p:cNvSpPr>
          <p:nvPr/>
        </p:nvSpPr>
        <p:spPr bwMode="auto">
          <a:xfrm>
            <a:off x="4732822" y="1213710"/>
            <a:ext cx="2511014" cy="2514933"/>
          </a:xfrm>
          <a:custGeom>
            <a:avLst/>
            <a:gdLst>
              <a:gd name="T0" fmla="*/ 0 w 756"/>
              <a:gd name="T1" fmla="*/ 378 h 756"/>
              <a:gd name="T2" fmla="*/ 378 w 756"/>
              <a:gd name="T3" fmla="*/ 0 h 756"/>
              <a:gd name="T4" fmla="*/ 756 w 756"/>
              <a:gd name="T5" fmla="*/ 370 h 756"/>
              <a:gd name="T6" fmla="*/ 746 w 756"/>
              <a:gd name="T7" fmla="*/ 370 h 756"/>
              <a:gd name="T8" fmla="*/ 368 w 756"/>
              <a:gd name="T9" fmla="*/ 748 h 756"/>
              <a:gd name="T10" fmla="*/ 368 w 756"/>
              <a:gd name="T11" fmla="*/ 756 h 756"/>
              <a:gd name="T12" fmla="*/ 0 w 756"/>
              <a:gd name="T13" fmla="*/ 378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6" h="756">
                <a:moveTo>
                  <a:pt x="0" y="378"/>
                </a:moveTo>
                <a:cubicBezTo>
                  <a:pt x="0" y="169"/>
                  <a:pt x="169" y="0"/>
                  <a:pt x="378" y="0"/>
                </a:cubicBezTo>
                <a:cubicBezTo>
                  <a:pt x="584" y="0"/>
                  <a:pt x="752" y="165"/>
                  <a:pt x="756" y="370"/>
                </a:cubicBezTo>
                <a:cubicBezTo>
                  <a:pt x="753" y="370"/>
                  <a:pt x="749" y="370"/>
                  <a:pt x="746" y="370"/>
                </a:cubicBezTo>
                <a:cubicBezTo>
                  <a:pt x="537" y="370"/>
                  <a:pt x="368" y="540"/>
                  <a:pt x="368" y="748"/>
                </a:cubicBezTo>
                <a:cubicBezTo>
                  <a:pt x="368" y="751"/>
                  <a:pt x="368" y="753"/>
                  <a:pt x="368" y="756"/>
                </a:cubicBezTo>
                <a:cubicBezTo>
                  <a:pt x="164" y="751"/>
                  <a:pt x="0" y="583"/>
                  <a:pt x="0" y="378"/>
                </a:cubicBezTo>
                <a:close/>
              </a:path>
            </a:pathLst>
          </a:custGeom>
          <a:solidFill>
            <a:srgbClr val="1C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A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4558CF-9EE1-0D43-B2CE-F7A71CE2DE50}"/>
              </a:ext>
            </a:extLst>
          </p:cNvPr>
          <p:cNvCxnSpPr>
            <a:cxnSpLocks/>
          </p:cNvCxnSpPr>
          <p:nvPr/>
        </p:nvCxnSpPr>
        <p:spPr>
          <a:xfrm>
            <a:off x="8298425" y="3686844"/>
            <a:ext cx="442452" cy="0"/>
          </a:xfrm>
          <a:prstGeom prst="line">
            <a:avLst/>
          </a:prstGeom>
          <a:ln w="9525">
            <a:solidFill>
              <a:schemeClr val="accent2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6E49C38-B64A-9246-967A-E0F1B8D5B9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213" y="1452412"/>
            <a:ext cx="2095200" cy="20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5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57B71-8FD8-DB2A-A837-3E579DD77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BB774-0AE2-C650-C38A-6F751DE7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F771-6EE4-D817-4DAC-38529FD3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9" name="Content Placeholder 8" descr="A diagram of a company's framework&#10;&#10;Description automatically generated with medium confidence">
            <a:extLst>
              <a:ext uri="{FF2B5EF4-FFF2-40B4-BE49-F238E27FC236}">
                <a16:creationId xmlns:a16="http://schemas.microsoft.com/office/drawing/2014/main" id="{AB4A795D-ADC7-272D-A79B-2AF1DBD1320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475391" y="-28575"/>
            <a:ext cx="7734300" cy="6886575"/>
          </a:xfrm>
        </p:spPr>
      </p:pic>
    </p:spTree>
    <p:extLst>
      <p:ext uri="{BB962C8B-B14F-4D97-AF65-F5344CB8AC3E}">
        <p14:creationId xmlns:p14="http://schemas.microsoft.com/office/powerpoint/2010/main" val="1345649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2AF9CC-FB61-6867-4C47-CE6D94F4B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372807"/>
            <a:ext cx="11376024" cy="46085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Use </a:t>
            </a:r>
            <a:r>
              <a:rPr lang="en-GB" dirty="0">
                <a:solidFill>
                  <a:srgbClr val="FF0000"/>
                </a:solidFill>
              </a:rPr>
              <a:t>Best Value for Money </a:t>
            </a:r>
            <a:r>
              <a:rPr lang="en-GB" dirty="0">
                <a:solidFill>
                  <a:schemeClr val="tx1"/>
                </a:solidFill>
              </a:rPr>
              <a:t>as a powerful tool to drive the attention of bidders on environmental aspects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E.g. adjudicate not only on price, but also on electrical consumption, or water use etc…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Request </a:t>
            </a:r>
            <a:r>
              <a:rPr lang="en-GB" dirty="0">
                <a:solidFill>
                  <a:srgbClr val="FF0000"/>
                </a:solidFill>
              </a:rPr>
              <a:t>EPDs</a:t>
            </a:r>
            <a:r>
              <a:rPr lang="en-GB" dirty="0">
                <a:solidFill>
                  <a:schemeClr val="tx1"/>
                </a:solidFill>
              </a:rPr>
              <a:t> where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On the long term, depending on the maturity of specific markets, introduce “</a:t>
            </a:r>
            <a:r>
              <a:rPr lang="en-GB" dirty="0" err="1">
                <a:solidFill>
                  <a:schemeClr val="tx1"/>
                </a:solidFill>
              </a:rPr>
              <a:t>hard”qualification</a:t>
            </a:r>
            <a:r>
              <a:rPr lang="en-GB" dirty="0">
                <a:solidFill>
                  <a:schemeClr val="tx1"/>
                </a:solidFill>
              </a:rPr>
              <a:t> criteria for bidders.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Since a few years already adjudication of energy intensive equipment (e.g. cryogenic or HVAC plants) are adjudicated on the basis of their </a:t>
            </a:r>
            <a:r>
              <a:rPr lang="en-GB" dirty="0">
                <a:solidFill>
                  <a:srgbClr val="FF0000"/>
                </a:solidFill>
              </a:rPr>
              <a:t>Total Cost of Ownership </a:t>
            </a:r>
            <a:r>
              <a:rPr lang="en-GB" dirty="0">
                <a:solidFill>
                  <a:schemeClr val="tx1"/>
                </a:solidFill>
              </a:rPr>
              <a:t>(procurement cost plus 10 years operation and maintenance).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2A457C-A037-D9B3-7E05-BC3C8A26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19550"/>
            <a:ext cx="11376025" cy="1065742"/>
          </a:xfrm>
        </p:spPr>
        <p:txBody>
          <a:bodyPr/>
          <a:lstStyle/>
          <a:p>
            <a:r>
              <a:rPr lang="en-US" sz="3200" dirty="0"/>
              <a:t>Reducing Scope 3:</a:t>
            </a:r>
            <a:br>
              <a:rPr lang="en-US" sz="3200" dirty="0"/>
            </a:br>
            <a:r>
              <a:rPr lang="en-US" sz="3200" b="0" i="1" dirty="0">
                <a:solidFill>
                  <a:srgbClr val="FF0000"/>
                </a:solidFill>
              </a:rPr>
              <a:t>CERN Environmentally Responsible Procurement Policy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00A3-8037-A219-8FB1-239F7FE8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8C1F1-7EB3-62B1-0FB8-8DB28083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259F7-D01E-D226-875F-A0FD4964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37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204D-E72C-7D35-72D7-FF987A91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 Lifecycle assessment in the design process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925C7916-4DC0-7C32-BA3D-D5CCC7F644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223557"/>
            <a:ext cx="5616575" cy="3345923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98620E-DAEE-3DE3-7C34-47C4A6D43D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“Theory” training available in the internal Learning and Development online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Class training on the use of </a:t>
            </a:r>
            <a:r>
              <a:rPr lang="en-US" dirty="0" err="1"/>
              <a:t>OpenLCA</a:t>
            </a:r>
            <a:r>
              <a:rPr lang="en-US" dirty="0"/>
              <a:t> for LCA of typical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Subscription of licenses for the most common conversion factor databases.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Final LCA for public reports performed independently by well established consultants to guarantee independent evaluation.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4BFE0-AC8D-565D-89FF-DEC574DB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8F429-0E25-8F38-82E7-407E938F2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F6363-2A54-41E8-FFE6-6241FE5F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5" y="240113"/>
            <a:ext cx="11614679" cy="1065742"/>
          </a:xfrm>
        </p:spPr>
        <p:txBody>
          <a:bodyPr>
            <a:noAutofit/>
          </a:bodyPr>
          <a:lstStyle/>
          <a:p>
            <a:r>
              <a:rPr lang="fr-CH" sz="4000" dirty="0" err="1">
                <a:latin typeface="+mn-lt"/>
              </a:rPr>
              <a:t>Sustainable</a:t>
            </a:r>
            <a:r>
              <a:rPr lang="fr-CH" sz="4000" dirty="0">
                <a:latin typeface="+mn-lt"/>
              </a:rPr>
              <a:t> </a:t>
            </a:r>
            <a:r>
              <a:rPr lang="fr-CH" sz="4000" dirty="0" err="1">
                <a:latin typeface="+mn-lt"/>
              </a:rPr>
              <a:t>Development</a:t>
            </a:r>
            <a:r>
              <a:rPr lang="fr-CH" sz="4000" dirty="0">
                <a:latin typeface="+mn-lt"/>
              </a:rPr>
              <a:t> Goals </a:t>
            </a:r>
            <a:br>
              <a:rPr lang="fr-CH" sz="4000" dirty="0">
                <a:latin typeface="+mn-lt"/>
              </a:rPr>
            </a:br>
            <a:r>
              <a:rPr lang="fr-CH" sz="4000" b="0" dirty="0">
                <a:latin typeface="+mn-lt"/>
              </a:rPr>
              <a:t>The basics</a:t>
            </a:r>
            <a:endParaRPr lang="en-GB" sz="4000" b="0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4102" y="6498149"/>
            <a:ext cx="668565" cy="25069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52412D-3392-0E4E-A308-F34C7F59D49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450446" y="6498149"/>
            <a:ext cx="6572221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Losito | Sustainability and Future Accelerators, where do we stand?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748" y="1516992"/>
            <a:ext cx="641662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25 September 2015, the United Nations General Assembly unanimously adopted Resolution 70/1,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Transforming our World: the 2030 Agenda for Sustainable Development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laying out 17 Sustainable Development Goals, aimed at mobilising global efforts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poverty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foster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peace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safeguard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rights and dignity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all people,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protect the planet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 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The Goals are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inter-related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all countries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have agreed to try to meet all of them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by 2030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The Goals serve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coordinate actions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by UN agencies, non-governmental groups, businesses and any other entities working on a specific Goal.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Yearly meetings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are organised to present the actions undertaken and the progress made.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4" descr="Image result for sdg goa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20" y="925712"/>
            <a:ext cx="4954047" cy="27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4"/>
          <p:cNvGrpSpPr/>
          <p:nvPr/>
        </p:nvGrpSpPr>
        <p:grpSpPr>
          <a:xfrm>
            <a:off x="8523160" y="313295"/>
            <a:ext cx="2575613" cy="509357"/>
            <a:chOff x="0" y="0"/>
            <a:chExt cx="2575611" cy="509356"/>
          </a:xfrm>
        </p:grpSpPr>
        <p:pic>
          <p:nvPicPr>
            <p:cNvPr id="12" name="Content Placeholder 5" descr="Content Placeholder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5300"/>
              <a:ext cx="504057" cy="504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1" descr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317" y="33087"/>
              <a:ext cx="1722295" cy="456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Straight Connector 13"/>
            <p:cNvSpPr/>
            <p:nvPr/>
          </p:nvSpPr>
          <p:spPr>
            <a:xfrm flipH="1">
              <a:off x="678685" y="0"/>
              <a:ext cx="1" cy="509358"/>
            </a:xfrm>
            <a:prstGeom prst="line">
              <a:avLst/>
            </a:prstGeom>
            <a:noFill/>
            <a:ln w="3175" cap="flat">
              <a:solidFill>
                <a:srgbClr val="0055A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3C7394A-F0CD-DEC4-3B19-87345C4D9B99}"/>
              </a:ext>
            </a:extLst>
          </p:cNvPr>
          <p:cNvSpPr txBox="1"/>
          <p:nvPr/>
        </p:nvSpPr>
        <p:spPr>
          <a:xfrm>
            <a:off x="6986427" y="3807124"/>
            <a:ext cx="5026187" cy="2292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Each Goal is broken down into defined and specific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targets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(169 in total) that propose concrete paths to reach each Goal; the targets are all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complementary strategies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to fulfil their respective Goal.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Each target has then its own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indicators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, which are the variables that can be measured and assessed to report on the progress made.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77023-B38B-0B19-8DC2-86F2A302E3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5-years Action plan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9326" y="6356351"/>
            <a:ext cx="1632241" cy="365125"/>
          </a:xfrm>
        </p:spPr>
        <p:txBody>
          <a:bodyPr/>
          <a:lstStyle/>
          <a:p>
            <a:r>
              <a:rPr lang="en-US"/>
              <a:t>21/2/2025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90435" y="6356351"/>
            <a:ext cx="4290489" cy="365125"/>
          </a:xfrm>
        </p:spPr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80924" y="6356351"/>
            <a:ext cx="729876" cy="365125"/>
          </a:xfrm>
        </p:spPr>
        <p:txBody>
          <a:bodyPr/>
          <a:lstStyle/>
          <a:p>
            <a:fld id="{8D6C380F-326D-3C40-9EE7-7FBAB0953422}" type="slidenum">
              <a:rPr lang="en-US" b="1" smtClean="0"/>
              <a:pPr/>
              <a:t>50</a:t>
            </a:fld>
            <a:endParaRPr lang="en-US" b="1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A4757E1-7DE0-0772-D992-F2F11512A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579654"/>
              </p:ext>
            </p:extLst>
          </p:nvPr>
        </p:nvGraphicFramePr>
        <p:xfrm>
          <a:off x="765243" y="1996440"/>
          <a:ext cx="924936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0808">
                  <a:extLst>
                    <a:ext uri="{9D8B030D-6E8A-4147-A177-3AD203B41FA5}">
                      <a16:colId xmlns:a16="http://schemas.microsoft.com/office/drawing/2014/main" val="669004204"/>
                    </a:ext>
                  </a:extLst>
                </a:gridCol>
                <a:gridCol w="4158558">
                  <a:extLst>
                    <a:ext uri="{9D8B030D-6E8A-4147-A177-3AD203B41FA5}">
                      <a16:colId xmlns:a16="http://schemas.microsoft.com/office/drawing/2014/main" val="145016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Energy saved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790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Cooling</a:t>
                      </a:r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 and ventilation consolidation </a:t>
                      </a:r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projects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6 GWh/</a:t>
                      </a:r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year</a:t>
                      </a:r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20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75 consolidation </a:t>
                      </a:r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projects</a:t>
                      </a:r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 for buildings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10 GWh/</a:t>
                      </a:r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year</a:t>
                      </a:r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55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Science Gateway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200+ MWh/</a:t>
                      </a:r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year</a:t>
                      </a:r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449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Optimisation</a:t>
                      </a:r>
                      <a:r>
                        <a:rPr lang="it-IT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8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Cryo</a:t>
                      </a:r>
                      <a:r>
                        <a:rPr lang="it-IT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operations</a:t>
                      </a:r>
                      <a:r>
                        <a:rPr lang="it-IT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25 GWh/</a:t>
                      </a:r>
                      <a:r>
                        <a:rPr lang="it-IT" sz="18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endParaRPr lang="it-IT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291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b="1" i="1" dirty="0">
                          <a:solidFill>
                            <a:srgbClr val="002060"/>
                          </a:solidFill>
                        </a:rPr>
                        <a:t>Heat </a:t>
                      </a:r>
                      <a:r>
                        <a:rPr lang="fr-CH" sz="1800" b="1" i="1" dirty="0" err="1">
                          <a:solidFill>
                            <a:srgbClr val="002060"/>
                          </a:solidFill>
                        </a:rPr>
                        <a:t>recovery</a:t>
                      </a:r>
                      <a:r>
                        <a:rPr lang="fr-CH" sz="1800" b="1" i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CH" sz="1800" b="1" i="1" dirty="0" err="1">
                          <a:solidFill>
                            <a:srgbClr val="002060"/>
                          </a:solidFill>
                        </a:rPr>
                        <a:t>projects</a:t>
                      </a:r>
                      <a:r>
                        <a:rPr lang="fr-CH" sz="1800" b="1" i="1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it-IT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484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    Meyrin and </a:t>
                      </a:r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Prévessin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30+GWh/year</a:t>
                      </a:r>
                      <a:endParaRPr lang="it-IT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07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    Ferney-Voltaire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20 GWh/</a:t>
                      </a:r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year</a:t>
                      </a:r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 (for the </a:t>
                      </a:r>
                      <a:r>
                        <a:rPr lang="fr-CH" sz="1800" dirty="0" err="1">
                          <a:solidFill>
                            <a:srgbClr val="002060"/>
                          </a:solidFill>
                        </a:rPr>
                        <a:t>neighbors</a:t>
                      </a:r>
                      <a:r>
                        <a:rPr lang="fr-CH" sz="180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it-IT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927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118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946" y="217855"/>
            <a:ext cx="8226854" cy="715840"/>
          </a:xfrm>
        </p:spPr>
        <p:txBody>
          <a:bodyPr>
            <a:noAutofit/>
          </a:bodyPr>
          <a:lstStyle/>
          <a:p>
            <a:r>
              <a:rPr lang="en-US" sz="3000" b="1" dirty="0"/>
              <a:t>PPA implementation at CERN</a:t>
            </a:r>
            <a:endParaRPr lang="en-US" sz="30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9326" y="6356351"/>
            <a:ext cx="1632241" cy="365125"/>
          </a:xfrm>
        </p:spPr>
        <p:txBody>
          <a:bodyPr/>
          <a:lstStyle/>
          <a:p>
            <a:pPr defTabSz="914400"/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90435" y="6356351"/>
            <a:ext cx="4290489" cy="365125"/>
          </a:xfrm>
        </p:spPr>
        <p:txBody>
          <a:bodyPr/>
          <a:lstStyle/>
          <a:p>
            <a:pPr defTabSz="914400"/>
            <a:r>
              <a:rPr lang="en-GB"/>
              <a:t>R. Losito | Sustainability and Future Accelerators, where do we stand? </a:t>
            </a:r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80924" y="6356351"/>
            <a:ext cx="729876" cy="365125"/>
          </a:xfrm>
        </p:spPr>
        <p:txBody>
          <a:bodyPr/>
          <a:lstStyle/>
          <a:p>
            <a:pPr defTabSz="914400"/>
            <a:fld id="{8D6C380F-326D-3C40-9EE7-7FBAB0953422}" type="slidenum">
              <a:rPr lang="en-US" b="1"/>
              <a:pPr defTabSz="914400"/>
              <a:t>51</a:t>
            </a:fld>
            <a:endParaRPr lang="en-US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9A80A4A-111A-DD79-D4D3-529886F9A787}"/>
              </a:ext>
            </a:extLst>
          </p:cNvPr>
          <p:cNvSpPr/>
          <p:nvPr/>
        </p:nvSpPr>
        <p:spPr>
          <a:xfrm>
            <a:off x="1983946" y="1385113"/>
            <a:ext cx="2145702" cy="99859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1400" b="1" dirty="0">
                <a:solidFill>
                  <a:srgbClr val="FFFFFF"/>
                </a:solidFill>
                <a:latin typeface="Arial"/>
              </a:rPr>
              <a:t>Main </a:t>
            </a:r>
            <a:r>
              <a:rPr lang="fr-FR" sz="1400" b="1" dirty="0" err="1">
                <a:solidFill>
                  <a:srgbClr val="FFFFFF"/>
                </a:solidFill>
                <a:latin typeface="Arial"/>
              </a:rPr>
              <a:t>contract</a:t>
            </a:r>
            <a:r>
              <a:rPr lang="fr-FR" sz="1400" b="1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3+1+1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years</a:t>
            </a:r>
            <a:endParaRPr lang="fr-FR" sz="1400" dirty="0">
              <a:solidFill>
                <a:srgbClr val="FFFFFF"/>
              </a:solidFill>
              <a:latin typeface="Arial"/>
            </a:endParaRP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BVFM (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flexibility</a:t>
            </a:r>
            <a:r>
              <a:rPr lang="fr-FR" sz="1400" dirty="0">
                <a:solidFill>
                  <a:srgbClr val="FFFFFF"/>
                </a:solidFill>
                <a:latin typeface="Arial"/>
              </a:rPr>
              <a:t>)</a:t>
            </a: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FFFFFF"/>
                </a:solidFill>
                <a:latin typeface="Arial"/>
              </a:rPr>
              <a:t>Calendar</a:t>
            </a:r>
            <a:r>
              <a:rPr lang="fr-FR" sz="1400" dirty="0">
                <a:solidFill>
                  <a:srgbClr val="FFFFFF"/>
                </a:solidFill>
                <a:latin typeface="Arial"/>
              </a:rPr>
              <a:t>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baseload</a:t>
            </a:r>
            <a:endParaRPr lang="fr-FR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D79EB0-8480-D0A0-40EB-22CDD54F10D9}"/>
              </a:ext>
            </a:extLst>
          </p:cNvPr>
          <p:cNvSpPr/>
          <p:nvPr/>
        </p:nvSpPr>
        <p:spPr>
          <a:xfrm>
            <a:off x="5035771" y="3568686"/>
            <a:ext cx="2260056" cy="85332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1400" b="1" dirty="0" err="1">
                <a:solidFill>
                  <a:srgbClr val="FFFFFF"/>
                </a:solidFill>
                <a:latin typeface="Arial"/>
              </a:rPr>
              <a:t>Aggregator</a:t>
            </a:r>
            <a:r>
              <a:rPr lang="fr-FR" sz="14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fr-FR" sz="1400" b="1" dirty="0" err="1">
                <a:solidFill>
                  <a:srgbClr val="FFFFFF"/>
                </a:solidFill>
                <a:latin typeface="Arial"/>
              </a:rPr>
              <a:t>contract</a:t>
            </a:r>
            <a:endParaRPr lang="fr-FR" sz="1400" b="1" dirty="0">
              <a:solidFill>
                <a:srgbClr val="FFFFFF"/>
              </a:solidFill>
              <a:latin typeface="Arial"/>
            </a:endParaRP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Balancing services</a:t>
            </a: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1 to 3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years</a:t>
            </a:r>
            <a:endParaRPr lang="fr-FR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8F46325-CBCA-CB4D-C201-8DCD59B6933B}"/>
              </a:ext>
            </a:extLst>
          </p:cNvPr>
          <p:cNvSpPr/>
          <p:nvPr/>
        </p:nvSpPr>
        <p:spPr>
          <a:xfrm>
            <a:off x="2417351" y="5015499"/>
            <a:ext cx="2295134" cy="92161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1400" b="1" dirty="0">
                <a:solidFill>
                  <a:srgbClr val="FFFFFF"/>
                </a:solidFill>
                <a:latin typeface="Arial"/>
              </a:rPr>
              <a:t>PPA-PV </a:t>
            </a:r>
            <a:r>
              <a:rPr lang="fr-FR" sz="1400" b="1" dirty="0" err="1">
                <a:solidFill>
                  <a:srgbClr val="FFFFFF"/>
                </a:solidFill>
                <a:latin typeface="Arial"/>
              </a:rPr>
              <a:t>contract</a:t>
            </a:r>
            <a:r>
              <a:rPr lang="fr-FR" sz="1400" b="1" dirty="0">
                <a:solidFill>
                  <a:srgbClr val="FFFFFF"/>
                </a:solidFill>
                <a:latin typeface="Arial"/>
              </a:rPr>
              <a:t> #1</a:t>
            </a: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Physical « as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produced</a:t>
            </a:r>
            <a:r>
              <a:rPr lang="fr-FR" sz="1400" dirty="0">
                <a:solidFill>
                  <a:srgbClr val="FFFFFF"/>
                </a:solidFill>
                <a:latin typeface="Arial"/>
              </a:rPr>
              <a:t> »</a:t>
            </a: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15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years</a:t>
            </a:r>
            <a:endParaRPr lang="fr-FR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7E8AAF0-91E2-8C97-55A6-2073C1BA9D28}"/>
              </a:ext>
            </a:extLst>
          </p:cNvPr>
          <p:cNvSpPr/>
          <p:nvPr/>
        </p:nvSpPr>
        <p:spPr>
          <a:xfrm>
            <a:off x="5018232" y="5006877"/>
            <a:ext cx="2295134" cy="92161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1400" b="1" dirty="0">
                <a:solidFill>
                  <a:srgbClr val="FFFFFF"/>
                </a:solidFill>
                <a:latin typeface="Arial"/>
              </a:rPr>
              <a:t>PPA-PV </a:t>
            </a:r>
            <a:r>
              <a:rPr lang="fr-FR" sz="1400" b="1" dirty="0" err="1">
                <a:solidFill>
                  <a:srgbClr val="FFFFFF"/>
                </a:solidFill>
                <a:latin typeface="Arial"/>
              </a:rPr>
              <a:t>contract</a:t>
            </a:r>
            <a:r>
              <a:rPr lang="fr-FR" sz="1400" b="1" dirty="0">
                <a:solidFill>
                  <a:srgbClr val="FFFFFF"/>
                </a:solidFill>
                <a:latin typeface="Arial"/>
              </a:rPr>
              <a:t> #2</a:t>
            </a: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Physical « as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produced</a:t>
            </a:r>
            <a:r>
              <a:rPr lang="fr-FR" sz="1400" dirty="0">
                <a:solidFill>
                  <a:srgbClr val="FFFFFF"/>
                </a:solidFill>
                <a:latin typeface="Arial"/>
              </a:rPr>
              <a:t> »</a:t>
            </a: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15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years</a:t>
            </a:r>
            <a:endParaRPr lang="fr-FR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4B8EE4E-D26D-3AE8-1071-B4D100342741}"/>
              </a:ext>
            </a:extLst>
          </p:cNvPr>
          <p:cNvSpPr/>
          <p:nvPr/>
        </p:nvSpPr>
        <p:spPr>
          <a:xfrm>
            <a:off x="7619113" y="5042078"/>
            <a:ext cx="2295134" cy="92161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1400" b="1" dirty="0" err="1">
                <a:solidFill>
                  <a:srgbClr val="FFFFFF"/>
                </a:solidFill>
                <a:latin typeface="Arial"/>
              </a:rPr>
              <a:t>Other</a:t>
            </a:r>
            <a:r>
              <a:rPr lang="fr-FR" sz="1400" b="1" dirty="0">
                <a:solidFill>
                  <a:srgbClr val="FFFFFF"/>
                </a:solidFill>
                <a:latin typeface="Arial"/>
              </a:rPr>
              <a:t> PPA </a:t>
            </a:r>
            <a:r>
              <a:rPr lang="fr-FR" sz="1400" b="1" dirty="0" err="1">
                <a:solidFill>
                  <a:srgbClr val="FFFFFF"/>
                </a:solidFill>
                <a:latin typeface="Arial"/>
              </a:rPr>
              <a:t>contracts</a:t>
            </a:r>
            <a:endParaRPr lang="fr-FR" sz="1400" b="1" dirty="0">
              <a:solidFill>
                <a:srgbClr val="FFFFFF"/>
              </a:solidFill>
              <a:latin typeface="Arial"/>
            </a:endParaRP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FFFF"/>
                </a:solidFill>
                <a:latin typeface="Arial"/>
              </a:rPr>
              <a:t>To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be</a:t>
            </a:r>
            <a:r>
              <a:rPr lang="fr-FR" sz="1400" dirty="0">
                <a:solidFill>
                  <a:srgbClr val="FFFFFF"/>
                </a:solidFill>
                <a:latin typeface="Arial"/>
              </a:rPr>
              <a:t>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further</a:t>
            </a:r>
            <a:r>
              <a:rPr lang="fr-FR" sz="1400" dirty="0">
                <a:solidFill>
                  <a:srgbClr val="FFFFFF"/>
                </a:solidFill>
                <a:latin typeface="Arial"/>
              </a:rPr>
              <a:t> </a:t>
            </a:r>
            <a:r>
              <a:rPr lang="fr-FR" sz="1400" dirty="0" err="1">
                <a:solidFill>
                  <a:srgbClr val="FFFFFF"/>
                </a:solidFill>
                <a:latin typeface="Arial"/>
              </a:rPr>
              <a:t>studied</a:t>
            </a:r>
            <a:endParaRPr lang="fr-FR" sz="1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122" name="Picture 2" descr="CERN Logo : histoire, signification de l'emblème">
            <a:extLst>
              <a:ext uri="{FF2B5EF4-FFF2-40B4-BE49-F238E27FC236}">
                <a16:creationId xmlns:a16="http://schemas.microsoft.com/office/drawing/2014/main" id="{F8545B08-68EF-7B9A-8CBA-CDBCE565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70" y="1326354"/>
            <a:ext cx="2403195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3F480BC5-9446-AEB9-9278-B37EDE25A1CD}"/>
              </a:ext>
            </a:extLst>
          </p:cNvPr>
          <p:cNvSpPr/>
          <p:nvPr/>
        </p:nvSpPr>
        <p:spPr>
          <a:xfrm>
            <a:off x="4400603" y="1827943"/>
            <a:ext cx="753839" cy="257393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A4FBC3-84A9-FC8A-6887-0B36BCC30E7D}"/>
              </a:ext>
            </a:extLst>
          </p:cNvPr>
          <p:cNvSpPr txBox="1"/>
          <p:nvPr/>
        </p:nvSpPr>
        <p:spPr>
          <a:xfrm>
            <a:off x="6294497" y="2961741"/>
            <a:ext cx="1498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H" sz="1400" dirty="0">
                <a:solidFill>
                  <a:srgbClr val="002060"/>
                </a:solidFill>
                <a:latin typeface="Arial"/>
              </a:rPr>
              <a:t>~ 10%, more? </a:t>
            </a:r>
            <a:endParaRPr lang="fr-FR" sz="14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B433172-2036-310B-90CD-026E34AEA3DE}"/>
              </a:ext>
            </a:extLst>
          </p:cNvPr>
          <p:cNvSpPr txBox="1"/>
          <p:nvPr/>
        </p:nvSpPr>
        <p:spPr>
          <a:xfrm>
            <a:off x="4128643" y="2090866"/>
            <a:ext cx="1297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H" sz="1400" dirty="0">
                <a:solidFill>
                  <a:srgbClr val="002060"/>
                </a:solidFill>
                <a:latin typeface="Arial"/>
              </a:rPr>
              <a:t>~ 90%, </a:t>
            </a:r>
            <a:r>
              <a:rPr lang="fr-CH" sz="1400" dirty="0" err="1">
                <a:solidFill>
                  <a:srgbClr val="002060"/>
                </a:solidFill>
                <a:latin typeface="Arial"/>
              </a:rPr>
              <a:t>less</a:t>
            </a:r>
            <a:r>
              <a:rPr lang="fr-CH" sz="1400" dirty="0">
                <a:solidFill>
                  <a:srgbClr val="002060"/>
                </a:solidFill>
                <a:latin typeface="Arial"/>
              </a:rPr>
              <a:t>? </a:t>
            </a:r>
            <a:endParaRPr lang="fr-FR" sz="14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3037E0A9-D0CD-4A23-2346-196293676B7F}"/>
              </a:ext>
            </a:extLst>
          </p:cNvPr>
          <p:cNvSpPr/>
          <p:nvPr/>
        </p:nvSpPr>
        <p:spPr>
          <a:xfrm rot="16200000">
            <a:off x="5788881" y="2985860"/>
            <a:ext cx="753839" cy="257393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33D1F9B5-887B-36CB-63D3-3CDFF63C6A27}"/>
              </a:ext>
            </a:extLst>
          </p:cNvPr>
          <p:cNvSpPr/>
          <p:nvPr/>
        </p:nvSpPr>
        <p:spPr>
          <a:xfrm rot="16200000">
            <a:off x="5914276" y="4585745"/>
            <a:ext cx="503048" cy="257393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28997624-3CDE-66BF-E490-1F6F1ED5E42F}"/>
              </a:ext>
            </a:extLst>
          </p:cNvPr>
          <p:cNvSpPr/>
          <p:nvPr/>
        </p:nvSpPr>
        <p:spPr>
          <a:xfrm rot="17912596">
            <a:off x="4533470" y="4598603"/>
            <a:ext cx="503048" cy="257393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32CB4408-921D-A1A0-48D7-39213900E9A3}"/>
              </a:ext>
            </a:extLst>
          </p:cNvPr>
          <p:cNvSpPr/>
          <p:nvPr/>
        </p:nvSpPr>
        <p:spPr>
          <a:xfrm rot="14216373">
            <a:off x="7267845" y="4597172"/>
            <a:ext cx="503048" cy="257393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1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85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6BE2AF-24A3-CD4B-194A-454FE6D06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Construction of a tunnel represent 30 to 50 % of the CO</a:t>
            </a:r>
            <a:r>
              <a:rPr lang="en-US" baseline="-25000" dirty="0"/>
              <a:t>2</a:t>
            </a:r>
            <a:r>
              <a:rPr lang="en-US" dirty="0"/>
              <a:t> of construction of a new accelerator. It is therefore mandatory to focus on it to abate our footprint</a:t>
            </a:r>
            <a:endParaRPr lang="en-GB" dirty="0"/>
          </a:p>
          <a:p>
            <a:r>
              <a:rPr lang="en-GB" dirty="0"/>
              <a:t>Apart from looking for low-CO</a:t>
            </a:r>
            <a:r>
              <a:rPr lang="en-GB" baseline="-25000" dirty="0"/>
              <a:t>2</a:t>
            </a:r>
            <a:r>
              <a:rPr lang="en-GB" dirty="0"/>
              <a:t> cement producers, we are trying to understand the market (we will need a lot of low-CO</a:t>
            </a:r>
            <a:r>
              <a:rPr lang="en-GB" baseline="-25000" dirty="0"/>
              <a:t>2</a:t>
            </a:r>
            <a:r>
              <a:rPr lang="en-GB" dirty="0"/>
              <a:t> cement!) </a:t>
            </a:r>
          </a:p>
          <a:p>
            <a:r>
              <a:rPr lang="en-GB" dirty="0"/>
              <a:t>Cement is inherently producing CO</a:t>
            </a:r>
            <a:r>
              <a:rPr lang="en-GB" baseline="-25000" dirty="0"/>
              <a:t>2</a:t>
            </a:r>
            <a:r>
              <a:rPr lang="en-GB" dirty="0"/>
              <a:t> :</a:t>
            </a:r>
          </a:p>
          <a:p>
            <a:pPr lvl="1" indent="-34290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Limestone (CaCO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through calcination (heating at 1450°C):</a:t>
            </a:r>
          </a:p>
          <a:p>
            <a:pPr marL="285750" lvl="1" indent="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lang="en-US" sz="2400" b="1" dirty="0"/>
              <a:t>CaCO</a:t>
            </a:r>
            <a:r>
              <a:rPr lang="en-US" sz="2400" b="1" baseline="-25000" dirty="0"/>
              <a:t>3</a:t>
            </a:r>
            <a:r>
              <a:rPr lang="en-US" sz="2400" b="1" dirty="0"/>
              <a:t> </a:t>
            </a:r>
            <a:r>
              <a:rPr lang="en-US" sz="2400" b="1" dirty="0"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ym typeface="Wingdings" panose="05000000000000000000" pitchFamily="2" charset="2"/>
              </a:rPr>
              <a:t>CaO</a:t>
            </a:r>
            <a:r>
              <a:rPr lang="en-US" sz="2400" b="1" dirty="0">
                <a:sym typeface="Wingdings" panose="05000000000000000000" pitchFamily="2" charset="2"/>
              </a:rPr>
              <a:t>  +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r>
              <a:rPr lang="en-US" dirty="0"/>
              <a:t>This represents  ~70% of the emissions in the cement production process!!</a:t>
            </a:r>
            <a:r>
              <a:rPr lang="en-GB" dirty="0"/>
              <a:t> </a:t>
            </a:r>
          </a:p>
          <a:p>
            <a:r>
              <a:rPr lang="en-GB" dirty="0"/>
              <a:t>We think we can reduce by ~40% by 2030 the footprint by adapting our design and re-think the way we operate our facilities.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388F2C-9A49-5F72-CFD6-58FCD0E7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Lifecycle assessment: cement and concrete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9FFC7-4590-0676-A656-3B6F0032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17E81-3314-3A0B-DBF3-F86305DA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C7DA1-67A3-7B78-9068-934D6569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29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3627A-4DF5-B43A-D016-FC09C1A4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of the European Cement Producers Association (CEMBUREAU)</a:t>
            </a:r>
            <a:endParaRPr lang="en-GB" dirty="0"/>
          </a:p>
        </p:txBody>
      </p:sp>
      <p:pic>
        <p:nvPicPr>
          <p:cNvPr id="10" name="Content Placeholder 9" descr="A diagram of a construction site&#10;&#10;Description automatically generated">
            <a:extLst>
              <a:ext uri="{FF2B5EF4-FFF2-40B4-BE49-F238E27FC236}">
                <a16:creationId xmlns:a16="http://schemas.microsoft.com/office/drawing/2014/main" id="{D0A3FBC0-B2E6-BB74-6337-2CC536B21D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7988" y="1645271"/>
            <a:ext cx="5616575" cy="4502495"/>
          </a:xfrm>
        </p:spPr>
      </p:pic>
      <p:pic>
        <p:nvPicPr>
          <p:cNvPr id="12" name="Content Placeholder 11" descr="A circular chart with numbers and text&#10;&#10;Description automatically generated">
            <a:extLst>
              <a:ext uri="{FF2B5EF4-FFF2-40B4-BE49-F238E27FC236}">
                <a16:creationId xmlns:a16="http://schemas.microsoft.com/office/drawing/2014/main" id="{3D10B15A-03BB-09AF-6018-F3D2335ED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7659" y="1592263"/>
            <a:ext cx="4960895" cy="46085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3950B-07E6-22F5-A877-EF1133634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C35FD-4DB3-A32F-BF53-0F2B306F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2DDBD-B342-EA56-2EFA-D15227B5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830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0BB2-C649-F156-5230-A3BC8FCDB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for the FCC project</a:t>
            </a:r>
            <a:br>
              <a:rPr lang="en-US" dirty="0"/>
            </a:br>
            <a:r>
              <a:rPr lang="en-US" dirty="0"/>
              <a:t>(construction during ~10 years from 2030-2041)</a:t>
            </a:r>
            <a:endParaRPr lang="en-GB" dirty="0"/>
          </a:p>
        </p:txBody>
      </p:sp>
      <p:pic>
        <p:nvPicPr>
          <p:cNvPr id="10" name="Content Placeholder 9" descr="A screenshot of a calculator&#10;&#10;Description automatically generated">
            <a:extLst>
              <a:ext uri="{FF2B5EF4-FFF2-40B4-BE49-F238E27FC236}">
                <a16:creationId xmlns:a16="http://schemas.microsoft.com/office/drawing/2014/main" id="{9798AB83-2A00-E14C-714E-D6CD33F3E9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7988" y="2152398"/>
            <a:ext cx="5616575" cy="3488241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4621345-6804-855C-0B10-12B02F9F30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Optimisation</a:t>
            </a:r>
            <a:r>
              <a:rPr lang="en-US" dirty="0"/>
              <a:t> based on  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6675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Decarbonisation</a:t>
            </a:r>
            <a:r>
              <a:rPr lang="en-US" dirty="0"/>
              <a:t> of transports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dirty="0"/>
              <a:t>Availability of low-carbon concrete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dirty="0"/>
              <a:t>Use of 100% recycled steel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dirty="0"/>
              <a:t>Potential of Re-use of excavation material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Optimisation</a:t>
            </a:r>
            <a:r>
              <a:rPr lang="en-US" dirty="0"/>
              <a:t> of the structure and vegetation of the surfaces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A46A-E82A-248A-21EF-A56CD3FD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FCACE-91F0-4925-9029-1B8CC72F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1BDE7-A44B-1379-FE74-5DAC3583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6D995-A316-055D-01EA-6E2C2C3456D6}"/>
              </a:ext>
            </a:extLst>
          </p:cNvPr>
          <p:cNvSpPr txBox="1"/>
          <p:nvPr/>
        </p:nvSpPr>
        <p:spPr>
          <a:xfrm>
            <a:off x="407988" y="5849368"/>
            <a:ext cx="54134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Courtesy J. </a:t>
            </a:r>
            <a:r>
              <a:rPr lang="en-US" dirty="0" err="1"/>
              <a:t>Gutleberg</a:t>
            </a:r>
            <a:r>
              <a:rPr lang="en-US" dirty="0"/>
              <a:t>, M. Benedikt, </a:t>
            </a:r>
            <a:r>
              <a:rPr lang="en-US" dirty="0">
                <a:hlinkClick r:id="rId3"/>
              </a:rPr>
              <a:t>WSP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1815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97EF9D4D-BEDF-D470-4660-349C7C0B4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377" r="1682"/>
          <a:stretch/>
        </p:blipFill>
        <p:spPr>
          <a:xfrm>
            <a:off x="-1" y="0"/>
            <a:ext cx="8570645" cy="427736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BA08C0-7C80-6F1F-3E68-B65A8903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81B52-5874-67D6-33CB-34966F38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2DFA-14F0-E1F6-83FE-967B852F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02AFB-8373-1F76-B497-08CF4EF6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0B56210B-AAA9-0516-35CB-EDE37F7C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069" y="3849022"/>
            <a:ext cx="1936850" cy="2635385"/>
          </a:xfrm>
          <a:prstGeom prst="rect">
            <a:avLst/>
          </a:prstGeom>
        </p:spPr>
      </p:pic>
      <p:pic>
        <p:nvPicPr>
          <p:cNvPr id="12" name="Picture 1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B7EB3C06-1B20-1812-B0E9-08C252E63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644" y="255839"/>
            <a:ext cx="3340149" cy="44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74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2A457C-A037-D9B3-7E05-BC3C8A26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Scope 3:</a:t>
            </a:r>
            <a:br>
              <a:rPr lang="en-US" dirty="0"/>
            </a:br>
            <a:r>
              <a:rPr lang="en-US" sz="2800" b="0" i="1" dirty="0">
                <a:solidFill>
                  <a:srgbClr val="FF0000"/>
                </a:solidFill>
              </a:rPr>
              <a:t>CERN Environmentally Responsible Procurement Policy</a:t>
            </a:r>
            <a:endParaRPr lang="en-GB" b="0" i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2AF9CC-FB61-6867-4C47-CE6D94F4B1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Adopted by CERN directorate in July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Will be implemented following the guidelines of 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ISO 20400:2017 – Sustainable Procurement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is becoming part of our purchasing procedures and, if necessary, of our purchasing rules.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The engagement with suppliers is essential for success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Content Placeholder 8" descr="A document with text on it&#10;&#10;Description automatically generated">
            <a:extLst>
              <a:ext uri="{FF2B5EF4-FFF2-40B4-BE49-F238E27FC236}">
                <a16:creationId xmlns:a16="http://schemas.microsoft.com/office/drawing/2014/main" id="{FECDA3D4-80B8-448B-A49D-1F08FA4114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9413"/>
            <a:ext cx="5611813" cy="43942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00A3-8037-A219-8FB1-239F7FE8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8C1F1-7EB3-62B1-0FB8-8DB28083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259F7-D01E-D226-875F-A0FD4964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5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CAE2-D05E-0EB9-3338-151D2528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AD6FD-6BF2-EED6-49D1-A05C20DF92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size of our installations does not allow us to seriously consider on-site generation of renewable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is not enough offer of renewable energy to cover our entire production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run 24/7, 365 days a year (with periods of reduced consumption for maintenance)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therefore rely on the collaboration with our main supplier, EDF, to increase the amount of renewable energy, knowing that the French mix is already quite low in CO</a:t>
            </a:r>
            <a:r>
              <a:rPr lang="en-US" baseline="-25000" dirty="0"/>
              <a:t>2</a:t>
            </a:r>
            <a:r>
              <a:rPr lang="en-US" dirty="0"/>
              <a:t> eq. emissions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847B3-E6BE-D75F-7FFA-E22D0B48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C65C1-324B-A02C-0EB7-63AE5E2A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2B2AC-FCAD-F759-178D-8AC3F8F1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9" name="Content Placeholder 9" descr="A collection of informational papers&#10;&#10;Description automatically generated with medium confidence">
            <a:extLst>
              <a:ext uri="{FF2B5EF4-FFF2-40B4-BE49-F238E27FC236}">
                <a16:creationId xmlns:a16="http://schemas.microsoft.com/office/drawing/2014/main" id="{943DA905-2314-A6CE-F2B1-B49024BB49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99" t="7532" r="75174" b="59695"/>
          <a:stretch/>
        </p:blipFill>
        <p:spPr>
          <a:xfrm>
            <a:off x="6712857" y="1199133"/>
            <a:ext cx="4990439" cy="51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8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E7D3-17FA-60FB-176A-047207EDC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2024 UN Report on SDG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37E1EF-EAFC-2761-D366-7BBE70D35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0449" y="997983"/>
            <a:ext cx="5467631" cy="33656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78E18-F549-5578-E63F-2071EEFB21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E5255-3F83-EB5C-0804-DF6760F51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5B612-4A2E-916B-31E9-C2CD079E3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 descr="A close-up of a graph&#10;&#10;Description automatically generated">
            <a:extLst>
              <a:ext uri="{FF2B5EF4-FFF2-40B4-BE49-F238E27FC236}">
                <a16:creationId xmlns:a16="http://schemas.microsoft.com/office/drawing/2014/main" id="{FD0FC01F-3510-D39A-1D29-FA7F62360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23" y="1363851"/>
            <a:ext cx="12224423" cy="495166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8BDA8E-FB9C-325E-AF6F-05426CD108BD}"/>
              </a:ext>
            </a:extLst>
          </p:cNvPr>
          <p:cNvSpPr/>
          <p:nvPr/>
        </p:nvSpPr>
        <p:spPr>
          <a:xfrm>
            <a:off x="6393051" y="4262034"/>
            <a:ext cx="5703375" cy="426203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3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6EA40-4550-2ADE-A12F-46400514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A graph and chart of global warming&#10;&#10;Description automatically generated with medium confidence">
            <a:extLst>
              <a:ext uri="{FF2B5EF4-FFF2-40B4-BE49-F238E27FC236}">
                <a16:creationId xmlns:a16="http://schemas.microsoft.com/office/drawing/2014/main" id="{CB89E728-5D16-A02C-71BF-A2295780A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28" y="108489"/>
            <a:ext cx="11878286" cy="637591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B4D47-3B5F-CBD0-EB89-10E394A013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C3C9-480B-A1D5-2DA6-2204CBB46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55222-6CCC-F816-9B97-1550F1B23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E5912F-06B5-7AE7-D312-8F14A4731798}"/>
              </a:ext>
            </a:extLst>
          </p:cNvPr>
          <p:cNvCxnSpPr/>
          <p:nvPr/>
        </p:nvCxnSpPr>
        <p:spPr>
          <a:xfrm>
            <a:off x="3084163" y="2014780"/>
            <a:ext cx="2626962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8D09F6-9899-01D5-359D-5BF50BCF012D}"/>
              </a:ext>
            </a:extLst>
          </p:cNvPr>
          <p:cNvCxnSpPr>
            <a:cxnSpLocks/>
          </p:cNvCxnSpPr>
          <p:nvPr/>
        </p:nvCxnSpPr>
        <p:spPr>
          <a:xfrm>
            <a:off x="93228" y="2260169"/>
            <a:ext cx="2742962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77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9201-97AE-2EA6-96B0-A76C95117F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Particle accelerators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A5504-71F1-3496-19C6-75DB555A8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4A160-3E2C-207A-31B7-E3076742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567F4-9316-8144-0DCB-8CCED317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FD6F6-C9CE-10B0-56D7-22C1553F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5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graph&#10;&#10;Description automatically generated">
            <a:extLst>
              <a:ext uri="{FF2B5EF4-FFF2-40B4-BE49-F238E27FC236}">
                <a16:creationId xmlns:a16="http://schemas.microsoft.com/office/drawing/2014/main" id="{3E3BDEEF-9DC1-5D14-4227-870B15F45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633120" y="1078835"/>
            <a:ext cx="8241707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E65506-76CE-581B-A23D-2D16942A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“process” of particle accelerators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393E-1471-F05F-5967-75283987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21/2/2025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244A1-93B9-365A-4D0C-0D8BA8F5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Losito | Sustainability and Future Accelerators, where do we stand?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5444-CC43-6086-DB79-F938C3BD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180BE-3376-A391-1BAA-92D70F471CE9}"/>
              </a:ext>
            </a:extLst>
          </p:cNvPr>
          <p:cNvSpPr txBox="1"/>
          <p:nvPr/>
        </p:nvSpPr>
        <p:spPr>
          <a:xfrm>
            <a:off x="2225749" y="5883349"/>
            <a:ext cx="74498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Courtesy Prof. M. </a:t>
            </a:r>
            <a:r>
              <a:rPr lang="en-US" dirty="0" err="1"/>
              <a:t>Seidl</a:t>
            </a:r>
            <a:r>
              <a:rPr lang="en-US" dirty="0"/>
              <a:t>, EPFL and PSI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838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16-9.pptx" id="{86E68773-CEFA-BA4D-AD6B-7D2DD58A86F6}" vid="{4DAB3E11-99D4-334F-AE04-8386311CDC28}"/>
    </a:ext>
  </a:extLst>
</a:theme>
</file>

<file path=ppt/theme/theme2.xml><?xml version="1.0" encoding="utf-8"?>
<a:theme xmlns:a="http://schemas.openxmlformats.org/drawingml/2006/main" name="CERN_ENdept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1E50E555-00B6-2147-91A8-A2CEA3515EB8}" vid="{2E9CFCAC-53E9-4D4D-AE1F-381DB7BC7883}"/>
    </a:ext>
  </a:extLst>
</a:theme>
</file>

<file path=ppt/theme/theme4.xml><?xml version="1.0" encoding="utf-8"?>
<a:theme xmlns:a="http://schemas.openxmlformats.org/drawingml/2006/main" name="2_Collabor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5.xml><?xml version="1.0" encoding="utf-8"?>
<a:theme xmlns:a="http://schemas.openxmlformats.org/drawingml/2006/main" name="CERN_Corporate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E0AEF679-98C1-AB42-B5BE-2ED16A1D638D}"/>
    </a:ext>
  </a:extLst>
</a:theme>
</file>

<file path=ppt/theme/theme6.xml><?xml version="1.0" encoding="utf-8"?>
<a:theme xmlns:a="http://schemas.openxmlformats.org/drawingml/2006/main" name="6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16-9.pptx" id="{86E68773-CEFA-BA4D-AD6B-7D2DD58A86F6}" vid="{4DAB3E11-99D4-334F-AE04-8386311CDC2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5321</TotalTime>
  <Words>3981</Words>
  <Application>Microsoft Office PowerPoint</Application>
  <PresentationFormat>Widescreen</PresentationFormat>
  <Paragraphs>520</Paragraphs>
  <Slides>57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57</vt:i4>
      </vt:variant>
    </vt:vector>
  </HeadingPairs>
  <TitlesOfParts>
    <vt:vector size="78" baseType="lpstr">
      <vt:lpstr>Aptos</vt:lpstr>
      <vt:lpstr>Aptos Narrow</vt:lpstr>
      <vt:lpstr>Arial</vt:lpstr>
      <vt:lpstr>Calibri</vt:lpstr>
      <vt:lpstr>Comic Sans MS</vt:lpstr>
      <vt:lpstr>Franklin Gothic Heavy</vt:lpstr>
      <vt:lpstr>Helvetica</vt:lpstr>
      <vt:lpstr>Lato</vt:lpstr>
      <vt:lpstr>Merriweather Sans</vt:lpstr>
      <vt:lpstr>TheSans 6-SemiBold</vt:lpstr>
      <vt:lpstr>Times New Roman</vt:lpstr>
      <vt:lpstr>Ubuntu</vt:lpstr>
      <vt:lpstr>Ubuntu Light</vt:lpstr>
      <vt:lpstr>Ubuntu Medium</vt:lpstr>
      <vt:lpstr>Wingdings</vt:lpstr>
      <vt:lpstr>Office Theme</vt:lpstr>
      <vt:lpstr>CERN_ENdept_Presentation_ArialFont copy</vt:lpstr>
      <vt:lpstr>BNL</vt:lpstr>
      <vt:lpstr>2_Collaboration</vt:lpstr>
      <vt:lpstr>CERN_Corporate</vt:lpstr>
      <vt:lpstr>6_Office Theme</vt:lpstr>
      <vt:lpstr>Sustainability and Future Accelerators, Where do we stand? </vt:lpstr>
      <vt:lpstr>Outline</vt:lpstr>
      <vt:lpstr>Sustainability in a nutshell</vt:lpstr>
      <vt:lpstr>Sustainability in a nutshell</vt:lpstr>
      <vt:lpstr>Sustainable Development Goals  The basics</vt:lpstr>
      <vt:lpstr>2024 UN Report on SDG</vt:lpstr>
      <vt:lpstr>PowerPoint Presentation</vt:lpstr>
      <vt:lpstr>Particle accelerators</vt:lpstr>
      <vt:lpstr>The “process” of particle accelerators</vt:lpstr>
      <vt:lpstr>Sustainability in the context of future colliders</vt:lpstr>
      <vt:lpstr>What do we mean by “Sustainable Accelerator” </vt:lpstr>
      <vt:lpstr>Socioeconomic Benefits to society</vt:lpstr>
      <vt:lpstr>Environment</vt:lpstr>
      <vt:lpstr>In order to control you need to measure… </vt:lpstr>
      <vt:lpstr>PowerPoint Presentation</vt:lpstr>
      <vt:lpstr>CERN Emissions</vt:lpstr>
      <vt:lpstr>CERN Emissions: Procurement</vt:lpstr>
      <vt:lpstr>Procurement based on Total Cost of Ownership</vt:lpstr>
      <vt:lpstr>Managing Energy</vt:lpstr>
      <vt:lpstr>ISO 50001 certification </vt:lpstr>
      <vt:lpstr>Forecasts &amp; measures</vt:lpstr>
      <vt:lpstr>Preparing CERN’s future</vt:lpstr>
      <vt:lpstr>Preparing CERN’s future</vt:lpstr>
      <vt:lpstr>Preparing CERN’s future</vt:lpstr>
      <vt:lpstr>Preparing CERN’s future</vt:lpstr>
      <vt:lpstr>Impact of future projects </vt:lpstr>
      <vt:lpstr>Lifecycle assessment</vt:lpstr>
      <vt:lpstr>PowerPoint Presentation</vt:lpstr>
      <vt:lpstr>Technology for Sustainability</vt:lpstr>
      <vt:lpstr>Main Components of a particle accelerator</vt:lpstr>
      <vt:lpstr>Main Components of a particle accelerator</vt:lpstr>
      <vt:lpstr>Efficient technologies</vt:lpstr>
      <vt:lpstr>Cryogenics</vt:lpstr>
      <vt:lpstr>Superconductivity</vt:lpstr>
      <vt:lpstr>High Efficiency Klystrons</vt:lpstr>
      <vt:lpstr>PowerPoint Presentation</vt:lpstr>
      <vt:lpstr>Future accelerator technologies: Metamaterials</vt:lpstr>
      <vt:lpstr>PowerPoint Presentation</vt:lpstr>
      <vt:lpstr>PowerPoint Presentation</vt:lpstr>
      <vt:lpstr>Thank you for your attention and…</vt:lpstr>
      <vt:lpstr>SPARE SLIDES</vt:lpstr>
      <vt:lpstr>PowerPoint Presentation</vt:lpstr>
      <vt:lpstr>PowerPoint Presentation</vt:lpstr>
      <vt:lpstr>PowerPoint Presentation</vt:lpstr>
      <vt:lpstr>Science for peace CERN was founded in 1954 with 12 European Member States</vt:lpstr>
      <vt:lpstr>Four pillars underpin CERN’s mission</vt:lpstr>
      <vt:lpstr>PowerPoint Presentation</vt:lpstr>
      <vt:lpstr>Reducing Scope 3: CERN Environmentally Responsible Procurement Policy</vt:lpstr>
      <vt:lpstr>Integrate Lifecycle assessment in the design process</vt:lpstr>
      <vt:lpstr>5-years Action plan</vt:lpstr>
      <vt:lpstr>PPA implementation at CERN</vt:lpstr>
      <vt:lpstr>Lifecycle assessment: cement and concrete</vt:lpstr>
      <vt:lpstr>Roadmap of the European Cement Producers Association (CEMBUREAU)</vt:lpstr>
      <vt:lpstr>Scenario for the FCC project (construction during ~10 years from 2030-2041)</vt:lpstr>
      <vt:lpstr>PowerPoint Presentation</vt:lpstr>
      <vt:lpstr>Reducing Scope 3: CERN Environmentally Responsible Procurement Policy</vt:lpstr>
      <vt:lpstr>Energy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Losito</dc:creator>
  <cp:lastModifiedBy>Roberto Losito</cp:lastModifiedBy>
  <cp:revision>322</cp:revision>
  <dcterms:created xsi:type="dcterms:W3CDTF">2023-01-10T11:29:27Z</dcterms:created>
  <dcterms:modified xsi:type="dcterms:W3CDTF">2025-02-18T16:19:00Z</dcterms:modified>
</cp:coreProperties>
</file>