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82" r:id="rId3"/>
    <p:sldId id="283" r:id="rId4"/>
    <p:sldId id="286" r:id="rId5"/>
    <p:sldId id="257" r:id="rId6"/>
    <p:sldId id="285" r:id="rId7"/>
    <p:sldId id="267" r:id="rId8"/>
    <p:sldId id="261" r:id="rId9"/>
    <p:sldId id="262" r:id="rId10"/>
    <p:sldId id="263" r:id="rId11"/>
    <p:sldId id="264" r:id="rId12"/>
    <p:sldId id="256" r:id="rId13"/>
    <p:sldId id="284" r:id="rId14"/>
    <p:sldId id="268" r:id="rId15"/>
    <p:sldId id="269" r:id="rId16"/>
    <p:sldId id="270" r:id="rId17"/>
    <p:sldId id="271" r:id="rId18"/>
    <p:sldId id="272" r:id="rId19"/>
    <p:sldId id="273" r:id="rId20"/>
    <p:sldId id="274" r:id="rId21"/>
    <p:sldId id="280" r:id="rId22"/>
    <p:sldId id="281" r:id="rId23"/>
    <p:sldId id="275" r:id="rId24"/>
    <p:sldId id="277" r:id="rId25"/>
    <p:sldId id="278" r:id="rId26"/>
    <p:sldId id="279" r:id="rId2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8" autoAdjust="0"/>
    <p:restoredTop sz="94660"/>
  </p:normalViewPr>
  <p:slideViewPr>
    <p:cSldViewPr snapToGrid="0">
      <p:cViewPr varScale="1">
        <p:scale>
          <a:sx n="113" d="100"/>
          <a:sy n="113" d="100"/>
        </p:scale>
        <p:origin x="2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A354E1-9343-46FE-AD2C-7975B23B9366}"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GB"/>
        </a:p>
      </dgm:t>
    </dgm:pt>
    <dgm:pt modelId="{0794C4B6-C0A5-4C5B-A75C-00EE8A2C2E2B}">
      <dgm:prSet phldrT="[Text]" custT="1"/>
      <dgm:spPr>
        <a:solidFill>
          <a:srgbClr val="CDB4BD"/>
        </a:solidFill>
      </dgm:spPr>
      <dgm:t>
        <a:bodyPr/>
        <a:lstStyle/>
        <a:p>
          <a:r>
            <a:rPr lang="en-GB" sz="1200" b="1" noProof="0" dirty="0"/>
            <a:t>Currently</a:t>
          </a:r>
        </a:p>
      </dgm:t>
    </dgm:pt>
    <dgm:pt modelId="{0D4AFBBE-A21B-4908-8E72-17C977E3F7BD}" type="parTrans" cxnId="{620A93CF-B8B6-45BB-9770-00C15FE79884}">
      <dgm:prSet/>
      <dgm:spPr/>
      <dgm:t>
        <a:bodyPr/>
        <a:lstStyle/>
        <a:p>
          <a:endParaRPr lang="en-GB" sz="2000"/>
        </a:p>
      </dgm:t>
    </dgm:pt>
    <dgm:pt modelId="{DA03726E-2F83-4BC8-BC34-7E6CEDFA0105}" type="sibTrans" cxnId="{620A93CF-B8B6-45BB-9770-00C15FE79884}">
      <dgm:prSet/>
      <dgm:spPr/>
      <dgm:t>
        <a:bodyPr/>
        <a:lstStyle/>
        <a:p>
          <a:endParaRPr lang="en-GB" sz="2000"/>
        </a:p>
      </dgm:t>
    </dgm:pt>
    <dgm:pt modelId="{B61DDDE1-AA63-4434-A1C2-2DA947712929}">
      <dgm:prSet custT="1"/>
      <dgm:spPr>
        <a:ln>
          <a:solidFill>
            <a:srgbClr val="CDB4BD"/>
          </a:solidFill>
        </a:ln>
      </dgm:spPr>
      <dgm:t>
        <a:bodyPr/>
        <a:lstStyle/>
        <a:p>
          <a:r>
            <a:rPr lang="en-GB" sz="1200" noProof="0" dirty="0">
              <a:solidFill>
                <a:schemeClr val="tx2">
                  <a:lumMod val="75000"/>
                </a:schemeClr>
              </a:solidFill>
            </a:rPr>
            <a:t>Establishing a </a:t>
          </a:r>
          <a:r>
            <a:rPr lang="en-GB" sz="1200" b="1" noProof="0" dirty="0">
              <a:solidFill>
                <a:schemeClr val="tx2">
                  <a:lumMod val="75000"/>
                </a:schemeClr>
              </a:solidFill>
            </a:rPr>
            <a:t>benchmark methodology</a:t>
          </a:r>
          <a:r>
            <a:rPr lang="en-GB" sz="1200" noProof="0" dirty="0">
              <a:solidFill>
                <a:schemeClr val="tx2">
                  <a:lumMod val="75000"/>
                </a:schemeClr>
              </a:solidFill>
            </a:rPr>
            <a:t> using a world-wide standard (ASTM E756-05) to assess reliability of measurement systems </a:t>
          </a:r>
        </a:p>
      </dgm:t>
    </dgm:pt>
    <dgm:pt modelId="{86085812-DDAF-4C92-9AF6-24D3772E9484}" type="parTrans" cxnId="{B63F7502-E298-45C6-BFA2-81ED795E576A}">
      <dgm:prSet/>
      <dgm:spPr/>
      <dgm:t>
        <a:bodyPr/>
        <a:lstStyle/>
        <a:p>
          <a:endParaRPr lang="en-GB" sz="2000"/>
        </a:p>
      </dgm:t>
    </dgm:pt>
    <dgm:pt modelId="{5DD6248F-5DC3-45FA-BE68-A1166B6E05F0}" type="sibTrans" cxnId="{B63F7502-E298-45C6-BFA2-81ED795E576A}">
      <dgm:prSet/>
      <dgm:spPr/>
      <dgm:t>
        <a:bodyPr/>
        <a:lstStyle/>
        <a:p>
          <a:endParaRPr lang="en-GB" sz="2000"/>
        </a:p>
      </dgm:t>
    </dgm:pt>
    <dgm:pt modelId="{691C7080-8BBC-4936-84E4-B0B8F7A603A5}">
      <dgm:prSet custT="1"/>
      <dgm:spPr>
        <a:ln>
          <a:solidFill>
            <a:srgbClr val="CDB4BD"/>
          </a:solidFill>
        </a:ln>
      </dgm:spPr>
      <dgm:t>
        <a:bodyPr/>
        <a:lstStyle/>
        <a:p>
          <a:r>
            <a:rPr lang="en-GB" sz="1200" noProof="0" dirty="0">
              <a:solidFill>
                <a:schemeClr val="tx2">
                  <a:lumMod val="75000"/>
                </a:schemeClr>
              </a:solidFill>
            </a:rPr>
            <a:t>Preparing a </a:t>
          </a:r>
          <a:r>
            <a:rPr lang="en-GB" sz="1200" b="1" noProof="0" dirty="0">
              <a:solidFill>
                <a:schemeClr val="tx2">
                  <a:lumMod val="75000"/>
                </a:schemeClr>
              </a:solidFill>
            </a:rPr>
            <a:t>single-stage pulse tube cryostat</a:t>
          </a:r>
          <a:r>
            <a:rPr lang="en-GB" sz="1200" noProof="0" dirty="0">
              <a:solidFill>
                <a:schemeClr val="tx2">
                  <a:lumMod val="75000"/>
                </a:schemeClr>
              </a:solidFill>
            </a:rPr>
            <a:t> for vibration measurements using </a:t>
          </a:r>
          <a:r>
            <a:rPr lang="en-GB" sz="1200" noProof="0" dirty="0" err="1">
              <a:solidFill>
                <a:schemeClr val="tx2">
                  <a:lumMod val="75000"/>
                </a:schemeClr>
              </a:solidFill>
            </a:rPr>
            <a:t>fiber</a:t>
          </a:r>
          <a:r>
            <a:rPr lang="en-GB" sz="1200" noProof="0" dirty="0">
              <a:solidFill>
                <a:schemeClr val="tx2">
                  <a:lumMod val="75000"/>
                </a:schemeClr>
              </a:solidFill>
            </a:rPr>
            <a:t> optic sensors</a:t>
          </a:r>
        </a:p>
      </dgm:t>
    </dgm:pt>
    <dgm:pt modelId="{B1825AD0-6E5F-4B1D-918F-E39CED231636}" type="parTrans" cxnId="{931413D3-8352-4501-B050-5B91DC2C2DD8}">
      <dgm:prSet/>
      <dgm:spPr/>
      <dgm:t>
        <a:bodyPr/>
        <a:lstStyle/>
        <a:p>
          <a:endParaRPr lang="en-GB" sz="2000"/>
        </a:p>
      </dgm:t>
    </dgm:pt>
    <dgm:pt modelId="{44FC98FF-E459-4F0A-8490-17D1865DB855}" type="sibTrans" cxnId="{931413D3-8352-4501-B050-5B91DC2C2DD8}">
      <dgm:prSet/>
      <dgm:spPr/>
      <dgm:t>
        <a:bodyPr/>
        <a:lstStyle/>
        <a:p>
          <a:endParaRPr lang="en-GB" sz="2000"/>
        </a:p>
      </dgm:t>
    </dgm:pt>
    <dgm:pt modelId="{572EBED7-CFA0-4925-97D1-F8A32079A8B2}">
      <dgm:prSet custT="1"/>
      <dgm:spPr>
        <a:solidFill>
          <a:srgbClr val="DAAEB9"/>
        </a:solidFill>
      </dgm:spPr>
      <dgm:t>
        <a:bodyPr/>
        <a:lstStyle/>
        <a:p>
          <a:r>
            <a:rPr lang="en-GB" sz="1200" b="1" noProof="0" dirty="0"/>
            <a:t>Next activities</a:t>
          </a:r>
        </a:p>
      </dgm:t>
    </dgm:pt>
    <dgm:pt modelId="{2440B7B3-CCEE-464C-864A-87B94E19E491}" type="parTrans" cxnId="{2AEBE8E4-F294-4A17-A20B-F3693FF7A94A}">
      <dgm:prSet/>
      <dgm:spPr/>
      <dgm:t>
        <a:bodyPr/>
        <a:lstStyle/>
        <a:p>
          <a:endParaRPr lang="en-GB" sz="2000"/>
        </a:p>
      </dgm:t>
    </dgm:pt>
    <dgm:pt modelId="{C30029EA-F644-441F-9FC4-56705AAA8478}" type="sibTrans" cxnId="{2AEBE8E4-F294-4A17-A20B-F3693FF7A94A}">
      <dgm:prSet/>
      <dgm:spPr/>
      <dgm:t>
        <a:bodyPr/>
        <a:lstStyle/>
        <a:p>
          <a:endParaRPr lang="en-GB" sz="2000"/>
        </a:p>
      </dgm:t>
    </dgm:pt>
    <dgm:pt modelId="{58866A77-6CC5-4289-8746-4DF797430904}">
      <dgm:prSet custT="1"/>
      <dgm:spPr>
        <a:ln>
          <a:solidFill>
            <a:srgbClr val="DAAEB9"/>
          </a:solidFill>
        </a:ln>
      </dgm:spPr>
      <dgm:t>
        <a:bodyPr/>
        <a:lstStyle/>
        <a:p>
          <a:r>
            <a:rPr kumimoji="0" lang="en-GB" sz="1200" b="1" i="0" u="none" strike="noStrike" cap="none" normalizeH="0" baseline="0" noProof="0" dirty="0">
              <a:solidFill>
                <a:schemeClr val="tx2">
                  <a:lumMod val="75000"/>
                </a:schemeClr>
              </a:solidFill>
              <a:effectLst/>
            </a:rPr>
            <a:t>Validate model</a:t>
          </a:r>
        </a:p>
      </dgm:t>
    </dgm:pt>
    <dgm:pt modelId="{68710334-4E4C-44AF-B4C6-935C8A3DBBE8}" type="parTrans" cxnId="{2A4BCEAF-D5DB-432E-92EF-ABE47EE077E3}">
      <dgm:prSet/>
      <dgm:spPr/>
      <dgm:t>
        <a:bodyPr/>
        <a:lstStyle/>
        <a:p>
          <a:endParaRPr lang="en-GB" sz="2000"/>
        </a:p>
      </dgm:t>
    </dgm:pt>
    <dgm:pt modelId="{3213F917-E0E4-4E87-A484-428C376FC383}" type="sibTrans" cxnId="{2A4BCEAF-D5DB-432E-92EF-ABE47EE077E3}">
      <dgm:prSet/>
      <dgm:spPr/>
      <dgm:t>
        <a:bodyPr/>
        <a:lstStyle/>
        <a:p>
          <a:endParaRPr lang="en-GB" sz="2000"/>
        </a:p>
      </dgm:t>
    </dgm:pt>
    <dgm:pt modelId="{C16A5536-6D7D-4625-94B1-6DA8B067921D}">
      <dgm:prSet custT="1"/>
      <dgm:spPr>
        <a:ln>
          <a:solidFill>
            <a:srgbClr val="DAAEB9"/>
          </a:solidFill>
        </a:ln>
      </dgm:spPr>
      <dgm:t>
        <a:bodyPr/>
        <a:lstStyle/>
        <a:p>
          <a:r>
            <a:rPr lang="en-GB" sz="1200" b="1" noProof="0" dirty="0">
              <a:solidFill>
                <a:schemeClr val="tx2">
                  <a:lumMod val="75000"/>
                </a:schemeClr>
              </a:solidFill>
            </a:rPr>
            <a:t>Period Abroad </a:t>
          </a:r>
          <a:r>
            <a:rPr lang="en-GB" sz="1200" noProof="0" dirty="0">
              <a:solidFill>
                <a:schemeClr val="tx2">
                  <a:lumMod val="75000"/>
                </a:schemeClr>
              </a:solidFill>
            </a:rPr>
            <a:t>(6 months, </a:t>
          </a:r>
          <a:r>
            <a:rPr lang="en-GB" sz="1200" b="0" noProof="0" dirty="0">
              <a:solidFill>
                <a:schemeClr val="tx2">
                  <a:lumMod val="75000"/>
                </a:schemeClr>
              </a:solidFill>
            </a:rPr>
            <a:t>probably from September 2025 at </a:t>
          </a:r>
          <a:r>
            <a:rPr lang="it-IT" sz="1200" b="0" i="0" dirty="0" err="1"/>
            <a:t>Rensselaer</a:t>
          </a:r>
          <a:r>
            <a:rPr lang="it-IT" sz="1200" b="0" i="0" dirty="0"/>
            <a:t> </a:t>
          </a:r>
          <a:r>
            <a:rPr lang="it-IT" sz="1200" b="0" i="0" dirty="0" err="1"/>
            <a:t>Polytechnic</a:t>
          </a:r>
          <a:r>
            <a:rPr lang="it-IT" sz="1200" b="0" i="0" dirty="0"/>
            <a:t> Institute (</a:t>
          </a:r>
          <a:r>
            <a:rPr lang="en-GB" sz="1200" b="0" noProof="0" dirty="0">
              <a:solidFill>
                <a:schemeClr val="tx2">
                  <a:lumMod val="75000"/>
                </a:schemeClr>
              </a:solidFill>
            </a:rPr>
            <a:t>RPI), Albany, NY – representative</a:t>
          </a:r>
          <a:r>
            <a:rPr lang="en-GB" sz="1200" noProof="0" dirty="0">
              <a:solidFill>
                <a:schemeClr val="tx2">
                  <a:lumMod val="75000"/>
                </a:schemeClr>
              </a:solidFill>
            </a:rPr>
            <a:t>: Prof. Adnan </a:t>
          </a:r>
          <a:r>
            <a:rPr lang="en-GB" sz="1200" noProof="0" dirty="0" err="1">
              <a:solidFill>
                <a:schemeClr val="tx2">
                  <a:lumMod val="75000"/>
                </a:schemeClr>
              </a:solidFill>
            </a:rPr>
            <a:t>Akay</a:t>
          </a:r>
          <a:r>
            <a:rPr lang="en-GB" sz="1200" noProof="0" dirty="0">
              <a:solidFill>
                <a:schemeClr val="tx2">
                  <a:lumMod val="75000"/>
                </a:schemeClr>
              </a:solidFill>
            </a:rPr>
            <a:t>)</a:t>
          </a:r>
          <a:endParaRPr kumimoji="0" lang="en-GB" sz="1200" b="0" i="0" u="none" strike="noStrike" cap="none" normalizeH="0" baseline="0" noProof="0" dirty="0">
            <a:solidFill>
              <a:schemeClr val="tx2">
                <a:lumMod val="75000"/>
              </a:schemeClr>
            </a:solidFill>
            <a:effectLst/>
          </a:endParaRPr>
        </a:p>
      </dgm:t>
    </dgm:pt>
    <dgm:pt modelId="{DE790B02-1B55-44C8-BC5B-7E33301C474C}" type="parTrans" cxnId="{8B06AA37-EA82-4450-AE3E-1E9BD0F0DCEB}">
      <dgm:prSet/>
      <dgm:spPr/>
      <dgm:t>
        <a:bodyPr/>
        <a:lstStyle/>
        <a:p>
          <a:endParaRPr lang="en-GB" sz="2000"/>
        </a:p>
      </dgm:t>
    </dgm:pt>
    <dgm:pt modelId="{89254890-B9E3-4F46-B897-75EADB2E7BA8}" type="sibTrans" cxnId="{8B06AA37-EA82-4450-AE3E-1E9BD0F0DCEB}">
      <dgm:prSet/>
      <dgm:spPr/>
      <dgm:t>
        <a:bodyPr/>
        <a:lstStyle/>
        <a:p>
          <a:endParaRPr lang="en-GB" sz="2000"/>
        </a:p>
      </dgm:t>
    </dgm:pt>
    <dgm:pt modelId="{6E697779-DF93-489D-97E1-C0A659A6788A}">
      <dgm:prSet custT="1"/>
      <dgm:spPr>
        <a:ln>
          <a:solidFill>
            <a:srgbClr val="DAAEB9"/>
          </a:solidFill>
        </a:ln>
      </dgm:spPr>
      <dgm:t>
        <a:bodyPr/>
        <a:lstStyle/>
        <a:p>
          <a:r>
            <a:rPr kumimoji="0" lang="en-GB" sz="1200" b="0" i="0" u="none" strike="noStrike" cap="none" normalizeH="0" baseline="0" noProof="0" dirty="0">
              <a:solidFill>
                <a:schemeClr val="tx2">
                  <a:lumMod val="75000"/>
                </a:schemeClr>
              </a:solidFill>
              <a:effectLst/>
            </a:rPr>
            <a:t>Extend the study to lower temperatures using a </a:t>
          </a:r>
          <a:r>
            <a:rPr kumimoji="0" lang="en-GB" sz="1200" b="1" i="0" u="none" strike="noStrike" cap="none" normalizeH="0" baseline="0" noProof="0" dirty="0">
              <a:solidFill>
                <a:schemeClr val="tx2">
                  <a:lumMod val="75000"/>
                </a:schemeClr>
              </a:solidFill>
              <a:effectLst/>
            </a:rPr>
            <a:t>multi-stage cryostat</a:t>
          </a:r>
          <a:endParaRPr lang="en-GB" sz="1200" noProof="0" dirty="0">
            <a:solidFill>
              <a:schemeClr val="tx2">
                <a:lumMod val="75000"/>
              </a:schemeClr>
            </a:solidFill>
          </a:endParaRPr>
        </a:p>
      </dgm:t>
    </dgm:pt>
    <dgm:pt modelId="{0AF5B1CA-355C-4CE1-A236-95DB755AA55C}" type="parTrans" cxnId="{D2937467-DC90-46BE-BCB2-F0AD94822B47}">
      <dgm:prSet/>
      <dgm:spPr/>
      <dgm:t>
        <a:bodyPr/>
        <a:lstStyle/>
        <a:p>
          <a:endParaRPr lang="en-GB" sz="2000"/>
        </a:p>
      </dgm:t>
    </dgm:pt>
    <dgm:pt modelId="{71397508-E072-4364-9D9C-083C51DDC66B}" type="sibTrans" cxnId="{D2937467-DC90-46BE-BCB2-F0AD94822B47}">
      <dgm:prSet/>
      <dgm:spPr/>
      <dgm:t>
        <a:bodyPr/>
        <a:lstStyle/>
        <a:p>
          <a:endParaRPr lang="en-GB" sz="2000"/>
        </a:p>
      </dgm:t>
    </dgm:pt>
    <dgm:pt modelId="{4FCD84CB-7F7F-4239-9638-0703068BD26C}">
      <dgm:prSet phldrT="[Text]" custT="1"/>
      <dgm:spPr>
        <a:solidFill>
          <a:srgbClr val="A9C6CE"/>
        </a:solidFill>
      </dgm:spPr>
      <dgm:t>
        <a:bodyPr/>
        <a:lstStyle/>
        <a:p>
          <a:r>
            <a:rPr lang="en-GB" sz="1200" b="1" noProof="0" dirty="0"/>
            <a:t>Until now</a:t>
          </a:r>
        </a:p>
      </dgm:t>
    </dgm:pt>
    <dgm:pt modelId="{167113AB-C321-442B-AF38-7275E045D4D3}" type="parTrans" cxnId="{A696FBD8-F909-4585-8212-2DA183929515}">
      <dgm:prSet/>
      <dgm:spPr/>
      <dgm:t>
        <a:bodyPr/>
        <a:lstStyle/>
        <a:p>
          <a:endParaRPr lang="en-GB" sz="2000"/>
        </a:p>
      </dgm:t>
    </dgm:pt>
    <dgm:pt modelId="{440DF70C-010A-44BE-85AC-2EB2F3ADDB2A}" type="sibTrans" cxnId="{A696FBD8-F909-4585-8212-2DA183929515}">
      <dgm:prSet/>
      <dgm:spPr/>
      <dgm:t>
        <a:bodyPr/>
        <a:lstStyle/>
        <a:p>
          <a:endParaRPr lang="en-GB" sz="2000"/>
        </a:p>
      </dgm:t>
    </dgm:pt>
    <dgm:pt modelId="{1247F326-3DF9-4DBD-B223-167846BCDA60}">
      <dgm:prSet custT="1"/>
      <dgm:spPr>
        <a:ln>
          <a:solidFill>
            <a:srgbClr val="A9C6CE"/>
          </a:solidFill>
        </a:ln>
      </dgm:spPr>
      <dgm:t>
        <a:bodyPr/>
        <a:lstStyle/>
        <a:p>
          <a:r>
            <a:rPr lang="en-GB" sz="1200" noProof="0" dirty="0"/>
            <a:t>Developed a theoretical </a:t>
          </a:r>
          <a:r>
            <a:rPr lang="en-GB" sz="1200" b="1" noProof="0" dirty="0"/>
            <a:t>damping model for a simple beam, using a probabilistic approach,</a:t>
          </a:r>
          <a:r>
            <a:rPr lang="en-GB" sz="1200" noProof="0" dirty="0"/>
            <a:t> based on the </a:t>
          </a:r>
          <a:r>
            <a:rPr lang="en-GB" sz="1200" b="0" noProof="0" dirty="0"/>
            <a:t>fluctuation-dissipation theorem</a:t>
          </a:r>
        </a:p>
      </dgm:t>
    </dgm:pt>
    <dgm:pt modelId="{84D28201-6B4B-43D0-8004-349149E5A841}" type="parTrans" cxnId="{C7091726-2D94-455F-BF24-9465286B74D0}">
      <dgm:prSet/>
      <dgm:spPr/>
      <dgm:t>
        <a:bodyPr/>
        <a:lstStyle/>
        <a:p>
          <a:endParaRPr lang="en-GB" sz="2000"/>
        </a:p>
      </dgm:t>
    </dgm:pt>
    <dgm:pt modelId="{8B00D581-B126-46EE-83EF-88E3BEADE95B}" type="sibTrans" cxnId="{C7091726-2D94-455F-BF24-9465286B74D0}">
      <dgm:prSet/>
      <dgm:spPr/>
      <dgm:t>
        <a:bodyPr/>
        <a:lstStyle/>
        <a:p>
          <a:endParaRPr lang="en-GB" sz="2000"/>
        </a:p>
      </dgm:t>
    </dgm:pt>
    <dgm:pt modelId="{C567CF0D-F899-4379-8C61-56BC3EE2879D}">
      <dgm:prSet custT="1"/>
      <dgm:spPr>
        <a:ln>
          <a:solidFill>
            <a:srgbClr val="A9C6CE"/>
          </a:solidFill>
        </a:ln>
      </dgm:spPr>
      <dgm:t>
        <a:bodyPr/>
        <a:lstStyle/>
        <a:p>
          <a:r>
            <a:rPr lang="en-GB" sz="1200" noProof="0" dirty="0"/>
            <a:t>Bibliographic research</a:t>
          </a:r>
        </a:p>
      </dgm:t>
    </dgm:pt>
    <dgm:pt modelId="{75BCB00C-5AE2-4783-84D4-BAA9C218FB62}" type="parTrans" cxnId="{4D6FB5FD-4EC3-42DA-B572-C3AE9FCB4FCD}">
      <dgm:prSet/>
      <dgm:spPr/>
      <dgm:t>
        <a:bodyPr/>
        <a:lstStyle/>
        <a:p>
          <a:endParaRPr lang="en-GB" sz="2000"/>
        </a:p>
      </dgm:t>
    </dgm:pt>
    <dgm:pt modelId="{066D8263-326D-4CA6-BECC-3D7976B329A6}" type="sibTrans" cxnId="{4D6FB5FD-4EC3-42DA-B572-C3AE9FCB4FCD}">
      <dgm:prSet/>
      <dgm:spPr/>
      <dgm:t>
        <a:bodyPr/>
        <a:lstStyle/>
        <a:p>
          <a:endParaRPr lang="en-GB" sz="2000"/>
        </a:p>
      </dgm:t>
    </dgm:pt>
    <dgm:pt modelId="{1FCD52D6-880A-425B-9AB6-D82262A16A93}">
      <dgm:prSet custT="1"/>
      <dgm:spPr>
        <a:ln>
          <a:solidFill>
            <a:srgbClr val="CDB4BD"/>
          </a:solidFill>
        </a:ln>
      </dgm:spPr>
      <dgm:t>
        <a:bodyPr/>
        <a:lstStyle/>
        <a:p>
          <a:r>
            <a:rPr lang="en-GB" sz="1200" noProof="0" dirty="0">
              <a:solidFill>
                <a:schemeClr val="tx2">
                  <a:lumMod val="75000"/>
                </a:schemeClr>
              </a:solidFill>
            </a:rPr>
            <a:t>Doing my </a:t>
          </a:r>
          <a:r>
            <a:rPr lang="en-GB" sz="1200" b="1" noProof="0" dirty="0">
              <a:solidFill>
                <a:schemeClr val="tx2">
                  <a:lumMod val="75000"/>
                </a:schemeClr>
              </a:solidFill>
            </a:rPr>
            <a:t>required in-company period </a:t>
          </a:r>
          <a:r>
            <a:rPr lang="en-GB" sz="1200" noProof="0" dirty="0">
              <a:solidFill>
                <a:schemeClr val="tx2">
                  <a:lumMod val="75000"/>
                </a:schemeClr>
              </a:solidFill>
            </a:rPr>
            <a:t>at </a:t>
          </a:r>
          <a:r>
            <a:rPr lang="en-GB" sz="1200" noProof="0" dirty="0" err="1">
              <a:solidFill>
                <a:schemeClr val="tx2">
                  <a:lumMod val="75000"/>
                </a:schemeClr>
              </a:solidFill>
            </a:rPr>
            <a:t>Spinitalia</a:t>
          </a:r>
          <a:r>
            <a:rPr lang="en-GB" sz="1200" noProof="0" dirty="0">
              <a:solidFill>
                <a:schemeClr val="tx2">
                  <a:lumMod val="75000"/>
                </a:schemeClr>
              </a:solidFill>
            </a:rPr>
            <a:t> </a:t>
          </a:r>
          <a:r>
            <a:rPr lang="en-GB" sz="1200" noProof="0" dirty="0" err="1">
              <a:solidFill>
                <a:schemeClr val="tx2">
                  <a:lumMod val="75000"/>
                </a:schemeClr>
              </a:solidFill>
            </a:rPr>
            <a:t>srl</a:t>
          </a:r>
          <a:endParaRPr lang="en-GB" sz="1200" noProof="0" dirty="0">
            <a:solidFill>
              <a:schemeClr val="tx2">
                <a:lumMod val="75000"/>
              </a:schemeClr>
            </a:solidFill>
          </a:endParaRPr>
        </a:p>
      </dgm:t>
    </dgm:pt>
    <dgm:pt modelId="{86EF8737-96CA-46E9-BB12-ECD4CABAEC2E}" type="parTrans" cxnId="{52CDCFED-6FFA-407E-8493-4E21BF83A298}">
      <dgm:prSet/>
      <dgm:spPr/>
      <dgm:t>
        <a:bodyPr/>
        <a:lstStyle/>
        <a:p>
          <a:endParaRPr lang="en-GB" sz="2000"/>
        </a:p>
      </dgm:t>
    </dgm:pt>
    <dgm:pt modelId="{162F4775-C43F-4B6C-B399-7B27CC0BF250}" type="sibTrans" cxnId="{52CDCFED-6FFA-407E-8493-4E21BF83A298}">
      <dgm:prSet/>
      <dgm:spPr/>
      <dgm:t>
        <a:bodyPr/>
        <a:lstStyle/>
        <a:p>
          <a:endParaRPr lang="en-GB" sz="2000"/>
        </a:p>
      </dgm:t>
    </dgm:pt>
    <dgm:pt modelId="{D72A3B37-B3EC-4426-A318-B5426C191DDC}">
      <dgm:prSet custT="1"/>
      <dgm:spPr>
        <a:ln>
          <a:solidFill>
            <a:srgbClr val="DAAEB9"/>
          </a:solidFill>
        </a:ln>
      </dgm:spPr>
      <dgm:t>
        <a:bodyPr/>
        <a:lstStyle/>
        <a:p>
          <a:r>
            <a:rPr kumimoji="0" lang="en-GB" sz="1200" b="1" i="0" u="none" strike="noStrike" cap="none" normalizeH="0" baseline="0" noProof="0" dirty="0">
              <a:solidFill>
                <a:schemeClr val="tx2">
                  <a:lumMod val="75000"/>
                </a:schemeClr>
              </a:solidFill>
              <a:effectLst/>
            </a:rPr>
            <a:t>Characterize  damping of a small cantilever</a:t>
          </a:r>
          <a:r>
            <a:rPr kumimoji="0" lang="en-GB" sz="1200" b="0" i="0" u="none" strike="noStrike" cap="none" normalizeH="0" baseline="0" noProof="0" dirty="0">
              <a:solidFill>
                <a:schemeClr val="tx2">
                  <a:lumMod val="75000"/>
                </a:schemeClr>
              </a:solidFill>
              <a:effectLst/>
            </a:rPr>
            <a:t> varying </a:t>
          </a:r>
          <a:r>
            <a:rPr lang="en-GB" sz="1200" noProof="0" dirty="0">
              <a:solidFill>
                <a:schemeClr val="tx2">
                  <a:lumMod val="75000"/>
                </a:schemeClr>
              </a:solidFill>
            </a:rPr>
            <a:t>Temperature (down to 70K), Pressure and material properties</a:t>
          </a:r>
          <a:endParaRPr kumimoji="0" lang="en-GB" sz="1200" b="0" i="0" u="none" strike="noStrike" cap="none" normalizeH="0" baseline="0" noProof="0" dirty="0">
            <a:solidFill>
              <a:schemeClr val="tx2">
                <a:lumMod val="75000"/>
              </a:schemeClr>
            </a:solidFill>
            <a:effectLst/>
          </a:endParaRPr>
        </a:p>
      </dgm:t>
    </dgm:pt>
    <dgm:pt modelId="{7CDBD39E-0094-45A1-9D04-55E99C74D156}" type="parTrans" cxnId="{85E07317-453A-4569-8B47-DF465D8E8A03}">
      <dgm:prSet/>
      <dgm:spPr/>
      <dgm:t>
        <a:bodyPr/>
        <a:lstStyle/>
        <a:p>
          <a:endParaRPr lang="en-GB" sz="2000"/>
        </a:p>
      </dgm:t>
    </dgm:pt>
    <dgm:pt modelId="{9BFDF3D0-9E3C-4B26-A729-D3E71D0759A3}" type="sibTrans" cxnId="{85E07317-453A-4569-8B47-DF465D8E8A03}">
      <dgm:prSet/>
      <dgm:spPr/>
      <dgm:t>
        <a:bodyPr/>
        <a:lstStyle/>
        <a:p>
          <a:endParaRPr lang="en-GB" sz="2000"/>
        </a:p>
      </dgm:t>
    </dgm:pt>
    <dgm:pt modelId="{1C1BC499-CB12-4C6D-8AAB-2197F75B3935}" type="pres">
      <dgm:prSet presAssocID="{0AA354E1-9343-46FE-AD2C-7975B23B9366}" presName="linear" presStyleCnt="0">
        <dgm:presLayoutVars>
          <dgm:dir/>
          <dgm:animLvl val="lvl"/>
          <dgm:resizeHandles val="exact"/>
        </dgm:presLayoutVars>
      </dgm:prSet>
      <dgm:spPr/>
    </dgm:pt>
    <dgm:pt modelId="{68513A59-7ABE-4451-A481-EEC297AA45FA}" type="pres">
      <dgm:prSet presAssocID="{4FCD84CB-7F7F-4239-9638-0703068BD26C}" presName="parentLin" presStyleCnt="0"/>
      <dgm:spPr/>
    </dgm:pt>
    <dgm:pt modelId="{3A521432-C3CD-4F3A-BCCD-7FF890A77783}" type="pres">
      <dgm:prSet presAssocID="{4FCD84CB-7F7F-4239-9638-0703068BD26C}" presName="parentLeftMargin" presStyleLbl="node1" presStyleIdx="0" presStyleCnt="3"/>
      <dgm:spPr/>
    </dgm:pt>
    <dgm:pt modelId="{C95F88CB-35D7-4045-8261-041C58118681}" type="pres">
      <dgm:prSet presAssocID="{4FCD84CB-7F7F-4239-9638-0703068BD26C}" presName="parentText" presStyleLbl="node1" presStyleIdx="0" presStyleCnt="3">
        <dgm:presLayoutVars>
          <dgm:chMax val="0"/>
          <dgm:bulletEnabled val="1"/>
        </dgm:presLayoutVars>
      </dgm:prSet>
      <dgm:spPr/>
    </dgm:pt>
    <dgm:pt modelId="{0CFBF4D9-0829-4368-8A7F-F0277F8996C9}" type="pres">
      <dgm:prSet presAssocID="{4FCD84CB-7F7F-4239-9638-0703068BD26C}" presName="negativeSpace" presStyleCnt="0"/>
      <dgm:spPr/>
    </dgm:pt>
    <dgm:pt modelId="{9C6D89CA-0EC7-444A-9B3C-CECE5D73BDC3}" type="pres">
      <dgm:prSet presAssocID="{4FCD84CB-7F7F-4239-9638-0703068BD26C}" presName="childText" presStyleLbl="conFgAcc1" presStyleIdx="0" presStyleCnt="3">
        <dgm:presLayoutVars>
          <dgm:bulletEnabled val="1"/>
        </dgm:presLayoutVars>
      </dgm:prSet>
      <dgm:spPr/>
    </dgm:pt>
    <dgm:pt modelId="{B6437020-6023-4DAA-B7E8-BBAD6B64693A}" type="pres">
      <dgm:prSet presAssocID="{440DF70C-010A-44BE-85AC-2EB2F3ADDB2A}" presName="spaceBetweenRectangles" presStyleCnt="0"/>
      <dgm:spPr/>
    </dgm:pt>
    <dgm:pt modelId="{6DCBE535-676D-4966-B4D8-F75D9DDC2F88}" type="pres">
      <dgm:prSet presAssocID="{0794C4B6-C0A5-4C5B-A75C-00EE8A2C2E2B}" presName="parentLin" presStyleCnt="0"/>
      <dgm:spPr/>
    </dgm:pt>
    <dgm:pt modelId="{C6B0A1E1-445B-41E4-9ACE-1A26263ED2EC}" type="pres">
      <dgm:prSet presAssocID="{0794C4B6-C0A5-4C5B-A75C-00EE8A2C2E2B}" presName="parentLeftMargin" presStyleLbl="node1" presStyleIdx="0" presStyleCnt="3"/>
      <dgm:spPr/>
    </dgm:pt>
    <dgm:pt modelId="{CDE995CF-E82B-41F7-A6EE-A19ED671C8BA}" type="pres">
      <dgm:prSet presAssocID="{0794C4B6-C0A5-4C5B-A75C-00EE8A2C2E2B}" presName="parentText" presStyleLbl="node1" presStyleIdx="1" presStyleCnt="3">
        <dgm:presLayoutVars>
          <dgm:chMax val="0"/>
          <dgm:bulletEnabled val="1"/>
        </dgm:presLayoutVars>
      </dgm:prSet>
      <dgm:spPr/>
    </dgm:pt>
    <dgm:pt modelId="{238C486E-DEBE-4EF6-AA9F-6FE3469BE3C8}" type="pres">
      <dgm:prSet presAssocID="{0794C4B6-C0A5-4C5B-A75C-00EE8A2C2E2B}" presName="negativeSpace" presStyleCnt="0"/>
      <dgm:spPr/>
    </dgm:pt>
    <dgm:pt modelId="{37242172-C077-4301-8CC9-9E8E6F1E66A4}" type="pres">
      <dgm:prSet presAssocID="{0794C4B6-C0A5-4C5B-A75C-00EE8A2C2E2B}" presName="childText" presStyleLbl="conFgAcc1" presStyleIdx="1" presStyleCnt="3">
        <dgm:presLayoutVars>
          <dgm:bulletEnabled val="1"/>
        </dgm:presLayoutVars>
      </dgm:prSet>
      <dgm:spPr/>
    </dgm:pt>
    <dgm:pt modelId="{C67EB65C-6120-4D24-97FC-0C2501A1AA72}" type="pres">
      <dgm:prSet presAssocID="{DA03726E-2F83-4BC8-BC34-7E6CEDFA0105}" presName="spaceBetweenRectangles" presStyleCnt="0"/>
      <dgm:spPr/>
    </dgm:pt>
    <dgm:pt modelId="{10FBFACC-04C7-4308-8F0B-F36A9563D25C}" type="pres">
      <dgm:prSet presAssocID="{572EBED7-CFA0-4925-97D1-F8A32079A8B2}" presName="parentLin" presStyleCnt="0"/>
      <dgm:spPr/>
    </dgm:pt>
    <dgm:pt modelId="{1F63F8A8-BC13-4CC2-A568-15C80EAD7186}" type="pres">
      <dgm:prSet presAssocID="{572EBED7-CFA0-4925-97D1-F8A32079A8B2}" presName="parentLeftMargin" presStyleLbl="node1" presStyleIdx="1" presStyleCnt="3"/>
      <dgm:spPr/>
    </dgm:pt>
    <dgm:pt modelId="{99B74653-F51A-4ADE-9A62-35D9DF5C34C8}" type="pres">
      <dgm:prSet presAssocID="{572EBED7-CFA0-4925-97D1-F8A32079A8B2}" presName="parentText" presStyleLbl="node1" presStyleIdx="2" presStyleCnt="3">
        <dgm:presLayoutVars>
          <dgm:chMax val="0"/>
          <dgm:bulletEnabled val="1"/>
        </dgm:presLayoutVars>
      </dgm:prSet>
      <dgm:spPr/>
    </dgm:pt>
    <dgm:pt modelId="{5A210972-1522-48E9-BD70-B5DFDA902CBB}" type="pres">
      <dgm:prSet presAssocID="{572EBED7-CFA0-4925-97D1-F8A32079A8B2}" presName="negativeSpace" presStyleCnt="0"/>
      <dgm:spPr/>
    </dgm:pt>
    <dgm:pt modelId="{BEE04A1F-4E53-4277-823B-66612534219B}" type="pres">
      <dgm:prSet presAssocID="{572EBED7-CFA0-4925-97D1-F8A32079A8B2}" presName="childText" presStyleLbl="conFgAcc1" presStyleIdx="2" presStyleCnt="3">
        <dgm:presLayoutVars>
          <dgm:bulletEnabled val="1"/>
        </dgm:presLayoutVars>
      </dgm:prSet>
      <dgm:spPr/>
    </dgm:pt>
  </dgm:ptLst>
  <dgm:cxnLst>
    <dgm:cxn modelId="{B63F7502-E298-45C6-BFA2-81ED795E576A}" srcId="{0794C4B6-C0A5-4C5B-A75C-00EE8A2C2E2B}" destId="{B61DDDE1-AA63-4434-A1C2-2DA947712929}" srcOrd="0" destOrd="0" parTransId="{86085812-DDAF-4C92-9AF6-24D3772E9484}" sibTransId="{5DD6248F-5DC3-45FA-BE68-A1166B6E05F0}"/>
    <dgm:cxn modelId="{E4463616-780F-444F-BD42-87C7D61ED9C9}" type="presOf" srcId="{58866A77-6CC5-4289-8746-4DF797430904}" destId="{BEE04A1F-4E53-4277-823B-66612534219B}" srcOrd="0" destOrd="0" presId="urn:microsoft.com/office/officeart/2005/8/layout/list1"/>
    <dgm:cxn modelId="{85E07317-453A-4569-8B47-DF465D8E8A03}" srcId="{572EBED7-CFA0-4925-97D1-F8A32079A8B2}" destId="{D72A3B37-B3EC-4426-A318-B5426C191DDC}" srcOrd="1" destOrd="0" parTransId="{7CDBD39E-0094-45A1-9D04-55E99C74D156}" sibTransId="{9BFDF3D0-9E3C-4B26-A729-D3E71D0759A3}"/>
    <dgm:cxn modelId="{C7091726-2D94-455F-BF24-9465286B74D0}" srcId="{4FCD84CB-7F7F-4239-9638-0703068BD26C}" destId="{1247F326-3DF9-4DBD-B223-167846BCDA60}" srcOrd="1" destOrd="0" parTransId="{84D28201-6B4B-43D0-8004-349149E5A841}" sibTransId="{8B00D581-B126-46EE-83EF-88E3BEADE95B}"/>
    <dgm:cxn modelId="{CB3F1030-4998-4E16-B800-2CF0B1CEE0AE}" type="presOf" srcId="{0AA354E1-9343-46FE-AD2C-7975B23B9366}" destId="{1C1BC499-CB12-4C6D-8AAB-2197F75B3935}" srcOrd="0" destOrd="0" presId="urn:microsoft.com/office/officeart/2005/8/layout/list1"/>
    <dgm:cxn modelId="{71C3D232-4BBD-4447-9039-D991F9175C20}" type="presOf" srcId="{C567CF0D-F899-4379-8C61-56BC3EE2879D}" destId="{9C6D89CA-0EC7-444A-9B3C-CECE5D73BDC3}" srcOrd="0" destOrd="0" presId="urn:microsoft.com/office/officeart/2005/8/layout/list1"/>
    <dgm:cxn modelId="{8B06AA37-EA82-4450-AE3E-1E9BD0F0DCEB}" srcId="{572EBED7-CFA0-4925-97D1-F8A32079A8B2}" destId="{C16A5536-6D7D-4625-94B1-6DA8B067921D}" srcOrd="2" destOrd="0" parTransId="{DE790B02-1B55-44C8-BC5B-7E33301C474C}" sibTransId="{89254890-B9E3-4F46-B897-75EADB2E7BA8}"/>
    <dgm:cxn modelId="{D7089E5B-106C-4D03-AE7D-02153050A34A}" type="presOf" srcId="{0794C4B6-C0A5-4C5B-A75C-00EE8A2C2E2B}" destId="{CDE995CF-E82B-41F7-A6EE-A19ED671C8BA}" srcOrd="1" destOrd="0" presId="urn:microsoft.com/office/officeart/2005/8/layout/list1"/>
    <dgm:cxn modelId="{14E5275F-234D-4769-A4FE-4EC2FAEA0EDF}" type="presOf" srcId="{D72A3B37-B3EC-4426-A318-B5426C191DDC}" destId="{BEE04A1F-4E53-4277-823B-66612534219B}" srcOrd="0" destOrd="1" presId="urn:microsoft.com/office/officeart/2005/8/layout/list1"/>
    <dgm:cxn modelId="{06D01A47-2EE9-4EC8-BFBE-AE60400B5631}" type="presOf" srcId="{4FCD84CB-7F7F-4239-9638-0703068BD26C}" destId="{C95F88CB-35D7-4045-8261-041C58118681}" srcOrd="1" destOrd="0" presId="urn:microsoft.com/office/officeart/2005/8/layout/list1"/>
    <dgm:cxn modelId="{D2937467-DC90-46BE-BCB2-F0AD94822B47}" srcId="{572EBED7-CFA0-4925-97D1-F8A32079A8B2}" destId="{6E697779-DF93-489D-97E1-C0A659A6788A}" srcOrd="3" destOrd="0" parTransId="{0AF5B1CA-355C-4CE1-A236-95DB755AA55C}" sibTransId="{71397508-E072-4364-9D9C-083C51DDC66B}"/>
    <dgm:cxn modelId="{B152574D-6865-4E6A-B153-CB26A18D73C1}" type="presOf" srcId="{572EBED7-CFA0-4925-97D1-F8A32079A8B2}" destId="{99B74653-F51A-4ADE-9A62-35D9DF5C34C8}" srcOrd="1" destOrd="0" presId="urn:microsoft.com/office/officeart/2005/8/layout/list1"/>
    <dgm:cxn modelId="{0B48ED70-ABE1-4284-BA94-72F44E309FCC}" type="presOf" srcId="{C16A5536-6D7D-4625-94B1-6DA8B067921D}" destId="{BEE04A1F-4E53-4277-823B-66612534219B}" srcOrd="0" destOrd="2" presId="urn:microsoft.com/office/officeart/2005/8/layout/list1"/>
    <dgm:cxn modelId="{5D9C6B71-3A86-445B-927C-D666E7071028}" type="presOf" srcId="{572EBED7-CFA0-4925-97D1-F8A32079A8B2}" destId="{1F63F8A8-BC13-4CC2-A568-15C80EAD7186}" srcOrd="0" destOrd="0" presId="urn:microsoft.com/office/officeart/2005/8/layout/list1"/>
    <dgm:cxn modelId="{4947DC58-664D-4DB8-B700-76C9A7D66824}" type="presOf" srcId="{691C7080-8BBC-4936-84E4-B0B8F7A603A5}" destId="{37242172-C077-4301-8CC9-9E8E6F1E66A4}" srcOrd="0" destOrd="1" presId="urn:microsoft.com/office/officeart/2005/8/layout/list1"/>
    <dgm:cxn modelId="{E1772E5A-8CF1-455E-8217-8C710286E8D4}" type="presOf" srcId="{B61DDDE1-AA63-4434-A1C2-2DA947712929}" destId="{37242172-C077-4301-8CC9-9E8E6F1E66A4}" srcOrd="0" destOrd="0" presId="urn:microsoft.com/office/officeart/2005/8/layout/list1"/>
    <dgm:cxn modelId="{BD444DA1-79F5-4258-B005-881F347709AF}" type="presOf" srcId="{0794C4B6-C0A5-4C5B-A75C-00EE8A2C2E2B}" destId="{C6B0A1E1-445B-41E4-9ACE-1A26263ED2EC}" srcOrd="0" destOrd="0" presId="urn:microsoft.com/office/officeart/2005/8/layout/list1"/>
    <dgm:cxn modelId="{2A4BCEAF-D5DB-432E-92EF-ABE47EE077E3}" srcId="{572EBED7-CFA0-4925-97D1-F8A32079A8B2}" destId="{58866A77-6CC5-4289-8746-4DF797430904}" srcOrd="0" destOrd="0" parTransId="{68710334-4E4C-44AF-B4C6-935C8A3DBBE8}" sibTransId="{3213F917-E0E4-4E87-A484-428C376FC383}"/>
    <dgm:cxn modelId="{B2A451C2-CBF0-42ED-AD2A-EABB0C577589}" type="presOf" srcId="{1FCD52D6-880A-425B-9AB6-D82262A16A93}" destId="{37242172-C077-4301-8CC9-9E8E6F1E66A4}" srcOrd="0" destOrd="2" presId="urn:microsoft.com/office/officeart/2005/8/layout/list1"/>
    <dgm:cxn modelId="{7FB3CBC5-6EE6-4A46-B8B8-2EE5F2E38D9A}" type="presOf" srcId="{4FCD84CB-7F7F-4239-9638-0703068BD26C}" destId="{3A521432-C3CD-4F3A-BCCD-7FF890A77783}" srcOrd="0" destOrd="0" presId="urn:microsoft.com/office/officeart/2005/8/layout/list1"/>
    <dgm:cxn modelId="{2DAB2DCF-C2B2-481D-ABDB-62910269552B}" type="presOf" srcId="{1247F326-3DF9-4DBD-B223-167846BCDA60}" destId="{9C6D89CA-0EC7-444A-9B3C-CECE5D73BDC3}" srcOrd="0" destOrd="1" presId="urn:microsoft.com/office/officeart/2005/8/layout/list1"/>
    <dgm:cxn modelId="{620A93CF-B8B6-45BB-9770-00C15FE79884}" srcId="{0AA354E1-9343-46FE-AD2C-7975B23B9366}" destId="{0794C4B6-C0A5-4C5B-A75C-00EE8A2C2E2B}" srcOrd="1" destOrd="0" parTransId="{0D4AFBBE-A21B-4908-8E72-17C977E3F7BD}" sibTransId="{DA03726E-2F83-4BC8-BC34-7E6CEDFA0105}"/>
    <dgm:cxn modelId="{931413D3-8352-4501-B050-5B91DC2C2DD8}" srcId="{0794C4B6-C0A5-4C5B-A75C-00EE8A2C2E2B}" destId="{691C7080-8BBC-4936-84E4-B0B8F7A603A5}" srcOrd="1" destOrd="0" parTransId="{B1825AD0-6E5F-4B1D-918F-E39CED231636}" sibTransId="{44FC98FF-E459-4F0A-8490-17D1865DB855}"/>
    <dgm:cxn modelId="{A696FBD8-F909-4585-8212-2DA183929515}" srcId="{0AA354E1-9343-46FE-AD2C-7975B23B9366}" destId="{4FCD84CB-7F7F-4239-9638-0703068BD26C}" srcOrd="0" destOrd="0" parTransId="{167113AB-C321-442B-AF38-7275E045D4D3}" sibTransId="{440DF70C-010A-44BE-85AC-2EB2F3ADDB2A}"/>
    <dgm:cxn modelId="{988226DF-CA7B-47C2-A01B-196B78DA12FA}" type="presOf" srcId="{6E697779-DF93-489D-97E1-C0A659A6788A}" destId="{BEE04A1F-4E53-4277-823B-66612534219B}" srcOrd="0" destOrd="3" presId="urn:microsoft.com/office/officeart/2005/8/layout/list1"/>
    <dgm:cxn modelId="{2AEBE8E4-F294-4A17-A20B-F3693FF7A94A}" srcId="{0AA354E1-9343-46FE-AD2C-7975B23B9366}" destId="{572EBED7-CFA0-4925-97D1-F8A32079A8B2}" srcOrd="2" destOrd="0" parTransId="{2440B7B3-CCEE-464C-864A-87B94E19E491}" sibTransId="{C30029EA-F644-441F-9FC4-56705AAA8478}"/>
    <dgm:cxn modelId="{52CDCFED-6FFA-407E-8493-4E21BF83A298}" srcId="{0794C4B6-C0A5-4C5B-A75C-00EE8A2C2E2B}" destId="{1FCD52D6-880A-425B-9AB6-D82262A16A93}" srcOrd="2" destOrd="0" parTransId="{86EF8737-96CA-46E9-BB12-ECD4CABAEC2E}" sibTransId="{162F4775-C43F-4B6C-B399-7B27CC0BF250}"/>
    <dgm:cxn modelId="{4D6FB5FD-4EC3-42DA-B572-C3AE9FCB4FCD}" srcId="{4FCD84CB-7F7F-4239-9638-0703068BD26C}" destId="{C567CF0D-F899-4379-8C61-56BC3EE2879D}" srcOrd="0" destOrd="0" parTransId="{75BCB00C-5AE2-4783-84D4-BAA9C218FB62}" sibTransId="{066D8263-326D-4CA6-BECC-3D7976B329A6}"/>
    <dgm:cxn modelId="{7F4598ED-6EEF-4227-9031-6B1A6AB01192}" type="presParOf" srcId="{1C1BC499-CB12-4C6D-8AAB-2197F75B3935}" destId="{68513A59-7ABE-4451-A481-EEC297AA45FA}" srcOrd="0" destOrd="0" presId="urn:microsoft.com/office/officeart/2005/8/layout/list1"/>
    <dgm:cxn modelId="{63688F3E-02A6-467F-A8D1-A348022E48C7}" type="presParOf" srcId="{68513A59-7ABE-4451-A481-EEC297AA45FA}" destId="{3A521432-C3CD-4F3A-BCCD-7FF890A77783}" srcOrd="0" destOrd="0" presId="urn:microsoft.com/office/officeart/2005/8/layout/list1"/>
    <dgm:cxn modelId="{9738B0B5-C3EA-480B-8DD0-AF7D276A82CC}" type="presParOf" srcId="{68513A59-7ABE-4451-A481-EEC297AA45FA}" destId="{C95F88CB-35D7-4045-8261-041C58118681}" srcOrd="1" destOrd="0" presId="urn:microsoft.com/office/officeart/2005/8/layout/list1"/>
    <dgm:cxn modelId="{8FA9826E-13E2-43AD-9780-34FCCFF35893}" type="presParOf" srcId="{1C1BC499-CB12-4C6D-8AAB-2197F75B3935}" destId="{0CFBF4D9-0829-4368-8A7F-F0277F8996C9}" srcOrd="1" destOrd="0" presId="urn:microsoft.com/office/officeart/2005/8/layout/list1"/>
    <dgm:cxn modelId="{ACC7963D-F789-4E8E-B0C7-8937E94BABD1}" type="presParOf" srcId="{1C1BC499-CB12-4C6D-8AAB-2197F75B3935}" destId="{9C6D89CA-0EC7-444A-9B3C-CECE5D73BDC3}" srcOrd="2" destOrd="0" presId="urn:microsoft.com/office/officeart/2005/8/layout/list1"/>
    <dgm:cxn modelId="{D93F568D-B46D-49FD-BA19-342E4E1CD754}" type="presParOf" srcId="{1C1BC499-CB12-4C6D-8AAB-2197F75B3935}" destId="{B6437020-6023-4DAA-B7E8-BBAD6B64693A}" srcOrd="3" destOrd="0" presId="urn:microsoft.com/office/officeart/2005/8/layout/list1"/>
    <dgm:cxn modelId="{33C39A6F-F22D-45FC-96AC-1B76AE1108C9}" type="presParOf" srcId="{1C1BC499-CB12-4C6D-8AAB-2197F75B3935}" destId="{6DCBE535-676D-4966-B4D8-F75D9DDC2F88}" srcOrd="4" destOrd="0" presId="urn:microsoft.com/office/officeart/2005/8/layout/list1"/>
    <dgm:cxn modelId="{9D167F09-DBE8-4E95-A123-69BC42980CA7}" type="presParOf" srcId="{6DCBE535-676D-4966-B4D8-F75D9DDC2F88}" destId="{C6B0A1E1-445B-41E4-9ACE-1A26263ED2EC}" srcOrd="0" destOrd="0" presId="urn:microsoft.com/office/officeart/2005/8/layout/list1"/>
    <dgm:cxn modelId="{CAA45D06-946C-4FF2-8CC1-3AFB7E6FA12A}" type="presParOf" srcId="{6DCBE535-676D-4966-B4D8-F75D9DDC2F88}" destId="{CDE995CF-E82B-41F7-A6EE-A19ED671C8BA}" srcOrd="1" destOrd="0" presId="urn:microsoft.com/office/officeart/2005/8/layout/list1"/>
    <dgm:cxn modelId="{6522228D-8285-4082-B040-4C765003D580}" type="presParOf" srcId="{1C1BC499-CB12-4C6D-8AAB-2197F75B3935}" destId="{238C486E-DEBE-4EF6-AA9F-6FE3469BE3C8}" srcOrd="5" destOrd="0" presId="urn:microsoft.com/office/officeart/2005/8/layout/list1"/>
    <dgm:cxn modelId="{9268F44E-A913-43CA-BE3C-F94F2FEB8B18}" type="presParOf" srcId="{1C1BC499-CB12-4C6D-8AAB-2197F75B3935}" destId="{37242172-C077-4301-8CC9-9E8E6F1E66A4}" srcOrd="6" destOrd="0" presId="urn:microsoft.com/office/officeart/2005/8/layout/list1"/>
    <dgm:cxn modelId="{C3DE2F2C-EF24-4F8F-825D-85DBEEED3AF8}" type="presParOf" srcId="{1C1BC499-CB12-4C6D-8AAB-2197F75B3935}" destId="{C67EB65C-6120-4D24-97FC-0C2501A1AA72}" srcOrd="7" destOrd="0" presId="urn:microsoft.com/office/officeart/2005/8/layout/list1"/>
    <dgm:cxn modelId="{43CADC05-A386-41F4-83CA-E7F6C0B007DB}" type="presParOf" srcId="{1C1BC499-CB12-4C6D-8AAB-2197F75B3935}" destId="{10FBFACC-04C7-4308-8F0B-F36A9563D25C}" srcOrd="8" destOrd="0" presId="urn:microsoft.com/office/officeart/2005/8/layout/list1"/>
    <dgm:cxn modelId="{B4BBB538-A08D-45C9-9FC0-55636B8344EF}" type="presParOf" srcId="{10FBFACC-04C7-4308-8F0B-F36A9563D25C}" destId="{1F63F8A8-BC13-4CC2-A568-15C80EAD7186}" srcOrd="0" destOrd="0" presId="urn:microsoft.com/office/officeart/2005/8/layout/list1"/>
    <dgm:cxn modelId="{8996A0E4-F72C-4FE9-AC4A-05E2CEE19DE0}" type="presParOf" srcId="{10FBFACC-04C7-4308-8F0B-F36A9563D25C}" destId="{99B74653-F51A-4ADE-9A62-35D9DF5C34C8}" srcOrd="1" destOrd="0" presId="urn:microsoft.com/office/officeart/2005/8/layout/list1"/>
    <dgm:cxn modelId="{EB32E584-4677-42E9-8E05-0FF59CE60F41}" type="presParOf" srcId="{1C1BC499-CB12-4C6D-8AAB-2197F75B3935}" destId="{5A210972-1522-48E9-BD70-B5DFDA902CBB}" srcOrd="9" destOrd="0" presId="urn:microsoft.com/office/officeart/2005/8/layout/list1"/>
    <dgm:cxn modelId="{0D2DD3A8-DAE4-4849-B2D0-11EC59B9C54A}" type="presParOf" srcId="{1C1BC499-CB12-4C6D-8AAB-2197F75B3935}" destId="{BEE04A1F-4E53-4277-823B-66612534219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D89CA-0EC7-444A-9B3C-CECE5D73BDC3}">
      <dsp:nvSpPr>
        <dsp:cNvPr id="0" name=""/>
        <dsp:cNvSpPr/>
      </dsp:nvSpPr>
      <dsp:spPr>
        <a:xfrm>
          <a:off x="0" y="154972"/>
          <a:ext cx="5909499" cy="834750"/>
        </a:xfrm>
        <a:prstGeom prst="rect">
          <a:avLst/>
        </a:prstGeom>
        <a:solidFill>
          <a:schemeClr val="lt1">
            <a:alpha val="90000"/>
            <a:hueOff val="0"/>
            <a:satOff val="0"/>
            <a:lumOff val="0"/>
            <a:alphaOff val="0"/>
          </a:schemeClr>
        </a:solidFill>
        <a:ln w="12700" cap="flat" cmpd="sng" algn="ctr">
          <a:solidFill>
            <a:srgbClr val="A9C6C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8643" tIns="208280" rIns="458643"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noProof="0" dirty="0"/>
            <a:t>Bibliographic research</a:t>
          </a:r>
        </a:p>
        <a:p>
          <a:pPr marL="114300" lvl="1" indent="-114300" algn="l" defTabSz="533400">
            <a:lnSpc>
              <a:spcPct val="90000"/>
            </a:lnSpc>
            <a:spcBef>
              <a:spcPct val="0"/>
            </a:spcBef>
            <a:spcAft>
              <a:spcPct val="15000"/>
            </a:spcAft>
            <a:buChar char="•"/>
          </a:pPr>
          <a:r>
            <a:rPr lang="en-GB" sz="1200" kern="1200" noProof="0" dirty="0"/>
            <a:t>Developed a theoretical </a:t>
          </a:r>
          <a:r>
            <a:rPr lang="en-GB" sz="1200" b="1" kern="1200" noProof="0" dirty="0"/>
            <a:t>damping model for a simple beam, using a probabilistic approach,</a:t>
          </a:r>
          <a:r>
            <a:rPr lang="en-GB" sz="1200" kern="1200" noProof="0" dirty="0"/>
            <a:t> based on the </a:t>
          </a:r>
          <a:r>
            <a:rPr lang="en-GB" sz="1200" b="0" kern="1200" noProof="0" dirty="0"/>
            <a:t>fluctuation-dissipation theorem</a:t>
          </a:r>
        </a:p>
      </dsp:txBody>
      <dsp:txXfrm>
        <a:off x="0" y="154972"/>
        <a:ext cx="5909499" cy="834750"/>
      </dsp:txXfrm>
    </dsp:sp>
    <dsp:sp modelId="{C95F88CB-35D7-4045-8261-041C58118681}">
      <dsp:nvSpPr>
        <dsp:cNvPr id="0" name=""/>
        <dsp:cNvSpPr/>
      </dsp:nvSpPr>
      <dsp:spPr>
        <a:xfrm>
          <a:off x="295474" y="7372"/>
          <a:ext cx="4136649" cy="295200"/>
        </a:xfrm>
        <a:prstGeom prst="roundRect">
          <a:avLst/>
        </a:prstGeom>
        <a:solidFill>
          <a:srgbClr val="A9C6CE"/>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355" tIns="0" rIns="156355" bIns="0" numCol="1" spcCol="1270" anchor="ctr" anchorCtr="0">
          <a:noAutofit/>
        </a:bodyPr>
        <a:lstStyle/>
        <a:p>
          <a:pPr marL="0" lvl="0" indent="0" algn="l" defTabSz="533400">
            <a:lnSpc>
              <a:spcPct val="90000"/>
            </a:lnSpc>
            <a:spcBef>
              <a:spcPct val="0"/>
            </a:spcBef>
            <a:spcAft>
              <a:spcPct val="35000"/>
            </a:spcAft>
            <a:buNone/>
          </a:pPr>
          <a:r>
            <a:rPr lang="en-GB" sz="1200" b="1" kern="1200" noProof="0" dirty="0"/>
            <a:t>Until now</a:t>
          </a:r>
        </a:p>
      </dsp:txBody>
      <dsp:txXfrm>
        <a:off x="309884" y="21782"/>
        <a:ext cx="4107829" cy="266380"/>
      </dsp:txXfrm>
    </dsp:sp>
    <dsp:sp modelId="{37242172-C077-4301-8CC9-9E8E6F1E66A4}">
      <dsp:nvSpPr>
        <dsp:cNvPr id="0" name=""/>
        <dsp:cNvSpPr/>
      </dsp:nvSpPr>
      <dsp:spPr>
        <a:xfrm>
          <a:off x="0" y="1191322"/>
          <a:ext cx="5909499" cy="1197000"/>
        </a:xfrm>
        <a:prstGeom prst="rect">
          <a:avLst/>
        </a:prstGeom>
        <a:solidFill>
          <a:schemeClr val="lt1">
            <a:alpha val="90000"/>
            <a:hueOff val="0"/>
            <a:satOff val="0"/>
            <a:lumOff val="0"/>
            <a:alphaOff val="0"/>
          </a:schemeClr>
        </a:solidFill>
        <a:ln w="12700" cap="flat" cmpd="sng" algn="ctr">
          <a:solidFill>
            <a:srgbClr val="CDB4B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8643" tIns="208280" rIns="458643"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noProof="0" dirty="0">
              <a:solidFill>
                <a:schemeClr val="tx2">
                  <a:lumMod val="75000"/>
                </a:schemeClr>
              </a:solidFill>
            </a:rPr>
            <a:t>Establishing a </a:t>
          </a:r>
          <a:r>
            <a:rPr lang="en-GB" sz="1200" b="1" kern="1200" noProof="0" dirty="0">
              <a:solidFill>
                <a:schemeClr val="tx2">
                  <a:lumMod val="75000"/>
                </a:schemeClr>
              </a:solidFill>
            </a:rPr>
            <a:t>benchmark methodology</a:t>
          </a:r>
          <a:r>
            <a:rPr lang="en-GB" sz="1200" kern="1200" noProof="0" dirty="0">
              <a:solidFill>
                <a:schemeClr val="tx2">
                  <a:lumMod val="75000"/>
                </a:schemeClr>
              </a:solidFill>
            </a:rPr>
            <a:t> using a world-wide standard (ASTM E756-05) to assess reliability of measurement systems </a:t>
          </a:r>
        </a:p>
        <a:p>
          <a:pPr marL="114300" lvl="1" indent="-114300" algn="l" defTabSz="533400">
            <a:lnSpc>
              <a:spcPct val="90000"/>
            </a:lnSpc>
            <a:spcBef>
              <a:spcPct val="0"/>
            </a:spcBef>
            <a:spcAft>
              <a:spcPct val="15000"/>
            </a:spcAft>
            <a:buChar char="•"/>
          </a:pPr>
          <a:r>
            <a:rPr lang="en-GB" sz="1200" kern="1200" noProof="0" dirty="0">
              <a:solidFill>
                <a:schemeClr val="tx2">
                  <a:lumMod val="75000"/>
                </a:schemeClr>
              </a:solidFill>
            </a:rPr>
            <a:t>Preparing a </a:t>
          </a:r>
          <a:r>
            <a:rPr lang="en-GB" sz="1200" b="1" kern="1200" noProof="0" dirty="0">
              <a:solidFill>
                <a:schemeClr val="tx2">
                  <a:lumMod val="75000"/>
                </a:schemeClr>
              </a:solidFill>
            </a:rPr>
            <a:t>single-stage pulse tube cryostat</a:t>
          </a:r>
          <a:r>
            <a:rPr lang="en-GB" sz="1200" kern="1200" noProof="0" dirty="0">
              <a:solidFill>
                <a:schemeClr val="tx2">
                  <a:lumMod val="75000"/>
                </a:schemeClr>
              </a:solidFill>
            </a:rPr>
            <a:t> for vibration measurements using </a:t>
          </a:r>
          <a:r>
            <a:rPr lang="en-GB" sz="1200" kern="1200" noProof="0" dirty="0" err="1">
              <a:solidFill>
                <a:schemeClr val="tx2">
                  <a:lumMod val="75000"/>
                </a:schemeClr>
              </a:solidFill>
            </a:rPr>
            <a:t>fiber</a:t>
          </a:r>
          <a:r>
            <a:rPr lang="en-GB" sz="1200" kern="1200" noProof="0" dirty="0">
              <a:solidFill>
                <a:schemeClr val="tx2">
                  <a:lumMod val="75000"/>
                </a:schemeClr>
              </a:solidFill>
            </a:rPr>
            <a:t> optic sensors</a:t>
          </a:r>
        </a:p>
        <a:p>
          <a:pPr marL="114300" lvl="1" indent="-114300" algn="l" defTabSz="533400">
            <a:lnSpc>
              <a:spcPct val="90000"/>
            </a:lnSpc>
            <a:spcBef>
              <a:spcPct val="0"/>
            </a:spcBef>
            <a:spcAft>
              <a:spcPct val="15000"/>
            </a:spcAft>
            <a:buChar char="•"/>
          </a:pPr>
          <a:r>
            <a:rPr lang="en-GB" sz="1200" kern="1200" noProof="0" dirty="0">
              <a:solidFill>
                <a:schemeClr val="tx2">
                  <a:lumMod val="75000"/>
                </a:schemeClr>
              </a:solidFill>
            </a:rPr>
            <a:t>Doing my </a:t>
          </a:r>
          <a:r>
            <a:rPr lang="en-GB" sz="1200" b="1" kern="1200" noProof="0" dirty="0">
              <a:solidFill>
                <a:schemeClr val="tx2">
                  <a:lumMod val="75000"/>
                </a:schemeClr>
              </a:solidFill>
            </a:rPr>
            <a:t>required in-company period </a:t>
          </a:r>
          <a:r>
            <a:rPr lang="en-GB" sz="1200" kern="1200" noProof="0" dirty="0">
              <a:solidFill>
                <a:schemeClr val="tx2">
                  <a:lumMod val="75000"/>
                </a:schemeClr>
              </a:solidFill>
            </a:rPr>
            <a:t>at </a:t>
          </a:r>
          <a:r>
            <a:rPr lang="en-GB" sz="1200" kern="1200" noProof="0" dirty="0" err="1">
              <a:solidFill>
                <a:schemeClr val="tx2">
                  <a:lumMod val="75000"/>
                </a:schemeClr>
              </a:solidFill>
            </a:rPr>
            <a:t>Spinitalia</a:t>
          </a:r>
          <a:r>
            <a:rPr lang="en-GB" sz="1200" kern="1200" noProof="0" dirty="0">
              <a:solidFill>
                <a:schemeClr val="tx2">
                  <a:lumMod val="75000"/>
                </a:schemeClr>
              </a:solidFill>
            </a:rPr>
            <a:t> </a:t>
          </a:r>
          <a:r>
            <a:rPr lang="en-GB" sz="1200" kern="1200" noProof="0" dirty="0" err="1">
              <a:solidFill>
                <a:schemeClr val="tx2">
                  <a:lumMod val="75000"/>
                </a:schemeClr>
              </a:solidFill>
            </a:rPr>
            <a:t>srl</a:t>
          </a:r>
          <a:endParaRPr lang="en-GB" sz="1200" kern="1200" noProof="0" dirty="0">
            <a:solidFill>
              <a:schemeClr val="tx2">
                <a:lumMod val="75000"/>
              </a:schemeClr>
            </a:solidFill>
          </a:endParaRPr>
        </a:p>
      </dsp:txBody>
      <dsp:txXfrm>
        <a:off x="0" y="1191322"/>
        <a:ext cx="5909499" cy="1197000"/>
      </dsp:txXfrm>
    </dsp:sp>
    <dsp:sp modelId="{CDE995CF-E82B-41F7-A6EE-A19ED671C8BA}">
      <dsp:nvSpPr>
        <dsp:cNvPr id="0" name=""/>
        <dsp:cNvSpPr/>
      </dsp:nvSpPr>
      <dsp:spPr>
        <a:xfrm>
          <a:off x="295474" y="1043722"/>
          <a:ext cx="4136649" cy="295200"/>
        </a:xfrm>
        <a:prstGeom prst="roundRect">
          <a:avLst/>
        </a:prstGeom>
        <a:solidFill>
          <a:srgbClr val="CDB4BD"/>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355" tIns="0" rIns="156355" bIns="0" numCol="1" spcCol="1270" anchor="ctr" anchorCtr="0">
          <a:noAutofit/>
        </a:bodyPr>
        <a:lstStyle/>
        <a:p>
          <a:pPr marL="0" lvl="0" indent="0" algn="l" defTabSz="533400">
            <a:lnSpc>
              <a:spcPct val="90000"/>
            </a:lnSpc>
            <a:spcBef>
              <a:spcPct val="0"/>
            </a:spcBef>
            <a:spcAft>
              <a:spcPct val="35000"/>
            </a:spcAft>
            <a:buNone/>
          </a:pPr>
          <a:r>
            <a:rPr lang="en-GB" sz="1200" b="1" kern="1200" noProof="0" dirty="0"/>
            <a:t>Currently</a:t>
          </a:r>
        </a:p>
      </dsp:txBody>
      <dsp:txXfrm>
        <a:off x="309884" y="1058132"/>
        <a:ext cx="4107829" cy="266380"/>
      </dsp:txXfrm>
    </dsp:sp>
    <dsp:sp modelId="{BEE04A1F-4E53-4277-823B-66612534219B}">
      <dsp:nvSpPr>
        <dsp:cNvPr id="0" name=""/>
        <dsp:cNvSpPr/>
      </dsp:nvSpPr>
      <dsp:spPr>
        <a:xfrm>
          <a:off x="0" y="2589923"/>
          <a:ext cx="5909499" cy="1386000"/>
        </a:xfrm>
        <a:prstGeom prst="rect">
          <a:avLst/>
        </a:prstGeom>
        <a:solidFill>
          <a:schemeClr val="lt1">
            <a:alpha val="90000"/>
            <a:hueOff val="0"/>
            <a:satOff val="0"/>
            <a:lumOff val="0"/>
            <a:alphaOff val="0"/>
          </a:schemeClr>
        </a:solidFill>
        <a:ln w="12700" cap="flat" cmpd="sng" algn="ctr">
          <a:solidFill>
            <a:srgbClr val="DAAEB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8643" tIns="208280" rIns="458643" bIns="85344" numCol="1" spcCol="1270" anchor="t" anchorCtr="0">
          <a:noAutofit/>
        </a:bodyPr>
        <a:lstStyle/>
        <a:p>
          <a:pPr marL="114300" lvl="1" indent="-114300" algn="l" defTabSz="533400">
            <a:lnSpc>
              <a:spcPct val="90000"/>
            </a:lnSpc>
            <a:spcBef>
              <a:spcPct val="0"/>
            </a:spcBef>
            <a:spcAft>
              <a:spcPct val="15000"/>
            </a:spcAft>
            <a:buChar char="•"/>
          </a:pPr>
          <a:r>
            <a:rPr kumimoji="0" lang="en-GB" sz="1200" b="1" i="0" u="none" strike="noStrike" kern="1200" cap="none" normalizeH="0" baseline="0" noProof="0" dirty="0">
              <a:solidFill>
                <a:schemeClr val="tx2">
                  <a:lumMod val="75000"/>
                </a:schemeClr>
              </a:solidFill>
              <a:effectLst/>
            </a:rPr>
            <a:t>Validate model</a:t>
          </a:r>
        </a:p>
        <a:p>
          <a:pPr marL="114300" lvl="1" indent="-114300" algn="l" defTabSz="533400">
            <a:lnSpc>
              <a:spcPct val="90000"/>
            </a:lnSpc>
            <a:spcBef>
              <a:spcPct val="0"/>
            </a:spcBef>
            <a:spcAft>
              <a:spcPct val="15000"/>
            </a:spcAft>
            <a:buChar char="•"/>
          </a:pPr>
          <a:r>
            <a:rPr kumimoji="0" lang="en-GB" sz="1200" b="1" i="0" u="none" strike="noStrike" kern="1200" cap="none" normalizeH="0" baseline="0" noProof="0" dirty="0">
              <a:solidFill>
                <a:schemeClr val="tx2">
                  <a:lumMod val="75000"/>
                </a:schemeClr>
              </a:solidFill>
              <a:effectLst/>
            </a:rPr>
            <a:t>Characterize  damping of a small cantilever</a:t>
          </a:r>
          <a:r>
            <a:rPr kumimoji="0" lang="en-GB" sz="1200" b="0" i="0" u="none" strike="noStrike" kern="1200" cap="none" normalizeH="0" baseline="0" noProof="0" dirty="0">
              <a:solidFill>
                <a:schemeClr val="tx2">
                  <a:lumMod val="75000"/>
                </a:schemeClr>
              </a:solidFill>
              <a:effectLst/>
            </a:rPr>
            <a:t> varying </a:t>
          </a:r>
          <a:r>
            <a:rPr lang="en-GB" sz="1200" kern="1200" noProof="0" dirty="0">
              <a:solidFill>
                <a:schemeClr val="tx2">
                  <a:lumMod val="75000"/>
                </a:schemeClr>
              </a:solidFill>
            </a:rPr>
            <a:t>Temperature (down to 70K), Pressure and material properties</a:t>
          </a:r>
          <a:endParaRPr kumimoji="0" lang="en-GB" sz="1200" b="0" i="0" u="none" strike="noStrike" kern="1200" cap="none" normalizeH="0" baseline="0" noProof="0" dirty="0">
            <a:solidFill>
              <a:schemeClr val="tx2">
                <a:lumMod val="75000"/>
              </a:schemeClr>
            </a:solidFill>
            <a:effectLst/>
          </a:endParaRPr>
        </a:p>
        <a:p>
          <a:pPr marL="114300" lvl="1" indent="-114300" algn="l" defTabSz="533400">
            <a:lnSpc>
              <a:spcPct val="90000"/>
            </a:lnSpc>
            <a:spcBef>
              <a:spcPct val="0"/>
            </a:spcBef>
            <a:spcAft>
              <a:spcPct val="15000"/>
            </a:spcAft>
            <a:buChar char="•"/>
          </a:pPr>
          <a:r>
            <a:rPr lang="en-GB" sz="1200" b="1" kern="1200" noProof="0" dirty="0">
              <a:solidFill>
                <a:schemeClr val="tx2">
                  <a:lumMod val="75000"/>
                </a:schemeClr>
              </a:solidFill>
            </a:rPr>
            <a:t>Period Abroad </a:t>
          </a:r>
          <a:r>
            <a:rPr lang="en-GB" sz="1200" kern="1200" noProof="0" dirty="0">
              <a:solidFill>
                <a:schemeClr val="tx2">
                  <a:lumMod val="75000"/>
                </a:schemeClr>
              </a:solidFill>
            </a:rPr>
            <a:t>(6 months, </a:t>
          </a:r>
          <a:r>
            <a:rPr lang="en-GB" sz="1200" b="0" kern="1200" noProof="0" dirty="0">
              <a:solidFill>
                <a:schemeClr val="tx2">
                  <a:lumMod val="75000"/>
                </a:schemeClr>
              </a:solidFill>
            </a:rPr>
            <a:t>probably from September 2025 at </a:t>
          </a:r>
          <a:r>
            <a:rPr lang="it-IT" sz="1200" b="0" i="0" kern="1200" dirty="0" err="1"/>
            <a:t>Rensselaer</a:t>
          </a:r>
          <a:r>
            <a:rPr lang="it-IT" sz="1200" b="0" i="0" kern="1200" dirty="0"/>
            <a:t> </a:t>
          </a:r>
          <a:r>
            <a:rPr lang="it-IT" sz="1200" b="0" i="0" kern="1200" dirty="0" err="1"/>
            <a:t>Polytechnic</a:t>
          </a:r>
          <a:r>
            <a:rPr lang="it-IT" sz="1200" b="0" i="0" kern="1200" dirty="0"/>
            <a:t> Institute (</a:t>
          </a:r>
          <a:r>
            <a:rPr lang="en-GB" sz="1200" b="0" kern="1200" noProof="0" dirty="0">
              <a:solidFill>
                <a:schemeClr val="tx2">
                  <a:lumMod val="75000"/>
                </a:schemeClr>
              </a:solidFill>
            </a:rPr>
            <a:t>RPI), Albany, NY – representative</a:t>
          </a:r>
          <a:r>
            <a:rPr lang="en-GB" sz="1200" kern="1200" noProof="0" dirty="0">
              <a:solidFill>
                <a:schemeClr val="tx2">
                  <a:lumMod val="75000"/>
                </a:schemeClr>
              </a:solidFill>
            </a:rPr>
            <a:t>: Prof. Adnan </a:t>
          </a:r>
          <a:r>
            <a:rPr lang="en-GB" sz="1200" kern="1200" noProof="0" dirty="0" err="1">
              <a:solidFill>
                <a:schemeClr val="tx2">
                  <a:lumMod val="75000"/>
                </a:schemeClr>
              </a:solidFill>
            </a:rPr>
            <a:t>Akay</a:t>
          </a:r>
          <a:r>
            <a:rPr lang="en-GB" sz="1200" kern="1200" noProof="0" dirty="0">
              <a:solidFill>
                <a:schemeClr val="tx2">
                  <a:lumMod val="75000"/>
                </a:schemeClr>
              </a:solidFill>
            </a:rPr>
            <a:t>)</a:t>
          </a:r>
          <a:endParaRPr kumimoji="0" lang="en-GB" sz="1200" b="0" i="0" u="none" strike="noStrike" kern="1200" cap="none" normalizeH="0" baseline="0" noProof="0" dirty="0">
            <a:solidFill>
              <a:schemeClr val="tx2">
                <a:lumMod val="75000"/>
              </a:schemeClr>
            </a:solidFill>
            <a:effectLst/>
          </a:endParaRPr>
        </a:p>
        <a:p>
          <a:pPr marL="114300" lvl="1" indent="-114300" algn="l" defTabSz="533400">
            <a:lnSpc>
              <a:spcPct val="90000"/>
            </a:lnSpc>
            <a:spcBef>
              <a:spcPct val="0"/>
            </a:spcBef>
            <a:spcAft>
              <a:spcPct val="15000"/>
            </a:spcAft>
            <a:buChar char="•"/>
          </a:pPr>
          <a:r>
            <a:rPr kumimoji="0" lang="en-GB" sz="1200" b="0" i="0" u="none" strike="noStrike" kern="1200" cap="none" normalizeH="0" baseline="0" noProof="0" dirty="0">
              <a:solidFill>
                <a:schemeClr val="tx2">
                  <a:lumMod val="75000"/>
                </a:schemeClr>
              </a:solidFill>
              <a:effectLst/>
            </a:rPr>
            <a:t>Extend the study to lower temperatures using a </a:t>
          </a:r>
          <a:r>
            <a:rPr kumimoji="0" lang="en-GB" sz="1200" b="1" i="0" u="none" strike="noStrike" kern="1200" cap="none" normalizeH="0" baseline="0" noProof="0" dirty="0">
              <a:solidFill>
                <a:schemeClr val="tx2">
                  <a:lumMod val="75000"/>
                </a:schemeClr>
              </a:solidFill>
              <a:effectLst/>
            </a:rPr>
            <a:t>multi-stage cryostat</a:t>
          </a:r>
          <a:endParaRPr lang="en-GB" sz="1200" kern="1200" noProof="0" dirty="0">
            <a:solidFill>
              <a:schemeClr val="tx2">
                <a:lumMod val="75000"/>
              </a:schemeClr>
            </a:solidFill>
          </a:endParaRPr>
        </a:p>
      </dsp:txBody>
      <dsp:txXfrm>
        <a:off x="0" y="2589923"/>
        <a:ext cx="5909499" cy="1386000"/>
      </dsp:txXfrm>
    </dsp:sp>
    <dsp:sp modelId="{99B74653-F51A-4ADE-9A62-35D9DF5C34C8}">
      <dsp:nvSpPr>
        <dsp:cNvPr id="0" name=""/>
        <dsp:cNvSpPr/>
      </dsp:nvSpPr>
      <dsp:spPr>
        <a:xfrm>
          <a:off x="295474" y="2442323"/>
          <a:ext cx="4136649" cy="295200"/>
        </a:xfrm>
        <a:prstGeom prst="roundRect">
          <a:avLst/>
        </a:prstGeom>
        <a:solidFill>
          <a:srgbClr val="DAAEB9"/>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355" tIns="0" rIns="156355" bIns="0" numCol="1" spcCol="1270" anchor="ctr" anchorCtr="0">
          <a:noAutofit/>
        </a:bodyPr>
        <a:lstStyle/>
        <a:p>
          <a:pPr marL="0" lvl="0" indent="0" algn="l" defTabSz="533400">
            <a:lnSpc>
              <a:spcPct val="90000"/>
            </a:lnSpc>
            <a:spcBef>
              <a:spcPct val="0"/>
            </a:spcBef>
            <a:spcAft>
              <a:spcPct val="35000"/>
            </a:spcAft>
            <a:buNone/>
          </a:pPr>
          <a:r>
            <a:rPr lang="en-GB" sz="1200" b="1" kern="1200" noProof="0" dirty="0"/>
            <a:t>Next activities</a:t>
          </a:r>
        </a:p>
      </dsp:txBody>
      <dsp:txXfrm>
        <a:off x="309884" y="2456733"/>
        <a:ext cx="4107829" cy="2663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69E977-5C0B-44AB-88DB-1EE033D482FF}" type="datetimeFigureOut">
              <a:rPr lang="it-IT" smtClean="0"/>
              <a:t>17/02/2025</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2BEA9-9AF6-4099-AFA8-C0559A976C15}" type="slidenum">
              <a:rPr lang="it-IT" smtClean="0"/>
              <a:t>‹#›</a:t>
            </a:fld>
            <a:endParaRPr lang="it-IT"/>
          </a:p>
        </p:txBody>
      </p:sp>
    </p:spTree>
    <p:extLst>
      <p:ext uri="{BB962C8B-B14F-4D97-AF65-F5344CB8AC3E}">
        <p14:creationId xmlns:p14="http://schemas.microsoft.com/office/powerpoint/2010/main" val="774174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4CB9-1818-4CF0-80A9-087F839839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E9FFFB66-8B15-4AF2-A87E-F9FD614CE6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DB5F17B5-CEB9-4C4D-A04D-5837013F7896}"/>
              </a:ext>
            </a:extLst>
          </p:cNvPr>
          <p:cNvSpPr>
            <a:spLocks noGrp="1"/>
          </p:cNvSpPr>
          <p:nvPr>
            <p:ph type="dt" sz="half" idx="10"/>
          </p:nvPr>
        </p:nvSpPr>
        <p:spPr/>
        <p:txBody>
          <a:bodyPr/>
          <a:lstStyle/>
          <a:p>
            <a:fld id="{21BC8389-58CA-4E63-BC46-1DCA23B625C2}" type="datetimeFigureOut">
              <a:rPr lang="it-IT" smtClean="0"/>
              <a:t>17/02/2025</a:t>
            </a:fld>
            <a:endParaRPr lang="it-IT"/>
          </a:p>
        </p:txBody>
      </p:sp>
      <p:sp>
        <p:nvSpPr>
          <p:cNvPr id="5" name="Footer Placeholder 4">
            <a:extLst>
              <a:ext uri="{FF2B5EF4-FFF2-40B4-BE49-F238E27FC236}">
                <a16:creationId xmlns:a16="http://schemas.microsoft.com/office/drawing/2014/main" id="{424C7386-E2BA-4785-9C71-4703FAF5A55E}"/>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531C95F5-E626-4F5B-8C43-0BF21CAD0BB7}"/>
              </a:ext>
            </a:extLst>
          </p:cNvPr>
          <p:cNvSpPr>
            <a:spLocks noGrp="1"/>
          </p:cNvSpPr>
          <p:nvPr>
            <p:ph type="sldNum" sz="quarter" idx="12"/>
          </p:nvPr>
        </p:nvSpPr>
        <p:spPr/>
        <p:txBody>
          <a:bodyPr/>
          <a:lstStyle/>
          <a:p>
            <a:fld id="{511EAE12-DA1B-4046-A070-3D53C1D9CA43}" type="slidenum">
              <a:rPr lang="it-IT" smtClean="0"/>
              <a:t>‹#›</a:t>
            </a:fld>
            <a:endParaRPr lang="it-IT"/>
          </a:p>
        </p:txBody>
      </p:sp>
    </p:spTree>
    <p:extLst>
      <p:ext uri="{BB962C8B-B14F-4D97-AF65-F5344CB8AC3E}">
        <p14:creationId xmlns:p14="http://schemas.microsoft.com/office/powerpoint/2010/main" val="679781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49814-2205-4397-ADFD-BDE648F0A144}"/>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9D0BAA15-D98A-461D-85EF-DF7EB3A994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BCB82004-0DFE-4745-B1CC-FE0D7228D724}"/>
              </a:ext>
            </a:extLst>
          </p:cNvPr>
          <p:cNvSpPr>
            <a:spLocks noGrp="1"/>
          </p:cNvSpPr>
          <p:nvPr>
            <p:ph type="dt" sz="half" idx="10"/>
          </p:nvPr>
        </p:nvSpPr>
        <p:spPr/>
        <p:txBody>
          <a:bodyPr/>
          <a:lstStyle/>
          <a:p>
            <a:fld id="{21BC8389-58CA-4E63-BC46-1DCA23B625C2}" type="datetimeFigureOut">
              <a:rPr lang="it-IT" smtClean="0"/>
              <a:t>17/02/2025</a:t>
            </a:fld>
            <a:endParaRPr lang="it-IT"/>
          </a:p>
        </p:txBody>
      </p:sp>
      <p:sp>
        <p:nvSpPr>
          <p:cNvPr id="5" name="Footer Placeholder 4">
            <a:extLst>
              <a:ext uri="{FF2B5EF4-FFF2-40B4-BE49-F238E27FC236}">
                <a16:creationId xmlns:a16="http://schemas.microsoft.com/office/drawing/2014/main" id="{24DF5C1B-403E-4D5B-8E5A-614A14635DFF}"/>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1BB5584A-8D7E-41B8-9006-0BB9F7F2968C}"/>
              </a:ext>
            </a:extLst>
          </p:cNvPr>
          <p:cNvSpPr>
            <a:spLocks noGrp="1"/>
          </p:cNvSpPr>
          <p:nvPr>
            <p:ph type="sldNum" sz="quarter" idx="12"/>
          </p:nvPr>
        </p:nvSpPr>
        <p:spPr/>
        <p:txBody>
          <a:bodyPr/>
          <a:lstStyle/>
          <a:p>
            <a:fld id="{511EAE12-DA1B-4046-A070-3D53C1D9CA43}" type="slidenum">
              <a:rPr lang="it-IT" smtClean="0"/>
              <a:t>‹#›</a:t>
            </a:fld>
            <a:endParaRPr lang="it-IT"/>
          </a:p>
        </p:txBody>
      </p:sp>
    </p:spTree>
    <p:extLst>
      <p:ext uri="{BB962C8B-B14F-4D97-AF65-F5344CB8AC3E}">
        <p14:creationId xmlns:p14="http://schemas.microsoft.com/office/powerpoint/2010/main" val="84987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16FBA5-A5A9-4EE2-B9BB-9BA3A706327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C204FE47-6EE1-43D6-AD31-CF88EDBB10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CC47B038-86C2-4E9B-A525-C44E1233A291}"/>
              </a:ext>
            </a:extLst>
          </p:cNvPr>
          <p:cNvSpPr>
            <a:spLocks noGrp="1"/>
          </p:cNvSpPr>
          <p:nvPr>
            <p:ph type="dt" sz="half" idx="10"/>
          </p:nvPr>
        </p:nvSpPr>
        <p:spPr/>
        <p:txBody>
          <a:bodyPr/>
          <a:lstStyle/>
          <a:p>
            <a:fld id="{21BC8389-58CA-4E63-BC46-1DCA23B625C2}" type="datetimeFigureOut">
              <a:rPr lang="it-IT" smtClean="0"/>
              <a:t>17/02/2025</a:t>
            </a:fld>
            <a:endParaRPr lang="it-IT"/>
          </a:p>
        </p:txBody>
      </p:sp>
      <p:sp>
        <p:nvSpPr>
          <p:cNvPr id="5" name="Footer Placeholder 4">
            <a:extLst>
              <a:ext uri="{FF2B5EF4-FFF2-40B4-BE49-F238E27FC236}">
                <a16:creationId xmlns:a16="http://schemas.microsoft.com/office/drawing/2014/main" id="{77F50637-595C-4C18-9B3F-1E1069247CA7}"/>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B20D40A8-8EC9-495A-8BD0-BDA40C2510AD}"/>
              </a:ext>
            </a:extLst>
          </p:cNvPr>
          <p:cNvSpPr>
            <a:spLocks noGrp="1"/>
          </p:cNvSpPr>
          <p:nvPr>
            <p:ph type="sldNum" sz="quarter" idx="12"/>
          </p:nvPr>
        </p:nvSpPr>
        <p:spPr/>
        <p:txBody>
          <a:bodyPr/>
          <a:lstStyle/>
          <a:p>
            <a:fld id="{511EAE12-DA1B-4046-A070-3D53C1D9CA43}" type="slidenum">
              <a:rPr lang="it-IT" smtClean="0"/>
              <a:t>‹#›</a:t>
            </a:fld>
            <a:endParaRPr lang="it-IT"/>
          </a:p>
        </p:txBody>
      </p:sp>
    </p:spTree>
    <p:extLst>
      <p:ext uri="{BB962C8B-B14F-4D97-AF65-F5344CB8AC3E}">
        <p14:creationId xmlns:p14="http://schemas.microsoft.com/office/powerpoint/2010/main" val="2056549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BD2A65-5B59-4530-993D-8433F530853D}" type="datetimeFigureOut">
              <a:rPr lang="it-IT" smtClean="0"/>
              <a:t>17/02/2025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893D099-B0CE-42BC-9EDE-DD1F5FA71F23}" type="slidenum">
              <a:rPr lang="it-IT" smtClean="0"/>
              <a:t>‹#›</a:t>
            </a:fld>
            <a:endParaRPr lang="it-IT"/>
          </a:p>
        </p:txBody>
      </p:sp>
    </p:spTree>
    <p:extLst>
      <p:ext uri="{BB962C8B-B14F-4D97-AF65-F5344CB8AC3E}">
        <p14:creationId xmlns:p14="http://schemas.microsoft.com/office/powerpoint/2010/main" val="2438972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D2A65-5B59-4530-993D-8433F530853D}" type="datetimeFigureOut">
              <a:rPr lang="it-IT" smtClean="0"/>
              <a:t>17/02/2025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893D099-B0CE-42BC-9EDE-DD1F5FA71F23}" type="slidenum">
              <a:rPr lang="it-IT" smtClean="0"/>
              <a:t>‹#›</a:t>
            </a:fld>
            <a:endParaRPr lang="it-IT"/>
          </a:p>
        </p:txBody>
      </p:sp>
    </p:spTree>
    <p:extLst>
      <p:ext uri="{BB962C8B-B14F-4D97-AF65-F5344CB8AC3E}">
        <p14:creationId xmlns:p14="http://schemas.microsoft.com/office/powerpoint/2010/main" val="2703801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BD2A65-5B59-4530-993D-8433F530853D}" type="datetimeFigureOut">
              <a:rPr lang="it-IT" smtClean="0"/>
              <a:t>17/02/2025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893D099-B0CE-42BC-9EDE-DD1F5FA71F23}" type="slidenum">
              <a:rPr lang="it-IT" smtClean="0"/>
              <a:t>‹#›</a:t>
            </a:fld>
            <a:endParaRPr lang="it-IT"/>
          </a:p>
        </p:txBody>
      </p:sp>
    </p:spTree>
    <p:extLst>
      <p:ext uri="{BB962C8B-B14F-4D97-AF65-F5344CB8AC3E}">
        <p14:creationId xmlns:p14="http://schemas.microsoft.com/office/powerpoint/2010/main" val="4042415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BD2A65-5B59-4530-993D-8433F530853D}" type="datetimeFigureOut">
              <a:rPr lang="it-IT" smtClean="0"/>
              <a:t>17/02/2025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893D099-B0CE-42BC-9EDE-DD1F5FA71F23}" type="slidenum">
              <a:rPr lang="it-IT" smtClean="0"/>
              <a:t>‹#›</a:t>
            </a:fld>
            <a:endParaRPr lang="it-IT"/>
          </a:p>
        </p:txBody>
      </p:sp>
    </p:spTree>
    <p:extLst>
      <p:ext uri="{BB962C8B-B14F-4D97-AF65-F5344CB8AC3E}">
        <p14:creationId xmlns:p14="http://schemas.microsoft.com/office/powerpoint/2010/main" val="3112052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BD2A65-5B59-4530-993D-8433F530853D}" type="datetimeFigureOut">
              <a:rPr lang="it-IT" smtClean="0"/>
              <a:t>17/02/2025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C893D099-B0CE-42BC-9EDE-DD1F5FA71F23}" type="slidenum">
              <a:rPr lang="it-IT" smtClean="0"/>
              <a:t>‹#›</a:t>
            </a:fld>
            <a:endParaRPr lang="it-IT"/>
          </a:p>
        </p:txBody>
      </p:sp>
    </p:spTree>
    <p:extLst>
      <p:ext uri="{BB962C8B-B14F-4D97-AF65-F5344CB8AC3E}">
        <p14:creationId xmlns:p14="http://schemas.microsoft.com/office/powerpoint/2010/main" val="2972121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BD2A65-5B59-4530-993D-8433F530853D}" type="datetimeFigureOut">
              <a:rPr lang="it-IT" smtClean="0"/>
              <a:t>17/02/2025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C893D099-B0CE-42BC-9EDE-DD1F5FA71F23}" type="slidenum">
              <a:rPr lang="it-IT" smtClean="0"/>
              <a:t>‹#›</a:t>
            </a:fld>
            <a:endParaRPr lang="it-IT"/>
          </a:p>
        </p:txBody>
      </p:sp>
    </p:spTree>
    <p:extLst>
      <p:ext uri="{BB962C8B-B14F-4D97-AF65-F5344CB8AC3E}">
        <p14:creationId xmlns:p14="http://schemas.microsoft.com/office/powerpoint/2010/main" val="1389571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D2A65-5B59-4530-993D-8433F530853D}" type="datetimeFigureOut">
              <a:rPr lang="it-IT" smtClean="0"/>
              <a:t>17/02/2025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C893D099-B0CE-42BC-9EDE-DD1F5FA71F23}" type="slidenum">
              <a:rPr lang="it-IT" smtClean="0"/>
              <a:t>‹#›</a:t>
            </a:fld>
            <a:endParaRPr lang="it-IT"/>
          </a:p>
        </p:txBody>
      </p:sp>
    </p:spTree>
    <p:extLst>
      <p:ext uri="{BB962C8B-B14F-4D97-AF65-F5344CB8AC3E}">
        <p14:creationId xmlns:p14="http://schemas.microsoft.com/office/powerpoint/2010/main" val="4217205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BD2A65-5B59-4530-993D-8433F530853D}" type="datetimeFigureOut">
              <a:rPr lang="it-IT" smtClean="0"/>
              <a:t>17/02/2025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893D099-B0CE-42BC-9EDE-DD1F5FA71F23}" type="slidenum">
              <a:rPr lang="it-IT" smtClean="0"/>
              <a:t>‹#›</a:t>
            </a:fld>
            <a:endParaRPr lang="it-IT"/>
          </a:p>
        </p:txBody>
      </p:sp>
    </p:spTree>
    <p:extLst>
      <p:ext uri="{BB962C8B-B14F-4D97-AF65-F5344CB8AC3E}">
        <p14:creationId xmlns:p14="http://schemas.microsoft.com/office/powerpoint/2010/main" val="1350457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09408-6513-46FD-8EED-4FEA3FABC8B3}"/>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5EDD0BEC-0309-4EB0-8152-B77399303F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DE6FB9D2-BE43-4E3B-A2D9-61BE729D10EA}"/>
              </a:ext>
            </a:extLst>
          </p:cNvPr>
          <p:cNvSpPr>
            <a:spLocks noGrp="1"/>
          </p:cNvSpPr>
          <p:nvPr>
            <p:ph type="dt" sz="half" idx="10"/>
          </p:nvPr>
        </p:nvSpPr>
        <p:spPr/>
        <p:txBody>
          <a:bodyPr/>
          <a:lstStyle/>
          <a:p>
            <a:fld id="{21BC8389-58CA-4E63-BC46-1DCA23B625C2}" type="datetimeFigureOut">
              <a:rPr lang="it-IT" smtClean="0"/>
              <a:t>17/02/2025</a:t>
            </a:fld>
            <a:endParaRPr lang="it-IT"/>
          </a:p>
        </p:txBody>
      </p:sp>
      <p:sp>
        <p:nvSpPr>
          <p:cNvPr id="5" name="Footer Placeholder 4">
            <a:extLst>
              <a:ext uri="{FF2B5EF4-FFF2-40B4-BE49-F238E27FC236}">
                <a16:creationId xmlns:a16="http://schemas.microsoft.com/office/drawing/2014/main" id="{F0C84599-D4D9-46B5-8B1F-21A08BE1C9FD}"/>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8D32DD70-BD20-4C44-9F62-3C6D1565B5E7}"/>
              </a:ext>
            </a:extLst>
          </p:cNvPr>
          <p:cNvSpPr>
            <a:spLocks noGrp="1"/>
          </p:cNvSpPr>
          <p:nvPr>
            <p:ph type="sldNum" sz="quarter" idx="12"/>
          </p:nvPr>
        </p:nvSpPr>
        <p:spPr/>
        <p:txBody>
          <a:bodyPr/>
          <a:lstStyle/>
          <a:p>
            <a:fld id="{511EAE12-DA1B-4046-A070-3D53C1D9CA43}" type="slidenum">
              <a:rPr lang="it-IT" smtClean="0"/>
              <a:t>‹#›</a:t>
            </a:fld>
            <a:endParaRPr lang="it-IT"/>
          </a:p>
        </p:txBody>
      </p:sp>
    </p:spTree>
    <p:extLst>
      <p:ext uri="{BB962C8B-B14F-4D97-AF65-F5344CB8AC3E}">
        <p14:creationId xmlns:p14="http://schemas.microsoft.com/office/powerpoint/2010/main" val="127248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BD2A65-5B59-4530-993D-8433F530853D}" type="datetimeFigureOut">
              <a:rPr lang="it-IT" smtClean="0"/>
              <a:t>17/02/2025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893D099-B0CE-42BC-9EDE-DD1F5FA71F23}" type="slidenum">
              <a:rPr lang="it-IT" smtClean="0"/>
              <a:t>‹#›</a:t>
            </a:fld>
            <a:endParaRPr lang="it-IT"/>
          </a:p>
        </p:txBody>
      </p:sp>
    </p:spTree>
    <p:extLst>
      <p:ext uri="{BB962C8B-B14F-4D97-AF65-F5344CB8AC3E}">
        <p14:creationId xmlns:p14="http://schemas.microsoft.com/office/powerpoint/2010/main" val="394285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D2A65-5B59-4530-993D-8433F530853D}" type="datetimeFigureOut">
              <a:rPr lang="it-IT" smtClean="0"/>
              <a:t>17/02/2025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893D099-B0CE-42BC-9EDE-DD1F5FA71F23}" type="slidenum">
              <a:rPr lang="it-IT" smtClean="0"/>
              <a:t>‹#›</a:t>
            </a:fld>
            <a:endParaRPr lang="it-IT"/>
          </a:p>
        </p:txBody>
      </p:sp>
    </p:spTree>
    <p:extLst>
      <p:ext uri="{BB962C8B-B14F-4D97-AF65-F5344CB8AC3E}">
        <p14:creationId xmlns:p14="http://schemas.microsoft.com/office/powerpoint/2010/main" val="1462647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D2A65-5B59-4530-993D-8433F530853D}" type="datetimeFigureOut">
              <a:rPr lang="it-IT" smtClean="0"/>
              <a:t>17/02/2025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893D099-B0CE-42BC-9EDE-DD1F5FA71F23}" type="slidenum">
              <a:rPr lang="it-IT" smtClean="0"/>
              <a:t>‹#›</a:t>
            </a:fld>
            <a:endParaRPr lang="it-IT"/>
          </a:p>
        </p:txBody>
      </p:sp>
    </p:spTree>
    <p:extLst>
      <p:ext uri="{BB962C8B-B14F-4D97-AF65-F5344CB8AC3E}">
        <p14:creationId xmlns:p14="http://schemas.microsoft.com/office/powerpoint/2010/main" val="4293971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C1FD2-2C83-42FF-A0C8-2627720482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890710C8-5517-41FF-BF69-648B839AF0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F110E1-FE68-406B-BCB0-F8AED6CA79EB}"/>
              </a:ext>
            </a:extLst>
          </p:cNvPr>
          <p:cNvSpPr>
            <a:spLocks noGrp="1"/>
          </p:cNvSpPr>
          <p:nvPr>
            <p:ph type="dt" sz="half" idx="10"/>
          </p:nvPr>
        </p:nvSpPr>
        <p:spPr/>
        <p:txBody>
          <a:bodyPr/>
          <a:lstStyle/>
          <a:p>
            <a:fld id="{21BC8389-58CA-4E63-BC46-1DCA23B625C2}" type="datetimeFigureOut">
              <a:rPr lang="it-IT" smtClean="0"/>
              <a:t>17/02/2025</a:t>
            </a:fld>
            <a:endParaRPr lang="it-IT"/>
          </a:p>
        </p:txBody>
      </p:sp>
      <p:sp>
        <p:nvSpPr>
          <p:cNvPr id="5" name="Footer Placeholder 4">
            <a:extLst>
              <a:ext uri="{FF2B5EF4-FFF2-40B4-BE49-F238E27FC236}">
                <a16:creationId xmlns:a16="http://schemas.microsoft.com/office/drawing/2014/main" id="{A68D1195-9D6A-453F-A4B2-095A74FE8F6F}"/>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A5F6C6B2-EC53-4B25-9F24-EB60EB6B8C0F}"/>
              </a:ext>
            </a:extLst>
          </p:cNvPr>
          <p:cNvSpPr>
            <a:spLocks noGrp="1"/>
          </p:cNvSpPr>
          <p:nvPr>
            <p:ph type="sldNum" sz="quarter" idx="12"/>
          </p:nvPr>
        </p:nvSpPr>
        <p:spPr/>
        <p:txBody>
          <a:bodyPr/>
          <a:lstStyle/>
          <a:p>
            <a:fld id="{511EAE12-DA1B-4046-A070-3D53C1D9CA43}" type="slidenum">
              <a:rPr lang="it-IT" smtClean="0"/>
              <a:t>‹#›</a:t>
            </a:fld>
            <a:endParaRPr lang="it-IT"/>
          </a:p>
        </p:txBody>
      </p:sp>
    </p:spTree>
    <p:extLst>
      <p:ext uri="{BB962C8B-B14F-4D97-AF65-F5344CB8AC3E}">
        <p14:creationId xmlns:p14="http://schemas.microsoft.com/office/powerpoint/2010/main" val="1640150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62B79-D90F-4040-B21A-22F50E31285D}"/>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24630FE1-D304-4385-91C1-D129632D0D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A50266E7-6BE9-4A86-A41C-E4DFE3A75A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43A9EC11-558C-42E1-8EC3-8545D149FAD1}"/>
              </a:ext>
            </a:extLst>
          </p:cNvPr>
          <p:cNvSpPr>
            <a:spLocks noGrp="1"/>
          </p:cNvSpPr>
          <p:nvPr>
            <p:ph type="dt" sz="half" idx="10"/>
          </p:nvPr>
        </p:nvSpPr>
        <p:spPr/>
        <p:txBody>
          <a:bodyPr/>
          <a:lstStyle/>
          <a:p>
            <a:fld id="{21BC8389-58CA-4E63-BC46-1DCA23B625C2}" type="datetimeFigureOut">
              <a:rPr lang="it-IT" smtClean="0"/>
              <a:t>17/02/2025</a:t>
            </a:fld>
            <a:endParaRPr lang="it-IT"/>
          </a:p>
        </p:txBody>
      </p:sp>
      <p:sp>
        <p:nvSpPr>
          <p:cNvPr id="6" name="Footer Placeholder 5">
            <a:extLst>
              <a:ext uri="{FF2B5EF4-FFF2-40B4-BE49-F238E27FC236}">
                <a16:creationId xmlns:a16="http://schemas.microsoft.com/office/drawing/2014/main" id="{495642CA-D64B-449A-B496-BD741517E6CD}"/>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A7FCB767-F07A-4304-8347-8D139E12C581}"/>
              </a:ext>
            </a:extLst>
          </p:cNvPr>
          <p:cNvSpPr>
            <a:spLocks noGrp="1"/>
          </p:cNvSpPr>
          <p:nvPr>
            <p:ph type="sldNum" sz="quarter" idx="12"/>
          </p:nvPr>
        </p:nvSpPr>
        <p:spPr/>
        <p:txBody>
          <a:bodyPr/>
          <a:lstStyle/>
          <a:p>
            <a:fld id="{511EAE12-DA1B-4046-A070-3D53C1D9CA43}" type="slidenum">
              <a:rPr lang="it-IT" smtClean="0"/>
              <a:t>‹#›</a:t>
            </a:fld>
            <a:endParaRPr lang="it-IT"/>
          </a:p>
        </p:txBody>
      </p:sp>
    </p:spTree>
    <p:extLst>
      <p:ext uri="{BB962C8B-B14F-4D97-AF65-F5344CB8AC3E}">
        <p14:creationId xmlns:p14="http://schemas.microsoft.com/office/powerpoint/2010/main" val="88182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E07FE-4F19-4D8E-B85A-44E145ED5351}"/>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8E02B792-E37C-4B4F-86D0-F2F56006DE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68CA58-D263-4C14-A438-7D45341792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978A442F-AEA4-494B-AF74-3AB010F5BA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7D80CA-C608-4961-BE7F-840454C145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036E212A-BA27-4CBA-BCCF-DEFDDD01F99C}"/>
              </a:ext>
            </a:extLst>
          </p:cNvPr>
          <p:cNvSpPr>
            <a:spLocks noGrp="1"/>
          </p:cNvSpPr>
          <p:nvPr>
            <p:ph type="dt" sz="half" idx="10"/>
          </p:nvPr>
        </p:nvSpPr>
        <p:spPr/>
        <p:txBody>
          <a:bodyPr/>
          <a:lstStyle/>
          <a:p>
            <a:fld id="{21BC8389-58CA-4E63-BC46-1DCA23B625C2}" type="datetimeFigureOut">
              <a:rPr lang="it-IT" smtClean="0"/>
              <a:t>17/02/2025</a:t>
            </a:fld>
            <a:endParaRPr lang="it-IT"/>
          </a:p>
        </p:txBody>
      </p:sp>
      <p:sp>
        <p:nvSpPr>
          <p:cNvPr id="8" name="Footer Placeholder 7">
            <a:extLst>
              <a:ext uri="{FF2B5EF4-FFF2-40B4-BE49-F238E27FC236}">
                <a16:creationId xmlns:a16="http://schemas.microsoft.com/office/drawing/2014/main" id="{F5E043F2-D992-4232-832B-1D928270535F}"/>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EB7C62FA-E359-4CA3-982B-CA37DA8AE27C}"/>
              </a:ext>
            </a:extLst>
          </p:cNvPr>
          <p:cNvSpPr>
            <a:spLocks noGrp="1"/>
          </p:cNvSpPr>
          <p:nvPr>
            <p:ph type="sldNum" sz="quarter" idx="12"/>
          </p:nvPr>
        </p:nvSpPr>
        <p:spPr/>
        <p:txBody>
          <a:bodyPr/>
          <a:lstStyle/>
          <a:p>
            <a:fld id="{511EAE12-DA1B-4046-A070-3D53C1D9CA43}" type="slidenum">
              <a:rPr lang="it-IT" smtClean="0"/>
              <a:t>‹#›</a:t>
            </a:fld>
            <a:endParaRPr lang="it-IT"/>
          </a:p>
        </p:txBody>
      </p:sp>
    </p:spTree>
    <p:extLst>
      <p:ext uri="{BB962C8B-B14F-4D97-AF65-F5344CB8AC3E}">
        <p14:creationId xmlns:p14="http://schemas.microsoft.com/office/powerpoint/2010/main" val="70586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5E9A-8AD2-463D-89F3-A8EA2CEA34EC}"/>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2F7F357A-48D7-4B17-8620-33047158137D}"/>
              </a:ext>
            </a:extLst>
          </p:cNvPr>
          <p:cNvSpPr>
            <a:spLocks noGrp="1"/>
          </p:cNvSpPr>
          <p:nvPr>
            <p:ph type="dt" sz="half" idx="10"/>
          </p:nvPr>
        </p:nvSpPr>
        <p:spPr/>
        <p:txBody>
          <a:bodyPr/>
          <a:lstStyle/>
          <a:p>
            <a:fld id="{21BC8389-58CA-4E63-BC46-1DCA23B625C2}" type="datetimeFigureOut">
              <a:rPr lang="it-IT" smtClean="0"/>
              <a:t>17/02/2025</a:t>
            </a:fld>
            <a:endParaRPr lang="it-IT"/>
          </a:p>
        </p:txBody>
      </p:sp>
      <p:sp>
        <p:nvSpPr>
          <p:cNvPr id="4" name="Footer Placeholder 3">
            <a:extLst>
              <a:ext uri="{FF2B5EF4-FFF2-40B4-BE49-F238E27FC236}">
                <a16:creationId xmlns:a16="http://schemas.microsoft.com/office/drawing/2014/main" id="{A56091B3-A848-43EB-A1B4-DF4931231489}"/>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2D37D0F1-C68A-4921-9FA2-D281021BBCEF}"/>
              </a:ext>
            </a:extLst>
          </p:cNvPr>
          <p:cNvSpPr>
            <a:spLocks noGrp="1"/>
          </p:cNvSpPr>
          <p:nvPr>
            <p:ph type="sldNum" sz="quarter" idx="12"/>
          </p:nvPr>
        </p:nvSpPr>
        <p:spPr/>
        <p:txBody>
          <a:bodyPr/>
          <a:lstStyle/>
          <a:p>
            <a:fld id="{511EAE12-DA1B-4046-A070-3D53C1D9CA43}" type="slidenum">
              <a:rPr lang="it-IT" smtClean="0"/>
              <a:t>‹#›</a:t>
            </a:fld>
            <a:endParaRPr lang="it-IT"/>
          </a:p>
        </p:txBody>
      </p:sp>
    </p:spTree>
    <p:extLst>
      <p:ext uri="{BB962C8B-B14F-4D97-AF65-F5344CB8AC3E}">
        <p14:creationId xmlns:p14="http://schemas.microsoft.com/office/powerpoint/2010/main" val="2296499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55003F-77A9-450B-A818-57AD0DABB3B5}"/>
              </a:ext>
            </a:extLst>
          </p:cNvPr>
          <p:cNvSpPr>
            <a:spLocks noGrp="1"/>
          </p:cNvSpPr>
          <p:nvPr>
            <p:ph type="dt" sz="half" idx="10"/>
          </p:nvPr>
        </p:nvSpPr>
        <p:spPr/>
        <p:txBody>
          <a:bodyPr/>
          <a:lstStyle/>
          <a:p>
            <a:fld id="{21BC8389-58CA-4E63-BC46-1DCA23B625C2}" type="datetimeFigureOut">
              <a:rPr lang="it-IT" smtClean="0"/>
              <a:t>17/02/2025</a:t>
            </a:fld>
            <a:endParaRPr lang="it-IT"/>
          </a:p>
        </p:txBody>
      </p:sp>
      <p:sp>
        <p:nvSpPr>
          <p:cNvPr id="3" name="Footer Placeholder 2">
            <a:extLst>
              <a:ext uri="{FF2B5EF4-FFF2-40B4-BE49-F238E27FC236}">
                <a16:creationId xmlns:a16="http://schemas.microsoft.com/office/drawing/2014/main" id="{0F0FF666-1DBE-4FBD-8537-0039A4F5E7A5}"/>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BE08706D-4CEE-41AF-936B-9D4669104E86}"/>
              </a:ext>
            </a:extLst>
          </p:cNvPr>
          <p:cNvSpPr>
            <a:spLocks noGrp="1"/>
          </p:cNvSpPr>
          <p:nvPr>
            <p:ph type="sldNum" sz="quarter" idx="12"/>
          </p:nvPr>
        </p:nvSpPr>
        <p:spPr/>
        <p:txBody>
          <a:bodyPr/>
          <a:lstStyle/>
          <a:p>
            <a:fld id="{511EAE12-DA1B-4046-A070-3D53C1D9CA43}" type="slidenum">
              <a:rPr lang="it-IT" smtClean="0"/>
              <a:t>‹#›</a:t>
            </a:fld>
            <a:endParaRPr lang="it-IT"/>
          </a:p>
        </p:txBody>
      </p:sp>
    </p:spTree>
    <p:extLst>
      <p:ext uri="{BB962C8B-B14F-4D97-AF65-F5344CB8AC3E}">
        <p14:creationId xmlns:p14="http://schemas.microsoft.com/office/powerpoint/2010/main" val="1040573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1E2E8-417A-4A4A-A014-1193D45A3D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51834011-8293-418D-87F6-CEA578C043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7EA53B20-41A1-45D9-B417-8761AF0596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8D433B-FDE8-4A94-AB73-B6A5D884CA02}"/>
              </a:ext>
            </a:extLst>
          </p:cNvPr>
          <p:cNvSpPr>
            <a:spLocks noGrp="1"/>
          </p:cNvSpPr>
          <p:nvPr>
            <p:ph type="dt" sz="half" idx="10"/>
          </p:nvPr>
        </p:nvSpPr>
        <p:spPr/>
        <p:txBody>
          <a:bodyPr/>
          <a:lstStyle/>
          <a:p>
            <a:fld id="{21BC8389-58CA-4E63-BC46-1DCA23B625C2}" type="datetimeFigureOut">
              <a:rPr lang="it-IT" smtClean="0"/>
              <a:t>17/02/2025</a:t>
            </a:fld>
            <a:endParaRPr lang="it-IT"/>
          </a:p>
        </p:txBody>
      </p:sp>
      <p:sp>
        <p:nvSpPr>
          <p:cNvPr id="6" name="Footer Placeholder 5">
            <a:extLst>
              <a:ext uri="{FF2B5EF4-FFF2-40B4-BE49-F238E27FC236}">
                <a16:creationId xmlns:a16="http://schemas.microsoft.com/office/drawing/2014/main" id="{95B7B7EF-D154-41BC-A7D4-70F0E05934F2}"/>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D43878AF-5E9A-4244-9B71-F58192AEBA56}"/>
              </a:ext>
            </a:extLst>
          </p:cNvPr>
          <p:cNvSpPr>
            <a:spLocks noGrp="1"/>
          </p:cNvSpPr>
          <p:nvPr>
            <p:ph type="sldNum" sz="quarter" idx="12"/>
          </p:nvPr>
        </p:nvSpPr>
        <p:spPr/>
        <p:txBody>
          <a:bodyPr/>
          <a:lstStyle/>
          <a:p>
            <a:fld id="{511EAE12-DA1B-4046-A070-3D53C1D9CA43}" type="slidenum">
              <a:rPr lang="it-IT" smtClean="0"/>
              <a:t>‹#›</a:t>
            </a:fld>
            <a:endParaRPr lang="it-IT"/>
          </a:p>
        </p:txBody>
      </p:sp>
    </p:spTree>
    <p:extLst>
      <p:ext uri="{BB962C8B-B14F-4D97-AF65-F5344CB8AC3E}">
        <p14:creationId xmlns:p14="http://schemas.microsoft.com/office/powerpoint/2010/main" val="976452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215EE-0237-45FB-8FBF-9E6CCC2E21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827D47B1-6272-424F-BE16-FE6CA8166F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BD249815-88FF-472B-837B-142AF1CF39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E85B6E-0631-4E89-A42D-A31EC4D6EAF2}"/>
              </a:ext>
            </a:extLst>
          </p:cNvPr>
          <p:cNvSpPr>
            <a:spLocks noGrp="1"/>
          </p:cNvSpPr>
          <p:nvPr>
            <p:ph type="dt" sz="half" idx="10"/>
          </p:nvPr>
        </p:nvSpPr>
        <p:spPr/>
        <p:txBody>
          <a:bodyPr/>
          <a:lstStyle/>
          <a:p>
            <a:fld id="{21BC8389-58CA-4E63-BC46-1DCA23B625C2}" type="datetimeFigureOut">
              <a:rPr lang="it-IT" smtClean="0"/>
              <a:t>17/02/2025</a:t>
            </a:fld>
            <a:endParaRPr lang="it-IT"/>
          </a:p>
        </p:txBody>
      </p:sp>
      <p:sp>
        <p:nvSpPr>
          <p:cNvPr id="6" name="Footer Placeholder 5">
            <a:extLst>
              <a:ext uri="{FF2B5EF4-FFF2-40B4-BE49-F238E27FC236}">
                <a16:creationId xmlns:a16="http://schemas.microsoft.com/office/drawing/2014/main" id="{A13DB24C-1F1D-4840-9D65-84CA9081CFF3}"/>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7CBF440D-0D52-4732-8D0A-4434FCB9CFBD}"/>
              </a:ext>
            </a:extLst>
          </p:cNvPr>
          <p:cNvSpPr>
            <a:spLocks noGrp="1"/>
          </p:cNvSpPr>
          <p:nvPr>
            <p:ph type="sldNum" sz="quarter" idx="12"/>
          </p:nvPr>
        </p:nvSpPr>
        <p:spPr/>
        <p:txBody>
          <a:bodyPr/>
          <a:lstStyle/>
          <a:p>
            <a:fld id="{511EAE12-DA1B-4046-A070-3D53C1D9CA43}" type="slidenum">
              <a:rPr lang="it-IT" smtClean="0"/>
              <a:t>‹#›</a:t>
            </a:fld>
            <a:endParaRPr lang="it-IT"/>
          </a:p>
        </p:txBody>
      </p:sp>
    </p:spTree>
    <p:extLst>
      <p:ext uri="{BB962C8B-B14F-4D97-AF65-F5344CB8AC3E}">
        <p14:creationId xmlns:p14="http://schemas.microsoft.com/office/powerpoint/2010/main" val="1426454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092D95-2B0F-4CB6-83AF-FB7297A9A2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91AA6799-AAE5-46F2-B6C5-BF9A5E4D8F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91DB7A1E-B098-4E8A-9C1C-BF44EF5DD3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C8389-58CA-4E63-BC46-1DCA23B625C2}" type="datetimeFigureOut">
              <a:rPr lang="it-IT" smtClean="0"/>
              <a:t>17/02/2025</a:t>
            </a:fld>
            <a:endParaRPr lang="it-IT"/>
          </a:p>
        </p:txBody>
      </p:sp>
      <p:sp>
        <p:nvSpPr>
          <p:cNvPr id="5" name="Footer Placeholder 4">
            <a:extLst>
              <a:ext uri="{FF2B5EF4-FFF2-40B4-BE49-F238E27FC236}">
                <a16:creationId xmlns:a16="http://schemas.microsoft.com/office/drawing/2014/main" id="{0D7C67D8-B6A3-487E-B3F0-7FB42AD163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a:extLst>
              <a:ext uri="{FF2B5EF4-FFF2-40B4-BE49-F238E27FC236}">
                <a16:creationId xmlns:a16="http://schemas.microsoft.com/office/drawing/2014/main" id="{A6620743-919E-4490-8842-D7FE599BF9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AE12-DA1B-4046-A070-3D53C1D9CA43}" type="slidenum">
              <a:rPr lang="it-IT" smtClean="0"/>
              <a:t>‹#›</a:t>
            </a:fld>
            <a:endParaRPr lang="it-IT"/>
          </a:p>
        </p:txBody>
      </p:sp>
    </p:spTree>
    <p:extLst>
      <p:ext uri="{BB962C8B-B14F-4D97-AF65-F5344CB8AC3E}">
        <p14:creationId xmlns:p14="http://schemas.microsoft.com/office/powerpoint/2010/main" val="2179471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BD2A65-5B59-4530-993D-8433F530853D}" type="datetimeFigureOut">
              <a:rPr lang="it-IT" smtClean="0"/>
              <a:t>17/02/2025</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3D099-B0CE-42BC-9EDE-DD1F5FA71F23}" type="slidenum">
              <a:rPr lang="it-IT" smtClean="0"/>
              <a:t>‹#›</a:t>
            </a:fld>
            <a:endParaRPr lang="it-IT"/>
          </a:p>
        </p:txBody>
      </p:sp>
    </p:spTree>
    <p:extLst>
      <p:ext uri="{BB962C8B-B14F-4D97-AF65-F5344CB8AC3E}">
        <p14:creationId xmlns:p14="http://schemas.microsoft.com/office/powerpoint/2010/main" val="3246400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7.jpg"/><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473DE-E1DA-4C0E-97F1-68F007C5AFD8}"/>
              </a:ext>
            </a:extLst>
          </p:cNvPr>
          <p:cNvSpPr>
            <a:spLocks noGrp="1"/>
          </p:cNvSpPr>
          <p:nvPr>
            <p:ph type="ctrTitle"/>
          </p:nvPr>
        </p:nvSpPr>
        <p:spPr/>
        <p:txBody>
          <a:bodyPr>
            <a:normAutofit/>
          </a:bodyPr>
          <a:lstStyle/>
          <a:p>
            <a:r>
              <a:rPr lang="en-GB" sz="4000" dirty="0"/>
              <a:t>Curriculum </a:t>
            </a:r>
            <a:r>
              <a:rPr lang="en-GB" sz="4000" dirty="0" err="1"/>
              <a:t>Meccanica</a:t>
            </a:r>
            <a:endParaRPr lang="it-IT" sz="4000" dirty="0"/>
          </a:p>
        </p:txBody>
      </p:sp>
      <p:sp>
        <p:nvSpPr>
          <p:cNvPr id="3" name="Subtitle 2">
            <a:extLst>
              <a:ext uri="{FF2B5EF4-FFF2-40B4-BE49-F238E27FC236}">
                <a16:creationId xmlns:a16="http://schemas.microsoft.com/office/drawing/2014/main" id="{4C38AC98-F85A-4CE7-882C-EE0E63C862AE}"/>
              </a:ext>
            </a:extLst>
          </p:cNvPr>
          <p:cNvSpPr>
            <a:spLocks noGrp="1"/>
          </p:cNvSpPr>
          <p:nvPr>
            <p:ph type="subTitle" idx="1"/>
          </p:nvPr>
        </p:nvSpPr>
        <p:spPr/>
        <p:txBody>
          <a:bodyPr/>
          <a:lstStyle/>
          <a:p>
            <a:endParaRPr lang="it-IT" dirty="0"/>
          </a:p>
        </p:txBody>
      </p:sp>
      <p:sp>
        <p:nvSpPr>
          <p:cNvPr id="4" name="Subtitle 2">
            <a:extLst>
              <a:ext uri="{FF2B5EF4-FFF2-40B4-BE49-F238E27FC236}">
                <a16:creationId xmlns:a16="http://schemas.microsoft.com/office/drawing/2014/main" id="{4B6713EE-74E2-4FE9-90F5-DD7CE58780E6}"/>
              </a:ext>
            </a:extLst>
          </p:cNvPr>
          <p:cNvSpPr txBox="1">
            <a:spLocks/>
          </p:cNvSpPr>
          <p:nvPr/>
        </p:nvSpPr>
        <p:spPr>
          <a:xfrm>
            <a:off x="1405466" y="202407"/>
            <a:ext cx="9144000" cy="1655762"/>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b="1" dirty="0">
                <a:solidFill>
                  <a:srgbClr val="34495E"/>
                </a:solidFill>
                <a:latin typeface="Roboto" panose="02000000000000000000" pitchFamily="2" charset="0"/>
              </a:rPr>
              <a:t>TECH-FPA PhD Retreat </a:t>
            </a:r>
          </a:p>
          <a:p>
            <a:r>
              <a:rPr lang="it-IT" b="1" dirty="0">
                <a:solidFill>
                  <a:srgbClr val="34495E"/>
                </a:solidFill>
                <a:latin typeface="Roboto" panose="02000000000000000000" pitchFamily="2" charset="0"/>
              </a:rPr>
              <a:t>17 to 21 February,2025</a:t>
            </a:r>
          </a:p>
          <a:p>
            <a:endParaRPr lang="it-IT" b="1" dirty="0">
              <a:solidFill>
                <a:srgbClr val="34495E"/>
              </a:solidFill>
              <a:latin typeface="Roboto" panose="02000000000000000000" pitchFamily="2" charset="0"/>
            </a:endParaRPr>
          </a:p>
          <a:p>
            <a:br>
              <a:rPr lang="it-IT" b="0" i="0" dirty="0">
                <a:solidFill>
                  <a:srgbClr val="444444"/>
                </a:solidFill>
                <a:effectLst/>
                <a:latin typeface="Roboto" panose="02000000000000000000" pitchFamily="2" charset="0"/>
              </a:rPr>
            </a:br>
            <a:r>
              <a:rPr lang="it-IT" b="0" i="0" dirty="0">
                <a:solidFill>
                  <a:srgbClr val="444444"/>
                </a:solidFill>
                <a:effectLst/>
                <a:latin typeface="Roboto" panose="02000000000000000000" pitchFamily="2" charset="0"/>
              </a:rPr>
              <a:t>co LNGS</a:t>
            </a:r>
          </a:p>
          <a:p>
            <a:r>
              <a:rPr lang="it-IT" b="0" i="0" dirty="0">
                <a:effectLst/>
                <a:latin typeface="Roboto" panose="02000000000000000000" pitchFamily="2" charset="0"/>
              </a:rPr>
              <a:t>Room "E. Majorana"</a:t>
            </a:r>
          </a:p>
          <a:p>
            <a:endParaRPr lang="it-IT" b="1" dirty="0">
              <a:solidFill>
                <a:srgbClr val="34495E"/>
              </a:solidFill>
              <a:latin typeface="Roboto" panose="02000000000000000000" pitchFamily="2" charset="0"/>
            </a:endParaRPr>
          </a:p>
        </p:txBody>
      </p:sp>
    </p:spTree>
    <p:extLst>
      <p:ext uri="{BB962C8B-B14F-4D97-AF65-F5344CB8AC3E}">
        <p14:creationId xmlns:p14="http://schemas.microsoft.com/office/powerpoint/2010/main" val="3311658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866E23-CA4A-4D6C-B33F-EA7E4344253F}"/>
              </a:ext>
            </a:extLst>
          </p:cNvPr>
          <p:cNvSpPr>
            <a:spLocks noGrp="1"/>
          </p:cNvSpPr>
          <p:nvPr>
            <p:ph idx="1"/>
          </p:nvPr>
        </p:nvSpPr>
        <p:spPr>
          <a:xfrm>
            <a:off x="805063" y="487307"/>
            <a:ext cx="10515600" cy="6276975"/>
          </a:xfrm>
        </p:spPr>
        <p:txBody>
          <a:bodyPr>
            <a:normAutofit/>
          </a:bodyPr>
          <a:lstStyle/>
          <a:p>
            <a:pPr algn="l"/>
            <a:r>
              <a:rPr lang="it-IT" sz="3200" b="1" dirty="0"/>
              <a:t>Title</a:t>
            </a:r>
            <a:r>
              <a:rPr lang="it-IT" sz="2000" dirty="0"/>
              <a:t>:</a:t>
            </a:r>
            <a:r>
              <a:rPr lang="en-US" sz="2000" b="0" i="0" u="none" strike="noStrike" baseline="0" dirty="0"/>
              <a:t> Development and optimization of components for thermal control in the field of nuclear fusion and fundamental research in Physics and Astrophysics through metal additive manufacturing (AM).</a:t>
            </a:r>
          </a:p>
          <a:p>
            <a:r>
              <a:rPr lang="en-US" sz="3200" b="1" dirty="0"/>
              <a:t>Main topic</a:t>
            </a:r>
            <a:r>
              <a:rPr lang="en-US" sz="2000" dirty="0"/>
              <a:t>: Development and optimization of an </a:t>
            </a:r>
            <a:r>
              <a:rPr lang="en-US" sz="2000" b="1" dirty="0"/>
              <a:t>AM industrial steam generator </a:t>
            </a:r>
            <a:r>
              <a:rPr lang="en-US" sz="2000" dirty="0"/>
              <a:t>for high temperatures molten salts (</a:t>
            </a:r>
            <a:r>
              <a:rPr lang="en-US" sz="2000" dirty="0" err="1"/>
              <a:t>LoCoMoSa</a:t>
            </a:r>
            <a:r>
              <a:rPr lang="en-US" sz="2000" dirty="0"/>
              <a:t> project).</a:t>
            </a:r>
          </a:p>
          <a:p>
            <a:r>
              <a:rPr lang="it-IT" sz="3200" b="1" dirty="0"/>
              <a:t>Status Of the activity</a:t>
            </a:r>
            <a:r>
              <a:rPr lang="it-IT" sz="2000" dirty="0"/>
              <a:t>:</a:t>
            </a:r>
            <a:endParaRPr lang="it-IT" sz="2000" b="0" i="0" u="none" strike="noStrike" baseline="0" dirty="0"/>
          </a:p>
          <a:p>
            <a:pPr lvl="1"/>
            <a:r>
              <a:rPr lang="en-US" sz="1600" b="0" i="0" u="none" strike="noStrike" baseline="0" dirty="0"/>
              <a:t>Developed </a:t>
            </a:r>
            <a:r>
              <a:rPr lang="en-US" sz="1600" b="1" i="0" u="none" strike="noStrike" baseline="0" dirty="0"/>
              <a:t>a baseline steam generator design</a:t>
            </a:r>
          </a:p>
          <a:p>
            <a:pPr lvl="1"/>
            <a:r>
              <a:rPr lang="en-US" sz="1600" dirty="0"/>
              <a:t>Investigation of transition film boiling phenomena and </a:t>
            </a:r>
            <a:r>
              <a:rPr lang="en-US" sz="1600" b="1" dirty="0"/>
              <a:t>strategies to maintain </a:t>
            </a:r>
            <a:r>
              <a:rPr lang="en-US" sz="1600" dirty="0"/>
              <a:t>efficient boiling.</a:t>
            </a:r>
          </a:p>
          <a:p>
            <a:pPr lvl="1"/>
            <a:r>
              <a:rPr lang="en-US" sz="1600" dirty="0"/>
              <a:t>Investigation on </a:t>
            </a:r>
            <a:r>
              <a:rPr lang="en-US" sz="1600" b="1" dirty="0"/>
              <a:t>strategies to prevent </a:t>
            </a:r>
            <a:r>
              <a:rPr lang="en-US" sz="1600" dirty="0"/>
              <a:t>molten salt solidification.</a:t>
            </a:r>
          </a:p>
          <a:p>
            <a:pPr lvl="1"/>
            <a:r>
              <a:rPr lang="en-US" sz="1600" dirty="0"/>
              <a:t>Investigation on geometry for </a:t>
            </a:r>
            <a:r>
              <a:rPr lang="en-US" sz="1600" b="1" dirty="0"/>
              <a:t>improving</a:t>
            </a:r>
            <a:r>
              <a:rPr lang="en-US" sz="1600" dirty="0"/>
              <a:t> heat exchanging efficiency</a:t>
            </a:r>
            <a:endParaRPr lang="en-US" sz="2000" dirty="0"/>
          </a:p>
          <a:p>
            <a:r>
              <a:rPr lang="it-IT" sz="3200" b="1" dirty="0"/>
              <a:t>Planning of the </a:t>
            </a:r>
            <a:r>
              <a:rPr lang="it-IT" sz="3200" b="1" dirty="0" err="1"/>
              <a:t>next</a:t>
            </a:r>
            <a:r>
              <a:rPr lang="it-IT" sz="3200" b="1" dirty="0"/>
              <a:t> activity </a:t>
            </a:r>
            <a:r>
              <a:rPr lang="it-IT" sz="2000" dirty="0"/>
              <a:t>(</a:t>
            </a:r>
            <a:r>
              <a:rPr lang="it-IT" sz="2000" dirty="0" err="1"/>
              <a:t>included</a:t>
            </a:r>
            <a:r>
              <a:rPr lang="it-IT" sz="2000" dirty="0"/>
              <a:t> </a:t>
            </a:r>
            <a:r>
              <a:rPr lang="it-IT" sz="2000" dirty="0" err="1"/>
              <a:t>period</a:t>
            </a:r>
            <a:r>
              <a:rPr lang="it-IT" sz="2000" dirty="0"/>
              <a:t> </a:t>
            </a:r>
            <a:r>
              <a:rPr lang="it-IT" sz="2000" dirty="0" err="1"/>
              <a:t>abroad</a:t>
            </a:r>
            <a:r>
              <a:rPr lang="it-IT" sz="2000" dirty="0"/>
              <a:t>)</a:t>
            </a:r>
            <a:endParaRPr lang="it-IT" sz="2000" b="0" i="0" u="none" strike="noStrike" baseline="0" dirty="0"/>
          </a:p>
          <a:p>
            <a:pPr lvl="1"/>
            <a:r>
              <a:rPr lang="en-US" sz="1600" b="1" i="0" u="none" strike="noStrike" baseline="0" dirty="0"/>
              <a:t>Refine design models based </a:t>
            </a:r>
            <a:r>
              <a:rPr lang="en-US" sz="1600" b="0" i="0" u="none" strike="noStrike" baseline="0" dirty="0"/>
              <a:t>on first-year research and future experimental experience </a:t>
            </a:r>
          </a:p>
          <a:p>
            <a:pPr lvl="1"/>
            <a:r>
              <a:rPr lang="en-US" sz="1600" dirty="0"/>
              <a:t>Abroad period to Purdue University to improve topology optimization code</a:t>
            </a:r>
            <a:endParaRPr lang="en-US" sz="1600" b="0" i="0" u="none" strike="noStrike" baseline="0" dirty="0"/>
          </a:p>
          <a:p>
            <a:pPr lvl="1"/>
            <a:r>
              <a:rPr lang="en-US" sz="1600" b="0" i="0" u="none" strike="noStrike" baseline="0" dirty="0"/>
              <a:t>Build </a:t>
            </a:r>
            <a:r>
              <a:rPr lang="en-US" sz="1600" b="1" i="0" u="none" strike="noStrike" baseline="0" dirty="0"/>
              <a:t>an experimental setup </a:t>
            </a:r>
            <a:r>
              <a:rPr lang="en-US" sz="1600" b="0" i="0" u="none" strike="noStrike" baseline="0" dirty="0"/>
              <a:t>to:</a:t>
            </a:r>
          </a:p>
          <a:p>
            <a:pPr lvl="2"/>
            <a:r>
              <a:rPr lang="en-US" sz="1600" b="0" i="0" u="none" strike="noStrike" baseline="0" dirty="0"/>
              <a:t>Obtain a reliable boiling curve.</a:t>
            </a:r>
          </a:p>
          <a:p>
            <a:pPr lvl="2"/>
            <a:r>
              <a:rPr lang="en-US" sz="1600" b="0" i="0" u="none" strike="noStrike" baseline="0" dirty="0"/>
              <a:t>Validate optimization results against empirical data</a:t>
            </a:r>
            <a:endParaRPr lang="it-IT" sz="1600" dirty="0"/>
          </a:p>
          <a:p>
            <a:r>
              <a:rPr lang="en-US" sz="3200" b="1" dirty="0"/>
              <a:t>Particular notes</a:t>
            </a:r>
            <a:r>
              <a:rPr lang="en-US" sz="2000" dirty="0"/>
              <a:t>: I like the chance of </a:t>
            </a:r>
            <a:r>
              <a:rPr lang="en-US" sz="2000" b="1" dirty="0"/>
              <a:t>learning many things </a:t>
            </a:r>
            <a:r>
              <a:rPr lang="en-US" sz="2000" dirty="0"/>
              <a:t>in many different fields.</a:t>
            </a:r>
            <a:endParaRPr lang="it-IT" sz="2000" dirty="0"/>
          </a:p>
        </p:txBody>
      </p:sp>
    </p:spTree>
    <p:extLst>
      <p:ext uri="{BB962C8B-B14F-4D97-AF65-F5344CB8AC3E}">
        <p14:creationId xmlns:p14="http://schemas.microsoft.com/office/powerpoint/2010/main" val="1023379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rgbClr val="822434"/>
            </a:gs>
            <a:gs pos="30000">
              <a:srgbClr val="B3071B"/>
            </a:gs>
            <a:gs pos="0">
              <a:srgbClr val="B3071B"/>
            </a:gs>
            <a:gs pos="100000">
              <a:srgbClr val="822434">
                <a:alpha val="80000"/>
              </a:srgbClr>
            </a:gs>
          </a:gsLst>
          <a:lin ang="0" scaled="1"/>
          <a:tileRect/>
        </a:gradFill>
        <a:effectLst/>
      </p:bgPr>
    </p:bg>
    <p:spTree>
      <p:nvGrpSpPr>
        <p:cNvPr id="1" name=""/>
        <p:cNvGrpSpPr/>
        <p:nvPr/>
      </p:nvGrpSpPr>
      <p:grpSpPr>
        <a:xfrm>
          <a:off x="0" y="0"/>
          <a:ext cx="0" cy="0"/>
          <a:chOff x="0" y="0"/>
          <a:chExt cx="0" cy="0"/>
        </a:xfrm>
      </p:grpSpPr>
      <p:pic>
        <p:nvPicPr>
          <p:cNvPr id="7" name="Picture 6" descr="A black background with white text&#10;&#10;Description automatically generated">
            <a:extLst>
              <a:ext uri="{FF2B5EF4-FFF2-40B4-BE49-F238E27FC236}">
                <a16:creationId xmlns:a16="http://schemas.microsoft.com/office/drawing/2014/main" id="{773D5AA3-9A80-B07B-48EF-8AF71815170F}"/>
              </a:ext>
            </a:extLst>
          </p:cNvPr>
          <p:cNvPicPr>
            <a:picLocks noChangeAspect="1"/>
          </p:cNvPicPr>
          <p:nvPr/>
        </p:nvPicPr>
        <p:blipFill rotWithShape="1">
          <a:blip r:embed="rId2">
            <a:extLst>
              <a:ext uri="{28A0092B-C50C-407E-A947-70E740481C1C}">
                <a14:useLocalDpi xmlns:a14="http://schemas.microsoft.com/office/drawing/2010/main" val="0"/>
              </a:ext>
            </a:extLst>
          </a:blip>
          <a:srcRect l="3481" t="19677" r="-3481" b="18608"/>
          <a:stretch/>
        </p:blipFill>
        <p:spPr>
          <a:xfrm>
            <a:off x="9035728" y="294730"/>
            <a:ext cx="3228014" cy="827633"/>
          </a:xfrm>
          <a:prstGeom prst="rect">
            <a:avLst/>
          </a:prstGeom>
        </p:spPr>
      </p:pic>
      <p:pic>
        <p:nvPicPr>
          <p:cNvPr id="10" name="Immagine 6">
            <a:extLst>
              <a:ext uri="{FF2B5EF4-FFF2-40B4-BE49-F238E27FC236}">
                <a16:creationId xmlns:a16="http://schemas.microsoft.com/office/drawing/2014/main" id="{38057CBE-E78A-AE40-6849-0C2E629D63BA}"/>
              </a:ext>
            </a:extLst>
          </p:cNvPr>
          <p:cNvPicPr>
            <a:picLocks noChangeAspect="1"/>
          </p:cNvPicPr>
          <p:nvPr/>
        </p:nvPicPr>
        <p:blipFill rotWithShape="1">
          <a:blip r:embed="rId3">
            <a:extLst>
              <a:ext uri="{28A0092B-C50C-407E-A947-70E740481C1C}">
                <a14:useLocalDpi xmlns:a14="http://schemas.microsoft.com/office/drawing/2010/main" val="0"/>
              </a:ext>
            </a:extLst>
          </a:blip>
          <a:srcRect l="36750"/>
          <a:stretch/>
        </p:blipFill>
        <p:spPr bwMode="auto">
          <a:xfrm>
            <a:off x="223494" y="202407"/>
            <a:ext cx="2142586" cy="94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BA473DE-E1DA-4C0E-97F1-68F007C5AFD8}"/>
              </a:ext>
            </a:extLst>
          </p:cNvPr>
          <p:cNvSpPr>
            <a:spLocks noGrp="1"/>
          </p:cNvSpPr>
          <p:nvPr>
            <p:ph type="ctrTitle"/>
          </p:nvPr>
        </p:nvSpPr>
        <p:spPr/>
        <p:txBody>
          <a:bodyPr>
            <a:noAutofit/>
          </a:bodyPr>
          <a:lstStyle/>
          <a:p>
            <a:r>
              <a:rPr lang="en-GB" sz="4000" noProof="0" dirty="0">
                <a:solidFill>
                  <a:schemeClr val="bg1"/>
                </a:solidFill>
              </a:rPr>
              <a:t>Damping Characterization for High-Sensitivity Disturbance Monitoring in Cryogenic Environments</a:t>
            </a:r>
          </a:p>
        </p:txBody>
      </p:sp>
      <p:sp>
        <p:nvSpPr>
          <p:cNvPr id="3" name="Subtitle 2">
            <a:extLst>
              <a:ext uri="{FF2B5EF4-FFF2-40B4-BE49-F238E27FC236}">
                <a16:creationId xmlns:a16="http://schemas.microsoft.com/office/drawing/2014/main" id="{4C38AC98-F85A-4CE7-882C-EE0E63C862AE}"/>
              </a:ext>
            </a:extLst>
          </p:cNvPr>
          <p:cNvSpPr>
            <a:spLocks noGrp="1"/>
          </p:cNvSpPr>
          <p:nvPr>
            <p:ph type="subTitle" idx="1"/>
          </p:nvPr>
        </p:nvSpPr>
        <p:spPr/>
        <p:txBody>
          <a:bodyPr/>
          <a:lstStyle/>
          <a:p>
            <a:r>
              <a:rPr lang="en-GB" noProof="0" dirty="0">
                <a:solidFill>
                  <a:schemeClr val="accent3">
                    <a:lumMod val="60000"/>
                    <a:lumOff val="40000"/>
                  </a:schemeClr>
                </a:solidFill>
              </a:rPr>
              <a:t>Lorenzo Sclafani</a:t>
            </a:r>
          </a:p>
          <a:p>
            <a:r>
              <a:rPr lang="en-GB" noProof="0" dirty="0">
                <a:solidFill>
                  <a:schemeClr val="accent3">
                    <a:lumMod val="60000"/>
                    <a:lumOff val="40000"/>
                  </a:schemeClr>
                </a:solidFill>
              </a:rPr>
              <a:t>Prof. Antonio Carcaterra, Prof. Silvia Milana</a:t>
            </a:r>
          </a:p>
          <a:p>
            <a:r>
              <a:rPr lang="en-GB" noProof="0" dirty="0" err="1">
                <a:solidFill>
                  <a:schemeClr val="accent3">
                    <a:lumMod val="60000"/>
                    <a:lumOff val="40000"/>
                  </a:schemeClr>
                </a:solidFill>
              </a:rPr>
              <a:t>Cicle</a:t>
            </a:r>
            <a:r>
              <a:rPr lang="en-GB" noProof="0" dirty="0">
                <a:solidFill>
                  <a:schemeClr val="accent3">
                    <a:lumMod val="60000"/>
                    <a:lumOff val="40000"/>
                  </a:schemeClr>
                </a:solidFill>
              </a:rPr>
              <a:t> XXXIX</a:t>
            </a:r>
          </a:p>
        </p:txBody>
      </p:sp>
      <p:sp>
        <p:nvSpPr>
          <p:cNvPr id="4" name="Subtitle 2">
            <a:extLst>
              <a:ext uri="{FF2B5EF4-FFF2-40B4-BE49-F238E27FC236}">
                <a16:creationId xmlns:a16="http://schemas.microsoft.com/office/drawing/2014/main" id="{4B6713EE-74E2-4FE9-90F5-DD7CE58780E6}"/>
              </a:ext>
            </a:extLst>
          </p:cNvPr>
          <p:cNvSpPr txBox="1">
            <a:spLocks/>
          </p:cNvSpPr>
          <p:nvPr/>
        </p:nvSpPr>
        <p:spPr>
          <a:xfrm>
            <a:off x="1405466" y="202407"/>
            <a:ext cx="9144000" cy="1655762"/>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A5A5A5">
                    <a:lumMod val="60000"/>
                    <a:lumOff val="40000"/>
                  </a:srgbClr>
                </a:solidFill>
                <a:effectLst/>
                <a:uLnTx/>
                <a:uFillTx/>
                <a:latin typeface="Roboto" panose="02000000000000000000" pitchFamily="2" charset="0"/>
                <a:ea typeface="+mn-ea"/>
                <a:cs typeface="+mn-cs"/>
              </a:rPr>
              <a:t>TECH-FPA PhD Retreat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A5A5A5">
                    <a:lumMod val="60000"/>
                    <a:lumOff val="40000"/>
                  </a:srgbClr>
                </a:solidFill>
                <a:effectLst/>
                <a:uLnTx/>
                <a:uFillTx/>
                <a:latin typeface="Roboto" panose="02000000000000000000" pitchFamily="2" charset="0"/>
                <a:ea typeface="+mn-ea"/>
                <a:cs typeface="+mn-cs"/>
              </a:rPr>
              <a:t>17 to 21 February,2025</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rgbClr val="A5A5A5">
                  <a:lumMod val="60000"/>
                  <a:lumOff val="40000"/>
                </a:srgbClr>
              </a:solidFill>
              <a:effectLst/>
              <a:uLnTx/>
              <a:uFillTx/>
              <a:latin typeface="Roboto" panose="02000000000000000000" pitchFamily="2"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400" b="0" i="0" u="none" strike="noStrike" kern="1200" cap="none" spc="0" normalizeH="0" baseline="0" noProof="0" dirty="0">
                <a:ln>
                  <a:noFill/>
                </a:ln>
                <a:solidFill>
                  <a:srgbClr val="A5A5A5">
                    <a:lumMod val="60000"/>
                    <a:lumOff val="40000"/>
                  </a:srgbClr>
                </a:solidFill>
                <a:effectLst/>
                <a:uLnTx/>
                <a:uFillTx/>
                <a:latin typeface="Roboto" panose="02000000000000000000" pitchFamily="2" charset="0"/>
                <a:ea typeface="+mn-ea"/>
                <a:cs typeface="+mn-cs"/>
              </a:rPr>
            </a:br>
            <a:r>
              <a:rPr kumimoji="0" lang="en-GB" sz="2400" b="0" i="0" u="none" strike="noStrike" kern="1200" cap="none" spc="0" normalizeH="0" baseline="0" noProof="0" dirty="0">
                <a:ln>
                  <a:noFill/>
                </a:ln>
                <a:solidFill>
                  <a:srgbClr val="A5A5A5">
                    <a:lumMod val="60000"/>
                    <a:lumOff val="40000"/>
                  </a:srgbClr>
                </a:solidFill>
                <a:effectLst/>
                <a:uLnTx/>
                <a:uFillTx/>
                <a:latin typeface="Roboto" panose="02000000000000000000" pitchFamily="2" charset="0"/>
                <a:ea typeface="+mn-ea"/>
                <a:cs typeface="+mn-cs"/>
              </a:rPr>
              <a:t>co LNGS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A5A5A5">
                    <a:lumMod val="60000"/>
                    <a:lumOff val="40000"/>
                  </a:srgbClr>
                </a:solidFill>
                <a:effectLst/>
                <a:uLnTx/>
                <a:uFillTx/>
                <a:latin typeface="Roboto" panose="02000000000000000000" pitchFamily="2" charset="0"/>
                <a:ea typeface="+mn-ea"/>
                <a:cs typeface="+mn-cs"/>
              </a:rPr>
              <a:t>Room "E. Majorana"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rgbClr val="34495E"/>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123673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D8FACD-AFC5-AD1A-0007-F6E16AA9F4FC}"/>
            </a:ext>
          </a:extLst>
        </p:cNvPr>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76351E1C-A15E-B58F-61CB-C61A8C729310}"/>
              </a:ext>
            </a:extLst>
          </p:cNvPr>
          <p:cNvSpPr/>
          <p:nvPr/>
        </p:nvSpPr>
        <p:spPr>
          <a:xfrm>
            <a:off x="936434" y="1620488"/>
            <a:ext cx="6345715" cy="794517"/>
          </a:xfrm>
          <a:prstGeom prst="roundRect">
            <a:avLst/>
          </a:prstGeom>
          <a:solidFill>
            <a:srgbClr val="006778">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31E0400-D9C4-0DF2-4DF3-0153FDB8AF62}"/>
              </a:ext>
            </a:extLst>
          </p:cNvPr>
          <p:cNvSpPr>
            <a:spLocks noGrp="1"/>
          </p:cNvSpPr>
          <p:nvPr>
            <p:ph type="title"/>
          </p:nvPr>
        </p:nvSpPr>
        <p:spPr>
          <a:xfrm>
            <a:off x="936434" y="348209"/>
            <a:ext cx="8498305" cy="1325563"/>
          </a:xfrm>
        </p:spPr>
        <p:txBody>
          <a:bodyPr>
            <a:normAutofit/>
          </a:bodyPr>
          <a:lstStyle/>
          <a:p>
            <a:r>
              <a:rPr lang="en-GB" sz="2800" noProof="0" dirty="0">
                <a:solidFill>
                  <a:srgbClr val="822434"/>
                </a:solidFill>
              </a:rPr>
              <a:t>Damping Characterization for High-Sensitivity Disturbance Monitoring in Cryogenic Environments</a:t>
            </a:r>
          </a:p>
        </p:txBody>
      </p:sp>
      <p:sp>
        <p:nvSpPr>
          <p:cNvPr id="3" name="Content Placeholder 2">
            <a:extLst>
              <a:ext uri="{FF2B5EF4-FFF2-40B4-BE49-F238E27FC236}">
                <a16:creationId xmlns:a16="http://schemas.microsoft.com/office/drawing/2014/main" id="{B1D1ADF9-0519-D462-4152-2ABB21DE90C1}"/>
              </a:ext>
            </a:extLst>
          </p:cNvPr>
          <p:cNvSpPr>
            <a:spLocks noGrp="1"/>
          </p:cNvSpPr>
          <p:nvPr>
            <p:ph idx="1"/>
          </p:nvPr>
        </p:nvSpPr>
        <p:spPr>
          <a:xfrm>
            <a:off x="1042737" y="1620488"/>
            <a:ext cx="6211074" cy="794517"/>
          </a:xfrm>
        </p:spPr>
        <p:txBody>
          <a:bodyPr>
            <a:normAutofit/>
          </a:bodyPr>
          <a:lstStyle/>
          <a:p>
            <a:pPr marL="0" indent="0">
              <a:buNone/>
            </a:pPr>
            <a:r>
              <a:rPr lang="en-GB" sz="1600" noProof="0" dirty="0">
                <a:solidFill>
                  <a:schemeClr val="bg1"/>
                </a:solidFill>
                <a:latin typeface="+mn-lt"/>
              </a:rPr>
              <a:t>By characterizing damping at ultra-low temperatures, the project aims to improve the precision and stability of fundamental physics experiments requiring high-sensitivity measurements</a:t>
            </a:r>
            <a:endParaRPr lang="en-GB" sz="1600" noProof="0" dirty="0">
              <a:solidFill>
                <a:schemeClr val="bg1"/>
              </a:solidFill>
            </a:endParaRPr>
          </a:p>
          <a:p>
            <a:endParaRPr lang="en-GB" sz="1600" noProof="0" dirty="0"/>
          </a:p>
        </p:txBody>
      </p:sp>
      <p:pic>
        <p:nvPicPr>
          <p:cNvPr id="7" name="Picture 6">
            <a:extLst>
              <a:ext uri="{FF2B5EF4-FFF2-40B4-BE49-F238E27FC236}">
                <a16:creationId xmlns:a16="http://schemas.microsoft.com/office/drawing/2014/main" id="{3AC8FB3F-D7C7-0721-D168-A43795C8F71D}"/>
              </a:ext>
            </a:extLst>
          </p:cNvPr>
          <p:cNvPicPr>
            <a:picLocks noChangeAspect="1"/>
          </p:cNvPicPr>
          <p:nvPr/>
        </p:nvPicPr>
        <p:blipFill>
          <a:blip r:embed="rId2">
            <a:alphaModFix amt="0"/>
            <a:extLst>
              <a:ext uri="{28A0092B-C50C-407E-A947-70E740481C1C}">
                <a14:useLocalDpi xmlns:a14="http://schemas.microsoft.com/office/drawing/2010/main" val="0"/>
              </a:ext>
            </a:extLst>
          </a:blip>
          <a:srcRect t="73" r="4165" b="73"/>
          <a:stretch/>
        </p:blipFill>
        <p:spPr>
          <a:xfrm>
            <a:off x="7486685" y="1955307"/>
            <a:ext cx="4705315" cy="4902693"/>
          </a:xfrm>
          <a:custGeom>
            <a:avLst/>
            <a:gdLst>
              <a:gd name="connsiteX0" fmla="*/ 2850440 w 4705315"/>
              <a:gd name="connsiteY0" fmla="*/ 0 h 4902693"/>
              <a:gd name="connsiteX1" fmla="*/ 4663584 w 4705315"/>
              <a:gd name="connsiteY1" fmla="*/ 679196 h 4902693"/>
              <a:gd name="connsiteX2" fmla="*/ 4705315 w 4705315"/>
              <a:gd name="connsiteY2" fmla="*/ 718771 h 4902693"/>
              <a:gd name="connsiteX3" fmla="*/ 4705315 w 4705315"/>
              <a:gd name="connsiteY3" fmla="*/ 1499770 h 4902693"/>
              <a:gd name="connsiteX4" fmla="*/ 4705315 w 4705315"/>
              <a:gd name="connsiteY4" fmla="*/ 2238929 h 4902693"/>
              <a:gd name="connsiteX5" fmla="*/ 4705315 w 4705315"/>
              <a:gd name="connsiteY5" fmla="*/ 2936250 h 4902693"/>
              <a:gd name="connsiteX6" fmla="*/ 4705315 w 4705315"/>
              <a:gd name="connsiteY6" fmla="*/ 3633570 h 4902693"/>
              <a:gd name="connsiteX7" fmla="*/ 4705315 w 4705315"/>
              <a:gd name="connsiteY7" fmla="*/ 4902693 h 4902693"/>
              <a:gd name="connsiteX8" fmla="*/ 3994634 w 4705315"/>
              <a:gd name="connsiteY8" fmla="*/ 4902693 h 4902693"/>
              <a:gd name="connsiteX9" fmla="*/ 3404635 w 4705315"/>
              <a:gd name="connsiteY9" fmla="*/ 4902693 h 4902693"/>
              <a:gd name="connsiteX10" fmla="*/ 2693954 w 4705315"/>
              <a:gd name="connsiteY10" fmla="*/ 4902693 h 4902693"/>
              <a:gd name="connsiteX11" fmla="*/ 2144182 w 4705315"/>
              <a:gd name="connsiteY11" fmla="*/ 4902693 h 4902693"/>
              <a:gd name="connsiteX12" fmla="*/ 1433501 w 4705315"/>
              <a:gd name="connsiteY12" fmla="*/ 4902693 h 4902693"/>
              <a:gd name="connsiteX13" fmla="*/ 682593 w 4705315"/>
              <a:gd name="connsiteY13" fmla="*/ 4902693 h 4902693"/>
              <a:gd name="connsiteX14" fmla="*/ 650902 w 4705315"/>
              <a:gd name="connsiteY14" fmla="*/ 4866308 h 4902693"/>
              <a:gd name="connsiteX15" fmla="*/ 0 w 4705315"/>
              <a:gd name="connsiteY15" fmla="*/ 2974346 h 4902693"/>
              <a:gd name="connsiteX16" fmla="*/ 2850440 w 4705315"/>
              <a:gd name="connsiteY16" fmla="*/ 0 h 4902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5315" h="4902693" fill="none" extrusionOk="0">
                <a:moveTo>
                  <a:pt x="2850440" y="0"/>
                </a:moveTo>
                <a:cubicBezTo>
                  <a:pt x="3579985" y="30324"/>
                  <a:pt x="4168853" y="302595"/>
                  <a:pt x="4663584" y="679196"/>
                </a:cubicBezTo>
                <a:cubicBezTo>
                  <a:pt x="4683583" y="699629"/>
                  <a:pt x="4687841" y="702389"/>
                  <a:pt x="4705315" y="718771"/>
                </a:cubicBezTo>
                <a:cubicBezTo>
                  <a:pt x="4700343" y="991013"/>
                  <a:pt x="4723033" y="1209123"/>
                  <a:pt x="4705315" y="1499770"/>
                </a:cubicBezTo>
                <a:cubicBezTo>
                  <a:pt x="4687597" y="1790417"/>
                  <a:pt x="4670825" y="2082863"/>
                  <a:pt x="4705315" y="2238929"/>
                </a:cubicBezTo>
                <a:cubicBezTo>
                  <a:pt x="4739805" y="2394995"/>
                  <a:pt x="4701994" y="2747836"/>
                  <a:pt x="4705315" y="2936250"/>
                </a:cubicBezTo>
                <a:cubicBezTo>
                  <a:pt x="4708636" y="3124664"/>
                  <a:pt x="4718302" y="3354242"/>
                  <a:pt x="4705315" y="3633570"/>
                </a:cubicBezTo>
                <a:cubicBezTo>
                  <a:pt x="4692328" y="3912898"/>
                  <a:pt x="4749272" y="4333735"/>
                  <a:pt x="4705315" y="4902693"/>
                </a:cubicBezTo>
                <a:cubicBezTo>
                  <a:pt x="4386954" y="4916784"/>
                  <a:pt x="4203528" y="4879374"/>
                  <a:pt x="3994634" y="4902693"/>
                </a:cubicBezTo>
                <a:cubicBezTo>
                  <a:pt x="3785740" y="4926012"/>
                  <a:pt x="3682221" y="4884307"/>
                  <a:pt x="3404635" y="4902693"/>
                </a:cubicBezTo>
                <a:cubicBezTo>
                  <a:pt x="3127049" y="4921079"/>
                  <a:pt x="2844606" y="4888892"/>
                  <a:pt x="2693954" y="4902693"/>
                </a:cubicBezTo>
                <a:cubicBezTo>
                  <a:pt x="2543302" y="4916494"/>
                  <a:pt x="2343355" y="4929541"/>
                  <a:pt x="2144182" y="4902693"/>
                </a:cubicBezTo>
                <a:cubicBezTo>
                  <a:pt x="1945009" y="4875845"/>
                  <a:pt x="1692607" y="4894861"/>
                  <a:pt x="1433501" y="4902693"/>
                </a:cubicBezTo>
                <a:cubicBezTo>
                  <a:pt x="1174395" y="4910525"/>
                  <a:pt x="987851" y="4892865"/>
                  <a:pt x="682593" y="4902693"/>
                </a:cubicBezTo>
                <a:cubicBezTo>
                  <a:pt x="674893" y="4896502"/>
                  <a:pt x="664542" y="4880691"/>
                  <a:pt x="650902" y="4866308"/>
                </a:cubicBezTo>
                <a:cubicBezTo>
                  <a:pt x="92018" y="4347259"/>
                  <a:pt x="115194" y="3725954"/>
                  <a:pt x="0" y="2974346"/>
                </a:cubicBezTo>
                <a:cubicBezTo>
                  <a:pt x="149234" y="1292161"/>
                  <a:pt x="1256995" y="132933"/>
                  <a:pt x="2850440" y="0"/>
                </a:cubicBezTo>
                <a:close/>
              </a:path>
              <a:path w="4705315" h="4902693" stroke="0" extrusionOk="0">
                <a:moveTo>
                  <a:pt x="2850440" y="0"/>
                </a:moveTo>
                <a:cubicBezTo>
                  <a:pt x="3467485" y="-44221"/>
                  <a:pt x="4153325" y="261469"/>
                  <a:pt x="4663584" y="679196"/>
                </a:cubicBezTo>
                <a:cubicBezTo>
                  <a:pt x="4682944" y="697647"/>
                  <a:pt x="4695294" y="711194"/>
                  <a:pt x="4705315" y="718771"/>
                </a:cubicBezTo>
                <a:cubicBezTo>
                  <a:pt x="4672617" y="925829"/>
                  <a:pt x="4732616" y="1218823"/>
                  <a:pt x="4705315" y="1374252"/>
                </a:cubicBezTo>
                <a:cubicBezTo>
                  <a:pt x="4678014" y="1529681"/>
                  <a:pt x="4696327" y="1703824"/>
                  <a:pt x="4705315" y="2029733"/>
                </a:cubicBezTo>
                <a:cubicBezTo>
                  <a:pt x="4714303" y="2355642"/>
                  <a:pt x="4685826" y="2591430"/>
                  <a:pt x="4705315" y="2810732"/>
                </a:cubicBezTo>
                <a:cubicBezTo>
                  <a:pt x="4724804" y="3030034"/>
                  <a:pt x="4696823" y="3263959"/>
                  <a:pt x="4705315" y="3424374"/>
                </a:cubicBezTo>
                <a:cubicBezTo>
                  <a:pt x="4713807" y="3584789"/>
                  <a:pt x="4719786" y="3854875"/>
                  <a:pt x="4705315" y="4205373"/>
                </a:cubicBezTo>
                <a:cubicBezTo>
                  <a:pt x="4690844" y="4555871"/>
                  <a:pt x="4677960" y="4668842"/>
                  <a:pt x="4705315" y="4902693"/>
                </a:cubicBezTo>
                <a:cubicBezTo>
                  <a:pt x="4474711" y="4905339"/>
                  <a:pt x="4355054" y="4876551"/>
                  <a:pt x="4034861" y="4902693"/>
                </a:cubicBezTo>
                <a:cubicBezTo>
                  <a:pt x="3714668" y="4928835"/>
                  <a:pt x="3506732" y="4903094"/>
                  <a:pt x="3364408" y="4902693"/>
                </a:cubicBezTo>
                <a:cubicBezTo>
                  <a:pt x="3222084" y="4902292"/>
                  <a:pt x="2884839" y="4916952"/>
                  <a:pt x="2653727" y="4902693"/>
                </a:cubicBezTo>
                <a:cubicBezTo>
                  <a:pt x="2422615" y="4888434"/>
                  <a:pt x="2310364" y="4875337"/>
                  <a:pt x="2103955" y="4902693"/>
                </a:cubicBezTo>
                <a:cubicBezTo>
                  <a:pt x="1897546" y="4930049"/>
                  <a:pt x="1608984" y="4899893"/>
                  <a:pt x="1433501" y="4902693"/>
                </a:cubicBezTo>
                <a:cubicBezTo>
                  <a:pt x="1258018" y="4905493"/>
                  <a:pt x="902384" y="4878980"/>
                  <a:pt x="682593" y="4902693"/>
                </a:cubicBezTo>
                <a:cubicBezTo>
                  <a:pt x="674612" y="4896612"/>
                  <a:pt x="657403" y="4873499"/>
                  <a:pt x="650902" y="4866308"/>
                </a:cubicBezTo>
                <a:cubicBezTo>
                  <a:pt x="219576" y="4301827"/>
                  <a:pt x="6674" y="3602749"/>
                  <a:pt x="0" y="2974346"/>
                </a:cubicBezTo>
                <a:cubicBezTo>
                  <a:pt x="-220919" y="1460656"/>
                  <a:pt x="1243877" y="57768"/>
                  <a:pt x="2850440" y="0"/>
                </a:cubicBezTo>
                <a:close/>
              </a:path>
            </a:pathLst>
          </a:custGeom>
          <a:solidFill>
            <a:srgbClr val="CDB4BD"/>
          </a:solidFill>
          <a:ln>
            <a:solidFill>
              <a:srgbClr val="822434"/>
            </a:solidFill>
            <a:extLst>
              <a:ext uri="{C807C97D-BFC1-408E-A445-0C87EB9F89A2}">
                <ask:lineSketchStyleProps xmlns:ask="http://schemas.microsoft.com/office/drawing/2018/sketchyshapes" sd="1219033472">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sk:type>
                    <ask:lineSketchFreehand/>
                  </ask:type>
                </ask:lineSketchStyleProps>
              </a:ext>
            </a:extLst>
          </a:ln>
        </p:spPr>
      </p:pic>
      <p:graphicFrame>
        <p:nvGraphicFramePr>
          <p:cNvPr id="4" name="Diagram 3">
            <a:extLst>
              <a:ext uri="{FF2B5EF4-FFF2-40B4-BE49-F238E27FC236}">
                <a16:creationId xmlns:a16="http://schemas.microsoft.com/office/drawing/2014/main" id="{93F86A02-C601-0E23-2A3A-993C84EF950B}"/>
              </a:ext>
            </a:extLst>
          </p:cNvPr>
          <p:cNvGraphicFramePr/>
          <p:nvPr/>
        </p:nvGraphicFramePr>
        <p:xfrm>
          <a:off x="1476700" y="2485712"/>
          <a:ext cx="5909499" cy="3983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FFB822D8-AD5D-801E-72C5-FE3380B9AF62}"/>
              </a:ext>
            </a:extLst>
          </p:cNvPr>
          <p:cNvSpPr txBox="1"/>
          <p:nvPr/>
        </p:nvSpPr>
        <p:spPr>
          <a:xfrm>
            <a:off x="7433570" y="4929016"/>
            <a:ext cx="3805867" cy="1477328"/>
          </a:xfrm>
          <a:prstGeom prst="rect">
            <a:avLst/>
          </a:prstGeom>
          <a:noFill/>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822434"/>
                </a:solidFill>
                <a:effectLst/>
                <a:uLnTx/>
                <a:uFillTx/>
                <a:latin typeface="Calibri" panose="020F0502020204030204"/>
                <a:ea typeface="+mn-ea"/>
                <a:cs typeface="+mn-cs"/>
              </a:rPr>
              <a:t>I find it challenging to make decisions when I’m not completely sure. Learning to take the leap </a:t>
            </a:r>
            <a:r>
              <a:rPr kumimoji="0" lang="en-GB" sz="1800" b="1" i="0" u="none" strike="noStrike" kern="1200" cap="none" spc="0" normalizeH="0" baseline="0" noProof="0" dirty="0">
                <a:ln>
                  <a:noFill/>
                </a:ln>
                <a:solidFill>
                  <a:srgbClr val="822434"/>
                </a:solidFill>
                <a:effectLst/>
                <a:uLnTx/>
                <a:uFillTx/>
                <a:latin typeface="Calibri" panose="020F0502020204030204"/>
                <a:ea typeface="+mn-ea"/>
                <a:cs typeface="+mn-cs"/>
              </a:rPr>
              <a:t>despite uncertainty </a:t>
            </a:r>
            <a:r>
              <a:rPr kumimoji="0" lang="en-GB" sz="1800" b="0" i="0" u="none" strike="noStrike" kern="1200" cap="none" spc="0" normalizeH="0" baseline="0" noProof="0" dirty="0">
                <a:ln>
                  <a:noFill/>
                </a:ln>
                <a:solidFill>
                  <a:srgbClr val="822434"/>
                </a:solidFill>
                <a:effectLst/>
                <a:uLnTx/>
                <a:uFillTx/>
                <a:latin typeface="Calibri" panose="020F0502020204030204"/>
                <a:ea typeface="+mn-ea"/>
                <a:cs typeface="+mn-cs"/>
              </a:rPr>
              <a:t>is a valuable skill I’m developing</a:t>
            </a:r>
          </a:p>
        </p:txBody>
      </p:sp>
      <p:sp>
        <p:nvSpPr>
          <p:cNvPr id="13" name="TextBox 12">
            <a:extLst>
              <a:ext uri="{FF2B5EF4-FFF2-40B4-BE49-F238E27FC236}">
                <a16:creationId xmlns:a16="http://schemas.microsoft.com/office/drawing/2014/main" id="{A4A270CB-0877-D9FE-A79C-7EE86B947B1F}"/>
              </a:ext>
            </a:extLst>
          </p:cNvPr>
          <p:cNvSpPr txBox="1"/>
          <p:nvPr/>
        </p:nvSpPr>
        <p:spPr>
          <a:xfrm>
            <a:off x="9731960" y="2517546"/>
            <a:ext cx="2993636"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ScriptS_IV50" panose="00000400000000000000" pitchFamily="2" charset="0"/>
                <a:ea typeface="Tahoma" panose="020B0604030504040204" pitchFamily="34" charset="0"/>
                <a:cs typeface="ScriptS_IV50" panose="00000400000000000000" pitchFamily="2" charset="0"/>
              </a:rPr>
              <a:t>Personally…</a:t>
            </a:r>
          </a:p>
        </p:txBody>
      </p:sp>
      <p:sp>
        <p:nvSpPr>
          <p:cNvPr id="16" name="TextBox 15">
            <a:extLst>
              <a:ext uri="{FF2B5EF4-FFF2-40B4-BE49-F238E27FC236}">
                <a16:creationId xmlns:a16="http://schemas.microsoft.com/office/drawing/2014/main" id="{53982CF9-87E5-9F84-F804-E4C81BAC2937}"/>
              </a:ext>
            </a:extLst>
          </p:cNvPr>
          <p:cNvSpPr txBox="1"/>
          <p:nvPr/>
        </p:nvSpPr>
        <p:spPr>
          <a:xfrm>
            <a:off x="9379978" y="3277031"/>
            <a:ext cx="2704640" cy="1200329"/>
          </a:xfrm>
          <a:prstGeom prst="rect">
            <a:avLst/>
          </a:prstGeom>
          <a:noFill/>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 really enjoy </a:t>
            </a:r>
            <a:r>
              <a:rPr kumimoji="0" lang="en-GB"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being in the lab </a:t>
            </a: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and the experimental approach of my work</a:t>
            </a:r>
          </a:p>
        </p:txBody>
      </p:sp>
      <p:sp>
        <p:nvSpPr>
          <p:cNvPr id="17" name="AutoShape 6" descr="Avatar Thinking 6 Vector SVG Icon - SVG Repo">
            <a:extLst>
              <a:ext uri="{FF2B5EF4-FFF2-40B4-BE49-F238E27FC236}">
                <a16:creationId xmlns:a16="http://schemas.microsoft.com/office/drawing/2014/main" id="{E5463132-9480-293E-D53B-6B17B443F77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Graphic 18">
            <a:extLst>
              <a:ext uri="{FF2B5EF4-FFF2-40B4-BE49-F238E27FC236}">
                <a16:creationId xmlns:a16="http://schemas.microsoft.com/office/drawing/2014/main" id="{6645711F-C59D-0809-4DFD-3600606B5E6E}"/>
              </a:ext>
            </a:extLst>
          </p:cNvPr>
          <p:cNvPicPr>
            <a:picLocks noChangeAspect="1"/>
          </p:cNvPicPr>
          <p:nvPr/>
        </p:nvPicPr>
        <p:blipFill>
          <a:blip r:embed="rId8">
            <a:extLst>
              <a:ext uri="{96DAC541-7B7A-43D3-8B79-37D633B846F1}">
                <asvg:svgBlip xmlns:asvg="http://schemas.microsoft.com/office/drawing/2016/SVG/main" r:embed="rId9"/>
              </a:ext>
            </a:extLst>
          </a:blip>
          <a:srcRect b="6602"/>
          <a:stretch/>
        </p:blipFill>
        <p:spPr>
          <a:xfrm>
            <a:off x="10250181" y="4702076"/>
            <a:ext cx="2308324" cy="2155924"/>
          </a:xfrm>
          <a:prstGeom prst="rect">
            <a:avLst/>
          </a:prstGeom>
        </p:spPr>
      </p:pic>
      <p:sp>
        <p:nvSpPr>
          <p:cNvPr id="21" name="TextBox 20">
            <a:extLst>
              <a:ext uri="{FF2B5EF4-FFF2-40B4-BE49-F238E27FC236}">
                <a16:creationId xmlns:a16="http://schemas.microsoft.com/office/drawing/2014/main" id="{4F008165-23BE-1532-4420-2EF5D28A9F00}"/>
              </a:ext>
            </a:extLst>
          </p:cNvPr>
          <p:cNvSpPr txBox="1"/>
          <p:nvPr/>
        </p:nvSpPr>
        <p:spPr>
          <a:xfrm>
            <a:off x="7253810" y="1655033"/>
            <a:ext cx="120562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778"/>
                </a:solidFill>
                <a:effectLst/>
                <a:uLnTx/>
                <a:uFillTx/>
                <a:latin typeface="Calibri" panose="020F0502020204030204"/>
                <a:ea typeface="+mn-ea"/>
                <a:cs typeface="+mn-cs"/>
              </a:rPr>
              <a:t>Research Topic</a:t>
            </a:r>
          </a:p>
        </p:txBody>
      </p:sp>
      <p:cxnSp>
        <p:nvCxnSpPr>
          <p:cNvPr id="10" name="Straight Connector 9">
            <a:extLst>
              <a:ext uri="{FF2B5EF4-FFF2-40B4-BE49-F238E27FC236}">
                <a16:creationId xmlns:a16="http://schemas.microsoft.com/office/drawing/2014/main" id="{F2373C2F-C7A1-3CA7-8D92-8D4C29A8C168}"/>
              </a:ext>
            </a:extLst>
          </p:cNvPr>
          <p:cNvCxnSpPr/>
          <p:nvPr/>
        </p:nvCxnSpPr>
        <p:spPr>
          <a:xfrm>
            <a:off x="936434" y="1482775"/>
            <a:ext cx="9443513" cy="0"/>
          </a:xfrm>
          <a:prstGeom prst="line">
            <a:avLst/>
          </a:prstGeom>
          <a:ln w="19050">
            <a:solidFill>
              <a:srgbClr val="822434"/>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3F8F6027-33C4-54CD-CE3A-4F31EAE856BE}"/>
              </a:ext>
            </a:extLst>
          </p:cNvPr>
          <p:cNvSpPr/>
          <p:nvPr/>
        </p:nvSpPr>
        <p:spPr>
          <a:xfrm>
            <a:off x="7261826" y="2321400"/>
            <a:ext cx="2470134" cy="2520000"/>
          </a:xfrm>
          <a:custGeom>
            <a:avLst/>
            <a:gdLst>
              <a:gd name="connsiteX0" fmla="*/ 0 w 2470134"/>
              <a:gd name="connsiteY0" fmla="*/ 1260000 h 2520000"/>
              <a:gd name="connsiteX1" fmla="*/ 1235067 w 2470134"/>
              <a:gd name="connsiteY1" fmla="*/ 0 h 2520000"/>
              <a:gd name="connsiteX2" fmla="*/ 2470134 w 2470134"/>
              <a:gd name="connsiteY2" fmla="*/ 1260000 h 2520000"/>
              <a:gd name="connsiteX3" fmla="*/ 1235067 w 2470134"/>
              <a:gd name="connsiteY3" fmla="*/ 2520000 h 2520000"/>
              <a:gd name="connsiteX4" fmla="*/ 0 w 2470134"/>
              <a:gd name="connsiteY4" fmla="*/ 1260000 h 25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134" h="2520000" fill="none" extrusionOk="0">
                <a:moveTo>
                  <a:pt x="0" y="1260000"/>
                </a:moveTo>
                <a:cubicBezTo>
                  <a:pt x="69918" y="572415"/>
                  <a:pt x="559188" y="-12821"/>
                  <a:pt x="1235067" y="0"/>
                </a:cubicBezTo>
                <a:cubicBezTo>
                  <a:pt x="1903839" y="-2042"/>
                  <a:pt x="2426857" y="604866"/>
                  <a:pt x="2470134" y="1260000"/>
                </a:cubicBezTo>
                <a:cubicBezTo>
                  <a:pt x="2461787" y="1876283"/>
                  <a:pt x="1899038" y="2545207"/>
                  <a:pt x="1235067" y="2520000"/>
                </a:cubicBezTo>
                <a:cubicBezTo>
                  <a:pt x="585537" y="2538239"/>
                  <a:pt x="45515" y="1966822"/>
                  <a:pt x="0" y="1260000"/>
                </a:cubicBezTo>
                <a:close/>
              </a:path>
              <a:path w="2470134" h="2520000" stroke="0" extrusionOk="0">
                <a:moveTo>
                  <a:pt x="0" y="1260000"/>
                </a:moveTo>
                <a:cubicBezTo>
                  <a:pt x="-77486" y="516326"/>
                  <a:pt x="512413" y="15217"/>
                  <a:pt x="1235067" y="0"/>
                </a:cubicBezTo>
                <a:cubicBezTo>
                  <a:pt x="2035346" y="24878"/>
                  <a:pt x="2391893" y="566609"/>
                  <a:pt x="2470134" y="1260000"/>
                </a:cubicBezTo>
                <a:cubicBezTo>
                  <a:pt x="2411382" y="2013253"/>
                  <a:pt x="1915248" y="2530659"/>
                  <a:pt x="1235067" y="2520000"/>
                </a:cubicBezTo>
                <a:cubicBezTo>
                  <a:pt x="434046" y="2454940"/>
                  <a:pt x="39473" y="1974739"/>
                  <a:pt x="0" y="1260000"/>
                </a:cubicBezTo>
                <a:close/>
              </a:path>
            </a:pathLst>
          </a:custGeom>
          <a:blipFill>
            <a:blip r:embed="rId10"/>
            <a:stretch>
              <a:fillRect l="-2352" t="-20494" r="-1049" b="-6150"/>
            </a:stretch>
          </a:blipFill>
          <a:ln w="19050">
            <a:no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79863937-06E3-F58D-9055-63A299E9B361}"/>
              </a:ext>
            </a:extLst>
          </p:cNvPr>
          <p:cNvSpPr/>
          <p:nvPr/>
        </p:nvSpPr>
        <p:spPr>
          <a:xfrm>
            <a:off x="-710930" y="3059692"/>
            <a:ext cx="2470134" cy="2520000"/>
          </a:xfrm>
          <a:custGeom>
            <a:avLst/>
            <a:gdLst>
              <a:gd name="connsiteX0" fmla="*/ 0 w 2470134"/>
              <a:gd name="connsiteY0" fmla="*/ 1260000 h 2520000"/>
              <a:gd name="connsiteX1" fmla="*/ 1235067 w 2470134"/>
              <a:gd name="connsiteY1" fmla="*/ 0 h 2520000"/>
              <a:gd name="connsiteX2" fmla="*/ 2470134 w 2470134"/>
              <a:gd name="connsiteY2" fmla="*/ 1260000 h 2520000"/>
              <a:gd name="connsiteX3" fmla="*/ 1235067 w 2470134"/>
              <a:gd name="connsiteY3" fmla="*/ 2520000 h 2520000"/>
              <a:gd name="connsiteX4" fmla="*/ 0 w 2470134"/>
              <a:gd name="connsiteY4" fmla="*/ 1260000 h 25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134" h="2520000" fill="none" extrusionOk="0">
                <a:moveTo>
                  <a:pt x="0" y="1260000"/>
                </a:moveTo>
                <a:cubicBezTo>
                  <a:pt x="69918" y="572415"/>
                  <a:pt x="559188" y="-12821"/>
                  <a:pt x="1235067" y="0"/>
                </a:cubicBezTo>
                <a:cubicBezTo>
                  <a:pt x="1903839" y="-2042"/>
                  <a:pt x="2426857" y="604866"/>
                  <a:pt x="2470134" y="1260000"/>
                </a:cubicBezTo>
                <a:cubicBezTo>
                  <a:pt x="2461787" y="1876283"/>
                  <a:pt x="1899038" y="2545207"/>
                  <a:pt x="1235067" y="2520000"/>
                </a:cubicBezTo>
                <a:cubicBezTo>
                  <a:pt x="585537" y="2538239"/>
                  <a:pt x="45515" y="1966822"/>
                  <a:pt x="0" y="1260000"/>
                </a:cubicBezTo>
                <a:close/>
              </a:path>
              <a:path w="2470134" h="2520000" stroke="0" extrusionOk="0">
                <a:moveTo>
                  <a:pt x="0" y="1260000"/>
                </a:moveTo>
                <a:cubicBezTo>
                  <a:pt x="-77486" y="516326"/>
                  <a:pt x="512413" y="15217"/>
                  <a:pt x="1235067" y="0"/>
                </a:cubicBezTo>
                <a:cubicBezTo>
                  <a:pt x="2035346" y="24878"/>
                  <a:pt x="2391893" y="566609"/>
                  <a:pt x="2470134" y="1260000"/>
                </a:cubicBezTo>
                <a:cubicBezTo>
                  <a:pt x="2411382" y="2013253"/>
                  <a:pt x="1915248" y="2530659"/>
                  <a:pt x="1235067" y="2520000"/>
                </a:cubicBezTo>
                <a:cubicBezTo>
                  <a:pt x="434046" y="2454940"/>
                  <a:pt x="39473" y="1974739"/>
                  <a:pt x="0" y="1260000"/>
                </a:cubicBezTo>
                <a:close/>
              </a:path>
            </a:pathLst>
          </a:custGeom>
          <a:blipFill>
            <a:blip r:embed="rId11"/>
            <a:stretch>
              <a:fillRect l="-4441" t="-30092" r="-21263" b="-23868"/>
            </a:stretch>
          </a:blipFill>
          <a:ln w="19050">
            <a:no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9395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E6CDE-6681-43CC-8E25-C77BC75654C9}"/>
              </a:ext>
            </a:extLst>
          </p:cNvPr>
          <p:cNvSpPr>
            <a:spLocks noGrp="1"/>
          </p:cNvSpPr>
          <p:nvPr>
            <p:ph type="title"/>
          </p:nvPr>
        </p:nvSpPr>
        <p:spPr/>
        <p:txBody>
          <a:bodyPr/>
          <a:lstStyle/>
          <a:p>
            <a:r>
              <a:rPr lang="it-IT" dirty="0"/>
              <a:t>Students</a:t>
            </a:r>
          </a:p>
        </p:txBody>
      </p:sp>
      <p:sp>
        <p:nvSpPr>
          <p:cNvPr id="3" name="Content Placeholder 2">
            <a:extLst>
              <a:ext uri="{FF2B5EF4-FFF2-40B4-BE49-F238E27FC236}">
                <a16:creationId xmlns:a16="http://schemas.microsoft.com/office/drawing/2014/main" id="{DAFFC26E-5063-4F76-9865-25F3327B38A7}"/>
              </a:ext>
            </a:extLst>
          </p:cNvPr>
          <p:cNvSpPr>
            <a:spLocks noGrp="1"/>
          </p:cNvSpPr>
          <p:nvPr>
            <p:ph idx="1"/>
          </p:nvPr>
        </p:nvSpPr>
        <p:spPr>
          <a:xfrm>
            <a:off x="838200" y="1825625"/>
            <a:ext cx="10515600" cy="4667250"/>
          </a:xfrm>
        </p:spPr>
        <p:txBody>
          <a:bodyPr>
            <a:normAutofit lnSpcReduction="10000"/>
          </a:bodyPr>
          <a:lstStyle/>
          <a:p>
            <a:r>
              <a:rPr lang="it-IT" b="1" i="1" dirty="0">
                <a:solidFill>
                  <a:schemeClr val="bg1">
                    <a:lumMod val="85000"/>
                  </a:schemeClr>
                </a:solidFill>
              </a:rPr>
              <a:t>XXXIX ciclo</a:t>
            </a:r>
          </a:p>
          <a:p>
            <a:pPr lvl="1"/>
            <a:r>
              <a:rPr lang="it-IT" sz="2800" dirty="0">
                <a:solidFill>
                  <a:schemeClr val="bg1">
                    <a:lumMod val="85000"/>
                  </a:schemeClr>
                </a:solidFill>
              </a:rPr>
              <a:t>Mehrdad Faraji</a:t>
            </a:r>
          </a:p>
          <a:p>
            <a:pPr lvl="1"/>
            <a:r>
              <a:rPr lang="it-IT" sz="2800" dirty="0">
                <a:solidFill>
                  <a:schemeClr val="bg1">
                    <a:lumMod val="85000"/>
                  </a:schemeClr>
                </a:solidFill>
              </a:rPr>
              <a:t>Francesca Valentini</a:t>
            </a:r>
          </a:p>
          <a:p>
            <a:pPr lvl="1"/>
            <a:r>
              <a:rPr lang="it-IT" sz="2800" dirty="0">
                <a:solidFill>
                  <a:schemeClr val="bg1">
                    <a:lumMod val="85000"/>
                  </a:schemeClr>
                </a:solidFill>
              </a:rPr>
              <a:t>Lorenzo Sclafani</a:t>
            </a:r>
          </a:p>
          <a:p>
            <a:r>
              <a:rPr lang="it-IT" b="1" i="1" dirty="0"/>
              <a:t>XL ciclo</a:t>
            </a:r>
          </a:p>
          <a:p>
            <a:pPr lvl="1"/>
            <a:r>
              <a:rPr lang="it-IT" dirty="0"/>
              <a:t>Alberto Barci </a:t>
            </a:r>
          </a:p>
          <a:p>
            <a:pPr lvl="1"/>
            <a:r>
              <a:rPr lang="it-IT" dirty="0"/>
              <a:t>Davide Cester</a:t>
            </a:r>
          </a:p>
          <a:p>
            <a:pPr lvl="1"/>
            <a:r>
              <a:rPr lang="it-IT" dirty="0"/>
              <a:t>Ezeaba Tochukwu Emmanuel </a:t>
            </a:r>
          </a:p>
          <a:p>
            <a:pPr lvl="1"/>
            <a:r>
              <a:rPr lang="it-IT" dirty="0"/>
              <a:t>Chiara Scandaglia</a:t>
            </a:r>
          </a:p>
          <a:p>
            <a:pPr lvl="1"/>
            <a:r>
              <a:rPr lang="it-IT" dirty="0"/>
              <a:t>Moreno Nacca </a:t>
            </a:r>
          </a:p>
          <a:p>
            <a:pPr lvl="1"/>
            <a:r>
              <a:rPr lang="it-IT" dirty="0"/>
              <a:t>Giacomo Voltan</a:t>
            </a:r>
          </a:p>
          <a:p>
            <a:pPr marL="0" indent="0">
              <a:buNone/>
            </a:pPr>
            <a:endParaRPr lang="it-IT" dirty="0"/>
          </a:p>
        </p:txBody>
      </p:sp>
    </p:spTree>
    <p:extLst>
      <p:ext uri="{BB962C8B-B14F-4D97-AF65-F5344CB8AC3E}">
        <p14:creationId xmlns:p14="http://schemas.microsoft.com/office/powerpoint/2010/main" val="1180338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473DE-E1DA-4C0E-97F1-68F007C5AFD8}"/>
              </a:ext>
            </a:extLst>
          </p:cNvPr>
          <p:cNvSpPr>
            <a:spLocks noGrp="1"/>
          </p:cNvSpPr>
          <p:nvPr>
            <p:ph type="ctrTitle"/>
          </p:nvPr>
        </p:nvSpPr>
        <p:spPr>
          <a:xfrm>
            <a:off x="734008" y="2158062"/>
            <a:ext cx="10723983" cy="2387600"/>
          </a:xfrm>
        </p:spPr>
        <p:txBody>
          <a:bodyPr>
            <a:normAutofit fontScale="90000"/>
          </a:bodyPr>
          <a:lstStyle/>
          <a:p>
            <a:r>
              <a:rPr lang="en-US" sz="4800" dirty="0"/>
              <a:t>Development and Characterization of Innovative Additively Manufactured Metal Alloys for High and Ultra-High Temperature Applications</a:t>
            </a:r>
            <a:endParaRPr lang="it-IT" sz="4800" dirty="0"/>
          </a:p>
        </p:txBody>
      </p:sp>
      <p:sp>
        <p:nvSpPr>
          <p:cNvPr id="3" name="Subtitle 2">
            <a:extLst>
              <a:ext uri="{FF2B5EF4-FFF2-40B4-BE49-F238E27FC236}">
                <a16:creationId xmlns:a16="http://schemas.microsoft.com/office/drawing/2014/main" id="{4C38AC98-F85A-4CE7-882C-EE0E63C862AE}"/>
              </a:ext>
            </a:extLst>
          </p:cNvPr>
          <p:cNvSpPr>
            <a:spLocks noGrp="1"/>
          </p:cNvSpPr>
          <p:nvPr>
            <p:ph type="subTitle" idx="1"/>
          </p:nvPr>
        </p:nvSpPr>
        <p:spPr>
          <a:xfrm>
            <a:off x="1405466" y="5202238"/>
            <a:ext cx="9144000" cy="1655762"/>
          </a:xfrm>
        </p:spPr>
        <p:txBody>
          <a:bodyPr/>
          <a:lstStyle/>
          <a:p>
            <a:r>
              <a:rPr lang="it-IT" dirty="0" err="1"/>
              <a:t>Phd</a:t>
            </a:r>
            <a:r>
              <a:rPr lang="it-IT" dirty="0"/>
              <a:t> candidate: Alberto Barci</a:t>
            </a:r>
          </a:p>
          <a:p>
            <a:r>
              <a:rPr lang="it-IT" dirty="0"/>
              <a:t>Supervisor: Massimo Pellizzari, Co-supervisor: Pietro </a:t>
            </a:r>
            <a:r>
              <a:rPr lang="it-IT" dirty="0" err="1"/>
              <a:t>Rebesan</a:t>
            </a:r>
            <a:endParaRPr lang="it-IT" dirty="0"/>
          </a:p>
          <a:p>
            <a:r>
              <a:rPr lang="it-IT" dirty="0"/>
              <a:t>XL </a:t>
            </a:r>
            <a:r>
              <a:rPr lang="it-IT" dirty="0" err="1"/>
              <a:t>Cicle</a:t>
            </a:r>
            <a:endParaRPr lang="it-IT" dirty="0"/>
          </a:p>
        </p:txBody>
      </p:sp>
      <p:sp>
        <p:nvSpPr>
          <p:cNvPr id="4" name="Subtitle 2">
            <a:extLst>
              <a:ext uri="{FF2B5EF4-FFF2-40B4-BE49-F238E27FC236}">
                <a16:creationId xmlns:a16="http://schemas.microsoft.com/office/drawing/2014/main" id="{4B6713EE-74E2-4FE9-90F5-DD7CE58780E6}"/>
              </a:ext>
            </a:extLst>
          </p:cNvPr>
          <p:cNvSpPr txBox="1">
            <a:spLocks/>
          </p:cNvSpPr>
          <p:nvPr/>
        </p:nvSpPr>
        <p:spPr>
          <a:xfrm>
            <a:off x="1405466" y="202407"/>
            <a:ext cx="9144000" cy="1655762"/>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b="1" dirty="0">
                <a:solidFill>
                  <a:srgbClr val="34495E"/>
                </a:solidFill>
                <a:latin typeface="Roboto" panose="02000000000000000000" pitchFamily="2" charset="0"/>
              </a:rPr>
              <a:t>TECH-FPA PhD Retreat </a:t>
            </a:r>
          </a:p>
          <a:p>
            <a:r>
              <a:rPr lang="it-IT" b="1" dirty="0">
                <a:solidFill>
                  <a:srgbClr val="34495E"/>
                </a:solidFill>
                <a:latin typeface="Roboto" panose="02000000000000000000" pitchFamily="2" charset="0"/>
              </a:rPr>
              <a:t>17 to 21 February,2025</a:t>
            </a:r>
          </a:p>
          <a:p>
            <a:endParaRPr lang="it-IT" b="1" dirty="0">
              <a:solidFill>
                <a:srgbClr val="34495E"/>
              </a:solidFill>
              <a:latin typeface="Roboto" panose="02000000000000000000" pitchFamily="2" charset="0"/>
            </a:endParaRPr>
          </a:p>
          <a:p>
            <a:br>
              <a:rPr lang="it-IT" b="0" i="0" dirty="0">
                <a:solidFill>
                  <a:srgbClr val="444444"/>
                </a:solidFill>
                <a:effectLst/>
                <a:latin typeface="Roboto" panose="02000000000000000000" pitchFamily="2" charset="0"/>
              </a:rPr>
            </a:br>
            <a:r>
              <a:rPr lang="it-IT" b="0" i="0" dirty="0">
                <a:solidFill>
                  <a:srgbClr val="444444"/>
                </a:solidFill>
                <a:effectLst/>
                <a:latin typeface="Roboto" panose="02000000000000000000" pitchFamily="2" charset="0"/>
              </a:rPr>
              <a:t>co LNGS</a:t>
            </a:r>
          </a:p>
          <a:p>
            <a:r>
              <a:rPr lang="it-IT" b="0" i="0" dirty="0">
                <a:effectLst/>
                <a:latin typeface="Roboto" panose="02000000000000000000" pitchFamily="2" charset="0"/>
              </a:rPr>
              <a:t>Room "E. Majorana"</a:t>
            </a:r>
          </a:p>
          <a:p>
            <a:endParaRPr lang="it-IT" b="1" dirty="0">
              <a:solidFill>
                <a:srgbClr val="34495E"/>
              </a:solidFill>
              <a:latin typeface="Roboto" panose="02000000000000000000" pitchFamily="2" charset="0"/>
            </a:endParaRPr>
          </a:p>
        </p:txBody>
      </p:sp>
    </p:spTree>
    <p:extLst>
      <p:ext uri="{BB962C8B-B14F-4D97-AF65-F5344CB8AC3E}">
        <p14:creationId xmlns:p14="http://schemas.microsoft.com/office/powerpoint/2010/main" val="3099121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866E23-CA4A-4D6C-B33F-EA7E4344253F}"/>
              </a:ext>
            </a:extLst>
          </p:cNvPr>
          <p:cNvSpPr>
            <a:spLocks noGrp="1"/>
          </p:cNvSpPr>
          <p:nvPr>
            <p:ph idx="1"/>
          </p:nvPr>
        </p:nvSpPr>
        <p:spPr>
          <a:xfrm>
            <a:off x="217714" y="138857"/>
            <a:ext cx="11756572" cy="6803119"/>
          </a:xfrm>
        </p:spPr>
        <p:txBody>
          <a:bodyPr>
            <a:normAutofit lnSpcReduction="10000"/>
          </a:bodyPr>
          <a:lstStyle/>
          <a:p>
            <a:r>
              <a:rPr lang="en-US" sz="2400" b="1" dirty="0"/>
              <a:t>Title:</a:t>
            </a:r>
            <a:r>
              <a:rPr lang="en-US" sz="2400" dirty="0"/>
              <a:t> Development and Characterization of Innovative Additively Manufactured Metal Alloys for High and Ultra-High Temperature Applications</a:t>
            </a:r>
          </a:p>
          <a:p>
            <a:r>
              <a:rPr lang="en-US" sz="2400" b="1" dirty="0"/>
              <a:t>Main topic:</a:t>
            </a:r>
            <a:r>
              <a:rPr lang="en-US" sz="2400" dirty="0"/>
              <a:t> </a:t>
            </a:r>
            <a:r>
              <a:rPr lang="en-US" sz="2400" b="1" dirty="0"/>
              <a:t>Tuning of the printing parameters and characterization of the mechanical</a:t>
            </a:r>
            <a:r>
              <a:rPr lang="en-US" sz="2400" dirty="0"/>
              <a:t>, thermal, and electrical properties of the Ta-10W alloy and subsequently of the High Entropy Alloy </a:t>
            </a:r>
            <a:r>
              <a:rPr lang="en-US" sz="2400" dirty="0" err="1"/>
              <a:t>WTaVCr</a:t>
            </a:r>
            <a:r>
              <a:rPr lang="en-US" sz="2400" dirty="0"/>
              <a:t>, additively manufactured using Laser Powder Bed Fusion (LPBF) technology, for application in the facilities of the INFN laboratories in </a:t>
            </a:r>
            <a:r>
              <a:rPr lang="en-US" sz="2400" dirty="0" err="1"/>
              <a:t>Legnaro</a:t>
            </a:r>
            <a:r>
              <a:rPr lang="en-US" sz="2400" dirty="0"/>
              <a:t> as part of the HISOL NEXT project.</a:t>
            </a:r>
          </a:p>
          <a:p>
            <a:r>
              <a:rPr lang="en-US" sz="2400" b="1" dirty="0"/>
              <a:t>Status of the activity:</a:t>
            </a:r>
            <a:endParaRPr lang="en-US" sz="2400" dirty="0"/>
          </a:p>
          <a:p>
            <a:pPr marL="514350" indent="-514350">
              <a:buFont typeface="+mj-lt"/>
              <a:buAutoNum type="arabicPeriod"/>
            </a:pPr>
            <a:r>
              <a:rPr lang="en-US" sz="2400" dirty="0"/>
              <a:t>A </a:t>
            </a:r>
            <a:r>
              <a:rPr lang="en-US" sz="2400" b="1" dirty="0"/>
              <a:t>literature review </a:t>
            </a:r>
            <a:r>
              <a:rPr lang="en-US" sz="2400" dirty="0"/>
              <a:t>has been conducted on LPBF printing of pure tantalum, pure tungsten, and the two alloys.</a:t>
            </a:r>
          </a:p>
          <a:p>
            <a:pPr marL="514350" indent="-514350">
              <a:buFont typeface="+mj-lt"/>
              <a:buAutoNum type="arabicPeriod"/>
            </a:pPr>
            <a:r>
              <a:rPr lang="en-US" sz="2400" dirty="0"/>
              <a:t>The </a:t>
            </a:r>
            <a:r>
              <a:rPr lang="en-US" sz="2400" b="1" dirty="0"/>
              <a:t>first test samples </a:t>
            </a:r>
            <a:r>
              <a:rPr lang="en-US" sz="2400" dirty="0"/>
              <a:t>of Ta-10W were </a:t>
            </a:r>
            <a:r>
              <a:rPr lang="en-US" sz="2400" b="1" dirty="0"/>
              <a:t>printed</a:t>
            </a:r>
            <a:r>
              <a:rPr lang="en-US" sz="2400" dirty="0"/>
              <a:t> after two failed attempts.</a:t>
            </a:r>
          </a:p>
          <a:p>
            <a:r>
              <a:rPr lang="en-US" sz="2400" b="1" dirty="0"/>
              <a:t>Planning of the next activity:</a:t>
            </a:r>
            <a:endParaRPr lang="en-US" sz="2400" dirty="0"/>
          </a:p>
          <a:p>
            <a:pPr marL="514350" indent="-514350">
              <a:buFont typeface="+mj-lt"/>
              <a:buAutoNum type="arabicPeriod"/>
            </a:pPr>
            <a:r>
              <a:rPr lang="en-US" sz="2400" b="1" dirty="0"/>
              <a:t>Characterizing</a:t>
            </a:r>
            <a:r>
              <a:rPr lang="en-US" sz="2400" dirty="0"/>
              <a:t> mechanical strength, electrical resistivity, and thermal conductivity, as these studies are generally lacking in the literature for refractory metals printed via LPBF</a:t>
            </a:r>
          </a:p>
          <a:p>
            <a:pPr marL="514350" indent="-514350">
              <a:buFont typeface="+mj-lt"/>
              <a:buAutoNum type="arabicPeriod"/>
            </a:pPr>
            <a:r>
              <a:rPr lang="en-US" sz="2400" dirty="0"/>
              <a:t>Period abroad: six months at the University of Innsbruck.</a:t>
            </a:r>
          </a:p>
          <a:p>
            <a:r>
              <a:rPr lang="en-US" sz="2400" b="1" dirty="0"/>
              <a:t>Particular notes:</a:t>
            </a:r>
            <a:r>
              <a:rPr lang="en-US" sz="2400" dirty="0"/>
              <a:t> The LPBF printing of the two alloys that are the subject of my PhD is </a:t>
            </a:r>
            <a:r>
              <a:rPr lang="en-US" sz="2400" b="1" dirty="0"/>
              <a:t>scarcely explored </a:t>
            </a:r>
            <a:r>
              <a:rPr lang="en-US" sz="2400" dirty="0"/>
              <a:t>in the literature, which makes working on this topic </a:t>
            </a:r>
            <a:r>
              <a:rPr lang="en-US" sz="2400" b="1" dirty="0"/>
              <a:t>challenging but also very rewarding.</a:t>
            </a:r>
          </a:p>
        </p:txBody>
      </p:sp>
    </p:spTree>
    <p:extLst>
      <p:ext uri="{BB962C8B-B14F-4D97-AF65-F5344CB8AC3E}">
        <p14:creationId xmlns:p14="http://schemas.microsoft.com/office/powerpoint/2010/main" val="3636275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C38AC98-F85A-4CE7-882C-EE0E63C862AE}"/>
              </a:ext>
            </a:extLst>
          </p:cNvPr>
          <p:cNvSpPr>
            <a:spLocks noGrp="1"/>
          </p:cNvSpPr>
          <p:nvPr>
            <p:ph type="subTitle" idx="1"/>
          </p:nvPr>
        </p:nvSpPr>
        <p:spPr>
          <a:xfrm>
            <a:off x="1576040" y="4185362"/>
            <a:ext cx="9144000" cy="1655762"/>
          </a:xfrm>
        </p:spPr>
        <p:txBody>
          <a:bodyPr>
            <a:normAutofit lnSpcReduction="10000"/>
          </a:bodyPr>
          <a:lstStyle/>
          <a:p>
            <a:r>
              <a:rPr lang="it-IT" dirty="0"/>
              <a:t>Davide Cester</a:t>
            </a:r>
          </a:p>
          <a:p>
            <a:r>
              <a:rPr lang="it-IT" dirty="0"/>
              <a:t>Supervisor: Serena Graziosi </a:t>
            </a:r>
          </a:p>
          <a:p>
            <a:r>
              <a:rPr lang="it-IT" dirty="0"/>
              <a:t>Co-supervisor: Pietro </a:t>
            </a:r>
            <a:r>
              <a:rPr lang="it-IT" dirty="0" err="1"/>
              <a:t>Rebesan</a:t>
            </a:r>
            <a:endParaRPr lang="it-IT" dirty="0"/>
          </a:p>
          <a:p>
            <a:r>
              <a:rPr lang="it-IT" dirty="0"/>
              <a:t>XL </a:t>
            </a:r>
            <a:r>
              <a:rPr lang="it-IT" dirty="0" err="1"/>
              <a:t>Cicle</a:t>
            </a:r>
            <a:endParaRPr lang="it-IT" dirty="0"/>
          </a:p>
        </p:txBody>
      </p:sp>
      <p:sp>
        <p:nvSpPr>
          <p:cNvPr id="4" name="Subtitle 2">
            <a:extLst>
              <a:ext uri="{FF2B5EF4-FFF2-40B4-BE49-F238E27FC236}">
                <a16:creationId xmlns:a16="http://schemas.microsoft.com/office/drawing/2014/main" id="{4B6713EE-74E2-4FE9-90F5-DD7CE58780E6}"/>
              </a:ext>
            </a:extLst>
          </p:cNvPr>
          <p:cNvSpPr txBox="1">
            <a:spLocks/>
          </p:cNvSpPr>
          <p:nvPr/>
        </p:nvSpPr>
        <p:spPr>
          <a:xfrm>
            <a:off x="1405466" y="202407"/>
            <a:ext cx="9144000" cy="1655762"/>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b="1" dirty="0">
                <a:solidFill>
                  <a:srgbClr val="34495E"/>
                </a:solidFill>
                <a:latin typeface="Roboto" panose="02000000000000000000" pitchFamily="2" charset="0"/>
              </a:rPr>
              <a:t>TECH-FPA PhD Retreat </a:t>
            </a:r>
          </a:p>
          <a:p>
            <a:r>
              <a:rPr lang="it-IT" b="1" dirty="0">
                <a:solidFill>
                  <a:srgbClr val="34495E"/>
                </a:solidFill>
                <a:latin typeface="Roboto" panose="02000000000000000000" pitchFamily="2" charset="0"/>
              </a:rPr>
              <a:t>17 to 21 February,2025</a:t>
            </a:r>
          </a:p>
          <a:p>
            <a:endParaRPr lang="it-IT" b="1" dirty="0">
              <a:solidFill>
                <a:srgbClr val="34495E"/>
              </a:solidFill>
              <a:latin typeface="Roboto" panose="02000000000000000000" pitchFamily="2" charset="0"/>
            </a:endParaRPr>
          </a:p>
          <a:p>
            <a:br>
              <a:rPr lang="it-IT" b="0" i="0" dirty="0">
                <a:solidFill>
                  <a:srgbClr val="444444"/>
                </a:solidFill>
                <a:effectLst/>
                <a:latin typeface="Roboto" panose="02000000000000000000" pitchFamily="2" charset="0"/>
              </a:rPr>
            </a:br>
            <a:r>
              <a:rPr lang="it-IT" b="0" i="0" dirty="0">
                <a:solidFill>
                  <a:srgbClr val="444444"/>
                </a:solidFill>
                <a:effectLst/>
                <a:latin typeface="Roboto" panose="02000000000000000000" pitchFamily="2" charset="0"/>
              </a:rPr>
              <a:t>co LNGS</a:t>
            </a:r>
          </a:p>
          <a:p>
            <a:r>
              <a:rPr lang="it-IT" b="0" i="0" dirty="0">
                <a:effectLst/>
                <a:latin typeface="Roboto" panose="02000000000000000000" pitchFamily="2" charset="0"/>
              </a:rPr>
              <a:t>Room "E. Majorana"</a:t>
            </a:r>
          </a:p>
          <a:p>
            <a:endParaRPr lang="it-IT" b="1" dirty="0">
              <a:solidFill>
                <a:srgbClr val="34495E"/>
              </a:solidFill>
              <a:latin typeface="Roboto" panose="02000000000000000000" pitchFamily="2" charset="0"/>
            </a:endParaRPr>
          </a:p>
        </p:txBody>
      </p:sp>
      <p:sp>
        <p:nvSpPr>
          <p:cNvPr id="5" name="Titolo 1">
            <a:extLst>
              <a:ext uri="{FF2B5EF4-FFF2-40B4-BE49-F238E27FC236}">
                <a16:creationId xmlns:a16="http://schemas.microsoft.com/office/drawing/2014/main" id="{F00444F3-DFCD-DF18-2757-5A839D87B121}"/>
              </a:ext>
            </a:extLst>
          </p:cNvPr>
          <p:cNvSpPr>
            <a:spLocks noGrp="1"/>
          </p:cNvSpPr>
          <p:nvPr>
            <p:ph type="ctrTitle"/>
          </p:nvPr>
        </p:nvSpPr>
        <p:spPr>
          <a:xfrm>
            <a:off x="1200296" y="1478838"/>
            <a:ext cx="9791407" cy="2387600"/>
          </a:xfrm>
        </p:spPr>
        <p:txBody>
          <a:bodyPr>
            <a:normAutofit fontScale="90000"/>
          </a:bodyPr>
          <a:lstStyle/>
          <a:p>
            <a:r>
              <a:rPr lang="it-IT" sz="4800" b="1" dirty="0"/>
              <a:t>Advanced design for Additive Manufacturing (</a:t>
            </a:r>
            <a:r>
              <a:rPr lang="it-IT" sz="4800" b="1" dirty="0" err="1"/>
              <a:t>DfAM</a:t>
            </a:r>
            <a:r>
              <a:rPr lang="it-IT" sz="4800" b="1" dirty="0"/>
              <a:t>) </a:t>
            </a:r>
            <a:r>
              <a:rPr lang="it-IT" sz="4800" b="1" dirty="0" err="1"/>
              <a:t>approaches</a:t>
            </a:r>
            <a:r>
              <a:rPr lang="it-IT" sz="4800" b="1" dirty="0"/>
              <a:t> for cutting-</a:t>
            </a:r>
            <a:r>
              <a:rPr lang="it-IT" sz="4800" b="1" dirty="0" err="1"/>
              <a:t>edge</a:t>
            </a:r>
            <a:r>
              <a:rPr lang="it-IT" sz="4800" b="1" dirty="0"/>
              <a:t> </a:t>
            </a:r>
            <a:r>
              <a:rPr lang="it-IT" sz="4800" b="1" dirty="0" err="1"/>
              <a:t>applications</a:t>
            </a:r>
            <a:r>
              <a:rPr lang="it-IT" sz="4800" b="1" dirty="0"/>
              <a:t> in </a:t>
            </a:r>
            <a:r>
              <a:rPr lang="it-IT" sz="4800" b="1" dirty="0" err="1"/>
              <a:t>Physics</a:t>
            </a:r>
            <a:r>
              <a:rPr lang="it-IT" sz="4800" b="1" dirty="0"/>
              <a:t> and Engineering</a:t>
            </a:r>
          </a:p>
        </p:txBody>
      </p:sp>
    </p:spTree>
    <p:extLst>
      <p:ext uri="{BB962C8B-B14F-4D97-AF65-F5344CB8AC3E}">
        <p14:creationId xmlns:p14="http://schemas.microsoft.com/office/powerpoint/2010/main" val="3945135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866E23-CA4A-4D6C-B33F-EA7E4344253F}"/>
              </a:ext>
            </a:extLst>
          </p:cNvPr>
          <p:cNvSpPr>
            <a:spLocks noGrp="1"/>
          </p:cNvSpPr>
          <p:nvPr>
            <p:ph idx="1"/>
          </p:nvPr>
        </p:nvSpPr>
        <p:spPr>
          <a:xfrm>
            <a:off x="879948" y="870332"/>
            <a:ext cx="10515600" cy="5117335"/>
          </a:xfrm>
        </p:spPr>
        <p:txBody>
          <a:bodyPr>
            <a:normAutofit/>
          </a:bodyPr>
          <a:lstStyle/>
          <a:p>
            <a:r>
              <a:rPr lang="it-IT" sz="1800" b="1" dirty="0"/>
              <a:t>Title:</a:t>
            </a:r>
            <a:r>
              <a:rPr lang="it-IT" sz="1800" dirty="0"/>
              <a:t> Advanced Design for Additive Manufacturing (</a:t>
            </a:r>
            <a:r>
              <a:rPr lang="it-IT" sz="1800" dirty="0" err="1"/>
              <a:t>DfAM</a:t>
            </a:r>
            <a:r>
              <a:rPr lang="it-IT" sz="1800" dirty="0"/>
              <a:t>) </a:t>
            </a:r>
            <a:r>
              <a:rPr lang="it-IT" sz="1800" dirty="0" err="1"/>
              <a:t>approaches</a:t>
            </a:r>
            <a:r>
              <a:rPr lang="it-IT" sz="1800" dirty="0"/>
              <a:t> for cutting-</a:t>
            </a:r>
            <a:r>
              <a:rPr lang="it-IT" sz="1800" dirty="0" err="1"/>
              <a:t>edge</a:t>
            </a:r>
            <a:r>
              <a:rPr lang="it-IT" sz="1800" dirty="0"/>
              <a:t> </a:t>
            </a:r>
            <a:r>
              <a:rPr lang="it-IT" sz="1800" dirty="0" err="1"/>
              <a:t>applications</a:t>
            </a:r>
            <a:r>
              <a:rPr lang="it-IT" sz="1800" dirty="0"/>
              <a:t> in </a:t>
            </a:r>
            <a:r>
              <a:rPr lang="it-IT" sz="1800" dirty="0" err="1"/>
              <a:t>Physics</a:t>
            </a:r>
            <a:r>
              <a:rPr lang="it-IT" sz="1800" dirty="0"/>
              <a:t> and Engineering.</a:t>
            </a:r>
          </a:p>
          <a:p>
            <a:r>
              <a:rPr lang="it-IT" sz="1800" b="1" dirty="0" err="1"/>
              <a:t>Main</a:t>
            </a:r>
            <a:r>
              <a:rPr lang="it-IT" sz="1800" b="1" dirty="0"/>
              <a:t> </a:t>
            </a:r>
            <a:r>
              <a:rPr lang="it-IT" sz="1800" b="1" dirty="0" err="1"/>
              <a:t>topic</a:t>
            </a:r>
            <a:r>
              <a:rPr lang="it-IT" sz="1800" b="1" dirty="0"/>
              <a:t>: </a:t>
            </a:r>
            <a:r>
              <a:rPr lang="it-IT" sz="1800" dirty="0" err="1"/>
              <a:t>explore</a:t>
            </a:r>
            <a:r>
              <a:rPr lang="it-IT" sz="1800" dirty="0"/>
              <a:t> the </a:t>
            </a:r>
            <a:r>
              <a:rPr lang="it-IT" sz="1800" b="1" dirty="0"/>
              <a:t>design </a:t>
            </a:r>
            <a:r>
              <a:rPr lang="it-IT" sz="1800" b="1" dirty="0" err="1"/>
              <a:t>freedom</a:t>
            </a:r>
            <a:r>
              <a:rPr lang="it-IT" sz="1800" b="1" dirty="0"/>
              <a:t> </a:t>
            </a:r>
            <a:r>
              <a:rPr lang="it-IT" sz="1800" dirty="0" err="1"/>
              <a:t>given</a:t>
            </a:r>
            <a:r>
              <a:rPr lang="it-IT" sz="1800" dirty="0"/>
              <a:t> by Additive Manufacturing </a:t>
            </a:r>
            <a:r>
              <a:rPr lang="it-IT" sz="1800" dirty="0" err="1"/>
              <a:t>technologies</a:t>
            </a:r>
            <a:r>
              <a:rPr lang="it-IT" sz="1800" dirty="0"/>
              <a:t> to design </a:t>
            </a:r>
            <a:r>
              <a:rPr lang="it-IT" sz="1800" dirty="0" err="1"/>
              <a:t>complex</a:t>
            </a:r>
            <a:r>
              <a:rPr lang="it-IT" sz="1800" dirty="0"/>
              <a:t> lattice </a:t>
            </a:r>
            <a:r>
              <a:rPr lang="it-IT" sz="1800" dirty="0" err="1"/>
              <a:t>structures</a:t>
            </a:r>
            <a:r>
              <a:rPr lang="it-IT" sz="1800" dirty="0"/>
              <a:t> with </a:t>
            </a:r>
            <a:r>
              <a:rPr lang="it-IT" sz="1800" b="1" dirty="0" err="1"/>
              <a:t>tailored</a:t>
            </a:r>
            <a:r>
              <a:rPr lang="it-IT" sz="1800" b="1" dirty="0"/>
              <a:t> </a:t>
            </a:r>
            <a:r>
              <a:rPr lang="it-IT" sz="1800" b="1" dirty="0" err="1"/>
              <a:t>mechanical</a:t>
            </a:r>
            <a:r>
              <a:rPr lang="it-IT" sz="1800" b="1" dirty="0"/>
              <a:t> and </a:t>
            </a:r>
            <a:r>
              <a:rPr lang="it-IT" sz="1800" b="1" dirty="0" err="1"/>
              <a:t>thermal</a:t>
            </a:r>
            <a:r>
              <a:rPr lang="it-IT" sz="1800" b="1" dirty="0"/>
              <a:t> </a:t>
            </a:r>
            <a:r>
              <a:rPr lang="it-IT" sz="1800" b="1" dirty="0" err="1"/>
              <a:t>properties</a:t>
            </a:r>
            <a:r>
              <a:rPr lang="it-IT" sz="1800" b="1" dirty="0"/>
              <a:t> </a:t>
            </a:r>
            <a:r>
              <a:rPr lang="it-IT" sz="1800" dirty="0"/>
              <a:t>for </a:t>
            </a:r>
            <a:r>
              <a:rPr lang="it-IT" sz="1800" dirty="0" err="1"/>
              <a:t>Nuclear</a:t>
            </a:r>
            <a:r>
              <a:rPr lang="it-IT" sz="1800" dirty="0"/>
              <a:t> </a:t>
            </a:r>
            <a:r>
              <a:rPr lang="it-IT" sz="1800" dirty="0" err="1"/>
              <a:t>physics</a:t>
            </a:r>
            <a:r>
              <a:rPr lang="it-IT" sz="1800" dirty="0"/>
              <a:t> </a:t>
            </a:r>
            <a:r>
              <a:rPr lang="it-IT" sz="1800" dirty="0" err="1"/>
              <a:t>applications</a:t>
            </a:r>
            <a:r>
              <a:rPr lang="it-IT" sz="1800" dirty="0"/>
              <a:t>, </a:t>
            </a:r>
            <a:r>
              <a:rPr lang="it-IT" sz="1800" dirty="0" err="1"/>
              <a:t>taking</a:t>
            </a:r>
            <a:r>
              <a:rPr lang="it-IT" sz="1800" dirty="0"/>
              <a:t> </a:t>
            </a:r>
            <a:r>
              <a:rPr lang="it-IT" sz="1800" dirty="0" err="1"/>
              <a:t>into</a:t>
            </a:r>
            <a:r>
              <a:rPr lang="it-IT" sz="1800" dirty="0"/>
              <a:t> account the </a:t>
            </a:r>
            <a:r>
              <a:rPr lang="it-IT" sz="1800" dirty="0" err="1"/>
              <a:t>role</a:t>
            </a:r>
            <a:r>
              <a:rPr lang="it-IT" sz="1800" dirty="0"/>
              <a:t> of </a:t>
            </a:r>
            <a:r>
              <a:rPr lang="it-IT" sz="1800" dirty="0" err="1"/>
              <a:t>process-induced</a:t>
            </a:r>
            <a:r>
              <a:rPr lang="it-IT" sz="1800" dirty="0"/>
              <a:t> </a:t>
            </a:r>
            <a:r>
              <a:rPr lang="it-IT" sz="1800" dirty="0" err="1"/>
              <a:t>defects</a:t>
            </a:r>
            <a:r>
              <a:rPr lang="it-IT" sz="1800" dirty="0"/>
              <a:t>.</a:t>
            </a:r>
          </a:p>
          <a:p>
            <a:pPr marL="0" indent="0">
              <a:buNone/>
            </a:pPr>
            <a:endParaRPr lang="it-IT" dirty="0"/>
          </a:p>
          <a:p>
            <a:r>
              <a:rPr lang="it-IT" sz="1800" b="1" dirty="0"/>
              <a:t>Status of the activity: </a:t>
            </a:r>
            <a:r>
              <a:rPr lang="it-IT" sz="1800" dirty="0"/>
              <a:t>focus on </a:t>
            </a:r>
            <a:r>
              <a:rPr lang="it-IT" sz="1800" b="1" dirty="0"/>
              <a:t>the review of some </a:t>
            </a:r>
            <a:r>
              <a:rPr lang="it-IT" sz="1800" b="1" dirty="0" err="1"/>
              <a:t>publications</a:t>
            </a:r>
            <a:r>
              <a:rPr lang="it-IT" sz="1800" b="1" dirty="0"/>
              <a:t> </a:t>
            </a:r>
            <a:r>
              <a:rPr lang="it-IT" sz="1800" dirty="0" err="1"/>
              <a:t>regarding</a:t>
            </a:r>
            <a:r>
              <a:rPr lang="it-IT" sz="1800" dirty="0"/>
              <a:t> the impact of </a:t>
            </a:r>
            <a:r>
              <a:rPr lang="it-IT" sz="1800" dirty="0" err="1"/>
              <a:t>defects</a:t>
            </a:r>
            <a:r>
              <a:rPr lang="it-IT" sz="1800" dirty="0"/>
              <a:t> on </a:t>
            </a:r>
            <a:r>
              <a:rPr lang="it-IT" sz="1800" dirty="0" err="1"/>
              <a:t>properties</a:t>
            </a:r>
            <a:r>
              <a:rPr lang="it-IT" sz="1800" dirty="0"/>
              <a:t> of lattice </a:t>
            </a:r>
            <a:r>
              <a:rPr lang="it-IT" sz="1800" dirty="0" err="1"/>
              <a:t>structures</a:t>
            </a:r>
            <a:r>
              <a:rPr lang="it-IT" sz="1800" dirty="0"/>
              <a:t> </a:t>
            </a:r>
            <a:r>
              <a:rPr lang="it-IT" sz="1800" dirty="0" err="1"/>
              <a:t>produced</a:t>
            </a:r>
            <a:r>
              <a:rPr lang="it-IT" sz="1800" dirty="0"/>
              <a:t> </a:t>
            </a:r>
            <a:r>
              <a:rPr lang="it-IT" sz="1800" dirty="0" err="1"/>
              <a:t>using</a:t>
            </a:r>
            <a:r>
              <a:rPr lang="it-IT" sz="1800" dirty="0"/>
              <a:t> Laser </a:t>
            </a:r>
            <a:r>
              <a:rPr lang="it-IT" sz="1800" dirty="0" err="1"/>
              <a:t>Powder</a:t>
            </a:r>
            <a:r>
              <a:rPr lang="it-IT" sz="1800" dirty="0"/>
              <a:t> Bed Fusion </a:t>
            </a:r>
            <a:r>
              <a:rPr lang="it-IT" sz="1800" dirty="0" err="1"/>
              <a:t>technology</a:t>
            </a:r>
            <a:r>
              <a:rPr lang="it-IT" sz="1800" dirty="0"/>
              <a:t> (LPBF); </a:t>
            </a:r>
            <a:r>
              <a:rPr lang="it-IT" sz="1800" b="1" dirty="0"/>
              <a:t>planning the production </a:t>
            </a:r>
            <a:r>
              <a:rPr lang="it-IT" sz="1800" dirty="0"/>
              <a:t>with LPBF of a first set of </a:t>
            </a:r>
            <a:r>
              <a:rPr lang="it-IT" sz="1800" dirty="0" err="1"/>
              <a:t>representative</a:t>
            </a:r>
            <a:r>
              <a:rPr lang="it-IT" sz="1800" dirty="0"/>
              <a:t> </a:t>
            </a:r>
            <a:r>
              <a:rPr lang="it-IT" sz="1800" dirty="0" err="1"/>
              <a:t>lattices</a:t>
            </a:r>
            <a:r>
              <a:rPr lang="it-IT" sz="1800" dirty="0"/>
              <a:t> to </a:t>
            </a:r>
            <a:r>
              <a:rPr lang="it-IT" sz="1800" dirty="0" err="1"/>
              <a:t>measure</a:t>
            </a:r>
            <a:r>
              <a:rPr lang="it-IT" sz="1800" dirty="0"/>
              <a:t> and </a:t>
            </a:r>
            <a:r>
              <a:rPr lang="it-IT" sz="1800" dirty="0" err="1"/>
              <a:t>define</a:t>
            </a:r>
            <a:r>
              <a:rPr lang="it-IT" sz="1800" dirty="0"/>
              <a:t> the </a:t>
            </a:r>
            <a:r>
              <a:rPr lang="it-IT" sz="1800" dirty="0" err="1"/>
              <a:t>main</a:t>
            </a:r>
            <a:r>
              <a:rPr lang="it-IT" sz="1800" dirty="0"/>
              <a:t> </a:t>
            </a:r>
            <a:r>
              <a:rPr lang="it-IT" sz="1800" dirty="0" err="1"/>
              <a:t>defects</a:t>
            </a:r>
            <a:r>
              <a:rPr lang="it-IT" sz="1800" dirty="0"/>
              <a:t> </a:t>
            </a:r>
            <a:r>
              <a:rPr lang="it-IT" sz="1800" dirty="0" err="1"/>
              <a:t>arising</a:t>
            </a:r>
            <a:r>
              <a:rPr lang="it-IT" sz="1800" dirty="0"/>
              <a:t> from the </a:t>
            </a:r>
            <a:r>
              <a:rPr lang="it-IT" sz="1800" dirty="0" err="1"/>
              <a:t>process</a:t>
            </a:r>
            <a:r>
              <a:rPr lang="it-IT" sz="1800" dirty="0"/>
              <a:t>.</a:t>
            </a:r>
            <a:endParaRPr lang="it-IT" dirty="0"/>
          </a:p>
          <a:p>
            <a:endParaRPr lang="it-IT" dirty="0"/>
          </a:p>
          <a:p>
            <a:r>
              <a:rPr lang="it-IT" sz="1800" b="1" dirty="0"/>
              <a:t>Planning of the </a:t>
            </a:r>
            <a:r>
              <a:rPr lang="it-IT" sz="1800" b="1" dirty="0" err="1"/>
              <a:t>next</a:t>
            </a:r>
            <a:r>
              <a:rPr lang="it-IT" sz="1800" b="1" dirty="0"/>
              <a:t> activity (</a:t>
            </a:r>
            <a:r>
              <a:rPr lang="it-IT" sz="1800" b="1" dirty="0" err="1"/>
              <a:t>included</a:t>
            </a:r>
            <a:r>
              <a:rPr lang="it-IT" sz="1800" b="1" dirty="0"/>
              <a:t> </a:t>
            </a:r>
            <a:r>
              <a:rPr lang="it-IT" sz="1800" b="1" dirty="0" err="1"/>
              <a:t>period</a:t>
            </a:r>
            <a:r>
              <a:rPr lang="it-IT" sz="1800" b="1" dirty="0"/>
              <a:t> </a:t>
            </a:r>
            <a:r>
              <a:rPr lang="it-IT" sz="1800" b="1" dirty="0" err="1"/>
              <a:t>abroad</a:t>
            </a:r>
            <a:r>
              <a:rPr lang="it-IT" sz="1800" b="1" dirty="0"/>
              <a:t>):</a:t>
            </a:r>
            <a:r>
              <a:rPr lang="it-IT" sz="1800" dirty="0"/>
              <a:t> </a:t>
            </a:r>
            <a:r>
              <a:rPr lang="it-IT" sz="1800" b="1" dirty="0" err="1"/>
              <a:t>Simulations</a:t>
            </a:r>
            <a:r>
              <a:rPr lang="it-IT" sz="1800" b="1" dirty="0"/>
              <a:t> and </a:t>
            </a:r>
            <a:r>
              <a:rPr lang="it-IT" sz="1800" b="1" dirty="0" err="1"/>
              <a:t>experimental</a:t>
            </a:r>
            <a:r>
              <a:rPr lang="it-IT" sz="1800" b="1" dirty="0"/>
              <a:t> </a:t>
            </a:r>
            <a:r>
              <a:rPr lang="it-IT" sz="1800" b="1" dirty="0" err="1"/>
              <a:t>tests</a:t>
            </a:r>
            <a:r>
              <a:rPr lang="it-IT" sz="1800" b="1" dirty="0"/>
              <a:t> </a:t>
            </a:r>
            <a:r>
              <a:rPr lang="it-IT" sz="1800" dirty="0"/>
              <a:t>to </a:t>
            </a:r>
            <a:r>
              <a:rPr lang="it-IT" sz="1800" dirty="0" err="1"/>
              <a:t>obtain</a:t>
            </a:r>
            <a:r>
              <a:rPr lang="it-IT" sz="1800" dirty="0"/>
              <a:t> a </a:t>
            </a:r>
            <a:r>
              <a:rPr lang="it-IT" sz="1800" dirty="0" err="1"/>
              <a:t>predictive</a:t>
            </a:r>
            <a:r>
              <a:rPr lang="it-IT" sz="1800" dirty="0"/>
              <a:t> model of the impact of </a:t>
            </a:r>
            <a:r>
              <a:rPr lang="it-IT" sz="1800" dirty="0" err="1"/>
              <a:t>these</a:t>
            </a:r>
            <a:r>
              <a:rPr lang="it-IT" sz="1800" dirty="0"/>
              <a:t> </a:t>
            </a:r>
            <a:r>
              <a:rPr lang="it-IT" sz="1800" dirty="0" err="1"/>
              <a:t>defects</a:t>
            </a:r>
            <a:r>
              <a:rPr lang="it-IT" sz="1800" dirty="0"/>
              <a:t> on </a:t>
            </a:r>
            <a:r>
              <a:rPr lang="it-IT" sz="1800" dirty="0" err="1"/>
              <a:t>mechanical</a:t>
            </a:r>
            <a:r>
              <a:rPr lang="it-IT" sz="1800" dirty="0"/>
              <a:t> and </a:t>
            </a:r>
            <a:r>
              <a:rPr lang="it-IT" sz="1800" dirty="0" err="1"/>
              <a:t>thermal</a:t>
            </a:r>
            <a:r>
              <a:rPr lang="it-IT" sz="1800" dirty="0"/>
              <a:t> </a:t>
            </a:r>
            <a:r>
              <a:rPr lang="it-IT" sz="1800" dirty="0" err="1"/>
              <a:t>properties</a:t>
            </a:r>
            <a:r>
              <a:rPr lang="it-IT" sz="1800" dirty="0"/>
              <a:t> of </a:t>
            </a:r>
            <a:r>
              <a:rPr lang="it-IT" sz="1800" dirty="0" err="1"/>
              <a:t>lattices</a:t>
            </a:r>
            <a:r>
              <a:rPr lang="it-IT" sz="1800" dirty="0"/>
              <a:t>. </a:t>
            </a:r>
            <a:r>
              <a:rPr lang="it-IT" sz="1800" dirty="0" err="1"/>
              <a:t>Expand</a:t>
            </a:r>
            <a:r>
              <a:rPr lang="it-IT" sz="1800" dirty="0"/>
              <a:t> and validate the </a:t>
            </a:r>
            <a:r>
              <a:rPr lang="it-IT" sz="1800" dirty="0" err="1"/>
              <a:t>results</a:t>
            </a:r>
            <a:r>
              <a:rPr lang="it-IT" sz="1800" dirty="0"/>
              <a:t> </a:t>
            </a:r>
            <a:r>
              <a:rPr lang="it-IT" sz="1800" dirty="0" err="1"/>
              <a:t>also</a:t>
            </a:r>
            <a:r>
              <a:rPr lang="it-IT" sz="1800" dirty="0"/>
              <a:t> </a:t>
            </a:r>
            <a:r>
              <a:rPr lang="it-IT" sz="1800" dirty="0" err="1"/>
              <a:t>considering</a:t>
            </a:r>
            <a:r>
              <a:rPr lang="it-IT" sz="1800" dirty="0"/>
              <a:t> more </a:t>
            </a:r>
            <a:r>
              <a:rPr lang="it-IT" sz="1800" dirty="0" err="1"/>
              <a:t>complex</a:t>
            </a:r>
            <a:r>
              <a:rPr lang="it-IT" sz="1800" dirty="0"/>
              <a:t> </a:t>
            </a:r>
            <a:r>
              <a:rPr lang="it-IT" sz="1800" dirty="0" err="1"/>
              <a:t>structures</a:t>
            </a:r>
            <a:r>
              <a:rPr lang="it-IT" sz="1800" dirty="0"/>
              <a:t>, in </a:t>
            </a:r>
            <a:r>
              <a:rPr lang="it-IT" sz="1800" dirty="0" err="1"/>
              <a:t>order</a:t>
            </a:r>
            <a:r>
              <a:rPr lang="it-IT" sz="1800" dirty="0"/>
              <a:t> to </a:t>
            </a:r>
            <a:r>
              <a:rPr lang="it-IT" sz="1800" dirty="0" err="1"/>
              <a:t>manage</a:t>
            </a:r>
            <a:r>
              <a:rPr lang="it-IT" sz="1800" dirty="0"/>
              <a:t> </a:t>
            </a:r>
            <a:r>
              <a:rPr lang="it-IT" sz="1800" dirty="0" err="1"/>
              <a:t>their</a:t>
            </a:r>
            <a:r>
              <a:rPr lang="it-IT" sz="1800" dirty="0"/>
              <a:t> </a:t>
            </a:r>
            <a:r>
              <a:rPr lang="it-IT" sz="1800" dirty="0" err="1"/>
              <a:t>final</a:t>
            </a:r>
            <a:r>
              <a:rPr lang="it-IT" sz="1800" dirty="0"/>
              <a:t> </a:t>
            </a:r>
            <a:r>
              <a:rPr lang="it-IT" sz="1800" dirty="0" err="1"/>
              <a:t>properties</a:t>
            </a:r>
            <a:r>
              <a:rPr lang="it-IT" sz="1800" dirty="0"/>
              <a:t>. </a:t>
            </a:r>
            <a:r>
              <a:rPr lang="it-IT" sz="1800" dirty="0" err="1"/>
              <a:t>Probably</a:t>
            </a:r>
            <a:r>
              <a:rPr lang="it-IT" sz="1800" dirty="0"/>
              <a:t>, 6 </a:t>
            </a:r>
            <a:r>
              <a:rPr lang="it-IT" sz="1800" dirty="0" err="1"/>
              <a:t>months</a:t>
            </a:r>
            <a:r>
              <a:rPr lang="it-IT" sz="1800" dirty="0"/>
              <a:t> </a:t>
            </a:r>
            <a:r>
              <a:rPr lang="it-IT" sz="1800" dirty="0" err="1"/>
              <a:t>period</a:t>
            </a:r>
            <a:r>
              <a:rPr lang="it-IT" sz="1800" dirty="0"/>
              <a:t> </a:t>
            </a:r>
            <a:r>
              <a:rPr lang="it-IT" sz="1800" dirty="0" err="1"/>
              <a:t>abroad</a:t>
            </a:r>
            <a:r>
              <a:rPr lang="it-IT" sz="1800" dirty="0"/>
              <a:t> </a:t>
            </a:r>
            <a:r>
              <a:rPr lang="it-IT" sz="1800" dirty="0" err="1"/>
              <a:t>will</a:t>
            </a:r>
            <a:r>
              <a:rPr lang="it-IT" sz="1800" dirty="0"/>
              <a:t> be </a:t>
            </a:r>
            <a:r>
              <a:rPr lang="it-IT" sz="1800" dirty="0" err="1"/>
              <a:t>spent</a:t>
            </a:r>
            <a:r>
              <a:rPr lang="it-IT" sz="1800" dirty="0"/>
              <a:t> in Imperial College (London).</a:t>
            </a:r>
            <a:endParaRPr lang="it-IT" dirty="0"/>
          </a:p>
          <a:p>
            <a:pPr marL="0" indent="0">
              <a:buNone/>
            </a:pPr>
            <a:endParaRPr lang="it-IT" dirty="0"/>
          </a:p>
        </p:txBody>
      </p:sp>
    </p:spTree>
    <p:extLst>
      <p:ext uri="{BB962C8B-B14F-4D97-AF65-F5344CB8AC3E}">
        <p14:creationId xmlns:p14="http://schemas.microsoft.com/office/powerpoint/2010/main" val="1159048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473DE-E1DA-4C0E-97F1-68F007C5AFD8}"/>
              </a:ext>
            </a:extLst>
          </p:cNvPr>
          <p:cNvSpPr>
            <a:spLocks noGrp="1"/>
          </p:cNvSpPr>
          <p:nvPr>
            <p:ph type="ctrTitle"/>
          </p:nvPr>
        </p:nvSpPr>
        <p:spPr>
          <a:xfrm>
            <a:off x="818971" y="2095231"/>
            <a:ext cx="10554055" cy="2387600"/>
          </a:xfrm>
        </p:spPr>
        <p:txBody>
          <a:bodyPr>
            <a:noAutofit/>
          </a:bodyPr>
          <a:lstStyle/>
          <a:p>
            <a:r>
              <a:rPr lang="en-US" sz="4800" dirty="0"/>
              <a:t>Sustainable Surface Finishing of Additively Manufactured Metal Components for High-Precision Applications</a:t>
            </a:r>
            <a:endParaRPr lang="it-IT" sz="4800" dirty="0"/>
          </a:p>
        </p:txBody>
      </p:sp>
      <p:sp>
        <p:nvSpPr>
          <p:cNvPr id="3" name="Subtitle 2">
            <a:extLst>
              <a:ext uri="{FF2B5EF4-FFF2-40B4-BE49-F238E27FC236}">
                <a16:creationId xmlns:a16="http://schemas.microsoft.com/office/drawing/2014/main" id="{4C38AC98-F85A-4CE7-882C-EE0E63C862AE}"/>
              </a:ext>
            </a:extLst>
          </p:cNvPr>
          <p:cNvSpPr>
            <a:spLocks noGrp="1"/>
          </p:cNvSpPr>
          <p:nvPr>
            <p:ph type="subTitle" idx="1"/>
          </p:nvPr>
        </p:nvSpPr>
        <p:spPr>
          <a:xfrm>
            <a:off x="8229600" y="4762623"/>
            <a:ext cx="3709051" cy="1247390"/>
          </a:xfrm>
        </p:spPr>
        <p:txBody>
          <a:bodyPr>
            <a:normAutofit/>
          </a:bodyPr>
          <a:lstStyle/>
          <a:p>
            <a:pPr algn="l"/>
            <a:r>
              <a:rPr lang="it-IT" dirty="0"/>
              <a:t>    </a:t>
            </a:r>
            <a:r>
              <a:rPr lang="it-IT" sz="1600" dirty="0"/>
              <a:t>Supervisor:        Cristian Pira</a:t>
            </a:r>
          </a:p>
          <a:p>
            <a:pPr algn="l"/>
            <a:r>
              <a:rPr lang="it-IT" sz="1600" dirty="0"/>
              <a:t>     Co-supervisors: </a:t>
            </a:r>
            <a:r>
              <a:rPr lang="en-US" sz="1600" dirty="0"/>
              <a:t>Eduard Chyhyrynets</a:t>
            </a:r>
            <a:br>
              <a:rPr lang="en-US" sz="1600" dirty="0"/>
            </a:br>
            <a:r>
              <a:rPr lang="en-US" sz="1600" dirty="0"/>
              <a:t>                                  Pietro Rebesan</a:t>
            </a:r>
            <a:endParaRPr lang="it-IT" sz="1600" dirty="0"/>
          </a:p>
        </p:txBody>
      </p:sp>
      <p:sp>
        <p:nvSpPr>
          <p:cNvPr id="4" name="Subtitle 2">
            <a:extLst>
              <a:ext uri="{FF2B5EF4-FFF2-40B4-BE49-F238E27FC236}">
                <a16:creationId xmlns:a16="http://schemas.microsoft.com/office/drawing/2014/main" id="{4B6713EE-74E2-4FE9-90F5-DD7CE58780E6}"/>
              </a:ext>
            </a:extLst>
          </p:cNvPr>
          <p:cNvSpPr txBox="1">
            <a:spLocks/>
          </p:cNvSpPr>
          <p:nvPr/>
        </p:nvSpPr>
        <p:spPr>
          <a:xfrm>
            <a:off x="1405466" y="159677"/>
            <a:ext cx="9144000" cy="1655762"/>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b="1" dirty="0">
                <a:solidFill>
                  <a:srgbClr val="34495E"/>
                </a:solidFill>
                <a:latin typeface="Roboto" panose="02000000000000000000" pitchFamily="2" charset="0"/>
              </a:rPr>
              <a:t>TECH-FPA PhD Retreat </a:t>
            </a:r>
          </a:p>
          <a:p>
            <a:r>
              <a:rPr lang="it-IT" b="1" dirty="0">
                <a:solidFill>
                  <a:srgbClr val="34495E"/>
                </a:solidFill>
                <a:latin typeface="Roboto" panose="02000000000000000000" pitchFamily="2" charset="0"/>
              </a:rPr>
              <a:t>17 to 21 February,2025</a:t>
            </a:r>
          </a:p>
          <a:p>
            <a:endParaRPr lang="it-IT" b="1" dirty="0">
              <a:solidFill>
                <a:srgbClr val="34495E"/>
              </a:solidFill>
              <a:latin typeface="Roboto" panose="02000000000000000000" pitchFamily="2" charset="0"/>
            </a:endParaRPr>
          </a:p>
          <a:p>
            <a:br>
              <a:rPr lang="it-IT" b="0" i="0" dirty="0">
                <a:solidFill>
                  <a:srgbClr val="444444"/>
                </a:solidFill>
                <a:effectLst/>
                <a:latin typeface="Roboto" panose="02000000000000000000" pitchFamily="2" charset="0"/>
              </a:rPr>
            </a:br>
            <a:r>
              <a:rPr lang="it-IT" b="0" i="0" dirty="0">
                <a:solidFill>
                  <a:srgbClr val="444444"/>
                </a:solidFill>
                <a:effectLst/>
                <a:latin typeface="Roboto" panose="02000000000000000000" pitchFamily="2" charset="0"/>
              </a:rPr>
              <a:t>co LNGS</a:t>
            </a:r>
          </a:p>
          <a:p>
            <a:r>
              <a:rPr lang="it-IT" b="0" i="0" dirty="0">
                <a:effectLst/>
                <a:latin typeface="Roboto" panose="02000000000000000000" pitchFamily="2" charset="0"/>
              </a:rPr>
              <a:t>Room "E. Majorana"</a:t>
            </a:r>
          </a:p>
          <a:p>
            <a:endParaRPr lang="it-IT" b="1" dirty="0">
              <a:solidFill>
                <a:srgbClr val="34495E"/>
              </a:solidFill>
              <a:latin typeface="Roboto" panose="02000000000000000000" pitchFamily="2" charset="0"/>
            </a:endParaRPr>
          </a:p>
        </p:txBody>
      </p:sp>
      <p:sp>
        <p:nvSpPr>
          <p:cNvPr id="5" name="Subtitle 2">
            <a:extLst>
              <a:ext uri="{FF2B5EF4-FFF2-40B4-BE49-F238E27FC236}">
                <a16:creationId xmlns:a16="http://schemas.microsoft.com/office/drawing/2014/main" id="{8177B76B-9BA6-6D5D-1613-00A3D01E0ECD}"/>
              </a:ext>
            </a:extLst>
          </p:cNvPr>
          <p:cNvSpPr txBox="1">
            <a:spLocks/>
          </p:cNvSpPr>
          <p:nvPr/>
        </p:nvSpPr>
        <p:spPr>
          <a:xfrm>
            <a:off x="897309" y="4762623"/>
            <a:ext cx="3156438" cy="495177"/>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dirty="0"/>
              <a:t>PhD Candidate: </a:t>
            </a:r>
            <a:br>
              <a:rPr lang="it-IT" dirty="0"/>
            </a:br>
            <a:r>
              <a:rPr lang="it-IT" dirty="0"/>
              <a:t>Ezeaba Tochukwu Emmanuel</a:t>
            </a:r>
          </a:p>
        </p:txBody>
      </p:sp>
      <p:sp>
        <p:nvSpPr>
          <p:cNvPr id="6" name="Subtitle 2">
            <a:extLst>
              <a:ext uri="{FF2B5EF4-FFF2-40B4-BE49-F238E27FC236}">
                <a16:creationId xmlns:a16="http://schemas.microsoft.com/office/drawing/2014/main" id="{568E7148-15A7-A2CE-EE28-8C929049190A}"/>
              </a:ext>
            </a:extLst>
          </p:cNvPr>
          <p:cNvSpPr txBox="1">
            <a:spLocks/>
          </p:cNvSpPr>
          <p:nvPr/>
        </p:nvSpPr>
        <p:spPr>
          <a:xfrm>
            <a:off x="4964071" y="6125437"/>
            <a:ext cx="2263857" cy="419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1800" dirty="0"/>
              <a:t>Circle: 40th</a:t>
            </a:r>
          </a:p>
        </p:txBody>
      </p:sp>
    </p:spTree>
    <p:extLst>
      <p:ext uri="{BB962C8B-B14F-4D97-AF65-F5344CB8AC3E}">
        <p14:creationId xmlns:p14="http://schemas.microsoft.com/office/powerpoint/2010/main" val="3709400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866E23-CA4A-4D6C-B33F-EA7E4344253F}"/>
              </a:ext>
            </a:extLst>
          </p:cNvPr>
          <p:cNvSpPr>
            <a:spLocks noGrp="1" noRot="1" noMove="1" noResize="1" noEditPoints="1" noAdjustHandles="1" noChangeArrowheads="1" noChangeShapeType="1"/>
          </p:cNvSpPr>
          <p:nvPr>
            <p:ph idx="1"/>
          </p:nvPr>
        </p:nvSpPr>
        <p:spPr>
          <a:xfrm>
            <a:off x="444381" y="188006"/>
            <a:ext cx="11374453" cy="6339793"/>
          </a:xfrm>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it-IT" sz="1800" i="1" dirty="0">
                <a:solidFill>
                  <a:srgbClr val="C00000"/>
                </a:solidFill>
              </a:rPr>
              <a:t>Title and main topic:</a:t>
            </a:r>
          </a:p>
          <a:p>
            <a:pPr marL="0" indent="0" algn="ctr">
              <a:buNone/>
            </a:pPr>
            <a:br>
              <a:rPr lang="it-IT" sz="1700" i="1" dirty="0"/>
            </a:br>
            <a:endParaRPr lang="it-IT" sz="1700" i="1" dirty="0"/>
          </a:p>
          <a:p>
            <a:pPr marL="0" indent="0">
              <a:buNone/>
            </a:pPr>
            <a:endParaRPr lang="it-IT" dirty="0"/>
          </a:p>
        </p:txBody>
      </p:sp>
      <p:grpSp>
        <p:nvGrpSpPr>
          <p:cNvPr id="5" name="Group 4">
            <a:extLst>
              <a:ext uri="{FF2B5EF4-FFF2-40B4-BE49-F238E27FC236}">
                <a16:creationId xmlns:a16="http://schemas.microsoft.com/office/drawing/2014/main" id="{05E9224B-F8E5-FAFF-1C64-26ECD97B0D39}"/>
              </a:ext>
            </a:extLst>
          </p:cNvPr>
          <p:cNvGrpSpPr/>
          <p:nvPr/>
        </p:nvGrpSpPr>
        <p:grpSpPr>
          <a:xfrm>
            <a:off x="1770400" y="1566017"/>
            <a:ext cx="8501635" cy="3565135"/>
            <a:chOff x="2001137" y="2617150"/>
            <a:chExt cx="8501635" cy="3565135"/>
          </a:xfrm>
        </p:grpSpPr>
        <p:grpSp>
          <p:nvGrpSpPr>
            <p:cNvPr id="2" name="Group 1">
              <a:extLst>
                <a:ext uri="{FF2B5EF4-FFF2-40B4-BE49-F238E27FC236}">
                  <a16:creationId xmlns:a16="http://schemas.microsoft.com/office/drawing/2014/main" id="{DC8415BD-BDDC-CB77-2628-8F4CCA689050}"/>
                </a:ext>
              </a:extLst>
            </p:cNvPr>
            <p:cNvGrpSpPr/>
            <p:nvPr/>
          </p:nvGrpSpPr>
          <p:grpSpPr>
            <a:xfrm>
              <a:off x="2001137" y="2617150"/>
              <a:ext cx="5195842" cy="3565135"/>
              <a:chOff x="487110" y="2615013"/>
              <a:chExt cx="5195842" cy="3565135"/>
            </a:xfrm>
          </p:grpSpPr>
          <p:sp>
            <p:nvSpPr>
              <p:cNvPr id="7" name="Parallelogramma 6">
                <a:extLst>
                  <a:ext uri="{FF2B5EF4-FFF2-40B4-BE49-F238E27FC236}">
                    <a16:creationId xmlns:a16="http://schemas.microsoft.com/office/drawing/2014/main" id="{A8DD66ED-5799-0591-9F99-5B65ED5A3BF6}"/>
                  </a:ext>
                </a:extLst>
              </p:cNvPr>
              <p:cNvSpPr>
                <a:spLocks/>
              </p:cNvSpPr>
              <p:nvPr/>
            </p:nvSpPr>
            <p:spPr>
              <a:xfrm>
                <a:off x="487110" y="2615013"/>
                <a:ext cx="4272897" cy="3436952"/>
              </a:xfrm>
              <a:prstGeom prst="parallelogram">
                <a:avLst>
                  <a:gd name="adj" fmla="val 20076"/>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CasellaDiTesto 8">
                <a:extLst>
                  <a:ext uri="{FF2B5EF4-FFF2-40B4-BE49-F238E27FC236}">
                    <a16:creationId xmlns:a16="http://schemas.microsoft.com/office/drawing/2014/main" id="{989B1801-B062-40F6-E5D2-9BE4000E35CA}"/>
                  </a:ext>
                </a:extLst>
              </p:cNvPr>
              <p:cNvSpPr txBox="1">
                <a:spLocks/>
              </p:cNvSpPr>
              <p:nvPr/>
            </p:nvSpPr>
            <p:spPr>
              <a:xfrm>
                <a:off x="658025" y="3040827"/>
                <a:ext cx="5024927" cy="3139321"/>
              </a:xfrm>
              <a:prstGeom prst="rect">
                <a:avLst/>
              </a:prstGeom>
              <a:noFill/>
            </p:spPr>
            <p:txBody>
              <a:bodyPr wrap="square" rtlCol="0">
                <a:spAutoFit/>
              </a:bodyPr>
              <a:lstStyle/>
              <a:p>
                <a:r>
                  <a:rPr lang="it-IT" dirty="0"/>
                  <a:t>                   </a:t>
                </a:r>
                <a:r>
                  <a:rPr lang="it-IT" sz="1800" i="1" dirty="0">
                    <a:solidFill>
                      <a:srgbClr val="C00000"/>
                    </a:solidFill>
                  </a:rPr>
                  <a:t>Status Of the activity</a:t>
                </a:r>
              </a:p>
              <a:p>
                <a:endParaRPr lang="it-IT" dirty="0"/>
              </a:p>
              <a:p>
                <a:r>
                  <a:rPr lang="it-IT" dirty="0"/>
                  <a:t>       EP of 6 copper </a:t>
                </a:r>
                <a:r>
                  <a:rPr lang="it-IT" b="1" dirty="0"/>
                  <a:t>samples</a:t>
                </a:r>
                <a:r>
                  <a:rPr lang="it-IT" dirty="0"/>
                  <a:t> ✅</a:t>
                </a:r>
                <a:br>
                  <a:rPr lang="it-IT" dirty="0"/>
                </a:br>
                <a:r>
                  <a:rPr lang="it-IT" dirty="0"/>
                  <a:t>      EP of 6GHz copper cavity 🔜</a:t>
                </a:r>
                <a:br>
                  <a:rPr lang="it-IT" dirty="0"/>
                </a:br>
                <a:r>
                  <a:rPr lang="it-IT" dirty="0"/>
                  <a:t>     EP of 1.3GHz Copper Cavity 🔜</a:t>
                </a:r>
                <a:br>
                  <a:rPr lang="it-IT" dirty="0"/>
                </a:br>
                <a:r>
                  <a:rPr lang="it-IT" dirty="0"/>
                  <a:t>    PEP of 4 copper samples ✅</a:t>
                </a:r>
                <a:br>
                  <a:rPr lang="it-IT" dirty="0"/>
                </a:br>
                <a:r>
                  <a:rPr lang="it-IT" dirty="0"/>
                  <a:t>   PEP of 4 6GHz copper cavity ✅</a:t>
                </a:r>
                <a:br>
                  <a:rPr lang="it-IT" dirty="0"/>
                </a:br>
                <a:r>
                  <a:rPr lang="it-IT" dirty="0"/>
                  <a:t>  PEP of  1.3GHz copper cavity ✅</a:t>
                </a:r>
                <a:br>
                  <a:rPr lang="it-IT" dirty="0"/>
                </a:br>
                <a:r>
                  <a:rPr lang="it-IT" dirty="0"/>
                  <a:t> PEP of 4 Stainless Steel samples ✅</a:t>
                </a:r>
                <a:br>
                  <a:rPr lang="it-IT" dirty="0"/>
                </a:br>
                <a:r>
                  <a:rPr lang="it-IT" dirty="0"/>
                  <a:t>SUBU of AM 6GHz copper cavity ✅</a:t>
                </a:r>
              </a:p>
              <a:p>
                <a:endParaRPr lang="it-IT" dirty="0"/>
              </a:p>
            </p:txBody>
          </p:sp>
        </p:grpSp>
        <p:grpSp>
          <p:nvGrpSpPr>
            <p:cNvPr id="4" name="Group 3">
              <a:extLst>
                <a:ext uri="{FF2B5EF4-FFF2-40B4-BE49-F238E27FC236}">
                  <a16:creationId xmlns:a16="http://schemas.microsoft.com/office/drawing/2014/main" id="{DE1FB0CF-32C3-1C43-66F1-68124E22F98C}"/>
                </a:ext>
              </a:extLst>
            </p:cNvPr>
            <p:cNvGrpSpPr/>
            <p:nvPr/>
          </p:nvGrpSpPr>
          <p:grpSpPr>
            <a:xfrm>
              <a:off x="5158806" y="2617151"/>
              <a:ext cx="5343966" cy="3436951"/>
              <a:chOff x="6403652" y="2615014"/>
              <a:chExt cx="5343966" cy="3436951"/>
            </a:xfrm>
          </p:grpSpPr>
          <p:sp>
            <p:nvSpPr>
              <p:cNvPr id="10" name="Parallelogramma 9">
                <a:extLst>
                  <a:ext uri="{FF2B5EF4-FFF2-40B4-BE49-F238E27FC236}">
                    <a16:creationId xmlns:a16="http://schemas.microsoft.com/office/drawing/2014/main" id="{5899DD34-392C-F4DE-0B42-D14EB4A7EC26}"/>
                  </a:ext>
                </a:extLst>
              </p:cNvPr>
              <p:cNvSpPr/>
              <p:nvPr/>
            </p:nvSpPr>
            <p:spPr>
              <a:xfrm flipH="1">
                <a:off x="7578694" y="2615014"/>
                <a:ext cx="4168924" cy="3436951"/>
              </a:xfrm>
              <a:prstGeom prst="parallelogram">
                <a:avLst>
                  <a:gd name="adj" fmla="val 19579"/>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CasellaDiTesto 10">
                <a:extLst>
                  <a:ext uri="{FF2B5EF4-FFF2-40B4-BE49-F238E27FC236}">
                    <a16:creationId xmlns:a16="http://schemas.microsoft.com/office/drawing/2014/main" id="{21A5F304-853C-888B-7FF6-0D770DDB9936}"/>
                  </a:ext>
                </a:extLst>
              </p:cNvPr>
              <p:cNvSpPr txBox="1"/>
              <p:nvPr/>
            </p:nvSpPr>
            <p:spPr>
              <a:xfrm>
                <a:off x="6403652" y="3040827"/>
                <a:ext cx="5241425" cy="2862322"/>
              </a:xfrm>
              <a:prstGeom prst="rect">
                <a:avLst/>
              </a:prstGeom>
              <a:noFill/>
            </p:spPr>
            <p:txBody>
              <a:bodyPr wrap="square" rtlCol="0">
                <a:spAutoFit/>
              </a:bodyPr>
              <a:lstStyle/>
              <a:p>
                <a:pPr algn="ctr"/>
                <a:r>
                  <a:rPr lang="it-IT" dirty="0"/>
                  <a:t>                       </a:t>
                </a:r>
                <a:r>
                  <a:rPr lang="it-IT" dirty="0">
                    <a:solidFill>
                      <a:srgbClr val="C00000"/>
                    </a:solidFill>
                  </a:rPr>
                  <a:t>Planning of the next activity</a:t>
                </a:r>
                <a:endParaRPr lang="it-IT" sz="1800" i="1" dirty="0">
                  <a:solidFill>
                    <a:srgbClr val="C00000"/>
                  </a:solidFill>
                </a:endParaRPr>
              </a:p>
              <a:p>
                <a:endParaRPr lang="it-IT" dirty="0"/>
              </a:p>
              <a:p>
                <a:r>
                  <a:rPr lang="it-IT" dirty="0"/>
                  <a:t>                               </a:t>
                </a:r>
                <a:r>
                  <a:rPr lang="it-IT" b="1" dirty="0"/>
                  <a:t>3D printing </a:t>
                </a:r>
                <a:r>
                  <a:rPr lang="it-IT" dirty="0"/>
                  <a:t>of 6GHz copper cavity</a:t>
                </a:r>
                <a:br>
                  <a:rPr lang="it-IT" dirty="0"/>
                </a:br>
                <a:r>
                  <a:rPr lang="it-IT" dirty="0"/>
                  <a:t>                              3D printing of 6GHz Niobium cavity     </a:t>
                </a:r>
                <a:br>
                  <a:rPr lang="it-IT" dirty="0"/>
                </a:br>
                <a:r>
                  <a:rPr lang="it-IT" dirty="0"/>
                  <a:t>                                 EP and PEP of these 6GHz cavities</a:t>
                </a:r>
                <a:br>
                  <a:rPr lang="it-IT" dirty="0"/>
                </a:br>
                <a:r>
                  <a:rPr lang="it-IT" dirty="0"/>
                  <a:t>                                Q</a:t>
                </a:r>
                <a:r>
                  <a:rPr lang="it-IT" baseline="-25000" dirty="0"/>
                  <a:t>f</a:t>
                </a:r>
                <a:r>
                  <a:rPr lang="it-IT" dirty="0"/>
                  <a:t> </a:t>
                </a:r>
                <a:r>
                  <a:rPr lang="it-IT" b="1" dirty="0"/>
                  <a:t>Measurements</a:t>
                </a:r>
                <a:r>
                  <a:rPr lang="it-IT" dirty="0"/>
                  <a:t> of these cavities</a:t>
                </a:r>
                <a:br>
                  <a:rPr lang="it-IT" dirty="0"/>
                </a:br>
                <a:r>
                  <a:rPr lang="it-IT" dirty="0"/>
                  <a:t>                                        Visit to WEAL 3TSystems, Turin</a:t>
                </a:r>
                <a:br>
                  <a:rPr lang="it-IT" dirty="0"/>
                </a:br>
                <a:r>
                  <a:rPr lang="it-IT" dirty="0"/>
                  <a:t>                                           Visit to ASTeC, Daresbury, UK</a:t>
                </a:r>
                <a:br>
                  <a:rPr lang="it-IT" dirty="0"/>
                </a:br>
                <a:r>
                  <a:rPr lang="it-IT" dirty="0"/>
                  <a:t>  </a:t>
                </a:r>
              </a:p>
              <a:p>
                <a:endParaRPr lang="it-IT" dirty="0"/>
              </a:p>
            </p:txBody>
          </p:sp>
        </p:grpSp>
      </p:grpSp>
      <p:sp>
        <p:nvSpPr>
          <p:cNvPr id="13" name="Rettangolo con angoli arrotondati 12">
            <a:extLst>
              <a:ext uri="{FF2B5EF4-FFF2-40B4-BE49-F238E27FC236}">
                <a16:creationId xmlns:a16="http://schemas.microsoft.com/office/drawing/2014/main" id="{100E5AA9-4D1A-DB8B-8A65-F88DBF948FF9}"/>
              </a:ext>
            </a:extLst>
          </p:cNvPr>
          <p:cNvSpPr/>
          <p:nvPr/>
        </p:nvSpPr>
        <p:spPr>
          <a:xfrm>
            <a:off x="1034040" y="665833"/>
            <a:ext cx="10195133" cy="632389"/>
          </a:xfrm>
          <a:prstGeom prst="round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US" sz="1800" dirty="0">
                <a:solidFill>
                  <a:schemeClr val="tx1"/>
                </a:solidFill>
              </a:rPr>
              <a:t>Sustainable Surface Finishing of Additively Manufactured Metal Components for High-Precision Applications</a:t>
            </a:r>
            <a:endParaRPr lang="it-IT" dirty="0">
              <a:solidFill>
                <a:schemeClr val="tx1"/>
              </a:solidFill>
            </a:endParaRPr>
          </a:p>
        </p:txBody>
      </p:sp>
      <p:sp>
        <p:nvSpPr>
          <p:cNvPr id="6" name="Rectangle: Rounded Corners 5">
            <a:extLst>
              <a:ext uri="{FF2B5EF4-FFF2-40B4-BE49-F238E27FC236}">
                <a16:creationId xmlns:a16="http://schemas.microsoft.com/office/drawing/2014/main" id="{29FC603D-DE62-03A9-6DEB-8EE321892ED7}"/>
              </a:ext>
            </a:extLst>
          </p:cNvPr>
          <p:cNvSpPr/>
          <p:nvPr/>
        </p:nvSpPr>
        <p:spPr>
          <a:xfrm>
            <a:off x="1034040" y="5364431"/>
            <a:ext cx="5315485" cy="1006782"/>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600" dirty="0">
                <a:solidFill>
                  <a:srgbClr val="C00000"/>
                </a:solidFill>
              </a:rPr>
              <a:t>Likes: </a:t>
            </a:r>
            <a:r>
              <a:rPr lang="it-IT" sz="1600" dirty="0">
                <a:solidFill>
                  <a:schemeClr val="tx1"/>
                </a:solidFill>
              </a:rPr>
              <a:t>	Dynamics and Applications of the PEP Technology</a:t>
            </a:r>
            <a:br>
              <a:rPr lang="it-IT" sz="1600" dirty="0">
                <a:solidFill>
                  <a:schemeClr val="tx1"/>
                </a:solidFill>
              </a:rPr>
            </a:br>
            <a:r>
              <a:rPr lang="it-IT" sz="1600" dirty="0">
                <a:solidFill>
                  <a:schemeClr val="tx1"/>
                </a:solidFill>
              </a:rPr>
              <a:t>	Work Environment</a:t>
            </a:r>
          </a:p>
          <a:p>
            <a:r>
              <a:rPr lang="it-IT" sz="1600" dirty="0">
                <a:solidFill>
                  <a:srgbClr val="C00000"/>
                </a:solidFill>
              </a:rPr>
              <a:t>Difficulty:</a:t>
            </a:r>
            <a:r>
              <a:rPr lang="it-IT" sz="1600" dirty="0">
                <a:solidFill>
                  <a:schemeClr val="tx1"/>
                </a:solidFill>
              </a:rPr>
              <a:t>	Italian Language</a:t>
            </a:r>
            <a:r>
              <a:rPr lang="it-IT" sz="1600" dirty="0"/>
              <a:t>	</a:t>
            </a:r>
            <a:endParaRPr lang="en-GB" sz="1600" dirty="0"/>
          </a:p>
        </p:txBody>
      </p:sp>
      <p:sp>
        <p:nvSpPr>
          <p:cNvPr id="8" name="Rectangle: Rounded Corners 7">
            <a:extLst>
              <a:ext uri="{FF2B5EF4-FFF2-40B4-BE49-F238E27FC236}">
                <a16:creationId xmlns:a16="http://schemas.microsoft.com/office/drawing/2014/main" id="{48C35B5D-F2A7-8776-A564-F1FAD9455B28}"/>
              </a:ext>
            </a:extLst>
          </p:cNvPr>
          <p:cNvSpPr/>
          <p:nvPr/>
        </p:nvSpPr>
        <p:spPr>
          <a:xfrm>
            <a:off x="8708163" y="5364431"/>
            <a:ext cx="2521010" cy="1163368"/>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it-IT" sz="1200" i="1" dirty="0">
                <a:solidFill>
                  <a:srgbClr val="C00000"/>
                </a:solidFill>
              </a:rPr>
              <a:t>EP</a:t>
            </a:r>
            <a:r>
              <a:rPr lang="it-IT" sz="1200" i="1" dirty="0">
                <a:solidFill>
                  <a:schemeClr val="tx1"/>
                </a:solidFill>
              </a:rPr>
              <a:t>   =</a:t>
            </a:r>
            <a:r>
              <a:rPr lang="it-IT" sz="1200" i="1" dirty="0">
                <a:solidFill>
                  <a:srgbClr val="C00000"/>
                </a:solidFill>
              </a:rPr>
              <a:t> </a:t>
            </a:r>
            <a:r>
              <a:rPr lang="it-IT" sz="1200" i="1" dirty="0"/>
              <a:t>El </a:t>
            </a:r>
            <a:r>
              <a:rPr lang="it-IT" sz="1200" i="1" dirty="0">
                <a:solidFill>
                  <a:schemeClr val="tx1"/>
                </a:solidFill>
              </a:rPr>
              <a:t>Electrochemical Polishing</a:t>
            </a:r>
          </a:p>
          <a:p>
            <a:pPr algn="r"/>
            <a:r>
              <a:rPr lang="it-IT" sz="1200" i="1" dirty="0">
                <a:solidFill>
                  <a:srgbClr val="C00000"/>
                </a:solidFill>
              </a:rPr>
              <a:t>PEP</a:t>
            </a:r>
            <a:r>
              <a:rPr lang="it-IT" sz="1200" i="1" dirty="0">
                <a:solidFill>
                  <a:schemeClr val="tx1"/>
                </a:solidFill>
              </a:rPr>
              <a:t> = Plasma Electrolytic Polishing</a:t>
            </a:r>
          </a:p>
          <a:p>
            <a:pPr algn="r"/>
            <a:r>
              <a:rPr lang="it-IT" sz="1200" i="1" dirty="0">
                <a:solidFill>
                  <a:srgbClr val="C00000"/>
                </a:solidFill>
              </a:rPr>
              <a:t>AM</a:t>
            </a:r>
            <a:r>
              <a:rPr lang="it-IT" sz="1200" i="1" dirty="0">
                <a:solidFill>
                  <a:schemeClr val="tx1"/>
                </a:solidFill>
              </a:rPr>
              <a:t> = Additively Manufactured </a:t>
            </a:r>
          </a:p>
          <a:p>
            <a:pPr algn="r"/>
            <a:r>
              <a:rPr lang="it-IT" sz="1200" i="1" dirty="0">
                <a:solidFill>
                  <a:srgbClr val="C00000"/>
                </a:solidFill>
              </a:rPr>
              <a:t>Q</a:t>
            </a:r>
            <a:r>
              <a:rPr lang="it-IT" sz="1200" i="1" baseline="-25000" dirty="0">
                <a:solidFill>
                  <a:srgbClr val="C00000"/>
                </a:solidFill>
              </a:rPr>
              <a:t>f</a:t>
            </a:r>
            <a:r>
              <a:rPr lang="it-IT" sz="1200" i="1" dirty="0">
                <a:solidFill>
                  <a:schemeClr val="tx1"/>
                </a:solidFill>
              </a:rPr>
              <a:t> = Quality Factor</a:t>
            </a:r>
            <a:br>
              <a:rPr lang="it-IT" sz="1200" i="1" dirty="0">
                <a:solidFill>
                  <a:schemeClr val="tx1"/>
                </a:solidFill>
              </a:rPr>
            </a:br>
            <a:r>
              <a:rPr lang="it-IT" sz="1200" i="1" dirty="0">
                <a:solidFill>
                  <a:schemeClr val="tx1"/>
                </a:solidFill>
              </a:rPr>
              <a:t>✅ = Completed</a:t>
            </a:r>
            <a:br>
              <a:rPr lang="it-IT" sz="1200" i="1" dirty="0">
                <a:solidFill>
                  <a:schemeClr val="tx1"/>
                </a:solidFill>
              </a:rPr>
            </a:br>
            <a:r>
              <a:rPr lang="it-IT" sz="1200" i="1" dirty="0">
                <a:solidFill>
                  <a:schemeClr val="tx1"/>
                </a:solidFill>
              </a:rPr>
              <a:t>🔜 = In Progress</a:t>
            </a:r>
            <a:endParaRPr lang="en-GB" sz="1200" i="1" dirty="0"/>
          </a:p>
        </p:txBody>
      </p:sp>
    </p:spTree>
    <p:extLst>
      <p:ext uri="{BB962C8B-B14F-4D97-AF65-F5344CB8AC3E}">
        <p14:creationId xmlns:p14="http://schemas.microsoft.com/office/powerpoint/2010/main" val="325119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ED0D7-D02E-4982-AB36-5909E9D5D5BF}"/>
              </a:ext>
            </a:extLst>
          </p:cNvPr>
          <p:cNvSpPr>
            <a:spLocks noGrp="1"/>
          </p:cNvSpPr>
          <p:nvPr>
            <p:ph type="title"/>
          </p:nvPr>
        </p:nvSpPr>
        <p:spPr/>
        <p:txBody>
          <a:bodyPr/>
          <a:lstStyle/>
          <a:p>
            <a:r>
              <a:rPr lang="it-IT" dirty="0"/>
              <a:t>Curriculum Board Members</a:t>
            </a:r>
          </a:p>
        </p:txBody>
      </p:sp>
      <p:sp>
        <p:nvSpPr>
          <p:cNvPr id="3" name="Content Placeholder 2">
            <a:extLst>
              <a:ext uri="{FF2B5EF4-FFF2-40B4-BE49-F238E27FC236}">
                <a16:creationId xmlns:a16="http://schemas.microsoft.com/office/drawing/2014/main" id="{A72C3B7D-7B4E-42A6-901C-51B62094E345}"/>
              </a:ext>
            </a:extLst>
          </p:cNvPr>
          <p:cNvSpPr>
            <a:spLocks noGrp="1"/>
          </p:cNvSpPr>
          <p:nvPr>
            <p:ph idx="1"/>
          </p:nvPr>
        </p:nvSpPr>
        <p:spPr/>
        <p:txBody>
          <a:bodyPr/>
          <a:lstStyle/>
          <a:p>
            <a:r>
              <a:rPr lang="it-IT" dirty="0"/>
              <a:t>Antonio Carcaterra - Roma La Sapienza    </a:t>
            </a:r>
          </a:p>
          <a:p>
            <a:r>
              <a:rPr lang="it-IT" dirty="0"/>
              <a:t>Fabio D'Anca - INAF </a:t>
            </a:r>
          </a:p>
          <a:p>
            <a:r>
              <a:rPr lang="it-IT" dirty="0"/>
              <a:t>Giuliana Fiorillo - Napoli Federico II </a:t>
            </a:r>
          </a:p>
          <a:p>
            <a:r>
              <a:rPr lang="it-IT" dirty="0"/>
              <a:t>Irene Calliari – UNIPD</a:t>
            </a:r>
          </a:p>
          <a:p>
            <a:r>
              <a:rPr lang="it-IT" dirty="0"/>
              <a:t>Luca Esposito - Napoli Federico II</a:t>
            </a:r>
          </a:p>
          <a:p>
            <a:r>
              <a:rPr lang="it-IT" dirty="0"/>
              <a:t>Paolo Gorla – INFN</a:t>
            </a:r>
          </a:p>
          <a:p>
            <a:r>
              <a:rPr lang="it-IT" dirty="0"/>
              <a:t>Simone Mancin - UNIPD</a:t>
            </a:r>
          </a:p>
        </p:txBody>
      </p:sp>
    </p:spTree>
    <p:extLst>
      <p:ext uri="{BB962C8B-B14F-4D97-AF65-F5344CB8AC3E}">
        <p14:creationId xmlns:p14="http://schemas.microsoft.com/office/powerpoint/2010/main" val="3360836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2120448"/>
            <a:ext cx="9144000" cy="16557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it-IT"/>
              <a:t>Adaptive Optics for Next Generation Space Telescopes</a:t>
            </a:r>
            <a:endParaRPr/>
          </a:p>
        </p:txBody>
      </p:sp>
      <p:sp>
        <p:nvSpPr>
          <p:cNvPr id="85" name="Google Shape;85;p1"/>
          <p:cNvSpPr txBox="1">
            <a:spLocks noGrp="1"/>
          </p:cNvSpPr>
          <p:nvPr>
            <p:ph type="subTitle" idx="1"/>
          </p:nvPr>
        </p:nvSpPr>
        <p:spPr>
          <a:xfrm>
            <a:off x="1524000" y="4196513"/>
            <a:ext cx="9144000" cy="16557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400"/>
              <a:buNone/>
            </a:pPr>
            <a:endParaRPr/>
          </a:p>
          <a:p>
            <a:pPr marL="0" lvl="0" indent="0" algn="ctr" rtl="0">
              <a:lnSpc>
                <a:spcPct val="90000"/>
              </a:lnSpc>
              <a:spcBef>
                <a:spcPts val="1000"/>
              </a:spcBef>
              <a:spcAft>
                <a:spcPts val="0"/>
              </a:spcAft>
              <a:buClr>
                <a:schemeClr val="dk1"/>
              </a:buClr>
              <a:buSzPts val="2400"/>
              <a:buNone/>
            </a:pPr>
            <a:r>
              <a:rPr lang="it-IT"/>
              <a:t>Chiara Scandaglia</a:t>
            </a:r>
            <a:endParaRPr/>
          </a:p>
          <a:p>
            <a:pPr marL="0" lvl="0" indent="0" algn="ctr" rtl="0">
              <a:lnSpc>
                <a:spcPct val="90000"/>
              </a:lnSpc>
              <a:spcBef>
                <a:spcPts val="1000"/>
              </a:spcBef>
              <a:spcAft>
                <a:spcPts val="0"/>
              </a:spcAft>
              <a:buClr>
                <a:schemeClr val="dk1"/>
              </a:buClr>
              <a:buSzPts val="2400"/>
              <a:buNone/>
            </a:pPr>
            <a:r>
              <a:rPr lang="it-IT"/>
              <a:t>Runa Briguglio, Marco Xompero</a:t>
            </a:r>
            <a:endParaRPr/>
          </a:p>
          <a:p>
            <a:pPr marL="0" lvl="0" indent="0" algn="ctr" rtl="0">
              <a:lnSpc>
                <a:spcPct val="90000"/>
              </a:lnSpc>
              <a:spcBef>
                <a:spcPts val="1000"/>
              </a:spcBef>
              <a:spcAft>
                <a:spcPts val="0"/>
              </a:spcAft>
              <a:buClr>
                <a:schemeClr val="dk1"/>
              </a:buClr>
              <a:buSzPts val="2400"/>
              <a:buNone/>
            </a:pPr>
            <a:r>
              <a:rPr lang="it-IT"/>
              <a:t>XL Cicle</a:t>
            </a:r>
            <a:endParaRPr/>
          </a:p>
        </p:txBody>
      </p:sp>
      <p:sp>
        <p:nvSpPr>
          <p:cNvPr id="86" name="Google Shape;86;p1"/>
          <p:cNvSpPr txBox="1"/>
          <p:nvPr/>
        </p:nvSpPr>
        <p:spPr>
          <a:xfrm>
            <a:off x="1405466" y="202407"/>
            <a:ext cx="9144000" cy="1655700"/>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ctr" rtl="0">
              <a:lnSpc>
                <a:spcPct val="90000"/>
              </a:lnSpc>
              <a:spcBef>
                <a:spcPts val="0"/>
              </a:spcBef>
              <a:spcAft>
                <a:spcPts val="0"/>
              </a:spcAft>
              <a:buClr>
                <a:srgbClr val="34495E"/>
              </a:buClr>
              <a:buSzPct val="100000"/>
              <a:buFont typeface="Arial"/>
              <a:buNone/>
            </a:pPr>
            <a:r>
              <a:rPr lang="it-IT" sz="2400" b="1" i="0" u="none" strike="noStrike" cap="none">
                <a:solidFill>
                  <a:srgbClr val="34495E"/>
                </a:solidFill>
                <a:latin typeface="Roboto"/>
                <a:ea typeface="Roboto"/>
                <a:cs typeface="Roboto"/>
                <a:sym typeface="Roboto"/>
              </a:rPr>
              <a:t>TECH-FPA PhD Retreat </a:t>
            </a:r>
            <a:endParaRPr/>
          </a:p>
          <a:p>
            <a:pPr marL="0" marR="0" lvl="0" indent="0" algn="ctr" rtl="0">
              <a:lnSpc>
                <a:spcPct val="90000"/>
              </a:lnSpc>
              <a:spcBef>
                <a:spcPts val="1000"/>
              </a:spcBef>
              <a:spcAft>
                <a:spcPts val="0"/>
              </a:spcAft>
              <a:buClr>
                <a:srgbClr val="34495E"/>
              </a:buClr>
              <a:buSzPct val="100000"/>
              <a:buFont typeface="Arial"/>
              <a:buNone/>
            </a:pPr>
            <a:r>
              <a:rPr lang="it-IT" sz="2400" b="1" i="0" u="none" strike="noStrike" cap="none">
                <a:solidFill>
                  <a:srgbClr val="34495E"/>
                </a:solidFill>
                <a:latin typeface="Roboto"/>
                <a:ea typeface="Roboto"/>
                <a:cs typeface="Roboto"/>
                <a:sym typeface="Roboto"/>
              </a:rPr>
              <a:t>17 to 21 February,2025</a:t>
            </a:r>
            <a:endParaRPr/>
          </a:p>
          <a:p>
            <a:pPr marL="0" marR="0" lvl="0" indent="0" algn="ctr" rtl="0">
              <a:lnSpc>
                <a:spcPct val="90000"/>
              </a:lnSpc>
              <a:spcBef>
                <a:spcPts val="1000"/>
              </a:spcBef>
              <a:spcAft>
                <a:spcPts val="0"/>
              </a:spcAft>
              <a:buClr>
                <a:schemeClr val="dk1"/>
              </a:buClr>
              <a:buSzPct val="100000"/>
              <a:buFont typeface="Arial"/>
              <a:buNone/>
            </a:pPr>
            <a:endParaRPr sz="2400" b="1" i="0" u="none" strike="noStrike" cap="none">
              <a:solidFill>
                <a:srgbClr val="34495E"/>
              </a:solidFill>
              <a:latin typeface="Roboto"/>
              <a:ea typeface="Roboto"/>
              <a:cs typeface="Roboto"/>
              <a:sym typeface="Roboto"/>
            </a:endParaRPr>
          </a:p>
          <a:p>
            <a:pPr marL="0" marR="0" lvl="0" indent="0" algn="ctr" rtl="0">
              <a:lnSpc>
                <a:spcPct val="90000"/>
              </a:lnSpc>
              <a:spcBef>
                <a:spcPts val="1000"/>
              </a:spcBef>
              <a:spcAft>
                <a:spcPts val="0"/>
              </a:spcAft>
              <a:buClr>
                <a:srgbClr val="444444"/>
              </a:buClr>
              <a:buSzPct val="100000"/>
              <a:buFont typeface="Arial"/>
              <a:buNone/>
            </a:pPr>
            <a:br>
              <a:rPr lang="it-IT" sz="2400" b="0" i="0" u="none" strike="noStrike" cap="none">
                <a:solidFill>
                  <a:srgbClr val="444444"/>
                </a:solidFill>
                <a:latin typeface="Roboto"/>
                <a:ea typeface="Roboto"/>
                <a:cs typeface="Roboto"/>
                <a:sym typeface="Roboto"/>
              </a:rPr>
            </a:br>
            <a:r>
              <a:rPr lang="it-IT" sz="2400" b="0" i="0" u="none" strike="noStrike" cap="none">
                <a:solidFill>
                  <a:srgbClr val="444444"/>
                </a:solidFill>
                <a:latin typeface="Roboto"/>
                <a:ea typeface="Roboto"/>
                <a:cs typeface="Roboto"/>
                <a:sym typeface="Roboto"/>
              </a:rPr>
              <a:t>co LNGS</a:t>
            </a:r>
            <a:endParaRPr/>
          </a:p>
          <a:p>
            <a:pPr marL="0" marR="0" lvl="0" indent="0" algn="ctr" rtl="0">
              <a:lnSpc>
                <a:spcPct val="90000"/>
              </a:lnSpc>
              <a:spcBef>
                <a:spcPts val="1000"/>
              </a:spcBef>
              <a:spcAft>
                <a:spcPts val="0"/>
              </a:spcAft>
              <a:buClr>
                <a:schemeClr val="dk1"/>
              </a:buClr>
              <a:buSzPct val="100000"/>
              <a:buFont typeface="Arial"/>
              <a:buNone/>
            </a:pPr>
            <a:r>
              <a:rPr lang="it-IT" sz="2400" b="0" i="0" u="none" strike="noStrike" cap="none">
                <a:solidFill>
                  <a:schemeClr val="dk1"/>
                </a:solidFill>
                <a:latin typeface="Roboto"/>
                <a:ea typeface="Roboto"/>
                <a:cs typeface="Roboto"/>
                <a:sym typeface="Roboto"/>
              </a:rPr>
              <a:t>Room "E. Majorana"</a:t>
            </a:r>
            <a:endParaRPr/>
          </a:p>
          <a:p>
            <a:pPr marL="0" marR="0" lvl="0" indent="0" algn="ctr" rtl="0">
              <a:lnSpc>
                <a:spcPct val="90000"/>
              </a:lnSpc>
              <a:spcBef>
                <a:spcPts val="1000"/>
              </a:spcBef>
              <a:spcAft>
                <a:spcPts val="0"/>
              </a:spcAft>
              <a:buClr>
                <a:schemeClr val="dk1"/>
              </a:buClr>
              <a:buSzPct val="100000"/>
              <a:buFont typeface="Arial"/>
              <a:buNone/>
            </a:pPr>
            <a:endParaRPr sz="2400" b="1" i="0" u="none" strike="noStrike" cap="none">
              <a:solidFill>
                <a:srgbClr val="34495E"/>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body" idx="1"/>
          </p:nvPr>
        </p:nvSpPr>
        <p:spPr>
          <a:xfrm>
            <a:off x="585475" y="519300"/>
            <a:ext cx="10515600" cy="581940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ts val="2600"/>
              <a:buChar char="•"/>
            </a:pPr>
            <a:r>
              <a:rPr lang="it-IT" sz="2600" b="1" dirty="0"/>
              <a:t>Adaptive Optics for Next Generation Space Telescopes</a:t>
            </a:r>
            <a:endParaRPr sz="2600" b="1" dirty="0"/>
          </a:p>
          <a:p>
            <a:pPr marL="685800" lvl="1" indent="-228600" algn="l" rtl="0">
              <a:lnSpc>
                <a:spcPct val="90000"/>
              </a:lnSpc>
              <a:spcBef>
                <a:spcPts val="500"/>
              </a:spcBef>
              <a:spcAft>
                <a:spcPts val="0"/>
              </a:spcAft>
              <a:buClr>
                <a:schemeClr val="dk1"/>
              </a:buClr>
              <a:buSzPts val="2600"/>
              <a:buChar char="•"/>
            </a:pPr>
            <a:r>
              <a:rPr lang="it-IT" sz="2600" dirty="0"/>
              <a:t>How to bring the methodologies of ground-based active and adaptive optics into the context of a space mission and exploit their potential advantages: </a:t>
            </a:r>
            <a:r>
              <a:rPr lang="it-IT" sz="2600" b="1" dirty="0"/>
              <a:t>large primary apertures</a:t>
            </a:r>
            <a:r>
              <a:rPr lang="it-IT" sz="2600" dirty="0"/>
              <a:t>, </a:t>
            </a:r>
            <a:r>
              <a:rPr lang="it-IT" sz="2600" b="1" dirty="0"/>
              <a:t>high wavefront stability</a:t>
            </a:r>
            <a:r>
              <a:rPr lang="it-IT" sz="2600" dirty="0"/>
              <a:t>, </a:t>
            </a:r>
            <a:r>
              <a:rPr lang="it-IT" sz="2600" b="1" dirty="0"/>
              <a:t>insensitivity to disturbances</a:t>
            </a:r>
            <a:r>
              <a:rPr lang="it-IT" sz="2600" dirty="0"/>
              <a:t>, etc.</a:t>
            </a:r>
            <a:endParaRPr sz="2600" dirty="0"/>
          </a:p>
          <a:p>
            <a:pPr marL="0" lvl="1" indent="0" algn="l" rtl="0">
              <a:lnSpc>
                <a:spcPct val="90000"/>
              </a:lnSpc>
              <a:spcBef>
                <a:spcPts val="500"/>
              </a:spcBef>
              <a:spcAft>
                <a:spcPts val="0"/>
              </a:spcAft>
              <a:buClr>
                <a:schemeClr val="dk1"/>
              </a:buClr>
              <a:buSzPts val="2600"/>
              <a:buNone/>
            </a:pPr>
            <a:endParaRPr sz="2600" dirty="0"/>
          </a:p>
          <a:p>
            <a:pPr marL="228600" lvl="0" indent="-228600" algn="l" rtl="0">
              <a:lnSpc>
                <a:spcPct val="90000"/>
              </a:lnSpc>
              <a:spcBef>
                <a:spcPts val="1000"/>
              </a:spcBef>
              <a:spcAft>
                <a:spcPts val="0"/>
              </a:spcAft>
              <a:buClr>
                <a:schemeClr val="dk1"/>
              </a:buClr>
              <a:buSzPts val="2600"/>
              <a:buChar char="•"/>
            </a:pPr>
            <a:r>
              <a:rPr lang="it-IT" sz="2600" b="1" dirty="0"/>
              <a:t>Status Of the activity </a:t>
            </a:r>
            <a:endParaRPr dirty="0"/>
          </a:p>
          <a:p>
            <a:pPr marL="685800" lvl="1" indent="-228600" algn="l" rtl="0">
              <a:lnSpc>
                <a:spcPct val="90000"/>
              </a:lnSpc>
              <a:spcBef>
                <a:spcPts val="500"/>
              </a:spcBef>
              <a:spcAft>
                <a:spcPts val="0"/>
              </a:spcAft>
              <a:buClr>
                <a:schemeClr val="dk1"/>
              </a:buClr>
              <a:buSzPts val="2600"/>
              <a:buChar char="•"/>
            </a:pPr>
            <a:r>
              <a:rPr lang="it-IT" sz="2600" b="1" dirty="0"/>
              <a:t>Literature study, laboratory training</a:t>
            </a:r>
            <a:r>
              <a:rPr lang="it-IT" sz="2600" dirty="0"/>
              <a:t>, embedding of skills acquired in a company (e.g. thermal simulations)</a:t>
            </a:r>
            <a:endParaRPr sz="2600" dirty="0"/>
          </a:p>
          <a:p>
            <a:pPr marL="0" lvl="0" indent="0" algn="l" rtl="0">
              <a:lnSpc>
                <a:spcPct val="90000"/>
              </a:lnSpc>
              <a:spcBef>
                <a:spcPts val="1000"/>
              </a:spcBef>
              <a:spcAft>
                <a:spcPts val="0"/>
              </a:spcAft>
              <a:buClr>
                <a:schemeClr val="dk1"/>
              </a:buClr>
              <a:buSzPts val="2600"/>
              <a:buNone/>
            </a:pPr>
            <a:endParaRPr sz="2600" dirty="0"/>
          </a:p>
          <a:p>
            <a:pPr marL="228600" lvl="0" indent="-228600" algn="l" rtl="0">
              <a:lnSpc>
                <a:spcPct val="90000"/>
              </a:lnSpc>
              <a:spcBef>
                <a:spcPts val="1000"/>
              </a:spcBef>
              <a:spcAft>
                <a:spcPts val="0"/>
              </a:spcAft>
              <a:buClr>
                <a:schemeClr val="dk1"/>
              </a:buClr>
              <a:buSzPts val="2600"/>
              <a:buChar char="•"/>
            </a:pPr>
            <a:r>
              <a:rPr lang="it-IT" sz="2600" b="1" dirty="0"/>
              <a:t>Planning of the next activity</a:t>
            </a:r>
            <a:endParaRPr sz="2600" b="1" dirty="0"/>
          </a:p>
          <a:p>
            <a:pPr marL="685800" lvl="1" indent="-279400" algn="l" rtl="0">
              <a:lnSpc>
                <a:spcPct val="90000"/>
              </a:lnSpc>
              <a:spcBef>
                <a:spcPts val="1000"/>
              </a:spcBef>
              <a:spcAft>
                <a:spcPts val="0"/>
              </a:spcAft>
              <a:buSzPts val="2600"/>
              <a:buChar char="•"/>
            </a:pPr>
            <a:r>
              <a:rPr lang="it-IT" sz="2600" dirty="0"/>
              <a:t>Development of a </a:t>
            </a:r>
            <a:r>
              <a:rPr lang="it-IT" sz="2600" b="1" dirty="0"/>
              <a:t>E2E integrated model </a:t>
            </a:r>
            <a:r>
              <a:rPr lang="it-IT" sz="2600" dirty="0"/>
              <a:t>to simulate </a:t>
            </a:r>
            <a:r>
              <a:rPr lang="it-IT" sz="2600" b="1" dirty="0"/>
              <a:t>mirror deformations</a:t>
            </a:r>
            <a:r>
              <a:rPr lang="it-IT" sz="2600" dirty="0"/>
              <a:t>, </a:t>
            </a:r>
            <a:r>
              <a:rPr lang="it-IT" sz="2600" b="1" dirty="0"/>
              <a:t>disturbance propagation</a:t>
            </a:r>
            <a:r>
              <a:rPr lang="it-IT" sz="2600" dirty="0"/>
              <a:t> and </a:t>
            </a:r>
            <a:r>
              <a:rPr lang="it-IT" sz="2600" b="1" dirty="0"/>
              <a:t>correction loop</a:t>
            </a:r>
            <a:r>
              <a:rPr lang="it-IT" sz="2600" dirty="0"/>
              <a:t> by selecting and varying </a:t>
            </a:r>
            <a:r>
              <a:rPr lang="it-IT" sz="2600" b="1" dirty="0"/>
              <a:t>telescope and</a:t>
            </a:r>
            <a:r>
              <a:rPr lang="it-IT" sz="2600" dirty="0"/>
              <a:t> </a:t>
            </a:r>
            <a:r>
              <a:rPr lang="it-IT" sz="2600" b="1" dirty="0"/>
              <a:t>active mirror design elements</a:t>
            </a:r>
            <a:r>
              <a:rPr lang="it-IT" sz="2600" dirty="0"/>
              <a:t> and </a:t>
            </a:r>
            <a:r>
              <a:rPr lang="it-IT" sz="2600" b="1" dirty="0"/>
              <a:t>operating environment correlated heat loads</a:t>
            </a:r>
            <a:endParaRPr sz="2600" b="1" dirty="0"/>
          </a:p>
          <a:p>
            <a:pPr marL="685800" lvl="1" indent="-279400" algn="l" rtl="0">
              <a:lnSpc>
                <a:spcPct val="90000"/>
              </a:lnSpc>
              <a:spcBef>
                <a:spcPts val="1000"/>
              </a:spcBef>
              <a:spcAft>
                <a:spcPts val="0"/>
              </a:spcAft>
              <a:buSzPts val="2600"/>
              <a:buChar char="•"/>
            </a:pPr>
            <a:r>
              <a:rPr lang="it-IT" sz="2600" dirty="0"/>
              <a:t>(Possible) period abroad during the second year of the PhD program</a:t>
            </a:r>
            <a:endParaRPr sz="2600"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8E1DCAA3-F040-335E-0D27-EB013521584E}"/>
              </a:ext>
            </a:extLst>
          </p:cNvPr>
          <p:cNvSpPr/>
          <p:nvPr/>
        </p:nvSpPr>
        <p:spPr>
          <a:xfrm>
            <a:off x="-250166" y="-69011"/>
            <a:ext cx="12982755" cy="692701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10" name="Immagine 9" descr="Immagine che contiene cerchio, orologio, arte&#10;&#10;Descrizione generata automaticamente">
            <a:extLst>
              <a:ext uri="{FF2B5EF4-FFF2-40B4-BE49-F238E27FC236}">
                <a16:creationId xmlns:a16="http://schemas.microsoft.com/office/drawing/2014/main" id="{0547E56D-081D-9435-8805-25F91537E900}"/>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l="9970" r="29847"/>
          <a:stretch/>
        </p:blipFill>
        <p:spPr>
          <a:xfrm>
            <a:off x="2274847" y="0"/>
            <a:ext cx="8129240" cy="6789374"/>
          </a:xfrm>
          <a:prstGeom prst="rect">
            <a:avLst/>
          </a:prstGeom>
        </p:spPr>
      </p:pic>
      <p:sp>
        <p:nvSpPr>
          <p:cNvPr id="3" name="Subtitle 2">
            <a:extLst>
              <a:ext uri="{FF2B5EF4-FFF2-40B4-BE49-F238E27FC236}">
                <a16:creationId xmlns:a16="http://schemas.microsoft.com/office/drawing/2014/main" id="{4C38AC98-F85A-4CE7-882C-EE0E63C862AE}"/>
              </a:ext>
            </a:extLst>
          </p:cNvPr>
          <p:cNvSpPr>
            <a:spLocks noGrp="1"/>
          </p:cNvSpPr>
          <p:nvPr>
            <p:ph type="subTitle" idx="1"/>
          </p:nvPr>
        </p:nvSpPr>
        <p:spPr/>
        <p:txBody>
          <a:bodyPr>
            <a:normAutofit lnSpcReduction="10000"/>
          </a:bodyPr>
          <a:lstStyle/>
          <a:p>
            <a:r>
              <a:rPr lang="it-IT" b="1" dirty="0" err="1">
                <a:solidFill>
                  <a:schemeClr val="bg2">
                    <a:lumMod val="90000"/>
                  </a:schemeClr>
                </a:solidFill>
                <a:latin typeface="ISOCP_IV50" panose="00000400000000000000" pitchFamily="2" charset="0"/>
                <a:cs typeface="ISOCP_IV50" panose="00000400000000000000" pitchFamily="2" charset="0"/>
              </a:rPr>
              <a:t>Ph.D</a:t>
            </a:r>
            <a:r>
              <a:rPr lang="it-IT" b="1" dirty="0">
                <a:solidFill>
                  <a:schemeClr val="bg2">
                    <a:lumMod val="90000"/>
                  </a:schemeClr>
                </a:solidFill>
                <a:latin typeface="ISOCP_IV50" panose="00000400000000000000" pitchFamily="2" charset="0"/>
                <a:cs typeface="ISOCP_IV50" panose="00000400000000000000" pitchFamily="2" charset="0"/>
              </a:rPr>
              <a:t> Candidate</a:t>
            </a:r>
            <a:r>
              <a:rPr lang="it-IT" dirty="0">
                <a:solidFill>
                  <a:schemeClr val="bg2">
                    <a:lumMod val="90000"/>
                  </a:schemeClr>
                </a:solidFill>
              </a:rPr>
              <a:t>: </a:t>
            </a:r>
            <a:r>
              <a:rPr lang="it-IT" dirty="0">
                <a:solidFill>
                  <a:schemeClr val="bg1"/>
                </a:solidFill>
              </a:rPr>
              <a:t>Moreno Nacca</a:t>
            </a:r>
          </a:p>
          <a:p>
            <a:r>
              <a:rPr lang="it-IT" b="1" dirty="0">
                <a:solidFill>
                  <a:schemeClr val="bg2">
                    <a:lumMod val="90000"/>
                  </a:schemeClr>
                </a:solidFill>
                <a:latin typeface="ISOCP_IV50" panose="00000400000000000000" pitchFamily="2" charset="0"/>
                <a:cs typeface="ISOCP_IV50" panose="00000400000000000000" pitchFamily="2" charset="0"/>
              </a:rPr>
              <a:t>Supervisor</a:t>
            </a:r>
            <a:r>
              <a:rPr lang="it-IT" dirty="0">
                <a:solidFill>
                  <a:schemeClr val="bg2">
                    <a:lumMod val="90000"/>
                  </a:schemeClr>
                </a:solidFill>
                <a:latin typeface="ISOCP_IV50" panose="00000400000000000000" pitchFamily="2" charset="0"/>
                <a:cs typeface="ISOCP_IV50" panose="00000400000000000000" pitchFamily="2" charset="0"/>
              </a:rPr>
              <a:t>:</a:t>
            </a:r>
            <a:r>
              <a:rPr lang="it-IT" dirty="0">
                <a:solidFill>
                  <a:srgbClr val="9999FF"/>
                </a:solidFill>
              </a:rPr>
              <a:t> </a:t>
            </a:r>
            <a:r>
              <a:rPr lang="it-IT" dirty="0">
                <a:solidFill>
                  <a:schemeClr val="bg1"/>
                </a:solidFill>
              </a:rPr>
              <a:t>Prof. Luca Esposito </a:t>
            </a:r>
          </a:p>
          <a:p>
            <a:r>
              <a:rPr lang="it-IT" b="1" dirty="0" err="1">
                <a:solidFill>
                  <a:schemeClr val="bg2">
                    <a:lumMod val="90000"/>
                  </a:schemeClr>
                </a:solidFill>
                <a:latin typeface="ISOCP_IV50" panose="00000400000000000000" pitchFamily="2" charset="0"/>
                <a:cs typeface="ISOCP_IV50" panose="00000400000000000000" pitchFamily="2" charset="0"/>
              </a:rPr>
              <a:t>Cosupervisor</a:t>
            </a:r>
            <a:r>
              <a:rPr lang="it-IT" dirty="0">
                <a:solidFill>
                  <a:schemeClr val="bg2">
                    <a:lumMod val="90000"/>
                  </a:schemeClr>
                </a:solidFill>
                <a:latin typeface="ISOCP_IV50" panose="00000400000000000000" pitchFamily="2" charset="0"/>
                <a:cs typeface="ISOCP_IV50" panose="00000400000000000000" pitchFamily="2" charset="0"/>
              </a:rPr>
              <a:t>:</a:t>
            </a:r>
            <a:r>
              <a:rPr lang="it-IT" dirty="0">
                <a:solidFill>
                  <a:schemeClr val="bg1"/>
                </a:solidFill>
              </a:rPr>
              <a:t> Eng. Alcide Bertocco</a:t>
            </a:r>
          </a:p>
          <a:p>
            <a:r>
              <a:rPr lang="it-IT" i="1" dirty="0">
                <a:solidFill>
                  <a:schemeClr val="bg2">
                    <a:lumMod val="90000"/>
                  </a:schemeClr>
                </a:solidFill>
              </a:rPr>
              <a:t>XL </a:t>
            </a:r>
            <a:r>
              <a:rPr lang="it-IT" i="1" dirty="0" err="1">
                <a:solidFill>
                  <a:schemeClr val="bg2">
                    <a:lumMod val="90000"/>
                  </a:schemeClr>
                </a:solidFill>
              </a:rPr>
              <a:t>Cicle</a:t>
            </a:r>
            <a:endParaRPr lang="it-IT" i="1" dirty="0">
              <a:solidFill>
                <a:schemeClr val="bg2">
                  <a:lumMod val="90000"/>
                </a:schemeClr>
              </a:solidFill>
            </a:endParaRPr>
          </a:p>
        </p:txBody>
      </p:sp>
      <p:sp>
        <p:nvSpPr>
          <p:cNvPr id="4" name="Subtitle 2">
            <a:extLst>
              <a:ext uri="{FF2B5EF4-FFF2-40B4-BE49-F238E27FC236}">
                <a16:creationId xmlns:a16="http://schemas.microsoft.com/office/drawing/2014/main" id="{4B6713EE-74E2-4FE9-90F5-DD7CE58780E6}"/>
              </a:ext>
            </a:extLst>
          </p:cNvPr>
          <p:cNvSpPr txBox="1">
            <a:spLocks/>
          </p:cNvSpPr>
          <p:nvPr/>
        </p:nvSpPr>
        <p:spPr>
          <a:xfrm>
            <a:off x="1405466" y="202407"/>
            <a:ext cx="9144000" cy="1655762"/>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2600" b="1" dirty="0">
                <a:solidFill>
                  <a:schemeClr val="bg2">
                    <a:lumMod val="75000"/>
                  </a:schemeClr>
                </a:solidFill>
                <a:latin typeface="ISOCP_IV50" panose="00000400000000000000" pitchFamily="2" charset="0"/>
                <a:cs typeface="ISOCP_IV50" panose="00000400000000000000" pitchFamily="2" charset="0"/>
              </a:rPr>
              <a:t>TECH-FPA PhD Retreat </a:t>
            </a:r>
          </a:p>
          <a:p>
            <a:r>
              <a:rPr lang="it-IT" i="1" dirty="0">
                <a:solidFill>
                  <a:schemeClr val="bg2">
                    <a:lumMod val="75000"/>
                  </a:schemeClr>
                </a:solidFill>
                <a:latin typeface="Roboto" panose="02000000000000000000" pitchFamily="2" charset="0"/>
              </a:rPr>
              <a:t>17 to 21 </a:t>
            </a:r>
            <a:r>
              <a:rPr lang="it-IT" i="1" dirty="0" err="1">
                <a:solidFill>
                  <a:schemeClr val="bg2">
                    <a:lumMod val="75000"/>
                  </a:schemeClr>
                </a:solidFill>
                <a:latin typeface="Roboto" panose="02000000000000000000" pitchFamily="2" charset="0"/>
              </a:rPr>
              <a:t>February</a:t>
            </a:r>
            <a:r>
              <a:rPr lang="it-IT" i="1" dirty="0">
                <a:solidFill>
                  <a:schemeClr val="bg2">
                    <a:lumMod val="75000"/>
                  </a:schemeClr>
                </a:solidFill>
                <a:latin typeface="Roboto" panose="02000000000000000000" pitchFamily="2" charset="0"/>
              </a:rPr>
              <a:t>, 2025</a:t>
            </a:r>
          </a:p>
          <a:p>
            <a:endParaRPr lang="it-IT" b="1" dirty="0">
              <a:solidFill>
                <a:schemeClr val="bg2">
                  <a:lumMod val="75000"/>
                </a:schemeClr>
              </a:solidFill>
              <a:latin typeface="Roboto" panose="02000000000000000000" pitchFamily="2" charset="0"/>
            </a:endParaRPr>
          </a:p>
          <a:p>
            <a:br>
              <a:rPr lang="it-IT" b="0" i="0" dirty="0">
                <a:solidFill>
                  <a:schemeClr val="bg2">
                    <a:lumMod val="75000"/>
                  </a:schemeClr>
                </a:solidFill>
                <a:effectLst/>
                <a:latin typeface="Roboto" panose="02000000000000000000" pitchFamily="2" charset="0"/>
              </a:rPr>
            </a:br>
            <a:r>
              <a:rPr lang="it-IT" b="0" i="1" dirty="0">
                <a:solidFill>
                  <a:schemeClr val="bg2">
                    <a:lumMod val="75000"/>
                  </a:schemeClr>
                </a:solidFill>
                <a:effectLst/>
                <a:latin typeface="Roboto" panose="02000000000000000000" pitchFamily="2" charset="0"/>
              </a:rPr>
              <a:t>co LNGS</a:t>
            </a:r>
          </a:p>
          <a:p>
            <a:r>
              <a:rPr lang="it-IT" b="0" i="1" dirty="0">
                <a:solidFill>
                  <a:schemeClr val="bg2">
                    <a:lumMod val="75000"/>
                  </a:schemeClr>
                </a:solidFill>
                <a:effectLst/>
                <a:latin typeface="Roboto" panose="02000000000000000000" pitchFamily="2" charset="0"/>
              </a:rPr>
              <a:t>Room "E. Majorana"</a:t>
            </a:r>
          </a:p>
          <a:p>
            <a:endParaRPr lang="it-IT" b="1" dirty="0">
              <a:solidFill>
                <a:srgbClr val="34495E"/>
              </a:solidFill>
              <a:latin typeface="Roboto" panose="02000000000000000000" pitchFamily="2" charset="0"/>
            </a:endParaRPr>
          </a:p>
        </p:txBody>
      </p:sp>
      <p:sp>
        <p:nvSpPr>
          <p:cNvPr id="2" name="Title 1">
            <a:extLst>
              <a:ext uri="{FF2B5EF4-FFF2-40B4-BE49-F238E27FC236}">
                <a16:creationId xmlns:a16="http://schemas.microsoft.com/office/drawing/2014/main" id="{2BA473DE-E1DA-4C0E-97F1-68F007C5AFD8}"/>
              </a:ext>
            </a:extLst>
          </p:cNvPr>
          <p:cNvSpPr>
            <a:spLocks noGrp="1"/>
          </p:cNvSpPr>
          <p:nvPr>
            <p:ph type="ctrTitle"/>
          </p:nvPr>
        </p:nvSpPr>
        <p:spPr/>
        <p:txBody>
          <a:bodyPr>
            <a:noAutofit/>
          </a:bodyPr>
          <a:lstStyle/>
          <a:p>
            <a:r>
              <a:rPr lang="en-US" sz="3200" b="1" dirty="0">
                <a:solidFill>
                  <a:schemeClr val="bg1"/>
                </a:solidFill>
              </a:rPr>
              <a:t>Development of mechanical systems for vibration isolation in Gravitational Wave Detectors and other fundamental physics experiments</a:t>
            </a:r>
            <a:endParaRPr lang="it-IT" sz="3200" b="1" dirty="0">
              <a:solidFill>
                <a:schemeClr val="bg1"/>
              </a:solidFill>
            </a:endParaRPr>
          </a:p>
        </p:txBody>
      </p:sp>
    </p:spTree>
    <p:extLst>
      <p:ext uri="{BB962C8B-B14F-4D97-AF65-F5344CB8AC3E}">
        <p14:creationId xmlns:p14="http://schemas.microsoft.com/office/powerpoint/2010/main" val="1003902588"/>
      </p:ext>
    </p:extLst>
  </p:cSld>
  <p:clrMapOvr>
    <a:masterClrMapping/>
  </p:clrMapOvr>
  <mc:AlternateContent xmlns:mc="http://schemas.openxmlformats.org/markup-compatibility/2006" xmlns:p159="http://schemas.microsoft.com/office/powerpoint/2015/09/main">
    <mc:Choice Requires="p159">
      <p:transition>
        <p159:morph option="byChar"/>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1D90F-3F28-45B2-8B5C-396E8C077C87}"/>
              </a:ext>
            </a:extLst>
          </p:cNvPr>
          <p:cNvSpPr>
            <a:spLocks noGrp="1"/>
          </p:cNvSpPr>
          <p:nvPr>
            <p:ph type="title"/>
          </p:nvPr>
        </p:nvSpPr>
        <p:spPr/>
        <p:txBody>
          <a:bodyPr/>
          <a:lstStyle/>
          <a:p>
            <a:endParaRPr lang="it-IT"/>
          </a:p>
        </p:txBody>
      </p:sp>
      <p:sp>
        <p:nvSpPr>
          <p:cNvPr id="3" name="Content Placeholder 2">
            <a:extLst>
              <a:ext uri="{FF2B5EF4-FFF2-40B4-BE49-F238E27FC236}">
                <a16:creationId xmlns:a16="http://schemas.microsoft.com/office/drawing/2014/main" id="{22EA0C0C-8593-4B1B-9832-8933EBA11EC6}"/>
              </a:ext>
            </a:extLst>
          </p:cNvPr>
          <p:cNvSpPr>
            <a:spLocks noGrp="1"/>
          </p:cNvSpPr>
          <p:nvPr>
            <p:ph idx="1"/>
          </p:nvPr>
        </p:nvSpPr>
        <p:spPr/>
        <p:txBody>
          <a:bodyPr/>
          <a:lstStyle/>
          <a:p>
            <a:endParaRPr lang="it-IT"/>
          </a:p>
        </p:txBody>
      </p:sp>
      <p:pic>
        <p:nvPicPr>
          <p:cNvPr id="4" name="Picture 3">
            <a:extLst>
              <a:ext uri="{FF2B5EF4-FFF2-40B4-BE49-F238E27FC236}">
                <a16:creationId xmlns:a16="http://schemas.microsoft.com/office/drawing/2014/main" id="{05D28186-903F-471D-9923-6AFBC52CCFF0}"/>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1984362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473DE-E1DA-4C0E-97F1-68F007C5AFD8}"/>
              </a:ext>
            </a:extLst>
          </p:cNvPr>
          <p:cNvSpPr>
            <a:spLocks noGrp="1"/>
          </p:cNvSpPr>
          <p:nvPr>
            <p:ph type="ctrTitle"/>
          </p:nvPr>
        </p:nvSpPr>
        <p:spPr>
          <a:xfrm>
            <a:off x="0" y="1212599"/>
            <a:ext cx="12192000" cy="2387600"/>
          </a:xfrm>
        </p:spPr>
        <p:txBody>
          <a:bodyPr>
            <a:noAutofit/>
          </a:bodyPr>
          <a:lstStyle/>
          <a:p>
            <a:r>
              <a:rPr lang="en-GB" sz="2800" b="1"/>
              <a:t>Development, design and testing of metallic components </a:t>
            </a:r>
            <a:br>
              <a:rPr lang="en-GB" sz="2800" b="1"/>
            </a:br>
            <a:r>
              <a:rPr lang="en-GB" sz="2800" b="1"/>
              <a:t>for high-temperature nuclear physics applications </a:t>
            </a:r>
            <a:br>
              <a:rPr lang="en-GB" sz="2800" b="1"/>
            </a:br>
            <a:r>
              <a:rPr lang="en-GB" sz="2800" b="1"/>
              <a:t>produced using additive manufacturing technologies</a:t>
            </a:r>
            <a:endParaRPr lang="it-IT" sz="2800" b="1"/>
          </a:p>
        </p:txBody>
      </p:sp>
      <p:sp>
        <p:nvSpPr>
          <p:cNvPr id="3" name="Subtitle 2">
            <a:extLst>
              <a:ext uri="{FF2B5EF4-FFF2-40B4-BE49-F238E27FC236}">
                <a16:creationId xmlns:a16="http://schemas.microsoft.com/office/drawing/2014/main" id="{4C38AC98-F85A-4CE7-882C-EE0E63C862AE}"/>
              </a:ext>
            </a:extLst>
          </p:cNvPr>
          <p:cNvSpPr>
            <a:spLocks noGrp="1"/>
          </p:cNvSpPr>
          <p:nvPr>
            <p:ph type="subTitle" idx="1"/>
          </p:nvPr>
        </p:nvSpPr>
        <p:spPr>
          <a:xfrm>
            <a:off x="1524000" y="4125412"/>
            <a:ext cx="9144000" cy="1655762"/>
          </a:xfrm>
        </p:spPr>
        <p:txBody>
          <a:bodyPr/>
          <a:lstStyle/>
          <a:p>
            <a:r>
              <a:rPr lang="it-IT"/>
              <a:t>PhD candidate: Giacomo Voltan</a:t>
            </a:r>
          </a:p>
          <a:p>
            <a:r>
              <a:rPr lang="it-IT"/>
              <a:t>Supervisor: Dott. Mattia Manzolaro, Co-supervisor: Dott. Michele Ballan</a:t>
            </a:r>
          </a:p>
          <a:p>
            <a:r>
              <a:rPr lang="it-IT"/>
              <a:t>XL </a:t>
            </a:r>
            <a:r>
              <a:rPr lang="it-IT" err="1"/>
              <a:t>Cycle</a:t>
            </a:r>
            <a:endParaRPr lang="it-IT"/>
          </a:p>
        </p:txBody>
      </p:sp>
      <p:sp>
        <p:nvSpPr>
          <p:cNvPr id="4" name="Subtitle 2">
            <a:extLst>
              <a:ext uri="{FF2B5EF4-FFF2-40B4-BE49-F238E27FC236}">
                <a16:creationId xmlns:a16="http://schemas.microsoft.com/office/drawing/2014/main" id="{4B6713EE-74E2-4FE9-90F5-DD7CE58780E6}"/>
              </a:ext>
            </a:extLst>
          </p:cNvPr>
          <p:cNvSpPr txBox="1">
            <a:spLocks/>
          </p:cNvSpPr>
          <p:nvPr/>
        </p:nvSpPr>
        <p:spPr>
          <a:xfrm>
            <a:off x="1524000" y="294482"/>
            <a:ext cx="9144000" cy="1655762"/>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b="1">
                <a:solidFill>
                  <a:srgbClr val="34495E"/>
                </a:solidFill>
                <a:latin typeface="Roboto" panose="02000000000000000000" pitchFamily="2" charset="0"/>
              </a:rPr>
              <a:t>TECH-FPA PhD Retreat </a:t>
            </a:r>
          </a:p>
          <a:p>
            <a:r>
              <a:rPr lang="it-IT" b="1">
                <a:solidFill>
                  <a:srgbClr val="34495E"/>
                </a:solidFill>
                <a:latin typeface="Roboto" panose="02000000000000000000" pitchFamily="2" charset="0"/>
              </a:rPr>
              <a:t>17 to 21 February,2025</a:t>
            </a:r>
          </a:p>
          <a:p>
            <a:endParaRPr lang="it-IT" b="1">
              <a:solidFill>
                <a:srgbClr val="34495E"/>
              </a:solidFill>
              <a:latin typeface="Roboto" panose="02000000000000000000" pitchFamily="2" charset="0"/>
            </a:endParaRPr>
          </a:p>
          <a:p>
            <a:br>
              <a:rPr lang="it-IT" b="0" i="0">
                <a:solidFill>
                  <a:srgbClr val="444444"/>
                </a:solidFill>
                <a:effectLst/>
                <a:latin typeface="Roboto" panose="02000000000000000000" pitchFamily="2" charset="0"/>
              </a:rPr>
            </a:br>
            <a:r>
              <a:rPr lang="it-IT" b="0" i="0">
                <a:solidFill>
                  <a:srgbClr val="444444"/>
                </a:solidFill>
                <a:effectLst/>
                <a:latin typeface="Roboto" panose="02000000000000000000" pitchFamily="2" charset="0"/>
              </a:rPr>
              <a:t>co LNGS</a:t>
            </a:r>
          </a:p>
          <a:p>
            <a:r>
              <a:rPr lang="it-IT" b="0" i="0">
                <a:effectLst/>
                <a:latin typeface="Roboto" panose="02000000000000000000" pitchFamily="2" charset="0"/>
              </a:rPr>
              <a:t>Room "E. Majorana"</a:t>
            </a:r>
          </a:p>
          <a:p>
            <a:endParaRPr lang="it-IT" b="1">
              <a:solidFill>
                <a:srgbClr val="34495E"/>
              </a:solidFill>
              <a:latin typeface="Roboto" panose="02000000000000000000" pitchFamily="2" charset="0"/>
            </a:endParaRPr>
          </a:p>
        </p:txBody>
      </p:sp>
    </p:spTree>
    <p:extLst>
      <p:ext uri="{BB962C8B-B14F-4D97-AF65-F5344CB8AC3E}">
        <p14:creationId xmlns:p14="http://schemas.microsoft.com/office/powerpoint/2010/main" val="1589407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866E23-CA4A-4D6C-B33F-EA7E4344253F}"/>
              </a:ext>
            </a:extLst>
          </p:cNvPr>
          <p:cNvSpPr>
            <a:spLocks noGrp="1"/>
          </p:cNvSpPr>
          <p:nvPr>
            <p:ph idx="1"/>
          </p:nvPr>
        </p:nvSpPr>
        <p:spPr>
          <a:xfrm>
            <a:off x="201283" y="443923"/>
            <a:ext cx="11789434" cy="5970153"/>
          </a:xfrm>
        </p:spPr>
        <p:txBody>
          <a:bodyPr>
            <a:normAutofit/>
          </a:bodyPr>
          <a:lstStyle/>
          <a:p>
            <a:r>
              <a:rPr lang="it-IT" sz="1600" dirty="0"/>
              <a:t>Title: </a:t>
            </a:r>
          </a:p>
          <a:p>
            <a:pPr marL="0" indent="0">
              <a:buNone/>
            </a:pPr>
            <a:r>
              <a:rPr lang="en-GB" sz="1400" dirty="0"/>
              <a:t>Development, design and testing of metallic components for high-temperature nuclear physics applications produced using additive manufacturing technologies</a:t>
            </a:r>
          </a:p>
          <a:p>
            <a:pPr marL="0" indent="0">
              <a:buNone/>
            </a:pPr>
            <a:endParaRPr lang="en-GB" sz="1400" dirty="0"/>
          </a:p>
          <a:p>
            <a:r>
              <a:rPr lang="en-GB" sz="1600" dirty="0"/>
              <a:t>Main topic: </a:t>
            </a:r>
          </a:p>
          <a:p>
            <a:pPr marL="0" indent="0" algn="just">
              <a:buNone/>
            </a:pPr>
            <a:r>
              <a:rPr lang="en-GB" sz="1200" b="1" dirty="0"/>
              <a:t>Refractory metals </a:t>
            </a:r>
            <a:r>
              <a:rPr lang="en-GB" sz="1200" dirty="0"/>
              <a:t>and their alloys are fundamental for the realization of </a:t>
            </a:r>
            <a:r>
              <a:rPr lang="en-GB" sz="1200" b="1" dirty="0"/>
              <a:t>Ion Source components </a:t>
            </a:r>
            <a:r>
              <a:rPr lang="en-GB" sz="1200" dirty="0"/>
              <a:t>for Stable and Radioactive Ion Beams operating in extreme conditions such as </a:t>
            </a:r>
            <a:r>
              <a:rPr lang="en-GB" sz="1200" b="1" dirty="0"/>
              <a:t>high vacuum and ultra-high temperature</a:t>
            </a:r>
            <a:r>
              <a:rPr lang="en-GB" sz="1200" dirty="0"/>
              <a:t>. The </a:t>
            </a:r>
            <a:r>
              <a:rPr lang="en-GB" sz="1200" b="1" dirty="0"/>
              <a:t>Laser Powder Bed Fusion Additive Manufacturing </a:t>
            </a:r>
            <a:r>
              <a:rPr lang="en-GB" sz="1200" dirty="0"/>
              <a:t>technique allows to develop a new generation of ion source components with enhanced performances, repeatability, reliability, overcoming the limitations of traditional manufacturing processes. The aim of the project is to develop and test innovative </a:t>
            </a:r>
            <a:r>
              <a:rPr lang="en-GB" sz="1200" b="1" dirty="0"/>
              <a:t>Ion Source prototypes</a:t>
            </a:r>
            <a:r>
              <a:rPr lang="en-GB" sz="1200" dirty="0"/>
              <a:t> in collaboration with the SPES facility at LNL. </a:t>
            </a:r>
          </a:p>
          <a:p>
            <a:pPr marL="0" indent="0" algn="just">
              <a:buNone/>
            </a:pPr>
            <a:endParaRPr lang="it-IT" sz="1200" dirty="0"/>
          </a:p>
          <a:p>
            <a:r>
              <a:rPr lang="en-US" sz="1600" noProof="0" dirty="0"/>
              <a:t>Status of the activity:</a:t>
            </a:r>
          </a:p>
          <a:p>
            <a:pPr marL="0" indent="0" algn="just">
              <a:buNone/>
            </a:pPr>
            <a:r>
              <a:rPr lang="en-US" sz="1200" noProof="0" dirty="0"/>
              <a:t>The SPES </a:t>
            </a:r>
            <a:r>
              <a:rPr lang="en-US" sz="1200" dirty="0"/>
              <a:t>facility at LNL comprises several machines dedicated to the production, acceleration and study of Stable and Radioactive Ion Beams. Ion Sources are crucial components for such a facility, since they are devoted to the ionization of the atoms of interest, fundamental process to provide them as a beam to the experimental users. In such context, the activities are dedicated to two types of Ion Sources: the first one is the </a:t>
            </a:r>
            <a:r>
              <a:rPr lang="en-US" sz="1200" b="1" dirty="0"/>
              <a:t>FEBIAD Ion Source</a:t>
            </a:r>
            <a:r>
              <a:rPr lang="en-US" sz="1200" dirty="0"/>
              <a:t>, which is the core of an ISOL machine, the second one is the </a:t>
            </a:r>
            <a:r>
              <a:rPr lang="en-US" sz="1200" b="1" dirty="0"/>
              <a:t>ECR Ion Source</a:t>
            </a:r>
            <a:r>
              <a:rPr lang="en-US" sz="1200" dirty="0"/>
              <a:t>, which can act as an injector for a charge breeder</a:t>
            </a:r>
            <a:r>
              <a:rPr lang="en-US" sz="1200" b="1" i="1" dirty="0"/>
              <a:t>. For what concerns the FEBIAD Ion Source, a cathode manufactured by means of LPBF was successfully tested in the SPES ISOL machine</a:t>
            </a:r>
            <a:r>
              <a:rPr lang="en-US" sz="1200" dirty="0"/>
              <a:t>, </a:t>
            </a:r>
            <a:r>
              <a:rPr lang="en-US" sz="1200" b="1" i="1" dirty="0"/>
              <a:t>and it was characterized </a:t>
            </a:r>
            <a:r>
              <a:rPr lang="en-US" sz="1200" dirty="0"/>
              <a:t>in terms of thermionic emission and ionization efficiency using Stable Ion Beams. Regarding the ECR Ion Source</a:t>
            </a:r>
            <a:r>
              <a:rPr lang="en-US" sz="1200" b="1" i="1" dirty="0"/>
              <a:t>, a FEM Multiphysics modeling was implemented</a:t>
            </a:r>
            <a:r>
              <a:rPr lang="en-US" sz="1200" dirty="0"/>
              <a:t>, with the goal of simulating the working conditions of the machine and prepare the studies for a future upgrade.</a:t>
            </a:r>
          </a:p>
          <a:p>
            <a:pPr marL="0" indent="0" algn="just">
              <a:buNone/>
            </a:pPr>
            <a:endParaRPr lang="it-IT" sz="1200" dirty="0"/>
          </a:p>
          <a:p>
            <a:r>
              <a:rPr lang="en-US" sz="1600" noProof="0" dirty="0"/>
              <a:t>Planning of the next activity:</a:t>
            </a:r>
          </a:p>
          <a:p>
            <a:pPr marL="0" indent="0" algn="just">
              <a:buNone/>
            </a:pPr>
            <a:r>
              <a:rPr lang="en-GB" sz="1200" dirty="0"/>
              <a:t>For what concerns the FEBIAD, benefitting of the know-how consolidated in the previous years with the LPBF cathode, the activities will start </a:t>
            </a:r>
            <a:r>
              <a:rPr lang="en-GB" sz="1200" b="1" i="1" dirty="0"/>
              <a:t>the exploration of new versions of such Ion Source, </a:t>
            </a:r>
            <a:r>
              <a:rPr lang="en-GB" sz="1200" dirty="0"/>
              <a:t>characterized by  more complex geometries, aiming for an enhanced temperature homogeneity during operation and a further simplified assembly. Furthermore, </a:t>
            </a:r>
            <a:r>
              <a:rPr lang="en-GB" sz="1200" b="1" i="1" dirty="0"/>
              <a:t>more innovative anode-cathode interfaces will be considered in replacement</a:t>
            </a:r>
            <a:r>
              <a:rPr lang="en-GB" sz="1200" dirty="0"/>
              <a:t> of the current planar one, with a possible increase on the extracted electron fluxes by thermionic effect, and therefore an augmented ionization efficiency. Regarding the ECR Ion Source, </a:t>
            </a:r>
            <a:r>
              <a:rPr lang="en-GB" sz="1200" b="1" i="1" dirty="0"/>
              <a:t>the activities will focus on establish a solid FEM Electro-thermal-structural model, which will act as a starting point for the re-design of some components of the Ion Source’s crucible</a:t>
            </a:r>
            <a:r>
              <a:rPr lang="en-GB" sz="1200" dirty="0"/>
              <a:t>. Such component is indeed limited in terms of maximum achievable temperature, therefore, it in turns limits the number of elements that can be produced; the re-design of the crucible has the goal of increasing the performances of the Ion Source. All these activities will foresee an extensive use of FEM Multiphysics models, experimental test at high temperature of complete and partial prototypes and evaluation of the component deformation due to thermal stresses during operation. </a:t>
            </a:r>
            <a:r>
              <a:rPr lang="en-US" sz="1200" kern="100" dirty="0">
                <a:effectLst/>
                <a:latin typeface="Calibri" panose="020F0502020204030204" pitchFamily="34" charset="0"/>
                <a:ea typeface="MS Gothic" panose="020B0609070205080204" pitchFamily="49" charset="-128"/>
              </a:rPr>
              <a:t>The best prototypes will be eligible for offline and online tests, that will be performed both at the SPES facility and external collaborating partners such as CERN-ISOLDE. </a:t>
            </a:r>
            <a:endParaRPr lang="it-IT" sz="1200" dirty="0"/>
          </a:p>
        </p:txBody>
      </p:sp>
    </p:spTree>
    <p:extLst>
      <p:ext uri="{BB962C8B-B14F-4D97-AF65-F5344CB8AC3E}">
        <p14:creationId xmlns:p14="http://schemas.microsoft.com/office/powerpoint/2010/main" val="1127645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5CEDB-4310-466B-9F61-1A05A6A20D76}"/>
              </a:ext>
            </a:extLst>
          </p:cNvPr>
          <p:cNvSpPr>
            <a:spLocks noGrp="1"/>
          </p:cNvSpPr>
          <p:nvPr>
            <p:ph type="title"/>
          </p:nvPr>
        </p:nvSpPr>
        <p:spPr/>
        <p:txBody>
          <a:bodyPr/>
          <a:lstStyle/>
          <a:p>
            <a:r>
              <a:rPr lang="it-IT" dirty="0"/>
              <a:t>Topics</a:t>
            </a:r>
          </a:p>
        </p:txBody>
      </p:sp>
      <p:sp>
        <p:nvSpPr>
          <p:cNvPr id="3" name="Content Placeholder 2">
            <a:extLst>
              <a:ext uri="{FF2B5EF4-FFF2-40B4-BE49-F238E27FC236}">
                <a16:creationId xmlns:a16="http://schemas.microsoft.com/office/drawing/2014/main" id="{A08CA6C0-5CE9-4F9E-BC12-499F84B9F614}"/>
              </a:ext>
            </a:extLst>
          </p:cNvPr>
          <p:cNvSpPr>
            <a:spLocks noGrp="1"/>
          </p:cNvSpPr>
          <p:nvPr>
            <p:ph idx="1"/>
          </p:nvPr>
        </p:nvSpPr>
        <p:spPr>
          <a:xfrm>
            <a:off x="838200" y="1825625"/>
            <a:ext cx="10515600" cy="4769908"/>
          </a:xfrm>
        </p:spPr>
        <p:txBody>
          <a:bodyPr/>
          <a:lstStyle/>
          <a:p>
            <a:r>
              <a:rPr lang="it-IT" dirty="0"/>
              <a:t>Adoption and development of methodology and tehcnologies:</a:t>
            </a:r>
          </a:p>
          <a:p>
            <a:endParaRPr lang="it-IT" dirty="0"/>
          </a:p>
          <a:p>
            <a:r>
              <a:rPr lang="it-IT" dirty="0"/>
              <a:t>New Materials</a:t>
            </a:r>
          </a:p>
          <a:p>
            <a:r>
              <a:rPr lang="it-IT" dirty="0"/>
              <a:t>Additive manufacturing</a:t>
            </a:r>
          </a:p>
          <a:p>
            <a:r>
              <a:rPr lang="it-IT" dirty="0"/>
              <a:t>Cryogenic</a:t>
            </a:r>
          </a:p>
          <a:p>
            <a:r>
              <a:rPr lang="it-IT" dirty="0"/>
              <a:t>High Vacuum</a:t>
            </a:r>
          </a:p>
          <a:p>
            <a:r>
              <a:rPr lang="it-IT" dirty="0"/>
              <a:t>Metrology</a:t>
            </a:r>
          </a:p>
          <a:p>
            <a:r>
              <a:rPr lang="it-IT" dirty="0"/>
              <a:t>Mechatronics</a:t>
            </a:r>
          </a:p>
          <a:p>
            <a:r>
              <a:rPr lang="it-IT"/>
              <a:t>Multidisciplinary simulations</a:t>
            </a:r>
            <a:endParaRPr lang="it-IT" dirty="0"/>
          </a:p>
        </p:txBody>
      </p:sp>
    </p:spTree>
    <p:extLst>
      <p:ext uri="{BB962C8B-B14F-4D97-AF65-F5344CB8AC3E}">
        <p14:creationId xmlns:p14="http://schemas.microsoft.com/office/powerpoint/2010/main" val="1538695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E6CDE-6681-43CC-8E25-C77BC75654C9}"/>
              </a:ext>
            </a:extLst>
          </p:cNvPr>
          <p:cNvSpPr>
            <a:spLocks noGrp="1"/>
          </p:cNvSpPr>
          <p:nvPr>
            <p:ph type="title"/>
          </p:nvPr>
        </p:nvSpPr>
        <p:spPr/>
        <p:txBody>
          <a:bodyPr/>
          <a:lstStyle/>
          <a:p>
            <a:r>
              <a:rPr lang="it-IT" dirty="0"/>
              <a:t>Students</a:t>
            </a:r>
          </a:p>
        </p:txBody>
      </p:sp>
      <p:sp>
        <p:nvSpPr>
          <p:cNvPr id="3" name="Content Placeholder 2">
            <a:extLst>
              <a:ext uri="{FF2B5EF4-FFF2-40B4-BE49-F238E27FC236}">
                <a16:creationId xmlns:a16="http://schemas.microsoft.com/office/drawing/2014/main" id="{DAFFC26E-5063-4F76-9865-25F3327B38A7}"/>
              </a:ext>
            </a:extLst>
          </p:cNvPr>
          <p:cNvSpPr>
            <a:spLocks noGrp="1"/>
          </p:cNvSpPr>
          <p:nvPr>
            <p:ph idx="1"/>
          </p:nvPr>
        </p:nvSpPr>
        <p:spPr>
          <a:xfrm>
            <a:off x="838200" y="1825625"/>
            <a:ext cx="10515600" cy="4667250"/>
          </a:xfrm>
        </p:spPr>
        <p:txBody>
          <a:bodyPr>
            <a:normAutofit/>
          </a:bodyPr>
          <a:lstStyle/>
          <a:p>
            <a:r>
              <a:rPr lang="it-IT" b="1" i="1" dirty="0"/>
              <a:t>XXXIX ciclo</a:t>
            </a:r>
          </a:p>
          <a:p>
            <a:pPr lvl="1"/>
            <a:r>
              <a:rPr lang="it-IT" dirty="0"/>
              <a:t>Mehrdad Faraji</a:t>
            </a:r>
          </a:p>
          <a:p>
            <a:pPr lvl="1"/>
            <a:r>
              <a:rPr lang="it-IT" dirty="0"/>
              <a:t>Francesca Valentini</a:t>
            </a:r>
          </a:p>
          <a:p>
            <a:pPr lvl="1"/>
            <a:r>
              <a:rPr lang="it-IT" dirty="0"/>
              <a:t>Lorenzo Sclafani</a:t>
            </a:r>
          </a:p>
          <a:p>
            <a:r>
              <a:rPr lang="it-IT" b="1" i="1" dirty="0"/>
              <a:t>XL ciclo</a:t>
            </a:r>
          </a:p>
          <a:p>
            <a:pPr lvl="1"/>
            <a:r>
              <a:rPr lang="it-IT" dirty="0"/>
              <a:t>Alberto Barci </a:t>
            </a:r>
          </a:p>
          <a:p>
            <a:pPr lvl="1"/>
            <a:r>
              <a:rPr lang="it-IT" dirty="0"/>
              <a:t>Davide Cester</a:t>
            </a:r>
          </a:p>
          <a:p>
            <a:pPr lvl="1"/>
            <a:r>
              <a:rPr lang="it-IT" dirty="0"/>
              <a:t>Ezeaba Tochukwu Emmanuel </a:t>
            </a:r>
          </a:p>
          <a:p>
            <a:pPr lvl="1"/>
            <a:r>
              <a:rPr lang="it-IT" dirty="0"/>
              <a:t>Chiara Scandaglia</a:t>
            </a:r>
          </a:p>
          <a:p>
            <a:pPr lvl="1"/>
            <a:r>
              <a:rPr lang="it-IT" dirty="0"/>
              <a:t>Moreno Nacca </a:t>
            </a:r>
          </a:p>
          <a:p>
            <a:pPr lvl="1"/>
            <a:r>
              <a:rPr lang="it-IT" dirty="0"/>
              <a:t>Giacomo Voltan</a:t>
            </a:r>
          </a:p>
          <a:p>
            <a:pPr marL="0" indent="0">
              <a:buNone/>
            </a:pPr>
            <a:endParaRPr lang="it-IT" dirty="0"/>
          </a:p>
        </p:txBody>
      </p:sp>
    </p:spTree>
    <p:extLst>
      <p:ext uri="{BB962C8B-B14F-4D97-AF65-F5344CB8AC3E}">
        <p14:creationId xmlns:p14="http://schemas.microsoft.com/office/powerpoint/2010/main" val="955611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DD57-9588-456B-BF7C-267B3518E228}"/>
              </a:ext>
            </a:extLst>
          </p:cNvPr>
          <p:cNvSpPr>
            <a:spLocks noGrp="1"/>
          </p:cNvSpPr>
          <p:nvPr>
            <p:ph type="title"/>
          </p:nvPr>
        </p:nvSpPr>
        <p:spPr/>
        <p:txBody>
          <a:bodyPr/>
          <a:lstStyle/>
          <a:p>
            <a:r>
              <a:rPr lang="it-IT" dirty="0"/>
              <a:t>Works on going</a:t>
            </a:r>
          </a:p>
        </p:txBody>
      </p:sp>
      <p:sp>
        <p:nvSpPr>
          <p:cNvPr id="3" name="Content Placeholder 2">
            <a:extLst>
              <a:ext uri="{FF2B5EF4-FFF2-40B4-BE49-F238E27FC236}">
                <a16:creationId xmlns:a16="http://schemas.microsoft.com/office/drawing/2014/main" id="{B94487C5-7BCB-4527-A7CC-85923F804C87}"/>
              </a:ext>
            </a:extLst>
          </p:cNvPr>
          <p:cNvSpPr>
            <a:spLocks noGrp="1"/>
          </p:cNvSpPr>
          <p:nvPr>
            <p:ph idx="1"/>
          </p:nvPr>
        </p:nvSpPr>
        <p:spPr/>
        <p:txBody>
          <a:bodyPr/>
          <a:lstStyle/>
          <a:p>
            <a:r>
              <a:rPr lang="it-IT" dirty="0"/>
              <a:t>Carachteristics of additive manufacturing </a:t>
            </a:r>
          </a:p>
          <a:p>
            <a:pPr lvl="1"/>
            <a:r>
              <a:rPr lang="it-IT" dirty="0"/>
              <a:t>Properties of Materials</a:t>
            </a:r>
          </a:p>
          <a:p>
            <a:pPr lvl="1"/>
            <a:r>
              <a:rPr lang="it-IT" dirty="0"/>
              <a:t>Properties of devices</a:t>
            </a:r>
          </a:p>
          <a:p>
            <a:pPr lvl="1"/>
            <a:r>
              <a:rPr lang="it-IT" dirty="0"/>
              <a:t>Postprocessing</a:t>
            </a:r>
          </a:p>
          <a:p>
            <a:pPr lvl="1"/>
            <a:r>
              <a:rPr lang="it-IT" dirty="0"/>
              <a:t>Extreme applications</a:t>
            </a:r>
          </a:p>
          <a:p>
            <a:r>
              <a:rPr lang="it-IT" dirty="0"/>
              <a:t>Thermal control devices</a:t>
            </a:r>
          </a:p>
          <a:p>
            <a:r>
              <a:rPr lang="it-IT" dirty="0"/>
              <a:t>Damping properties</a:t>
            </a:r>
          </a:p>
          <a:p>
            <a:r>
              <a:rPr lang="it-IT" dirty="0"/>
              <a:t>Adaptive mirrors</a:t>
            </a:r>
          </a:p>
          <a:p>
            <a:r>
              <a:rPr lang="it-IT" dirty="0"/>
              <a:t>Ultrastable optomechanics</a:t>
            </a:r>
          </a:p>
          <a:p>
            <a:endParaRPr lang="it-IT" dirty="0"/>
          </a:p>
          <a:p>
            <a:endParaRPr lang="it-IT" dirty="0"/>
          </a:p>
        </p:txBody>
      </p:sp>
    </p:spTree>
    <p:extLst>
      <p:ext uri="{BB962C8B-B14F-4D97-AF65-F5344CB8AC3E}">
        <p14:creationId xmlns:p14="http://schemas.microsoft.com/office/powerpoint/2010/main" val="2320423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E6CDE-6681-43CC-8E25-C77BC75654C9}"/>
              </a:ext>
            </a:extLst>
          </p:cNvPr>
          <p:cNvSpPr>
            <a:spLocks noGrp="1"/>
          </p:cNvSpPr>
          <p:nvPr>
            <p:ph type="title"/>
          </p:nvPr>
        </p:nvSpPr>
        <p:spPr/>
        <p:txBody>
          <a:bodyPr/>
          <a:lstStyle/>
          <a:p>
            <a:r>
              <a:rPr lang="it-IT" dirty="0"/>
              <a:t>Students</a:t>
            </a:r>
          </a:p>
        </p:txBody>
      </p:sp>
      <p:sp>
        <p:nvSpPr>
          <p:cNvPr id="3" name="Content Placeholder 2">
            <a:extLst>
              <a:ext uri="{FF2B5EF4-FFF2-40B4-BE49-F238E27FC236}">
                <a16:creationId xmlns:a16="http://schemas.microsoft.com/office/drawing/2014/main" id="{DAFFC26E-5063-4F76-9865-25F3327B38A7}"/>
              </a:ext>
            </a:extLst>
          </p:cNvPr>
          <p:cNvSpPr>
            <a:spLocks noGrp="1"/>
          </p:cNvSpPr>
          <p:nvPr>
            <p:ph idx="1"/>
          </p:nvPr>
        </p:nvSpPr>
        <p:spPr>
          <a:xfrm>
            <a:off x="838200" y="1825625"/>
            <a:ext cx="10515600" cy="4667250"/>
          </a:xfrm>
        </p:spPr>
        <p:txBody>
          <a:bodyPr>
            <a:normAutofit/>
          </a:bodyPr>
          <a:lstStyle/>
          <a:p>
            <a:r>
              <a:rPr lang="it-IT" b="1" i="1" dirty="0"/>
              <a:t>XXXIX ciclo</a:t>
            </a:r>
          </a:p>
          <a:p>
            <a:pPr lvl="1"/>
            <a:r>
              <a:rPr lang="it-IT" dirty="0"/>
              <a:t>Mehrdad Faraji</a:t>
            </a:r>
          </a:p>
          <a:p>
            <a:pPr lvl="1"/>
            <a:r>
              <a:rPr lang="it-IT" dirty="0"/>
              <a:t>Francesca Valentini</a:t>
            </a:r>
          </a:p>
          <a:p>
            <a:pPr lvl="1"/>
            <a:r>
              <a:rPr lang="it-IT" dirty="0"/>
              <a:t>Lorenzo Sclafani</a:t>
            </a:r>
          </a:p>
          <a:p>
            <a:r>
              <a:rPr lang="it-IT" b="1" i="1" dirty="0">
                <a:solidFill>
                  <a:schemeClr val="bg1">
                    <a:lumMod val="85000"/>
                  </a:schemeClr>
                </a:solidFill>
              </a:rPr>
              <a:t>XL ciclo</a:t>
            </a:r>
          </a:p>
          <a:p>
            <a:pPr lvl="1"/>
            <a:r>
              <a:rPr lang="it-IT" dirty="0">
                <a:solidFill>
                  <a:schemeClr val="bg1">
                    <a:lumMod val="85000"/>
                  </a:schemeClr>
                </a:solidFill>
              </a:rPr>
              <a:t>Alberto Barci </a:t>
            </a:r>
          </a:p>
          <a:p>
            <a:pPr lvl="1"/>
            <a:r>
              <a:rPr lang="it-IT" dirty="0">
                <a:solidFill>
                  <a:schemeClr val="bg1">
                    <a:lumMod val="85000"/>
                  </a:schemeClr>
                </a:solidFill>
              </a:rPr>
              <a:t>Davide Cester</a:t>
            </a:r>
          </a:p>
          <a:p>
            <a:pPr lvl="1"/>
            <a:r>
              <a:rPr lang="it-IT" dirty="0">
                <a:solidFill>
                  <a:schemeClr val="bg1">
                    <a:lumMod val="85000"/>
                  </a:schemeClr>
                </a:solidFill>
              </a:rPr>
              <a:t>Ezeaba Tochukwu Emmanuel </a:t>
            </a:r>
          </a:p>
          <a:p>
            <a:pPr lvl="1"/>
            <a:r>
              <a:rPr lang="it-IT" dirty="0">
                <a:solidFill>
                  <a:schemeClr val="bg1">
                    <a:lumMod val="85000"/>
                  </a:schemeClr>
                </a:solidFill>
              </a:rPr>
              <a:t>Chiara Scandaglia</a:t>
            </a:r>
          </a:p>
          <a:p>
            <a:pPr lvl="1"/>
            <a:r>
              <a:rPr lang="it-IT" dirty="0">
                <a:solidFill>
                  <a:schemeClr val="bg1">
                    <a:lumMod val="85000"/>
                  </a:schemeClr>
                </a:solidFill>
              </a:rPr>
              <a:t>Moreno Nacca </a:t>
            </a:r>
          </a:p>
          <a:p>
            <a:pPr lvl="1"/>
            <a:r>
              <a:rPr lang="it-IT" dirty="0">
                <a:solidFill>
                  <a:schemeClr val="bg1">
                    <a:lumMod val="85000"/>
                  </a:schemeClr>
                </a:solidFill>
              </a:rPr>
              <a:t>Giacomo Voltan</a:t>
            </a:r>
          </a:p>
          <a:p>
            <a:pPr marL="0" indent="0">
              <a:buNone/>
            </a:pPr>
            <a:endParaRPr lang="it-IT" dirty="0"/>
          </a:p>
        </p:txBody>
      </p:sp>
    </p:spTree>
    <p:extLst>
      <p:ext uri="{BB962C8B-B14F-4D97-AF65-F5344CB8AC3E}">
        <p14:creationId xmlns:p14="http://schemas.microsoft.com/office/powerpoint/2010/main" val="3854335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473DE-E1DA-4C0E-97F1-68F007C5AFD8}"/>
              </a:ext>
            </a:extLst>
          </p:cNvPr>
          <p:cNvSpPr>
            <a:spLocks noGrp="1"/>
          </p:cNvSpPr>
          <p:nvPr>
            <p:ph type="ctrTitle"/>
          </p:nvPr>
        </p:nvSpPr>
        <p:spPr/>
        <p:txBody>
          <a:bodyPr>
            <a:normAutofit/>
          </a:bodyPr>
          <a:lstStyle/>
          <a:p>
            <a:r>
              <a:rPr lang="en-GB" sz="4000" dirty="0"/>
              <a:t>Corrosion of components made by additive manufacturing for extreme applications</a:t>
            </a:r>
            <a:endParaRPr lang="it-IT" sz="4000" dirty="0"/>
          </a:p>
        </p:txBody>
      </p:sp>
      <p:sp>
        <p:nvSpPr>
          <p:cNvPr id="3" name="Subtitle 2">
            <a:extLst>
              <a:ext uri="{FF2B5EF4-FFF2-40B4-BE49-F238E27FC236}">
                <a16:creationId xmlns:a16="http://schemas.microsoft.com/office/drawing/2014/main" id="{4C38AC98-F85A-4CE7-882C-EE0E63C862AE}"/>
              </a:ext>
            </a:extLst>
          </p:cNvPr>
          <p:cNvSpPr>
            <a:spLocks noGrp="1"/>
          </p:cNvSpPr>
          <p:nvPr>
            <p:ph type="subTitle" idx="1"/>
          </p:nvPr>
        </p:nvSpPr>
        <p:spPr/>
        <p:txBody>
          <a:bodyPr/>
          <a:lstStyle/>
          <a:p>
            <a:r>
              <a:rPr lang="it-IT" dirty="0"/>
              <a:t>Mehrdad Faraji</a:t>
            </a:r>
          </a:p>
          <a:p>
            <a:r>
              <a:rPr lang="it-IT" dirty="0"/>
              <a:t>Irene Calliari, Adriano Pepato, Massimiliano Bonesso</a:t>
            </a:r>
          </a:p>
          <a:p>
            <a:r>
              <a:rPr lang="it-IT" dirty="0"/>
              <a:t>Cicle 39</a:t>
            </a:r>
          </a:p>
        </p:txBody>
      </p:sp>
      <p:sp>
        <p:nvSpPr>
          <p:cNvPr id="4" name="Subtitle 2">
            <a:extLst>
              <a:ext uri="{FF2B5EF4-FFF2-40B4-BE49-F238E27FC236}">
                <a16:creationId xmlns:a16="http://schemas.microsoft.com/office/drawing/2014/main" id="{4B6713EE-74E2-4FE9-90F5-DD7CE58780E6}"/>
              </a:ext>
            </a:extLst>
          </p:cNvPr>
          <p:cNvSpPr txBox="1">
            <a:spLocks/>
          </p:cNvSpPr>
          <p:nvPr/>
        </p:nvSpPr>
        <p:spPr>
          <a:xfrm>
            <a:off x="1405466" y="202407"/>
            <a:ext cx="9144000" cy="1655762"/>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b="1" dirty="0">
                <a:solidFill>
                  <a:srgbClr val="34495E"/>
                </a:solidFill>
                <a:latin typeface="Roboto" panose="02000000000000000000" pitchFamily="2" charset="0"/>
              </a:rPr>
              <a:t>TECH-FPA PhD Retreat </a:t>
            </a:r>
          </a:p>
          <a:p>
            <a:r>
              <a:rPr lang="it-IT" b="1" dirty="0">
                <a:solidFill>
                  <a:srgbClr val="34495E"/>
                </a:solidFill>
                <a:latin typeface="Roboto" panose="02000000000000000000" pitchFamily="2" charset="0"/>
              </a:rPr>
              <a:t>17 to 21 February,2025</a:t>
            </a:r>
          </a:p>
          <a:p>
            <a:endParaRPr lang="it-IT" b="1" dirty="0">
              <a:solidFill>
                <a:srgbClr val="34495E"/>
              </a:solidFill>
              <a:latin typeface="Roboto" panose="02000000000000000000" pitchFamily="2" charset="0"/>
            </a:endParaRPr>
          </a:p>
          <a:p>
            <a:br>
              <a:rPr lang="it-IT" b="0" i="0" dirty="0">
                <a:solidFill>
                  <a:srgbClr val="444444"/>
                </a:solidFill>
                <a:effectLst/>
                <a:latin typeface="Roboto" panose="02000000000000000000" pitchFamily="2" charset="0"/>
              </a:rPr>
            </a:br>
            <a:r>
              <a:rPr lang="it-IT" b="0" i="0" dirty="0">
                <a:solidFill>
                  <a:srgbClr val="444444"/>
                </a:solidFill>
                <a:effectLst/>
                <a:latin typeface="Roboto" panose="02000000000000000000" pitchFamily="2" charset="0"/>
              </a:rPr>
              <a:t>co LNGS</a:t>
            </a:r>
          </a:p>
          <a:p>
            <a:r>
              <a:rPr lang="it-IT" b="0" i="0" dirty="0">
                <a:effectLst/>
                <a:latin typeface="Roboto" panose="02000000000000000000" pitchFamily="2" charset="0"/>
              </a:rPr>
              <a:t>Room "E. Majorana"</a:t>
            </a:r>
          </a:p>
          <a:p>
            <a:endParaRPr lang="it-IT" b="1" dirty="0">
              <a:solidFill>
                <a:srgbClr val="34495E"/>
              </a:solidFill>
              <a:latin typeface="Roboto" panose="02000000000000000000" pitchFamily="2" charset="0"/>
            </a:endParaRPr>
          </a:p>
        </p:txBody>
      </p:sp>
    </p:spTree>
    <p:extLst>
      <p:ext uri="{BB962C8B-B14F-4D97-AF65-F5344CB8AC3E}">
        <p14:creationId xmlns:p14="http://schemas.microsoft.com/office/powerpoint/2010/main" val="3510546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866E23-CA4A-4D6C-B33F-EA7E4344253F}"/>
              </a:ext>
            </a:extLst>
          </p:cNvPr>
          <p:cNvSpPr>
            <a:spLocks noGrp="1"/>
          </p:cNvSpPr>
          <p:nvPr>
            <p:ph idx="1"/>
          </p:nvPr>
        </p:nvSpPr>
        <p:spPr>
          <a:xfrm>
            <a:off x="643466" y="250824"/>
            <a:ext cx="9714479" cy="6691843"/>
          </a:xfrm>
        </p:spPr>
        <p:txBody>
          <a:bodyPr>
            <a:normAutofit fontScale="62500" lnSpcReduction="20000"/>
          </a:bodyPr>
          <a:lstStyle/>
          <a:p>
            <a:pPr algn="just"/>
            <a:r>
              <a:rPr lang="it-IT" sz="4000" b="1" dirty="0">
                <a:solidFill>
                  <a:srgbClr val="C00000"/>
                </a:solidFill>
              </a:rPr>
              <a:t>Title and main topic</a:t>
            </a:r>
          </a:p>
          <a:p>
            <a:pPr algn="just"/>
            <a:r>
              <a:rPr lang="en-GB" sz="2800" b="1" dirty="0"/>
              <a:t>Corrosion</a:t>
            </a:r>
            <a:r>
              <a:rPr lang="en-GB" sz="2800" dirty="0"/>
              <a:t> of components made by additive manufacturing for extreme applications</a:t>
            </a:r>
          </a:p>
          <a:p>
            <a:pPr marL="0" indent="0" algn="just">
              <a:buNone/>
            </a:pPr>
            <a:endParaRPr lang="it-IT" dirty="0"/>
          </a:p>
          <a:p>
            <a:pPr algn="just"/>
            <a:r>
              <a:rPr lang="it-IT" sz="4000" b="1" dirty="0">
                <a:solidFill>
                  <a:srgbClr val="C00000"/>
                </a:solidFill>
              </a:rPr>
              <a:t>Status Of the activity</a:t>
            </a:r>
          </a:p>
          <a:p>
            <a:pPr algn="just"/>
            <a:r>
              <a:rPr lang="en-GB" b="1" dirty="0"/>
              <a:t>Investigated the microstructure </a:t>
            </a:r>
            <a:r>
              <a:rPr lang="en-GB" dirty="0"/>
              <a:t>and electrochemical </a:t>
            </a:r>
            <a:r>
              <a:rPr lang="en-GB" dirty="0" err="1"/>
              <a:t>behavior</a:t>
            </a:r>
            <a:r>
              <a:rPr lang="en-GB" dirty="0"/>
              <a:t> of </a:t>
            </a:r>
            <a:r>
              <a:rPr lang="en-GB" dirty="0" err="1"/>
              <a:t>CuCrZr</a:t>
            </a:r>
            <a:r>
              <a:rPr lang="en-GB" dirty="0"/>
              <a:t> and SS316 additively manufactured by LPBF.</a:t>
            </a:r>
          </a:p>
          <a:p>
            <a:pPr algn="just"/>
            <a:r>
              <a:rPr lang="en-GB" b="1" dirty="0"/>
              <a:t>Analysed</a:t>
            </a:r>
            <a:r>
              <a:rPr lang="en-GB" dirty="0"/>
              <a:t> the impact of build orientation on corrosion performance.</a:t>
            </a:r>
            <a:endParaRPr lang="it-IT" dirty="0"/>
          </a:p>
          <a:p>
            <a:pPr algn="just"/>
            <a:endParaRPr lang="it-IT" dirty="0"/>
          </a:p>
          <a:p>
            <a:pPr algn="just"/>
            <a:endParaRPr lang="it-IT" dirty="0"/>
          </a:p>
          <a:p>
            <a:pPr algn="just"/>
            <a:r>
              <a:rPr lang="it-IT" sz="4000" b="1" dirty="0">
                <a:solidFill>
                  <a:srgbClr val="C00000"/>
                </a:solidFill>
              </a:rPr>
              <a:t>Planning of the next activity </a:t>
            </a:r>
          </a:p>
          <a:p>
            <a:pPr algn="just"/>
            <a:r>
              <a:rPr lang="en-GB" dirty="0"/>
              <a:t>Next Steps: Corrosion-erosion </a:t>
            </a:r>
            <a:r>
              <a:rPr lang="en-GB" b="1" dirty="0"/>
              <a:t>experiments in high-temperature and high-pressure </a:t>
            </a:r>
            <a:r>
              <a:rPr lang="en-GB" dirty="0"/>
              <a:t>ultra-pure water.</a:t>
            </a:r>
          </a:p>
          <a:p>
            <a:pPr algn="just"/>
            <a:r>
              <a:rPr lang="en-GB" dirty="0"/>
              <a:t>Future Research Abroad: Study the </a:t>
            </a:r>
            <a:r>
              <a:rPr lang="en-GB" b="1" dirty="0"/>
              <a:t>corrosion </a:t>
            </a:r>
            <a:r>
              <a:rPr lang="en-GB" b="1" dirty="0" err="1"/>
              <a:t>behavior</a:t>
            </a:r>
            <a:r>
              <a:rPr lang="en-GB" b="1" dirty="0"/>
              <a:t> of Inconel 718 </a:t>
            </a:r>
            <a:r>
              <a:rPr lang="en-GB" dirty="0"/>
              <a:t>in molten salt at DTU University and </a:t>
            </a:r>
            <a:r>
              <a:rPr lang="en-GB" dirty="0" err="1"/>
              <a:t>Hyme</a:t>
            </a:r>
            <a:r>
              <a:rPr lang="en-GB" dirty="0"/>
              <a:t> Company (Denmark).</a:t>
            </a:r>
            <a:endParaRPr lang="it-IT" dirty="0"/>
          </a:p>
          <a:p>
            <a:pPr algn="just"/>
            <a:endParaRPr lang="it-IT" dirty="0"/>
          </a:p>
          <a:p>
            <a:pPr algn="just"/>
            <a:endParaRPr lang="it-IT" dirty="0"/>
          </a:p>
          <a:p>
            <a:pPr algn="just"/>
            <a:r>
              <a:rPr lang="it-IT" sz="4000" b="1" dirty="0">
                <a:solidFill>
                  <a:srgbClr val="C00000"/>
                </a:solidFill>
              </a:rPr>
              <a:t>Particular notes</a:t>
            </a:r>
          </a:p>
          <a:p>
            <a:pPr algn="just"/>
            <a:r>
              <a:rPr lang="en-GB" dirty="0"/>
              <a:t>Things I Like: Advanced material characterization, electrochemical analysis, </a:t>
            </a:r>
            <a:r>
              <a:rPr lang="en-GB" b="1" dirty="0"/>
              <a:t>access to cutting-edge facilities.</a:t>
            </a:r>
          </a:p>
          <a:p>
            <a:pPr algn="just"/>
            <a:r>
              <a:rPr lang="en-GB" dirty="0"/>
              <a:t>Difficulties: </a:t>
            </a:r>
            <a:r>
              <a:rPr lang="en-GB" b="1" dirty="0"/>
              <a:t>Challenges</a:t>
            </a:r>
            <a:r>
              <a:rPr lang="en-GB" dirty="0"/>
              <a:t> in controlling experimental parameters, complex corrosion mechanisms under </a:t>
            </a:r>
            <a:r>
              <a:rPr lang="en-GB" b="1" dirty="0"/>
              <a:t>extreme conditions.</a:t>
            </a:r>
            <a:endParaRPr lang="it-IT" b="1" dirty="0"/>
          </a:p>
          <a:p>
            <a:pPr algn="just"/>
            <a:endParaRPr lang="it-IT" dirty="0"/>
          </a:p>
        </p:txBody>
      </p:sp>
    </p:spTree>
    <p:extLst>
      <p:ext uri="{BB962C8B-B14F-4D97-AF65-F5344CB8AC3E}">
        <p14:creationId xmlns:p14="http://schemas.microsoft.com/office/powerpoint/2010/main" val="616806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473DE-E1DA-4C0E-97F1-68F007C5AFD8}"/>
              </a:ext>
            </a:extLst>
          </p:cNvPr>
          <p:cNvSpPr>
            <a:spLocks noGrp="1"/>
          </p:cNvSpPr>
          <p:nvPr>
            <p:ph type="ctrTitle"/>
          </p:nvPr>
        </p:nvSpPr>
        <p:spPr/>
        <p:txBody>
          <a:bodyPr>
            <a:noAutofit/>
          </a:bodyPr>
          <a:lstStyle/>
          <a:p>
            <a:r>
              <a:rPr lang="en-US" sz="2800" b="0" i="0" u="none" strike="noStrike" baseline="0" dirty="0">
                <a:latin typeface="+mn-lt"/>
              </a:rPr>
              <a:t>Development and optimization of components for thermal control in the field of nuclear fusion and fundamental research in Physics and Astrophysics through metal additive manufacturing</a:t>
            </a:r>
            <a:endParaRPr lang="it-IT" sz="2800" dirty="0">
              <a:latin typeface="+mn-lt"/>
            </a:endParaRPr>
          </a:p>
        </p:txBody>
      </p:sp>
      <p:sp>
        <p:nvSpPr>
          <p:cNvPr id="3" name="Subtitle 2">
            <a:extLst>
              <a:ext uri="{FF2B5EF4-FFF2-40B4-BE49-F238E27FC236}">
                <a16:creationId xmlns:a16="http://schemas.microsoft.com/office/drawing/2014/main" id="{4C38AC98-F85A-4CE7-882C-EE0E63C862AE}"/>
              </a:ext>
            </a:extLst>
          </p:cNvPr>
          <p:cNvSpPr>
            <a:spLocks noGrp="1"/>
          </p:cNvSpPr>
          <p:nvPr>
            <p:ph type="subTitle" idx="1"/>
          </p:nvPr>
        </p:nvSpPr>
        <p:spPr/>
        <p:txBody>
          <a:bodyPr/>
          <a:lstStyle/>
          <a:p>
            <a:r>
              <a:rPr lang="it-IT" dirty="0"/>
              <a:t>Francesca Valentini</a:t>
            </a:r>
          </a:p>
          <a:p>
            <a:r>
              <a:rPr lang="it-IT" dirty="0"/>
              <a:t>Simone Mancin, Adriano Pepato</a:t>
            </a:r>
          </a:p>
          <a:p>
            <a:r>
              <a:rPr lang="it-IT" dirty="0"/>
              <a:t>39° </a:t>
            </a:r>
            <a:r>
              <a:rPr lang="it-IT" dirty="0" err="1"/>
              <a:t>cicle</a:t>
            </a:r>
            <a:endParaRPr lang="it-IT" dirty="0"/>
          </a:p>
        </p:txBody>
      </p:sp>
      <p:sp>
        <p:nvSpPr>
          <p:cNvPr id="4" name="Subtitle 2">
            <a:extLst>
              <a:ext uri="{FF2B5EF4-FFF2-40B4-BE49-F238E27FC236}">
                <a16:creationId xmlns:a16="http://schemas.microsoft.com/office/drawing/2014/main" id="{4B6713EE-74E2-4FE9-90F5-DD7CE58780E6}"/>
              </a:ext>
            </a:extLst>
          </p:cNvPr>
          <p:cNvSpPr txBox="1">
            <a:spLocks/>
          </p:cNvSpPr>
          <p:nvPr/>
        </p:nvSpPr>
        <p:spPr>
          <a:xfrm>
            <a:off x="1405466" y="202407"/>
            <a:ext cx="9144000" cy="1655762"/>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b="1" dirty="0">
                <a:solidFill>
                  <a:srgbClr val="34495E"/>
                </a:solidFill>
                <a:latin typeface="Roboto" panose="02000000000000000000" pitchFamily="2" charset="0"/>
              </a:rPr>
              <a:t>TECH-FPA PhD Retreat </a:t>
            </a:r>
          </a:p>
          <a:p>
            <a:r>
              <a:rPr lang="it-IT" b="1" dirty="0">
                <a:solidFill>
                  <a:srgbClr val="34495E"/>
                </a:solidFill>
                <a:latin typeface="Roboto" panose="02000000000000000000" pitchFamily="2" charset="0"/>
              </a:rPr>
              <a:t>17 to 21 February,2025</a:t>
            </a:r>
          </a:p>
          <a:p>
            <a:endParaRPr lang="it-IT" b="1" dirty="0">
              <a:solidFill>
                <a:srgbClr val="34495E"/>
              </a:solidFill>
              <a:latin typeface="Roboto" panose="02000000000000000000" pitchFamily="2" charset="0"/>
            </a:endParaRPr>
          </a:p>
          <a:p>
            <a:br>
              <a:rPr lang="it-IT" b="0" i="0" dirty="0">
                <a:solidFill>
                  <a:srgbClr val="444444"/>
                </a:solidFill>
                <a:effectLst/>
                <a:latin typeface="Roboto" panose="02000000000000000000" pitchFamily="2" charset="0"/>
              </a:rPr>
            </a:br>
            <a:r>
              <a:rPr lang="it-IT" b="0" i="0" dirty="0">
                <a:solidFill>
                  <a:srgbClr val="444444"/>
                </a:solidFill>
                <a:effectLst/>
                <a:latin typeface="Roboto" panose="02000000000000000000" pitchFamily="2" charset="0"/>
              </a:rPr>
              <a:t>co LNGS</a:t>
            </a:r>
          </a:p>
          <a:p>
            <a:r>
              <a:rPr lang="it-IT" b="0" i="0" dirty="0">
                <a:effectLst/>
                <a:latin typeface="Roboto" panose="02000000000000000000" pitchFamily="2" charset="0"/>
              </a:rPr>
              <a:t>Room "E. Majorana"</a:t>
            </a:r>
          </a:p>
          <a:p>
            <a:endParaRPr lang="it-IT" b="1" dirty="0">
              <a:solidFill>
                <a:srgbClr val="34495E"/>
              </a:solidFill>
              <a:latin typeface="Roboto" panose="02000000000000000000" pitchFamily="2" charset="0"/>
            </a:endParaRPr>
          </a:p>
        </p:txBody>
      </p:sp>
    </p:spTree>
    <p:extLst>
      <p:ext uri="{BB962C8B-B14F-4D97-AF65-F5344CB8AC3E}">
        <p14:creationId xmlns:p14="http://schemas.microsoft.com/office/powerpoint/2010/main" val="3299026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TotalTime>
  <Words>2307</Words>
  <Application>Microsoft Office PowerPoint</Application>
  <PresentationFormat>Widescreen</PresentationFormat>
  <Paragraphs>253</Paragraphs>
  <Slides>25</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Calibri Light</vt:lpstr>
      <vt:lpstr>ISOCP_IV50</vt:lpstr>
      <vt:lpstr>Roboto</vt:lpstr>
      <vt:lpstr>ScriptS_IV50</vt:lpstr>
      <vt:lpstr>Office Theme</vt:lpstr>
      <vt:lpstr>Office 2013 - 2022 Theme</vt:lpstr>
      <vt:lpstr>Curriculum Meccanica</vt:lpstr>
      <vt:lpstr>Curriculum Board Members</vt:lpstr>
      <vt:lpstr>Topics</vt:lpstr>
      <vt:lpstr>Students</vt:lpstr>
      <vt:lpstr>Works on going</vt:lpstr>
      <vt:lpstr>Students</vt:lpstr>
      <vt:lpstr>Corrosion of components made by additive manufacturing for extreme applications</vt:lpstr>
      <vt:lpstr>PowerPoint Presentation</vt:lpstr>
      <vt:lpstr>Development and optimization of components for thermal control in the field of nuclear fusion and fundamental research in Physics and Astrophysics through metal additive manufacturing</vt:lpstr>
      <vt:lpstr>PowerPoint Presentation</vt:lpstr>
      <vt:lpstr>Damping Characterization for High-Sensitivity Disturbance Monitoring in Cryogenic Environments</vt:lpstr>
      <vt:lpstr>Damping Characterization for High-Sensitivity Disturbance Monitoring in Cryogenic Environments</vt:lpstr>
      <vt:lpstr>Students</vt:lpstr>
      <vt:lpstr>Development and Characterization of Innovative Additively Manufactured Metal Alloys for High and Ultra-High Temperature Applications</vt:lpstr>
      <vt:lpstr>PowerPoint Presentation</vt:lpstr>
      <vt:lpstr>Advanced design for Additive Manufacturing (DfAM) approaches for cutting-edge applications in Physics and Engineering</vt:lpstr>
      <vt:lpstr>PowerPoint Presentation</vt:lpstr>
      <vt:lpstr>Sustainable Surface Finishing of Additively Manufactured Metal Components for High-Precision Applications</vt:lpstr>
      <vt:lpstr>PowerPoint Presentation</vt:lpstr>
      <vt:lpstr>Adaptive Optics for Next Generation Space Telescopes</vt:lpstr>
      <vt:lpstr>PowerPoint Presentation</vt:lpstr>
      <vt:lpstr>Development of mechanical systems for vibration isolation in Gravitational Wave Detectors and other fundamental physics experiments</vt:lpstr>
      <vt:lpstr>PowerPoint Presentation</vt:lpstr>
      <vt:lpstr>Development, design and testing of metallic components  for high-temperature nuclear physics applications  produced using additive manufacturing technologies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Marco Riva</dc:creator>
  <cp:lastModifiedBy>Marco Riva</cp:lastModifiedBy>
  <cp:revision>19</cp:revision>
  <dcterms:created xsi:type="dcterms:W3CDTF">2025-02-17T08:43:53Z</dcterms:created>
  <dcterms:modified xsi:type="dcterms:W3CDTF">2025-02-18T09:06:19Z</dcterms:modified>
</cp:coreProperties>
</file>