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1312" r:id="rId4"/>
    <p:sldId id="260" r:id="rId5"/>
    <p:sldId id="448" r:id="rId6"/>
    <p:sldId id="1149" r:id="rId7"/>
    <p:sldId id="1353" r:id="rId8"/>
    <p:sldId id="1150" r:id="rId9"/>
    <p:sldId id="1354" r:id="rId10"/>
    <p:sldId id="1356" r:id="rId11"/>
    <p:sldId id="1357" r:id="rId12"/>
    <p:sldId id="1307" r:id="rId13"/>
    <p:sldId id="1295" r:id="rId14"/>
    <p:sldId id="1297" r:id="rId15"/>
    <p:sldId id="322" r:id="rId16"/>
    <p:sldId id="1306" r:id="rId17"/>
    <p:sldId id="1313" r:id="rId18"/>
    <p:sldId id="1314" r:id="rId19"/>
    <p:sldId id="1315" r:id="rId20"/>
    <p:sldId id="1301" r:id="rId21"/>
    <p:sldId id="1300" r:id="rId22"/>
    <p:sldId id="1311" r:id="rId23"/>
    <p:sldId id="1296" r:id="rId24"/>
    <p:sldId id="1279" r:id="rId25"/>
    <p:sldId id="1302" r:id="rId26"/>
    <p:sldId id="1303" r:id="rId27"/>
    <p:sldId id="1358" r:id="rId28"/>
    <p:sldId id="1304" r:id="rId29"/>
    <p:sldId id="397" r:id="rId30"/>
    <p:sldId id="1241" r:id="rId31"/>
    <p:sldId id="1308" r:id="rId32"/>
    <p:sldId id="1316" r:id="rId33"/>
    <p:sldId id="1305" r:id="rId34"/>
    <p:sldId id="1291" r:id="rId35"/>
    <p:sldId id="1310" r:id="rId36"/>
    <p:sldId id="1344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B9102B26-F176-478D-BD6D-88DC9AEA1649}">
          <p14:sldIdLst>
            <p14:sldId id="256"/>
            <p14:sldId id="1312"/>
            <p14:sldId id="260"/>
            <p14:sldId id="448"/>
            <p14:sldId id="1149"/>
            <p14:sldId id="1353"/>
            <p14:sldId id="1150"/>
            <p14:sldId id="1354"/>
            <p14:sldId id="1356"/>
            <p14:sldId id="1357"/>
            <p14:sldId id="1307"/>
            <p14:sldId id="1295"/>
            <p14:sldId id="1297"/>
            <p14:sldId id="322"/>
            <p14:sldId id="1306"/>
            <p14:sldId id="1313"/>
            <p14:sldId id="1314"/>
            <p14:sldId id="1315"/>
            <p14:sldId id="1301"/>
            <p14:sldId id="1300"/>
            <p14:sldId id="1311"/>
            <p14:sldId id="1296"/>
            <p14:sldId id="1279"/>
            <p14:sldId id="1302"/>
            <p14:sldId id="1303"/>
            <p14:sldId id="1358"/>
            <p14:sldId id="1304"/>
            <p14:sldId id="397"/>
            <p14:sldId id="1241"/>
            <p14:sldId id="1308"/>
            <p14:sldId id="1316"/>
            <p14:sldId id="1305"/>
            <p14:sldId id="1291"/>
            <p14:sldId id="1310"/>
            <p14:sldId id="1344"/>
          </p14:sldIdLst>
        </p14:section>
      </p14:sectionLst>
    </p:ext>
    <p:ext uri="{EFAFB233-063F-42B5-8137-9DF3F51BA10A}">
      <p15:sldGuideLst xmlns:p15="http://schemas.microsoft.com/office/powerpoint/2012/main">
        <p15:guide id="1" pos="3817">
          <p15:clr>
            <a:srgbClr val="A4A3A4"/>
          </p15:clr>
        </p15:guide>
        <p15:guide id="2" orient="horz" pos="13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5" roundtripDataSignature="AMtx7mhb38mEZ7abA46Ic+i7kXtMrrhP1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simo Caria" initials="" lastIdx="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AD532"/>
    <a:srgbClr val="EDC61F"/>
    <a:srgbClr val="C2D201"/>
    <a:srgbClr val="515B64"/>
    <a:srgbClr val="AED00D"/>
    <a:srgbClr val="ECF8AF"/>
    <a:srgbClr val="CFD3D7"/>
    <a:srgbClr val="FDFEF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59" autoAdjust="0"/>
    <p:restoredTop sz="94663" autoAdjust="0"/>
  </p:normalViewPr>
  <p:slideViewPr>
    <p:cSldViewPr snapToGrid="0">
      <p:cViewPr varScale="1">
        <p:scale>
          <a:sx n="77" d="100"/>
          <a:sy n="77" d="100"/>
        </p:scale>
        <p:origin x="499" y="43"/>
      </p:cViewPr>
      <p:guideLst>
        <p:guide pos="3817"/>
        <p:guide orient="horz" pos="13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20" d="100"/>
          <a:sy n="120" d="100"/>
        </p:scale>
        <p:origin x="5000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125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12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2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13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126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12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1381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92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382" y="1736034"/>
            <a:ext cx="5668618" cy="5121966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59" y="671829"/>
            <a:ext cx="5213337" cy="905178"/>
          </a:xfrm>
          <a:prstGeom prst="rect">
            <a:avLst/>
          </a:prstGeom>
        </p:spPr>
      </p:pic>
      <p:sp>
        <p:nvSpPr>
          <p:cNvPr id="14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2332" y="3193706"/>
            <a:ext cx="7369175" cy="1166260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2"/>
                </a:solidFill>
                <a:latin typeface="Corbert Black" charset="0"/>
                <a:ea typeface="Corbert Black" charset="0"/>
                <a:cs typeface="Corbert Black" charset="0"/>
              </a:defRPr>
            </a:lvl1pPr>
          </a:lstStyle>
          <a:p>
            <a:pPr lvl="0"/>
            <a:r>
              <a:rPr lang="de-DE"/>
              <a:t>TITOLO</a:t>
            </a:r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49080" y="4452662"/>
            <a:ext cx="7369175" cy="116626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2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pPr lvl="0"/>
            <a:r>
              <a:rPr lang="de-DE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38682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D3B8-963A-4F65-844B-F759751C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B818-24E7-49C9-915F-BE221A5A2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434ED-1056-4667-BED4-0D56013F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9961-10A3-4EE8-AAAD-F33EA97C4D27}" type="datetimeFigureOut">
              <a:rPr lang="it-IT" smtClean="0"/>
              <a:t>17/02/2025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469CE-1076-48F1-92C2-4C1E1F005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45E91-63BF-4EF6-BC99-222A2DEC8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3C5D-1A2A-499B-9294-38B99A4B1C9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44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enutzerdefiniertes Layout">
  <p:cSld name="2_Benutzerdefiniertes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80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101C-F049-4076-B236-7A832478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9913C7-7F0F-4BA7-8E2A-7E8F0C09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9961-10A3-4EE8-AAAD-F33EA97C4D27}" type="datetimeFigureOut">
              <a:rPr lang="it-IT" smtClean="0"/>
              <a:t>17/02/2025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596E3-B810-4BAD-82F3-6A4AEB95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5F0B3-D7C0-4595-A59F-4C8F087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3C5D-1A2A-499B-9294-38B99A4B1C9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146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9183757" y="457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382" y="1736034"/>
            <a:ext cx="5668618" cy="512196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59" y="671829"/>
            <a:ext cx="5213337" cy="905178"/>
          </a:xfrm>
          <a:prstGeom prst="rect">
            <a:avLst/>
          </a:prstGeom>
        </p:spPr>
      </p:pic>
      <p:sp>
        <p:nvSpPr>
          <p:cNvPr id="10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2332" y="3193706"/>
            <a:ext cx="7369175" cy="11662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 i="0">
                <a:solidFill>
                  <a:schemeClr val="bg1"/>
                </a:solidFill>
                <a:latin typeface="Corbert Black" charset="0"/>
                <a:ea typeface="Corbert Black" charset="0"/>
                <a:cs typeface="Corbert Black" charset="0"/>
              </a:defRPr>
            </a:lvl1pPr>
          </a:lstStyle>
          <a:p>
            <a:pPr lvl="0"/>
            <a:r>
              <a:rPr lang="de-DE"/>
              <a:t>TITOLO</a:t>
            </a: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49080" y="4452662"/>
            <a:ext cx="7369175" cy="11662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pPr lvl="0"/>
            <a:r>
              <a:rPr lang="de-DE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1674902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ay">
    <p:bg>
      <p:bgPr>
        <a:solidFill>
          <a:srgbClr val="CFD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2332" y="367030"/>
            <a:ext cx="7369175" cy="1166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</a:defRPr>
            </a:lvl1pPr>
          </a:lstStyle>
          <a:p>
            <a:pPr lvl="0"/>
            <a:r>
              <a:rPr lang="de-DE"/>
              <a:t>INDEX</a:t>
            </a:r>
          </a:p>
        </p:txBody>
      </p:sp>
      <p:sp>
        <p:nvSpPr>
          <p:cNvPr id="12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02365" y="3167202"/>
            <a:ext cx="2888974" cy="26239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chemeClr val="tx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pPr lvl="0"/>
            <a:r>
              <a:rPr lang="de-DE" dirty="0"/>
              <a:t>Tema 1</a:t>
            </a:r>
          </a:p>
          <a:p>
            <a:pPr lvl="0"/>
            <a:r>
              <a:rPr lang="de-DE" dirty="0"/>
              <a:t>Tema 2</a:t>
            </a:r>
          </a:p>
          <a:p>
            <a:pPr lvl="0"/>
            <a:r>
              <a:rPr lang="de-DE" dirty="0"/>
              <a:t>Tema 3</a:t>
            </a:r>
          </a:p>
          <a:p>
            <a:pPr lvl="0"/>
            <a:r>
              <a:rPr lang="de-DE" dirty="0"/>
              <a:t>Tema 4</a:t>
            </a:r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644348" y="3180454"/>
            <a:ext cx="2014331" cy="26239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chemeClr val="tx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pPr lvl="0"/>
            <a:r>
              <a:rPr lang="de-DE"/>
              <a:t>01</a:t>
            </a:r>
          </a:p>
          <a:p>
            <a:pPr lvl="0"/>
            <a:r>
              <a:rPr lang="de-DE"/>
              <a:t>05</a:t>
            </a:r>
          </a:p>
          <a:p>
            <a:pPr lvl="0"/>
            <a:r>
              <a:rPr lang="de-DE"/>
              <a:t>30</a:t>
            </a:r>
          </a:p>
          <a:p>
            <a:pPr lvl="0"/>
            <a:r>
              <a:rPr lang="de-DE"/>
              <a:t>50</a:t>
            </a:r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226" y="353391"/>
            <a:ext cx="2584174" cy="448883"/>
          </a:xfrm>
          <a:prstGeom prst="rect">
            <a:avLst/>
          </a:prstGeom>
        </p:spPr>
      </p:pic>
      <p:pic>
        <p:nvPicPr>
          <p:cNvPr id="16" name="Google Shape;13;p41"/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635" y="1749286"/>
            <a:ext cx="5655365" cy="5108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639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2332" y="367030"/>
            <a:ext cx="7369175" cy="1166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</a:defRPr>
            </a:lvl1pPr>
          </a:lstStyle>
          <a:p>
            <a:pPr lvl="0"/>
            <a:r>
              <a:rPr lang="de-DE"/>
              <a:t>INDEX</a:t>
            </a:r>
          </a:p>
        </p:txBody>
      </p:sp>
      <p:sp>
        <p:nvSpPr>
          <p:cNvPr id="12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02365" y="3167202"/>
            <a:ext cx="2888974" cy="26239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chemeClr val="tx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pPr lvl="0"/>
            <a:r>
              <a:rPr lang="de-DE"/>
              <a:t>Tema 1</a:t>
            </a:r>
          </a:p>
          <a:p>
            <a:pPr lvl="0"/>
            <a:r>
              <a:rPr lang="de-DE"/>
              <a:t>Tema 2</a:t>
            </a:r>
          </a:p>
          <a:p>
            <a:pPr lvl="0"/>
            <a:r>
              <a:rPr lang="de-DE"/>
              <a:t>Tema 3</a:t>
            </a:r>
          </a:p>
          <a:p>
            <a:pPr lvl="0"/>
            <a:r>
              <a:rPr lang="de-DE"/>
              <a:t>Tema 4</a:t>
            </a:r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644348" y="3180454"/>
            <a:ext cx="2014331" cy="26239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chemeClr val="tx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pPr lvl="0"/>
            <a:r>
              <a:rPr lang="de-DE"/>
              <a:t>01</a:t>
            </a:r>
          </a:p>
          <a:p>
            <a:pPr lvl="0"/>
            <a:r>
              <a:rPr lang="de-DE"/>
              <a:t>05</a:t>
            </a:r>
          </a:p>
          <a:p>
            <a:pPr lvl="0"/>
            <a:r>
              <a:rPr lang="de-DE"/>
              <a:t>30</a:t>
            </a:r>
          </a:p>
          <a:p>
            <a:pPr lvl="0"/>
            <a:r>
              <a:rPr lang="de-DE"/>
              <a:t>50</a:t>
            </a:r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226" y="353391"/>
            <a:ext cx="2584174" cy="448883"/>
          </a:xfrm>
          <a:prstGeom prst="rect">
            <a:avLst/>
          </a:prstGeom>
        </p:spPr>
      </p:pic>
      <p:pic>
        <p:nvPicPr>
          <p:cNvPr id="16" name="Google Shape;13;p41"/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635" y="1749286"/>
            <a:ext cx="5655365" cy="5108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Li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42"/>
          <p:cNvSpPr txBox="1">
            <a:spLocks noGrp="1"/>
          </p:cNvSpPr>
          <p:nvPr>
            <p:ph type="title" hasCustomPrompt="1"/>
          </p:nvPr>
        </p:nvSpPr>
        <p:spPr>
          <a:xfrm>
            <a:off x="546654" y="411441"/>
            <a:ext cx="8199782" cy="6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FFFF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b="1" i="0">
                <a:latin typeface="Corbert Black" charset="0"/>
                <a:ea typeface="Corbert Black" charset="0"/>
                <a:cs typeface="Corbert Black" charset="0"/>
              </a:rPr>
              <a:t>TITOLO</a:t>
            </a:r>
            <a:endParaRPr lang="de-DE"/>
          </a:p>
        </p:txBody>
      </p:sp>
      <p:sp>
        <p:nvSpPr>
          <p:cNvPr id="8" name="Google Shape;18;p42"/>
          <p:cNvSpPr txBox="1">
            <a:spLocks noGrp="1"/>
          </p:cNvSpPr>
          <p:nvPr>
            <p:ph type="dt" idx="10"/>
          </p:nvPr>
        </p:nvSpPr>
        <p:spPr>
          <a:xfrm>
            <a:off x="414129" y="6210576"/>
            <a:ext cx="3694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/>
              <a:t>CAPITOLO PRESENTAZIONE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226" y="353391"/>
            <a:ext cx="2584174" cy="448883"/>
          </a:xfrm>
          <a:prstGeom prst="rect">
            <a:avLst/>
          </a:prstGeom>
        </p:spPr>
      </p:pic>
      <p:sp>
        <p:nvSpPr>
          <p:cNvPr id="14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220199" y="62503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accent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fld id="{EAC79B9C-6375-824C-99BB-874CDF61E8B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BDE35D9-477C-FEDB-8807-4EC7AD7F73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9330" y="1525464"/>
            <a:ext cx="9564688" cy="4483467"/>
          </a:xfrm>
          <a:prstGeom prst="rect">
            <a:avLst/>
          </a:prstGeom>
        </p:spPr>
        <p:txBody>
          <a:bodyPr/>
          <a:lstStyle>
            <a:lvl1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rt Medium" panose="00000600000000000000" pitchFamily="50" charset="0"/>
              </a:defRPr>
            </a:lvl1pPr>
            <a:lvl2pPr marL="6876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  <a:latin typeface="Corbert Medium" panose="00000600000000000000" pitchFamily="50" charset="0"/>
              </a:defRPr>
            </a:lvl2pPr>
            <a:lvl3pPr marL="11448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rt Medium" panose="00000600000000000000" pitchFamily="50" charset="0"/>
              </a:defRPr>
            </a:lvl3pPr>
            <a:lvl4pPr marL="16020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4pPr>
            <a:lvl5pPr marL="20592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5686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Gray">
    <p:bg>
      <p:bgPr>
        <a:solidFill>
          <a:srgbClr val="CFD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42"/>
          <p:cNvSpPr txBox="1">
            <a:spLocks noGrp="1"/>
          </p:cNvSpPr>
          <p:nvPr>
            <p:ph type="title" hasCustomPrompt="1"/>
          </p:nvPr>
        </p:nvSpPr>
        <p:spPr>
          <a:xfrm>
            <a:off x="546654" y="411441"/>
            <a:ext cx="8199782" cy="6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FFFF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b="1" i="0">
                <a:latin typeface="Corbert Black" charset="0"/>
                <a:ea typeface="Corbert Black" charset="0"/>
                <a:cs typeface="Corbert Black" charset="0"/>
              </a:rPr>
              <a:t>TITOLO</a:t>
            </a:r>
            <a:endParaRPr lang="de-DE"/>
          </a:p>
        </p:txBody>
      </p:sp>
      <p:sp>
        <p:nvSpPr>
          <p:cNvPr id="8" name="Google Shape;18;p42"/>
          <p:cNvSpPr txBox="1">
            <a:spLocks noGrp="1"/>
          </p:cNvSpPr>
          <p:nvPr>
            <p:ph type="dt" idx="10"/>
          </p:nvPr>
        </p:nvSpPr>
        <p:spPr>
          <a:xfrm>
            <a:off x="414129" y="6210576"/>
            <a:ext cx="3694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/>
              <a:t>CAPITOLO PRESENTAZIONE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226" y="353391"/>
            <a:ext cx="2584174" cy="448883"/>
          </a:xfrm>
          <a:prstGeom prst="rect">
            <a:avLst/>
          </a:prstGeom>
        </p:spPr>
      </p:pic>
      <p:sp>
        <p:nvSpPr>
          <p:cNvPr id="14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220199" y="62503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accent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fld id="{EAC79B9C-6375-824C-99BB-874CDF61E8B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7CAFB59-9AFF-1416-3959-0F6FC096DD6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9330" y="1525464"/>
            <a:ext cx="9564688" cy="4483467"/>
          </a:xfrm>
          <a:prstGeom prst="rect">
            <a:avLst/>
          </a:prstGeom>
        </p:spPr>
        <p:txBody>
          <a:bodyPr/>
          <a:lstStyle>
            <a:lvl1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rt Medium" panose="00000600000000000000" pitchFamily="50" charset="0"/>
              </a:defRPr>
            </a:lvl1pPr>
            <a:lvl2pPr marL="6876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  <a:latin typeface="Corbert Medium" panose="00000600000000000000" pitchFamily="50" charset="0"/>
              </a:defRPr>
            </a:lvl2pPr>
            <a:lvl3pPr marL="11448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rt Medium" panose="00000600000000000000" pitchFamily="50" charset="0"/>
              </a:defRPr>
            </a:lvl3pPr>
            <a:lvl4pPr marL="16020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4pPr>
            <a:lvl5pPr marL="20592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42"/>
          <p:cNvSpPr txBox="1">
            <a:spLocks noGrp="1"/>
          </p:cNvSpPr>
          <p:nvPr>
            <p:ph type="title" hasCustomPrompt="1"/>
          </p:nvPr>
        </p:nvSpPr>
        <p:spPr>
          <a:xfrm>
            <a:off x="546654" y="411441"/>
            <a:ext cx="8199782" cy="6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FFFF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b="1" i="0">
                <a:latin typeface="Corbert Black" charset="0"/>
                <a:ea typeface="Corbert Black" charset="0"/>
                <a:cs typeface="Corbert Black" charset="0"/>
              </a:rPr>
              <a:t>TITOLO</a:t>
            </a:r>
            <a:endParaRPr lang="de-DE"/>
          </a:p>
        </p:txBody>
      </p:sp>
      <p:sp>
        <p:nvSpPr>
          <p:cNvPr id="8" name="Google Shape;18;p42"/>
          <p:cNvSpPr txBox="1">
            <a:spLocks noGrp="1"/>
          </p:cNvSpPr>
          <p:nvPr>
            <p:ph type="dt" idx="10"/>
          </p:nvPr>
        </p:nvSpPr>
        <p:spPr>
          <a:xfrm>
            <a:off x="414129" y="6210576"/>
            <a:ext cx="3694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/>
              <a:t>CAPITOLO PRESENTAZIONE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226" y="353391"/>
            <a:ext cx="2584174" cy="448883"/>
          </a:xfrm>
          <a:prstGeom prst="rect">
            <a:avLst/>
          </a:prstGeom>
        </p:spPr>
      </p:pic>
      <p:sp>
        <p:nvSpPr>
          <p:cNvPr id="14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220199" y="62503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accent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fld id="{EAC79B9C-6375-824C-99BB-874CDF61E8B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92B99C6-CE3D-A2E8-BAEE-7DCE1A7332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881554" y="2031023"/>
            <a:ext cx="9362464" cy="3977908"/>
          </a:xfrm>
          <a:prstGeom prst="rect">
            <a:avLst/>
          </a:prstGeom>
        </p:spPr>
        <p:txBody>
          <a:bodyPr/>
          <a:lstStyle>
            <a:lvl1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rt Medium" panose="00000600000000000000" pitchFamily="50" charset="0"/>
              </a:defRPr>
            </a:lvl1pPr>
            <a:lvl2pPr marL="6876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  <a:latin typeface="Corbert Medium" panose="00000600000000000000" pitchFamily="50" charset="0"/>
              </a:defRPr>
            </a:lvl2pPr>
            <a:lvl3pPr marL="11448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rt Medium" panose="00000600000000000000" pitchFamily="50" charset="0"/>
              </a:defRPr>
            </a:lvl3pPr>
            <a:lvl4pPr marL="16020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4pPr>
            <a:lvl5pPr marL="20592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Immag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41">
            <a:extLst>
              <a:ext uri="{FF2B5EF4-FFF2-40B4-BE49-F238E27FC236}">
                <a16:creationId xmlns:a16="http://schemas.microsoft.com/office/drawing/2014/main" id="{515E808E-F086-C436-27DA-59F569AF58D3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635" y="1749286"/>
            <a:ext cx="5655365" cy="51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 1">
            <a:extLst>
              <a:ext uri="{FF2B5EF4-FFF2-40B4-BE49-F238E27FC236}">
                <a16:creationId xmlns:a16="http://schemas.microsoft.com/office/drawing/2014/main" id="{D41421C7-F1D5-6189-DFCD-628C7E2D18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908" y="367030"/>
            <a:ext cx="2560080" cy="444500"/>
          </a:xfrm>
          <a:prstGeom prst="rect">
            <a:avLst/>
          </a:prstGeom>
        </p:spPr>
      </p:pic>
      <p:sp>
        <p:nvSpPr>
          <p:cNvPr id="6" name="Google Shape;16;p42">
            <a:extLst>
              <a:ext uri="{FF2B5EF4-FFF2-40B4-BE49-F238E27FC236}">
                <a16:creationId xmlns:a16="http://schemas.microsoft.com/office/drawing/2014/main" id="{5F7CA491-7819-5019-D387-22C134C9C79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398" y="244310"/>
            <a:ext cx="8199782" cy="6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FFFF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tx2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b="1" i="0" dirty="0">
                <a:latin typeface="Corbert Black" charset="0"/>
                <a:ea typeface="Corbert Black" charset="0"/>
                <a:cs typeface="Corbert Black" charset="0"/>
              </a:rPr>
              <a:t>AGENDA</a:t>
            </a:r>
            <a:endParaRPr lang="de-DE" dirty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7759422F-27FB-7AC3-0F80-4AAA9F35A6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2126" y="2000250"/>
            <a:ext cx="2888974" cy="30699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chemeClr val="tx2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pPr lvl="0"/>
            <a:r>
              <a:rPr lang="de-DE" dirty="0"/>
              <a:t>Tema 1</a:t>
            </a:r>
          </a:p>
          <a:p>
            <a:pPr lvl="0"/>
            <a:r>
              <a:rPr lang="de-DE" dirty="0"/>
              <a:t>Tema 2</a:t>
            </a:r>
          </a:p>
          <a:p>
            <a:pPr lvl="0"/>
            <a:r>
              <a:rPr lang="de-DE" dirty="0"/>
              <a:t>Tema 3</a:t>
            </a:r>
          </a:p>
          <a:p>
            <a:pPr lvl="0"/>
            <a:r>
              <a:rPr lang="de-DE" dirty="0"/>
              <a:t>Tema 4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BBF5666C-7C57-509B-B746-3C84638B7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4109" y="2000250"/>
            <a:ext cx="2014331" cy="30699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chemeClr val="tx2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pPr lvl="0"/>
            <a:r>
              <a:rPr lang="de-DE" dirty="0"/>
              <a:t>01</a:t>
            </a:r>
          </a:p>
          <a:p>
            <a:pPr lvl="0"/>
            <a:r>
              <a:rPr lang="de-DE" dirty="0"/>
              <a:t>05</a:t>
            </a:r>
          </a:p>
          <a:p>
            <a:pPr lvl="0"/>
            <a:r>
              <a:rPr lang="de-DE" dirty="0"/>
              <a:t>30</a:t>
            </a:r>
          </a:p>
          <a:p>
            <a:pPr lvl="0"/>
            <a:r>
              <a:rPr lang="de-DE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174593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e Immagine Li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;p42"/>
          <p:cNvSpPr txBox="1">
            <a:spLocks noGrp="1"/>
          </p:cNvSpPr>
          <p:nvPr>
            <p:ph type="dt" idx="10"/>
          </p:nvPr>
        </p:nvSpPr>
        <p:spPr>
          <a:xfrm>
            <a:off x="414129" y="6210576"/>
            <a:ext cx="3694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/>
              <a:t>CAPITOLO PRESENTAZIONE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9EB8BF9-8E12-B11E-8619-DD88EC95BB1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6184" y="1019907"/>
            <a:ext cx="5849816" cy="5029201"/>
          </a:xfrm>
          <a:prstGeom prst="rect">
            <a:avLst/>
          </a:prstGeom>
        </p:spPr>
        <p:txBody>
          <a:bodyPr/>
          <a:lstStyle>
            <a:lvl1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rt Medium" panose="00000600000000000000" pitchFamily="50" charset="0"/>
              </a:defRPr>
            </a:lvl1pPr>
            <a:lvl2pPr marL="6876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  <a:latin typeface="Corbert Medium" panose="00000600000000000000" pitchFamily="50" charset="0"/>
              </a:defRPr>
            </a:lvl2pPr>
            <a:lvl3pPr marL="11448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rt Medium" panose="00000600000000000000" pitchFamily="50" charset="0"/>
              </a:defRPr>
            </a:lvl3pPr>
            <a:lvl4pPr marL="16020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4pPr>
            <a:lvl5pPr marL="20592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6137756D-6329-A497-C231-CF612CD5F9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94783" y="0"/>
            <a:ext cx="5897217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Google Shape;16;p42">
            <a:extLst>
              <a:ext uri="{FF2B5EF4-FFF2-40B4-BE49-F238E27FC236}">
                <a16:creationId xmlns:a16="http://schemas.microsoft.com/office/drawing/2014/main" id="{FF29B4C9-BF6E-7E5E-EB68-6EC006F9ED1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46184" y="72938"/>
            <a:ext cx="5849816" cy="6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FFFF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b="1" i="0">
                <a:latin typeface="Corbert Black" charset="0"/>
                <a:ea typeface="Corbert Black" charset="0"/>
                <a:cs typeface="Corbert Black" charset="0"/>
              </a:rPr>
              <a:t>TITOLO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818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e Immagine Gray">
    <p:bg>
      <p:bgPr>
        <a:solidFill>
          <a:srgbClr val="CFD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;p42"/>
          <p:cNvSpPr txBox="1">
            <a:spLocks noGrp="1"/>
          </p:cNvSpPr>
          <p:nvPr>
            <p:ph type="dt" idx="10"/>
          </p:nvPr>
        </p:nvSpPr>
        <p:spPr>
          <a:xfrm>
            <a:off x="414129" y="6210576"/>
            <a:ext cx="3694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/>
              <a:t>CAPITOLO PRESENTAZIONE</a:t>
            </a:r>
          </a:p>
        </p:txBody>
      </p:sp>
      <p:sp>
        <p:nvSpPr>
          <p:cNvPr id="4" name="Bildplatzhalter 7"/>
          <p:cNvSpPr>
            <a:spLocks noGrp="1"/>
          </p:cNvSpPr>
          <p:nvPr>
            <p:ph type="pic" sz="quarter" idx="11"/>
          </p:nvPr>
        </p:nvSpPr>
        <p:spPr>
          <a:xfrm>
            <a:off x="6294783" y="0"/>
            <a:ext cx="5897217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C621E44-49A1-B937-63C2-7B2BFC1C65A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6184" y="1019907"/>
            <a:ext cx="5849816" cy="5029201"/>
          </a:xfrm>
          <a:prstGeom prst="rect">
            <a:avLst/>
          </a:prstGeom>
        </p:spPr>
        <p:txBody>
          <a:bodyPr/>
          <a:lstStyle>
            <a:lvl1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rt Medium" panose="00000600000000000000" pitchFamily="50" charset="0"/>
              </a:defRPr>
            </a:lvl1pPr>
            <a:lvl2pPr marL="6876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  <a:latin typeface="Corbert Medium" panose="00000600000000000000" pitchFamily="50" charset="0"/>
              </a:defRPr>
            </a:lvl2pPr>
            <a:lvl3pPr marL="11448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rt Medium" panose="00000600000000000000" pitchFamily="50" charset="0"/>
              </a:defRPr>
            </a:lvl3pPr>
            <a:lvl4pPr marL="16020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4pPr>
            <a:lvl5pPr marL="20592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Google Shape;16;p42">
            <a:extLst>
              <a:ext uri="{FF2B5EF4-FFF2-40B4-BE49-F238E27FC236}">
                <a16:creationId xmlns:a16="http://schemas.microsoft.com/office/drawing/2014/main" id="{8877B807-2AE5-4DFD-AC3A-A6076D00C3C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46184" y="72938"/>
            <a:ext cx="5849816" cy="6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FFFF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b="1" i="0">
                <a:latin typeface="Corbert Black" charset="0"/>
                <a:ea typeface="Corbert Black" charset="0"/>
                <a:cs typeface="Corbert Black" charset="0"/>
              </a:rPr>
              <a:t>TITOLO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835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e Immag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;p42"/>
          <p:cNvSpPr txBox="1">
            <a:spLocks noGrp="1"/>
          </p:cNvSpPr>
          <p:nvPr>
            <p:ph type="dt" idx="10"/>
          </p:nvPr>
        </p:nvSpPr>
        <p:spPr>
          <a:xfrm>
            <a:off x="414129" y="6210576"/>
            <a:ext cx="3694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/>
              <a:t>CAPITOLO PRESENTAZIONE</a:t>
            </a:r>
          </a:p>
        </p:txBody>
      </p:sp>
      <p:sp>
        <p:nvSpPr>
          <p:cNvPr id="4" name="Bildplatzhalter 7"/>
          <p:cNvSpPr>
            <a:spLocks noGrp="1"/>
          </p:cNvSpPr>
          <p:nvPr>
            <p:ph type="pic" sz="quarter" idx="11"/>
          </p:nvPr>
        </p:nvSpPr>
        <p:spPr>
          <a:xfrm>
            <a:off x="6294783" y="0"/>
            <a:ext cx="5897217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4793599-7F76-19D0-2393-DFA2417325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6184" y="1019907"/>
            <a:ext cx="5849816" cy="5029201"/>
          </a:xfrm>
          <a:prstGeom prst="rect">
            <a:avLst/>
          </a:prstGeom>
        </p:spPr>
        <p:txBody>
          <a:bodyPr/>
          <a:lstStyle>
            <a:lvl1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rt Medium" panose="00000600000000000000" pitchFamily="50" charset="0"/>
              </a:defRPr>
            </a:lvl1pPr>
            <a:lvl2pPr marL="6876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  <a:latin typeface="Corbert Medium" panose="00000600000000000000" pitchFamily="50" charset="0"/>
              </a:defRPr>
            </a:lvl2pPr>
            <a:lvl3pPr marL="11448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rt Medium" panose="00000600000000000000" pitchFamily="50" charset="0"/>
              </a:defRPr>
            </a:lvl3pPr>
            <a:lvl4pPr marL="16020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4pPr>
            <a:lvl5pPr marL="20592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orbert Medium" panose="000006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Google Shape;16;p42">
            <a:extLst>
              <a:ext uri="{FF2B5EF4-FFF2-40B4-BE49-F238E27FC236}">
                <a16:creationId xmlns:a16="http://schemas.microsoft.com/office/drawing/2014/main" id="{4264DE0C-BDA5-B827-D460-08C39B5EC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46184" y="72938"/>
            <a:ext cx="5849816" cy="6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FFFF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b="1" i="0">
                <a:latin typeface="Corbert Black" charset="0"/>
                <a:ea typeface="Corbert Black" charset="0"/>
                <a:cs typeface="Corbert Black" charset="0"/>
              </a:rPr>
              <a:t>TITOLO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46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Li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;p42"/>
          <p:cNvSpPr txBox="1">
            <a:spLocks noGrp="1"/>
          </p:cNvSpPr>
          <p:nvPr>
            <p:ph type="dt" idx="10"/>
          </p:nvPr>
        </p:nvSpPr>
        <p:spPr>
          <a:xfrm>
            <a:off x="414129" y="6210576"/>
            <a:ext cx="3694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/>
              <a:t>CAPITOLO PRESENTAZIONE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226" y="353391"/>
            <a:ext cx="2584174" cy="448883"/>
          </a:xfrm>
          <a:prstGeom prst="rect">
            <a:avLst/>
          </a:prstGeom>
        </p:spPr>
      </p:pic>
      <p:sp>
        <p:nvSpPr>
          <p:cNvPr id="9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220199" y="62503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accent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fld id="{EAC79B9C-6375-824C-99BB-874CDF61E8B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Gray">
    <p:bg>
      <p:bgPr>
        <a:solidFill>
          <a:srgbClr val="CFD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226" y="353391"/>
            <a:ext cx="2584174" cy="448883"/>
          </a:xfrm>
          <a:prstGeom prst="rect">
            <a:avLst/>
          </a:prstGeom>
        </p:spPr>
      </p:pic>
      <p:sp>
        <p:nvSpPr>
          <p:cNvPr id="5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220199" y="62503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accent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fld id="{EAC79B9C-6375-824C-99BB-874CDF61E8B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;p42"/>
          <p:cNvSpPr txBox="1">
            <a:spLocks noGrp="1"/>
          </p:cNvSpPr>
          <p:nvPr>
            <p:ph type="dt" idx="10"/>
          </p:nvPr>
        </p:nvSpPr>
        <p:spPr>
          <a:xfrm>
            <a:off x="414129" y="6210576"/>
            <a:ext cx="3694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/>
              <a:t>CAPITOLO PRESENTAZIONE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226" y="353391"/>
            <a:ext cx="2584174" cy="448883"/>
          </a:xfrm>
          <a:prstGeom prst="rect">
            <a:avLst/>
          </a:prstGeom>
        </p:spPr>
      </p:pic>
      <p:sp>
        <p:nvSpPr>
          <p:cNvPr id="5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220199" y="62503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accent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fld id="{EAC79B9C-6375-824C-99BB-874CDF61E8B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F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3;p44"/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2539" y="-1"/>
            <a:ext cx="1021742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02;p37"/>
          <p:cNvSpPr txBox="1"/>
          <p:nvPr userDrawn="1"/>
        </p:nvSpPr>
        <p:spPr>
          <a:xfrm>
            <a:off x="768626" y="1258956"/>
            <a:ext cx="701040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>
                <a:solidFill>
                  <a:schemeClr val="accent3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rPr>
              <a:t>Technology is a vision with subtle boundaries, which become the future as soon as they are overcome. </a:t>
            </a:r>
            <a:br>
              <a:rPr lang="de-DE" sz="1800" b="1" i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de-DE" sz="1800">
                <a:solidFill>
                  <a:schemeClr val="accent3"/>
                </a:solidFill>
                <a:latin typeface="Corbert Medium" charset="0"/>
                <a:ea typeface="Corbert Medium" charset="0"/>
                <a:cs typeface="Corbert Medium" charset="0"/>
                <a:sym typeface="Calibri"/>
              </a:rPr>
            </a:br>
            <a:r>
              <a:rPr lang="de-DE" sz="1800">
                <a:solidFill>
                  <a:schemeClr val="tx1"/>
                </a:solidFill>
                <a:latin typeface="Corbert Medium" charset="0"/>
                <a:ea typeface="Corbert Medium" charset="0"/>
                <a:cs typeface="Corbert Medium" charset="0"/>
                <a:sym typeface="Calibri"/>
              </a:rPr>
              <a:t>– Vinicio &amp; Roberto Biasi</a:t>
            </a:r>
            <a:endParaRPr sz="1800">
              <a:solidFill>
                <a:schemeClr val="tx1"/>
              </a:solidFill>
              <a:latin typeface="Corbert Medium" charset="0"/>
              <a:ea typeface="Corbert Medium" charset="0"/>
              <a:cs typeface="Corbert Medium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226" y="353391"/>
            <a:ext cx="2584174" cy="448883"/>
          </a:xfrm>
          <a:prstGeom prst="rect">
            <a:avLst/>
          </a:prstGeom>
        </p:spPr>
      </p:pic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220199" y="62503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accent1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fld id="{EAC79B9C-6375-824C-99BB-874CDF61E8B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3959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zion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9183757" y="457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382" y="1736034"/>
            <a:ext cx="5668618" cy="5121966"/>
          </a:xfrm>
          <a:prstGeom prst="rect">
            <a:avLst/>
          </a:prstGeom>
        </p:spPr>
      </p:pic>
      <p:sp>
        <p:nvSpPr>
          <p:cNvPr id="12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252" y="3127446"/>
            <a:ext cx="12178748" cy="11662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 baseline="0">
                <a:solidFill>
                  <a:schemeClr val="bg2"/>
                </a:solidFill>
                <a:latin typeface="Corbert Black" charset="0"/>
                <a:ea typeface="Corbert Black" charset="0"/>
                <a:cs typeface="Corbert Black" charset="0"/>
              </a:defRPr>
            </a:lvl1pPr>
          </a:lstStyle>
          <a:p>
            <a:pPr lvl="0"/>
            <a:r>
              <a:rPr lang="de-DE"/>
              <a:t>SEZIONI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Li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;p41"/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635" y="1749286"/>
            <a:ext cx="5655365" cy="51087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07;p38"/>
          <p:cNvSpPr txBox="1"/>
          <p:nvPr userDrawn="1"/>
        </p:nvSpPr>
        <p:spPr>
          <a:xfrm>
            <a:off x="636104" y="4572000"/>
            <a:ext cx="423068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bg2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microgate srl</a:t>
            </a:r>
            <a:endParaRPr sz="1800">
              <a:solidFill>
                <a:schemeClr val="bg2"/>
              </a:solidFill>
              <a:latin typeface="Corbert Medium" charset="0"/>
              <a:ea typeface="Corbert Medium" charset="0"/>
              <a:cs typeface="Corbert Medium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bg2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Via Waltraud Gebert Deeg, 3e</a:t>
            </a:r>
            <a:endParaRPr>
              <a:solidFill>
                <a:schemeClr val="bg2"/>
              </a:solidFill>
              <a:latin typeface="Corbert Medium" charset="0"/>
              <a:ea typeface="Corbert Medium" charset="0"/>
              <a:cs typeface="Corbert Medium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bg2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39100 Bolzano </a:t>
            </a:r>
            <a:endParaRPr>
              <a:solidFill>
                <a:schemeClr val="bg2"/>
              </a:solidFill>
              <a:latin typeface="Corbert Medium" charset="0"/>
              <a:ea typeface="Corbert Medium" charset="0"/>
              <a:cs typeface="Corbert Medium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bg2"/>
                </a:solidFill>
                <a:latin typeface="Corbert Medium" charset="0"/>
                <a:ea typeface="Corbert Medium" charset="0"/>
                <a:cs typeface="Corbert Medium" charset="0"/>
              </a:rPr>
              <a:t>I</a:t>
            </a:r>
            <a:r>
              <a:rPr lang="de-DE" sz="1800">
                <a:solidFill>
                  <a:schemeClr val="bg2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taly</a:t>
            </a:r>
            <a:endParaRPr sz="1800">
              <a:solidFill>
                <a:schemeClr val="bg2"/>
              </a:solidFill>
              <a:latin typeface="Corbert Medium" charset="0"/>
              <a:ea typeface="Corbert Medium" charset="0"/>
              <a:cs typeface="Corbert Medium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bg2"/>
              </a:solidFill>
              <a:latin typeface="Corbert Schwarz" charset="0"/>
              <a:ea typeface="Corbert Schwarz" charset="0"/>
              <a:cs typeface="Corbert Schwarz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chemeClr val="bg2"/>
                </a:solidFill>
                <a:latin typeface="Corbert Black" charset="0"/>
                <a:ea typeface="Corbert Black" charset="0"/>
                <a:cs typeface="Corbert Black" charset="0"/>
              </a:rPr>
              <a:t>m</a:t>
            </a:r>
            <a:r>
              <a:rPr lang="de-DE" sz="1800" b="1">
                <a:solidFill>
                  <a:schemeClr val="bg2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rPr>
              <a:t>icrogate.it</a:t>
            </a:r>
            <a:endParaRPr sz="1800" b="1">
              <a:solidFill>
                <a:schemeClr val="bg2"/>
              </a:solidFill>
              <a:latin typeface="Corbert Black" charset="0"/>
              <a:ea typeface="Corbert Black" charset="0"/>
              <a:cs typeface="Corbert Black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Gray">
    <p:bg>
      <p:bgPr>
        <a:solidFill>
          <a:srgbClr val="CFD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;p41"/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635" y="1749286"/>
            <a:ext cx="5655365" cy="51087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07;p38"/>
          <p:cNvSpPr txBox="1"/>
          <p:nvPr userDrawn="1"/>
        </p:nvSpPr>
        <p:spPr>
          <a:xfrm>
            <a:off x="636104" y="4572000"/>
            <a:ext cx="423068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tx1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microgate srl</a:t>
            </a:r>
            <a:endParaRPr sz="1800">
              <a:solidFill>
                <a:schemeClr val="tx1"/>
              </a:solidFill>
              <a:latin typeface="Corbert Medium" charset="0"/>
              <a:ea typeface="Corbert Medium" charset="0"/>
              <a:cs typeface="Corbert Medium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tx1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Via Waltraud Gebert Deeg, 3e</a:t>
            </a:r>
            <a:endParaRPr>
              <a:solidFill>
                <a:schemeClr val="tx1"/>
              </a:solidFill>
              <a:latin typeface="Corbert Medium" charset="0"/>
              <a:ea typeface="Corbert Medium" charset="0"/>
              <a:cs typeface="Corbert Medium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tx1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39100 Bolzano </a:t>
            </a:r>
            <a:endParaRPr>
              <a:solidFill>
                <a:schemeClr val="tx1"/>
              </a:solidFill>
              <a:latin typeface="Corbert Medium" charset="0"/>
              <a:ea typeface="Corbert Medium" charset="0"/>
              <a:cs typeface="Corbert Medium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tx1"/>
                </a:solidFill>
                <a:latin typeface="Corbert Medium" charset="0"/>
                <a:ea typeface="Corbert Medium" charset="0"/>
                <a:cs typeface="Corbert Medium" charset="0"/>
              </a:rPr>
              <a:t>I</a:t>
            </a:r>
            <a:r>
              <a:rPr lang="de-DE" sz="1800">
                <a:solidFill>
                  <a:schemeClr val="tx1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taly</a:t>
            </a:r>
            <a:endParaRPr sz="1800">
              <a:solidFill>
                <a:schemeClr val="tx1"/>
              </a:solidFill>
              <a:latin typeface="Corbert Medium" charset="0"/>
              <a:ea typeface="Corbert Medium" charset="0"/>
              <a:cs typeface="Corbert Medium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tx1"/>
              </a:solidFill>
              <a:latin typeface="Corbert Schwarz" charset="0"/>
              <a:ea typeface="Corbert Schwarz" charset="0"/>
              <a:cs typeface="Corbert Schwarz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</a:rPr>
              <a:t>m</a:t>
            </a:r>
            <a:r>
              <a:rPr lang="de-DE" sz="1800" b="1">
                <a:solidFill>
                  <a:schemeClr val="tx1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rPr>
              <a:t>icrogate.it</a:t>
            </a:r>
            <a:endParaRPr sz="1800" b="1">
              <a:solidFill>
                <a:schemeClr val="tx1"/>
              </a:solidFill>
              <a:latin typeface="Corbert Black" charset="0"/>
              <a:ea typeface="Corbert Black" charset="0"/>
              <a:cs typeface="Corbert Black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olo e Contenu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>
            <a:spLocks noGrp="1"/>
          </p:cNvSpPr>
          <p:nvPr>
            <p:ph type="title" hasCustomPrompt="1"/>
          </p:nvPr>
        </p:nvSpPr>
        <p:spPr>
          <a:xfrm>
            <a:off x="576263" y="367030"/>
            <a:ext cx="8199782" cy="6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FFFF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tx2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b="1" i="0" dirty="0">
                <a:latin typeface="Corbert Black" charset="0"/>
                <a:ea typeface="Corbert Black" charset="0"/>
                <a:cs typeface="Corbert Black" charset="0"/>
              </a:rPr>
              <a:t>TITOLO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908" y="367030"/>
            <a:ext cx="2560080" cy="4445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C7B086-9DF4-4BCE-B30C-71E18F36180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6263" y="1220788"/>
            <a:ext cx="11160125" cy="4752975"/>
          </a:xfrm>
          <a:prstGeom prst="rect">
            <a:avLst/>
          </a:prstGeom>
        </p:spPr>
        <p:txBody>
          <a:bodyPr/>
          <a:lstStyle>
            <a:lvl1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  <a:lvl2pPr marL="6876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2"/>
                </a:solidFill>
                <a:latin typeface="Corbert Medium" panose="00000600000000000000" pitchFamily="50" charset="0"/>
              </a:defRPr>
            </a:lvl2pPr>
            <a:lvl3pPr marL="11448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orbert Medium" panose="00000600000000000000" pitchFamily="50" charset="0"/>
              </a:defRPr>
            </a:lvl3pPr>
            <a:lvl4pPr marL="16020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4pPr>
            <a:lvl5pPr marL="20592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92718-0420-5F20-DF68-BE620D429CD6}"/>
              </a:ext>
            </a:extLst>
          </p:cNvPr>
          <p:cNvSpPr txBox="1"/>
          <p:nvPr userDrawn="1"/>
        </p:nvSpPr>
        <p:spPr>
          <a:xfrm>
            <a:off x="9766777" y="6490970"/>
            <a:ext cx="2393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TECH-FPA PhD </a:t>
            </a:r>
            <a:r>
              <a:rPr lang="it-IT" sz="1600" dirty="0" err="1">
                <a:solidFill>
                  <a:schemeClr val="bg1"/>
                </a:solidFill>
              </a:rPr>
              <a:t>Retreat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 - MP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>
            <a:spLocks noGrp="1"/>
          </p:cNvSpPr>
          <p:nvPr>
            <p:ph type="title" hasCustomPrompt="1"/>
          </p:nvPr>
        </p:nvSpPr>
        <p:spPr>
          <a:xfrm>
            <a:off x="576263" y="367030"/>
            <a:ext cx="8199782" cy="6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FFFF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tx2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b="1" i="0" dirty="0">
                <a:latin typeface="Corbert Black" charset="0"/>
                <a:ea typeface="Corbert Black" charset="0"/>
                <a:cs typeface="Corbert Black" charset="0"/>
              </a:rPr>
              <a:t>TITOLO</a:t>
            </a:r>
            <a:endParaRPr lang="de-DE" dirty="0"/>
          </a:p>
        </p:txBody>
      </p:sp>
      <p:sp>
        <p:nvSpPr>
          <p:cNvPr id="18" name="Google Shape;18;p42"/>
          <p:cNvSpPr txBox="1">
            <a:spLocks noGrp="1"/>
          </p:cNvSpPr>
          <p:nvPr>
            <p:ph type="dt" idx="10"/>
          </p:nvPr>
        </p:nvSpPr>
        <p:spPr>
          <a:xfrm>
            <a:off x="576263" y="6219122"/>
            <a:ext cx="3694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chemeClr val="tx2"/>
                </a:solidFill>
                <a:latin typeface="Corbert Black" charset="0"/>
                <a:ea typeface="Corbert Black" charset="0"/>
                <a:cs typeface="Corbert Black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dirty="0"/>
              <a:t>CAPITOLO PRESENTAZIONE</a:t>
            </a:r>
          </a:p>
        </p:txBody>
      </p:sp>
      <p:sp>
        <p:nvSpPr>
          <p:cNvPr id="9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039225" y="62130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accent3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fld id="{EAC79B9C-6375-824C-99BB-874CDF61E8B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C7B086-9DF4-4BCE-B30C-71E18F36180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6263" y="1220788"/>
            <a:ext cx="11160125" cy="4752975"/>
          </a:xfrm>
          <a:prstGeom prst="rect">
            <a:avLst/>
          </a:prstGeom>
        </p:spPr>
        <p:txBody>
          <a:bodyPr/>
          <a:lstStyle>
            <a:lvl1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  <a:lvl2pPr marL="6876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2"/>
                </a:solidFill>
                <a:latin typeface="Corbert Medium" panose="00000600000000000000" pitchFamily="50" charset="0"/>
              </a:defRPr>
            </a:lvl2pPr>
            <a:lvl3pPr marL="11448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orbert Medium" panose="00000600000000000000" pitchFamily="50" charset="0"/>
              </a:defRPr>
            </a:lvl3pPr>
            <a:lvl4pPr marL="16020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4pPr>
            <a:lvl5pPr marL="20592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E679C7-F5D5-C0CF-0222-58DD1E22C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228" y="367030"/>
            <a:ext cx="1309160" cy="4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72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 - Promotu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>
            <a:spLocks noGrp="1"/>
          </p:cNvSpPr>
          <p:nvPr>
            <p:ph type="title" hasCustomPrompt="1"/>
          </p:nvPr>
        </p:nvSpPr>
        <p:spPr>
          <a:xfrm>
            <a:off x="576263" y="367030"/>
            <a:ext cx="8199782" cy="6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FFFF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tx2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b="1" i="0" dirty="0">
                <a:latin typeface="Corbert Black" charset="0"/>
                <a:ea typeface="Corbert Black" charset="0"/>
                <a:cs typeface="Corbert Black" charset="0"/>
              </a:rPr>
              <a:t>TITOLO</a:t>
            </a:r>
            <a:endParaRPr lang="de-DE" dirty="0"/>
          </a:p>
        </p:txBody>
      </p:sp>
      <p:sp>
        <p:nvSpPr>
          <p:cNvPr id="18" name="Google Shape;18;p42"/>
          <p:cNvSpPr txBox="1">
            <a:spLocks noGrp="1"/>
          </p:cNvSpPr>
          <p:nvPr>
            <p:ph type="dt" idx="10"/>
          </p:nvPr>
        </p:nvSpPr>
        <p:spPr>
          <a:xfrm>
            <a:off x="576263" y="6219122"/>
            <a:ext cx="3694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chemeClr val="tx2"/>
                </a:solidFill>
                <a:latin typeface="Corbert Black" charset="0"/>
                <a:ea typeface="Corbert Black" charset="0"/>
                <a:cs typeface="Corbert Black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dirty="0"/>
              <a:t>CAPITOLO PRESENTAZIONE</a:t>
            </a:r>
          </a:p>
        </p:txBody>
      </p:sp>
      <p:sp>
        <p:nvSpPr>
          <p:cNvPr id="9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039225" y="62130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accent3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fld id="{EAC79B9C-6375-824C-99BB-874CDF61E8B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C7B086-9DF4-4BCE-B30C-71E18F36180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6263" y="1220788"/>
            <a:ext cx="11160125" cy="4752975"/>
          </a:xfrm>
          <a:prstGeom prst="rect">
            <a:avLst/>
          </a:prstGeom>
        </p:spPr>
        <p:txBody>
          <a:bodyPr/>
          <a:lstStyle>
            <a:lvl1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  <a:lvl2pPr marL="6876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2"/>
                </a:solidFill>
                <a:latin typeface="Corbert Medium" panose="00000600000000000000" pitchFamily="50" charset="0"/>
              </a:defRPr>
            </a:lvl2pPr>
            <a:lvl3pPr marL="11448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orbert Medium" panose="00000600000000000000" pitchFamily="50" charset="0"/>
              </a:defRPr>
            </a:lvl3pPr>
            <a:lvl4pPr marL="16020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4pPr>
            <a:lvl5pPr marL="20592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A164E8D-9FE8-0F8E-D015-E2EA521194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219" y="367030"/>
            <a:ext cx="1365764" cy="4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47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;p42"/>
          <p:cNvSpPr txBox="1">
            <a:spLocks noGrp="1"/>
          </p:cNvSpPr>
          <p:nvPr>
            <p:ph type="dt" idx="10"/>
          </p:nvPr>
        </p:nvSpPr>
        <p:spPr>
          <a:xfrm>
            <a:off x="414129" y="6210576"/>
            <a:ext cx="3694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chemeClr val="tx2"/>
                </a:solidFill>
                <a:latin typeface="Corbert Black" charset="0"/>
                <a:ea typeface="Corbert Black" charset="0"/>
                <a:cs typeface="Corbert Black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/>
              <a:t>CAPITOLO PRESENTAZIONE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1"/>
          </p:nvPr>
        </p:nvSpPr>
        <p:spPr>
          <a:xfrm>
            <a:off x="6294783" y="0"/>
            <a:ext cx="5897217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Google Shape;16;p42">
            <a:extLst>
              <a:ext uri="{FF2B5EF4-FFF2-40B4-BE49-F238E27FC236}">
                <a16:creationId xmlns:a16="http://schemas.microsoft.com/office/drawing/2014/main" id="{E42C7BB7-D7DA-9D7A-76A2-2A08B5B4CF7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0609" y="182391"/>
            <a:ext cx="5915391" cy="564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FFFF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tx2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b="1" i="0" dirty="0">
                <a:latin typeface="Corbert Black" charset="0"/>
                <a:ea typeface="Corbert Black" charset="0"/>
                <a:cs typeface="Corbert Black" charset="0"/>
              </a:rPr>
              <a:t>TITOLO</a:t>
            </a:r>
            <a:endParaRPr lang="de-DE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9AB122B-E1C7-7A92-84DC-D1FBD156A94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80610" y="1036149"/>
            <a:ext cx="5897217" cy="4867886"/>
          </a:xfrm>
          <a:prstGeom prst="rect">
            <a:avLst/>
          </a:prstGeom>
        </p:spPr>
        <p:txBody>
          <a:bodyPr/>
          <a:lstStyle>
            <a:lvl1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  <a:lvl2pPr marL="6876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2"/>
                </a:solidFill>
                <a:latin typeface="Corbert Medium" panose="00000600000000000000" pitchFamily="50" charset="0"/>
              </a:defRPr>
            </a:lvl2pPr>
            <a:lvl3pPr marL="11448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orbert Medium" panose="00000600000000000000" pitchFamily="50" charset="0"/>
              </a:defRPr>
            </a:lvl3pPr>
            <a:lvl4pPr marL="16020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4pPr>
            <a:lvl5pPr marL="2059200" indent="-2304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456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35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zione D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7">
            <a:extLst>
              <a:ext uri="{FF2B5EF4-FFF2-40B4-BE49-F238E27FC236}">
                <a16:creationId xmlns:a16="http://schemas.microsoft.com/office/drawing/2014/main" id="{32D8FC15-EEEB-F3E8-1D2B-49A406FE6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382" y="1736034"/>
            <a:ext cx="5668618" cy="5121966"/>
          </a:xfrm>
          <a:prstGeom prst="rect">
            <a:avLst/>
          </a:prstGeom>
        </p:spPr>
      </p:pic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C7932D06-B7E2-5392-E0A4-A64D0E086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52" y="3127446"/>
            <a:ext cx="12178748" cy="1166260"/>
          </a:xfrm>
          <a:prstGeom prst="rect">
            <a:avLst/>
          </a:prstGeom>
        </p:spPr>
        <p:txBody>
          <a:bodyPr/>
          <a:lstStyle>
            <a:lvl1pPr algn="ctr">
              <a:defRPr sz="4000" b="1" i="0" baseline="0">
                <a:solidFill>
                  <a:schemeClr val="tx2"/>
                </a:solidFill>
                <a:latin typeface="Corbert Black" charset="0"/>
                <a:ea typeface="Corbert Black" charset="0"/>
                <a:cs typeface="Corbert Black" charset="0"/>
              </a:defRPr>
            </a:lvl1pPr>
          </a:lstStyle>
          <a:p>
            <a:pPr lvl="0"/>
            <a:r>
              <a:rPr lang="de-DE"/>
              <a:t>SEZIONI</a:t>
            </a:r>
          </a:p>
        </p:txBody>
      </p:sp>
    </p:spTree>
    <p:extLst>
      <p:ext uri="{BB962C8B-B14F-4D97-AF65-F5344CB8AC3E}">
        <p14:creationId xmlns:p14="http://schemas.microsoft.com/office/powerpoint/2010/main" val="226485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41">
            <a:extLst>
              <a:ext uri="{FF2B5EF4-FFF2-40B4-BE49-F238E27FC236}">
                <a16:creationId xmlns:a16="http://schemas.microsoft.com/office/drawing/2014/main" id="{422985C5-6155-2F32-262E-D669E73CC106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635" y="1749286"/>
            <a:ext cx="5655365" cy="51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 1">
            <a:extLst>
              <a:ext uri="{FF2B5EF4-FFF2-40B4-BE49-F238E27FC236}">
                <a16:creationId xmlns:a16="http://schemas.microsoft.com/office/drawing/2014/main" id="{9591060B-2A68-77ED-0DC7-6DC0473224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908" y="367030"/>
            <a:ext cx="2560080" cy="444500"/>
          </a:xfrm>
          <a:prstGeom prst="rect">
            <a:avLst/>
          </a:prstGeom>
        </p:spPr>
      </p:pic>
      <p:sp>
        <p:nvSpPr>
          <p:cNvPr id="6" name="Google Shape;407;p38">
            <a:extLst>
              <a:ext uri="{FF2B5EF4-FFF2-40B4-BE49-F238E27FC236}">
                <a16:creationId xmlns:a16="http://schemas.microsoft.com/office/drawing/2014/main" id="{8F289823-3BD7-7DDA-7251-B7C3BC9CD958}"/>
              </a:ext>
            </a:extLst>
          </p:cNvPr>
          <p:cNvSpPr txBox="1"/>
          <p:nvPr userDrawn="1"/>
        </p:nvSpPr>
        <p:spPr>
          <a:xfrm>
            <a:off x="636104" y="4572000"/>
            <a:ext cx="423068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microgate srl</a:t>
            </a:r>
            <a:endParaRPr sz="1800">
              <a:solidFill>
                <a:schemeClr val="lt1"/>
              </a:solidFill>
              <a:latin typeface="Corbert Medium" charset="0"/>
              <a:ea typeface="Corbert Medium" charset="0"/>
              <a:cs typeface="Corbert Medium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Via Waltraud Gebert Deeg, 3e</a:t>
            </a:r>
            <a:endParaRPr>
              <a:latin typeface="Corbert Medium" charset="0"/>
              <a:ea typeface="Corbert Medium" charset="0"/>
              <a:cs typeface="Corbert Medium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39100 Bolzano </a:t>
            </a:r>
            <a:endParaRPr>
              <a:latin typeface="Corbert Medium" charset="0"/>
              <a:ea typeface="Corbert Medium" charset="0"/>
              <a:cs typeface="Corbert Medium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orbert Medium" charset="0"/>
                <a:ea typeface="Corbert Medium" charset="0"/>
                <a:cs typeface="Corbert Medium" charset="0"/>
              </a:rPr>
              <a:t>I</a:t>
            </a:r>
            <a:r>
              <a:rPr lang="de-DE" sz="1800">
                <a:solidFill>
                  <a:schemeClr val="lt1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rPr>
              <a:t>taly</a:t>
            </a:r>
            <a:endParaRPr sz="1800">
              <a:solidFill>
                <a:schemeClr val="lt1"/>
              </a:solidFill>
              <a:latin typeface="Corbert Medium" charset="0"/>
              <a:ea typeface="Corbert Medium" charset="0"/>
              <a:cs typeface="Corbert Medium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orbert Schwarz" charset="0"/>
              <a:ea typeface="Corbert Schwarz" charset="0"/>
              <a:cs typeface="Corbert Schwarz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C3D200"/>
                </a:solidFill>
                <a:latin typeface="Corbert Black" charset="0"/>
                <a:ea typeface="Corbert Black" charset="0"/>
                <a:cs typeface="Corbert Black" charset="0"/>
              </a:rPr>
              <a:t>m</a:t>
            </a:r>
            <a:r>
              <a:rPr lang="de-DE" sz="1800" b="1">
                <a:solidFill>
                  <a:srgbClr val="C3D200"/>
                </a:solidFill>
                <a:latin typeface="Corbert Black" charset="0"/>
                <a:ea typeface="Corbert Black" charset="0"/>
                <a:cs typeface="Corbert Black" charset="0"/>
                <a:sym typeface="Arial"/>
              </a:rPr>
              <a:t>icrogate.it</a:t>
            </a:r>
            <a:endParaRPr sz="1800" b="1">
              <a:solidFill>
                <a:srgbClr val="C3D200"/>
              </a:solidFill>
              <a:latin typeface="Corbert Black" charset="0"/>
              <a:ea typeface="Corbert Black" charset="0"/>
              <a:cs typeface="Corbert Black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719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9074426" y="60913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accent3"/>
                </a:solidFill>
                <a:latin typeface="Corbert Medium" charset="0"/>
                <a:ea typeface="Corbert Medium" charset="0"/>
                <a:cs typeface="Corbert Medium" charset="0"/>
              </a:defRPr>
            </a:lvl1pPr>
          </a:lstStyle>
          <a:p>
            <a:fld id="{EAC79B9C-6375-824C-99BB-874CDF61E8BE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82" r:id="rId2"/>
    <p:sldLayoutId id="2147483651" r:id="rId3"/>
    <p:sldLayoutId id="2147483689" r:id="rId4"/>
    <p:sldLayoutId id="2147483690" r:id="rId5"/>
    <p:sldLayoutId id="2147483674" r:id="rId6"/>
    <p:sldLayoutId id="2147483675" r:id="rId7"/>
    <p:sldLayoutId id="2147483684" r:id="rId8"/>
    <p:sldLayoutId id="2147483683" r:id="rId9"/>
    <p:sldLayoutId id="2147483685" r:id="rId10"/>
    <p:sldLayoutId id="2147483687" r:id="rId11"/>
    <p:sldLayoutId id="214748368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21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3" r:id="rId4"/>
    <p:sldLayoutId id="2147483668" r:id="rId5"/>
    <p:sldLayoutId id="2147483670" r:id="rId6"/>
    <p:sldLayoutId id="2147483678" r:id="rId7"/>
    <p:sldLayoutId id="2147483676" r:id="rId8"/>
    <p:sldLayoutId id="2147483679" r:id="rId9"/>
    <p:sldLayoutId id="2147483680" r:id="rId10"/>
    <p:sldLayoutId id="2147483665" r:id="rId11"/>
    <p:sldLayoutId id="2147483666" r:id="rId12"/>
    <p:sldLayoutId id="2147483671" r:id="rId13"/>
    <p:sldLayoutId id="2147483664" r:id="rId14"/>
    <p:sldLayoutId id="2147483667" r:id="rId15"/>
    <p:sldLayoutId id="2147483672" r:id="rId16"/>
    <p:sldLayoutId id="21474836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inaf.it/splatt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jpe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microsoft.com/office/2007/relationships/hdphoto" Target="../media/hdphoto1.wdp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ACC26E-374F-411D-AFAA-0696483A9F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332" y="3650906"/>
            <a:ext cx="11137782" cy="749210"/>
          </a:xfrm>
        </p:spPr>
        <p:txBody>
          <a:bodyPr/>
          <a:lstStyle/>
          <a:p>
            <a:r>
              <a:rPr lang="en-US" dirty="0"/>
              <a:t>Adaptive Optics: large deformable mirrors</a:t>
            </a:r>
            <a:endParaRPr lang="it-I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6DD7D7-4A18-0027-7521-7B7BB42349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2332" y="5883747"/>
            <a:ext cx="8627166" cy="749211"/>
          </a:xfrm>
        </p:spPr>
        <p:txBody>
          <a:bodyPr/>
          <a:lstStyle/>
          <a:p>
            <a:r>
              <a:rPr lang="en-US" sz="4400" noProof="0" dirty="0"/>
              <a:t>TECH-FPA PhD Retreat 2025 - LNGS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034A24F-AC41-12AB-7027-E2BB751F5D12}"/>
              </a:ext>
            </a:extLst>
          </p:cNvPr>
          <p:cNvSpPr txBox="1">
            <a:spLocks/>
          </p:cNvSpPr>
          <p:nvPr/>
        </p:nvSpPr>
        <p:spPr>
          <a:xfrm>
            <a:off x="662332" y="4604768"/>
            <a:ext cx="5038936" cy="7492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chemeClr val="tx2"/>
                </a:solidFill>
                <a:latin typeface="Corbert Medium" charset="0"/>
                <a:ea typeface="Corbert Medium" charset="0"/>
                <a:cs typeface="Corbert Medium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dirty="0"/>
              <a:t>Roberto Biasi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5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3950-0452-C901-5DBB-3117A5D7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Image improvement through AO</a:t>
            </a:r>
            <a:endParaRPr lang="en-US" dirty="0"/>
          </a:p>
        </p:txBody>
      </p:sp>
      <p:pic>
        <p:nvPicPr>
          <p:cNvPr id="8" name="Picture 7" descr="A close-up of several stars&#10;&#10;AI-generated content may be incorrect.">
            <a:extLst>
              <a:ext uri="{FF2B5EF4-FFF2-40B4-BE49-F238E27FC236}">
                <a16:creationId xmlns:a16="http://schemas.microsoft.com/office/drawing/2014/main" id="{269887FC-3B76-752A-B107-329F1BBAE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095" y="903893"/>
            <a:ext cx="7607321" cy="3697923"/>
          </a:xfrm>
          <a:prstGeom prst="rect">
            <a:avLst/>
          </a:prstGeom>
        </p:spPr>
      </p:pic>
      <p:pic>
        <p:nvPicPr>
          <p:cNvPr id="9" name="theta1B">
            <a:hlinkClick r:id="" action="ppaction://media"/>
            <a:extLst>
              <a:ext uri="{FF2B5EF4-FFF2-40B4-BE49-F238E27FC236}">
                <a16:creationId xmlns:a16="http://schemas.microsoft.com/office/drawing/2014/main" id="{DE3EB727-0BD6-3443-20DE-8D9D3ED7F8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571" y="917116"/>
            <a:ext cx="3684700" cy="3684700"/>
          </a:xfrm>
          <a:prstGeom prst="rect">
            <a:avLst/>
          </a:prstGeom>
        </p:spPr>
      </p:pic>
      <p:pic>
        <p:nvPicPr>
          <p:cNvPr id="10" name="Picture 4" descr="C:\users\papers\spie\san_diego_2010\lbt672_optical_test\compare_psf.jpg">
            <a:extLst>
              <a:ext uri="{FF2B5EF4-FFF2-40B4-BE49-F238E27FC236}">
                <a16:creationId xmlns:a16="http://schemas.microsoft.com/office/drawing/2014/main" id="{A14EFBFE-FBF5-7D18-33BC-973AF15E4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405" t="-716" r="50283" b="716"/>
          <a:stretch/>
        </p:blipFill>
        <p:spPr bwMode="auto">
          <a:xfrm>
            <a:off x="3622116" y="4731026"/>
            <a:ext cx="2315784" cy="2034687"/>
          </a:xfrm>
          <a:prstGeom prst="rect">
            <a:avLst/>
          </a:prstGeom>
          <a:noFill/>
        </p:spPr>
      </p:pic>
      <p:pic>
        <p:nvPicPr>
          <p:cNvPr id="11" name="Picture 2" descr="C:\users\projects\LBT\sec-LBT\LBT672\Reports\FLAO_commissioning\press release\500modes\aggiornamento carmelo\Wref.dl.bn.jpg">
            <a:extLst>
              <a:ext uri="{FF2B5EF4-FFF2-40B4-BE49-F238E27FC236}">
                <a16:creationId xmlns:a16="http://schemas.microsoft.com/office/drawing/2014/main" id="{81F0352C-13D4-CB2A-336A-65ADA74E7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r="8956"/>
          <a:stretch/>
        </p:blipFill>
        <p:spPr bwMode="auto">
          <a:xfrm>
            <a:off x="6198636" y="4731026"/>
            <a:ext cx="2315784" cy="2034873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9C15BD-1205-76CC-3F9B-B1C714341764}"/>
              </a:ext>
            </a:extLst>
          </p:cNvPr>
          <p:cNvSpPr txBox="1"/>
          <p:nvPr/>
        </p:nvSpPr>
        <p:spPr>
          <a:xfrm>
            <a:off x="1238989" y="6458654"/>
            <a:ext cx="23157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LBT AO – </a:t>
            </a:r>
            <a:r>
              <a:rPr lang="en-US" dirty="0" err="1">
                <a:solidFill>
                  <a:srgbClr val="FFFFFF"/>
                </a:solidFill>
              </a:rPr>
              <a:t>A.Riccardi</a:t>
            </a:r>
            <a:r>
              <a:rPr lang="en-US" dirty="0">
                <a:solidFill>
                  <a:srgbClr val="FFFFFF"/>
                </a:solidFill>
              </a:rPr>
              <a:t>, 2010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33F013-DAC9-5CDD-A2C4-576EE3CF0CA2}"/>
              </a:ext>
            </a:extLst>
          </p:cNvPr>
          <p:cNvSpPr txBox="1"/>
          <p:nvPr/>
        </p:nvSpPr>
        <p:spPr>
          <a:xfrm>
            <a:off x="5135060" y="6490970"/>
            <a:ext cx="924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With AO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12FC24-E59E-D23F-1A56-151A46D6B253}"/>
              </a:ext>
            </a:extLst>
          </p:cNvPr>
          <p:cNvSpPr txBox="1"/>
          <p:nvPr/>
        </p:nvSpPr>
        <p:spPr>
          <a:xfrm>
            <a:off x="6726181" y="6490969"/>
            <a:ext cx="18851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Theoretical best PSF</a:t>
            </a:r>
          </a:p>
        </p:txBody>
      </p:sp>
    </p:spTree>
    <p:extLst>
      <p:ext uri="{BB962C8B-B14F-4D97-AF65-F5344CB8AC3E}">
        <p14:creationId xmlns:p14="http://schemas.microsoft.com/office/powerpoint/2010/main" val="382946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Large, contactless adaptive mirror technology: how it started</a:t>
            </a:r>
            <a:endParaRPr lang="it-IT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BD284-88B0-5B55-8CF9-A893A2B3D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488" y="3715568"/>
            <a:ext cx="5888495" cy="2775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4AA32C-3658-DA98-92C2-719520C47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17" y="3715568"/>
            <a:ext cx="4964836" cy="2773388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A972FDE-4044-15B5-D1D8-28BEEA63F45A}"/>
              </a:ext>
            </a:extLst>
          </p:cNvPr>
          <p:cNvSpPr txBox="1">
            <a:spLocks noChangeArrowheads="1"/>
          </p:cNvSpPr>
          <p:nvPr/>
        </p:nvSpPr>
        <p:spPr>
          <a:xfrm>
            <a:off x="1886456" y="1474978"/>
            <a:ext cx="8419088" cy="224059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</a:lstStyle>
          <a:p>
            <a:pPr algn="ctr"/>
            <a:r>
              <a:rPr lang="en-US" sz="2000" dirty="0"/>
              <a:t>The voice-coil based, contactless adaptive mirror has been conceived by </a:t>
            </a:r>
            <a:br>
              <a:rPr lang="en-US" sz="2000" dirty="0"/>
            </a:br>
            <a:r>
              <a:rPr lang="en-US" sz="2000" dirty="0"/>
              <a:t>Piero </a:t>
            </a:r>
            <a:r>
              <a:rPr lang="en-US" sz="2000" dirty="0" err="1"/>
              <a:t>Salinari</a:t>
            </a:r>
            <a:r>
              <a:rPr lang="en-US" sz="2000" dirty="0"/>
              <a:t> (</a:t>
            </a:r>
            <a:r>
              <a:rPr lang="en-US" sz="2000" dirty="0" err="1"/>
              <a:t>Osservatorio</a:t>
            </a:r>
            <a:r>
              <a:rPr lang="en-US" sz="2000" dirty="0"/>
              <a:t> </a:t>
            </a:r>
            <a:r>
              <a:rPr lang="en-US" sz="2000" dirty="0" err="1"/>
              <a:t>Astrofisico</a:t>
            </a:r>
            <a:r>
              <a:rPr lang="en-US" sz="2000" dirty="0"/>
              <a:t> di </a:t>
            </a:r>
            <a:r>
              <a:rPr lang="en-US" sz="2000" dirty="0" err="1"/>
              <a:t>Arcetri</a:t>
            </a:r>
            <a:r>
              <a:rPr lang="en-US" sz="2000" dirty="0"/>
              <a:t>) in 1993</a:t>
            </a:r>
          </a:p>
          <a:p>
            <a:endParaRPr lang="en-US" sz="2000" dirty="0"/>
          </a:p>
          <a:p>
            <a:pPr algn="ctr"/>
            <a:r>
              <a:rPr lang="it-IT" i="1" dirty="0"/>
              <a:t>P.Salinari, C. Del Vecchio and V.Biliotti, </a:t>
            </a:r>
            <a:br>
              <a:rPr lang="it-IT" i="1" dirty="0"/>
            </a:br>
            <a:r>
              <a:rPr lang="it-IT" i="1" dirty="0"/>
              <a:t>A study of an adaptive secondary mirror,” in Proc. ESO Conference, </a:t>
            </a:r>
            <a:r>
              <a:rPr lang="en-US" i="1" dirty="0"/>
              <a:t>ICO-16 Satellite Conference, Active and Adaptive Optics, August 1993</a:t>
            </a:r>
          </a:p>
        </p:txBody>
      </p:sp>
    </p:spTree>
    <p:extLst>
      <p:ext uri="{BB962C8B-B14F-4D97-AF65-F5344CB8AC3E}">
        <p14:creationId xmlns:p14="http://schemas.microsoft.com/office/powerpoint/2010/main" val="3490937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Italian industry and research team</a:t>
            </a:r>
            <a:endParaRPr lang="it-IT" b="1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D0444D4E-4960-4F01-F7C9-1EA270F10210}"/>
              </a:ext>
            </a:extLst>
          </p:cNvPr>
          <p:cNvSpPr txBox="1">
            <a:spLocks/>
          </p:cNvSpPr>
          <p:nvPr/>
        </p:nvSpPr>
        <p:spPr>
          <a:xfrm>
            <a:off x="7497767" y="2167584"/>
            <a:ext cx="4666297" cy="10930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400" marR="0" lvl="0" indent="-230400" algn="l" rtl="0" ea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1pPr>
            <a:lvl2pPr marL="687600" marR="0" lvl="1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2pPr>
            <a:lvl3pPr marL="1144800" marR="0" lvl="2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3pPr>
            <a:lvl4pPr marL="1602000" marR="0" lvl="3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4pPr>
            <a:lvl5pPr marL="2059200" marR="0" lvl="4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  <a:tabLst>
                <a:tab pos="4479925" algn="l"/>
              </a:tabLst>
            </a:pPr>
            <a:r>
              <a:rPr lang="en-US" sz="1800" dirty="0"/>
              <a:t>Integrated mechanical design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  <a:tabLst>
                <a:tab pos="4479925" algn="l"/>
              </a:tabLst>
            </a:pPr>
            <a:r>
              <a:rPr lang="en-US" sz="1800" dirty="0"/>
              <a:t>Mechanical manufacturing</a:t>
            </a:r>
          </a:p>
          <a:p>
            <a:pPr marL="0" indent="0">
              <a:spcBef>
                <a:spcPts val="400"/>
              </a:spcBef>
              <a:buNone/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Opto-mechanical integration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19F09357-1398-F82F-1558-0BEFCD4FBC35}"/>
              </a:ext>
            </a:extLst>
          </p:cNvPr>
          <p:cNvSpPr txBox="1">
            <a:spLocks/>
          </p:cNvSpPr>
          <p:nvPr/>
        </p:nvSpPr>
        <p:spPr>
          <a:xfrm>
            <a:off x="657542" y="5360122"/>
            <a:ext cx="4666297" cy="118776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400" marR="0" lvl="0" indent="-230400" algn="l" rtl="0" ea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1pPr>
            <a:lvl2pPr marL="687600" marR="0" lvl="1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2pPr>
            <a:lvl3pPr marL="1144800" marR="0" lvl="2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3pPr>
            <a:lvl4pPr marL="1602000" marR="0" lvl="3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4pPr>
            <a:lvl5pPr marL="2059200" marR="0" lvl="4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  <a:tabLst>
                <a:tab pos="4479925" algn="l"/>
              </a:tabLst>
            </a:pPr>
            <a:r>
              <a:rPr lang="en-US" sz="1800" dirty="0"/>
              <a:t>Original concept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  <a:tabLst>
                <a:tab pos="4479925" algn="l"/>
              </a:tabLst>
            </a:pPr>
            <a:r>
              <a:rPr lang="en-US" sz="1800" dirty="0"/>
              <a:t>Scientific advisor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  <a:tabLst>
                <a:tab pos="4479925" algn="l"/>
              </a:tabLst>
            </a:pPr>
            <a:r>
              <a:rPr lang="en-US" sz="1800" dirty="0"/>
              <a:t>Optical testing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43FA98AB-0F81-C66B-D156-DEFAFE30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7767" y="5391660"/>
            <a:ext cx="2416624" cy="1139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Control system design</a:t>
            </a:r>
          </a:p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Simulation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63D9C7B3-825A-75BA-5CA9-6921B282D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18" y="2167584"/>
            <a:ext cx="2952327" cy="201080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Electronic design (HW, SW)</a:t>
            </a:r>
          </a:p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Electronics manufacturing</a:t>
            </a:r>
          </a:p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Control design and dynamic</a:t>
            </a:r>
          </a:p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simulation</a:t>
            </a:r>
          </a:p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Integration and test</a:t>
            </a:r>
          </a:p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endParaRPr lang="en-US" sz="1800" dirty="0">
              <a:solidFill>
                <a:schemeClr val="tx2"/>
              </a:solidFill>
              <a:latin typeface="Corbert Medium" panose="00000600000000000000" pitchFamily="50" charset="0"/>
            </a:endParaRP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665F985A-069B-F53C-5163-41DFB8D49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18" y="4289442"/>
            <a:ext cx="4005023" cy="105440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1D76B72-C4B9-95E0-3E8C-F2D28099B6DA}"/>
              </a:ext>
            </a:extLst>
          </p:cNvPr>
          <p:cNvGrpSpPr/>
          <p:nvPr/>
        </p:nvGrpSpPr>
        <p:grpSpPr>
          <a:xfrm>
            <a:off x="7525515" y="4289441"/>
            <a:ext cx="4344243" cy="1070681"/>
            <a:chOff x="7406327" y="4248801"/>
            <a:chExt cx="4344243" cy="107068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4AC663-C383-0889-9786-C9646367C06C}"/>
                </a:ext>
              </a:extLst>
            </p:cNvPr>
            <p:cNvSpPr/>
            <p:nvPr/>
          </p:nvSpPr>
          <p:spPr>
            <a:xfrm>
              <a:off x="10425543" y="4248801"/>
              <a:ext cx="1325027" cy="1070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logo with text and a person holding a hat&#10;&#10;Description automatically generated with medium confidence">
              <a:extLst>
                <a:ext uri="{FF2B5EF4-FFF2-40B4-BE49-F238E27FC236}">
                  <a16:creationId xmlns:a16="http://schemas.microsoft.com/office/drawing/2014/main" id="{3272C161-9F64-4C73-FDDC-611692222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954"/>
            <a:stretch/>
          </p:blipFill>
          <p:spPr>
            <a:xfrm>
              <a:off x="7406327" y="4248802"/>
              <a:ext cx="3019216" cy="1070680"/>
            </a:xfrm>
            <a:prstGeom prst="rect">
              <a:avLst/>
            </a:prstGeom>
          </p:spPr>
        </p:pic>
      </p:grpSp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425C59E6-0967-9771-56C0-4B6749DBB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515" y="1296470"/>
            <a:ext cx="3366006" cy="799526"/>
          </a:xfrm>
          <a:prstGeom prst="rect">
            <a:avLst/>
          </a:prstGeom>
        </p:spPr>
      </p:pic>
      <p:pic>
        <p:nvPicPr>
          <p:cNvPr id="13" name="Bild 6">
            <a:extLst>
              <a:ext uri="{FF2B5EF4-FFF2-40B4-BE49-F238E27FC236}">
                <a16:creationId xmlns:a16="http://schemas.microsoft.com/office/drawing/2014/main" id="{54B97952-CD5D-9D28-A887-F7214EBC99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18" y="1391701"/>
            <a:ext cx="3445147" cy="5981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D1C0CC-E800-0E66-5CD3-ED45A59DB1B8}"/>
              </a:ext>
            </a:extLst>
          </p:cNvPr>
          <p:cNvSpPr txBox="1"/>
          <p:nvPr/>
        </p:nvSpPr>
        <p:spPr>
          <a:xfrm>
            <a:off x="7635907" y="5036066"/>
            <a:ext cx="4233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Department of Aerospace Science and Technology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80981956-91AD-5167-C25F-95D44F728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441" y="1356869"/>
            <a:ext cx="2912598" cy="160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Motivation for a </a:t>
            </a:r>
            <a:r>
              <a:rPr lang="en-US" i="1" dirty="0"/>
              <a:t>large</a:t>
            </a:r>
            <a:r>
              <a:rPr lang="en-US" dirty="0"/>
              <a:t> adaptive mirror</a:t>
            </a:r>
            <a:endParaRPr lang="it-IT" b="1" dirty="0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63D9C7B3-825A-75BA-5CA9-6921B282D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128634"/>
            <a:ext cx="10670858" cy="427292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2800" i="1" dirty="0">
                <a:solidFill>
                  <a:schemeClr val="tx2"/>
                </a:solidFill>
                <a:latin typeface="Corbert Medium" panose="00000600000000000000" pitchFamily="50" charset="0"/>
              </a:rPr>
              <a:t>Astronomy-related</a:t>
            </a:r>
          </a:p>
          <a:p>
            <a:pPr marL="285750" indent="-285750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4479925" algn="l"/>
              </a:tabLst>
            </a:pPr>
            <a:r>
              <a:rPr lang="en-US" sz="2400" dirty="0">
                <a:solidFill>
                  <a:schemeClr val="tx2"/>
                </a:solidFill>
                <a:latin typeface="Corbert Medium" panose="00000600000000000000" pitchFamily="50" charset="0"/>
              </a:rPr>
              <a:t>Adaptive correction on the telescope optical mainstream (typically M2)</a:t>
            </a:r>
          </a:p>
          <a:p>
            <a:pPr marL="538163" lvl="1" indent="-285750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4479925" algn="l"/>
              </a:tabLst>
            </a:pPr>
            <a:r>
              <a:rPr lang="en-US" sz="2000" dirty="0">
                <a:solidFill>
                  <a:schemeClr val="tx2"/>
                </a:solidFill>
                <a:latin typeface="Corbert Medium" panose="00000600000000000000" pitchFamily="50" charset="0"/>
              </a:rPr>
              <a:t>All instruments can take advantage of the AO correction</a:t>
            </a:r>
          </a:p>
          <a:p>
            <a:pPr marL="538163" lvl="1" indent="-285750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4479925" algn="l"/>
              </a:tabLst>
            </a:pPr>
            <a:r>
              <a:rPr lang="en-US" sz="2000" dirty="0">
                <a:solidFill>
                  <a:schemeClr val="tx2"/>
                </a:solidFill>
                <a:latin typeface="Corbert Medium" panose="00000600000000000000" pitchFamily="50" charset="0"/>
              </a:rPr>
              <a:t>M2 well conjugated with the ground layer, containing most of the turbulence power density</a:t>
            </a:r>
          </a:p>
          <a:p>
            <a:pPr marL="538163" lvl="1" indent="-285750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4479925" algn="l"/>
              </a:tabLst>
            </a:pPr>
            <a:r>
              <a:rPr lang="en-US" sz="2000" dirty="0">
                <a:solidFill>
                  <a:schemeClr val="tx2"/>
                </a:solidFill>
                <a:latin typeface="Corbert Medium" panose="00000600000000000000" pitchFamily="50" charset="0"/>
              </a:rPr>
              <a:t>Improved throughput and reduced background/IR emissivity, no added surfaces</a:t>
            </a:r>
          </a:p>
          <a:p>
            <a:pPr marL="538163" lvl="1" indent="-285750">
              <a:spcBef>
                <a:spcPts val="400"/>
              </a:spcBef>
              <a:buClr>
                <a:schemeClr val="tx2"/>
              </a:buClr>
              <a:buFont typeface="Times New Roman" panose="02020603050405020304" pitchFamily="18" charset="0"/>
              <a:buChar char="→"/>
              <a:tabLst>
                <a:tab pos="4479925" algn="l"/>
              </a:tabLst>
            </a:pPr>
            <a:r>
              <a:rPr lang="en-US" sz="2000" i="1" dirty="0">
                <a:solidFill>
                  <a:schemeClr val="tx2"/>
                </a:solidFill>
                <a:latin typeface="Corbert Medium" panose="00000600000000000000" pitchFamily="50" charset="0"/>
              </a:rPr>
              <a:t>Increase of the observation efficiency</a:t>
            </a:r>
          </a:p>
          <a:p>
            <a:pPr marL="538163" lvl="1" indent="-285750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4479925" algn="l"/>
              </a:tabLst>
            </a:pPr>
            <a:r>
              <a:rPr lang="en-US" sz="2000" dirty="0">
                <a:solidFill>
                  <a:schemeClr val="tx2"/>
                </a:solidFill>
                <a:latin typeface="Corbert Medium" panose="00000600000000000000" pitchFamily="50" charset="0"/>
              </a:rPr>
              <a:t>Minimize non common path aberrations</a:t>
            </a:r>
          </a:p>
          <a:p>
            <a:pPr marL="538163" lvl="1" indent="-285750">
              <a:spcBef>
                <a:spcPts val="400"/>
              </a:spcBef>
              <a:buClr>
                <a:schemeClr val="tx2"/>
              </a:buClr>
              <a:buFont typeface="Times New Roman" panose="02020603050405020304" pitchFamily="18" charset="0"/>
              <a:buChar char="→"/>
              <a:tabLst>
                <a:tab pos="4479925" algn="l"/>
              </a:tabLst>
            </a:pPr>
            <a:endParaRPr lang="en-US" sz="2000" i="1" dirty="0">
              <a:solidFill>
                <a:schemeClr val="tx2"/>
              </a:solidFill>
              <a:latin typeface="Corbert Medium" panose="00000600000000000000" pitchFamily="50" charset="0"/>
            </a:endParaRPr>
          </a:p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endParaRPr lang="en-US" sz="2000" dirty="0">
              <a:solidFill>
                <a:schemeClr val="tx2"/>
              </a:solidFill>
              <a:latin typeface="Corbert Medium" panose="00000600000000000000" pitchFamily="50" charset="0"/>
            </a:endParaRPr>
          </a:p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2800" i="1" dirty="0">
                <a:solidFill>
                  <a:schemeClr val="tx2"/>
                </a:solidFill>
                <a:latin typeface="Corbert Medium" panose="00000600000000000000" pitchFamily="50" charset="0"/>
              </a:rPr>
              <a:t>General</a:t>
            </a:r>
          </a:p>
          <a:p>
            <a:pPr marL="285750" indent="-285750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4479925" algn="l"/>
              </a:tabLst>
            </a:pPr>
            <a:r>
              <a:rPr lang="en-US" sz="2400" dirty="0">
                <a:solidFill>
                  <a:schemeClr val="tx2"/>
                </a:solidFill>
                <a:latin typeface="Corbert Medium" panose="00000600000000000000" pitchFamily="50" charset="0"/>
              </a:rPr>
              <a:t>Reduced power density for high power applications (momentum transfer, industrial lasers) </a:t>
            </a:r>
          </a:p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endParaRPr lang="en-US" sz="2000" dirty="0">
              <a:solidFill>
                <a:schemeClr val="tx2"/>
              </a:solidFill>
              <a:latin typeface="Corbert Medium" panose="00000600000000000000" pitchFamily="50" charset="0"/>
            </a:endParaRPr>
          </a:p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endParaRPr lang="en-US" sz="2000" dirty="0">
              <a:solidFill>
                <a:schemeClr val="tx2"/>
              </a:solidFill>
              <a:latin typeface="Corbert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5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092" y="334291"/>
            <a:ext cx="8342031" cy="689234"/>
          </a:xfrm>
        </p:spPr>
        <p:txBody>
          <a:bodyPr>
            <a:noAutofit/>
          </a:bodyPr>
          <a:lstStyle/>
          <a:p>
            <a:r>
              <a:rPr lang="en-US" sz="2800" b="1" dirty="0"/>
              <a:t>The </a:t>
            </a:r>
            <a:r>
              <a:rPr lang="en-US" sz="2800" b="1" i="1" dirty="0"/>
              <a:t>large, contactless adaptive mirror</a:t>
            </a:r>
            <a:r>
              <a:rPr lang="en-US" sz="2800" b="1" dirty="0"/>
              <a:t>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23980" y="1292558"/>
            <a:ext cx="4960215" cy="4752975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The thin (&lt;2mm) mirror </a:t>
            </a:r>
            <a:r>
              <a:rPr lang="en-US" sz="2200" b="1" dirty="0"/>
              <a:t>levitates</a:t>
            </a:r>
            <a:r>
              <a:rPr lang="en-US" sz="2200" dirty="0"/>
              <a:t> and is actively and massively controlled by a large number of electromagnetic actuators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The actuators are </a:t>
            </a:r>
            <a:r>
              <a:rPr lang="en-US" sz="2200" b="1" dirty="0"/>
              <a:t>contactless</a:t>
            </a:r>
            <a:r>
              <a:rPr lang="en-US" sz="2200" dirty="0"/>
              <a:t>, only magnetic forces are transferred to the mirror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The </a:t>
            </a:r>
            <a:r>
              <a:rPr lang="en-US" sz="2200" b="1" dirty="0"/>
              <a:t>distance feedback</a:t>
            </a:r>
            <a:r>
              <a:rPr lang="en-US" sz="2200" dirty="0"/>
              <a:t> is provided by co-located </a:t>
            </a:r>
            <a:r>
              <a:rPr lang="en-US" sz="2200" b="1" dirty="0"/>
              <a:t>capacitive sensors </a:t>
            </a:r>
            <a:r>
              <a:rPr lang="en-US" sz="2200" dirty="0"/>
              <a:t>measuring the distance between thin mirror and reference surface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1384" y="982710"/>
            <a:ext cx="5544616" cy="5731582"/>
            <a:chOff x="107504" y="886457"/>
            <a:chExt cx="5544616" cy="5731582"/>
          </a:xfrm>
        </p:grpSpPr>
        <p:pic>
          <p:nvPicPr>
            <p:cNvPr id="5" name="Picture 4" descr="S:\Progetti\Engineering\Lbt\Foto\LBT672\Integration_LBT672a_MG\TS#3Installation\DSC_052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4928573"/>
              <a:ext cx="4392612" cy="1689466"/>
            </a:xfrm>
            <a:prstGeom prst="rect">
              <a:avLst/>
            </a:prstGeom>
            <a:noFill/>
          </p:spPr>
        </p:pic>
        <p:pic>
          <p:nvPicPr>
            <p:cNvPr id="6" name="Picture 2" descr="S:\Progetti\Engineering\Lbt\Foto\Smontaggio Shell 08-set-2009\IMG_484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886457"/>
              <a:ext cx="4392612" cy="4018242"/>
            </a:xfrm>
            <a:prstGeom prst="rect">
              <a:avLst/>
            </a:prstGeom>
            <a:noFill/>
          </p:spPr>
        </p:pic>
        <p:sp>
          <p:nvSpPr>
            <p:cNvPr id="7" name="Line Callout 2 6"/>
            <p:cNvSpPr/>
            <p:nvPr/>
          </p:nvSpPr>
          <p:spPr bwMode="auto">
            <a:xfrm>
              <a:off x="107504" y="4448809"/>
              <a:ext cx="1584176" cy="288032"/>
            </a:xfrm>
            <a:prstGeom prst="borderCallout2">
              <a:avLst>
                <a:gd name="adj1" fmla="val 52446"/>
                <a:gd name="adj2" fmla="val 99717"/>
                <a:gd name="adj3" fmla="val 34624"/>
                <a:gd name="adj4" fmla="val 116091"/>
                <a:gd name="adj5" fmla="val -19777"/>
                <a:gd name="adj6" fmla="val 126496"/>
              </a:avLst>
            </a:prstGeom>
            <a:gradFill flip="none" rotWithShape="1">
              <a:gsLst>
                <a:gs pos="0">
                  <a:srgbClr val="F0FBB7"/>
                </a:gs>
                <a:gs pos="100000">
                  <a:srgbClr val="C4DB53"/>
                </a:gs>
              </a:gsLst>
              <a:lin ang="16200000" scaled="0"/>
              <a:tileRect/>
            </a:gradFill>
            <a:ln w="25400">
              <a:solidFill>
                <a:srgbClr val="AED00D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it-IT" sz="1200" b="1" dirty="0">
                  <a:solidFill>
                    <a:srgbClr val="444A4F"/>
                  </a:solidFill>
                </a:rPr>
                <a:t>Reference body</a:t>
              </a:r>
            </a:p>
          </p:txBody>
        </p:sp>
        <p:sp>
          <p:nvSpPr>
            <p:cNvPr id="8" name="Line Callout 2 7"/>
            <p:cNvSpPr/>
            <p:nvPr/>
          </p:nvSpPr>
          <p:spPr bwMode="auto">
            <a:xfrm>
              <a:off x="107504" y="2504593"/>
              <a:ext cx="1584176" cy="288032"/>
            </a:xfrm>
            <a:prstGeom prst="borderCallout2">
              <a:avLst>
                <a:gd name="adj1" fmla="val 50496"/>
                <a:gd name="adj2" fmla="val 102299"/>
                <a:gd name="adj3" fmla="val 61079"/>
                <a:gd name="adj4" fmla="val 119458"/>
                <a:gd name="adj5" fmla="val 93981"/>
                <a:gd name="adj6" fmla="val 126497"/>
              </a:avLst>
            </a:prstGeom>
            <a:gradFill flip="none" rotWithShape="1">
              <a:gsLst>
                <a:gs pos="0">
                  <a:srgbClr val="F0FBB7"/>
                </a:gs>
                <a:gs pos="100000">
                  <a:srgbClr val="C4DB53"/>
                </a:gs>
              </a:gsLst>
              <a:lin ang="16200000" scaled="0"/>
              <a:tileRect/>
            </a:gradFill>
            <a:ln w="25400">
              <a:solidFill>
                <a:srgbClr val="AED00D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it-IT" sz="1200" b="1" dirty="0">
                  <a:solidFill>
                    <a:srgbClr val="444A4F"/>
                  </a:solidFill>
                </a:rPr>
                <a:t>Cold plate</a:t>
              </a:r>
            </a:p>
          </p:txBody>
        </p:sp>
        <p:pic>
          <p:nvPicPr>
            <p:cNvPr id="9" name="Picture 54" descr="S:\Progetti\Engineering\Lbt\Foto\Actuator_ex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549439"/>
              <a:ext cx="432048" cy="270543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10" name="Picture 4" descr="S:\Progetti\Engineering\Magellan\Foto\Integration\DSC_5080.JPG"/>
            <p:cNvPicPr>
              <a:picLocks noChangeAspect="1" noChangeArrowheads="1"/>
            </p:cNvPicPr>
            <p:nvPr/>
          </p:nvPicPr>
          <p:blipFill>
            <a:blip r:embed="rId5" cstate="print">
              <a:lum bright="10000" contras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808849"/>
              <a:ext cx="576064" cy="432048"/>
            </a:xfrm>
            <a:prstGeom prst="rect">
              <a:avLst/>
            </a:prstGeom>
            <a:noFill/>
          </p:spPr>
        </p:pic>
        <p:sp>
          <p:nvSpPr>
            <p:cNvPr id="11" name="Up-Down Arrow 10"/>
            <p:cNvSpPr/>
            <p:nvPr/>
          </p:nvSpPr>
          <p:spPr bwMode="auto">
            <a:xfrm>
              <a:off x="5215880" y="4274323"/>
              <a:ext cx="292224" cy="504428"/>
            </a:xfrm>
            <a:prstGeom prst="upDownArrow">
              <a:avLst/>
            </a:prstGeom>
            <a:solidFill>
              <a:srgbClr val="ECF8AF"/>
            </a:solidFill>
            <a:ln w="9525" cap="flat" cmpd="sng" algn="ctr">
              <a:solidFill>
                <a:srgbClr val="AED00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it-IT" sz="1200" b="1" i="0" strike="noStrike" cap="none" normalizeH="0" baseline="0" dirty="0">
                  <a:ln>
                    <a:noFill/>
                  </a:ln>
                  <a:solidFill>
                    <a:srgbClr val="515B64"/>
                  </a:solidFill>
                  <a:effectLst/>
                  <a:latin typeface="Tahoma" pitchFamily="32" charset="0"/>
                  <a:cs typeface="Arial Unicode MS" charset="0"/>
                </a:rPr>
                <a:t>F</a:t>
              </a:r>
            </a:p>
          </p:txBody>
        </p:sp>
        <p:sp>
          <p:nvSpPr>
            <p:cNvPr id="12" name="Line Callout 2 11"/>
            <p:cNvSpPr/>
            <p:nvPr/>
          </p:nvSpPr>
          <p:spPr bwMode="auto">
            <a:xfrm>
              <a:off x="3370140" y="4581128"/>
              <a:ext cx="1584176" cy="504056"/>
            </a:xfrm>
            <a:prstGeom prst="borderCallout2">
              <a:avLst>
                <a:gd name="adj1" fmla="val 47394"/>
                <a:gd name="adj2" fmla="val -232"/>
                <a:gd name="adj3" fmla="val 18750"/>
                <a:gd name="adj4" fmla="val -16667"/>
                <a:gd name="adj5" fmla="val 4316"/>
                <a:gd name="adj6" fmla="val -45736"/>
              </a:avLst>
            </a:prstGeom>
            <a:gradFill flip="none" rotWithShape="1">
              <a:gsLst>
                <a:gs pos="0">
                  <a:srgbClr val="F0FBB7"/>
                </a:gs>
                <a:gs pos="100000">
                  <a:srgbClr val="C4DB53"/>
                </a:gs>
              </a:gsLst>
              <a:lin ang="16200000" scaled="0"/>
              <a:tileRect/>
            </a:gradFill>
            <a:ln w="25400">
              <a:solidFill>
                <a:srgbClr val="AED00D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it-IT" sz="1200" b="1" dirty="0">
                  <a:solidFill>
                    <a:srgbClr val="444A4F"/>
                  </a:solidFill>
                </a:rPr>
                <a:t>Capacitive sensor armatures</a:t>
              </a:r>
            </a:p>
          </p:txBody>
        </p:sp>
        <p:sp>
          <p:nvSpPr>
            <p:cNvPr id="13" name="Line Callout 2 12"/>
            <p:cNvSpPr/>
            <p:nvPr/>
          </p:nvSpPr>
          <p:spPr bwMode="auto">
            <a:xfrm>
              <a:off x="3851920" y="5949280"/>
              <a:ext cx="1584176" cy="288032"/>
            </a:xfrm>
            <a:prstGeom prst="borderCallout2">
              <a:avLst>
                <a:gd name="adj1" fmla="val 18750"/>
                <a:gd name="adj2" fmla="val -232"/>
                <a:gd name="adj3" fmla="val 18750"/>
                <a:gd name="adj4" fmla="val -16667"/>
                <a:gd name="adj5" fmla="val 112500"/>
                <a:gd name="adj6" fmla="val -46667"/>
              </a:avLst>
            </a:prstGeom>
            <a:gradFill flip="none" rotWithShape="1">
              <a:gsLst>
                <a:gs pos="0">
                  <a:srgbClr val="F0FBB7"/>
                </a:gs>
                <a:gs pos="100000">
                  <a:srgbClr val="C4DB53"/>
                </a:gs>
              </a:gsLst>
              <a:lin ang="16200000" scaled="0"/>
              <a:tileRect/>
            </a:gradFill>
            <a:ln w="25400">
              <a:solidFill>
                <a:srgbClr val="AED00D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it-IT" sz="1200" b="1" dirty="0">
                  <a:solidFill>
                    <a:srgbClr val="444A4F"/>
                  </a:solidFill>
                </a:rPr>
                <a:t>Magnets 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433912" y="4526537"/>
              <a:ext cx="216024" cy="144016"/>
            </a:xfrm>
            <a:prstGeom prst="ellipse">
              <a:avLst/>
            </a:prstGeom>
            <a:noFill/>
            <a:ln w="25400" cap="flat" cmpd="sng" algn="ctr">
              <a:solidFill>
                <a:srgbClr val="97AD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400" b="0" i="0" u="sng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 Unicode MS" charset="0"/>
              </a:endParaRPr>
            </a:p>
          </p:txBody>
        </p:sp>
        <p:sp>
          <p:nvSpPr>
            <p:cNvPr id="15" name="Line Callout 2 14"/>
            <p:cNvSpPr/>
            <p:nvPr/>
          </p:nvSpPr>
          <p:spPr bwMode="auto">
            <a:xfrm>
              <a:off x="3923928" y="1161418"/>
              <a:ext cx="1584176" cy="360040"/>
            </a:xfrm>
            <a:prstGeom prst="borderCallout2">
              <a:avLst>
                <a:gd name="adj1" fmla="val 18751"/>
                <a:gd name="adj2" fmla="val 54"/>
                <a:gd name="adj3" fmla="val 18750"/>
                <a:gd name="adj4" fmla="val -16667"/>
                <a:gd name="adj5" fmla="val 112500"/>
                <a:gd name="adj6" fmla="val -46667"/>
              </a:avLst>
            </a:prstGeom>
            <a:gradFill flip="none" rotWithShape="1">
              <a:gsLst>
                <a:gs pos="0">
                  <a:srgbClr val="F0FBB7"/>
                </a:gs>
                <a:gs pos="100000">
                  <a:srgbClr val="C4DB53"/>
                </a:gs>
              </a:gsLst>
              <a:lin ang="16200000" scaled="0"/>
              <a:tileRect/>
            </a:gradFill>
            <a:ln w="25400">
              <a:solidFill>
                <a:srgbClr val="AED00D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Font typeface="Times New Roman" pitchFamily="18" charset="0"/>
                <a:buNone/>
                <a:tabLst/>
              </a:pPr>
              <a:r>
                <a:rPr lang="it-IT" sz="1200" b="1" dirty="0">
                  <a:solidFill>
                    <a:srgbClr val="444A4F"/>
                  </a:solidFill>
                </a:rPr>
                <a:t>Control electronics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45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Technology pros and cons</a:t>
            </a:r>
            <a:endParaRPr lang="it-I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B6E0-557B-0073-72E2-BE9195EBAF36}"/>
              </a:ext>
            </a:extLst>
          </p:cNvPr>
          <p:cNvSpPr txBox="1">
            <a:spLocks/>
          </p:cNvSpPr>
          <p:nvPr/>
        </p:nvSpPr>
        <p:spPr>
          <a:xfrm>
            <a:off x="144401" y="1097265"/>
            <a:ext cx="5951599" cy="5568279"/>
          </a:xfrm>
          <a:prstGeom prst="rect">
            <a:avLst/>
          </a:prstGeom>
        </p:spPr>
        <p:txBody>
          <a:bodyPr numCol="1" spcCol="50400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  <a:buClr>
                <a:schemeClr val="tx2"/>
              </a:buClr>
            </a:pPr>
            <a:r>
              <a:rPr lang="en-US" sz="3200" b="1" dirty="0">
                <a:solidFill>
                  <a:srgbClr val="C2D2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</a:t>
            </a:r>
          </a:p>
          <a:p>
            <a: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compatible with fabrication of </a:t>
            </a:r>
            <a:r>
              <a:rPr lang="en-US" sz="2400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DMs, in particular M2:</a:t>
            </a:r>
          </a:p>
          <a:p>
            <a:pPr marL="452438" lvl="1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transmission efficiency</a:t>
            </a:r>
          </a:p>
          <a:p>
            <a:pPr marL="452438" lvl="1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/ IR emissivity</a:t>
            </a:r>
          </a:p>
          <a:p>
            <a:pPr marL="452438" lvl="1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non common path aberration</a:t>
            </a:r>
          </a:p>
          <a:p>
            <a:pPr marL="452438" lvl="1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conjugated to ground layer</a:t>
            </a:r>
          </a:p>
          <a:p>
            <a:pPr marL="271463" indent="-230188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stroke</a:t>
            </a:r>
          </a:p>
          <a:p>
            <a:pPr marL="452438" lvl="1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 +  field stabilization + chopping on a single unit</a:t>
            </a:r>
          </a:p>
          <a:p>
            <a:pPr marL="271463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Hysteresis- and friction-free</a:t>
            </a:r>
          </a:p>
          <a:p>
            <a:pPr marL="271463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accurate non-AO operation </a:t>
            </a:r>
          </a:p>
          <a:p>
            <a:pPr marL="452438" lvl="1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 feedback to a reference surface</a:t>
            </a:r>
          </a:p>
          <a:p>
            <a:pPr marL="271463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Fail-safe against actuators faults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57CB6D-B993-186B-1C65-F7B887DDE519}"/>
              </a:ext>
            </a:extLst>
          </p:cNvPr>
          <p:cNvSpPr txBox="1">
            <a:spLocks/>
          </p:cNvSpPr>
          <p:nvPr/>
        </p:nvSpPr>
        <p:spPr>
          <a:xfrm>
            <a:off x="6096000" y="1097264"/>
            <a:ext cx="6096000" cy="3672699"/>
          </a:xfrm>
          <a:prstGeom prst="rect">
            <a:avLst/>
          </a:prstGeom>
        </p:spPr>
        <p:txBody>
          <a:bodyPr numCol="1" spcCol="50400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  <a:buClr>
                <a:schemeClr val="tx2"/>
              </a:buClr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</a:t>
            </a:r>
          </a:p>
          <a:p>
            <a: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requires a complex closed loop</a:t>
            </a:r>
          </a:p>
          <a:p>
            <a:pPr marL="230400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 shell</a:t>
            </a:r>
          </a:p>
          <a:p>
            <a:pPr marL="452438" lvl="1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and 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fabrication process</a:t>
            </a:r>
          </a:p>
          <a:p>
            <a:pPr marL="452438" lvl="1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 require specific handling tools</a:t>
            </a:r>
          </a:p>
          <a:p>
            <a:pPr marL="266700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suitable for small, high-density DMs</a:t>
            </a:r>
          </a:p>
          <a:p>
            <a:pPr marL="266700" indent="-2301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dissipation, also in static conditions</a:t>
            </a:r>
          </a:p>
          <a:p>
            <a:pPr marL="230400" lvl="2" indent="-2304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92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Control concept</a:t>
            </a:r>
            <a:endParaRPr lang="it-IT" b="1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16E93F6-EB8C-F0FF-C12F-18AEC47D7982}"/>
              </a:ext>
            </a:extLst>
          </p:cNvPr>
          <p:cNvSpPr txBox="1">
            <a:spLocks noChangeArrowheads="1"/>
          </p:cNvSpPr>
          <p:nvPr/>
        </p:nvSpPr>
        <p:spPr>
          <a:xfrm>
            <a:off x="357336" y="1089784"/>
            <a:ext cx="11195975" cy="172616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Input (typical 500-2000 Hz): deformable mirror shape commands.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Feedback (~80 kHz sampling): control the gap between the mirror and the reference body at each actuation point. Controller with a proportional, integral and pure electronic damping term.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Feedforward (same sampling as input): sum of the static necessary to set the command and a dynamic contribution to compensate in open loop the system dynamics.</a:t>
            </a:r>
          </a:p>
        </p:txBody>
      </p:sp>
      <p:cxnSp>
        <p:nvCxnSpPr>
          <p:cNvPr id="5" name="AutoShape 9">
            <a:extLst>
              <a:ext uri="{FF2B5EF4-FFF2-40B4-BE49-F238E27FC236}">
                <a16:creationId xmlns:a16="http://schemas.microsoft.com/office/drawing/2014/main" id="{60E71F4A-E5A8-15B7-3B6C-012ADF112897}"/>
              </a:ext>
            </a:extLst>
          </p:cNvPr>
          <p:cNvCxnSpPr>
            <a:cxnSpLocks noChangeShapeType="1"/>
            <a:stCxn id="30" idx="3"/>
            <a:endCxn id="6" idx="2"/>
          </p:cNvCxnSpPr>
          <p:nvPr/>
        </p:nvCxnSpPr>
        <p:spPr bwMode="auto">
          <a:xfrm flipV="1">
            <a:off x="3263536" y="4055575"/>
            <a:ext cx="1238159" cy="794"/>
          </a:xfrm>
          <a:prstGeom prst="straightConnector1">
            <a:avLst/>
          </a:prstGeom>
          <a:noFill/>
          <a:ln w="19050">
            <a:solidFill>
              <a:srgbClr val="000080"/>
            </a:solidFill>
            <a:round/>
            <a:headEnd/>
            <a:tailEnd type="triangle" w="med" len="med"/>
          </a:ln>
        </p:spPr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D07962A-2203-CC34-7F59-1C694DBC66BD}"/>
              </a:ext>
            </a:extLst>
          </p:cNvPr>
          <p:cNvSpPr/>
          <p:nvPr/>
        </p:nvSpPr>
        <p:spPr bwMode="auto">
          <a:xfrm>
            <a:off x="4501695" y="3839551"/>
            <a:ext cx="432048" cy="43204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9B9B5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bIns="0"/>
          <a:lstStyle/>
          <a:p>
            <a:pPr marL="0" marR="0" indent="0" eaLnBrk="1" latinLnBrk="0" hangingPunct="1">
              <a:lnSpc>
                <a:spcPct val="100000"/>
              </a:lnSpc>
              <a:spcAft>
                <a:spcPts val="1000"/>
              </a:spcAft>
              <a:buFont typeface="Times New Roman" pitchFamily="18" charset="0"/>
              <a:buNone/>
              <a:tabLst/>
            </a:pPr>
            <a:r>
              <a:rPr lang="it-IT" sz="1100" b="1" dirty="0">
                <a:solidFill>
                  <a:srgbClr val="002060"/>
                </a:solidFill>
              </a:rPr>
              <a:t>+</a:t>
            </a:r>
            <a:br>
              <a:rPr lang="it-IT" sz="1100" b="1" dirty="0">
                <a:solidFill>
                  <a:srgbClr val="002060"/>
                </a:solidFill>
              </a:rPr>
            </a:br>
            <a:r>
              <a:rPr lang="it-IT" sz="1100" b="1" dirty="0">
                <a:solidFill>
                  <a:srgbClr val="002060"/>
                </a:solidFill>
              </a:rPr>
              <a:t>   -            </a:t>
            </a:r>
          </a:p>
        </p:txBody>
      </p:sp>
      <p:cxnSp>
        <p:nvCxnSpPr>
          <p:cNvPr id="7" name="AutoShape 9">
            <a:extLst>
              <a:ext uri="{FF2B5EF4-FFF2-40B4-BE49-F238E27FC236}">
                <a16:creationId xmlns:a16="http://schemas.microsoft.com/office/drawing/2014/main" id="{F708ED19-BB6E-9B93-0915-FFF7BDC331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69647" y="6269854"/>
            <a:ext cx="720080" cy="1588"/>
          </a:xfrm>
          <a:prstGeom prst="straightConnector1">
            <a:avLst/>
          </a:prstGeom>
          <a:noFill/>
          <a:ln w="19050">
            <a:solidFill>
              <a:srgbClr val="000080"/>
            </a:solidFill>
            <a:round/>
            <a:headEnd/>
            <a:tailEnd type="triangle" w="med" len="med"/>
          </a:ln>
        </p:spPr>
      </p:cxnSp>
      <p:sp>
        <p:nvSpPr>
          <p:cNvPr id="8" name="Rectangle 6">
            <a:extLst>
              <a:ext uri="{FF2B5EF4-FFF2-40B4-BE49-F238E27FC236}">
                <a16:creationId xmlns:a16="http://schemas.microsoft.com/office/drawing/2014/main" id="{9A71CD02-AF7F-5CED-7459-FE8AAA358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799" y="3839551"/>
            <a:ext cx="1035050" cy="443086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3E5D9B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spcAft>
                <a:spcPts val="1000"/>
              </a:spcAft>
            </a:pPr>
            <a:r>
              <a:rPr lang="en-US" sz="1100" b="1" dirty="0">
                <a:latin typeface="Tahoma" pitchFamily="34" charset="0"/>
              </a:rPr>
              <a:t>PI Controller</a:t>
            </a:r>
            <a:endParaRPr lang="it-IT" dirty="0"/>
          </a:p>
        </p:txBody>
      </p:sp>
      <p:cxnSp>
        <p:nvCxnSpPr>
          <p:cNvPr id="10" name="AutoShape 9">
            <a:extLst>
              <a:ext uri="{FF2B5EF4-FFF2-40B4-BE49-F238E27FC236}">
                <a16:creationId xmlns:a16="http://schemas.microsoft.com/office/drawing/2014/main" id="{1DECDE3C-6E85-188A-021B-F7D8717BBD88}"/>
              </a:ext>
            </a:extLst>
          </p:cNvPr>
          <p:cNvCxnSpPr>
            <a:cxnSpLocks noChangeShapeType="1"/>
            <a:stCxn id="6" idx="6"/>
            <a:endCxn id="8" idx="1"/>
          </p:cNvCxnSpPr>
          <p:nvPr/>
        </p:nvCxnSpPr>
        <p:spPr bwMode="auto">
          <a:xfrm>
            <a:off x="4933743" y="4055575"/>
            <a:ext cx="504056" cy="5519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1" name="Rectangle 6">
            <a:extLst>
              <a:ext uri="{FF2B5EF4-FFF2-40B4-BE49-F238E27FC236}">
                <a16:creationId xmlns:a16="http://schemas.microsoft.com/office/drawing/2014/main" id="{C5DE6B3C-E62E-9537-D8B1-39AB64D38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0598" y="3839551"/>
            <a:ext cx="1035050" cy="443086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3E5D9B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spcAft>
                <a:spcPts val="1000"/>
              </a:spcAft>
            </a:pPr>
            <a:r>
              <a:rPr lang="en-US" sz="1100" b="1" dirty="0">
                <a:latin typeface="Tahoma" pitchFamily="34" charset="0"/>
              </a:rPr>
              <a:t>Voice Coil Motors</a:t>
            </a:r>
            <a:endParaRPr lang="it-IT" dirty="0"/>
          </a:p>
        </p:txBody>
      </p:sp>
      <p:cxnSp>
        <p:nvCxnSpPr>
          <p:cNvPr id="12" name="AutoShape 9">
            <a:extLst>
              <a:ext uri="{FF2B5EF4-FFF2-40B4-BE49-F238E27FC236}">
                <a16:creationId xmlns:a16="http://schemas.microsoft.com/office/drawing/2014/main" id="{DC3FE18C-AEE4-05E8-A903-B511DC7797A3}"/>
              </a:ext>
            </a:extLst>
          </p:cNvPr>
          <p:cNvCxnSpPr>
            <a:cxnSpLocks noChangeShapeType="1"/>
            <a:stCxn id="42" idx="6"/>
            <a:endCxn id="11" idx="1"/>
          </p:cNvCxnSpPr>
          <p:nvPr/>
        </p:nvCxnSpPr>
        <p:spPr bwMode="auto">
          <a:xfrm>
            <a:off x="7526031" y="4054951"/>
            <a:ext cx="1574567" cy="614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E65F035D-9C94-3363-6797-C7D84E14B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0598" y="5216410"/>
            <a:ext cx="1035050" cy="443086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3E5D9B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spcAft>
                <a:spcPts val="1000"/>
              </a:spcAft>
            </a:pPr>
            <a:r>
              <a:rPr lang="en-US" sz="1100" b="1" dirty="0">
                <a:latin typeface="Tahoma" pitchFamily="34" charset="0"/>
              </a:rPr>
              <a:t>Capacitive sensors</a:t>
            </a:r>
            <a:endParaRPr lang="it-IT" dirty="0"/>
          </a:p>
        </p:txBody>
      </p:sp>
      <p:cxnSp>
        <p:nvCxnSpPr>
          <p:cNvPr id="16" name="AutoShape 9">
            <a:extLst>
              <a:ext uri="{FF2B5EF4-FFF2-40B4-BE49-F238E27FC236}">
                <a16:creationId xmlns:a16="http://schemas.microsoft.com/office/drawing/2014/main" id="{A4CEA627-77E4-107B-50FF-DFD64C274654}"/>
              </a:ext>
            </a:extLst>
          </p:cNvPr>
          <p:cNvCxnSpPr>
            <a:cxnSpLocks noChangeShapeType="1"/>
            <a:stCxn id="13" idx="1"/>
            <a:endCxn id="6" idx="4"/>
          </p:cNvCxnSpPr>
          <p:nvPr/>
        </p:nvCxnSpPr>
        <p:spPr bwMode="auto">
          <a:xfrm rot="10800000">
            <a:off x="4717720" y="4271599"/>
            <a:ext cx="4382879" cy="1166354"/>
          </a:xfrm>
          <a:prstGeom prst="bentConnector2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68AB2-5A3F-DB02-8289-117A5477A94E}"/>
              </a:ext>
            </a:extLst>
          </p:cNvPr>
          <p:cNvSpPr/>
          <p:nvPr/>
        </p:nvSpPr>
        <p:spPr>
          <a:xfrm>
            <a:off x="4861735" y="6125838"/>
            <a:ext cx="4572000" cy="30777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dirty="0">
                <a:solidFill>
                  <a:schemeClr val="tx2"/>
                </a:solidFill>
                <a:latin typeface="Corbert Medium" panose="00000600000000000000" pitchFamily="50" charset="0"/>
              </a:rPr>
              <a:t>WFS loop frequency (up to 3kHz)</a:t>
            </a:r>
          </a:p>
        </p:txBody>
      </p:sp>
      <p:cxnSp>
        <p:nvCxnSpPr>
          <p:cNvPr id="18" name="AutoShape 9">
            <a:extLst>
              <a:ext uri="{FF2B5EF4-FFF2-40B4-BE49-F238E27FC236}">
                <a16:creationId xmlns:a16="http://schemas.microsoft.com/office/drawing/2014/main" id="{E6F79BEC-AEBF-F0BB-4977-C44BDDBF18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69647" y="6505623"/>
            <a:ext cx="720080" cy="158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27924-D9E4-3D16-A430-4CB8EFFD833E}"/>
              </a:ext>
            </a:extLst>
          </p:cNvPr>
          <p:cNvSpPr/>
          <p:nvPr/>
        </p:nvSpPr>
        <p:spPr>
          <a:xfrm>
            <a:off x="4861735" y="6361607"/>
            <a:ext cx="4572000" cy="30777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dirty="0">
                <a:solidFill>
                  <a:schemeClr val="tx2"/>
                </a:solidFill>
                <a:latin typeface="Corbert Medium" panose="00000600000000000000" pitchFamily="50" charset="0"/>
              </a:rPr>
              <a:t>co-located loop frequency (~ 80kHz)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C9399C2-B383-0E68-FE69-A69F74EFEE31}"/>
              </a:ext>
            </a:extLst>
          </p:cNvPr>
          <p:cNvSpPr/>
          <p:nvPr/>
        </p:nvSpPr>
        <p:spPr bwMode="auto">
          <a:xfrm>
            <a:off x="8932194" y="4507368"/>
            <a:ext cx="1368152" cy="432048"/>
          </a:xfrm>
          <a:prstGeom prst="ellipse">
            <a:avLst/>
          </a:prstGeom>
          <a:gradFill flip="none" rotWithShape="1">
            <a:gsLst>
              <a:gs pos="0">
                <a:srgbClr val="EAC950">
                  <a:shade val="30000"/>
                  <a:satMod val="115000"/>
                </a:srgbClr>
              </a:gs>
              <a:gs pos="50000">
                <a:srgbClr val="EAC950">
                  <a:shade val="67500"/>
                  <a:satMod val="115000"/>
                </a:srgbClr>
              </a:gs>
              <a:gs pos="100000">
                <a:srgbClr val="EAC9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tIns="0" anchor="ctr" anchorCtr="0"/>
          <a:lstStyle/>
          <a:p>
            <a:pPr algn="ctr">
              <a:spcAft>
                <a:spcPts val="1000"/>
              </a:spcAft>
            </a:pPr>
            <a:r>
              <a:rPr lang="en-US" sz="1100" b="1" dirty="0" err="1"/>
              <a:t>DeformableMirror</a:t>
            </a:r>
            <a:endParaRPr lang="en-US" sz="11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A5460A-EF4F-DBF8-2880-0D720993670E}"/>
              </a:ext>
            </a:extLst>
          </p:cNvPr>
          <p:cNvCxnSpPr>
            <a:stCxn id="11" idx="2"/>
            <a:endCxn id="31" idx="0"/>
          </p:cNvCxnSpPr>
          <p:nvPr/>
        </p:nvCxnSpPr>
        <p:spPr bwMode="auto">
          <a:xfrm rot="5400000">
            <a:off x="9504832" y="4394076"/>
            <a:ext cx="224731" cy="1853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BB54CAF-4171-EF23-6D45-8B68DABCBE94}"/>
              </a:ext>
            </a:extLst>
          </p:cNvPr>
          <p:cNvCxnSpPr>
            <a:stCxn id="31" idx="4"/>
            <a:endCxn id="13" idx="0"/>
          </p:cNvCxnSpPr>
          <p:nvPr/>
        </p:nvCxnSpPr>
        <p:spPr bwMode="auto">
          <a:xfrm rot="16200000" flipH="1">
            <a:off x="9478699" y="5076986"/>
            <a:ext cx="276994" cy="1853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6" name="Rectangle 6">
            <a:extLst>
              <a:ext uri="{FF2B5EF4-FFF2-40B4-BE49-F238E27FC236}">
                <a16:creationId xmlns:a16="http://schemas.microsoft.com/office/drawing/2014/main" id="{9C2153E8-8A1D-F219-D602-F8634238B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705" y="3118847"/>
            <a:ext cx="1557238" cy="443086"/>
          </a:xfrm>
          <a:prstGeom prst="rect">
            <a:avLst/>
          </a:prstGeom>
          <a:gradFill flip="none" rotWithShape="1">
            <a:gsLst>
              <a:gs pos="0">
                <a:srgbClr val="C2240A">
                  <a:shade val="30000"/>
                  <a:satMod val="115000"/>
                </a:srgbClr>
              </a:gs>
              <a:gs pos="50000">
                <a:srgbClr val="C2240A">
                  <a:shade val="67500"/>
                  <a:satMod val="115000"/>
                </a:srgbClr>
              </a:gs>
              <a:gs pos="100000">
                <a:srgbClr val="C2240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spcAft>
                <a:spcPts val="1000"/>
              </a:spcAft>
            </a:pPr>
            <a:r>
              <a:rPr lang="en-US" sz="1100" b="1" dirty="0">
                <a:latin typeface="Tahoma" pitchFamily="34" charset="0"/>
              </a:rPr>
              <a:t>Feedforward</a:t>
            </a:r>
            <a:endParaRPr lang="it-IT" dirty="0"/>
          </a:p>
        </p:txBody>
      </p:sp>
      <p:cxnSp>
        <p:nvCxnSpPr>
          <p:cNvPr id="37" name="Elbow Connector 21">
            <a:extLst>
              <a:ext uri="{FF2B5EF4-FFF2-40B4-BE49-F238E27FC236}">
                <a16:creationId xmlns:a16="http://schemas.microsoft.com/office/drawing/2014/main" id="{9BC41276-B7E2-24E9-980C-146AB4919961}"/>
              </a:ext>
            </a:extLst>
          </p:cNvPr>
          <p:cNvCxnSpPr>
            <a:endCxn id="36" idx="1"/>
          </p:cNvCxnSpPr>
          <p:nvPr/>
        </p:nvCxnSpPr>
        <p:spPr bwMode="auto">
          <a:xfrm flipV="1">
            <a:off x="3997639" y="3340390"/>
            <a:ext cx="1179066" cy="709043"/>
          </a:xfrm>
          <a:prstGeom prst="bentConnector3">
            <a:avLst>
              <a:gd name="adj1" fmla="val -854"/>
            </a:avLst>
          </a:prstGeom>
          <a:noFill/>
          <a:ln w="19050">
            <a:solidFill>
              <a:srgbClr val="000080"/>
            </a:solidFill>
            <a:round/>
            <a:headEnd/>
            <a:tailEnd type="triangle" w="med" len="med"/>
          </a:ln>
        </p:spPr>
      </p:cxnSp>
      <p:cxnSp>
        <p:nvCxnSpPr>
          <p:cNvPr id="38" name="AutoShape 9">
            <a:extLst>
              <a:ext uri="{FF2B5EF4-FFF2-40B4-BE49-F238E27FC236}">
                <a16:creationId xmlns:a16="http://schemas.microsoft.com/office/drawing/2014/main" id="{9D34ED2D-EC80-0281-EB7C-C923384CE7A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80344" y="4054716"/>
            <a:ext cx="621134" cy="5519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0" name="Elbow Connector 24">
            <a:extLst>
              <a:ext uri="{FF2B5EF4-FFF2-40B4-BE49-F238E27FC236}">
                <a16:creationId xmlns:a16="http://schemas.microsoft.com/office/drawing/2014/main" id="{C308FF51-77D7-DC36-3CB4-273D7320501C}"/>
              </a:ext>
            </a:extLst>
          </p:cNvPr>
          <p:cNvCxnSpPr>
            <a:stCxn id="36" idx="3"/>
          </p:cNvCxnSpPr>
          <p:nvPr/>
        </p:nvCxnSpPr>
        <p:spPr bwMode="auto">
          <a:xfrm>
            <a:off x="6733943" y="3340390"/>
            <a:ext cx="576064" cy="498537"/>
          </a:xfrm>
          <a:prstGeom prst="bentConnector2">
            <a:avLst/>
          </a:prstGeom>
          <a:noFill/>
          <a:ln w="19050">
            <a:solidFill>
              <a:srgbClr val="000080"/>
            </a:solidFill>
            <a:round/>
            <a:headEnd/>
            <a:tailEnd type="triangle" w="med" len="med"/>
          </a:ln>
        </p:spPr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0469DB7-2D3E-DAD3-F794-2FBFC5BF6349}"/>
              </a:ext>
            </a:extLst>
          </p:cNvPr>
          <p:cNvGrpSpPr/>
          <p:nvPr/>
        </p:nvGrpSpPr>
        <p:grpSpPr>
          <a:xfrm>
            <a:off x="7029470" y="3766919"/>
            <a:ext cx="496561" cy="504056"/>
            <a:chOff x="5299575" y="1844824"/>
            <a:chExt cx="496561" cy="50405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5767AAD-E081-B0E4-560F-A72BF307E25D}"/>
                </a:ext>
              </a:extLst>
            </p:cNvPr>
            <p:cNvSpPr/>
            <p:nvPr/>
          </p:nvSpPr>
          <p:spPr bwMode="auto">
            <a:xfrm>
              <a:off x="5364088" y="1916832"/>
              <a:ext cx="432048" cy="432048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9B9B5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bIns="72000"/>
            <a:lstStyle/>
            <a:p>
              <a:pPr marL="0" marR="0" indent="0" eaLnBrk="1" latinLnBrk="0" hangingPunct="1">
                <a:lnSpc>
                  <a:spcPct val="100000"/>
                </a:lnSpc>
                <a:spcAft>
                  <a:spcPts val="1000"/>
                </a:spcAft>
                <a:buFont typeface="Times New Roman" pitchFamily="18" charset="0"/>
                <a:buNone/>
                <a:tabLst/>
              </a:pPr>
              <a:r>
                <a:rPr lang="it-IT" sz="1100" b="1" dirty="0">
                  <a:solidFill>
                    <a:srgbClr val="002060"/>
                  </a:solidFill>
                </a:rPr>
                <a:t>           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08BBEB5-43F5-030F-DE1D-CC848BFA3309}"/>
                </a:ext>
              </a:extLst>
            </p:cNvPr>
            <p:cNvSpPr txBox="1"/>
            <p:nvPr/>
          </p:nvSpPr>
          <p:spPr>
            <a:xfrm>
              <a:off x="5430756" y="1844824"/>
              <a:ext cx="3000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rgbClr val="002060"/>
                  </a:solidFill>
                </a:rPr>
                <a:t>+</a:t>
              </a:r>
              <a:endParaRPr lang="it-IT" sz="11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D0069EA-B498-5271-7515-56ABF86432C3}"/>
                </a:ext>
              </a:extLst>
            </p:cNvPr>
            <p:cNvSpPr txBox="1"/>
            <p:nvPr/>
          </p:nvSpPr>
          <p:spPr>
            <a:xfrm>
              <a:off x="5299575" y="1997224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rgbClr val="002060"/>
                  </a:solidFill>
                </a:rPr>
                <a:t>+</a:t>
              </a:r>
              <a:endParaRPr lang="it-IT" sz="1100" dirty="0"/>
            </a:p>
          </p:txBody>
        </p:sp>
      </p:grpSp>
      <p:sp>
        <p:nvSpPr>
          <p:cNvPr id="21" name="Rectangle 6">
            <a:extLst>
              <a:ext uri="{FF2B5EF4-FFF2-40B4-BE49-F238E27FC236}">
                <a16:creationId xmlns:a16="http://schemas.microsoft.com/office/drawing/2014/main" id="{1B2A294D-6994-5298-3F55-C025FCA72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2482" y="4637111"/>
            <a:ext cx="1035050" cy="443086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3E5D9B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spcAft>
                <a:spcPts val="1000"/>
              </a:spcAft>
            </a:pPr>
            <a:r>
              <a:rPr lang="en-US" sz="1100" b="1" dirty="0">
                <a:latin typeface="Tahoma" pitchFamily="34" charset="0"/>
              </a:rPr>
              <a:t>Electronic Damping</a:t>
            </a:r>
            <a:endParaRPr lang="it-IT" dirty="0"/>
          </a:p>
        </p:txBody>
      </p:sp>
      <p:cxnSp>
        <p:nvCxnSpPr>
          <p:cNvPr id="22" name="AutoShape 9">
            <a:extLst>
              <a:ext uri="{FF2B5EF4-FFF2-40B4-BE49-F238E27FC236}">
                <a16:creationId xmlns:a16="http://schemas.microsoft.com/office/drawing/2014/main" id="{08712237-81E9-3A6A-12B8-22B4E366C117}"/>
              </a:ext>
            </a:extLst>
          </p:cNvPr>
          <p:cNvCxnSpPr>
            <a:cxnSpLocks noChangeShapeType="1"/>
            <a:endCxn id="21" idx="2"/>
          </p:cNvCxnSpPr>
          <p:nvPr/>
        </p:nvCxnSpPr>
        <p:spPr bwMode="auto">
          <a:xfrm flipV="1">
            <a:off x="7310007" y="5080197"/>
            <a:ext cx="0" cy="357756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25" name="AutoShape 9">
            <a:extLst>
              <a:ext uri="{FF2B5EF4-FFF2-40B4-BE49-F238E27FC236}">
                <a16:creationId xmlns:a16="http://schemas.microsoft.com/office/drawing/2014/main" id="{E0562700-7ED7-7D07-87EE-709B2A7C22A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03393" y="4270975"/>
            <a:ext cx="0" cy="357756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00B6D38-91DB-411B-3920-2BF27B2B601C}"/>
              </a:ext>
            </a:extLst>
          </p:cNvPr>
          <p:cNvSpPr txBox="1"/>
          <p:nvPr/>
        </p:nvSpPr>
        <p:spPr>
          <a:xfrm>
            <a:off x="7181870" y="4071719"/>
            <a:ext cx="231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>
                <a:solidFill>
                  <a:srgbClr val="002060"/>
                </a:solidFill>
              </a:rPr>
              <a:t>-</a:t>
            </a:r>
            <a:endParaRPr lang="it-IT" sz="1100" dirty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5220084A-015B-070B-E6AC-394FEBA2C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4945" y="3834826"/>
            <a:ext cx="768591" cy="443086"/>
          </a:xfrm>
          <a:prstGeom prst="rect">
            <a:avLst/>
          </a:prstGeom>
          <a:gradFill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spcAft>
                <a:spcPts val="1000"/>
              </a:spcAft>
            </a:pPr>
            <a:r>
              <a:rPr lang="en-US" sz="1100" b="1" dirty="0">
                <a:latin typeface="Tahoma" pitchFamily="34" charset="0"/>
              </a:rPr>
              <a:t>RTC</a:t>
            </a:r>
            <a:endParaRPr lang="it-IT" dirty="0"/>
          </a:p>
        </p:txBody>
      </p:sp>
      <p:cxnSp>
        <p:nvCxnSpPr>
          <p:cNvPr id="48" name="AutoShape 9">
            <a:extLst>
              <a:ext uri="{FF2B5EF4-FFF2-40B4-BE49-F238E27FC236}">
                <a16:creationId xmlns:a16="http://schemas.microsoft.com/office/drawing/2014/main" id="{78D2E924-0E48-74CC-9635-E2B3B1B936BD}"/>
              </a:ext>
            </a:extLst>
          </p:cNvPr>
          <p:cNvCxnSpPr>
            <a:cxnSpLocks noChangeShapeType="1"/>
            <a:endCxn id="30" idx="1"/>
          </p:cNvCxnSpPr>
          <p:nvPr/>
        </p:nvCxnSpPr>
        <p:spPr bwMode="auto">
          <a:xfrm flipV="1">
            <a:off x="1406455" y="4056369"/>
            <a:ext cx="1088490" cy="15350"/>
          </a:xfrm>
          <a:prstGeom prst="straightConnector1">
            <a:avLst/>
          </a:prstGeom>
          <a:noFill/>
          <a:ln w="19050">
            <a:solidFill>
              <a:srgbClr val="000080"/>
            </a:solidFill>
            <a:round/>
            <a:headEnd/>
            <a:tailEnd type="triangle" w="med" len="med"/>
          </a:ln>
        </p:spPr>
      </p:cxnSp>
      <p:sp>
        <p:nvSpPr>
          <p:cNvPr id="51" name="Rectangle 6">
            <a:extLst>
              <a:ext uri="{FF2B5EF4-FFF2-40B4-BE49-F238E27FC236}">
                <a16:creationId xmlns:a16="http://schemas.microsoft.com/office/drawing/2014/main" id="{9C971DDC-A04A-5D67-171E-13D82DE02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571" y="4028529"/>
            <a:ext cx="768591" cy="44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spcAft>
                <a:spcPts val="1000"/>
              </a:spcAft>
            </a:pPr>
            <a:r>
              <a:rPr lang="en-US" sz="1100" b="1" dirty="0">
                <a:solidFill>
                  <a:schemeClr val="bg1"/>
                </a:solidFill>
                <a:latin typeface="Tahoma" pitchFamily="34" charset="0"/>
              </a:rPr>
              <a:t>DM </a:t>
            </a:r>
            <a:r>
              <a:rPr lang="en-US" sz="1100" b="1" dirty="0" err="1">
                <a:solidFill>
                  <a:schemeClr val="bg1"/>
                </a:solidFill>
                <a:latin typeface="Tahoma" pitchFamily="34" charset="0"/>
              </a:rPr>
              <a:t>Cmds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2" name="Rectangle 6">
            <a:extLst>
              <a:ext uri="{FF2B5EF4-FFF2-40B4-BE49-F238E27FC236}">
                <a16:creationId xmlns:a16="http://schemas.microsoft.com/office/drawing/2014/main" id="{7E84852B-CD2E-87A4-5C08-8A1D72B90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521" y="4046352"/>
            <a:ext cx="1184546" cy="44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spcAft>
                <a:spcPts val="1000"/>
              </a:spcAft>
            </a:pPr>
            <a:r>
              <a:rPr lang="en-US" sz="1100" b="1" dirty="0">
                <a:solidFill>
                  <a:schemeClr val="bg1"/>
                </a:solidFill>
                <a:latin typeface="Tahoma" pitchFamily="34" charset="0"/>
              </a:rPr>
              <a:t>WFS measurement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27E95110-4D5D-B8C2-57C4-8B8EFCDF9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1319" y="4028529"/>
            <a:ext cx="798783" cy="44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spcAft>
                <a:spcPts val="1000"/>
              </a:spcAft>
            </a:pPr>
            <a:r>
              <a:rPr lang="en-US" sz="1100" b="1" dirty="0">
                <a:solidFill>
                  <a:schemeClr val="bg1"/>
                </a:solidFill>
                <a:latin typeface="Tahoma" pitchFamily="34" charset="0"/>
              </a:rPr>
              <a:t>Control Forces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5350C051-A571-3E9D-8C3B-B5CA0ACBF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107" y="5409929"/>
            <a:ext cx="1106218" cy="44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spcAft>
                <a:spcPts val="1000"/>
              </a:spcAft>
            </a:pPr>
            <a:r>
              <a:rPr lang="en-US" sz="1100" b="1" dirty="0">
                <a:solidFill>
                  <a:schemeClr val="bg1"/>
                </a:solidFill>
                <a:latin typeface="Tahoma" pitchFamily="34" charset="0"/>
              </a:rPr>
              <a:t>Mirror deformation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72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9145AE-E853-3F24-5E4E-4DB943A01861}"/>
              </a:ext>
            </a:extLst>
          </p:cNvPr>
          <p:cNvGrpSpPr/>
          <p:nvPr/>
        </p:nvGrpSpPr>
        <p:grpSpPr>
          <a:xfrm>
            <a:off x="7488186" y="3093611"/>
            <a:ext cx="4035699" cy="1711341"/>
            <a:chOff x="6453933" y="3258526"/>
            <a:chExt cx="5339633" cy="22642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B77ABB-4897-312C-A108-BD7E68B3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3933" y="3258526"/>
              <a:ext cx="5339633" cy="2264275"/>
            </a:xfrm>
            <a:prstGeom prst="rect">
              <a:avLst/>
            </a:prstGeom>
            <a:ln w="15875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A7463A-F00A-49E6-34D1-A3956C23C483}"/>
                </a:ext>
              </a:extLst>
            </p:cNvPr>
            <p:cNvSpPr txBox="1"/>
            <p:nvPr/>
          </p:nvSpPr>
          <p:spPr>
            <a:xfrm>
              <a:off x="6897093" y="4312133"/>
              <a:ext cx="935445" cy="549745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Time domain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3A442FC-CCE7-F90B-A797-504FD385F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01" y="1059430"/>
            <a:ext cx="3811000" cy="1912293"/>
          </a:xfrm>
          <a:prstGeom prst="rect">
            <a:avLst/>
          </a:prstGeom>
          <a:ln w="15875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Dynamic simulation</a:t>
            </a:r>
            <a:endParaRPr lang="it-IT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A207B9-239A-D966-6F55-44FE700DF98B}"/>
              </a:ext>
            </a:extLst>
          </p:cNvPr>
          <p:cNvSpPr txBox="1"/>
          <p:nvPr/>
        </p:nvSpPr>
        <p:spPr>
          <a:xfrm>
            <a:off x="291781" y="967763"/>
            <a:ext cx="7143667" cy="5421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We have developed and continuously improved a comprehensive 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set of 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numerical tools</a:t>
            </a:r>
            <a:r>
              <a:rPr kumimoji="0" lang="en-US" sz="2400" b="0" i="0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capable to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analyze the system </a:t>
            </a:r>
            <a:r>
              <a:rPr kumimoji="0" lang="en-US" sz="2400" b="1" i="0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in all the relevant domains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:</a:t>
            </a:r>
          </a:p>
          <a:p>
            <a:pPr marL="230400" indent="-230400">
              <a:spcBef>
                <a:spcPts val="1000"/>
              </a:spcBef>
              <a:buClr>
                <a:srgbClr val="FDFEFD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Frequency </a:t>
            </a:r>
            <a:r>
              <a:rPr lang="en-US" sz="2400" b="1" dirty="0">
                <a:solidFill>
                  <a:srgbClr val="FDFEFD"/>
                </a:solidFill>
                <a:latin typeface="Corbert Medium" panose="00000600000000000000" pitchFamily="50" charset="0"/>
              </a:rPr>
              <a:t>domain</a:t>
            </a:r>
            <a:r>
              <a:rPr lang="en-US" sz="2400" dirty="0">
                <a:solidFill>
                  <a:srgbClr val="FDFEFD"/>
                </a:solidFill>
                <a:latin typeface="Corbert Medium" panose="00000600000000000000" pitchFamily="50" charset="0"/>
              </a:rPr>
              <a:t> → Analysis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of frequency responses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Time domain</a:t>
            </a:r>
            <a:r>
              <a:rPr lang="en-US" sz="2400" dirty="0">
                <a:solidFill>
                  <a:srgbClr val="FDFEFD"/>
                </a:solidFill>
                <a:latin typeface="Corbert Medium" panose="00000600000000000000" pitchFamily="50" charset="0"/>
              </a:rPr>
              <a:t> →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Simulation of time histories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Laplace domain</a:t>
            </a:r>
            <a:r>
              <a:rPr lang="en-US" sz="2400" dirty="0">
                <a:solidFill>
                  <a:srgbClr val="FDFEFD"/>
                </a:solidFill>
                <a:latin typeface="Corbert Medium" panose="00000600000000000000" pitchFamily="50" charset="0"/>
              </a:rPr>
              <a:t> →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Root locus analysis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DFEFD"/>
              </a:solidFill>
              <a:effectLst/>
              <a:uLnTx/>
              <a:uFillTx/>
              <a:latin typeface="Corbert Medium" panose="00000600000000000000" pitchFamily="50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The simulators are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developed in house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 using different languages/environments and exploiting different hardware architectures: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Matlab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, Python, C, C++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CPUs (with multi-thread option), GPUs.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D1A73C-AAA7-3417-7787-DC024402E5B4}"/>
              </a:ext>
            </a:extLst>
          </p:cNvPr>
          <p:cNvSpPr txBox="1"/>
          <p:nvPr/>
        </p:nvSpPr>
        <p:spPr>
          <a:xfrm>
            <a:off x="7823127" y="2199350"/>
            <a:ext cx="824778" cy="400110"/>
          </a:xfrm>
          <a:prstGeom prst="rect">
            <a:avLst/>
          </a:prstGeom>
          <a:solidFill>
            <a:schemeClr val="accent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Frequency domain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A60180-CDBF-C149-4E9A-106FFF43BB95}"/>
              </a:ext>
            </a:extLst>
          </p:cNvPr>
          <p:cNvGrpSpPr/>
          <p:nvPr/>
        </p:nvGrpSpPr>
        <p:grpSpPr>
          <a:xfrm>
            <a:off x="9974516" y="2167686"/>
            <a:ext cx="1978965" cy="1113189"/>
            <a:chOff x="9626657" y="3233278"/>
            <a:chExt cx="2804517" cy="15619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170CBD-4023-A6FC-0DFC-8856D293C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6657" y="3233278"/>
              <a:ext cx="2804517" cy="121423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38D3F6-C0A0-E1CF-8DBE-233E52DB3392}"/>
                </a:ext>
              </a:extLst>
            </p:cNvPr>
            <p:cNvSpPr txBox="1"/>
            <p:nvPr/>
          </p:nvSpPr>
          <p:spPr>
            <a:xfrm>
              <a:off x="10581030" y="4373678"/>
              <a:ext cx="1168845" cy="421517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/>
                <a:t>FEM</a:t>
              </a:r>
            </a:p>
            <a:p>
              <a:pPr algn="ctr"/>
              <a:r>
                <a:rPr lang="en-US" sz="800" b="1" dirty="0"/>
                <a:t>ELT-M4 Unit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206477-D570-8FD8-74BE-A1C12B2D06BD}"/>
              </a:ext>
            </a:extLst>
          </p:cNvPr>
          <p:cNvGrpSpPr/>
          <p:nvPr/>
        </p:nvGrpSpPr>
        <p:grpSpPr>
          <a:xfrm>
            <a:off x="7488186" y="4956836"/>
            <a:ext cx="4237496" cy="1812792"/>
            <a:chOff x="7488186" y="4956836"/>
            <a:chExt cx="4237496" cy="18127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CB65E9C-8FFE-E27E-7341-9746BF7CF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8186" y="4956836"/>
              <a:ext cx="4237496" cy="1812792"/>
            </a:xfrm>
            <a:prstGeom prst="rect">
              <a:avLst/>
            </a:prstGeom>
            <a:ln w="15875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35D6F8-A554-4D93-6DCC-959FC383970F}"/>
                </a:ext>
              </a:extLst>
            </p:cNvPr>
            <p:cNvSpPr txBox="1"/>
            <p:nvPr/>
          </p:nvSpPr>
          <p:spPr>
            <a:xfrm>
              <a:off x="8530137" y="6090860"/>
              <a:ext cx="658932" cy="400110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Laplace domain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1094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Dynamic simulation</a:t>
            </a:r>
            <a:endParaRPr lang="it-IT" b="1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E03F0B9-3D9A-5E7E-8338-F6E91104929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5095" y="1068126"/>
            <a:ext cx="7279008" cy="575505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system </a:t>
            </a:r>
            <a:r>
              <a:rPr lang="en-US" sz="2000" b="1" dirty="0"/>
              <a:t>modeling is intrinsically multiphysics</a:t>
            </a:r>
            <a:r>
              <a:rPr lang="en-US" sz="2000" dirty="0"/>
              <a:t>, covering: </a:t>
            </a:r>
          </a:p>
          <a:p>
            <a:r>
              <a:rPr lang="en-US" sz="2000" b="1" dirty="0"/>
              <a:t>Structural dynamics</a:t>
            </a:r>
            <a:r>
              <a:rPr lang="en-US" sz="2000" dirty="0"/>
              <a:t> (usually starting from FEMs)</a:t>
            </a:r>
          </a:p>
          <a:p>
            <a:r>
              <a:rPr lang="en-US" sz="2000" b="1" dirty="0"/>
              <a:t>Fluid dynamics</a:t>
            </a:r>
            <a:r>
              <a:rPr lang="en-US" sz="2000" dirty="0"/>
              <a:t> (custom reduced set of </a:t>
            </a:r>
            <a:r>
              <a:rPr lang="en-US" sz="2000" dirty="0" err="1"/>
              <a:t>Navier</a:t>
            </a:r>
            <a:r>
              <a:rPr lang="en-US" sz="2000" dirty="0"/>
              <a:t>-Stokes equations or more simplified models)</a:t>
            </a:r>
          </a:p>
          <a:p>
            <a:r>
              <a:rPr lang="en-US" sz="2000" b="1" dirty="0"/>
              <a:t>Servo controls</a:t>
            </a:r>
            <a:r>
              <a:rPr lang="en-US" sz="2000" dirty="0"/>
              <a:t> (inner mirror control loops, telescope optical loop)</a:t>
            </a:r>
          </a:p>
          <a:p>
            <a:pPr marL="0" indent="0">
              <a:buNone/>
            </a:pPr>
            <a:r>
              <a:rPr lang="en-US" sz="2000" dirty="0"/>
              <a:t>Different levels of system modeling, </a:t>
            </a:r>
            <a:r>
              <a:rPr lang="en-US" sz="2000" b="1" dirty="0"/>
              <a:t>HiFi vs </a:t>
            </a:r>
            <a:r>
              <a:rPr lang="en-US" sz="2000" b="1" dirty="0" err="1"/>
              <a:t>LoFi</a:t>
            </a:r>
            <a:r>
              <a:rPr lang="en-US" sz="2000" b="1" dirty="0"/>
              <a:t> descriptions:</a:t>
            </a:r>
            <a:r>
              <a:rPr lang="en-US" sz="2000" dirty="0"/>
              <a:t> depending on the needs, balance between the analysis </a:t>
            </a:r>
            <a:r>
              <a:rPr lang="en-US" sz="2000" b="1" dirty="0"/>
              <a:t>accuracy</a:t>
            </a:r>
            <a:r>
              <a:rPr lang="en-US" sz="2000" dirty="0"/>
              <a:t> and the </a:t>
            </a:r>
            <a:r>
              <a:rPr lang="en-US" sz="2000" b="1" dirty="0"/>
              <a:t>computational time</a:t>
            </a:r>
            <a:r>
              <a:rPr lang="en-US" sz="2000" dirty="0"/>
              <a:t> and resources</a:t>
            </a:r>
          </a:p>
          <a:p>
            <a:pPr marL="0" indent="0">
              <a:buNone/>
            </a:pPr>
            <a:r>
              <a:rPr lang="en-US" sz="2000" dirty="0"/>
              <a:t>The reliability of all the simulators has been </a:t>
            </a:r>
            <a:r>
              <a:rPr lang="en-US" sz="2000" b="1" dirty="0"/>
              <a:t>cross-checked through the correlation with experimental results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Other design aspects (others than dynamic) covered by simulation:</a:t>
            </a:r>
          </a:p>
          <a:p>
            <a:r>
              <a:rPr lang="en-US" sz="2000" dirty="0"/>
              <a:t>Electromagnetic simulation, e.g. for the VCM design and optimization</a:t>
            </a:r>
          </a:p>
          <a:p>
            <a:r>
              <a:rPr lang="en-US" sz="2000" dirty="0"/>
              <a:t>System power consumption analysis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8" name="Picture 17" descr="Diagram of a diagram of a air turbine&#10;&#10;Description automatically generated">
            <a:extLst>
              <a:ext uri="{FF2B5EF4-FFF2-40B4-BE49-F238E27FC236}">
                <a16:creationId xmlns:a16="http://schemas.microsoft.com/office/drawing/2014/main" id="{0C459EFA-6D17-E81C-707A-96295F341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169" y="1382250"/>
            <a:ext cx="4369874" cy="508250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793787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Typical performances</a:t>
            </a:r>
            <a:endParaRPr lang="it-IT" b="1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D0617C83-5154-93C9-7AB0-F9FA42BB413A}"/>
              </a:ext>
            </a:extLst>
          </p:cNvPr>
          <p:cNvSpPr txBox="1">
            <a:spLocks/>
          </p:cNvSpPr>
          <p:nvPr/>
        </p:nvSpPr>
        <p:spPr bwMode="auto">
          <a:xfrm>
            <a:off x="321995" y="903593"/>
            <a:ext cx="11009118" cy="1764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/>
              <a:t>Optical and static</a:t>
            </a:r>
          </a:p>
          <a:p>
            <a:pPr marL="542925" lvl="2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Mirror flatness ~20nm rms WF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(typically limited by measurement setup) – adaptive mirror flattened ‘closing a static loop’ with an interferometer  – similar performance demonstrated also by segmented systems</a:t>
            </a:r>
          </a:p>
          <a:p>
            <a:pPr marL="542925" lvl="2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Actuators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print through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in the order of 1 nm rms</a:t>
            </a:r>
          </a:p>
          <a:p>
            <a:pPr marL="542925" lvl="2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‘Blind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’ (open AO loop)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stability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enabled the internal metrology,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in the order of 1.5 nm/°C </a:t>
            </a:r>
            <a:b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</a:b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→ allows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co-phasing of multiple segments</a:t>
            </a:r>
          </a:p>
          <a:p>
            <a:pPr marL="542925" lvl="2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Accurate absolute calibration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of the internal metrology, ~ 20 nm </a:t>
            </a:r>
            <a:r>
              <a:rPr lang="en-US" sz="1800" dirty="0" err="1">
                <a:solidFill>
                  <a:schemeClr val="tx2"/>
                </a:solidFill>
                <a:latin typeface="Corbert Medium" panose="00000600000000000000" pitchFamily="50" charset="0"/>
              </a:rPr>
              <a:t>ptv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over &gt; 100µm stroke, allowing ‘open loop’ correction of quasi-static aberrations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3" descr="All_Flat_Fringes">
            <a:extLst>
              <a:ext uri="{FF2B5EF4-FFF2-40B4-BE49-F238E27FC236}">
                <a16:creationId xmlns:a16="http://schemas.microsoft.com/office/drawing/2014/main" id="{63696EEF-E82E-6DC8-88B0-9D1E32C7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9859"/>
          <a:stretch>
            <a:fillRect/>
          </a:stretch>
        </p:blipFill>
        <p:spPr bwMode="auto">
          <a:xfrm>
            <a:off x="1685085" y="3697618"/>
            <a:ext cx="4141469" cy="26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All_Flat_OPD">
            <a:extLst>
              <a:ext uri="{FF2B5EF4-FFF2-40B4-BE49-F238E27FC236}">
                <a16:creationId xmlns:a16="http://schemas.microsoft.com/office/drawing/2014/main" id="{5C1E2755-A1A8-E059-2B61-F6C57C5A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7053" y="3697617"/>
            <a:ext cx="4286841" cy="264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3F34BF01-4612-D5F8-5636-11311CE24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520" y="6430010"/>
            <a:ext cx="6156960" cy="55694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Co-phasing of ESO ELT M4 demonstration prototype segments</a:t>
            </a:r>
          </a:p>
        </p:txBody>
      </p:sp>
    </p:spTree>
    <p:extLst>
      <p:ext uri="{BB962C8B-B14F-4D97-AF65-F5344CB8AC3E}">
        <p14:creationId xmlns:p14="http://schemas.microsoft.com/office/powerpoint/2010/main" val="420436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Outline</a:t>
            </a:r>
            <a:endParaRPr lang="it-IT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4A1DDE-1A37-B57B-77DC-33EE6EBC0217}"/>
              </a:ext>
            </a:extLst>
          </p:cNvPr>
          <p:cNvSpPr txBox="1">
            <a:spLocks/>
          </p:cNvSpPr>
          <p:nvPr/>
        </p:nvSpPr>
        <p:spPr>
          <a:xfrm>
            <a:off x="366576" y="1357980"/>
            <a:ext cx="8199783" cy="414203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30400" indent="-230400" eaLnBrk="1" hangingPunct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  <a:lvl2pPr marL="446088" indent="-230188" algn="just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b="1">
                <a:solidFill>
                  <a:schemeClr val="tx2"/>
                </a:solidFill>
                <a:latin typeface="Corbert Medium" panose="00000600000000000000" pitchFamily="50" charset="0"/>
              </a:defRPr>
            </a:lvl2pPr>
            <a:lvl3pPr marL="903288" indent="-230188" algn="just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orbert Medium" panose="00000600000000000000" pitchFamily="50" charset="0"/>
              </a:defRPr>
            </a:lvl3pPr>
            <a:lvl4pPr marL="1602000" indent="-230400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4pPr>
            <a:lvl5pPr marL="2059200" indent="-230400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5pPr>
            <a:lvl6pPr eaLnBrk="1" hangingPunct="1"/>
            <a:lvl7pPr eaLnBrk="1" hangingPunct="1"/>
            <a:lvl8pPr eaLnBrk="1" hangingPunct="1"/>
            <a:lvl9pPr eaLnBrk="1" hangingPunct="1"/>
          </a:lstStyle>
          <a:p>
            <a:r>
              <a:rPr lang="en-US" sz="2400" dirty="0"/>
              <a:t>Very brief company introduction</a:t>
            </a:r>
          </a:p>
          <a:p>
            <a:r>
              <a:rPr lang="en-US" sz="2400" dirty="0"/>
              <a:t>Some AO concept</a:t>
            </a:r>
          </a:p>
          <a:p>
            <a:r>
              <a:rPr lang="en-US" sz="2400" dirty="0"/>
              <a:t>Large, contactless adaptive mirror technology</a:t>
            </a:r>
          </a:p>
          <a:p>
            <a:pPr lvl="1" algn="l"/>
            <a:r>
              <a:rPr lang="en-US" sz="2200" b="0" dirty="0"/>
              <a:t>Motivation for large adaptive mirrors</a:t>
            </a:r>
          </a:p>
          <a:p>
            <a:pPr lvl="1" algn="l"/>
            <a:r>
              <a:rPr lang="en-US" sz="2200" b="0" dirty="0"/>
              <a:t>Technology description and performances</a:t>
            </a:r>
          </a:p>
          <a:p>
            <a:r>
              <a:rPr lang="en-US" sz="2400" dirty="0"/>
              <a:t>Main deployed und ongoing projects</a:t>
            </a:r>
          </a:p>
          <a:p>
            <a:r>
              <a:rPr lang="en-US" sz="2400" dirty="0"/>
              <a:t>Other applications besides ground-based astronomy</a:t>
            </a:r>
          </a:p>
          <a:p>
            <a:r>
              <a:rPr lang="en-US" sz="2400" dirty="0"/>
              <a:t>High-density technology</a:t>
            </a:r>
          </a:p>
          <a:p>
            <a:r>
              <a:rPr lang="en-US" sz="24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249196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Typical performances</a:t>
            </a:r>
            <a:endParaRPr lang="it-IT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6709C-1569-4364-E57F-CF70E346A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856" y="3154876"/>
            <a:ext cx="4419972" cy="3298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F21D11-DA7A-6EB6-62F1-7EA828C17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66" y="3154876"/>
            <a:ext cx="4378250" cy="3298745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0AC2429E-400B-18B0-29E7-3F4880EAF5A8}"/>
              </a:ext>
            </a:extLst>
          </p:cNvPr>
          <p:cNvSpPr txBox="1">
            <a:spLocks/>
          </p:cNvSpPr>
          <p:nvPr/>
        </p:nvSpPr>
        <p:spPr bwMode="auto">
          <a:xfrm>
            <a:off x="386997" y="927055"/>
            <a:ext cx="11228740" cy="1764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/>
              <a:t>Dynamic and stroke</a:t>
            </a:r>
          </a:p>
          <a:p>
            <a:pPr marL="542925" lvl="2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Settling time &lt; 0.75ms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for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all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corrected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modes</a:t>
            </a:r>
          </a:p>
          <a:p>
            <a:pPr marL="542925" lvl="2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Maximum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overshoot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within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10%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of command</a:t>
            </a:r>
          </a:p>
          <a:p>
            <a:pPr marL="542925" lvl="2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Typical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wavefront residual error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after correction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&lt; 40nm rms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</a:t>
            </a:r>
            <a:b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</a:b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(median atmospheric seeing, 0.9” @ </a:t>
            </a:r>
            <a:r>
              <a:rPr lang="el-GR" sz="1800" dirty="0">
                <a:solidFill>
                  <a:schemeClr val="tx2"/>
                </a:solidFill>
              </a:rPr>
              <a:t>λ</a:t>
            </a:r>
            <a:r>
              <a:rPr lang="it-IT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=0.5µm, 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20 cm actuators spacing on M1</a:t>
            </a:r>
            <a:r>
              <a:rPr lang="it-IT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)</a:t>
            </a:r>
          </a:p>
          <a:p>
            <a:pPr marL="542925" lvl="2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Very large stroke, &gt; 100 µm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→ tip-tilt correction, low order aberrations, chopping …</a:t>
            </a:r>
          </a:p>
          <a:p>
            <a:pPr lvl="1">
              <a:spcAft>
                <a:spcPts val="600"/>
              </a:spcAft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12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Typical performances</a:t>
            </a:r>
            <a:endParaRPr lang="it-IT" b="1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AC2429E-400B-18B0-29E7-3F4880EAF5A8}"/>
              </a:ext>
            </a:extLst>
          </p:cNvPr>
          <p:cNvSpPr txBox="1">
            <a:spLocks/>
          </p:cNvSpPr>
          <p:nvPr/>
        </p:nvSpPr>
        <p:spPr bwMode="auto">
          <a:xfrm>
            <a:off x="386996" y="894224"/>
            <a:ext cx="10966803" cy="29670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/>
              <a:t>Reliability</a:t>
            </a:r>
          </a:p>
          <a:p>
            <a:pPr marL="542925" lvl="2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Fail safe operation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guarantees system operability also in case of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actuators failure</a:t>
            </a:r>
          </a:p>
          <a:p>
            <a:pPr marL="895350" lvl="4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No mechanical link/constraint between actuator and mirror</a:t>
            </a:r>
          </a:p>
          <a:p>
            <a:pPr marL="895350" lvl="4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Failure modes allowing minimal impact on operation, e.g. position sensor failure</a:t>
            </a:r>
          </a:p>
          <a:p>
            <a:pPr marL="542925" lvl="2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Specific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autonomous systems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implemented to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assure the safety of the thin shell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in case of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earthquake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or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strong wind</a:t>
            </a:r>
          </a:p>
          <a:p>
            <a:pPr marL="542925" lvl="2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Some cooling system failures occurred mainly due to bad operation at telescope level, none being catastrophic. </a:t>
            </a:r>
            <a:r>
              <a:rPr lang="en-US" sz="1800" b="1" dirty="0">
                <a:solidFill>
                  <a:schemeClr val="tx2"/>
                </a:solidFill>
                <a:latin typeface="Corbert Medium" panose="00000600000000000000" pitchFamily="50" charset="0"/>
              </a:rPr>
              <a:t>Direct expansion gas cooling</a:t>
            </a: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 implemented in the most recent systems to avoid system damage in case of leakage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 descr="A group of electrical devices with wires&#10;&#10;Description automatically generated">
            <a:extLst>
              <a:ext uri="{FF2B5EF4-FFF2-40B4-BE49-F238E27FC236}">
                <a16:creationId xmlns:a16="http://schemas.microsoft.com/office/drawing/2014/main" id="{36BD8457-4C85-5937-F012-0E5DD1453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569" y="4026691"/>
            <a:ext cx="2504849" cy="2672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E99E77-6037-376B-C3CE-3D8EC8E00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466" y="4026691"/>
            <a:ext cx="2971986" cy="26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1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Large, contactless DMs history: the first steps…</a:t>
            </a:r>
            <a:endParaRPr lang="it-IT" b="1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EF4F2F-B017-B4C5-7FA4-6230A2F55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8" y="6445686"/>
            <a:ext cx="2743199" cy="41568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1997 - Early prototypes</a:t>
            </a:r>
          </a:p>
        </p:txBody>
      </p:sp>
      <p:pic>
        <p:nvPicPr>
          <p:cNvPr id="6" name="Picture 2" descr="DCP_0410">
            <a:extLst>
              <a:ext uri="{FF2B5EF4-FFF2-40B4-BE49-F238E27FC236}">
                <a16:creationId xmlns:a16="http://schemas.microsoft.com/office/drawing/2014/main" id="{21EF434F-3E60-328F-AB89-90A33C447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930" y="3614278"/>
            <a:ext cx="2162630" cy="288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4A2BDFB-DB5F-1FCB-4816-0C8674EFF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4074" y="6456349"/>
            <a:ext cx="2953862" cy="41568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1999 - MMT ASM prototype</a:t>
            </a:r>
          </a:p>
        </p:txBody>
      </p:sp>
      <p:pic>
        <p:nvPicPr>
          <p:cNvPr id="8" name="Picture 7" descr="S:\Documentazione\Immagine\Foto\Engineering\MMT\MMT_integration.jpg">
            <a:extLst>
              <a:ext uri="{FF2B5EF4-FFF2-40B4-BE49-F238E27FC236}">
                <a16:creationId xmlns:a16="http://schemas.microsoft.com/office/drawing/2014/main" id="{A2A71B90-CA6B-55BB-F193-38B0C425D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9121" y="3614278"/>
            <a:ext cx="3090555" cy="2320506"/>
          </a:xfrm>
          <a:prstGeom prst="rect">
            <a:avLst/>
          </a:prstGeom>
          <a:noFill/>
        </p:spPr>
      </p:pic>
      <p:pic>
        <p:nvPicPr>
          <p:cNvPr id="9" name="Picture 1" descr="S:\Progetti\Engineering\_OLD Projects\MMT\Immagini\Operation\Foto 336 Hi_res\DSC00023(15)_.jpg">
            <a:extLst>
              <a:ext uri="{FF2B5EF4-FFF2-40B4-BE49-F238E27FC236}">
                <a16:creationId xmlns:a16="http://schemas.microsoft.com/office/drawing/2014/main" id="{7CA4E1FA-F4D2-7F30-0985-B6D38B6F1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79933" y="3628072"/>
            <a:ext cx="1729565" cy="2306712"/>
          </a:xfrm>
          <a:prstGeom prst="rect">
            <a:avLst/>
          </a:prstGeom>
          <a:noFill/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03428B51-D80D-1819-930D-AB90D97A8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610" y="5934784"/>
            <a:ext cx="2953862" cy="624870"/>
          </a:xfrm>
          <a:prstGeom prst="rect">
            <a:avLst/>
          </a:prstGeom>
        </p:spPr>
        <p:txBody>
          <a:bodyPr/>
          <a:lstStyle/>
          <a:p>
            <a:pPr algn="ctr"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2002 - MMT 336</a:t>
            </a:r>
          </a:p>
          <a:p>
            <a:pPr algn="ctr">
              <a:buClr>
                <a:schemeClr val="tx2"/>
              </a:buClr>
              <a:tabLst>
                <a:tab pos="4479925" algn="l"/>
              </a:tabLst>
            </a:pPr>
            <a:r>
              <a:rPr lang="en-US" sz="1800" dirty="0">
                <a:solidFill>
                  <a:schemeClr val="tx2"/>
                </a:solidFill>
                <a:latin typeface="Corbert Medium" panose="00000600000000000000" pitchFamily="50" charset="0"/>
              </a:rPr>
              <a:t>First adaptive secondary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E460A9D-D332-50E9-9AE0-F3F67DDF3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64354" y="4301714"/>
            <a:ext cx="1607589" cy="147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DD57F0-7F94-299D-4B3B-C267C83F87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437" y="3980275"/>
            <a:ext cx="2817613" cy="211321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4AAEE5-433F-2927-E708-3EEC4C211BB0}"/>
              </a:ext>
            </a:extLst>
          </p:cNvPr>
          <p:cNvSpPr txBox="1">
            <a:spLocks/>
          </p:cNvSpPr>
          <p:nvPr/>
        </p:nvSpPr>
        <p:spPr>
          <a:xfrm>
            <a:off x="1168149" y="923216"/>
            <a:ext cx="9946891" cy="31862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400" marR="0" lvl="0" indent="-230400" algn="l" rtl="0" ea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b="0" i="0" u="none" strike="noStrike" cap="none">
                <a:solidFill>
                  <a:schemeClr val="tx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L="687600" marR="0" lvl="1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 b="0" i="0" u="none" strike="noStrike" cap="none">
                <a:solidFill>
                  <a:schemeClr val="tx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2pPr>
            <a:lvl3pPr marL="1144800" marR="0" lvl="2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tx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3pPr>
            <a:lvl4pPr marL="1602000" marR="0" lvl="3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4pPr>
            <a:lvl5pPr marL="2059200" marR="0" lvl="4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800" b="1" dirty="0"/>
              <a:t>@ SPIE International Symposium on Astronomical Telescopes and Instrumentation - KONA 1998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 dirty="0" err="1"/>
              <a:t>R.Biasi</a:t>
            </a:r>
            <a:r>
              <a:rPr lang="en-US" sz="2000" dirty="0"/>
              <a:t>, </a:t>
            </a:r>
            <a:r>
              <a:rPr lang="en-US" sz="2000" dirty="0" err="1"/>
              <a:t>D.Gallieni</a:t>
            </a:r>
            <a:br>
              <a:rPr lang="en-US" sz="2000" dirty="0"/>
            </a:br>
            <a:r>
              <a:rPr lang="en-US" sz="2000" i="1" dirty="0"/>
              <a:t>MMT adaptive secondary prototype development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 err="1"/>
              <a:t>G.Brusa</a:t>
            </a:r>
            <a:r>
              <a:rPr lang="en-US" sz="2000" dirty="0"/>
              <a:t>, </a:t>
            </a:r>
            <a:r>
              <a:rPr lang="en-US" sz="2000" dirty="0" err="1"/>
              <a:t>A.Riccardi</a:t>
            </a:r>
            <a:r>
              <a:rPr lang="en-US" sz="2000" dirty="0"/>
              <a:t> et al</a:t>
            </a:r>
            <a:br>
              <a:rPr lang="en-US" sz="2000" dirty="0"/>
            </a:br>
            <a:r>
              <a:rPr lang="en-US" sz="2000" i="1" dirty="0"/>
              <a:t>Adaptive secondary P30 prototype: laboratory results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 dirty="0" err="1"/>
              <a:t>R.Biasi</a:t>
            </a:r>
            <a:r>
              <a:rPr lang="en-US" sz="2000" dirty="0"/>
              <a:t>, </a:t>
            </a:r>
            <a:r>
              <a:rPr lang="en-US" sz="2000" dirty="0" err="1"/>
              <a:t>L.Fini</a:t>
            </a:r>
            <a:r>
              <a:rPr lang="en-US" sz="2000" dirty="0"/>
              <a:t>, </a:t>
            </a:r>
            <a:r>
              <a:rPr lang="en-US" sz="2000" dirty="0" err="1"/>
              <a:t>P.Mantegazza</a:t>
            </a:r>
            <a:r>
              <a:rPr lang="en-US" sz="2000" dirty="0"/>
              <a:t> et al</a:t>
            </a:r>
            <a:br>
              <a:rPr lang="en-US" sz="2000" dirty="0"/>
            </a:br>
            <a:r>
              <a:rPr lang="en-US" sz="2000" i="1" dirty="0"/>
              <a:t>Control Electronics for an Adaptive Secondary Mirror</a:t>
            </a:r>
          </a:p>
        </p:txBody>
      </p:sp>
    </p:spTree>
    <p:extLst>
      <p:ext uri="{BB962C8B-B14F-4D97-AF65-F5344CB8AC3E}">
        <p14:creationId xmlns:p14="http://schemas.microsoft.com/office/powerpoint/2010/main" val="1418998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E2368E-BAB4-FC62-217C-4B2E7A32760A}"/>
              </a:ext>
            </a:extLst>
          </p:cNvPr>
          <p:cNvCxnSpPr>
            <a:cxnSpLocks/>
          </p:cNvCxnSpPr>
          <p:nvPr/>
        </p:nvCxnSpPr>
        <p:spPr>
          <a:xfrm>
            <a:off x="122548" y="4518548"/>
            <a:ext cx="8946034" cy="0"/>
          </a:xfrm>
          <a:prstGeom prst="line">
            <a:avLst/>
          </a:prstGeom>
          <a:ln w="152400">
            <a:solidFill>
              <a:srgbClr val="00B050">
                <a:alpha val="64000"/>
              </a:srgb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C691C9-4B8C-F1EA-EEDB-E480BAAC8972}"/>
              </a:ext>
            </a:extLst>
          </p:cNvPr>
          <p:cNvCxnSpPr>
            <a:cxnSpLocks/>
          </p:cNvCxnSpPr>
          <p:nvPr/>
        </p:nvCxnSpPr>
        <p:spPr>
          <a:xfrm>
            <a:off x="122548" y="1578514"/>
            <a:ext cx="9049729" cy="0"/>
          </a:xfrm>
          <a:prstGeom prst="line">
            <a:avLst/>
          </a:prstGeom>
          <a:ln w="152400">
            <a:solidFill>
              <a:srgbClr val="00B050">
                <a:alpha val="64000"/>
              </a:srgb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7B4A1C2E-4DA0-FD12-1D79-5EF0837EC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8" y="333112"/>
            <a:ext cx="8199782" cy="689234"/>
          </a:xfrm>
        </p:spPr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  <a:latin typeface="Corbert Black" charset="0"/>
              </a:rPr>
              <a:t>Serving the largest observatories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9719C9-B9F2-4E64-80EA-75D5D564D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98" y="2456692"/>
            <a:ext cx="1371148" cy="1080000"/>
          </a:xfrm>
          <a:prstGeom prst="rect">
            <a:avLst/>
          </a:prstGeom>
          <a:gradFill>
            <a:gsLst>
              <a:gs pos="64000">
                <a:srgbClr val="00B0F0"/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2725B7E-2BEC-41FF-8A55-C3095EB9155F}"/>
              </a:ext>
            </a:extLst>
          </p:cNvPr>
          <p:cNvSpPr txBox="1"/>
          <p:nvPr/>
        </p:nvSpPr>
        <p:spPr>
          <a:xfrm>
            <a:off x="-213304" y="1768359"/>
            <a:ext cx="2491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Helvetica" panose="020B0604020202020204" pitchFamily="34" charset="0"/>
              </a:rPr>
              <a:t>MMT 336 Multiple Mirror Telescope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Helvetica" panose="020B0604020202020204" pitchFamily="34" charset="0"/>
              </a:rPr>
              <a:t>University of Arizona</a:t>
            </a:r>
            <a:endParaRPr lang="en-GB" sz="12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9FD1720-624F-4B8F-93F0-D4A936033BFA}"/>
              </a:ext>
            </a:extLst>
          </p:cNvPr>
          <p:cNvGrpSpPr/>
          <p:nvPr/>
        </p:nvGrpSpPr>
        <p:grpSpPr>
          <a:xfrm>
            <a:off x="2807116" y="1286476"/>
            <a:ext cx="693181" cy="540000"/>
            <a:chOff x="4231845" y="2395907"/>
            <a:chExt cx="693181" cy="5400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BBCA540-6431-4F87-AB4F-AF4B31E2F344}"/>
                </a:ext>
              </a:extLst>
            </p:cNvPr>
            <p:cNvSpPr/>
            <p:nvPr/>
          </p:nvSpPr>
          <p:spPr>
            <a:xfrm rot="21019485">
              <a:off x="4273382" y="2395907"/>
              <a:ext cx="540000" cy="540000"/>
            </a:xfrm>
            <a:prstGeom prst="roundRect">
              <a:avLst/>
            </a:prstGeom>
            <a:gradFill>
              <a:gsLst>
                <a:gs pos="2000">
                  <a:srgbClr val="92D050"/>
                </a:gs>
                <a:gs pos="100000">
                  <a:srgbClr val="00FF00"/>
                </a:gs>
              </a:gsLst>
              <a:lin ang="5400000" scaled="1"/>
            </a:gradFill>
            <a:ln>
              <a:noFill/>
            </a:ln>
            <a:scene3d>
              <a:camera prst="isometricTopUp"/>
              <a:lightRig rig="threePt" dir="t"/>
            </a:scene3d>
            <a:sp3d extrusionH="95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195725-6D36-4740-9BF8-4F76EB2C2F5F}"/>
                </a:ext>
              </a:extLst>
            </p:cNvPr>
            <p:cNvSpPr txBox="1"/>
            <p:nvPr/>
          </p:nvSpPr>
          <p:spPr>
            <a:xfrm>
              <a:off x="4231845" y="2516707"/>
              <a:ext cx="6931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2008</a:t>
              </a:r>
              <a:endParaRPr lang="en-GB" sz="14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C65668C-E146-44F1-928A-B2ACDC1EB9D6}"/>
              </a:ext>
            </a:extLst>
          </p:cNvPr>
          <p:cNvSpPr txBox="1"/>
          <p:nvPr/>
        </p:nvSpPr>
        <p:spPr>
          <a:xfrm>
            <a:off x="1970407" y="1778928"/>
            <a:ext cx="242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Helvetica" panose="020B0604020202020204" pitchFamily="34" charset="0"/>
              </a:rPr>
              <a:t>Large Binocular Telescope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Helvetica" panose="020B0604020202020204" pitchFamily="34" charset="0"/>
              </a:rPr>
              <a:t>LBT Corporation</a:t>
            </a:r>
            <a:endParaRPr lang="en-GB" sz="12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2E8F65D-B2E3-4A61-9B24-77F8DAB9B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53" y="2467299"/>
            <a:ext cx="1651306" cy="10800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FEE077D-81E9-4C3E-BD97-7A70CDF40244}"/>
              </a:ext>
            </a:extLst>
          </p:cNvPr>
          <p:cNvSpPr/>
          <p:nvPr/>
        </p:nvSpPr>
        <p:spPr>
          <a:xfrm rot="21019485">
            <a:off x="5067605" y="1289537"/>
            <a:ext cx="540000" cy="540000"/>
          </a:xfrm>
          <a:prstGeom prst="roundRect">
            <a:avLst/>
          </a:prstGeom>
          <a:gradFill>
            <a:gsLst>
              <a:gs pos="2000">
                <a:srgbClr val="92D050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scene3d>
            <a:camera prst="isometricTopUp"/>
            <a:lightRig rig="threePt" dir="t"/>
          </a:scene3d>
          <a:sp3d extrusionH="952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40E55A-01F6-4361-825E-E93B992C3E5E}"/>
              </a:ext>
            </a:extLst>
          </p:cNvPr>
          <p:cNvSpPr txBox="1"/>
          <p:nvPr/>
        </p:nvSpPr>
        <p:spPr>
          <a:xfrm>
            <a:off x="5027096" y="1440402"/>
            <a:ext cx="69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2010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16142E-6C7E-4E22-8284-42E16918F22B}"/>
              </a:ext>
            </a:extLst>
          </p:cNvPr>
          <p:cNvSpPr txBox="1"/>
          <p:nvPr/>
        </p:nvSpPr>
        <p:spPr>
          <a:xfrm>
            <a:off x="4448681" y="1818120"/>
            <a:ext cx="1850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err="1">
                <a:solidFill>
                  <a:schemeClr val="bg1"/>
                </a:solidFill>
                <a:cs typeface="Helvetica" panose="020B0604020202020204" pitchFamily="34" charset="0"/>
              </a:rPr>
              <a:t>Magellan</a:t>
            </a:r>
            <a:r>
              <a:rPr lang="nl-NL" sz="1200" dirty="0">
                <a:solidFill>
                  <a:schemeClr val="bg1"/>
                </a:solidFill>
                <a:cs typeface="Helvetica" panose="020B0604020202020204" pitchFamily="34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cs typeface="Helvetica" panose="020B0604020202020204" pitchFamily="34" charset="0"/>
              </a:rPr>
              <a:t>Baade</a:t>
            </a:r>
            <a:r>
              <a:rPr lang="nl-NL" sz="1200" dirty="0">
                <a:solidFill>
                  <a:schemeClr val="bg1"/>
                </a:solidFill>
                <a:cs typeface="Helvetica" panose="020B0604020202020204" pitchFamily="34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cs typeface="Helvetica" panose="020B0604020202020204" pitchFamily="34" charset="0"/>
              </a:rPr>
              <a:t>Telescope</a:t>
            </a:r>
            <a:endParaRPr lang="nl-NL" sz="1200" dirty="0">
              <a:solidFill>
                <a:schemeClr val="bg1"/>
              </a:solidFill>
              <a:cs typeface="Helvetica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cs typeface="Helvetica" panose="020B0604020202020204" pitchFamily="34" charset="0"/>
              </a:rPr>
              <a:t>University of Arizona</a:t>
            </a:r>
            <a:endParaRPr lang="en-GB" sz="12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0AF0FDD-7650-490D-9E5B-676B10F53764}"/>
              </a:ext>
            </a:extLst>
          </p:cNvPr>
          <p:cNvGrpSpPr/>
          <p:nvPr/>
        </p:nvGrpSpPr>
        <p:grpSpPr>
          <a:xfrm>
            <a:off x="685682" y="1261526"/>
            <a:ext cx="693181" cy="540000"/>
            <a:chOff x="4924362" y="1204328"/>
            <a:chExt cx="693181" cy="540000"/>
          </a:xfrm>
          <a:gradFill>
            <a:gsLst>
              <a:gs pos="2000">
                <a:srgbClr val="92D050"/>
              </a:gs>
              <a:gs pos="100000">
                <a:srgbClr val="00FF00"/>
              </a:gs>
            </a:gsLst>
            <a:lin ang="5400000" scaled="1"/>
          </a:gra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8B8E386-FC72-4DC5-95FE-346E73DAB4BE}"/>
                </a:ext>
              </a:extLst>
            </p:cNvPr>
            <p:cNvSpPr/>
            <p:nvPr/>
          </p:nvSpPr>
          <p:spPr>
            <a:xfrm rot="21019485">
              <a:off x="4965899" y="1204328"/>
              <a:ext cx="540000" cy="540000"/>
            </a:xfrm>
            <a:prstGeom prst="roundRect">
              <a:avLst/>
            </a:prstGeom>
            <a:grpFill/>
            <a:ln>
              <a:noFill/>
            </a:ln>
            <a:scene3d>
              <a:camera prst="isometricTopUp"/>
              <a:lightRig rig="threePt" dir="t"/>
            </a:scene3d>
            <a:sp3d extrusionH="95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1CADF7-720A-467A-B792-77383CAB738E}"/>
                </a:ext>
              </a:extLst>
            </p:cNvPr>
            <p:cNvSpPr txBox="1"/>
            <p:nvPr/>
          </p:nvSpPr>
          <p:spPr>
            <a:xfrm>
              <a:off x="4924362" y="1325128"/>
              <a:ext cx="6931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2002</a:t>
              </a:r>
              <a:endParaRPr lang="en-GB" sz="14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5C5B7ABC-99BD-4C56-BBF1-E1027EE7B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437" y="2421728"/>
            <a:ext cx="1427143" cy="1080000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D65DD2DB-A5A7-42BD-9373-8CFF3348D4D8}"/>
              </a:ext>
            </a:extLst>
          </p:cNvPr>
          <p:cNvSpPr/>
          <p:nvPr/>
        </p:nvSpPr>
        <p:spPr>
          <a:xfrm rot="21019485">
            <a:off x="7272964" y="1286367"/>
            <a:ext cx="540000" cy="540000"/>
          </a:xfrm>
          <a:prstGeom prst="roundRect">
            <a:avLst/>
          </a:prstGeom>
          <a:gradFill>
            <a:gsLst>
              <a:gs pos="2000">
                <a:srgbClr val="92D050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scene3d>
            <a:camera prst="isometricTopUp"/>
            <a:lightRig rig="threePt" dir="t"/>
          </a:scene3d>
          <a:sp3d extrusionH="952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7C575B8-3CD6-4DAE-A44F-39882F9615D8}"/>
              </a:ext>
            </a:extLst>
          </p:cNvPr>
          <p:cNvSpPr txBox="1"/>
          <p:nvPr/>
        </p:nvSpPr>
        <p:spPr>
          <a:xfrm>
            <a:off x="7228418" y="1407628"/>
            <a:ext cx="69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0EAE3C8-D15D-4AA6-9E6D-31EC90F6D8EC}"/>
              </a:ext>
            </a:extLst>
          </p:cNvPr>
          <p:cNvSpPr txBox="1"/>
          <p:nvPr/>
        </p:nvSpPr>
        <p:spPr>
          <a:xfrm>
            <a:off x="6781774" y="1764345"/>
            <a:ext cx="1586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>
                <a:solidFill>
                  <a:schemeClr val="bg1"/>
                </a:solidFill>
                <a:cs typeface="Helvetica" panose="020B0604020202020204" pitchFamily="34" charset="0"/>
              </a:rPr>
              <a:t>Very</a:t>
            </a:r>
            <a:r>
              <a:rPr lang="pt-BR" sz="1200" dirty="0">
                <a:solidFill>
                  <a:schemeClr val="bg1"/>
                </a:solidFill>
                <a:cs typeface="Helvetica" panose="020B0604020202020204" pitchFamily="34" charset="0"/>
              </a:rPr>
              <a:t> </a:t>
            </a:r>
            <a:r>
              <a:rPr lang="pt-BR" sz="1200" dirty="0" err="1">
                <a:solidFill>
                  <a:schemeClr val="bg1"/>
                </a:solidFill>
                <a:cs typeface="Helvetica" panose="020B0604020202020204" pitchFamily="34" charset="0"/>
              </a:rPr>
              <a:t>Large</a:t>
            </a:r>
            <a:r>
              <a:rPr lang="pt-BR" sz="1200" dirty="0">
                <a:solidFill>
                  <a:schemeClr val="bg1"/>
                </a:solidFill>
                <a:cs typeface="Helvetica" panose="020B0604020202020204" pitchFamily="34" charset="0"/>
              </a:rPr>
              <a:t> Telescope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cs typeface="Helvetica" panose="020B0604020202020204" pitchFamily="34" charset="0"/>
              </a:rPr>
              <a:t>ESO</a:t>
            </a:r>
            <a:endParaRPr lang="en-GB" sz="12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416A3F5-8EDA-440E-B890-8B912562B8FE}"/>
              </a:ext>
            </a:extLst>
          </p:cNvPr>
          <p:cNvSpPr/>
          <p:nvPr/>
        </p:nvSpPr>
        <p:spPr>
          <a:xfrm rot="21019485">
            <a:off x="7012563" y="4183493"/>
            <a:ext cx="540000" cy="540000"/>
          </a:xfrm>
          <a:prstGeom prst="roundRect">
            <a:avLst/>
          </a:prstGeom>
          <a:gradFill>
            <a:gsLst>
              <a:gs pos="2000">
                <a:srgbClr val="92D050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scene3d>
            <a:camera prst="isometricTopUp"/>
            <a:lightRig rig="threePt" dir="t"/>
          </a:scene3d>
          <a:sp3d extrusionH="952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5B96AAD-EC73-4DCD-83C2-AEBA90950559}"/>
              </a:ext>
            </a:extLst>
          </p:cNvPr>
          <p:cNvSpPr txBox="1"/>
          <p:nvPr/>
        </p:nvSpPr>
        <p:spPr>
          <a:xfrm>
            <a:off x="6971026" y="4316514"/>
            <a:ext cx="69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2030?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70183AB-6527-43A0-B4F1-D40276204A58}"/>
              </a:ext>
            </a:extLst>
          </p:cNvPr>
          <p:cNvSpPr txBox="1"/>
          <p:nvPr/>
        </p:nvSpPr>
        <p:spPr>
          <a:xfrm>
            <a:off x="6165296" y="4685586"/>
            <a:ext cx="2348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Helvetica" panose="020B0604020202020204" pitchFamily="34" charset="0"/>
              </a:rPr>
              <a:t>Giant Magellan Telescope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Helvetica" panose="020B0604020202020204" pitchFamily="34" charset="0"/>
              </a:rPr>
              <a:t>GMT</a:t>
            </a:r>
            <a:endParaRPr lang="en-GB" sz="12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1C1264C-905B-49FB-B401-F35B28251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659" y="5132969"/>
            <a:ext cx="1448344" cy="10800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7AD949D3-4A2D-46B6-A9C6-54276B6E1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0459" y="5147251"/>
            <a:ext cx="1668118" cy="10800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5BA19064-A8D2-44C3-9EF3-6D7F64AA7631}"/>
              </a:ext>
            </a:extLst>
          </p:cNvPr>
          <p:cNvSpPr txBox="1"/>
          <p:nvPr/>
        </p:nvSpPr>
        <p:spPr>
          <a:xfrm>
            <a:off x="3408353" y="4699868"/>
            <a:ext cx="228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cs typeface="Helvetica" panose="020B0604020202020204" pitchFamily="34" charset="0"/>
              </a:rPr>
              <a:t>ESO –ELT </a:t>
            </a:r>
            <a:br>
              <a:rPr lang="pt-BR" sz="1200" dirty="0">
                <a:solidFill>
                  <a:schemeClr val="bg1"/>
                </a:solidFill>
                <a:cs typeface="Helvetica" panose="020B0604020202020204" pitchFamily="34" charset="0"/>
              </a:rPr>
            </a:br>
            <a:r>
              <a:rPr lang="pt-BR" sz="1200" dirty="0">
                <a:solidFill>
                  <a:schemeClr val="bg1"/>
                </a:solidFill>
                <a:cs typeface="Helvetica" panose="020B0604020202020204" pitchFamily="34" charset="0"/>
              </a:rPr>
              <a:t>M4 + MORFEO</a:t>
            </a:r>
            <a:endParaRPr lang="en-GB" sz="12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6AA13E4-F02C-42BF-BE9C-E67B33BE43E5}"/>
              </a:ext>
            </a:extLst>
          </p:cNvPr>
          <p:cNvSpPr/>
          <p:nvPr/>
        </p:nvSpPr>
        <p:spPr>
          <a:xfrm rot="21019485">
            <a:off x="4199451" y="4191459"/>
            <a:ext cx="540000" cy="540000"/>
          </a:xfrm>
          <a:prstGeom prst="roundRect">
            <a:avLst/>
          </a:prstGeom>
          <a:gradFill>
            <a:gsLst>
              <a:gs pos="2000">
                <a:srgbClr val="92D050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scene3d>
            <a:camera prst="isometricTopUp"/>
            <a:lightRig rig="threePt" dir="t"/>
          </a:scene3d>
          <a:sp3d extrusionH="952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552E9F5-5610-4F6A-BF63-8FFC2F2C7CA0}"/>
              </a:ext>
            </a:extLst>
          </p:cNvPr>
          <p:cNvSpPr txBox="1"/>
          <p:nvPr/>
        </p:nvSpPr>
        <p:spPr>
          <a:xfrm>
            <a:off x="4187800" y="4330796"/>
            <a:ext cx="69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2028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B0F8F443-C1A7-49F7-8EAE-491B6A991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457" y="2456692"/>
            <a:ext cx="1724459" cy="1080000"/>
          </a:xfrm>
          <a:prstGeom prst="rect">
            <a:avLst/>
          </a:prstGeom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F0BD4296-DD91-B96B-7F52-7E2DB1422C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908" y="367030"/>
            <a:ext cx="2560080" cy="444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52C340-C16E-4FD1-1962-18D408F27507}"/>
              </a:ext>
            </a:extLst>
          </p:cNvPr>
          <p:cNvSpPr/>
          <p:nvPr/>
        </p:nvSpPr>
        <p:spPr>
          <a:xfrm rot="21019485">
            <a:off x="1433553" y="4183493"/>
            <a:ext cx="540000" cy="540000"/>
          </a:xfrm>
          <a:prstGeom prst="roundRect">
            <a:avLst/>
          </a:prstGeom>
          <a:gradFill>
            <a:gsLst>
              <a:gs pos="2000">
                <a:srgbClr val="92D050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scene3d>
            <a:camera prst="isometricTopUp"/>
            <a:lightRig rig="threePt" dir="t"/>
          </a:scene3d>
          <a:sp3d extrusionH="952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49158-6233-F390-FBFD-AF633FA8BE77}"/>
              </a:ext>
            </a:extLst>
          </p:cNvPr>
          <p:cNvSpPr txBox="1"/>
          <p:nvPr/>
        </p:nvSpPr>
        <p:spPr>
          <a:xfrm>
            <a:off x="1392016" y="4316514"/>
            <a:ext cx="69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2027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81E11-EB4C-137D-89BD-25CEDFDCFC99}"/>
              </a:ext>
            </a:extLst>
          </p:cNvPr>
          <p:cNvSpPr txBox="1"/>
          <p:nvPr/>
        </p:nvSpPr>
        <p:spPr>
          <a:xfrm>
            <a:off x="914088" y="4685586"/>
            <a:ext cx="166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cs typeface="Helvetica" panose="020B0604020202020204" pitchFamily="34" charset="0"/>
              </a:rPr>
              <a:t>Subaru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Helvetica" panose="020B0604020202020204" pitchFamily="34" charset="0"/>
              </a:rPr>
              <a:t>Observatory of Japan</a:t>
            </a:r>
            <a:endParaRPr lang="en-GB" sz="12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8D2846-67EB-717B-7501-533DFE0A30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311" y="5132969"/>
            <a:ext cx="1726544" cy="108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D7C3F-DAD4-3A5B-13DB-50185ABAC145}"/>
              </a:ext>
            </a:extLst>
          </p:cNvPr>
          <p:cNvSpPr txBox="1"/>
          <p:nvPr/>
        </p:nvSpPr>
        <p:spPr>
          <a:xfrm>
            <a:off x="2328053" y="855658"/>
            <a:ext cx="3837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Helvetica" panose="020B0604020202020204" pitchFamily="34" charset="0"/>
              </a:rPr>
              <a:t>Major delivered projects</a:t>
            </a:r>
            <a:endParaRPr lang="en-GB" sz="24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52EE5-44BC-167C-50F9-E9752E5CC244}"/>
              </a:ext>
            </a:extLst>
          </p:cNvPr>
          <p:cNvSpPr txBox="1"/>
          <p:nvPr/>
        </p:nvSpPr>
        <p:spPr>
          <a:xfrm>
            <a:off x="1335735" y="3778472"/>
            <a:ext cx="6351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Helvetica" panose="020B0604020202020204" pitchFamily="34" charset="0"/>
              </a:rPr>
              <a:t>Major ongoing projects (in construction)</a:t>
            </a:r>
            <a:endParaRPr lang="en-GB" sz="24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3D3563-24BA-D223-053A-F46EDB5EF347}"/>
              </a:ext>
            </a:extLst>
          </p:cNvPr>
          <p:cNvSpPr txBox="1"/>
          <p:nvPr/>
        </p:nvSpPr>
        <p:spPr>
          <a:xfrm>
            <a:off x="8956647" y="1771820"/>
            <a:ext cx="34522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cs typeface="Helvetica" panose="020B0604020202020204" pitchFamily="34" charset="0"/>
              </a:rPr>
              <a:t>Continuous technology improvement </a:t>
            </a:r>
            <a:br>
              <a:rPr lang="en-US" sz="2400" dirty="0">
                <a:solidFill>
                  <a:schemeClr val="bg1"/>
                </a:solidFill>
                <a:cs typeface="Helvetica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cs typeface="Helvetica" panose="020B0604020202020204" pitchFamily="34" charset="0"/>
              </a:rPr>
              <a:t>(4</a:t>
            </a:r>
            <a:r>
              <a:rPr lang="en-US" sz="2400" baseline="30000" dirty="0">
                <a:solidFill>
                  <a:schemeClr val="bg1"/>
                </a:solidFill>
                <a:cs typeface="Helvetica" panose="020B0604020202020204" pitchFamily="34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cs typeface="Helvetica" panose="020B0604020202020204" pitchFamily="34" charset="0"/>
              </a:rPr>
              <a:t> generation):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Helvetica" panose="020B0604020202020204" pitchFamily="34" charset="0"/>
              </a:rPr>
              <a:t>Dynamic and static performances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Helvetica" panose="020B0604020202020204" pitchFamily="34" charset="0"/>
              </a:rPr>
              <a:t>Reliability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Helvetica" panose="020B0604020202020204" pitchFamily="34" charset="0"/>
              </a:rPr>
              <a:t>Power dissipation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Helvetica" panose="020B0604020202020204" pitchFamily="34" charset="0"/>
              </a:rPr>
              <a:t>Follow technological trends (long-term maintainability)</a:t>
            </a:r>
          </a:p>
          <a:p>
            <a:pPr algn="ctr"/>
            <a:endParaRPr lang="en-GB" sz="24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VLT DSM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57282" y="1023869"/>
            <a:ext cx="4308931" cy="31966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Very Large Telescope (ESO, Paranal, Chile) UT4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the largest Adaptive Mirror ever built: 1.12 m diameter, 1170 actuators, 29mm spacing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Customer: European Southern Observatory (ESO)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068" y="1023869"/>
            <a:ext cx="7696420" cy="4810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13" y="4381078"/>
            <a:ext cx="3422899" cy="227301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952E0F-CDE0-49CB-A06D-A61B93021073}"/>
              </a:ext>
            </a:extLst>
          </p:cNvPr>
          <p:cNvSpPr txBox="1">
            <a:spLocks/>
          </p:cNvSpPr>
          <p:nvPr/>
        </p:nvSpPr>
        <p:spPr>
          <a:xfrm>
            <a:off x="10470" y="2361096"/>
            <a:ext cx="3633849" cy="2632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96D"/>
                </a:solidFill>
                <a:latin typeface="Corbert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96D"/>
                </a:solidFill>
                <a:latin typeface="Corbert Medium" panose="000006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E696D"/>
                </a:solidFill>
                <a:latin typeface="Corbert Medium" panose="000006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696D"/>
                </a:solidFill>
                <a:latin typeface="Corbert Medium" panose="000006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696D"/>
                </a:solidFill>
                <a:latin typeface="Corbert Medium" panose="000006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A2F88-1B72-4BAE-00FF-F097A712A6D1}"/>
              </a:ext>
            </a:extLst>
          </p:cNvPr>
          <p:cNvSpPr txBox="1"/>
          <p:nvPr/>
        </p:nvSpPr>
        <p:spPr>
          <a:xfrm>
            <a:off x="4435067" y="5834131"/>
            <a:ext cx="753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2400" i="1" kern="1200" dirty="0">
                <a:solidFill>
                  <a:schemeClr val="accent1"/>
                </a:solidFill>
                <a:latin typeface="Corbert Medium" panose="00000600000000000000" pitchFamily="50" charset="0"/>
                <a:ea typeface="+mn-ea"/>
                <a:cs typeface="+mn-cs"/>
              </a:rPr>
              <a:t>Reliably working on the telescope since early 2016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74AE9C-7B8C-66BF-3287-A7F79090E1BA}"/>
              </a:ext>
            </a:extLst>
          </p:cNvPr>
          <p:cNvSpPr/>
          <p:nvPr/>
        </p:nvSpPr>
        <p:spPr>
          <a:xfrm>
            <a:off x="6962141" y="2361391"/>
            <a:ext cx="380999" cy="402129"/>
          </a:xfrm>
          <a:prstGeom prst="ellipse">
            <a:avLst/>
          </a:prstGeom>
          <a:noFill/>
          <a:ln>
            <a:solidFill>
              <a:srgbClr val="C2D2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162B16-FFD6-AD7E-1E4E-8A30C02D9D11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7152641" y="2763520"/>
            <a:ext cx="2730499" cy="385445"/>
          </a:xfrm>
          <a:prstGeom prst="line">
            <a:avLst/>
          </a:prstGeom>
          <a:ln w="25400">
            <a:solidFill>
              <a:srgbClr val="C2D2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30DA0E1-A8BB-C2A6-CEB9-155307EA815A}"/>
              </a:ext>
            </a:extLst>
          </p:cNvPr>
          <p:cNvSpPr/>
          <p:nvPr/>
        </p:nvSpPr>
        <p:spPr>
          <a:xfrm>
            <a:off x="9883140" y="1135379"/>
            <a:ext cx="2105660" cy="2013586"/>
          </a:xfrm>
          <a:prstGeom prst="rect">
            <a:avLst/>
          </a:prstGeom>
          <a:noFill/>
          <a:ln w="28575">
            <a:solidFill>
              <a:srgbClr val="C2D2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353A77-5A2E-EEA9-9858-A2B8F9B2CB77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7152641" y="1135379"/>
            <a:ext cx="2730499" cy="1226012"/>
          </a:xfrm>
          <a:prstGeom prst="line">
            <a:avLst/>
          </a:prstGeom>
          <a:ln w="25400">
            <a:solidFill>
              <a:srgbClr val="C2D2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762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2" y="367030"/>
            <a:ext cx="8336861" cy="689234"/>
          </a:xfrm>
        </p:spPr>
        <p:txBody>
          <a:bodyPr>
            <a:noAutofit/>
          </a:bodyPr>
          <a:lstStyle/>
          <a:p>
            <a:r>
              <a:rPr lang="en-US" b="1" dirty="0"/>
              <a:t>European Extremely Large Telescope M4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1"/>
          </p:nvPr>
        </p:nvSpPr>
        <p:spPr>
          <a:xfrm>
            <a:off x="146702" y="1371080"/>
            <a:ext cx="4312892" cy="4752975"/>
          </a:xfrm>
        </p:spPr>
        <p:txBody>
          <a:bodyPr>
            <a:noAutofit/>
          </a:bodyPr>
          <a:lstStyle/>
          <a:p>
            <a:pPr algn="just"/>
            <a:r>
              <a:rPr lang="en-US" sz="2000" dirty="0"/>
              <a:t>Cerro </a:t>
            </a:r>
            <a:r>
              <a:rPr lang="en-US" sz="2000" dirty="0" err="1"/>
              <a:t>Armazones</a:t>
            </a:r>
            <a:r>
              <a:rPr lang="en-US" sz="2000" dirty="0"/>
              <a:t> (Chile) </a:t>
            </a:r>
          </a:p>
          <a:p>
            <a:pPr algn="just"/>
            <a:r>
              <a:rPr lang="en-US" sz="2000" dirty="0"/>
              <a:t>Primary mirror: 39m</a:t>
            </a:r>
          </a:p>
          <a:p>
            <a:pPr algn="just"/>
            <a:r>
              <a:rPr lang="en-US" sz="2000" dirty="0"/>
              <a:t>MAIT Kick-off: 2015</a:t>
            </a:r>
          </a:p>
          <a:p>
            <a:pPr algn="just"/>
            <a:r>
              <a:rPr lang="en-US" sz="2000" dirty="0"/>
              <a:t>First light: 2028</a:t>
            </a:r>
          </a:p>
          <a:p>
            <a:r>
              <a:rPr lang="en-US" sz="2000" dirty="0"/>
              <a:t>Customer: </a:t>
            </a:r>
            <a:br>
              <a:rPr lang="en-US" sz="2000" dirty="0"/>
            </a:br>
            <a:r>
              <a:rPr lang="en-US" sz="2000" dirty="0"/>
              <a:t>European Southern Observatory (</a:t>
            </a:r>
            <a:r>
              <a:rPr lang="en-US" sz="2000" b="1" dirty="0"/>
              <a:t>ESO</a:t>
            </a:r>
            <a:r>
              <a:rPr lang="en-US" sz="2000" dirty="0"/>
              <a:t>)</a:t>
            </a:r>
          </a:p>
          <a:p>
            <a:r>
              <a:rPr lang="en-US" sz="2000" b="1" dirty="0">
                <a:latin typeface="Corbert Medium" panose="00000600000000000000" pitchFamily="50" charset="0"/>
              </a:rPr>
              <a:t>Adaptive M4</a:t>
            </a:r>
          </a:p>
          <a:p>
            <a:pPr marL="446088" lvl="1" indent="-230188" algn="just"/>
            <a:r>
              <a:rPr lang="en-US" sz="1600" dirty="0">
                <a:latin typeface="Corbert Medium" panose="00000600000000000000" pitchFamily="50" charset="0"/>
              </a:rPr>
              <a:t>2.54m diameter</a:t>
            </a:r>
          </a:p>
          <a:p>
            <a:pPr marL="446088" lvl="1" indent="-230188" algn="just"/>
            <a:r>
              <a:rPr lang="en-US" sz="1600" b="1" dirty="0">
                <a:latin typeface="Corbert Medium" panose="00000600000000000000" pitchFamily="50" charset="0"/>
              </a:rPr>
              <a:t>Segmented thin mirror</a:t>
            </a:r>
            <a:r>
              <a:rPr lang="en-US" sz="1600" dirty="0"/>
              <a:t> </a:t>
            </a:r>
          </a:p>
          <a:p>
            <a:pPr marL="446088" lvl="1" indent="-230188" algn="just"/>
            <a:r>
              <a:rPr lang="en-US" sz="1600" dirty="0"/>
              <a:t>Monolithic </a:t>
            </a:r>
            <a:r>
              <a:rPr lang="en-US" sz="1600" b="1" dirty="0" err="1"/>
              <a:t>SiC</a:t>
            </a:r>
            <a:r>
              <a:rPr lang="en-US" sz="1600" b="1" dirty="0"/>
              <a:t> structural reference body</a:t>
            </a:r>
            <a:endParaRPr lang="en-US" sz="1600" b="1" dirty="0">
              <a:latin typeface="Corbert Medium" panose="00000600000000000000" pitchFamily="50" charset="0"/>
            </a:endParaRPr>
          </a:p>
          <a:p>
            <a:pPr marL="446088" lvl="1" indent="-230188" algn="just"/>
            <a:r>
              <a:rPr lang="en-US" sz="1600" b="1" dirty="0">
                <a:latin typeface="Corbert Medium" panose="00000600000000000000" pitchFamily="50" charset="0"/>
              </a:rPr>
              <a:t>5352 actuators</a:t>
            </a:r>
            <a:r>
              <a:rPr lang="en-US" sz="1600" dirty="0">
                <a:latin typeface="Corbert Medium" panose="00000600000000000000" pitchFamily="50" charset="0"/>
              </a:rPr>
              <a:t>, 30mm spacing</a:t>
            </a:r>
          </a:p>
          <a:p>
            <a:pPr marL="446088" lvl="1" indent="-230188"/>
            <a:r>
              <a:rPr lang="en-US" sz="1600" dirty="0">
                <a:latin typeface="Corbert Medium" panose="00000600000000000000" pitchFamily="50" charset="0"/>
              </a:rPr>
              <a:t>180 FPGA-based control </a:t>
            </a:r>
            <a:r>
              <a:rPr lang="en-US" sz="1600" i="1" dirty="0">
                <a:latin typeface="Corbert Medium" panose="00000600000000000000" pitchFamily="50" charset="0"/>
              </a:rPr>
              <a:t>bricks</a:t>
            </a:r>
          </a:p>
          <a:p>
            <a:pPr marL="446088" lvl="1" indent="-230188"/>
            <a:r>
              <a:rPr lang="en-US" sz="1600" dirty="0">
                <a:latin typeface="Corbert Medium" panose="00000600000000000000" pitchFamily="50" charset="0"/>
              </a:rPr>
              <a:t>On-board computational power: ~1 TMAC/s</a:t>
            </a:r>
          </a:p>
          <a:p>
            <a:pPr lvl="1"/>
            <a:endParaRPr lang="en-US" sz="1600" dirty="0"/>
          </a:p>
          <a:p>
            <a:pPr algn="just"/>
            <a:endParaRPr lang="en-US" sz="22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59178" y="3642217"/>
            <a:ext cx="3287586" cy="288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>
              <a:latin typeface="Corbert Medium" panose="00000600000000000000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A65FFF-C335-F132-83A5-04482820C86F}"/>
              </a:ext>
            </a:extLst>
          </p:cNvPr>
          <p:cNvGrpSpPr/>
          <p:nvPr/>
        </p:nvGrpSpPr>
        <p:grpSpPr>
          <a:xfrm>
            <a:off x="4515711" y="1334672"/>
            <a:ext cx="7622366" cy="4929561"/>
            <a:chOff x="3894347" y="1160776"/>
            <a:chExt cx="7762477" cy="502017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94347" y="1160776"/>
              <a:ext cx="7762477" cy="5015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7060639" y="2898713"/>
              <a:ext cx="297557" cy="288032"/>
            </a:xfrm>
            <a:prstGeom prst="ellipse">
              <a:avLst/>
            </a:prstGeom>
            <a:noFill/>
            <a:ln w="22225">
              <a:solidFill>
                <a:srgbClr val="C4D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8372591" y="1270866"/>
              <a:ext cx="3227083" cy="3078884"/>
            </a:xfrm>
            <a:prstGeom prst="ellipse">
              <a:avLst/>
            </a:prstGeom>
            <a:noFill/>
            <a:ln w="31750">
              <a:solidFill>
                <a:srgbClr val="C4D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20" name="Straight Connector 19"/>
            <p:cNvCxnSpPr>
              <a:stCxn id="17" idx="0"/>
              <a:endCxn id="19" idx="1"/>
            </p:cNvCxnSpPr>
            <p:nvPr/>
          </p:nvCxnSpPr>
          <p:spPr>
            <a:xfrm flipV="1">
              <a:off x="7209418" y="1721758"/>
              <a:ext cx="1635768" cy="1176955"/>
            </a:xfrm>
            <a:prstGeom prst="line">
              <a:avLst/>
            </a:prstGeom>
            <a:ln w="22225">
              <a:solidFill>
                <a:srgbClr val="C4DB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4"/>
            </p:cNvCxnSpPr>
            <p:nvPr/>
          </p:nvCxnSpPr>
          <p:spPr>
            <a:xfrm>
              <a:off x="7209418" y="3186745"/>
              <a:ext cx="1966332" cy="951055"/>
            </a:xfrm>
            <a:prstGeom prst="line">
              <a:avLst/>
            </a:prstGeom>
            <a:ln w="22225">
              <a:solidFill>
                <a:srgbClr val="C4DB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BA72E4-218B-4D78-82F4-A4249CF70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4347" y="4008452"/>
              <a:ext cx="2272989" cy="217249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7347A18-F7B1-2F20-7B95-81AD2AAFE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51388">
            <a:off x="8190832" y="1669545"/>
            <a:ext cx="5137926" cy="2817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B9121F-F8C2-EF48-F4B2-7CDA3DBD7A25}"/>
              </a:ext>
            </a:extLst>
          </p:cNvPr>
          <p:cNvSpPr txBox="1"/>
          <p:nvPr/>
        </p:nvSpPr>
        <p:spPr>
          <a:xfrm>
            <a:off x="8574067" y="5769525"/>
            <a:ext cx="2481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https://elt.eso.org/mirror/M4/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DD01A-6C8C-1E68-4439-EDCF0FE48111}"/>
              </a:ext>
            </a:extLst>
          </p:cNvPr>
          <p:cNvSpPr txBox="1"/>
          <p:nvPr/>
        </p:nvSpPr>
        <p:spPr>
          <a:xfrm>
            <a:off x="8574067" y="6000526"/>
            <a:ext cx="37246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https://elt.eso.org/telescope/adaptiveoptics/</a:t>
            </a:r>
          </a:p>
        </p:txBody>
      </p:sp>
    </p:spTree>
    <p:extLst>
      <p:ext uri="{BB962C8B-B14F-4D97-AF65-F5344CB8AC3E}">
        <p14:creationId xmlns:p14="http://schemas.microsoft.com/office/powerpoint/2010/main" val="388828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48EC8-4CDF-9E19-2529-FE339590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ESO ELT final integration and testing</a:t>
            </a:r>
            <a:endParaRPr lang="en-US" dirty="0"/>
          </a:p>
        </p:txBody>
      </p:sp>
      <p:pic>
        <p:nvPicPr>
          <p:cNvPr id="5" name="Picture 4" descr="A large round machine in a room&#10;&#10;AI-generated content may be incorrect.">
            <a:extLst>
              <a:ext uri="{FF2B5EF4-FFF2-40B4-BE49-F238E27FC236}">
                <a16:creationId xmlns:a16="http://schemas.microsoft.com/office/drawing/2014/main" id="{B996F449-B5FD-A916-CB04-975FF3DCAB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94"/>
          <a:stretch/>
        </p:blipFill>
        <p:spPr>
          <a:xfrm>
            <a:off x="1698799" y="904461"/>
            <a:ext cx="8794401" cy="563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90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round object with a metal structure&#10;&#10;Description automatically generated with medium confidence">
            <a:extLst>
              <a:ext uri="{FF2B5EF4-FFF2-40B4-BE49-F238E27FC236}">
                <a16:creationId xmlns:a16="http://schemas.microsoft.com/office/drawing/2014/main" id="{978065C9-4E73-99A7-3D51-340A5EADF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44" y="941680"/>
            <a:ext cx="3015084" cy="2167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6976B-EC75-DA86-56CB-F86718D4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252446"/>
            <a:ext cx="8672512" cy="689234"/>
          </a:xfrm>
        </p:spPr>
        <p:txBody>
          <a:bodyPr/>
          <a:lstStyle/>
          <a:p>
            <a:r>
              <a:rPr lang="en-US" b="1" dirty="0"/>
              <a:t>ELT MORFEO </a:t>
            </a:r>
            <a:r>
              <a:rPr lang="en-US" sz="2000" dirty="0" err="1"/>
              <a:t>M</a:t>
            </a:r>
            <a:r>
              <a:rPr lang="en-US" sz="2000" b="0" dirty="0" err="1"/>
              <a:t>ulticonjugate</a:t>
            </a:r>
            <a:r>
              <a:rPr lang="en-US" sz="2000" b="0" dirty="0"/>
              <a:t> adaptive </a:t>
            </a:r>
            <a:r>
              <a:rPr lang="en-US" sz="2000" dirty="0"/>
              <a:t>O</a:t>
            </a:r>
            <a:r>
              <a:rPr lang="en-US" sz="2000" b="0" dirty="0"/>
              <a:t>ptics </a:t>
            </a:r>
            <a:r>
              <a:rPr lang="en-US" sz="2000" dirty="0"/>
              <a:t>R</a:t>
            </a:r>
            <a:r>
              <a:rPr lang="en-US" sz="2000" b="0" dirty="0"/>
              <a:t>elay </a:t>
            </a:r>
            <a:r>
              <a:rPr lang="en-US" sz="2000" dirty="0"/>
              <a:t>F</a:t>
            </a:r>
            <a:r>
              <a:rPr lang="en-US" sz="2000" b="0" dirty="0"/>
              <a:t>or </a:t>
            </a:r>
            <a:r>
              <a:rPr lang="en-US" sz="2000" dirty="0"/>
              <a:t>E</a:t>
            </a:r>
            <a:r>
              <a:rPr lang="en-US" sz="2000" b="0" dirty="0"/>
              <a:t>LT Observations</a:t>
            </a:r>
            <a:br>
              <a:rPr lang="en-US" sz="3600" b="0" dirty="0"/>
            </a:br>
            <a:endParaRPr 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C0A3B-D56E-65D4-37C4-E9B9DEB6A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" y="3171555"/>
            <a:ext cx="4721995" cy="36068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A80082D-9827-FDAD-6781-CDE24631BC86}"/>
              </a:ext>
            </a:extLst>
          </p:cNvPr>
          <p:cNvGrpSpPr/>
          <p:nvPr/>
        </p:nvGrpSpPr>
        <p:grpSpPr>
          <a:xfrm>
            <a:off x="3749581" y="2943224"/>
            <a:ext cx="8358747" cy="3835131"/>
            <a:chOff x="3749581" y="2943224"/>
            <a:chExt cx="8358747" cy="38351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D1E0D5-22CD-EF51-CA0E-7B3E3303C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4729" y="3171555"/>
              <a:ext cx="7213599" cy="360680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40F7392-E327-257A-DDCA-AEEDA23371A2}"/>
                </a:ext>
              </a:extLst>
            </p:cNvPr>
            <p:cNvGrpSpPr/>
            <p:nvPr/>
          </p:nvGrpSpPr>
          <p:grpSpPr>
            <a:xfrm>
              <a:off x="3749581" y="2943224"/>
              <a:ext cx="8142382" cy="3362467"/>
              <a:chOff x="3749581" y="2943224"/>
              <a:chExt cx="8142382" cy="336246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B6CBA62-F8C0-7D53-4894-493E04EA6AE3}"/>
                  </a:ext>
                </a:extLst>
              </p:cNvPr>
              <p:cNvSpPr/>
              <p:nvPr/>
            </p:nvSpPr>
            <p:spPr>
              <a:xfrm>
                <a:off x="3749581" y="6036750"/>
                <a:ext cx="113553" cy="268941"/>
              </a:xfrm>
              <a:prstGeom prst="ellipse">
                <a:avLst/>
              </a:prstGeom>
              <a:noFill/>
              <a:ln>
                <a:solidFill>
                  <a:srgbClr val="C2D20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4CCCBF9-C699-C7DB-F1C7-21D7ECAB1CE3}"/>
                  </a:ext>
                </a:extLst>
              </p:cNvPr>
              <p:cNvSpPr/>
              <p:nvPr/>
            </p:nvSpPr>
            <p:spPr>
              <a:xfrm>
                <a:off x="9051925" y="4114800"/>
                <a:ext cx="371637" cy="363584"/>
              </a:xfrm>
              <a:prstGeom prst="ellipse">
                <a:avLst/>
              </a:prstGeom>
              <a:noFill/>
              <a:ln>
                <a:solidFill>
                  <a:srgbClr val="C2D20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13D9636-CEF8-E510-D62E-D9102D5D2018}"/>
                  </a:ext>
                </a:extLst>
              </p:cNvPr>
              <p:cNvSpPr/>
              <p:nvPr/>
            </p:nvSpPr>
            <p:spPr>
              <a:xfrm>
                <a:off x="3768630" y="2943224"/>
                <a:ext cx="5556345" cy="3093525"/>
              </a:xfrm>
              <a:custGeom>
                <a:avLst/>
                <a:gdLst>
                  <a:gd name="connsiteX0" fmla="*/ 38382 w 5578865"/>
                  <a:gd name="connsiteY0" fmla="*/ 3445912 h 3445912"/>
                  <a:gd name="connsiteX1" fmla="*/ 749582 w 5578865"/>
                  <a:gd name="connsiteY1" fmla="*/ 451700 h 3445912"/>
                  <a:gd name="connsiteX2" fmla="*/ 5142288 w 5578865"/>
                  <a:gd name="connsiteY2" fmla="*/ 99088 h 3445912"/>
                  <a:gd name="connsiteX3" fmla="*/ 5482946 w 5578865"/>
                  <a:gd name="connsiteY3" fmla="*/ 1318288 h 344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8865" h="3445912">
                    <a:moveTo>
                      <a:pt x="38382" y="3445912"/>
                    </a:moveTo>
                    <a:cubicBezTo>
                      <a:pt x="-31344" y="2227708"/>
                      <a:pt x="-101069" y="1009504"/>
                      <a:pt x="749582" y="451700"/>
                    </a:cubicBezTo>
                    <a:cubicBezTo>
                      <a:pt x="1600233" y="-106104"/>
                      <a:pt x="4353394" y="-45343"/>
                      <a:pt x="5142288" y="99088"/>
                    </a:cubicBezTo>
                    <a:cubicBezTo>
                      <a:pt x="5931182" y="243519"/>
                      <a:pt x="5391307" y="1090186"/>
                      <a:pt x="5482946" y="1318288"/>
                    </a:cubicBezTo>
                  </a:path>
                </a:pathLst>
              </a:custGeom>
              <a:noFill/>
              <a:ln>
                <a:solidFill>
                  <a:srgbClr val="C2D201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C9EA4FBB-0561-FA84-C921-EB19D757B72B}"/>
                  </a:ext>
                </a:extLst>
              </p:cNvPr>
              <p:cNvSpPr/>
              <p:nvPr/>
            </p:nvSpPr>
            <p:spPr>
              <a:xfrm>
                <a:off x="10529888" y="4668885"/>
                <a:ext cx="1362075" cy="314326"/>
              </a:xfrm>
              <a:prstGeom prst="roundRect">
                <a:avLst/>
              </a:prstGeom>
              <a:noFill/>
              <a:ln>
                <a:solidFill>
                  <a:srgbClr val="C2D20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3F69AE6-953C-89C5-900C-DAF040EC14FD}"/>
                  </a:ext>
                </a:extLst>
              </p:cNvPr>
              <p:cNvSpPr/>
              <p:nvPr/>
            </p:nvSpPr>
            <p:spPr>
              <a:xfrm>
                <a:off x="5029202" y="4983211"/>
                <a:ext cx="990599" cy="366711"/>
              </a:xfrm>
              <a:prstGeom prst="roundRect">
                <a:avLst/>
              </a:prstGeom>
              <a:noFill/>
              <a:ln>
                <a:solidFill>
                  <a:srgbClr val="C2D20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55BC7-D7E3-9B92-342B-7FFEA018D9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754" y="743817"/>
            <a:ext cx="7993528" cy="2044885"/>
          </a:xfrm>
        </p:spPr>
        <p:txBody>
          <a:bodyPr>
            <a:noAutofit/>
          </a:bodyPr>
          <a:lstStyle/>
          <a:p>
            <a:pPr marL="630238" indent="-230188" algn="just"/>
            <a:r>
              <a:rPr lang="en-US" sz="1800" dirty="0"/>
              <a:t>Serving the first-generation instruments of the ESO-ELT: </a:t>
            </a:r>
          </a:p>
          <a:p>
            <a:pPr marL="1087438" lvl="1" indent="-230188" algn="just"/>
            <a:r>
              <a:rPr lang="en-US" sz="1400" dirty="0"/>
              <a:t>MICADO (Multi-AO Imaging Camera for Deep Observations)</a:t>
            </a:r>
          </a:p>
          <a:p>
            <a:pPr marL="1087438" lvl="1" indent="-230188"/>
            <a:r>
              <a:rPr lang="en-US" sz="1400" dirty="0"/>
              <a:t>HARMONY (High Angular Resolution Monolithic Optical </a:t>
            </a:r>
            <a:br>
              <a:rPr lang="en-US" sz="1400" dirty="0"/>
            </a:br>
            <a:r>
              <a:rPr lang="en-US" sz="1400" dirty="0"/>
              <a:t>and Near-infrared Integral field spectrograph)</a:t>
            </a:r>
          </a:p>
          <a:p>
            <a:pPr marL="630238" indent="-230188"/>
            <a:r>
              <a:rPr lang="en-US" sz="1800" dirty="0"/>
              <a:t>M9 – DM1: 0.88m, convex, 928 actuators, 26mm spacing</a:t>
            </a:r>
          </a:p>
          <a:p>
            <a:pPr marL="630238" indent="-230188"/>
            <a:r>
              <a:rPr lang="en-US" sz="1800" dirty="0"/>
              <a:t>M10 – DM2: 1.22m, concave, 1225 actuators, 31mm spacing</a:t>
            </a:r>
          </a:p>
          <a:p>
            <a:pPr marL="630238" indent="-230188"/>
            <a:r>
              <a:rPr lang="en-US" sz="1800" dirty="0"/>
              <a:t>Very tight ‘blind’ stability requirements, ±25nm in 10 hours</a:t>
            </a:r>
          </a:p>
          <a:p>
            <a:pPr marL="630238" indent="-230188"/>
            <a:endParaRPr lang="en-US" sz="1800" dirty="0"/>
          </a:p>
          <a:p>
            <a:pPr marL="400050" indent="0">
              <a:spcAft>
                <a:spcPts val="400"/>
              </a:spcAft>
              <a:buNone/>
            </a:pPr>
            <a:endParaRPr lang="en-US" sz="1800" dirty="0"/>
          </a:p>
          <a:p>
            <a:pPr marL="630238" indent="-230188"/>
            <a:endParaRPr lang="en-US" sz="2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FE192C-8A5C-DF60-42EB-61051535ACC5}"/>
              </a:ext>
            </a:extLst>
          </p:cNvPr>
          <p:cNvSpPr/>
          <p:nvPr/>
        </p:nvSpPr>
        <p:spPr>
          <a:xfrm>
            <a:off x="10866120" y="1713189"/>
            <a:ext cx="767250" cy="543873"/>
          </a:xfrm>
          <a:prstGeom prst="roundRect">
            <a:avLst/>
          </a:prstGeom>
          <a:noFill/>
          <a:ln>
            <a:solidFill>
              <a:srgbClr val="C2D2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0116B1-F2C9-0478-7620-3F11B530643B}"/>
              </a:ext>
            </a:extLst>
          </p:cNvPr>
          <p:cNvSpPr/>
          <p:nvPr/>
        </p:nvSpPr>
        <p:spPr>
          <a:xfrm>
            <a:off x="10257958" y="1348740"/>
            <a:ext cx="358140" cy="251460"/>
          </a:xfrm>
          <a:prstGeom prst="ellipse">
            <a:avLst/>
          </a:prstGeom>
          <a:noFill/>
          <a:ln>
            <a:solidFill>
              <a:srgbClr val="C2D2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FEFB0-2DE9-16D9-3B0B-2995296CCF99}"/>
              </a:ext>
            </a:extLst>
          </p:cNvPr>
          <p:cNvSpPr/>
          <p:nvPr/>
        </p:nvSpPr>
        <p:spPr>
          <a:xfrm>
            <a:off x="98913" y="4516009"/>
            <a:ext cx="716428" cy="366711"/>
          </a:xfrm>
          <a:prstGeom prst="roundRect">
            <a:avLst/>
          </a:prstGeom>
          <a:noFill/>
          <a:ln>
            <a:solidFill>
              <a:srgbClr val="C2D2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A4E2FB-BA87-9123-4424-42567F011EF9}"/>
              </a:ext>
            </a:extLst>
          </p:cNvPr>
          <p:cNvSpPr txBox="1"/>
          <p:nvPr/>
        </p:nvSpPr>
        <p:spPr>
          <a:xfrm>
            <a:off x="8819655" y="6447797"/>
            <a:ext cx="3420465" cy="315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https://elt.eso.org/instrument/MORFEO/</a:t>
            </a:r>
          </a:p>
        </p:txBody>
      </p:sp>
      <p:pic>
        <p:nvPicPr>
          <p:cNvPr id="18" name="Picture 17" descr="A circle with blue dots and white text&#10;&#10;AI-generated content may be incorrect.">
            <a:extLst>
              <a:ext uri="{FF2B5EF4-FFF2-40B4-BE49-F238E27FC236}">
                <a16:creationId xmlns:a16="http://schemas.microsoft.com/office/drawing/2014/main" id="{48DDC4F5-87F6-1D63-8784-F757DD771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040" y="1096202"/>
            <a:ext cx="1549159" cy="154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7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Giant Magellan Telescope (GMT)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1"/>
          </p:nvPr>
        </p:nvSpPr>
        <p:spPr>
          <a:xfrm>
            <a:off x="456828" y="1047657"/>
            <a:ext cx="4097061" cy="5219795"/>
          </a:xfrm>
        </p:spPr>
        <p:txBody>
          <a:bodyPr>
            <a:noAutofit/>
          </a:bodyPr>
          <a:lstStyle/>
          <a:p>
            <a:pPr algn="just"/>
            <a:r>
              <a:rPr lang="en-US" sz="2000" dirty="0"/>
              <a:t>Cerro Las </a:t>
            </a:r>
            <a:r>
              <a:rPr lang="en-US" sz="2000" dirty="0" err="1"/>
              <a:t>Campanas</a:t>
            </a:r>
            <a:r>
              <a:rPr lang="en-US" sz="2000" dirty="0"/>
              <a:t> (Chile) </a:t>
            </a:r>
          </a:p>
          <a:p>
            <a:r>
              <a:rPr lang="en-US" sz="2000" dirty="0"/>
              <a:t>Primary mirror: 7 x 8.4 m </a:t>
            </a:r>
            <a:br>
              <a:rPr lang="en-US" sz="2000" dirty="0"/>
            </a:br>
            <a:r>
              <a:rPr lang="en-US" sz="2000" dirty="0"/>
              <a:t>(equivalent to 24.5 m)</a:t>
            </a:r>
          </a:p>
          <a:p>
            <a:pPr algn="just"/>
            <a:r>
              <a:rPr lang="en-US" sz="2000" dirty="0"/>
              <a:t>Final design Kick-off: 2015</a:t>
            </a:r>
          </a:p>
          <a:p>
            <a:pPr algn="just"/>
            <a:r>
              <a:rPr lang="en-US" sz="2000" dirty="0"/>
              <a:t>First segment MAIT Kick-off: 2021</a:t>
            </a:r>
          </a:p>
          <a:p>
            <a:pPr algn="just"/>
            <a:r>
              <a:rPr lang="en-US" sz="2000" dirty="0"/>
              <a:t>First light: 2030?</a:t>
            </a:r>
          </a:p>
          <a:p>
            <a:r>
              <a:rPr lang="en-US" sz="2000" dirty="0"/>
              <a:t>Customer: GMT Organization (USA/AUS/ROK/BRA/CHIL/ISRL)</a:t>
            </a:r>
          </a:p>
          <a:p>
            <a:pPr marL="230400" indent="-230400">
              <a:lnSpc>
                <a:spcPct val="110000"/>
              </a:lnSpc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  <a:latin typeface="Corbert Medium" panose="00000600000000000000" pitchFamily="50" charset="0"/>
                <a:cs typeface="Arial"/>
              </a:rPr>
              <a:t>Adaptive Secondary Mirror</a:t>
            </a:r>
          </a:p>
          <a:p>
            <a:pPr marL="687600" lvl="1" indent="-230400" algn="just">
              <a:lnSpc>
                <a:spcPct val="110000"/>
              </a:lnSpc>
              <a:buClr>
                <a:schemeClr val="tx2"/>
              </a:buClr>
            </a:pPr>
            <a:r>
              <a:rPr lang="en-US" sz="1600" b="1" dirty="0">
                <a:solidFill>
                  <a:schemeClr val="tx2"/>
                </a:solidFill>
                <a:latin typeface="Corbert Medium" panose="00000600000000000000" pitchFamily="50" charset="0"/>
                <a:cs typeface="Arial"/>
              </a:rPr>
              <a:t>7 independent segments</a:t>
            </a:r>
          </a:p>
          <a:p>
            <a:pPr marL="687600" lvl="1" indent="-230400" algn="just">
              <a:lnSpc>
                <a:spcPct val="110000"/>
              </a:lnSpc>
              <a:buClr>
                <a:schemeClr val="tx2"/>
              </a:buClr>
            </a:pPr>
            <a:r>
              <a:rPr lang="en-US" sz="1600" dirty="0">
                <a:solidFill>
                  <a:schemeClr val="tx2"/>
                </a:solidFill>
                <a:latin typeface="Corbert Medium" panose="00000600000000000000" pitchFamily="50" charset="0"/>
                <a:cs typeface="Arial"/>
              </a:rPr>
              <a:t>1.05 m diameter each</a:t>
            </a:r>
          </a:p>
          <a:p>
            <a:pPr marL="687600" lvl="1" indent="-230400" algn="just">
              <a:lnSpc>
                <a:spcPct val="110000"/>
              </a:lnSpc>
              <a:buClr>
                <a:schemeClr val="tx2"/>
              </a:buClr>
            </a:pPr>
            <a:r>
              <a:rPr lang="en-US" sz="1600" dirty="0">
                <a:solidFill>
                  <a:schemeClr val="tx2"/>
                </a:solidFill>
                <a:latin typeface="Corbert Medium" panose="00000600000000000000" pitchFamily="50" charset="0"/>
                <a:cs typeface="Arial"/>
              </a:rPr>
              <a:t>7x675 = 4725 actuators, 36mm spacing</a:t>
            </a:r>
          </a:p>
          <a:p>
            <a:pPr marL="687600" lvl="1" indent="-230400" algn="just">
              <a:lnSpc>
                <a:spcPct val="110000"/>
              </a:lnSpc>
              <a:buClr>
                <a:schemeClr val="tx2"/>
              </a:buClr>
            </a:pPr>
            <a:r>
              <a:rPr lang="en-US" sz="1600" dirty="0">
                <a:solidFill>
                  <a:schemeClr val="tx2"/>
                </a:solidFill>
                <a:latin typeface="Corbert Medium" panose="00000600000000000000" pitchFamily="50" charset="0"/>
                <a:cs typeface="Arial"/>
              </a:rPr>
              <a:t>Very tigh</a:t>
            </a:r>
            <a:r>
              <a:rPr lang="en-US" sz="1600" dirty="0"/>
              <a:t>t </a:t>
            </a:r>
            <a:r>
              <a:rPr lang="en-US" sz="1600" b="1" dirty="0"/>
              <a:t>‘blind’ segments co-phasing</a:t>
            </a:r>
            <a:r>
              <a:rPr lang="en-US" sz="1600" dirty="0"/>
              <a:t> requirement, ~60 nm over 120s (interferometric metrology between segments’ RBs)</a:t>
            </a:r>
            <a:endParaRPr lang="en-US" sz="1600" dirty="0">
              <a:solidFill>
                <a:schemeClr val="tx2"/>
              </a:solidFill>
              <a:latin typeface="Corbert Medium" panose="00000600000000000000" pitchFamily="50" charset="0"/>
              <a:cs typeface="Arial"/>
            </a:endParaRPr>
          </a:p>
          <a:p>
            <a:endParaRPr lang="en-US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C4FA3B-196A-CC12-DF29-E4707E64309A}"/>
              </a:ext>
            </a:extLst>
          </p:cNvPr>
          <p:cNvGrpSpPr/>
          <p:nvPr/>
        </p:nvGrpSpPr>
        <p:grpSpPr>
          <a:xfrm>
            <a:off x="5301205" y="1056264"/>
            <a:ext cx="6725900" cy="5211188"/>
            <a:chOff x="4545351" y="922258"/>
            <a:chExt cx="7151876" cy="53639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5351" y="922258"/>
              <a:ext cx="7151876" cy="536390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7663140" y="2434456"/>
              <a:ext cx="298547" cy="288032"/>
            </a:xfrm>
            <a:prstGeom prst="ellipse">
              <a:avLst/>
            </a:prstGeom>
            <a:noFill/>
            <a:ln w="31750">
              <a:solidFill>
                <a:srgbClr val="C2D2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7"/>
            <p:cNvSpPr/>
            <p:nvPr/>
          </p:nvSpPr>
          <p:spPr>
            <a:xfrm>
              <a:off x="8437154" y="1811472"/>
              <a:ext cx="3133073" cy="3005275"/>
            </a:xfrm>
            <a:prstGeom prst="ellipse">
              <a:avLst/>
            </a:prstGeom>
            <a:noFill/>
            <a:ln w="31750">
              <a:solidFill>
                <a:srgbClr val="C3D3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9" name="Straight Connector 8"/>
            <p:cNvCxnSpPr>
              <a:stCxn id="7" idx="0"/>
            </p:cNvCxnSpPr>
            <p:nvPr/>
          </p:nvCxnSpPr>
          <p:spPr>
            <a:xfrm flipV="1">
              <a:off x="7812414" y="1862138"/>
              <a:ext cx="1793549" cy="572318"/>
            </a:xfrm>
            <a:prstGeom prst="line">
              <a:avLst/>
            </a:prstGeom>
            <a:ln w="31750">
              <a:solidFill>
                <a:srgbClr val="C2D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7" idx="4"/>
            </p:cNvCxnSpPr>
            <p:nvPr/>
          </p:nvCxnSpPr>
          <p:spPr>
            <a:xfrm>
              <a:off x="7812414" y="2722488"/>
              <a:ext cx="845811" cy="1354212"/>
            </a:xfrm>
            <a:prstGeom prst="line">
              <a:avLst/>
            </a:prstGeom>
            <a:ln w="31750">
              <a:solidFill>
                <a:srgbClr val="C2D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70BEE2D-A7E2-F60C-AD39-D7B63F2E7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2407">
            <a:off x="8923019" y="2235609"/>
            <a:ext cx="3669272" cy="220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1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A0F8-36ED-C1E4-2FF3-2058CB8F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Subaru ASM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CCABB-DD07-D54F-1EB9-D4DB5708FE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274" y="3779601"/>
            <a:ext cx="4641197" cy="290319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E1E9D1-567F-D67D-BDBC-6A10829A1E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6261" y="921921"/>
            <a:ext cx="6310313" cy="2746094"/>
          </a:xfrm>
        </p:spPr>
        <p:txBody>
          <a:bodyPr/>
          <a:lstStyle/>
          <a:p>
            <a:pPr algn="just"/>
            <a:r>
              <a:rPr lang="en-US" sz="1800" dirty="0"/>
              <a:t>Mauna Kea (Hawaii) </a:t>
            </a:r>
          </a:p>
          <a:p>
            <a:r>
              <a:rPr lang="en-US" sz="1800" dirty="0"/>
              <a:t>Primary mirror: 8.2 m </a:t>
            </a:r>
            <a:r>
              <a:rPr lang="en-US" sz="1800" dirty="0" err="1"/>
              <a:t>dia</a:t>
            </a:r>
            <a:endParaRPr lang="en-US" sz="1800" dirty="0"/>
          </a:p>
          <a:p>
            <a:r>
              <a:rPr lang="en-US" sz="1800" dirty="0"/>
              <a:t>Adaptive secondary: 984 actuators, 1.23 m </a:t>
            </a:r>
            <a:r>
              <a:rPr lang="en-US" sz="1800" dirty="0" err="1"/>
              <a:t>dia</a:t>
            </a:r>
            <a:r>
              <a:rPr lang="en-US" sz="1800" dirty="0"/>
              <a:t>, 35mm spacing</a:t>
            </a:r>
          </a:p>
          <a:p>
            <a:pPr algn="just"/>
            <a:r>
              <a:rPr lang="en-US" sz="1800" dirty="0"/>
              <a:t>Final design completed early 2022</a:t>
            </a:r>
          </a:p>
          <a:p>
            <a:pPr algn="just"/>
            <a:r>
              <a:rPr lang="en-US" sz="1800" dirty="0"/>
              <a:t>MAIT Kick-off: March 2022</a:t>
            </a:r>
          </a:p>
          <a:p>
            <a:pPr algn="just"/>
            <a:r>
              <a:rPr lang="en-US" sz="1800" dirty="0"/>
              <a:t>Delivery in 2026, on-sky 2027</a:t>
            </a:r>
            <a:endParaRPr lang="en-US" sz="1800" b="1" dirty="0"/>
          </a:p>
          <a:p>
            <a:r>
              <a:rPr lang="en-US" sz="1800" dirty="0"/>
              <a:t>Customer: National Astronomical Observatory of Japan</a:t>
            </a:r>
            <a:endParaRPr lang="en-US" sz="1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0B2B20-D2B9-4838-0ADD-D83C094505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6711" y="904774"/>
            <a:ext cx="3680014" cy="52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78F4-29BD-CA45-FFEC-531ABD6EF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Main Business Unit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229DE-9BD1-324E-0CC4-A930B160A03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0A92C-1638-905B-9573-F3B915590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1220788"/>
            <a:ext cx="11160125" cy="1744155"/>
          </a:xfrm>
          <a:prstGeom prst="rect">
            <a:avLst/>
          </a:prstGeom>
        </p:spPr>
      </p:pic>
      <p:pic>
        <p:nvPicPr>
          <p:cNvPr id="7" name="Content Placeholder 4" descr="A group of people jumping into a pool&#10;&#10;Description automatically generated with low confidence">
            <a:extLst>
              <a:ext uri="{FF2B5EF4-FFF2-40B4-BE49-F238E27FC236}">
                <a16:creationId xmlns:a16="http://schemas.microsoft.com/office/drawing/2014/main" id="{11364E4D-62B8-DB48-3CE4-E4C3650A1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861" y="3022093"/>
            <a:ext cx="6584928" cy="3704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4A52E-572E-D630-0CA5-6816BCA3D0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25"/>
          <a:stretch/>
        </p:blipFill>
        <p:spPr>
          <a:xfrm>
            <a:off x="9531625" y="3717717"/>
            <a:ext cx="2217099" cy="225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8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A0F8-36ED-C1E4-2FF3-2058CB8F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00" y="381452"/>
            <a:ext cx="8199782" cy="689234"/>
          </a:xfrm>
        </p:spPr>
        <p:txBody>
          <a:bodyPr/>
          <a:lstStyle/>
          <a:p>
            <a:r>
              <a:rPr lang="en-US" dirty="0"/>
              <a:t>Other applications: space active optics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0C38C19-8A1A-4B20-F214-77E4B8D057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303546"/>
            <a:ext cx="6848475" cy="394520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LATT (Large Aperture Telescope Technology)</a:t>
            </a:r>
            <a:endParaRPr lang="en-US" sz="2400" dirty="0"/>
          </a:p>
          <a:p>
            <a:r>
              <a:rPr lang="en-US" sz="2400" dirty="0"/>
              <a:t>VCM contactless technology adapted to </a:t>
            </a:r>
            <a:r>
              <a:rPr lang="en-US" sz="2400" b="1" dirty="0"/>
              <a:t>active optics application for space</a:t>
            </a:r>
          </a:p>
          <a:p>
            <a:r>
              <a:rPr lang="en-US" sz="2400" dirty="0"/>
              <a:t>ESA contract (led by OHB-CGS)</a:t>
            </a:r>
          </a:p>
          <a:p>
            <a:r>
              <a:rPr lang="el-GR" sz="2400" dirty="0"/>
              <a:t>φ </a:t>
            </a:r>
            <a:r>
              <a:rPr lang="en-US" sz="2400" dirty="0"/>
              <a:t>0.4 m, 19 actuator prototype</a:t>
            </a:r>
          </a:p>
          <a:p>
            <a:r>
              <a:rPr lang="en-US" sz="2400" dirty="0"/>
              <a:t>1.3 mm stroke</a:t>
            </a:r>
          </a:p>
          <a:p>
            <a:r>
              <a:rPr lang="en-US" sz="2400" dirty="0"/>
              <a:t>Tested thermally and in vacuum</a:t>
            </a:r>
          </a:p>
          <a:p>
            <a:r>
              <a:rPr lang="en-US" sz="2400" dirty="0"/>
              <a:t>Reached TRL 5</a:t>
            </a:r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28414F-8837-482D-C974-03A1D97D64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3" r="5900"/>
          <a:stretch/>
        </p:blipFill>
        <p:spPr>
          <a:xfrm>
            <a:off x="6554070" y="938382"/>
            <a:ext cx="5599018" cy="4675533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157B008-52F8-51BF-3F48-65FF4B467D6C}"/>
              </a:ext>
            </a:extLst>
          </p:cNvPr>
          <p:cNvSpPr txBox="1">
            <a:spLocks/>
          </p:cNvSpPr>
          <p:nvPr/>
        </p:nvSpPr>
        <p:spPr>
          <a:xfrm>
            <a:off x="1119356" y="5614970"/>
            <a:ext cx="8511661" cy="116520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400" marR="0" lvl="0" indent="-230400" algn="l" rtl="0" ea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1pPr>
            <a:lvl2pPr marL="687600" marR="0" lvl="1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2pPr>
            <a:lvl3pPr marL="1144800" marR="0" lvl="2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3pPr>
            <a:lvl4pPr marL="1602000" marR="0" lvl="3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4pPr>
            <a:lvl5pPr marL="2059200" marR="0" lvl="4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Ongoing activity at INAF-</a:t>
            </a:r>
            <a:r>
              <a:rPr lang="en-US" sz="2000" dirty="0" err="1"/>
              <a:t>Osservatorio</a:t>
            </a:r>
            <a:r>
              <a:rPr lang="en-US" sz="2000" dirty="0"/>
              <a:t> </a:t>
            </a:r>
            <a:r>
              <a:rPr lang="en-US" sz="2000" dirty="0" err="1"/>
              <a:t>Astrofisico</a:t>
            </a:r>
            <a:r>
              <a:rPr lang="en-US" sz="2000" dirty="0"/>
              <a:t> di </a:t>
            </a:r>
            <a:r>
              <a:rPr lang="en-US" sz="2000" dirty="0" err="1"/>
              <a:t>Arcetri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SPLATT, Segments and Pyramids for Large Aperture space Telescope Technology</a:t>
            </a:r>
          </a:p>
          <a:p>
            <a:r>
              <a:rPr lang="en-US" sz="2000" dirty="0" err="1"/>
              <a:t>R.Briguglio</a:t>
            </a:r>
            <a:r>
              <a:rPr lang="en-US" sz="2000" dirty="0"/>
              <a:t>, SPIE2022+ICSO2022 </a:t>
            </a:r>
            <a:r>
              <a:rPr lang="en-US" sz="2000" dirty="0">
                <a:hlinkClick r:id="rId3"/>
              </a:rPr>
              <a:t>https://sites.google.com/inaf.it/splatt</a:t>
            </a:r>
            <a:r>
              <a:rPr lang="en-US" sz="2000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303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ED1EA38-55AD-8E9E-C070-9C930440EF7B}"/>
              </a:ext>
            </a:extLst>
          </p:cNvPr>
          <p:cNvSpPr/>
          <p:nvPr/>
        </p:nvSpPr>
        <p:spPr>
          <a:xfrm>
            <a:off x="5846324" y="977154"/>
            <a:ext cx="6225889" cy="144307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4A0F8-36ED-C1E4-2FF3-2058CB8F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00" y="381452"/>
            <a:ext cx="8199782" cy="689234"/>
          </a:xfrm>
        </p:spPr>
        <p:txBody>
          <a:bodyPr/>
          <a:lstStyle/>
          <a:p>
            <a:r>
              <a:rPr lang="en-US" dirty="0"/>
              <a:t>Other applications: space debris laser ranging and optical communication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E3590-34CE-BB0B-0A01-19A9888967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9243" y="1309094"/>
            <a:ext cx="5567076" cy="4717565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ASI – SDLR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BED065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S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pace </a:t>
            </a:r>
            <a:r>
              <a:rPr lang="en-US" b="1" dirty="0">
                <a:solidFill>
                  <a:srgbClr val="BED065"/>
                </a:solidFill>
              </a:rPr>
              <a:t>D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ebris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 Laser </a:t>
            </a:r>
            <a:r>
              <a:rPr lang="en-US" b="1" dirty="0">
                <a:solidFill>
                  <a:srgbClr val="BED065"/>
                </a:solidFill>
              </a:rPr>
              <a:t>R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anging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 </a:t>
            </a:r>
            <a:r>
              <a:rPr lang="en-US" b="1" dirty="0">
                <a:solidFill>
                  <a:srgbClr val="BED065"/>
                </a:solidFill>
              </a:rPr>
              <a:t>S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rt Medium" panose="00000600000000000000" pitchFamily="50" charset="0"/>
                <a:cs typeface="Arial"/>
                <a:sym typeface="Arial"/>
              </a:rPr>
              <a:t>tation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rt Medium" panose="00000600000000000000" pitchFamily="50" charset="0"/>
              <a:cs typeface="Arial"/>
              <a:sym typeface="Arial"/>
            </a:endParaRPr>
          </a:p>
          <a:p>
            <a:pPr>
              <a:spcBef>
                <a:spcPts val="800"/>
              </a:spcBef>
            </a:pPr>
            <a:r>
              <a:rPr lang="en-US" sz="2400" dirty="0"/>
              <a:t>Space Debris Laser Ranging Station, with Laser Guide Star assisted adaptive optics</a:t>
            </a:r>
          </a:p>
          <a:p>
            <a:pPr>
              <a:spcBef>
                <a:spcPts val="800"/>
              </a:spcBef>
            </a:pPr>
            <a:r>
              <a:rPr lang="en-US" sz="2400" dirty="0"/>
              <a:t>Italian Space Agency - Matera Space Center </a:t>
            </a:r>
            <a:r>
              <a:rPr lang="en-US" sz="2400" i="1" dirty="0"/>
              <a:t>Giuseppe Colombo</a:t>
            </a:r>
            <a:endParaRPr lang="en-US" sz="2400" dirty="0"/>
          </a:p>
          <a:p>
            <a:pPr>
              <a:spcBef>
                <a:spcPts val="800"/>
              </a:spcBef>
            </a:pPr>
            <a:r>
              <a:rPr lang="en-US" sz="2400" dirty="0"/>
              <a:t>1m telescope, </a:t>
            </a:r>
            <a:r>
              <a:rPr lang="en-US" sz="2400" b="1" dirty="0"/>
              <a:t>0.31m adaptive secondary mirror</a:t>
            </a:r>
            <a:r>
              <a:rPr lang="en-US" sz="2400" dirty="0"/>
              <a:t>, 84 actuators, 28mm spacing</a:t>
            </a:r>
          </a:p>
          <a:p>
            <a:pPr>
              <a:spcBef>
                <a:spcPts val="800"/>
              </a:spcBef>
            </a:pPr>
            <a:r>
              <a:rPr lang="en-US" sz="2400" dirty="0"/>
              <a:t>Laser Guide Star (589nm)</a:t>
            </a:r>
          </a:p>
          <a:p>
            <a:pPr>
              <a:spcBef>
                <a:spcPts val="800"/>
              </a:spcBef>
            </a:pPr>
            <a:r>
              <a:rPr lang="en-US" sz="2400" dirty="0"/>
              <a:t>Uplink correction of the ranging laser</a:t>
            </a:r>
          </a:p>
          <a:p>
            <a:pPr>
              <a:spcBef>
                <a:spcPts val="800"/>
              </a:spcBef>
            </a:pPr>
            <a:r>
              <a:rPr lang="en-US" sz="2400" dirty="0"/>
              <a:t>Compatible with </a:t>
            </a:r>
            <a:r>
              <a:rPr lang="en-US" sz="2400" i="1" dirty="0"/>
              <a:t>momentum transfer</a:t>
            </a:r>
            <a:endParaRPr lang="en-US" sz="2400" dirty="0"/>
          </a:p>
          <a:p>
            <a:pPr>
              <a:spcBef>
                <a:spcPts val="800"/>
              </a:spcBef>
            </a:pPr>
            <a:r>
              <a:rPr lang="en-US" sz="2400" dirty="0"/>
              <a:t>Delivery of the full station: June 2026</a:t>
            </a:r>
          </a:p>
          <a:p>
            <a:pPr>
              <a:spcBef>
                <a:spcPts val="800"/>
              </a:spcBef>
            </a:pPr>
            <a:endParaRPr lang="en-US" sz="2400" dirty="0"/>
          </a:p>
          <a:p>
            <a:pPr>
              <a:spcBef>
                <a:spcPts val="800"/>
              </a:spcBef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043A99-612C-C157-7CEB-02F0DBC0A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9101" y="2759005"/>
            <a:ext cx="4700905" cy="4036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317C3F-7C38-D3C6-A1FB-8AD64B671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3192" y="1985075"/>
            <a:ext cx="645795" cy="36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FD3298-FD05-A947-BDB2-247C1D6B0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113" y="1964969"/>
            <a:ext cx="1082128" cy="257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4C51F-1E63-90B8-4A2D-E76FF24E0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9723" y="1911236"/>
            <a:ext cx="411525" cy="508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09FF7-C8DB-C102-59B5-073B61C76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2630" y="1159582"/>
            <a:ext cx="1170734" cy="361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EE1A4F-628D-43B1-0F21-45BBB0EC71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4302" y="1174574"/>
            <a:ext cx="1708828" cy="295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23F7C7-B9A4-C66D-2CA4-4472D1591C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318" y="1081243"/>
            <a:ext cx="611718" cy="492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CF6586-5A8C-8667-217D-D56DB35344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147" y="1186200"/>
            <a:ext cx="690488" cy="30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1BFBB-F7AD-EC40-8039-47F0C6C1D9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799" y="2023152"/>
            <a:ext cx="963408" cy="2567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53722F-F990-8E56-9EDC-F754092D1DA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7000"/>
          </a:blip>
          <a:stretch>
            <a:fillRect/>
          </a:stretch>
        </p:blipFill>
        <p:spPr>
          <a:xfrm flipV="1">
            <a:off x="7378664" y="1068284"/>
            <a:ext cx="811330" cy="51746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D3B212B-8606-D1E9-DD94-CBFA8BC8B9EE}"/>
              </a:ext>
            </a:extLst>
          </p:cNvPr>
          <p:cNvCxnSpPr>
            <a:cxnSpLocks/>
          </p:cNvCxnSpPr>
          <p:nvPr/>
        </p:nvCxnSpPr>
        <p:spPr>
          <a:xfrm>
            <a:off x="7785486" y="1489715"/>
            <a:ext cx="0" cy="3244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107D1B-5E89-C62B-D048-3241EC7BE988}"/>
              </a:ext>
            </a:extLst>
          </p:cNvPr>
          <p:cNvCxnSpPr>
            <a:cxnSpLocks/>
          </p:cNvCxnSpPr>
          <p:nvPr/>
        </p:nvCxnSpPr>
        <p:spPr>
          <a:xfrm>
            <a:off x="7023163" y="1608454"/>
            <a:ext cx="0" cy="20574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0E9AEB-1902-07BF-9A0E-416DB8C727CE}"/>
              </a:ext>
            </a:extLst>
          </p:cNvPr>
          <p:cNvCxnSpPr>
            <a:cxnSpLocks/>
          </p:cNvCxnSpPr>
          <p:nvPr/>
        </p:nvCxnSpPr>
        <p:spPr>
          <a:xfrm>
            <a:off x="8495233" y="1608454"/>
            <a:ext cx="0" cy="20574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BD9191-00E2-E3E4-A4B2-5A76C1120833}"/>
              </a:ext>
            </a:extLst>
          </p:cNvPr>
          <p:cNvCxnSpPr/>
          <p:nvPr/>
        </p:nvCxnSpPr>
        <p:spPr>
          <a:xfrm flipH="1">
            <a:off x="7023163" y="1608454"/>
            <a:ext cx="147207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68B0DB1-1471-D9F8-0E7A-33D6FB23C7E5}"/>
              </a:ext>
            </a:extLst>
          </p:cNvPr>
          <p:cNvCxnSpPr>
            <a:cxnSpLocks/>
          </p:cNvCxnSpPr>
          <p:nvPr/>
        </p:nvCxnSpPr>
        <p:spPr>
          <a:xfrm>
            <a:off x="10295177" y="1600571"/>
            <a:ext cx="0" cy="20574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D42E9F17-9A7F-1C2A-25B8-879BCAA1B14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7000"/>
          </a:blip>
          <a:stretch>
            <a:fillRect/>
          </a:stretch>
        </p:blipFill>
        <p:spPr>
          <a:xfrm flipV="1">
            <a:off x="5904726" y="1067997"/>
            <a:ext cx="811330" cy="5174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E965636-FD7E-2FA4-3A66-DC6A1FE3E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7000"/>
          </a:blip>
          <a:stretch>
            <a:fillRect/>
          </a:stretch>
        </p:blipFill>
        <p:spPr>
          <a:xfrm flipV="1">
            <a:off x="9862698" y="1063271"/>
            <a:ext cx="811330" cy="5174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08878C-5871-449B-B08B-42A6CBE6DE03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37000"/>
          </a:blip>
          <a:stretch>
            <a:fillRect/>
          </a:stretch>
        </p:blipFill>
        <p:spPr>
          <a:xfrm>
            <a:off x="8819813" y="1063271"/>
            <a:ext cx="757070" cy="5167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C0B21F-C60F-F4BE-030B-361C0271632C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7000"/>
          </a:blip>
          <a:stretch>
            <a:fillRect/>
          </a:stretch>
        </p:blipFill>
        <p:spPr>
          <a:xfrm flipV="1">
            <a:off x="10963991" y="1079049"/>
            <a:ext cx="773191" cy="5167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9FB5807-CA46-BEAA-7EE9-FBF96B7287A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3719" y="977153"/>
            <a:ext cx="728366" cy="66089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A7DCD-568E-C435-1994-0CE66A5AF83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3153" y="977153"/>
            <a:ext cx="728366" cy="6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43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High De</a:t>
            </a:r>
            <a:r>
              <a:rPr lang="en-US" dirty="0"/>
              <a:t>nsity technology development</a:t>
            </a:r>
            <a:endParaRPr lang="en-US" b="1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1"/>
          </p:nvPr>
        </p:nvSpPr>
        <p:spPr>
          <a:xfrm>
            <a:off x="456828" y="1047657"/>
            <a:ext cx="11255274" cy="3238593"/>
          </a:xfrm>
        </p:spPr>
        <p:txBody>
          <a:bodyPr>
            <a:noAutofit/>
          </a:bodyPr>
          <a:lstStyle/>
          <a:p>
            <a:pPr algn="just"/>
            <a:r>
              <a:rPr lang="en-US" sz="2000" dirty="0"/>
              <a:t>The current technology has a ‘physical’ actuators’ spacing limitation @ ~ 23-25mm</a:t>
            </a:r>
          </a:p>
          <a:p>
            <a:pPr algn="just"/>
            <a:r>
              <a:rPr lang="en-US" sz="2000" b="1" dirty="0"/>
              <a:t>Higher density</a:t>
            </a:r>
            <a:r>
              <a:rPr lang="en-US" sz="2000" dirty="0"/>
              <a:t> is demanded by several applications, including:</a:t>
            </a:r>
          </a:p>
          <a:p>
            <a:pPr lvl="1" algn="just"/>
            <a:r>
              <a:rPr lang="en-US" sz="1800" dirty="0"/>
              <a:t>Astronomy, aiming to wide-field correction in the visible </a:t>
            </a:r>
          </a:p>
          <a:p>
            <a:pPr lvl="1" algn="just"/>
            <a:r>
              <a:rPr lang="en-US" sz="1800" dirty="0"/>
              <a:t>Solar astronomy, optical communication, laser ranging → strong daytime turbulence, low r</a:t>
            </a:r>
            <a:r>
              <a:rPr lang="en-US" sz="1800" baseline="-25000" dirty="0"/>
              <a:t>0</a:t>
            </a:r>
          </a:p>
          <a:p>
            <a:pPr lvl="1" algn="just"/>
            <a:r>
              <a:rPr lang="en-US" sz="1800" dirty="0"/>
              <a:t>High power laser applications → reduce power density by correcting on a large pupil, but not too large…</a:t>
            </a:r>
          </a:p>
          <a:p>
            <a:r>
              <a:rPr lang="en-US" sz="2000" b="1" dirty="0"/>
              <a:t>Development</a:t>
            </a:r>
            <a:r>
              <a:rPr lang="en-US" sz="2000" dirty="0"/>
              <a:t> ongoing at </a:t>
            </a:r>
            <a:r>
              <a:rPr lang="en-US" sz="2000" b="1" dirty="0"/>
              <a:t>Microgate and ADS International (AdOptica)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aiming to reach </a:t>
            </a:r>
            <a:r>
              <a:rPr lang="en-US" sz="2000" b="1" dirty="0"/>
              <a:t>15mm spacing</a:t>
            </a:r>
            <a:r>
              <a:rPr lang="en-US" sz="2000" dirty="0"/>
              <a:t>, while keeping the intrinsic key-advantages of the contactless technology</a:t>
            </a:r>
          </a:p>
          <a:p>
            <a:r>
              <a:rPr lang="en-US" sz="2000" dirty="0"/>
              <a:t>Additional goal: improve actuators efficiency and optimize electronics architecture to reduce</a:t>
            </a:r>
            <a:br>
              <a:rPr lang="en-US" sz="2000" dirty="0"/>
            </a:br>
            <a:r>
              <a:rPr lang="en-US" sz="2000" dirty="0"/>
              <a:t>on-board power consumption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C779B-89F4-7552-7056-D73427367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759" y="4516888"/>
            <a:ext cx="2587441" cy="2086528"/>
          </a:xfrm>
          <a:prstGeom prst="rect">
            <a:avLst/>
          </a:prstGeom>
        </p:spPr>
      </p:pic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8F3CA953-1B0D-9866-011A-E77F297A4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" r="2328" b="3224"/>
          <a:stretch/>
        </p:blipFill>
        <p:spPr bwMode="auto">
          <a:xfrm>
            <a:off x="6271801" y="4516888"/>
            <a:ext cx="3198921" cy="2089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3553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A0F8-36ED-C1E4-2FF3-2058CB8F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EST preliminary design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E1E9D1-567F-D67D-BDBC-6A10829A1E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2642" y="921920"/>
            <a:ext cx="10915731" cy="2746094"/>
          </a:xfrm>
        </p:spPr>
        <p:txBody>
          <a:bodyPr/>
          <a:lstStyle/>
          <a:p>
            <a:pPr algn="just"/>
            <a:r>
              <a:rPr lang="en-US" sz="1800" dirty="0"/>
              <a:t>Canary Islands, a first-class site for astronomical observations.</a:t>
            </a:r>
          </a:p>
          <a:p>
            <a:r>
              <a:rPr lang="en-US" sz="1800" dirty="0"/>
              <a:t>Primary mirror: 4.2 m </a:t>
            </a:r>
            <a:r>
              <a:rPr lang="en-US" sz="1800" dirty="0" err="1"/>
              <a:t>dia</a:t>
            </a:r>
            <a:endParaRPr lang="en-US" sz="1800" dirty="0"/>
          </a:p>
          <a:p>
            <a:r>
              <a:rPr lang="en-US" sz="1800" dirty="0"/>
              <a:t>Adaptive secondary: approx. 2000 actuators, 0.8 m </a:t>
            </a:r>
            <a:r>
              <a:rPr lang="en-US" sz="1800" dirty="0" err="1"/>
              <a:t>dia</a:t>
            </a:r>
            <a:endParaRPr lang="en-US" sz="1800" dirty="0"/>
          </a:p>
          <a:p>
            <a:pPr algn="just"/>
            <a:r>
              <a:rPr lang="en-US" sz="1800" b="1" dirty="0"/>
              <a:t>New concept of actuators, higher concentration of actuators on the surface</a:t>
            </a:r>
          </a:p>
          <a:p>
            <a:pPr algn="just"/>
            <a:r>
              <a:rPr lang="en-US" sz="1800" b="1" dirty="0"/>
              <a:t>Preliminary Design</a:t>
            </a:r>
            <a:r>
              <a:rPr lang="en-US" sz="1800" dirty="0"/>
              <a:t> ongoing, completed early 2025, including a </a:t>
            </a:r>
            <a:r>
              <a:rPr lang="en-US" sz="1800" b="1" dirty="0"/>
              <a:t>169 actuators prototype</a:t>
            </a:r>
          </a:p>
          <a:p>
            <a:r>
              <a:rPr lang="en-US" sz="1800" dirty="0"/>
              <a:t>Customer: Instituto de </a:t>
            </a:r>
            <a:r>
              <a:rPr lang="en-US" sz="1800" dirty="0" err="1"/>
              <a:t>Astrofísica</a:t>
            </a:r>
            <a:r>
              <a:rPr lang="en-US" sz="1800" dirty="0"/>
              <a:t> de Canarias</a:t>
            </a:r>
            <a:endParaRPr lang="en-US" sz="1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986B6-F295-F05F-D484-0A3C383A9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11882" r="16425" b="5208"/>
          <a:stretch/>
        </p:blipFill>
        <p:spPr bwMode="auto">
          <a:xfrm>
            <a:off x="1305805" y="3675454"/>
            <a:ext cx="4790195" cy="310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700F4-C42E-F9BE-12B6-435AE9C52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95" b="9118"/>
          <a:stretch/>
        </p:blipFill>
        <p:spPr>
          <a:xfrm>
            <a:off x="6317525" y="3675454"/>
            <a:ext cx="5592678" cy="310114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02686B3-D116-1188-9DF5-65F8BB851D24}"/>
              </a:ext>
            </a:extLst>
          </p:cNvPr>
          <p:cNvSpPr/>
          <p:nvPr/>
        </p:nvSpPr>
        <p:spPr>
          <a:xfrm>
            <a:off x="6317525" y="4132163"/>
            <a:ext cx="1576409" cy="108802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3B6514-5594-D046-7FC2-891067A790D5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7893934" y="4317357"/>
            <a:ext cx="500048" cy="358816"/>
          </a:xfrm>
          <a:prstGeom prst="line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A665D1-38FF-17D3-7268-ED956C4D5EDB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3391382" y="3904589"/>
            <a:ext cx="2926143" cy="771584"/>
          </a:xfrm>
          <a:prstGeom prst="line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8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A0F8-36ED-C1E4-2FF3-2058CB8F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E1E9D1-567F-D67D-BDBC-6A10829A1E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6263" y="1497197"/>
            <a:ext cx="10933250" cy="3644946"/>
          </a:xfrm>
        </p:spPr>
        <p:txBody>
          <a:bodyPr/>
          <a:lstStyle/>
          <a:p>
            <a:r>
              <a:rPr lang="en-US" dirty="0"/>
              <a:t>The large, contactless adaptive mirror technology has continuously evolved in the past 30 years</a:t>
            </a:r>
          </a:p>
          <a:p>
            <a:r>
              <a:rPr lang="en-US" dirty="0"/>
              <a:t>Efficiently and reliably operating on the largest astronomic observatories</a:t>
            </a:r>
          </a:p>
          <a:p>
            <a:r>
              <a:rPr lang="en-US" dirty="0"/>
              <a:t>Units in construction for the next-generation ELTs</a:t>
            </a:r>
          </a:p>
          <a:p>
            <a:r>
              <a:rPr lang="en-US" dirty="0"/>
              <a:t>Other applications besides astronomy </a:t>
            </a:r>
            <a:br>
              <a:rPr lang="en-US" dirty="0"/>
            </a:br>
            <a:r>
              <a:rPr lang="en-US" dirty="0"/>
              <a:t>(space, space debris, optical communication, high power lasers)</a:t>
            </a:r>
          </a:p>
          <a:p>
            <a:r>
              <a:rPr lang="en-US" dirty="0"/>
              <a:t>Higher density technology development in advanced progress </a:t>
            </a:r>
          </a:p>
          <a:p>
            <a:pPr algn="just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97629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FEAAF9-912F-9730-FD86-D6267C32FFD6}"/>
              </a:ext>
            </a:extLst>
          </p:cNvPr>
          <p:cNvSpPr txBox="1">
            <a:spLocks/>
          </p:cNvSpPr>
          <p:nvPr/>
        </p:nvSpPr>
        <p:spPr>
          <a:xfrm>
            <a:off x="247715" y="302513"/>
            <a:ext cx="7355424" cy="138620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de-DE" sz="3200" dirty="0">
                <a:solidFill>
                  <a:schemeClr val="accent1"/>
                </a:solidFill>
                <a:latin typeface="Corbert ExtraBold Italic" panose="00000900000000000000" pitchFamily="50" charset="0"/>
              </a:rPr>
              <a:t>Wenn eine Idee nicht zuerst absurd erscheint, taugt sie nichts</a:t>
            </a:r>
            <a:r>
              <a:rPr lang="en-US" sz="3200" dirty="0">
                <a:solidFill>
                  <a:schemeClr val="accent1"/>
                </a:solidFill>
                <a:latin typeface="Corbert ExtraBold Italic" panose="00000900000000000000" pitchFamily="50" charset="0"/>
              </a:rPr>
              <a:t>.</a:t>
            </a:r>
          </a:p>
          <a:p>
            <a:pPr algn="r"/>
            <a:r>
              <a:rPr lang="en-US" sz="3200" dirty="0" err="1">
                <a:solidFill>
                  <a:schemeClr val="accent1"/>
                </a:solidFill>
                <a:latin typeface="Corbert ExtraBold Italic" panose="00000900000000000000" pitchFamily="50" charset="0"/>
              </a:rPr>
              <a:t>A.Einstein</a:t>
            </a:r>
            <a:endParaRPr lang="en-US" sz="1800" dirty="0">
              <a:solidFill>
                <a:schemeClr val="accent1"/>
              </a:solidFill>
              <a:latin typeface="Corbert ExtraBold Italic" panose="00000900000000000000" pitchFamily="50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90B5F6-9D25-5B20-1A7D-E8F9AED7C417}"/>
              </a:ext>
            </a:extLst>
          </p:cNvPr>
          <p:cNvCxnSpPr>
            <a:cxnSpLocks/>
          </p:cNvCxnSpPr>
          <p:nvPr/>
        </p:nvCxnSpPr>
        <p:spPr>
          <a:xfrm flipV="1">
            <a:off x="5698940" y="1985300"/>
            <a:ext cx="1096042" cy="798474"/>
          </a:xfrm>
          <a:prstGeom prst="straightConnector1">
            <a:avLst/>
          </a:prstGeom>
          <a:ln w="12700">
            <a:solidFill>
              <a:srgbClr val="C1D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DEB960-BB48-1958-9EA4-A5A080BFCAE1}"/>
              </a:ext>
            </a:extLst>
          </p:cNvPr>
          <p:cNvCxnSpPr>
            <a:cxnSpLocks/>
          </p:cNvCxnSpPr>
          <p:nvPr/>
        </p:nvCxnSpPr>
        <p:spPr>
          <a:xfrm>
            <a:off x="5698940" y="4855461"/>
            <a:ext cx="1096042" cy="798476"/>
          </a:xfrm>
          <a:prstGeom prst="straightConnector1">
            <a:avLst/>
          </a:prstGeom>
          <a:ln w="12700">
            <a:solidFill>
              <a:srgbClr val="C1D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EEC29F1-CBAD-6DEB-5B6F-D64537881B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4982" y="1985300"/>
            <a:ext cx="4309124" cy="366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1C830-CC1C-3CA0-D0F5-0E8D3D2F9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005" y="2783774"/>
            <a:ext cx="4507935" cy="207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4EF6D7-8F12-7B3B-7226-D4102A651DCE}"/>
              </a:ext>
            </a:extLst>
          </p:cNvPr>
          <p:cNvSpPr txBox="1">
            <a:spLocks/>
          </p:cNvSpPr>
          <p:nvPr/>
        </p:nvSpPr>
        <p:spPr>
          <a:xfrm>
            <a:off x="1742091" y="5713639"/>
            <a:ext cx="6487509" cy="9381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400" marR="0" lvl="0" indent="-230400" algn="l" rtl="0" ea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1pPr>
            <a:lvl2pPr marL="687600" marR="0" lvl="1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2pPr>
            <a:lvl3pPr marL="1144800" marR="0" lvl="2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3pPr>
            <a:lvl4pPr marL="1602000" marR="0" lvl="3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4pPr>
            <a:lvl5pPr marL="2059200" marR="0" lvl="4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4000" i="1" dirty="0"/>
              <a:t>Thank you for your attention!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3194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B8B7-D97C-07B8-297D-A4CBE7E6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are,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do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F38E2-DAA1-CA57-948B-21531736D20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3860" y="1019853"/>
            <a:ext cx="5998651" cy="2886623"/>
          </a:xfrm>
        </p:spPr>
        <p:txBody>
          <a:bodyPr/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charset="0"/>
                <a:cs typeface="Arial"/>
                <a:sym typeface="Arial"/>
              </a:rPr>
              <a:t>New premises located in the industrial area of Bolzano-south, South Tyrol</a:t>
            </a:r>
          </a:p>
          <a:p>
            <a:pPr marL="687600" marR="0" lvl="1" indent="-2304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charset="0"/>
                <a:cs typeface="Arial"/>
                <a:sym typeface="Arial"/>
              </a:rPr>
              <a:t>11.000 m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charset="0"/>
                <a:cs typeface="Arial"/>
                <a:sym typeface="Arial"/>
              </a:rPr>
              <a:t>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DFEFD"/>
              </a:solidFill>
              <a:effectLst/>
              <a:uLnTx/>
              <a:uFillTx/>
              <a:latin typeface="Corbert Medium" charset="0"/>
              <a:cs typeface="Arial"/>
              <a:sym typeface="Arial"/>
            </a:endParaRPr>
          </a:p>
          <a:p>
            <a:pPr marL="687600" marR="0" lvl="1" indent="-2304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charset="0"/>
                <a:cs typeface="Arial"/>
                <a:sym typeface="Arial"/>
              </a:rPr>
              <a:t>Electronics labs</a:t>
            </a:r>
          </a:p>
          <a:p>
            <a:pPr marL="687600" marR="0" lvl="1" indent="-2304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charset="0"/>
                <a:cs typeface="Arial"/>
                <a:sym typeface="Arial"/>
              </a:rPr>
              <a:t>Mechanical workshop</a:t>
            </a:r>
          </a:p>
          <a:p>
            <a:pPr marL="687600" marR="0" lvl="1" indent="-2304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DFEF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charset="0"/>
                <a:cs typeface="Arial"/>
                <a:sym typeface="Arial"/>
              </a:rPr>
              <a:t>Thermal and EMC tests</a:t>
            </a:r>
          </a:p>
          <a:p>
            <a:pPr lvl="1">
              <a:buClr>
                <a:srgbClr val="FDFEFD"/>
              </a:buClr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charset="0"/>
                <a:cs typeface="Arial"/>
                <a:sym typeface="Arial"/>
              </a:rPr>
              <a:t>Optical test areas</a:t>
            </a:r>
          </a:p>
          <a:p>
            <a:pPr lvl="1">
              <a:buClr>
                <a:srgbClr val="FDFEFD"/>
              </a:buClr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charset="0"/>
                <a:cs typeface="Arial"/>
                <a:sym typeface="Arial"/>
              </a:rPr>
              <a:t>Large clean integration room: 400m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charset="0"/>
                <a:cs typeface="Arial"/>
                <a:sym typeface="Arial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DFEFD"/>
                </a:solidFill>
                <a:effectLst/>
                <a:uLnTx/>
                <a:uFillTx/>
                <a:latin typeface="Corbert Medium" charset="0"/>
                <a:cs typeface="Arial"/>
                <a:sym typeface="Arial"/>
              </a:rPr>
              <a:t>, 20t overhead crane, large climatic test pit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DFEFD"/>
              </a:solidFill>
              <a:effectLst/>
              <a:uLnTx/>
              <a:uFillTx/>
              <a:latin typeface="Corbert Medium" charset="0"/>
              <a:cs typeface="Arial"/>
              <a:sym typeface="Arial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46630-17CD-94AB-A20F-96D0A67D8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728" y="4180792"/>
            <a:ext cx="7728860" cy="255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683E23-2909-5DB5-F63A-EDBFBEA468CB}"/>
              </a:ext>
            </a:extLst>
          </p:cNvPr>
          <p:cNvSpPr txBox="1">
            <a:spLocks/>
          </p:cNvSpPr>
          <p:nvPr/>
        </p:nvSpPr>
        <p:spPr>
          <a:xfrm>
            <a:off x="6095999" y="1019854"/>
            <a:ext cx="5998651" cy="288662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400" marR="0" lvl="0" indent="-230400" algn="l" rtl="0" ea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1pPr>
            <a:lvl2pPr marL="687600" marR="0" lvl="1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2pPr>
            <a:lvl3pPr marL="1144800" marR="0" lvl="2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3pPr>
            <a:lvl4pPr marL="1602000" marR="0" lvl="3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4pPr>
            <a:lvl5pPr marL="2059200" marR="0" lvl="4" indent="-2304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2"/>
                </a:solidFill>
                <a:latin typeface="Corbert Medium" panose="00000600000000000000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DFEFD"/>
              </a:buClr>
              <a:defRPr/>
            </a:pPr>
            <a:r>
              <a:rPr lang="en-US" sz="1800" dirty="0">
                <a:latin typeface="Corbert Medium" charset="0"/>
              </a:rPr>
              <a:t>The internal capabilities cover the entire </a:t>
            </a:r>
            <a:r>
              <a:rPr lang="en-US" sz="1800" dirty="0">
                <a:solidFill>
                  <a:srgbClr val="FDFEFD"/>
                </a:solidFill>
                <a:latin typeface="Corbert Medium" charset="0"/>
              </a:rPr>
              <a:t>process of electronic systems design and manufacturing</a:t>
            </a:r>
          </a:p>
          <a:p>
            <a:pPr lvl="1">
              <a:buClr>
                <a:srgbClr val="FDFEFD"/>
              </a:buClr>
              <a:defRPr/>
            </a:pPr>
            <a:r>
              <a:rPr lang="en-US" sz="1600" dirty="0">
                <a:solidFill>
                  <a:srgbClr val="FDFEFD"/>
                </a:solidFill>
                <a:latin typeface="Corbert Medium" charset="0"/>
              </a:rPr>
              <a:t>Hardware design (digital, analog)</a:t>
            </a:r>
          </a:p>
          <a:p>
            <a:pPr lvl="1">
              <a:buClr>
                <a:srgbClr val="FDFEFD"/>
              </a:buClr>
              <a:defRPr/>
            </a:pPr>
            <a:r>
              <a:rPr lang="en-US" sz="1600" dirty="0">
                <a:solidFill>
                  <a:srgbClr val="FDFEFD"/>
                </a:solidFill>
                <a:latin typeface="Corbert Medium" charset="0"/>
              </a:rPr>
              <a:t>Firmware (FPGA, microcontrollers)</a:t>
            </a:r>
          </a:p>
          <a:p>
            <a:pPr lvl="1">
              <a:buClr>
                <a:srgbClr val="FDFEFD"/>
              </a:buClr>
              <a:defRPr/>
            </a:pPr>
            <a:r>
              <a:rPr lang="en-US" sz="1600" dirty="0">
                <a:solidFill>
                  <a:srgbClr val="FDFEFD"/>
                </a:solidFill>
                <a:latin typeface="Corbert Medium" charset="0"/>
              </a:rPr>
              <a:t>Software</a:t>
            </a:r>
          </a:p>
          <a:p>
            <a:pPr lvl="1">
              <a:buClr>
                <a:srgbClr val="FDFEFD"/>
              </a:buClr>
              <a:defRPr/>
            </a:pPr>
            <a:r>
              <a:rPr lang="en-US" sz="1600" dirty="0">
                <a:solidFill>
                  <a:srgbClr val="FDFEFD"/>
                </a:solidFill>
                <a:latin typeface="Corbert Medium" charset="0"/>
              </a:rPr>
              <a:t>Control system design and multiphysics simulation</a:t>
            </a:r>
          </a:p>
          <a:p>
            <a:pPr lvl="1">
              <a:buClr>
                <a:srgbClr val="FDFEFD"/>
              </a:buClr>
              <a:defRPr/>
            </a:pPr>
            <a:r>
              <a:rPr lang="en-US" sz="1600" dirty="0">
                <a:solidFill>
                  <a:srgbClr val="FDFEFD"/>
                </a:solidFill>
                <a:latin typeface="Corbert Medium" charset="0"/>
              </a:rPr>
              <a:t>Prototyping</a:t>
            </a:r>
          </a:p>
          <a:p>
            <a:pPr lvl="1">
              <a:buClr>
                <a:srgbClr val="FDFEFD"/>
              </a:buClr>
              <a:defRPr/>
            </a:pPr>
            <a:r>
              <a:rPr lang="en-US" sz="1600" dirty="0">
                <a:solidFill>
                  <a:srgbClr val="FDFEFD"/>
                </a:solidFill>
                <a:latin typeface="Corbert Medium" charset="0"/>
              </a:rPr>
              <a:t>Integration of complex mechatronics systems</a:t>
            </a:r>
          </a:p>
          <a:p>
            <a:pPr lvl="1">
              <a:buClr>
                <a:srgbClr val="FDFEFD"/>
              </a:buClr>
              <a:defRPr/>
            </a:pPr>
            <a:r>
              <a:rPr lang="en-US" sz="1600" dirty="0">
                <a:solidFill>
                  <a:srgbClr val="FDFEFD"/>
                </a:solidFill>
                <a:latin typeface="Corbert Medium" charset="0"/>
              </a:rPr>
              <a:t>Testing</a:t>
            </a:r>
          </a:p>
          <a:p>
            <a:pPr lvl="1">
              <a:buClr>
                <a:srgbClr val="FDFEFD"/>
              </a:buClr>
              <a:defRPr/>
            </a:pPr>
            <a:r>
              <a:rPr lang="en-US" sz="1600" dirty="0">
                <a:solidFill>
                  <a:srgbClr val="FDFEFD"/>
                </a:solidFill>
                <a:latin typeface="Corbert Medium" charset="0"/>
              </a:rPr>
              <a:t>Production</a:t>
            </a:r>
          </a:p>
          <a:p>
            <a:pPr lvl="1">
              <a:buClr>
                <a:srgbClr val="FDFEFD"/>
              </a:buClr>
              <a:defRPr/>
            </a:pPr>
            <a:endParaRPr lang="en-US" sz="1800" dirty="0">
              <a:solidFill>
                <a:srgbClr val="FDFEFD"/>
              </a:solidFill>
              <a:latin typeface="Corbert Medium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5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Microgate Engineering</a:t>
            </a:r>
            <a:endParaRPr lang="it-I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39E16-6EAA-D358-55B7-736454DED3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2830" y="1543281"/>
            <a:ext cx="6958856" cy="40126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Engineering division operates mainly in the field of astronomy:</a:t>
            </a:r>
          </a:p>
          <a:p>
            <a:pPr lvl="1"/>
            <a:r>
              <a:rPr lang="en-US" dirty="0"/>
              <a:t>Adaptive optics systems for large telescopes</a:t>
            </a:r>
          </a:p>
          <a:p>
            <a:pPr lvl="1"/>
            <a:r>
              <a:rPr lang="en-US" dirty="0"/>
              <a:t>High performance real-time computers</a:t>
            </a:r>
          </a:p>
          <a:p>
            <a:pPr lvl="1"/>
            <a:r>
              <a:rPr lang="en-US" dirty="0"/>
              <a:t>Motion control systems</a:t>
            </a:r>
          </a:p>
          <a:p>
            <a:pPr lvl="1"/>
            <a:r>
              <a:rPr lang="en-US" dirty="0"/>
              <a:t>Metrology</a:t>
            </a:r>
          </a:p>
          <a:p>
            <a:pPr lvl="1"/>
            <a:r>
              <a:rPr lang="en-US" dirty="0"/>
              <a:t>Optical communication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346" y="0"/>
            <a:ext cx="4570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0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F5B9223-9142-6DE2-25C2-EE428608ED7A}"/>
              </a:ext>
            </a:extLst>
          </p:cNvPr>
          <p:cNvSpPr/>
          <p:nvPr/>
        </p:nvSpPr>
        <p:spPr>
          <a:xfrm>
            <a:off x="7586839" y="983656"/>
            <a:ext cx="4210640" cy="276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EFFFF"/>
              </a:solidFill>
              <a:latin typeface="Corbert Medium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F33C04D-12D5-E040-19BF-A30EF3A4282B}"/>
              </a:ext>
            </a:extLst>
          </p:cNvPr>
          <p:cNvSpPr/>
          <p:nvPr/>
        </p:nvSpPr>
        <p:spPr>
          <a:xfrm>
            <a:off x="326446" y="4352941"/>
            <a:ext cx="11485042" cy="24525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EFFFF"/>
              </a:solidFill>
              <a:latin typeface="Corbert Medium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D134F77-8475-4C0A-8F88-8EDB56C8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Corbert Medium" panose="00000600000000000000"/>
              </a:rPr>
              <a:t>Micro Photon Devices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30239F-BE95-4D0A-8C2E-199A23F6A6D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3480" y="1174778"/>
            <a:ext cx="6556846" cy="2576609"/>
          </a:xfrm>
        </p:spPr>
        <p:txBody>
          <a:bodyPr>
            <a:noAutofit/>
          </a:bodyPr>
          <a:lstStyle/>
          <a:p>
            <a:pPr algn="just"/>
            <a:r>
              <a:rPr lang="en-US" sz="1800" b="1" dirty="0"/>
              <a:t>Micro Photon Devices</a:t>
            </a:r>
            <a:r>
              <a:rPr lang="en-US" sz="1800" dirty="0"/>
              <a:t> is a </a:t>
            </a:r>
            <a:r>
              <a:rPr lang="en-US" sz="1800" b="1" dirty="0"/>
              <a:t>spin-off </a:t>
            </a:r>
            <a:r>
              <a:rPr lang="en-US" sz="1800" dirty="0"/>
              <a:t>company</a:t>
            </a:r>
            <a:r>
              <a:rPr lang="en-US" sz="1800" b="1" dirty="0"/>
              <a:t> </a:t>
            </a:r>
            <a:r>
              <a:rPr lang="en-US" sz="1800" dirty="0"/>
              <a:t>of </a:t>
            </a:r>
            <a:r>
              <a:rPr lang="en-US" sz="1800" b="1" dirty="0"/>
              <a:t>Microgate</a:t>
            </a:r>
            <a:r>
              <a:rPr lang="en-US" sz="1800" dirty="0"/>
              <a:t> and </a:t>
            </a:r>
            <a:r>
              <a:rPr lang="en-US" sz="1800" b="1" dirty="0" err="1"/>
              <a:t>Politecnico</a:t>
            </a:r>
            <a:r>
              <a:rPr lang="en-US" sz="1800" b="1" dirty="0"/>
              <a:t> di Milano</a:t>
            </a:r>
            <a:r>
              <a:rPr lang="en-US" sz="1800" dirty="0"/>
              <a:t> established in 2004</a:t>
            </a:r>
          </a:p>
          <a:p>
            <a:pPr algn="just"/>
            <a:r>
              <a:rPr lang="en-US" sz="1800" dirty="0"/>
              <a:t>Development and production of </a:t>
            </a:r>
            <a:r>
              <a:rPr lang="en-US" sz="1800" b="1" dirty="0"/>
              <a:t>single-photon </a:t>
            </a:r>
            <a:r>
              <a:rPr lang="en-US" sz="1800" dirty="0"/>
              <a:t>counting modules based on </a:t>
            </a:r>
            <a:r>
              <a:rPr lang="en-US" sz="1800" b="1" dirty="0"/>
              <a:t>Single-Photon Avalanche Photodiodes (SPADs)</a:t>
            </a:r>
          </a:p>
          <a:p>
            <a:pPr algn="just"/>
            <a:r>
              <a:rPr lang="en-US" sz="1800" dirty="0"/>
              <a:t>Main customers include NASA, QTI, MIT, University of Vienna, Facebook, IIT, Harvard, Stanford, Oxford, Heriot-Watt University</a:t>
            </a:r>
          </a:p>
          <a:p>
            <a:pPr algn="just"/>
            <a:r>
              <a:rPr lang="en-US" sz="1800" dirty="0">
                <a:latin typeface="Corbert Medium" panose="00000600000000000000" pitchFamily="50" charset="0"/>
              </a:rPr>
              <a:t>In-house </a:t>
            </a:r>
            <a:r>
              <a:rPr lang="en-US" sz="1800" b="1" dirty="0">
                <a:latin typeface="Corbert Medium" panose="00000600000000000000" pitchFamily="50" charset="0"/>
              </a:rPr>
              <a:t>capabilities cover the entire process, from design to production and testing</a:t>
            </a:r>
          </a:p>
          <a:p>
            <a:pPr algn="just">
              <a:lnSpc>
                <a:spcPct val="120000"/>
              </a:lnSpc>
            </a:pPr>
            <a:r>
              <a:rPr lang="en-US" sz="1800" b="1" dirty="0"/>
              <a:t>Single pixels and arrays</a:t>
            </a:r>
            <a:endParaRPr lang="en-US" sz="1800" b="1" dirty="0">
              <a:latin typeface="Corbert Medium" panose="000006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41826-9138-408B-ACB1-DACD5BE26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803" y="2893668"/>
            <a:ext cx="1954242" cy="338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4199A-9B26-4D2C-95A7-D7AF846963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051" y="1278760"/>
            <a:ext cx="3592108" cy="121611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67B4ABC-165F-6547-138C-EDBA82B764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8" t="1994" r="2468" b="893"/>
          <a:stretch/>
        </p:blipFill>
        <p:spPr>
          <a:xfrm>
            <a:off x="6309567" y="4465538"/>
            <a:ext cx="2219500" cy="2340000"/>
          </a:xfrm>
          <a:prstGeom prst="rect">
            <a:avLst/>
          </a:prstGeom>
        </p:spPr>
      </p:pic>
      <p:pic>
        <p:nvPicPr>
          <p:cNvPr id="14" name="Immagine 13" descr="Immagine che contiene circuito, Componente elettrico, Componente di circuito passivo, Componente di circuito&#10;&#10;Descrizione generata automaticamente">
            <a:extLst>
              <a:ext uri="{FF2B5EF4-FFF2-40B4-BE49-F238E27FC236}">
                <a16:creationId xmlns:a16="http://schemas.microsoft.com/office/drawing/2014/main" id="{A4C4F239-42FE-AF81-F268-1255D7064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6665" y="4465538"/>
            <a:ext cx="2434355" cy="234000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5F5032B-5615-3C52-E805-9DDBD2F19CE1}"/>
              </a:ext>
            </a:extLst>
          </p:cNvPr>
          <p:cNvSpPr txBox="1"/>
          <p:nvPr/>
        </p:nvSpPr>
        <p:spPr>
          <a:xfrm>
            <a:off x="7732811" y="2641169"/>
            <a:ext cx="166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5">
                    <a:lumMod val="75000"/>
                  </a:schemeClr>
                </a:solidFill>
                <a:latin typeface="Corbert Medium" panose="00000600000000000000" pitchFamily="50" charset="0"/>
              </a:rPr>
              <a:t>Politecnico</a:t>
            </a:r>
          </a:p>
          <a:p>
            <a:r>
              <a:rPr lang="it-IT" sz="2400" b="1" dirty="0">
                <a:solidFill>
                  <a:schemeClr val="accent5">
                    <a:lumMod val="75000"/>
                  </a:schemeClr>
                </a:solidFill>
                <a:latin typeface="Corbert Medium" panose="00000600000000000000" pitchFamily="50" charset="0"/>
              </a:rPr>
              <a:t>di Milano</a:t>
            </a:r>
          </a:p>
        </p:txBody>
      </p:sp>
      <p:pic>
        <p:nvPicPr>
          <p:cNvPr id="2" name="Immagine 4" descr="Immagine che contiene testo, luce, calibro&#10;&#10;Descrizione generata automaticamente">
            <a:extLst>
              <a:ext uri="{FF2B5EF4-FFF2-40B4-BE49-F238E27FC236}">
                <a16:creationId xmlns:a16="http://schemas.microsoft.com/office/drawing/2014/main" id="{2D5814BC-2E7D-3B45-7454-8E802ADA4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80" y="4465538"/>
            <a:ext cx="2578858" cy="2340000"/>
          </a:xfrm>
          <a:prstGeom prst="rect">
            <a:avLst/>
          </a:prstGeom>
        </p:spPr>
      </p:pic>
      <p:pic>
        <p:nvPicPr>
          <p:cNvPr id="4" name="Immagine 6" descr="IMG_0092.JPG">
            <a:extLst>
              <a:ext uri="{FF2B5EF4-FFF2-40B4-BE49-F238E27FC236}">
                <a16:creationId xmlns:a16="http://schemas.microsoft.com/office/drawing/2014/main" id="{186AA3A6-F13A-82D1-F8C6-37EAC8BEC0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436" y="4465538"/>
            <a:ext cx="224553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5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FA1463-BD79-4F71-D1B0-43D0ED917A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74A55A-6DC8-60C5-8C1F-2011E2FC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Adaptive optics: what is it?</a:t>
            </a:r>
            <a:br>
              <a:rPr lang="en-US" b="1" dirty="0"/>
            </a:b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239400" y="1041739"/>
            <a:ext cx="5897217" cy="48678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/>
              <a:t>Adaptive optics</a:t>
            </a:r>
            <a:r>
              <a:rPr lang="en-US" sz="1800" dirty="0"/>
              <a:t> is a technology that allows correcting the </a:t>
            </a:r>
            <a:r>
              <a:rPr lang="en-US" sz="1800" b="1" dirty="0"/>
              <a:t>image blurring</a:t>
            </a:r>
            <a:r>
              <a:rPr lang="en-US" sz="1800" dirty="0"/>
              <a:t> typically caused by the </a:t>
            </a:r>
            <a:r>
              <a:rPr lang="en-US" sz="1800" b="1" dirty="0"/>
              <a:t>atmospheric turbulence</a:t>
            </a:r>
            <a:r>
              <a:rPr lang="en-US" sz="1800" dirty="0"/>
              <a:t>. Even if the concept was introduced in 1953 (H.W. Babcock), the first adaptive optics systems for </a:t>
            </a:r>
            <a:r>
              <a:rPr lang="en-US" sz="1800" b="1" dirty="0"/>
              <a:t>ground-based astronomic telescopes</a:t>
            </a:r>
            <a:r>
              <a:rPr lang="en-US" sz="1800" dirty="0"/>
              <a:t> were introduced in the 90’s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Other applications: </a:t>
            </a:r>
            <a:r>
              <a:rPr lang="en-US" sz="1800" b="1" dirty="0"/>
              <a:t>optical communication</a:t>
            </a:r>
            <a:r>
              <a:rPr lang="en-US" sz="1800" dirty="0"/>
              <a:t>, </a:t>
            </a:r>
            <a:r>
              <a:rPr lang="en-US" sz="1800" b="1" dirty="0"/>
              <a:t>space debris control</a:t>
            </a:r>
            <a:r>
              <a:rPr lang="en-US" sz="1800" dirty="0"/>
              <a:t>, medical imaging, high resolution printing systems, military equipment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 </a:t>
            </a:r>
            <a:r>
              <a:rPr lang="en-US" sz="1800" b="1" dirty="0"/>
              <a:t>adaptive mirror</a:t>
            </a:r>
            <a:r>
              <a:rPr lang="en-US" sz="1800" dirty="0"/>
              <a:t> is deformed in real-time, so to compensate the waveform aberrations; a control loop tries to minimize the residual aberration measured by a </a:t>
            </a:r>
            <a:r>
              <a:rPr lang="en-US" sz="1800" b="1" dirty="0"/>
              <a:t>wavefront sensor</a:t>
            </a:r>
            <a:r>
              <a:rPr lang="en-US" sz="1800" dirty="0"/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09F39C-293B-47E2-8003-76CFA7A68EA3}"/>
              </a:ext>
            </a:extLst>
          </p:cNvPr>
          <p:cNvSpPr txBox="1">
            <a:spLocks/>
          </p:cNvSpPr>
          <p:nvPr/>
        </p:nvSpPr>
        <p:spPr>
          <a:xfrm>
            <a:off x="924535" y="-286924"/>
            <a:ext cx="5616146" cy="837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200" b="0" kern="1200" dirty="0">
                <a:solidFill>
                  <a:srgbClr val="5E696D"/>
                </a:solidFill>
                <a:latin typeface="Corbert ExtraBold" charset="0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5FAE29-6233-7B95-3BD7-5A851BBBC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729" y="231771"/>
            <a:ext cx="5276105" cy="64674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A76A03-FFDC-49A4-9DF0-E2B3499BFB2F}"/>
              </a:ext>
            </a:extLst>
          </p:cNvPr>
          <p:cNvGrpSpPr/>
          <p:nvPr/>
        </p:nvGrpSpPr>
        <p:grpSpPr>
          <a:xfrm>
            <a:off x="6779891" y="4815368"/>
            <a:ext cx="2069817" cy="1648495"/>
            <a:chOff x="7217408" y="4529271"/>
            <a:chExt cx="1814072" cy="14356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354E7A-9E94-4F14-AA98-89F10B71C4C9}"/>
                </a:ext>
              </a:extLst>
            </p:cNvPr>
            <p:cNvSpPr/>
            <p:nvPr/>
          </p:nvSpPr>
          <p:spPr>
            <a:xfrm>
              <a:off x="7217408" y="4529271"/>
              <a:ext cx="1268236" cy="692209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B093D2B-099E-4AAD-ACC7-DFA995CD513A}"/>
                </a:ext>
              </a:extLst>
            </p:cNvPr>
            <p:cNvSpPr/>
            <p:nvPr/>
          </p:nvSpPr>
          <p:spPr>
            <a:xfrm>
              <a:off x="8033047" y="5482272"/>
              <a:ext cx="998433" cy="482692"/>
            </a:xfrm>
            <a:prstGeom prst="rect">
              <a:avLst/>
            </a:prstGeom>
            <a:noFill/>
            <a:ln w="38100">
              <a:solidFill>
                <a:srgbClr val="515A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FB79-4F32-BDEE-87FA-71BC9DE83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and technology motivations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5F41A7A-6FEC-910B-492C-30B6D3518A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256" y="1113157"/>
                <a:ext cx="4470509" cy="414203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230400" indent="-230400" eaLnBrk="1" hangingPunct="1">
                  <a:spcBef>
                    <a:spcPts val="1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2"/>
                    </a:solidFill>
                    <a:latin typeface="Corbert Medium" panose="00000600000000000000" pitchFamily="50" charset="0"/>
                  </a:defRPr>
                </a:lvl1pPr>
                <a:lvl2pPr marL="446088" indent="-230188" algn="just" eaLnBrk="1" hangingPunct="1">
                  <a:spcBef>
                    <a:spcPts val="5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tabLst/>
                  <a:defRPr sz="2000" b="1">
                    <a:solidFill>
                      <a:schemeClr val="tx2"/>
                    </a:solidFill>
                    <a:latin typeface="Corbert Medium" panose="00000600000000000000" pitchFamily="50" charset="0"/>
                  </a:defRPr>
                </a:lvl2pPr>
                <a:lvl3pPr marL="903288" indent="-230188" algn="just" eaLnBrk="1" hangingPunct="1">
                  <a:spcBef>
                    <a:spcPts val="5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2"/>
                    </a:solidFill>
                    <a:latin typeface="Corbert Medium" panose="00000600000000000000" pitchFamily="50" charset="0"/>
                  </a:defRPr>
                </a:lvl3pPr>
                <a:lvl4pPr marL="1602000" indent="-230400" eaLnBrk="1" hangingPunct="1">
                  <a:spcBef>
                    <a:spcPts val="5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800">
                    <a:solidFill>
                      <a:schemeClr val="tx2"/>
                    </a:solidFill>
                    <a:latin typeface="Corbert Medium" panose="00000600000000000000" pitchFamily="50" charset="0"/>
                  </a:defRPr>
                </a:lvl4pPr>
                <a:lvl5pPr marL="2059200" indent="-230400" eaLnBrk="1" hangingPunct="1">
                  <a:spcBef>
                    <a:spcPts val="5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800">
                    <a:solidFill>
                      <a:schemeClr val="tx2"/>
                    </a:solidFill>
                    <a:latin typeface="Corbert Medium" panose="00000600000000000000" pitchFamily="50" charset="0"/>
                  </a:defRPr>
                </a:lvl5pPr>
                <a:lvl6pPr eaLnBrk="1" hangingPunct="1"/>
                <a:lvl7pPr eaLnBrk="1" hangingPunct="1"/>
                <a:lvl8pPr eaLnBrk="1" hangingPunct="1"/>
                <a:lvl9pPr eaLnBrk="1" hangingPunct="1"/>
              </a:lstStyle>
              <a:p>
                <a:r>
                  <a:rPr lang="en-US" sz="2400" dirty="0"/>
                  <a:t>Telescope size 2x every 40 years</a:t>
                </a:r>
              </a:p>
              <a:p>
                <a:r>
                  <a:rPr lang="en-US" sz="2400" dirty="0"/>
                  <a:t>Why building larger telescopes?</a:t>
                </a:r>
              </a:p>
              <a:p>
                <a:pPr lvl="1" algn="l"/>
                <a:r>
                  <a:rPr lang="en-US" sz="2200" b="0" dirty="0"/>
                  <a:t>Larger light collection surface: </a:t>
                </a:r>
                <a:br>
                  <a:rPr lang="en-US" sz="2200" b="0" dirty="0"/>
                </a:br>
                <a:r>
                  <a:rPr lang="en-US" sz="2200" b="0" dirty="0"/>
                  <a:t>look at fainter objects</a:t>
                </a:r>
                <a:br>
                  <a:rPr lang="en-US" sz="2200" b="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1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200" b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2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200" b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b="0" dirty="0"/>
              </a:p>
              <a:p>
                <a:pPr lvl="1"/>
                <a:endParaRPr lang="en-US" sz="2200" b="0" dirty="0"/>
              </a:p>
              <a:p>
                <a:pPr lvl="1"/>
                <a:r>
                  <a:rPr lang="en-US" sz="2200" b="0" dirty="0"/>
                  <a:t>Improved angular resolution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sz="22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1.22</m:t>
                      </m:r>
                      <m:f>
                        <m:fPr>
                          <m:ctrlPr>
                            <a:rPr lang="it-IT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it-IT" sz="2200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5F41A7A-6FEC-910B-492C-30B6D3518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6" y="1113157"/>
                <a:ext cx="4470509" cy="4142039"/>
              </a:xfrm>
              <a:prstGeom prst="rect">
                <a:avLst/>
              </a:prstGeom>
              <a:blipFill>
                <a:blip r:embed="rId2"/>
                <a:stretch>
                  <a:fillRect l="-1774" t="-1178" r="-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1A766C5-ACC1-CD7B-32F9-90DAE904B255}"/>
              </a:ext>
            </a:extLst>
          </p:cNvPr>
          <p:cNvGrpSpPr/>
          <p:nvPr/>
        </p:nvGrpSpPr>
        <p:grpSpPr>
          <a:xfrm>
            <a:off x="4562765" y="1056264"/>
            <a:ext cx="7536979" cy="3713010"/>
            <a:chOff x="4562764" y="1453829"/>
            <a:chExt cx="7536979" cy="37130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1C7966E-2A25-782F-574F-298E5C6A40CB}"/>
                </a:ext>
              </a:extLst>
            </p:cNvPr>
            <p:cNvGrpSpPr/>
            <p:nvPr/>
          </p:nvGrpSpPr>
          <p:grpSpPr>
            <a:xfrm>
              <a:off x="4562764" y="1453829"/>
              <a:ext cx="7536979" cy="3713010"/>
              <a:chOff x="1532039" y="1027638"/>
              <a:chExt cx="8747043" cy="4154846"/>
            </a:xfrm>
          </p:grpSpPr>
          <p:pic>
            <p:nvPicPr>
              <p:cNvPr id="7" name="Picture 2" descr="Apeture_Size_Evolution.tiff">
                <a:extLst>
                  <a:ext uri="{FF2B5EF4-FFF2-40B4-BE49-F238E27FC236}">
                    <a16:creationId xmlns:a16="http://schemas.microsoft.com/office/drawing/2014/main" id="{EB5251B1-659C-E2E4-295D-F9897D5C1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32039" y="1027638"/>
                <a:ext cx="8747043" cy="4154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429992B-DC2B-3D93-6A93-1EEE1F25B7F8}"/>
                  </a:ext>
                </a:extLst>
              </p:cNvPr>
              <p:cNvSpPr/>
              <p:nvPr/>
            </p:nvSpPr>
            <p:spPr>
              <a:xfrm rot="20517001">
                <a:off x="8902168" y="1514099"/>
                <a:ext cx="648072" cy="387510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1596F55-47CC-DC5C-011C-710C569790CF}"/>
                  </a:ext>
                </a:extLst>
              </p:cNvPr>
              <p:cNvSpPr/>
              <p:nvPr/>
            </p:nvSpPr>
            <p:spPr>
              <a:xfrm>
                <a:off x="9107524" y="1642256"/>
                <a:ext cx="288032" cy="26834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3EC61-7D1D-7430-6EDD-067E4865AC99}"/>
                  </a:ext>
                </a:extLst>
              </p:cNvPr>
              <p:cNvSpPr txBox="1"/>
              <p:nvPr/>
            </p:nvSpPr>
            <p:spPr>
              <a:xfrm>
                <a:off x="8520044" y="1300692"/>
                <a:ext cx="731496" cy="723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b="1" dirty="0">
                    <a:solidFill>
                      <a:srgbClr val="BAD532"/>
                    </a:solidFill>
                  </a:rPr>
                  <a:t>E-ELT</a:t>
                </a:r>
              </a:p>
              <a:p>
                <a:pPr algn="ctr"/>
                <a:r>
                  <a:rPr lang="it-IT" sz="1200" b="1" dirty="0">
                    <a:solidFill>
                      <a:srgbClr val="BAD532"/>
                    </a:solidFill>
                  </a:rPr>
                  <a:t>GMT</a:t>
                </a:r>
              </a:p>
              <a:p>
                <a:pPr algn="ctr"/>
                <a:r>
                  <a:rPr lang="it-IT" sz="1200" b="1" dirty="0">
                    <a:solidFill>
                      <a:srgbClr val="BAD532"/>
                    </a:solidFill>
                  </a:rPr>
                  <a:t>TMT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BC80736-EAF0-9360-26EA-DC2680A620BA}"/>
                </a:ext>
              </a:extLst>
            </p:cNvPr>
            <p:cNvSpPr/>
            <p:nvPr/>
          </p:nvSpPr>
          <p:spPr>
            <a:xfrm>
              <a:off x="11150153" y="2032789"/>
              <a:ext cx="188291" cy="180400"/>
            </a:xfrm>
            <a:prstGeom prst="ellipse">
              <a:avLst/>
            </a:prstGeom>
            <a:solidFill>
              <a:srgbClr val="BAD53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E0FBA5-2821-0F25-2142-BBDAF2753415}"/>
              </a:ext>
            </a:extLst>
          </p:cNvPr>
          <p:cNvSpPr txBox="1">
            <a:spLocks/>
          </p:cNvSpPr>
          <p:nvPr/>
        </p:nvSpPr>
        <p:spPr>
          <a:xfrm>
            <a:off x="304731" y="5013291"/>
            <a:ext cx="11509513" cy="147767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30400" indent="-230400" eaLnBrk="1" hangingPunct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  <a:lvl2pPr marL="446088" indent="-230188" algn="just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b="1">
                <a:solidFill>
                  <a:schemeClr val="tx2"/>
                </a:solidFill>
                <a:latin typeface="Corbert Medium" panose="00000600000000000000" pitchFamily="50" charset="0"/>
              </a:defRPr>
            </a:lvl2pPr>
            <a:lvl3pPr marL="903288" indent="-230188" algn="just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orbert Medium" panose="00000600000000000000" pitchFamily="50" charset="0"/>
              </a:defRPr>
            </a:lvl3pPr>
            <a:lvl4pPr marL="1602000" indent="-230400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4pPr>
            <a:lvl5pPr marL="2059200" indent="-230400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5pPr>
            <a:lvl6pPr eaLnBrk="1" hangingPunct="1"/>
            <a:lvl7pPr eaLnBrk="1" hangingPunct="1"/>
            <a:lvl8pPr eaLnBrk="1" hangingPunct="1"/>
            <a:lvl9pPr eaLnBrk="1" hangingPunct="1"/>
          </a:lstStyle>
          <a:p>
            <a:pPr marL="0" indent="0">
              <a:buNone/>
            </a:pPr>
            <a:r>
              <a:rPr lang="en-US" sz="2400" dirty="0"/>
              <a:t>But… this only yields for a perfectly corrected telescope… in reality we are limited by:</a:t>
            </a:r>
          </a:p>
          <a:p>
            <a:r>
              <a:rPr lang="en-US" sz="2200" dirty="0"/>
              <a:t>static and slow aberrations of the telescope</a:t>
            </a:r>
          </a:p>
          <a:p>
            <a:r>
              <a:rPr lang="en-US" sz="2200" dirty="0"/>
              <a:t>atmospheric turbulence, telescope vibrations</a:t>
            </a:r>
            <a:endParaRPr lang="it-IT" sz="2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F2310D9-0BDB-C1CE-2770-48F50B610B3B}"/>
              </a:ext>
            </a:extLst>
          </p:cNvPr>
          <p:cNvSpPr txBox="1">
            <a:spLocks/>
          </p:cNvSpPr>
          <p:nvPr/>
        </p:nvSpPr>
        <p:spPr>
          <a:xfrm>
            <a:off x="5805156" y="5516980"/>
            <a:ext cx="2712680" cy="38049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30400" indent="-230400" eaLnBrk="1" hangingPunct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  <a:lvl2pPr marL="446088" indent="-230188" algn="just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b="1">
                <a:solidFill>
                  <a:schemeClr val="tx2"/>
                </a:solidFill>
                <a:latin typeface="Corbert Medium" panose="00000600000000000000" pitchFamily="50" charset="0"/>
              </a:defRPr>
            </a:lvl2pPr>
            <a:lvl3pPr marL="903288" indent="-230188" algn="just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orbert Medium" panose="00000600000000000000" pitchFamily="50" charset="0"/>
              </a:defRPr>
            </a:lvl3pPr>
            <a:lvl4pPr marL="1602000" indent="-230400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4pPr>
            <a:lvl5pPr marL="2059200" indent="-230400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5pPr>
            <a:lvl6pPr eaLnBrk="1" hangingPunct="1"/>
            <a:lvl7pPr eaLnBrk="1" hangingPunct="1"/>
            <a:lvl8pPr eaLnBrk="1" hangingPunct="1"/>
            <a:lvl9pPr eaLnBrk="1" hangingPunct="1"/>
          </a:lstStyle>
          <a:p>
            <a:pPr marL="0" indent="0">
              <a:buNone/>
            </a:pPr>
            <a:r>
              <a:rPr lang="en-US" sz="2200" dirty="0"/>
              <a:t>→ </a:t>
            </a:r>
            <a:r>
              <a:rPr lang="en-US" sz="2200" i="1" dirty="0"/>
              <a:t>active</a:t>
            </a:r>
            <a:r>
              <a:rPr lang="en-US" sz="2200" dirty="0"/>
              <a:t> optics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CE667E-6D75-9CC3-1F11-57459099FA4D}"/>
              </a:ext>
            </a:extLst>
          </p:cNvPr>
          <p:cNvSpPr txBox="1">
            <a:spLocks/>
          </p:cNvSpPr>
          <p:nvPr/>
        </p:nvSpPr>
        <p:spPr>
          <a:xfrm>
            <a:off x="5805156" y="5951245"/>
            <a:ext cx="2712680" cy="38049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30400" indent="-230400" eaLnBrk="1" hangingPunct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Corbert Medium" panose="00000600000000000000" pitchFamily="50" charset="0"/>
              </a:defRPr>
            </a:lvl1pPr>
            <a:lvl2pPr marL="446088" indent="-230188" algn="just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b="1">
                <a:solidFill>
                  <a:schemeClr val="tx2"/>
                </a:solidFill>
                <a:latin typeface="Corbert Medium" panose="00000600000000000000" pitchFamily="50" charset="0"/>
              </a:defRPr>
            </a:lvl2pPr>
            <a:lvl3pPr marL="903288" indent="-230188" algn="just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orbert Medium" panose="00000600000000000000" pitchFamily="50" charset="0"/>
              </a:defRPr>
            </a:lvl3pPr>
            <a:lvl4pPr marL="1602000" indent="-230400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4pPr>
            <a:lvl5pPr marL="2059200" indent="-230400" eaLnBrk="1" hangingPunct="1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orbert Medium" panose="00000600000000000000" pitchFamily="50" charset="0"/>
              </a:defRPr>
            </a:lvl5pPr>
            <a:lvl6pPr eaLnBrk="1" hangingPunct="1"/>
            <a:lvl7pPr eaLnBrk="1" hangingPunct="1"/>
            <a:lvl8pPr eaLnBrk="1" hangingPunct="1"/>
            <a:lvl9pPr eaLnBrk="1" hangingPunct="1"/>
          </a:lstStyle>
          <a:p>
            <a:pPr marL="0" indent="0">
              <a:buNone/>
            </a:pPr>
            <a:r>
              <a:rPr lang="en-US" sz="2200" dirty="0"/>
              <a:t>→ </a:t>
            </a:r>
            <a:r>
              <a:rPr lang="en-US" sz="2200" i="1" dirty="0"/>
              <a:t>adaptive</a:t>
            </a:r>
            <a:r>
              <a:rPr lang="en-US" sz="2200" dirty="0"/>
              <a:t> optics</a:t>
            </a:r>
          </a:p>
        </p:txBody>
      </p:sp>
    </p:spTree>
    <p:extLst>
      <p:ext uri="{BB962C8B-B14F-4D97-AF65-F5344CB8AC3E}">
        <p14:creationId xmlns:p14="http://schemas.microsoft.com/office/powerpoint/2010/main" val="335368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6EE9-C159-8C80-D9D1-FF1DEEAE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Atmospheric parameters</a:t>
            </a:r>
          </a:p>
        </p:txBody>
      </p:sp>
      <p:pic>
        <p:nvPicPr>
          <p:cNvPr id="4" name="Picture 2" descr="C:\Users\Roby.BZMICROGATE\Desktop\2012_10_01_MaxValier\seeing.png">
            <a:extLst>
              <a:ext uri="{FF2B5EF4-FFF2-40B4-BE49-F238E27FC236}">
                <a16:creationId xmlns:a16="http://schemas.microsoft.com/office/drawing/2014/main" id="{2AC3D340-571D-DF21-925F-580084E5D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2873" y="1056264"/>
            <a:ext cx="6195612" cy="3054781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1B9EC8-D967-FC5E-09C6-AADBB5C152D5}"/>
              </a:ext>
            </a:extLst>
          </p:cNvPr>
          <p:cNvSpPr txBox="1"/>
          <p:nvPr/>
        </p:nvSpPr>
        <p:spPr>
          <a:xfrm>
            <a:off x="124816" y="1196069"/>
            <a:ext cx="56562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orbert Medium" panose="00000600000000000000" pitchFamily="50" charset="0"/>
              </a:rPr>
              <a:t>Atmospheric seeing</a:t>
            </a:r>
            <a:br>
              <a:rPr lang="en-US" sz="2400" dirty="0">
                <a:solidFill>
                  <a:schemeClr val="tx2"/>
                </a:solidFill>
                <a:latin typeface="Corbert Medium" panose="00000600000000000000" pitchFamily="50" charset="0"/>
              </a:rPr>
            </a:br>
            <a:r>
              <a:rPr lang="en-US" sz="2400" dirty="0">
                <a:solidFill>
                  <a:schemeClr val="tx2"/>
                </a:solidFill>
                <a:latin typeface="Corbert Medium" panose="00000600000000000000" pitchFamily="50" charset="0"/>
              </a:rPr>
              <a:t>(FWHM of the PSF) </a:t>
            </a:r>
            <a:br>
              <a:rPr lang="en-US" sz="2400" dirty="0">
                <a:solidFill>
                  <a:schemeClr val="tx2"/>
                </a:solidFill>
                <a:latin typeface="Corbert Medium" panose="00000600000000000000" pitchFamily="50" charset="0"/>
              </a:rPr>
            </a:br>
            <a:r>
              <a:rPr lang="en-US" sz="2400" dirty="0">
                <a:solidFill>
                  <a:schemeClr val="tx2"/>
                </a:solidFill>
                <a:latin typeface="Corbert Medium" panose="00000600000000000000" pitchFamily="50" charset="0"/>
              </a:rPr>
              <a:t>Excellent seeing at primary astronomy sites is rarely below 0.5”</a:t>
            </a:r>
          </a:p>
          <a:p>
            <a:pPr marL="342900" indent="-342900" algn="l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Corbert Medium" panose="00000600000000000000" pitchFamily="50" charset="0"/>
            </a:endParaRPr>
          </a:p>
          <a:p>
            <a:pPr marL="342900" indent="-342900" algn="l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orbert Medium" panose="00000600000000000000" pitchFamily="50" charset="0"/>
              </a:rPr>
              <a:t>8-m telescope diffraction limit in K: 0.07”</a:t>
            </a:r>
          </a:p>
          <a:p>
            <a:pPr marL="342900" indent="-3429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orbert Medium" panose="00000600000000000000" pitchFamily="50" charset="0"/>
              </a:rPr>
              <a:t>40-m class ELT: 0.014”</a:t>
            </a:r>
            <a:endParaRPr lang="it-IT" sz="2400" dirty="0">
              <a:solidFill>
                <a:schemeClr val="tx2"/>
              </a:solidFill>
              <a:latin typeface="Corbert Medium" panose="00000600000000000000" pitchFamily="50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FA3EA0-397A-10E4-3FB1-0743844D91A2}"/>
              </a:ext>
            </a:extLst>
          </p:cNvPr>
          <p:cNvGrpSpPr/>
          <p:nvPr/>
        </p:nvGrpSpPr>
        <p:grpSpPr>
          <a:xfrm>
            <a:off x="576263" y="4170139"/>
            <a:ext cx="3543245" cy="1736893"/>
            <a:chOff x="576263" y="4445993"/>
            <a:chExt cx="3543245" cy="1736893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E72A119F-AC48-4302-8F1C-ED7E83BA679B}"/>
                </a:ext>
              </a:extLst>
            </p:cNvPr>
            <p:cNvSpPr/>
            <p:nvPr/>
          </p:nvSpPr>
          <p:spPr>
            <a:xfrm rot="5400000">
              <a:off x="1928153" y="4479630"/>
              <a:ext cx="525192" cy="457918"/>
            </a:xfrm>
            <a:prstGeom prst="rightArrow">
              <a:avLst/>
            </a:prstGeom>
            <a:solidFill>
              <a:srgbClr val="BAD53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BB36F7-DDC5-F69E-4709-79B56407A53F}"/>
                </a:ext>
              </a:extLst>
            </p:cNvPr>
            <p:cNvSpPr txBox="1"/>
            <p:nvPr/>
          </p:nvSpPr>
          <p:spPr>
            <a:xfrm>
              <a:off x="576263" y="4982557"/>
              <a:ext cx="354324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buClr>
                  <a:srgbClr val="FFFFFF"/>
                </a:buClr>
              </a:pPr>
              <a:r>
                <a:rPr lang="en-US" sz="2400" b="1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Large telescopes need </a:t>
              </a:r>
              <a:br>
                <a:rPr lang="en-US" sz="2400" b="1" dirty="0">
                  <a:solidFill>
                    <a:schemeClr val="tx2"/>
                  </a:solidFill>
                  <a:latin typeface="Corbert Medium" panose="00000600000000000000" pitchFamily="50" charset="0"/>
                </a:rPr>
              </a:br>
              <a:r>
                <a:rPr lang="en-US" sz="2400" b="1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adaptive optics to exploit </a:t>
              </a:r>
              <a:br>
                <a:rPr lang="en-US" sz="2400" b="1" dirty="0">
                  <a:solidFill>
                    <a:schemeClr val="tx2"/>
                  </a:solidFill>
                  <a:latin typeface="Corbert Medium" panose="00000600000000000000" pitchFamily="50" charset="0"/>
                </a:rPr>
              </a:br>
              <a:r>
                <a:rPr lang="en-US" sz="2400" b="1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their large size!</a:t>
              </a:r>
              <a:endParaRPr lang="it-IT" sz="2400" b="1" dirty="0">
                <a:solidFill>
                  <a:schemeClr val="tx2"/>
                </a:solidFill>
                <a:latin typeface="Corbert Medium" panose="00000600000000000000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6FD3A7-57E2-4568-A7C5-79D22067BCE3}"/>
              </a:ext>
            </a:extLst>
          </p:cNvPr>
          <p:cNvGrpSpPr/>
          <p:nvPr/>
        </p:nvGrpSpPr>
        <p:grpSpPr>
          <a:xfrm>
            <a:off x="4277994" y="4291204"/>
            <a:ext cx="7914006" cy="1238633"/>
            <a:chOff x="4277994" y="4291204"/>
            <a:chExt cx="7914006" cy="12386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CBB8A9-7CCB-023B-170A-5CDC929B853B}"/>
                </a:ext>
              </a:extLst>
            </p:cNvPr>
            <p:cNvSpPr txBox="1"/>
            <p:nvPr/>
          </p:nvSpPr>
          <p:spPr>
            <a:xfrm>
              <a:off x="4277994" y="4291204"/>
              <a:ext cx="47183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l" eaLnBrk="1" hangingPunct="1"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Fried Parameter r</a:t>
              </a:r>
              <a:r>
                <a:rPr lang="en-US" sz="2400" baseline="-25000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0</a:t>
              </a:r>
              <a:r>
                <a:rPr lang="en-US" sz="2400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 </a:t>
              </a:r>
              <a:br>
                <a:rPr lang="en-US" sz="2400" dirty="0">
                  <a:solidFill>
                    <a:schemeClr val="tx2"/>
                  </a:solidFill>
                  <a:latin typeface="Corbert Medium" panose="00000600000000000000" pitchFamily="50" charset="0"/>
                </a:rPr>
              </a:br>
              <a:r>
                <a:rPr lang="en-US" sz="2400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(atmospheric coherence length)</a:t>
              </a:r>
              <a:endParaRPr lang="it-IT" sz="2400" dirty="0">
                <a:solidFill>
                  <a:schemeClr val="tx2"/>
                </a:solidFill>
                <a:latin typeface="Corbert Medium" panose="00000600000000000000" pitchFamily="50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Object 1">
                  <a:extLst>
                    <a:ext uri="{FF2B5EF4-FFF2-40B4-BE49-F238E27FC236}">
                      <a16:creationId xmlns:a16="http://schemas.microsoft.com/office/drawing/2014/main" id="{24D5C708-4D7D-851C-932F-ADB745574EBA}"/>
                    </a:ext>
                  </a:extLst>
                </p:cNvPr>
                <p:cNvSpPr txBox="1"/>
                <p:nvPr/>
              </p:nvSpPr>
              <p:spPr bwMode="auto">
                <a:xfrm>
                  <a:off x="9176027" y="4432735"/>
                  <a:ext cx="3015973" cy="618932"/>
                </a:xfrm>
                <a:prstGeom prst="rect">
                  <a:avLst/>
                </a:prstGeom>
                <a:noFill/>
              </p:spPr>
              <p:txBody>
                <a:bodyPr>
                  <a:normAutofit fontScale="85000" lnSpcReduction="10000"/>
                </a:bodyPr>
                <a:lstStyle/>
                <a:p>
                  <a:pPr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f>
                            <m:fPr>
                              <m:ctrlPr>
                                <a:rPr lang="en-US" sz="26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6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dirty="0"/>
                    <a:t>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6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6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60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6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6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</m:oMath>
                  </a14:m>
                  <a:endParaRPr lang="en-US" sz="2600" i="1" dirty="0">
                    <a:solidFill>
                      <a:srgbClr val="FFFFFF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7" name="Object 1">
                  <a:extLst>
                    <a:ext uri="{FF2B5EF4-FFF2-40B4-BE49-F238E27FC236}">
                      <a16:creationId xmlns:a16="http://schemas.microsoft.com/office/drawing/2014/main" id="{24D5C708-4D7D-851C-932F-ADB745574E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76027" y="4432735"/>
                  <a:ext cx="3015973" cy="6189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00FEE598-4D6E-3287-973C-E77A28B00E23}"/>
                </a:ext>
              </a:extLst>
            </p:cNvPr>
            <p:cNvSpPr/>
            <p:nvPr/>
          </p:nvSpPr>
          <p:spPr>
            <a:xfrm>
              <a:off x="4735789" y="5070046"/>
              <a:ext cx="830996" cy="457918"/>
            </a:xfrm>
            <a:prstGeom prst="rightArrow">
              <a:avLst/>
            </a:prstGeom>
            <a:solidFill>
              <a:srgbClr val="BAD53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83F9C7-410B-99E4-AC0C-5167871B6AFE}"/>
                </a:ext>
              </a:extLst>
            </p:cNvPr>
            <p:cNvSpPr txBox="1"/>
            <p:nvPr/>
          </p:nvSpPr>
          <p:spPr>
            <a:xfrm>
              <a:off x="5646331" y="5068172"/>
              <a:ext cx="628284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Clr>
                  <a:srgbClr val="FFFFFF"/>
                </a:buClr>
              </a:pPr>
              <a:r>
                <a:rPr lang="en-US" sz="2400" b="1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Actuator spacing (on entrance pupil) ~ 15cm</a:t>
              </a:r>
              <a:endParaRPr lang="it-IT" sz="2400" b="1" dirty="0">
                <a:solidFill>
                  <a:schemeClr val="tx2"/>
                </a:solidFill>
                <a:latin typeface="Corbert Medium" panose="00000600000000000000" pitchFamily="50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709A641-A94F-986C-83DE-168CB58040A3}"/>
              </a:ext>
            </a:extLst>
          </p:cNvPr>
          <p:cNvGrpSpPr/>
          <p:nvPr/>
        </p:nvGrpSpPr>
        <p:grpSpPr>
          <a:xfrm>
            <a:off x="4313901" y="5822742"/>
            <a:ext cx="5655047" cy="867428"/>
            <a:chOff x="4313901" y="5822742"/>
            <a:chExt cx="5655047" cy="8674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EF6BDD-C82C-9458-470D-59A7F18DB5DC}"/>
                </a:ext>
              </a:extLst>
            </p:cNvPr>
            <p:cNvSpPr txBox="1"/>
            <p:nvPr/>
          </p:nvSpPr>
          <p:spPr>
            <a:xfrm>
              <a:off x="4313901" y="5822742"/>
              <a:ext cx="565504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l" eaLnBrk="1" hangingPunct="1"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Greenwood time constant  </a:t>
              </a:r>
              <a:r>
                <a:rPr lang="el-GR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τ</a:t>
              </a:r>
              <a:r>
                <a:rPr lang="en-US" sz="2400" baseline="-25000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0</a:t>
              </a:r>
              <a:r>
                <a:rPr lang="en-US" sz="2400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 </a:t>
              </a:r>
              <a:endParaRPr lang="it-IT" sz="2400" dirty="0">
                <a:solidFill>
                  <a:schemeClr val="tx2"/>
                </a:solidFill>
                <a:latin typeface="Corbert Medium" panose="00000600000000000000" pitchFamily="50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2558E557-D5FA-9F23-F666-0D11CDE66EA5}"/>
                </a:ext>
              </a:extLst>
            </p:cNvPr>
            <p:cNvSpPr/>
            <p:nvPr/>
          </p:nvSpPr>
          <p:spPr>
            <a:xfrm>
              <a:off x="4735789" y="6232252"/>
              <a:ext cx="830996" cy="457918"/>
            </a:xfrm>
            <a:prstGeom prst="rightArrow">
              <a:avLst/>
            </a:prstGeom>
            <a:solidFill>
              <a:srgbClr val="BAD53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87B9E8-72F2-16B6-C10F-E3EC6AC40FF6}"/>
                </a:ext>
              </a:extLst>
            </p:cNvPr>
            <p:cNvSpPr txBox="1"/>
            <p:nvPr/>
          </p:nvSpPr>
          <p:spPr>
            <a:xfrm>
              <a:off x="5634624" y="6228505"/>
              <a:ext cx="354140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Clr>
                  <a:srgbClr val="FFFFFF"/>
                </a:buClr>
              </a:pPr>
              <a:r>
                <a:rPr lang="en-US" sz="2400" b="1" dirty="0">
                  <a:solidFill>
                    <a:schemeClr val="tx2"/>
                  </a:solidFill>
                  <a:latin typeface="Corbert Medium" panose="00000600000000000000" pitchFamily="50" charset="0"/>
                </a:rPr>
                <a:t>Mirror bandwidth ~ 5ms</a:t>
              </a:r>
              <a:endParaRPr lang="it-IT" sz="2400" b="1" dirty="0">
                <a:solidFill>
                  <a:schemeClr val="tx2"/>
                </a:solidFill>
                <a:latin typeface="Corbert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5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rk Design">
  <a:themeElements>
    <a:clrScheme name="Custom 2">
      <a:dk1>
        <a:srgbClr val="5C686D"/>
      </a:dk1>
      <a:lt1>
        <a:srgbClr val="FEFFFF"/>
      </a:lt1>
      <a:dk2>
        <a:srgbClr val="A4AAAC"/>
      </a:dk2>
      <a:lt2>
        <a:srgbClr val="FDFEFD"/>
      </a:lt2>
      <a:accent1>
        <a:srgbClr val="FDFEFD"/>
      </a:accent1>
      <a:accent2>
        <a:srgbClr val="DCDE40"/>
      </a:accent2>
      <a:accent3>
        <a:srgbClr val="C2D200"/>
      </a:accent3>
      <a:accent4>
        <a:srgbClr val="5C686D"/>
      </a:accent4>
      <a:accent5>
        <a:srgbClr val="A4AAAC"/>
      </a:accent5>
      <a:accent6>
        <a:srgbClr val="3B454F"/>
      </a:accent6>
      <a:hlink>
        <a:srgbClr val="DCDE40"/>
      </a:hlink>
      <a:folHlink>
        <a:srgbClr val="A4AAA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6E9A4E44-9F81-4A8E-9231-DF1F1917DB73}" vid="{33D3D5E5-EFBC-4271-BF44-61F96E2938FA}"/>
    </a:ext>
  </a:extLst>
</a:theme>
</file>

<file path=ppt/theme/theme2.xml><?xml version="1.0" encoding="utf-8"?>
<a:theme xmlns:a="http://schemas.openxmlformats.org/drawingml/2006/main" name="Light Design">
  <a:themeElements>
    <a:clrScheme name="Microgate 1">
      <a:dk1>
        <a:srgbClr val="5C686D"/>
      </a:dk1>
      <a:lt1>
        <a:srgbClr val="FEFFFF"/>
      </a:lt1>
      <a:dk2>
        <a:srgbClr val="A4AAAC"/>
      </a:dk2>
      <a:lt2>
        <a:srgbClr val="FDFEFD"/>
      </a:lt2>
      <a:accent1>
        <a:srgbClr val="3C4650"/>
      </a:accent1>
      <a:accent2>
        <a:srgbClr val="DCDE40"/>
      </a:accent2>
      <a:accent3>
        <a:srgbClr val="C2D200"/>
      </a:accent3>
      <a:accent4>
        <a:srgbClr val="5C686D"/>
      </a:accent4>
      <a:accent5>
        <a:srgbClr val="A4AAAC"/>
      </a:accent5>
      <a:accent6>
        <a:srgbClr val="3B454F"/>
      </a:accent6>
      <a:hlink>
        <a:srgbClr val="DCDE40"/>
      </a:hlink>
      <a:folHlink>
        <a:srgbClr val="A4AAAC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6E9A4E44-9F81-4A8E-9231-DF1F1917DB73}" vid="{CCDC5012-C514-41E9-87CC-9686080EBE46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Microgate 2022</Template>
  <TotalTime>2126</TotalTime>
  <Words>2449</Words>
  <Application>Microsoft Office PowerPoint</Application>
  <PresentationFormat>Widescreen</PresentationFormat>
  <Paragraphs>339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Aptos</vt:lpstr>
      <vt:lpstr>Arial</vt:lpstr>
      <vt:lpstr>Calibri</vt:lpstr>
      <vt:lpstr>Cambria Math</vt:lpstr>
      <vt:lpstr>Corbert Black</vt:lpstr>
      <vt:lpstr>Corbert ExtraBold Italic</vt:lpstr>
      <vt:lpstr>Corbert Medium</vt:lpstr>
      <vt:lpstr>Corbert Schwarz</vt:lpstr>
      <vt:lpstr>Helvetica</vt:lpstr>
      <vt:lpstr>Tahoma</vt:lpstr>
      <vt:lpstr>Times New Roman</vt:lpstr>
      <vt:lpstr>Dark Design</vt:lpstr>
      <vt:lpstr>Light Design</vt:lpstr>
      <vt:lpstr>PowerPoint Presentation</vt:lpstr>
      <vt:lpstr>Outline</vt:lpstr>
      <vt:lpstr>Four Main Business Unit</vt:lpstr>
      <vt:lpstr>Where we are, what we do</vt:lpstr>
      <vt:lpstr>Microgate Engineering</vt:lpstr>
      <vt:lpstr>Micro Photon Devices</vt:lpstr>
      <vt:lpstr>Adaptive optics: what is it? </vt:lpstr>
      <vt:lpstr>Science and technology motivations</vt:lpstr>
      <vt:lpstr>Atmospheric parameters</vt:lpstr>
      <vt:lpstr>Image improvement through AO</vt:lpstr>
      <vt:lpstr>Large, contactless adaptive mirror technology: how it started</vt:lpstr>
      <vt:lpstr>Italian industry and research team</vt:lpstr>
      <vt:lpstr>Motivation for a large adaptive mirror</vt:lpstr>
      <vt:lpstr>The large, contactless adaptive mirror concept</vt:lpstr>
      <vt:lpstr>Technology pros and cons</vt:lpstr>
      <vt:lpstr>Control concept</vt:lpstr>
      <vt:lpstr>Dynamic simulation</vt:lpstr>
      <vt:lpstr>Dynamic simulation</vt:lpstr>
      <vt:lpstr>Typical performances</vt:lpstr>
      <vt:lpstr>Typical performances</vt:lpstr>
      <vt:lpstr>Typical performances</vt:lpstr>
      <vt:lpstr>Large, contactless DMs history: the first steps…</vt:lpstr>
      <vt:lpstr>Serving the largest observatories</vt:lpstr>
      <vt:lpstr>VLT DSM</vt:lpstr>
      <vt:lpstr>European Extremely Large Telescope M4</vt:lpstr>
      <vt:lpstr>ESO ELT final integration and testing</vt:lpstr>
      <vt:lpstr>ELT MORFEO Multiconjugate adaptive Optics Relay For ELT Observations </vt:lpstr>
      <vt:lpstr>Giant Magellan Telescope (GMT)</vt:lpstr>
      <vt:lpstr>Subaru ASM</vt:lpstr>
      <vt:lpstr>Other applications: space active optics</vt:lpstr>
      <vt:lpstr>Other applications: space debris laser ranging and optical communication</vt:lpstr>
      <vt:lpstr>High Density technology development</vt:lpstr>
      <vt:lpstr>EST preliminary design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Sandro Rizzetto</dc:creator>
  <cp:lastModifiedBy>Roberto Biasi</cp:lastModifiedBy>
  <cp:revision>97</cp:revision>
  <cp:lastPrinted>2021-11-24T10:53:58Z</cp:lastPrinted>
  <dcterms:created xsi:type="dcterms:W3CDTF">2022-05-26T12:54:55Z</dcterms:created>
  <dcterms:modified xsi:type="dcterms:W3CDTF">2025-02-18T08:35:51Z</dcterms:modified>
</cp:coreProperties>
</file>