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586" r:id="rId8"/>
    <p:sldId id="263" r:id="rId9"/>
    <p:sldId id="588" r:id="rId10"/>
    <p:sldId id="264" r:id="rId11"/>
    <p:sldId id="265" r:id="rId12"/>
    <p:sldId id="580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12192000" cy="6858000"/>
  <p:notesSz cx="12192000" cy="6858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97B7"/>
    <a:srgbClr val="172F50"/>
    <a:srgbClr val="152D4F"/>
    <a:srgbClr val="D3D6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90" autoAdjust="0"/>
    <p:restoredTop sz="84626" autoAdjust="0"/>
  </p:normalViewPr>
  <p:slideViewPr>
    <p:cSldViewPr>
      <p:cViewPr varScale="1">
        <p:scale>
          <a:sx n="107" d="100"/>
          <a:sy n="107" d="100"/>
        </p:scale>
        <p:origin x="17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desktop%20esterno\presentazioni\direttore\20240417_102200_export_personale%20(2)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4297B7"/>
            </a:solidFill>
            <a:ln>
              <a:noFill/>
            </a:ln>
            <a:effectLst/>
          </c:spPr>
          <c:invertIfNegative val="0"/>
          <c:cat>
            <c:strRef>
              <c:f>Foglio5!$A$1:$A$4</c:f>
              <c:strCache>
                <c:ptCount val="4"/>
                <c:pt idx="0">
                  <c:v>Administrative staff </c:v>
                </c:pt>
                <c:pt idx="1">
                  <c:v>Technicians</c:v>
                </c:pt>
                <c:pt idx="2">
                  <c:v>Researchers</c:v>
                </c:pt>
                <c:pt idx="3">
                  <c:v>Technologists</c:v>
                </c:pt>
              </c:strCache>
            </c:strRef>
          </c:cat>
          <c:val>
            <c:numRef>
              <c:f>Foglio5!$B$1:$B$4</c:f>
              <c:numCache>
                <c:formatCode>General</c:formatCode>
                <c:ptCount val="4"/>
                <c:pt idx="0">
                  <c:v>28</c:v>
                </c:pt>
                <c:pt idx="1">
                  <c:v>43</c:v>
                </c:pt>
                <c:pt idx="2">
                  <c:v>14</c:v>
                </c:pt>
                <c:pt idx="3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D7-4CE2-9C13-5DA8920410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53286943"/>
        <c:axId val="353279263"/>
      </c:barChart>
      <c:catAx>
        <c:axId val="35328694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53279263"/>
        <c:crosses val="autoZero"/>
        <c:auto val="1"/>
        <c:lblAlgn val="ctr"/>
        <c:lblOffset val="100"/>
        <c:noMultiLvlLbl val="0"/>
      </c:catAx>
      <c:valAx>
        <c:axId val="35327926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532869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0.01519</cdr:x>
      <cdr:y>0.22295</cdr:y>
    </cdr:from>
    <cdr:to>
      <cdr:x>0.98775</cdr:x>
      <cdr:y>0.38962</cdr:y>
    </cdr:to>
    <cdr:sp macro="" textlink="">
      <cdr:nvSpPr>
        <cdr:cNvPr id="2" name="Text Placeholder 7">
          <a:extLst xmlns:a="http://schemas.openxmlformats.org/drawingml/2006/main">
            <a:ext uri="{FF2B5EF4-FFF2-40B4-BE49-F238E27FC236}">
              <a16:creationId xmlns:a16="http://schemas.microsoft.com/office/drawing/2014/main" id="{8BD79855-825E-D942-AAE8-CC196E4E1E21}"/>
            </a:ext>
          </a:extLst>
        </cdr:cNvPr>
        <cdr:cNvSpPr txBox="1">
          <a:spLocks xmlns:a="http://schemas.openxmlformats.org/drawingml/2006/main"/>
        </cdr:cNvSpPr>
      </cdr:nvSpPr>
      <cdr:spPr bwMode="auto">
        <a:xfrm xmlns:a="http://schemas.openxmlformats.org/drawingml/2006/main">
          <a:off x="80353" y="802706"/>
          <a:ext cx="5146220" cy="60006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/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buClr>
              <a:schemeClr val="accent2"/>
            </a:buClr>
            <a:buSzPct val="60000"/>
            <a:buFont typeface="Wingdings" pitchFamily="2" charset="2"/>
            <a:buNone/>
          </a:pPr>
          <a:r>
            <a:rPr lang="it-IT" altLang="it-IT" sz="2000" b="1" dirty="0" err="1">
              <a:solidFill>
                <a:srgbClr val="172F50"/>
              </a:solidFill>
              <a:latin typeface="Helvetica" pitchFamily="2" charset="0"/>
            </a:rPr>
            <a:t>Researchers</a:t>
          </a:r>
          <a:r>
            <a:rPr lang="it-IT" altLang="it-IT" sz="2000" b="1" dirty="0">
              <a:solidFill>
                <a:schemeClr val="tx2"/>
              </a:solidFill>
              <a:latin typeface="Franklin Gothic Medium" panose="020B0603020102020204" pitchFamily="34" charset="0"/>
            </a:rPr>
            <a:t> </a:t>
          </a:r>
          <a:r>
            <a:rPr lang="it-IT" altLang="it-IT" sz="2000" b="1" dirty="0">
              <a:solidFill>
                <a:srgbClr val="4297B7"/>
              </a:solidFill>
              <a:latin typeface="Franklin Gothic Medium" panose="020B0603020102020204" pitchFamily="34" charset="0"/>
            </a:rPr>
            <a:t>14</a:t>
          </a:r>
          <a:endParaRPr lang="it-IT" altLang="it-IT" sz="2000" dirty="0">
            <a:solidFill>
              <a:srgbClr val="4297B7"/>
            </a:solidFill>
            <a:latin typeface="Franklin Gothic Medium" panose="020B0603020102020204" pitchFamily="34" charset="0"/>
          </a:endParaRPr>
        </a:p>
      </cdr:txBody>
    </cdr:sp>
  </cdr:relSizeAnchor>
  <cdr:relSizeAnchor xmlns:cdr="http://schemas.openxmlformats.org/drawingml/2006/chartDrawing">
    <cdr:from>
      <cdr:x>0.01708</cdr:x>
      <cdr:y>0</cdr:y>
    </cdr:from>
    <cdr:to>
      <cdr:x>0.98965</cdr:x>
      <cdr:y>0.16667</cdr:y>
    </cdr:to>
    <cdr:sp macro="" textlink="">
      <cdr:nvSpPr>
        <cdr:cNvPr id="3" name="Text Placeholder 7">
          <a:extLst xmlns:a="http://schemas.openxmlformats.org/drawingml/2006/main">
            <a:ext uri="{FF2B5EF4-FFF2-40B4-BE49-F238E27FC236}">
              <a16:creationId xmlns:a16="http://schemas.microsoft.com/office/drawing/2014/main" id="{DB89EA4C-877C-1F4B-A3AD-EF7419279BC5}"/>
            </a:ext>
          </a:extLst>
        </cdr:cNvPr>
        <cdr:cNvSpPr txBox="1">
          <a:spLocks xmlns:a="http://schemas.openxmlformats.org/drawingml/2006/main"/>
        </cdr:cNvSpPr>
      </cdr:nvSpPr>
      <cdr:spPr bwMode="auto">
        <a:xfrm xmlns:a="http://schemas.openxmlformats.org/drawingml/2006/main">
          <a:off x="80136" y="0"/>
          <a:ext cx="4563121" cy="57947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/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buClr>
              <a:schemeClr val="accent2"/>
            </a:buClr>
            <a:buSzPct val="60000"/>
            <a:buFont typeface="Wingdings" pitchFamily="2" charset="2"/>
            <a:buNone/>
          </a:pPr>
          <a:r>
            <a:rPr lang="it-IT" altLang="it-IT" sz="2000" b="1" dirty="0" err="1">
              <a:solidFill>
                <a:srgbClr val="172F50"/>
              </a:solidFill>
              <a:latin typeface="Helvetica" pitchFamily="2" charset="0"/>
            </a:rPr>
            <a:t>Technologists</a:t>
          </a:r>
          <a:r>
            <a:rPr lang="it-IT" altLang="it-IT" sz="2000" b="1" dirty="0">
              <a:solidFill>
                <a:schemeClr val="tx2"/>
              </a:solidFill>
              <a:latin typeface="Franklin Gothic Medium" panose="020B0603020102020204" pitchFamily="34" charset="0"/>
            </a:rPr>
            <a:t> </a:t>
          </a:r>
          <a:r>
            <a:rPr lang="it-IT" altLang="it-IT" sz="2000" b="1" dirty="0">
              <a:solidFill>
                <a:srgbClr val="4297B7"/>
              </a:solidFill>
              <a:latin typeface="Franklin Gothic Medium" panose="020B0603020102020204" pitchFamily="34" charset="0"/>
            </a:rPr>
            <a:t>42</a:t>
          </a:r>
          <a:endParaRPr lang="it-IT" altLang="it-IT" sz="2000" dirty="0">
            <a:solidFill>
              <a:srgbClr val="4297B7"/>
            </a:solidFill>
            <a:latin typeface="Franklin Gothic Medium" panose="020B0603020102020204" pitchFamily="34" charset="0"/>
          </a:endParaRPr>
        </a:p>
      </cdr:txBody>
    </cdr:sp>
  </cdr:relSizeAnchor>
  <cdr:relSizeAnchor xmlns:cdr="http://schemas.openxmlformats.org/drawingml/2006/chartDrawing">
    <cdr:from>
      <cdr:x>0.01624</cdr:x>
      <cdr:y>0.46899</cdr:y>
    </cdr:from>
    <cdr:to>
      <cdr:x>0.9888</cdr:x>
      <cdr:y>0.63565</cdr:y>
    </cdr:to>
    <cdr:sp macro="" textlink="">
      <cdr:nvSpPr>
        <cdr:cNvPr id="4" name="Text Placeholder 7">
          <a:extLst xmlns:a="http://schemas.openxmlformats.org/drawingml/2006/main">
            <a:ext uri="{FF2B5EF4-FFF2-40B4-BE49-F238E27FC236}">
              <a16:creationId xmlns:a16="http://schemas.microsoft.com/office/drawing/2014/main" id="{565FDE7B-5F1F-8C4C-98F1-59278EFDB351}"/>
            </a:ext>
          </a:extLst>
        </cdr:cNvPr>
        <cdr:cNvSpPr txBox="1">
          <a:spLocks xmlns:a="http://schemas.openxmlformats.org/drawingml/2006/main"/>
        </cdr:cNvSpPr>
      </cdr:nvSpPr>
      <cdr:spPr bwMode="auto">
        <a:xfrm xmlns:a="http://schemas.openxmlformats.org/drawingml/2006/main">
          <a:off x="90381" y="1826323"/>
          <a:ext cx="5412602" cy="6490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/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buClr>
              <a:schemeClr val="accent2"/>
            </a:buClr>
            <a:buSzPct val="60000"/>
            <a:buFont typeface="Wingdings" pitchFamily="2" charset="2"/>
            <a:buNone/>
          </a:pPr>
          <a:r>
            <a:rPr lang="it-IT" altLang="it-IT" sz="2000" b="1" dirty="0" err="1">
              <a:solidFill>
                <a:srgbClr val="172F50"/>
              </a:solidFill>
              <a:latin typeface="Helvetica" pitchFamily="2" charset="0"/>
            </a:rPr>
            <a:t>Technicians</a:t>
          </a:r>
          <a:r>
            <a:rPr lang="it-IT" altLang="it-IT" sz="2000" b="1" dirty="0">
              <a:solidFill>
                <a:schemeClr val="tx2"/>
              </a:solidFill>
              <a:latin typeface="Franklin Gothic Medium" panose="020B0603020102020204" pitchFamily="34" charset="0"/>
            </a:rPr>
            <a:t> </a:t>
          </a:r>
          <a:r>
            <a:rPr lang="it-IT" altLang="it-IT" sz="2000" b="1" dirty="0">
              <a:solidFill>
                <a:srgbClr val="4297B7"/>
              </a:solidFill>
              <a:latin typeface="Franklin Gothic Medium" panose="020B0603020102020204" pitchFamily="34" charset="0"/>
            </a:rPr>
            <a:t>43</a:t>
          </a:r>
          <a:endParaRPr lang="it-IT" altLang="it-IT" sz="2000" dirty="0">
            <a:solidFill>
              <a:srgbClr val="4297B7"/>
            </a:solidFill>
            <a:latin typeface="Franklin Gothic Medium" panose="020B0603020102020204" pitchFamily="34" charset="0"/>
          </a:endParaRPr>
        </a:p>
      </cdr:txBody>
    </cdr:sp>
  </cdr:relSizeAnchor>
  <cdr:relSizeAnchor xmlns:cdr="http://schemas.openxmlformats.org/drawingml/2006/chartDrawing">
    <cdr:from>
      <cdr:x>0.02743</cdr:x>
      <cdr:y>0.70027</cdr:y>
    </cdr:from>
    <cdr:to>
      <cdr:x>1</cdr:x>
      <cdr:y>0.86693</cdr:y>
    </cdr:to>
    <cdr:sp macro="" textlink="">
      <cdr:nvSpPr>
        <cdr:cNvPr id="5" name="Text Placeholder 7">
          <a:extLst xmlns:a="http://schemas.openxmlformats.org/drawingml/2006/main">
            <a:ext uri="{FF2B5EF4-FFF2-40B4-BE49-F238E27FC236}">
              <a16:creationId xmlns:a16="http://schemas.microsoft.com/office/drawing/2014/main" id="{4DEA9DC5-DCF6-B948-90E8-1AAB5ABAB1E1}"/>
            </a:ext>
          </a:extLst>
        </cdr:cNvPr>
        <cdr:cNvSpPr txBox="1">
          <a:spLocks xmlns:a="http://schemas.openxmlformats.org/drawingml/2006/main"/>
        </cdr:cNvSpPr>
      </cdr:nvSpPr>
      <cdr:spPr bwMode="auto">
        <a:xfrm xmlns:a="http://schemas.openxmlformats.org/drawingml/2006/main">
          <a:off x="145146" y="2521244"/>
          <a:ext cx="5146220" cy="60006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/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buClr>
              <a:schemeClr val="accent2"/>
            </a:buClr>
            <a:buSzPct val="60000"/>
            <a:buFont typeface="Wingdings" pitchFamily="2" charset="2"/>
            <a:buNone/>
          </a:pPr>
          <a:r>
            <a:rPr lang="it-IT" altLang="it-IT" sz="2000" b="1" dirty="0" err="1">
              <a:solidFill>
                <a:srgbClr val="172F50"/>
              </a:solidFill>
              <a:latin typeface="Helvetica" pitchFamily="2" charset="0"/>
            </a:rPr>
            <a:t>Administrative</a:t>
          </a:r>
          <a:r>
            <a:rPr lang="it-IT" altLang="it-IT" sz="2000" b="1" dirty="0">
              <a:solidFill>
                <a:srgbClr val="152D4F"/>
              </a:solidFill>
              <a:latin typeface="Helvetica" pitchFamily="2" charset="0"/>
            </a:rPr>
            <a:t> </a:t>
          </a:r>
          <a:r>
            <a:rPr lang="it-IT" altLang="it-IT" sz="2000" b="1" dirty="0">
              <a:solidFill>
                <a:srgbClr val="172F50"/>
              </a:solidFill>
              <a:latin typeface="Helvetica" pitchFamily="2" charset="0"/>
            </a:rPr>
            <a:t>staff</a:t>
          </a:r>
          <a:r>
            <a:rPr lang="it-IT" altLang="it-IT" sz="2000" b="1" dirty="0">
              <a:solidFill>
                <a:srgbClr val="152D4F"/>
              </a:solidFill>
              <a:latin typeface="Helvetica" pitchFamily="2" charset="0"/>
            </a:rPr>
            <a:t> </a:t>
          </a:r>
          <a:r>
            <a:rPr lang="it-IT" altLang="it-IT" sz="2000" b="1" dirty="0">
              <a:solidFill>
                <a:srgbClr val="4297B7"/>
              </a:solidFill>
              <a:latin typeface="Franklin Gothic Medium" panose="020B0603020102020204" pitchFamily="34" charset="0"/>
            </a:rPr>
            <a:t>28</a:t>
          </a:r>
          <a:endParaRPr lang="it-IT" altLang="it-IT" sz="2000" dirty="0">
            <a:solidFill>
              <a:srgbClr val="4297B7"/>
            </a:solidFill>
            <a:latin typeface="Franklin Gothic Medium" panose="020B06030201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egnaposto intestazione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data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89AC318-EF0A-4CF9-90EF-F97900197FFF}" type="datetimeFigureOut">
              <a:rPr lang="en-US"/>
              <a:t>2/18/25</a:t>
            </a:fld>
            <a:endParaRPr lang="en-US"/>
          </a:p>
        </p:txBody>
      </p:sp>
      <p:sp>
        <p:nvSpPr>
          <p:cNvPr id="6" name="Segnaposto immagine diapositiva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Segnaposto note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 lang="en-US"/>
          </a:p>
        </p:txBody>
      </p:sp>
      <p:sp>
        <p:nvSpPr>
          <p:cNvPr id="8" name="Segnaposto piè di pagina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egnaposto numero diapositiva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D5C1D5F-3F6C-425A-8E57-C63148F497AB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egnaposto immagine diapositiva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Segnaposto note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algn="just">
              <a:defRPr/>
            </a:pPr>
            <a:r>
              <a:rPr lang="it-IT" sz="120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Siamo tutti attraversati da particelle (</a:t>
            </a:r>
            <a:r>
              <a:rPr lang="it-IT" sz="1200"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ogni secondo</a:t>
            </a:r>
            <a:r>
              <a:rPr lang="it-IT" sz="120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 circa </a:t>
            </a:r>
            <a:r>
              <a:rPr lang="it-IT" sz="1200"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200</a:t>
            </a:r>
            <a:r>
              <a:rPr lang="it-IT" sz="120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 </a:t>
            </a:r>
            <a:r>
              <a:rPr lang="it-IT" sz="1200"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particelle</a:t>
            </a:r>
            <a:r>
              <a:rPr lang="it-IT" sz="120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 attraversano una superficie di un </a:t>
            </a:r>
            <a:r>
              <a:rPr lang="it-IT" sz="1200"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metro</a:t>
            </a:r>
            <a:r>
              <a:rPr lang="it-IT" sz="120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 </a:t>
            </a:r>
            <a:r>
              <a:rPr lang="it-IT" sz="1200"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quadrato</a:t>
            </a:r>
            <a:r>
              <a:rPr lang="it-IT" sz="120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):</a:t>
            </a:r>
            <a:endParaRPr/>
          </a:p>
          <a:p>
            <a:pPr algn="just">
              <a:defRPr/>
            </a:pPr>
            <a:endParaRPr lang="it-IT" sz="1200">
              <a:solidFill>
                <a:srgbClr val="162D4D"/>
              </a:solidFill>
              <a:latin typeface="Helvetica"/>
              <a:ea typeface="Verdana"/>
              <a:cs typeface="Arial"/>
            </a:endParaRPr>
          </a:p>
          <a:p>
            <a:pPr algn="just">
              <a:defRPr/>
            </a:pPr>
            <a:r>
              <a:rPr lang="it-IT" sz="120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I </a:t>
            </a:r>
            <a:r>
              <a:rPr lang="it-IT" sz="1200"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raggi cosmici </a:t>
            </a:r>
            <a:r>
              <a:rPr lang="it-IT" sz="120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sono un </a:t>
            </a:r>
            <a:r>
              <a:rPr lang="it-IT" sz="1200"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disturbo</a:t>
            </a:r>
            <a:r>
              <a:rPr lang="it-IT" sz="120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 </a:t>
            </a:r>
            <a:r>
              <a:rPr lang="it-IT" sz="1200"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ineliminabile</a:t>
            </a:r>
            <a:r>
              <a:rPr lang="it-IT" sz="120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 per un esperimento in superficie in cerca di eventi rari.</a:t>
            </a:r>
            <a:endParaRPr/>
          </a:p>
          <a:p>
            <a:pPr>
              <a:defRPr/>
            </a:pPr>
            <a:endParaRPr lang="it-IT"/>
          </a:p>
        </p:txBody>
      </p:sp>
      <p:sp>
        <p:nvSpPr>
          <p:cNvPr id="6" name="Segnaposto numero diapositiva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757BC3-18AE-4DA0-B291-A53F04ED286D}" type="slidenum">
              <a:rPr lang="it-IT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>4</a:t>
            </a:fld>
            <a:endParaRPr lang="it-IT" sz="12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5C1D5F-3F6C-425A-8E57-C63148F497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81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egnaposto immagine diapositiva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Segnaposto note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it-IT" sz="1200"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La materia oscura </a:t>
            </a:r>
            <a:r>
              <a:rPr lang="it-IT" sz="120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(fagioli neri) è circa </a:t>
            </a:r>
            <a:r>
              <a:rPr lang="it-IT" sz="1200"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5 volte</a:t>
            </a:r>
            <a:r>
              <a:rPr lang="it-IT" sz="120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 più abbondante </a:t>
            </a:r>
            <a:r>
              <a:rPr lang="it-IT" sz="1200"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della materia visibile </a:t>
            </a:r>
            <a:r>
              <a:rPr lang="it-IT" sz="120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(fagioli colorati)</a:t>
            </a:r>
            <a:endParaRPr/>
          </a:p>
          <a:p>
            <a:pPr>
              <a:defRPr/>
            </a:pPr>
            <a:endParaRPr lang="it-IT" sz="1200">
              <a:solidFill>
                <a:srgbClr val="152D4F"/>
              </a:solidFill>
              <a:latin typeface="Helvetica"/>
              <a:ea typeface="Verdana"/>
              <a:cs typeface="Arial"/>
            </a:endParaRPr>
          </a:p>
          <a:p>
            <a:pPr algn="ctr">
              <a:spcBef>
                <a:spcPts val="0"/>
              </a:spcBef>
              <a:defRPr/>
            </a:pPr>
            <a:endParaRPr lang="en-GB" sz="1200" b="1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latin typeface="Helvetica"/>
              <a:ea typeface="Verdana"/>
              <a:cs typeface="Arial"/>
            </a:endParaRPr>
          </a:p>
          <a:p>
            <a:pPr>
              <a:defRPr/>
            </a:pPr>
            <a:endParaRPr lang="it-IT"/>
          </a:p>
        </p:txBody>
      </p:sp>
      <p:sp>
        <p:nvSpPr>
          <p:cNvPr id="6" name="Segnaposto numero diapositiva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757BC3-18AE-4DA0-B291-A53F04ED286D}" type="slidenum">
              <a:rPr lang="it-IT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>13</a:t>
            </a:fld>
            <a:endParaRPr lang="it-IT" sz="12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egnaposto immagine diapositiva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Segnaposto note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dirty="0"/>
          </a:p>
        </p:txBody>
      </p:sp>
      <p:sp>
        <p:nvSpPr>
          <p:cNvPr id="6" name="Segnaposto numero diapositiva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757BC3-18AE-4DA0-B291-A53F04ED286D}" type="slidenum">
              <a:rPr lang="it-IT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>18</a:t>
            </a:fld>
            <a:endParaRPr lang="it-IT" sz="12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a tito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5" name="Sottotitolo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it-IT"/>
              <a:t>Fare clic per modificare lo stile del sottotitolo dello schema</a:t>
            </a:r>
            <a:endParaRPr/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5D2EF44-C7F4-4978-9088-8CBD08BFC87E}" type="datetimeFigureOut">
              <a:rPr lang="it-IT"/>
              <a:t>18/02/25</a:t>
            </a:fld>
            <a:endParaRPr lang="it-IT"/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6762363-F1C2-48D0-8BFC-24BCBD1C36B0}" type="slidenum">
              <a:rPr lang="it-IT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olo e testo vertica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5" name="Segnaposto testo verticale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5D2EF44-C7F4-4978-9088-8CBD08BFC87E}" type="datetimeFigureOut">
              <a:rPr lang="it-IT"/>
              <a:t>18/02/25</a:t>
            </a:fld>
            <a:endParaRPr lang="it-IT"/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6762363-F1C2-48D0-8BFC-24BCBD1C36B0}" type="slidenum">
              <a:rPr lang="it-IT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1_Titolo e testo vertica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olo verticale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5" name="Segnaposto testo verticale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5D2EF44-C7F4-4978-9088-8CBD08BFC87E}" type="datetimeFigureOut">
              <a:rPr lang="it-IT"/>
              <a:t>18/02/25</a:t>
            </a:fld>
            <a:endParaRPr lang="it-IT"/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6762363-F1C2-48D0-8BFC-24BCBD1C36B0}" type="slidenum">
              <a:rPr lang="it-IT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olo e contenu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5D2EF44-C7F4-4978-9088-8CBD08BFC87E}" type="datetimeFigureOut">
              <a:rPr lang="it-IT"/>
              <a:t>18/02/25</a:t>
            </a:fld>
            <a:endParaRPr lang="it-IT"/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6762363-F1C2-48D0-8BFC-24BCBD1C36B0}" type="slidenum">
              <a:rPr lang="it-IT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Intestazione sezio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5D2EF44-C7F4-4978-9088-8CBD08BFC87E}" type="datetimeFigureOut">
              <a:rPr lang="it-IT"/>
              <a:t>18/02/25</a:t>
            </a:fld>
            <a:endParaRPr lang="it-IT"/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6762363-F1C2-48D0-8BFC-24BCBD1C36B0}" type="slidenum">
              <a:rPr lang="it-IT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Due contenuti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5" name="Segnaposto contenuto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6" name="Segnaposto contenuto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7" name="Segnaposto data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5D2EF44-C7F4-4978-9088-8CBD08BFC87E}" type="datetimeFigureOut">
              <a:rPr lang="it-IT"/>
              <a:t>18/02/25</a:t>
            </a:fld>
            <a:endParaRPr lang="it-IT"/>
          </a:p>
        </p:txBody>
      </p:sp>
      <p:sp>
        <p:nvSpPr>
          <p:cNvPr id="8" name="Segnaposto piè di pagina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9" name="Segnaposto numero diapositiva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6762363-F1C2-48D0-8BFC-24BCBD1C36B0}" type="slidenum">
              <a:rPr lang="it-IT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nfron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</p:txBody>
      </p:sp>
      <p:sp>
        <p:nvSpPr>
          <p:cNvPr id="6" name="Segnaposto contenuto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7" name="Segnaposto testo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</p:txBody>
      </p:sp>
      <p:sp>
        <p:nvSpPr>
          <p:cNvPr id="8" name="Segnaposto contenuto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9" name="Segnaposto data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5D2EF44-C7F4-4978-9088-8CBD08BFC87E}" type="datetimeFigureOut">
              <a:rPr lang="it-IT"/>
              <a:t>18/02/25</a:t>
            </a:fld>
            <a:endParaRPr lang="it-IT"/>
          </a:p>
        </p:txBody>
      </p:sp>
      <p:sp>
        <p:nvSpPr>
          <p:cNvPr id="10" name="Segnaposto piè di pagina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11" name="Segnaposto numero diapositiva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6762363-F1C2-48D0-8BFC-24BCBD1C36B0}" type="slidenum">
              <a:rPr lang="it-IT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Solo tito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5" name="Segnaposto data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5D2EF44-C7F4-4978-9088-8CBD08BFC87E}" type="datetimeFigureOut">
              <a:rPr lang="it-IT"/>
              <a:t>18/02/25</a:t>
            </a:fld>
            <a:endParaRPr lang="it-IT"/>
          </a:p>
        </p:txBody>
      </p:sp>
      <p:sp>
        <p:nvSpPr>
          <p:cNvPr id="6" name="Segnaposto piè di pagina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6762363-F1C2-48D0-8BFC-24BCBD1C36B0}" type="slidenum">
              <a:rPr lang="it-IT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Vuot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egnaposto data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5D2EF44-C7F4-4978-9088-8CBD08BFC87E}" type="datetimeFigureOut">
              <a:rPr lang="it-IT"/>
              <a:t>18/02/25</a:t>
            </a:fld>
            <a:endParaRPr lang="it-IT"/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6762363-F1C2-48D0-8BFC-24BCBD1C36B0}" type="slidenum">
              <a:rPr lang="it-IT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uto con didascali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6" name="Segnaposto testo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</p:txBody>
      </p:sp>
      <p:sp>
        <p:nvSpPr>
          <p:cNvPr id="7" name="Segnaposto data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5D2EF44-C7F4-4978-9088-8CBD08BFC87E}" type="datetimeFigureOut">
              <a:rPr lang="it-IT"/>
              <a:t>18/02/25</a:t>
            </a:fld>
            <a:endParaRPr lang="it-IT"/>
          </a:p>
        </p:txBody>
      </p:sp>
      <p:sp>
        <p:nvSpPr>
          <p:cNvPr id="8" name="Segnaposto piè di pagina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9" name="Segnaposto numero diapositiva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6762363-F1C2-48D0-8BFC-24BCBD1C36B0}" type="slidenum">
              <a:rPr lang="it-IT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Immagine con didascali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5" name="Segnaposto immagine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it-IT"/>
          </a:p>
        </p:txBody>
      </p:sp>
      <p:sp>
        <p:nvSpPr>
          <p:cNvPr id="6" name="Segnaposto testo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</p:txBody>
      </p:sp>
      <p:sp>
        <p:nvSpPr>
          <p:cNvPr id="7" name="Segnaposto data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5D2EF44-C7F4-4978-9088-8CBD08BFC87E}" type="datetimeFigureOut">
              <a:rPr lang="it-IT"/>
              <a:t>18/02/25</a:t>
            </a:fld>
            <a:endParaRPr lang="it-IT"/>
          </a:p>
        </p:txBody>
      </p:sp>
      <p:sp>
        <p:nvSpPr>
          <p:cNvPr id="8" name="Segnaposto piè di pagina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9" name="Segnaposto numero diapositiva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6762363-F1C2-48D0-8BFC-24BCBD1C36B0}" type="slidenum">
              <a:rPr lang="it-IT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egnaposto titolo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5D2EF44-C7F4-4978-9088-8CBD08BFC87E}" type="datetimeFigureOut">
              <a:rPr lang="it-IT"/>
              <a:t>18/02/25</a:t>
            </a:fld>
            <a:endParaRPr lang="it-IT"/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762363-F1C2-48D0-8BFC-24BCBD1C36B0}" type="slidenum">
              <a:rPr lang="it-IT"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3.png"/><Relationship Id="rId3" Type="http://schemas.openxmlformats.org/officeDocument/2006/relationships/image" Target="../media/image40.jpg"/><Relationship Id="rId7" Type="http://schemas.openxmlformats.org/officeDocument/2006/relationships/image" Target="../media/image5.png"/><Relationship Id="rId12" Type="http://schemas.openxmlformats.org/officeDocument/2006/relationships/image" Target="../media/image27.png"/><Relationship Id="rId17" Type="http://schemas.openxmlformats.org/officeDocument/2006/relationships/image" Target="../media/image45.png"/><Relationship Id="rId2" Type="http://schemas.openxmlformats.org/officeDocument/2006/relationships/image" Target="../media/image39.jp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g"/><Relationship Id="rId11" Type="http://schemas.openxmlformats.org/officeDocument/2006/relationships/image" Target="../media/image26.png"/><Relationship Id="rId5" Type="http://schemas.openxmlformats.org/officeDocument/2006/relationships/image" Target="../media/image42.jpg"/><Relationship Id="rId15" Type="http://schemas.openxmlformats.org/officeDocument/2006/relationships/image" Target="../media/image44.png"/><Relationship Id="rId10" Type="http://schemas.openxmlformats.org/officeDocument/2006/relationships/image" Target="../media/image28.png"/><Relationship Id="rId4" Type="http://schemas.openxmlformats.org/officeDocument/2006/relationships/image" Target="../media/image41.jpg"/><Relationship Id="rId9" Type="http://schemas.openxmlformats.org/officeDocument/2006/relationships/image" Target="../media/image25.png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5.png"/><Relationship Id="rId7" Type="http://schemas.openxmlformats.org/officeDocument/2006/relationships/image" Target="../media/image50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gif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24.png"/><Relationship Id="rId18" Type="http://schemas.openxmlformats.org/officeDocument/2006/relationships/image" Target="../media/image64.jpeg"/><Relationship Id="rId3" Type="http://schemas.openxmlformats.org/officeDocument/2006/relationships/image" Target="../media/image55.jpg"/><Relationship Id="rId7" Type="http://schemas.openxmlformats.org/officeDocument/2006/relationships/image" Target="../media/image58.png"/><Relationship Id="rId12" Type="http://schemas.openxmlformats.org/officeDocument/2006/relationships/image" Target="../media/image27.png"/><Relationship Id="rId17" Type="http://schemas.openxmlformats.org/officeDocument/2006/relationships/image" Target="../media/image63.svg"/><Relationship Id="rId2" Type="http://schemas.openxmlformats.org/officeDocument/2006/relationships/image" Target="../media/image54.jpeg"/><Relationship Id="rId16" Type="http://schemas.openxmlformats.org/officeDocument/2006/relationships/image" Target="../media/image62.png"/><Relationship Id="rId20" Type="http://schemas.openxmlformats.org/officeDocument/2006/relationships/image" Target="../media/image66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8.png"/><Relationship Id="rId5" Type="http://schemas.openxmlformats.org/officeDocument/2006/relationships/image" Target="../media/image57.jpg"/><Relationship Id="rId15" Type="http://schemas.openxmlformats.org/officeDocument/2006/relationships/image" Target="../media/image26.png"/><Relationship Id="rId10" Type="http://schemas.openxmlformats.org/officeDocument/2006/relationships/image" Target="../media/image61.png"/><Relationship Id="rId19" Type="http://schemas.openxmlformats.org/officeDocument/2006/relationships/image" Target="../media/image65.png"/><Relationship Id="rId4" Type="http://schemas.openxmlformats.org/officeDocument/2006/relationships/image" Target="../media/image56.jpg"/><Relationship Id="rId9" Type="http://schemas.openxmlformats.org/officeDocument/2006/relationships/image" Target="../media/image60.png"/><Relationship Id="rId1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9.jpg"/><Relationship Id="rId7" Type="http://schemas.openxmlformats.org/officeDocument/2006/relationships/image" Target="../media/image70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7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8.png"/><Relationship Id="rId18" Type="http://schemas.openxmlformats.org/officeDocument/2006/relationships/image" Target="../media/image80.png"/><Relationship Id="rId3" Type="http://schemas.openxmlformats.org/officeDocument/2006/relationships/image" Target="../media/image73.png"/><Relationship Id="rId21" Type="http://schemas.openxmlformats.org/officeDocument/2006/relationships/image" Target="../media/image44.png"/><Relationship Id="rId7" Type="http://schemas.openxmlformats.org/officeDocument/2006/relationships/image" Target="../media/image5.png"/><Relationship Id="rId12" Type="http://schemas.openxmlformats.org/officeDocument/2006/relationships/image" Target="../media/image79.svg"/><Relationship Id="rId17" Type="http://schemas.openxmlformats.org/officeDocument/2006/relationships/image" Target="../media/image26.png"/><Relationship Id="rId25" Type="http://schemas.openxmlformats.org/officeDocument/2006/relationships/image" Target="../media/image86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20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g"/><Relationship Id="rId11" Type="http://schemas.openxmlformats.org/officeDocument/2006/relationships/image" Target="../media/image78.png"/><Relationship Id="rId24" Type="http://schemas.openxmlformats.org/officeDocument/2006/relationships/image" Target="../media/image85.png"/><Relationship Id="rId5" Type="http://schemas.openxmlformats.org/officeDocument/2006/relationships/image" Target="../media/image75.jpg"/><Relationship Id="rId15" Type="http://schemas.openxmlformats.org/officeDocument/2006/relationships/image" Target="../media/image24.png"/><Relationship Id="rId23" Type="http://schemas.openxmlformats.org/officeDocument/2006/relationships/image" Target="../media/image84.svg"/><Relationship Id="rId10" Type="http://schemas.openxmlformats.org/officeDocument/2006/relationships/image" Target="../media/image77.jpeg"/><Relationship Id="rId19" Type="http://schemas.openxmlformats.org/officeDocument/2006/relationships/image" Target="../media/image81.svg"/><Relationship Id="rId4" Type="http://schemas.openxmlformats.org/officeDocument/2006/relationships/image" Target="../media/image74.jpeg"/><Relationship Id="rId9" Type="http://schemas.openxmlformats.org/officeDocument/2006/relationships/image" Target="../media/image34.png"/><Relationship Id="rId14" Type="http://schemas.openxmlformats.org/officeDocument/2006/relationships/image" Target="../media/image27.png"/><Relationship Id="rId22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jp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chart" Target="../charts/chart1.xml"/><Relationship Id="rId4" Type="http://schemas.openxmlformats.org/officeDocument/2006/relationships/image" Target="../media/image6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35.png"/><Relationship Id="rId2" Type="http://schemas.openxmlformats.org/officeDocument/2006/relationships/image" Target="../media/image20.jpg"/><Relationship Id="rId16" Type="http://schemas.openxmlformats.org/officeDocument/2006/relationships/image" Target="../media/image34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svg"/><Relationship Id="rId4" Type="http://schemas.openxmlformats.org/officeDocument/2006/relationships/image" Target="../media/image22.jpe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 bwMode="auto">
          <a:xfrm>
            <a:off x="0" y="480789"/>
            <a:ext cx="12192000" cy="1325563"/>
          </a:xfrm>
        </p:spPr>
        <p:txBody>
          <a:bodyPr/>
          <a:lstStyle/>
          <a:p>
            <a:pPr algn="ctr">
              <a:defRPr/>
            </a:pPr>
            <a:r>
              <a:rPr lang="it-IT" sz="4400" b="1" dirty="0">
                <a:solidFill>
                  <a:srgbClr val="152D4F"/>
                </a:solidFill>
                <a:latin typeface="Helvetica"/>
                <a:ea typeface="Verdana"/>
                <a:cs typeface="Arial"/>
              </a:rPr>
              <a:t>Gran Sasso National </a:t>
            </a:r>
            <a:r>
              <a:rPr lang="it-IT" sz="4400" b="1" dirty="0" err="1">
                <a:solidFill>
                  <a:srgbClr val="152D4F"/>
                </a:solidFill>
                <a:latin typeface="Helvetica"/>
                <a:ea typeface="Verdana"/>
                <a:cs typeface="Arial"/>
              </a:rPr>
              <a:t>Laboratory</a:t>
            </a:r>
            <a:br>
              <a:rPr lang="it-IT" sz="4400" b="1" dirty="0">
                <a:solidFill>
                  <a:srgbClr val="152D4F"/>
                </a:solidFill>
                <a:latin typeface="Helvetica"/>
                <a:ea typeface="Verdana"/>
                <a:cs typeface="Arial"/>
              </a:rPr>
            </a:br>
            <a:endParaRPr lang="it-IT" dirty="0">
              <a:latin typeface="Calibri"/>
            </a:endParaRPr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 bwMode="auto">
          <a:xfrm>
            <a:off x="925687" y="1522926"/>
            <a:ext cx="10515600" cy="636536"/>
          </a:xfrm>
        </p:spPr>
        <p:txBody>
          <a:bodyPr/>
          <a:lstStyle/>
          <a:p>
            <a:pPr>
              <a:defRPr/>
            </a:pPr>
            <a:endParaRPr lang="it-IT">
              <a:latin typeface="Helvetica"/>
              <a:ea typeface="Verdana"/>
              <a:cs typeface="Arial"/>
            </a:endParaRPr>
          </a:p>
        </p:txBody>
      </p:sp>
      <p:sp>
        <p:nvSpPr>
          <p:cNvPr id="6" name="Rettangolo 3"/>
          <p:cNvSpPr/>
          <p:nvPr/>
        </p:nvSpPr>
        <p:spPr bwMode="auto">
          <a:xfrm>
            <a:off x="0" y="1420264"/>
            <a:ext cx="12192000" cy="4135773"/>
          </a:xfrm>
          <a:prstGeom prst="rect">
            <a:avLst/>
          </a:prstGeom>
          <a:solidFill>
            <a:srgbClr val="429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7" name="Immagine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13883" y="1581621"/>
            <a:ext cx="10141799" cy="4284911"/>
          </a:xfrm>
          <a:prstGeom prst="rect">
            <a:avLst/>
          </a:prstGeom>
        </p:spPr>
      </p:pic>
      <p:pic>
        <p:nvPicPr>
          <p:cNvPr id="8" name="Immagine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730547" y="3976702"/>
            <a:ext cx="4730906" cy="591363"/>
          </a:xfrm>
          <a:prstGeom prst="rect">
            <a:avLst/>
          </a:prstGeom>
        </p:spPr>
      </p:pic>
      <p:pic>
        <p:nvPicPr>
          <p:cNvPr id="9" name="Immagine 6" descr="Immagine che contiene testo&#10;&#10;Descrizione generata automaticamente"/>
          <p:cNvPicPr>
            <a:picLocks noChangeAspect="1"/>
          </p:cNvPicPr>
          <p:nvPr/>
        </p:nvPicPr>
        <p:blipFill>
          <a:blip r:embed="rId4">
            <a:alphaModFix amt="50000"/>
          </a:blip>
          <a:stretch/>
        </p:blipFill>
        <p:spPr bwMode="auto">
          <a:xfrm>
            <a:off x="7331862" y="3364643"/>
            <a:ext cx="2476705" cy="1750953"/>
          </a:xfrm>
          <a:prstGeom prst="rect">
            <a:avLst/>
          </a:prstGeom>
        </p:spPr>
      </p:pic>
      <p:pic>
        <p:nvPicPr>
          <p:cNvPr id="10" name="Immagine 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93496" y="3518002"/>
            <a:ext cx="2937051" cy="2146005"/>
          </a:xfrm>
          <a:prstGeom prst="rect">
            <a:avLst/>
          </a:prstGeom>
        </p:spPr>
      </p:pic>
      <p:pic>
        <p:nvPicPr>
          <p:cNvPr id="11" name="Immagine 8" descr="Immagine che contiene testo, clipart&#10;&#10;Descrizione generata automaticamente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596323" y="2635419"/>
            <a:ext cx="3156814" cy="1458448"/>
          </a:xfrm>
          <a:prstGeom prst="rect">
            <a:avLst/>
          </a:prstGeom>
        </p:spPr>
      </p:pic>
      <p:sp>
        <p:nvSpPr>
          <p:cNvPr id="12" name="Title 2"/>
          <p:cNvSpPr txBox="1">
            <a:spLocks noChangeArrowheads="1"/>
          </p:cNvSpPr>
          <p:nvPr/>
        </p:nvSpPr>
        <p:spPr bwMode="auto">
          <a:xfrm>
            <a:off x="1" y="5276379"/>
            <a:ext cx="12192000" cy="1180963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>
                <a:solidFill>
                  <a:schemeClr val="tx1"/>
                </a:solidFill>
                <a:latin typeface="Perpetua"/>
                <a:ea typeface="ＭＳ Ｐゴシック"/>
              </a:defRPr>
            </a:lvl1pPr>
            <a:lvl2pPr marL="37931725" indent="-37474525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>
                <a:solidFill>
                  <a:schemeClr val="tx1"/>
                </a:solidFill>
                <a:latin typeface="Perpetua"/>
                <a:ea typeface="ＭＳ Ｐゴシック"/>
              </a:defRPr>
            </a:lvl2pPr>
            <a:lvl3pPr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>
                <a:solidFill>
                  <a:schemeClr val="tx1"/>
                </a:solidFill>
                <a:latin typeface="Perpetua"/>
                <a:ea typeface="ＭＳ Ｐゴシック"/>
              </a:defRPr>
            </a:lvl3pPr>
            <a:lvl4pPr indent="-228600">
              <a:spcBef>
                <a:spcPts val="400"/>
              </a:spcBef>
              <a:buClr>
                <a:srgbClr val="0C1E3D"/>
              </a:buClr>
              <a:buSzPct val="75000"/>
              <a:buFont typeface="Wingdings"/>
              <a:buChar char=""/>
              <a:defRPr sz="2000">
                <a:solidFill>
                  <a:schemeClr val="tx1"/>
                </a:solidFill>
                <a:latin typeface="Perpetua"/>
                <a:ea typeface="ＭＳ Ｐゴシック"/>
              </a:defRPr>
            </a:lvl4pPr>
            <a:lvl5pPr indent="-228600">
              <a:spcBef>
                <a:spcPts val="400"/>
              </a:spcBef>
              <a:buClr>
                <a:srgbClr val="276EC1"/>
              </a:buClr>
              <a:buSzPct val="65000"/>
              <a:buFont typeface="Wingdings"/>
              <a:buChar char=""/>
              <a:defRPr sz="2000">
                <a:solidFill>
                  <a:schemeClr val="tx1"/>
                </a:solidFill>
                <a:latin typeface="Perpetua"/>
                <a:ea typeface="ＭＳ Ｐゴシック"/>
              </a:defRPr>
            </a:lvl5pPr>
            <a:lvl6pPr indent="-228600">
              <a:spcBef>
                <a:spcPts val="400"/>
              </a:spcBef>
              <a:spcAft>
                <a:spcPts val="0"/>
              </a:spcAft>
              <a:buClr>
                <a:srgbClr val="276EC1"/>
              </a:buClr>
              <a:buSzPct val="65000"/>
              <a:buFont typeface="Wingdings"/>
              <a:buChar char=""/>
              <a:defRPr sz="2000">
                <a:solidFill>
                  <a:schemeClr val="tx1"/>
                </a:solidFill>
                <a:latin typeface="Perpetua"/>
                <a:ea typeface="ＭＳ Ｐゴシック"/>
              </a:defRPr>
            </a:lvl6pPr>
            <a:lvl7pPr indent="-228600">
              <a:spcBef>
                <a:spcPts val="400"/>
              </a:spcBef>
              <a:spcAft>
                <a:spcPts val="0"/>
              </a:spcAft>
              <a:buClr>
                <a:srgbClr val="276EC1"/>
              </a:buClr>
              <a:buSzPct val="65000"/>
              <a:buFont typeface="Wingdings"/>
              <a:buChar char=""/>
              <a:defRPr sz="2000">
                <a:solidFill>
                  <a:schemeClr val="tx1"/>
                </a:solidFill>
                <a:latin typeface="Perpetua"/>
                <a:ea typeface="ＭＳ Ｐゴシック"/>
              </a:defRPr>
            </a:lvl7pPr>
            <a:lvl8pPr indent="-228600">
              <a:spcBef>
                <a:spcPts val="400"/>
              </a:spcBef>
              <a:spcAft>
                <a:spcPts val="0"/>
              </a:spcAft>
              <a:buClr>
                <a:srgbClr val="276EC1"/>
              </a:buClr>
              <a:buSzPct val="65000"/>
              <a:buFont typeface="Wingdings"/>
              <a:buChar char=""/>
              <a:defRPr sz="2000">
                <a:solidFill>
                  <a:schemeClr val="tx1"/>
                </a:solidFill>
                <a:latin typeface="Perpetua"/>
                <a:ea typeface="ＭＳ Ｐゴシック"/>
              </a:defRPr>
            </a:lvl8pPr>
            <a:lvl9pPr indent="-228600">
              <a:spcBef>
                <a:spcPts val="400"/>
              </a:spcBef>
              <a:spcAft>
                <a:spcPts val="0"/>
              </a:spcAft>
              <a:buClr>
                <a:srgbClr val="276EC1"/>
              </a:buClr>
              <a:buSzPct val="65000"/>
              <a:buFont typeface="Wingdings"/>
              <a:buChar char=""/>
              <a:defRPr sz="2000">
                <a:solidFill>
                  <a:schemeClr val="tx1"/>
                </a:solidFill>
                <a:latin typeface="Perpetua"/>
                <a:ea typeface="ＭＳ Ｐゴシック"/>
              </a:defRPr>
            </a:lvl9pPr>
          </a:lstStyle>
          <a:p>
            <a:pPr marL="0" marR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3600" b="1" i="0" u="none" strike="noStrike" cap="none" spc="0" dirty="0">
              <a:ln>
                <a:noFill/>
              </a:ln>
              <a:solidFill>
                <a:srgbClr val="152D4F"/>
              </a:solidFill>
              <a:latin typeface="Helvetica"/>
              <a:ea typeface="Verdana"/>
              <a:cs typeface="Arial"/>
            </a:endParaRPr>
          </a:p>
        </p:txBody>
      </p:sp>
      <p:grpSp>
        <p:nvGrpSpPr>
          <p:cNvPr id="13" name="Gruppo 10"/>
          <p:cNvGrpSpPr/>
          <p:nvPr/>
        </p:nvGrpSpPr>
        <p:grpSpPr bwMode="auto">
          <a:xfrm>
            <a:off x="10885953" y="6123264"/>
            <a:ext cx="1025100" cy="549479"/>
            <a:chOff x="11070116" y="6245604"/>
            <a:chExt cx="1025100" cy="549479"/>
          </a:xfrm>
        </p:grpSpPr>
        <p:sp>
          <p:nvSpPr>
            <p:cNvPr id="14" name="Rettangolo 11"/>
            <p:cNvSpPr/>
            <p:nvPr/>
          </p:nvSpPr>
          <p:spPr bwMode="auto">
            <a:xfrm>
              <a:off x="11155682" y="6245604"/>
              <a:ext cx="939534" cy="5494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it-IT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endParaRPr>
            </a:p>
          </p:txBody>
        </p:sp>
        <p:pic>
          <p:nvPicPr>
            <p:cNvPr id="15" name="Immagine 12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11070116" y="6301847"/>
              <a:ext cx="942713" cy="426106"/>
            </a:xfrm>
            <a:prstGeom prst="rect">
              <a:avLst/>
            </a:prstGeom>
          </p:spPr>
        </p:pic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FCA44D9C-B04F-5AD0-E5C2-7BC8F1899E75}"/>
              </a:ext>
            </a:extLst>
          </p:cNvPr>
          <p:cNvSpPr txBox="1">
            <a:spLocks/>
          </p:cNvSpPr>
          <p:nvPr/>
        </p:nvSpPr>
        <p:spPr bwMode="auto">
          <a:xfrm>
            <a:off x="0" y="6231234"/>
            <a:ext cx="12192000" cy="51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it-IT" b="1" dirty="0">
                <a:solidFill>
                  <a:srgbClr val="152D4F"/>
                </a:solidFill>
                <a:latin typeface="Helvetica"/>
                <a:ea typeface="Verdana"/>
                <a:cs typeface="Arial"/>
              </a:rPr>
              <a:t>Paolo Gorla</a:t>
            </a:r>
            <a:br>
              <a:rPr lang="it-IT" b="1" dirty="0">
                <a:solidFill>
                  <a:srgbClr val="152D4F"/>
                </a:solidFill>
                <a:latin typeface="Helvetica"/>
                <a:ea typeface="Verdana"/>
                <a:cs typeface="Arial"/>
              </a:rPr>
            </a:br>
            <a:endParaRPr lang="it-IT" dirty="0">
              <a:latin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Immagine 13" descr="Immagine che contiene oggetto da esterni, stella, interni&#10;&#10;Descrizione generata automaticamente">
            <a:extLst>
              <a:ext uri="{FF2B5EF4-FFF2-40B4-BE49-F238E27FC236}">
                <a16:creationId xmlns:a16="http://schemas.microsoft.com/office/drawing/2014/main" id="{F40C0EFA-19F5-E972-19D1-1D52297287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61" b="1547"/>
          <a:stretch/>
        </p:blipFill>
        <p:spPr>
          <a:xfrm>
            <a:off x="1" y="10"/>
            <a:ext cx="12192000" cy="6857990"/>
          </a:xfrm>
          <a:prstGeom prst="rect">
            <a:avLst/>
          </a:prstGeom>
        </p:spPr>
      </p:pic>
      <p:sp>
        <p:nvSpPr>
          <p:cNvPr id="5" name="Sottotitolo 3"/>
          <p:cNvSpPr>
            <a:spLocks noGrp="1"/>
          </p:cNvSpPr>
          <p:nvPr>
            <p:ph type="subTitle" idx="1"/>
          </p:nvPr>
        </p:nvSpPr>
        <p:spPr bwMode="auto">
          <a:xfrm>
            <a:off x="1" y="-914400"/>
            <a:ext cx="6096000" cy="8736227"/>
          </a:xfrm>
          <a:prstGeom prst="flowChartDelay">
            <a:avLst/>
          </a:prstGeom>
          <a:solidFill>
            <a:schemeClr val="bg1"/>
          </a:solidFill>
          <a:ln w="38100" cap="rnd">
            <a:solidFill>
              <a:schemeClr val="bg1">
                <a:lumMod val="65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it-IT"/>
          </a:p>
        </p:txBody>
      </p:sp>
      <p:cxnSp>
        <p:nvCxnSpPr>
          <p:cNvPr id="6" name="Connettore diritto 4"/>
          <p:cNvCxnSpPr>
            <a:cxnSpLocks/>
          </p:cNvCxnSpPr>
          <p:nvPr/>
        </p:nvCxnSpPr>
        <p:spPr bwMode="auto">
          <a:xfrm>
            <a:off x="440009" y="2619632"/>
            <a:ext cx="4856450" cy="0"/>
          </a:xfrm>
          <a:prstGeom prst="line">
            <a:avLst/>
          </a:prstGeom>
          <a:ln w="31750" cmpd="sng">
            <a:solidFill>
              <a:schemeClr val="bg1">
                <a:lumMod val="65000"/>
                <a:alpha val="4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sellaDiTesto 8"/>
          <p:cNvSpPr txBox="1"/>
          <p:nvPr/>
        </p:nvSpPr>
        <p:spPr bwMode="auto">
          <a:xfrm>
            <a:off x="440009" y="732475"/>
            <a:ext cx="425984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sz="3200" b="0" i="0" u="none" strike="noStrike" cap="none" spc="0" dirty="0" err="1">
                <a:ln>
                  <a:noFill/>
                </a:ln>
                <a:solidFill>
                  <a:srgbClr val="4297B7"/>
                </a:solidFill>
                <a:latin typeface="Helvetica"/>
                <a:ea typeface="Verdana"/>
                <a:cs typeface="Arial"/>
              </a:rPr>
              <a:t>Main</a:t>
            </a:r>
            <a:r>
              <a:rPr lang="it-IT" sz="3200" b="0" i="0" u="none" strike="noStrike" cap="none" spc="0" dirty="0">
                <a:ln>
                  <a:noFill/>
                </a:ln>
                <a:solidFill>
                  <a:srgbClr val="4297B7"/>
                </a:solidFill>
                <a:latin typeface="Helvetica"/>
                <a:ea typeface="Verdana"/>
                <a:cs typeface="Arial"/>
              </a:rPr>
              <a:t> </a:t>
            </a:r>
            <a:r>
              <a:rPr lang="it-IT" sz="3200" b="0" i="0" u="none" strike="noStrike" cap="none" spc="0" dirty="0" err="1">
                <a:ln>
                  <a:noFill/>
                </a:ln>
                <a:solidFill>
                  <a:srgbClr val="4297B7"/>
                </a:solidFill>
                <a:latin typeface="Helvetica"/>
                <a:ea typeface="Verdana"/>
                <a:cs typeface="Arial"/>
              </a:rPr>
              <a:t>research</a:t>
            </a:r>
            <a:r>
              <a:rPr lang="it-IT" sz="3200" b="0" i="0" u="none" strike="noStrike" cap="none" spc="0" dirty="0">
                <a:ln>
                  <a:noFill/>
                </a:ln>
                <a:solidFill>
                  <a:srgbClr val="4297B7"/>
                </a:solidFill>
                <a:latin typeface="Helvetica"/>
                <a:ea typeface="Verdana"/>
                <a:cs typeface="Arial"/>
              </a:rPr>
              <a:t> </a:t>
            </a:r>
            <a:r>
              <a:rPr lang="it-IT" sz="3200" b="0" i="0" u="none" strike="noStrike" cap="none" spc="0" dirty="0" err="1">
                <a:ln>
                  <a:noFill/>
                </a:ln>
                <a:solidFill>
                  <a:srgbClr val="4297B7"/>
                </a:solidFill>
                <a:latin typeface="Helvetica"/>
                <a:ea typeface="Verdana"/>
                <a:cs typeface="Arial"/>
              </a:rPr>
              <a:t>topics</a:t>
            </a:r>
            <a:r>
              <a:rPr lang="it-IT" sz="3200" b="0" i="0" u="none" strike="noStrike" cap="none" spc="0" dirty="0">
                <a:ln>
                  <a:noFill/>
                </a:ln>
                <a:solidFill>
                  <a:srgbClr val="4297B7"/>
                </a:solidFill>
                <a:latin typeface="Helvetica"/>
                <a:ea typeface="Verdana"/>
                <a:cs typeface="Arial"/>
              </a:rPr>
              <a:t>: </a:t>
            </a:r>
            <a:r>
              <a:rPr lang="it-IT" sz="3600" b="1" dirty="0" err="1">
                <a:solidFill>
                  <a:srgbClr val="4297B7"/>
                </a:solidFill>
                <a:latin typeface="Helvetica"/>
                <a:ea typeface="Verdana"/>
                <a:cs typeface="Arial"/>
              </a:rPr>
              <a:t>Neutrinos</a:t>
            </a:r>
            <a:endParaRPr lang="en-US" sz="3600" b="1" i="0" u="none" strike="noStrike" cap="none" spc="0" dirty="0">
              <a:ln>
                <a:noFill/>
              </a:ln>
              <a:solidFill>
                <a:srgbClr val="4297B7"/>
              </a:solidFill>
              <a:latin typeface="Helvetica"/>
              <a:ea typeface="Verdana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1800" b="0" i="0" u="none" strike="noStrike" cap="none" spc="0" dirty="0">
              <a:ln>
                <a:noFill/>
              </a:ln>
              <a:solidFill>
                <a:prstClr val="black"/>
              </a:solidFill>
              <a:latin typeface="Helvetica"/>
              <a:ea typeface="Verdana"/>
              <a:cs typeface="Arial"/>
            </a:endParaRPr>
          </a:p>
        </p:txBody>
      </p:sp>
      <p:sp>
        <p:nvSpPr>
          <p:cNvPr id="8" name="CasellaDiTesto 11"/>
          <p:cNvSpPr txBox="1"/>
          <p:nvPr/>
        </p:nvSpPr>
        <p:spPr bwMode="auto">
          <a:xfrm flipH="1">
            <a:off x="787342" y="3001102"/>
            <a:ext cx="49888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914400">
              <a:buFont typeface="Wingdings"/>
              <a:buChar char="Ø"/>
              <a:defRPr/>
            </a:pPr>
            <a:r>
              <a:rPr lang="en-US" sz="2400" dirty="0">
                <a:solidFill>
                  <a:srgbClr val="152D4F"/>
                </a:solidFill>
                <a:latin typeface="Helvetica"/>
                <a:ea typeface="Verdana"/>
                <a:cs typeface="Arial"/>
              </a:rPr>
              <a:t>The </a:t>
            </a:r>
            <a:r>
              <a:rPr lang="en-US" sz="2400" dirty="0"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messengers</a:t>
            </a:r>
            <a:r>
              <a:rPr lang="en-US" sz="2400" dirty="0">
                <a:solidFill>
                  <a:srgbClr val="152D4F"/>
                </a:solidFill>
                <a:latin typeface="Helvetica"/>
                <a:ea typeface="Verdana"/>
                <a:cs typeface="Arial"/>
              </a:rPr>
              <a:t> of the Universe</a:t>
            </a:r>
            <a:endParaRPr lang="it-IT" sz="2400" b="0" i="0" u="none" strike="noStrike" cap="none" spc="0" dirty="0">
              <a:ln>
                <a:noFill/>
              </a:ln>
              <a:solidFill>
                <a:srgbClr val="152D4F"/>
              </a:solidFill>
              <a:latin typeface="Helvetica"/>
              <a:ea typeface="Verdana"/>
              <a:cs typeface="Arial"/>
            </a:endParaRPr>
          </a:p>
          <a:p>
            <a:pPr marL="342900" marR="0" lvl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Ø"/>
              <a:defRPr/>
            </a:pPr>
            <a:endParaRPr lang="it-IT" sz="2400" b="0" i="0" u="none" strike="noStrike" cap="none" spc="0" dirty="0">
              <a:ln>
                <a:noFill/>
              </a:ln>
              <a:solidFill>
                <a:srgbClr val="152D4F"/>
              </a:solidFill>
              <a:latin typeface="Helvetica"/>
              <a:ea typeface="Verdana"/>
              <a:cs typeface="Arial"/>
            </a:endParaRPr>
          </a:p>
          <a:p>
            <a:pPr marL="342900" lvl="0" indent="-342900" defTabSz="914400">
              <a:buFont typeface="Wingdings"/>
              <a:buChar char="Ø"/>
              <a:defRPr/>
            </a:pPr>
            <a:r>
              <a:rPr lang="en-US" sz="2400" dirty="0">
                <a:solidFill>
                  <a:srgbClr val="152D4F"/>
                </a:solidFill>
                <a:latin typeface="Helvetica"/>
                <a:ea typeface="Verdana"/>
                <a:cs typeface="Arial"/>
              </a:rPr>
              <a:t>Unique behavior in the particle landscape (</a:t>
            </a:r>
            <a:r>
              <a:rPr lang="en-US" sz="2400" dirty="0"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Majorana neutrino</a:t>
            </a:r>
            <a:r>
              <a:rPr lang="en-US" sz="2400" dirty="0">
                <a:solidFill>
                  <a:srgbClr val="152D4F"/>
                </a:solidFill>
                <a:latin typeface="Helvetica"/>
                <a:ea typeface="Verdana"/>
                <a:cs typeface="Arial"/>
              </a:rPr>
              <a:t>)</a:t>
            </a:r>
            <a:endParaRPr dirty="0"/>
          </a:p>
          <a:p>
            <a:pPr lvl="0" defTabSz="914400">
              <a:defRPr/>
            </a:pPr>
            <a:endParaRPr lang="it-IT" sz="2400" b="0" i="0" u="none" strike="noStrike" cap="none" spc="0" dirty="0">
              <a:ln>
                <a:noFill/>
              </a:ln>
              <a:solidFill>
                <a:srgbClr val="152D4F"/>
              </a:solidFill>
              <a:latin typeface="Helvetica"/>
              <a:ea typeface="Verdana"/>
              <a:cs typeface="Arial"/>
            </a:endParaRPr>
          </a:p>
          <a:p>
            <a:pPr marL="342900" lvl="0" indent="-342900" defTabSz="914400">
              <a:buFont typeface="Wingdings"/>
              <a:buChar char="Ø"/>
              <a:defRPr/>
            </a:pPr>
            <a:r>
              <a:rPr lang="en-US" sz="2400" dirty="0">
                <a:solidFill>
                  <a:srgbClr val="152D4F"/>
                </a:solidFill>
                <a:latin typeface="Helvetica"/>
                <a:ea typeface="Verdana"/>
                <a:cs typeface="Arial"/>
              </a:rPr>
              <a:t>They could explain the prevalence of matter over antimatter in the Universe</a:t>
            </a:r>
            <a:endParaRPr lang="it-IT" sz="2400" b="0" i="0" u="none" strike="noStrike" cap="none" spc="0" dirty="0">
              <a:ln>
                <a:noFill/>
              </a:ln>
              <a:solidFill>
                <a:prstClr val="black"/>
              </a:solidFill>
              <a:latin typeface="Helvetica"/>
              <a:ea typeface="Verdana"/>
              <a:cs typeface="Arial"/>
            </a:endParaRPr>
          </a:p>
        </p:txBody>
      </p:sp>
      <p:pic>
        <p:nvPicPr>
          <p:cNvPr id="11" name="Immagine 16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1754E036-35F4-B1A7-39E6-6BE33BC4F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798955" y="6184900"/>
            <a:ext cx="1035900" cy="478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/>
          <a:srcRect t="10551" r="19935" b="15735"/>
          <a:stretch/>
        </p:blipFill>
        <p:spPr bwMode="auto">
          <a:xfrm>
            <a:off x="3965142" y="4374671"/>
            <a:ext cx="4086789" cy="2483329"/>
          </a:xfrm>
          <a:prstGeom prst="rect">
            <a:avLst/>
          </a:prstGeom>
          <a:noFill/>
        </p:spPr>
      </p:pic>
      <p:pic>
        <p:nvPicPr>
          <p:cNvPr id="5" name="Immagine 15" descr="&#10;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384993" y="0"/>
            <a:ext cx="5375948" cy="4293604"/>
          </a:xfrm>
          <a:prstGeom prst="rect">
            <a:avLst/>
          </a:prstGeom>
        </p:spPr>
      </p:pic>
      <p:pic>
        <p:nvPicPr>
          <p:cNvPr id="6" name="Immagine 7" descr="Immagine che contiene persona, cibo, uomo, interni&#10;&#10;Descrizione generata automaticamente"/>
          <p:cNvPicPr>
            <a:picLocks noChangeAspect="1"/>
          </p:cNvPicPr>
          <p:nvPr/>
        </p:nvPicPr>
        <p:blipFill>
          <a:blip r:embed="rId4"/>
          <a:srcRect t="17526" r="20109" b="11486"/>
          <a:stretch/>
        </p:blipFill>
        <p:spPr bwMode="auto">
          <a:xfrm>
            <a:off x="8847260" y="0"/>
            <a:ext cx="3344740" cy="1983766"/>
          </a:xfrm>
          <a:prstGeom prst="rect">
            <a:avLst/>
          </a:prstGeom>
        </p:spPr>
      </p:pic>
      <p:pic>
        <p:nvPicPr>
          <p:cNvPr id="7" name="Picture 16" descr="veto_044"/>
          <p:cNvPicPr>
            <a:picLocks noChangeAspect="1" noChangeArrowheads="1"/>
          </p:cNvPicPr>
          <p:nvPr/>
        </p:nvPicPr>
        <p:blipFill>
          <a:blip r:embed="rId5"/>
          <a:srcRect t="10583" r="26769" b="13001"/>
          <a:stretch/>
        </p:blipFill>
        <p:spPr bwMode="auto">
          <a:xfrm>
            <a:off x="8847260" y="2049652"/>
            <a:ext cx="3344740" cy="2224972"/>
          </a:xfrm>
          <a:prstGeom prst="rect">
            <a:avLst/>
          </a:prstGeom>
        </p:spPr>
      </p:pic>
      <p:sp>
        <p:nvSpPr>
          <p:cNvPr id="8" name="Sottotitolo 3"/>
          <p:cNvSpPr>
            <a:spLocks noGrp="1"/>
          </p:cNvSpPr>
          <p:nvPr>
            <p:ph type="subTitle" idx="1"/>
          </p:nvPr>
        </p:nvSpPr>
        <p:spPr bwMode="auto">
          <a:xfrm>
            <a:off x="1" y="-914400"/>
            <a:ext cx="6096000" cy="8736227"/>
          </a:xfrm>
          <a:prstGeom prst="flowChartDelay">
            <a:avLst/>
          </a:prstGeom>
          <a:solidFill>
            <a:schemeClr val="bg1"/>
          </a:solidFill>
          <a:ln w="38100" cap="rnd">
            <a:solidFill>
              <a:schemeClr val="bg1">
                <a:lumMod val="65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it-IT"/>
          </a:p>
        </p:txBody>
      </p:sp>
      <p:pic>
        <p:nvPicPr>
          <p:cNvPr id="9" name="Immagine 1"/>
          <p:cNvPicPr>
            <a:picLocks noChangeAspect="1"/>
          </p:cNvPicPr>
          <p:nvPr/>
        </p:nvPicPr>
        <p:blipFill>
          <a:blip r:embed="rId6"/>
          <a:srcRect l="44103" t="17795" r="6491" b="11656"/>
          <a:stretch/>
        </p:blipFill>
        <p:spPr bwMode="auto">
          <a:xfrm>
            <a:off x="8138082" y="4374672"/>
            <a:ext cx="4086789" cy="2494706"/>
          </a:xfrm>
          <a:prstGeom prst="rect">
            <a:avLst/>
          </a:prstGeom>
          <a:noFill/>
        </p:spPr>
      </p:pic>
      <p:cxnSp>
        <p:nvCxnSpPr>
          <p:cNvPr id="10" name="Connettore diritto 4"/>
          <p:cNvCxnSpPr>
            <a:cxnSpLocks/>
          </p:cNvCxnSpPr>
          <p:nvPr/>
        </p:nvCxnSpPr>
        <p:spPr bwMode="auto">
          <a:xfrm>
            <a:off x="440009" y="2619632"/>
            <a:ext cx="4856450" cy="0"/>
          </a:xfrm>
          <a:prstGeom prst="line">
            <a:avLst/>
          </a:prstGeom>
          <a:ln w="31750" cmpd="sng">
            <a:solidFill>
              <a:schemeClr val="bg1">
                <a:lumMod val="65000"/>
                <a:alpha val="4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asellaDiTesto 8"/>
          <p:cNvSpPr txBox="1"/>
          <p:nvPr/>
        </p:nvSpPr>
        <p:spPr bwMode="auto">
          <a:xfrm>
            <a:off x="440009" y="732475"/>
            <a:ext cx="4259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sz="3600" b="1">
                <a:solidFill>
                  <a:srgbClr val="4297B7"/>
                </a:solidFill>
                <a:latin typeface="Helvetica"/>
                <a:ea typeface="Verdana"/>
                <a:cs typeface="Arial"/>
              </a:rPr>
              <a:t>Neutrinos</a:t>
            </a:r>
            <a:endParaRPr lang="it-IT" sz="3600" b="0" i="0" u="none" strike="noStrike" cap="none" spc="0">
              <a:ln>
                <a:noFill/>
              </a:ln>
              <a:solidFill>
                <a:prstClr val="black"/>
              </a:solidFill>
              <a:latin typeface="Helvetica"/>
              <a:ea typeface="Verdana"/>
              <a:cs typeface="Arial"/>
            </a:endParaRPr>
          </a:p>
        </p:txBody>
      </p:sp>
      <p:pic>
        <p:nvPicPr>
          <p:cNvPr id="12" name="Immagine 16" descr="Immagine che contiene testo, clipart&#10;&#10;Descrizione generata automaticamente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0798955" y="6184900"/>
            <a:ext cx="1035900" cy="478586"/>
          </a:xfrm>
          <a:prstGeom prst="rect">
            <a:avLst/>
          </a:prstGeom>
        </p:spPr>
      </p:pic>
      <p:grpSp>
        <p:nvGrpSpPr>
          <p:cNvPr id="13" name="Gruppo 32"/>
          <p:cNvGrpSpPr/>
          <p:nvPr/>
        </p:nvGrpSpPr>
        <p:grpSpPr bwMode="auto">
          <a:xfrm>
            <a:off x="440009" y="3225586"/>
            <a:ext cx="5312482" cy="3600986"/>
            <a:chOff x="439606" y="3218493"/>
            <a:chExt cx="5312482" cy="3600986"/>
          </a:xfrm>
        </p:grpSpPr>
        <p:pic>
          <p:nvPicPr>
            <p:cNvPr id="14" name="Elemento grafico 2" descr="Badge 1 contorno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448452" y="3321921"/>
              <a:ext cx="523782" cy="523782"/>
            </a:xfrm>
            <a:prstGeom prst="rect">
              <a:avLst/>
            </a:prstGeom>
          </p:spPr>
        </p:pic>
        <p:pic>
          <p:nvPicPr>
            <p:cNvPr id="15" name="Elemento grafico 19" descr="Badge contorno"/>
            <p:cNvPicPr>
              <a:picLocks noChangeAspect="1"/>
            </p:cNvPicPr>
            <p:nvPr/>
          </p:nvPicPr>
          <p:blipFill>
            <a:blip r:embed="rId9"/>
            <a:stretch/>
          </p:blipFill>
          <p:spPr bwMode="auto">
            <a:xfrm>
              <a:off x="448452" y="3975973"/>
              <a:ext cx="523782" cy="523782"/>
            </a:xfrm>
            <a:prstGeom prst="rect">
              <a:avLst/>
            </a:prstGeom>
          </p:spPr>
        </p:pic>
        <p:pic>
          <p:nvPicPr>
            <p:cNvPr id="16" name="Elemento grafico 23" descr="Badge 3 contorno"/>
            <p:cNvPicPr>
              <a:picLocks noChangeAspect="1"/>
            </p:cNvPicPr>
            <p:nvPr/>
          </p:nvPicPr>
          <p:blipFill>
            <a:blip r:embed="rId10"/>
            <a:stretch/>
          </p:blipFill>
          <p:spPr bwMode="auto">
            <a:xfrm>
              <a:off x="439606" y="4583876"/>
              <a:ext cx="541475" cy="541475"/>
            </a:xfrm>
            <a:prstGeom prst="rect">
              <a:avLst/>
            </a:prstGeom>
          </p:spPr>
        </p:pic>
        <p:pic>
          <p:nvPicPr>
            <p:cNvPr id="17" name="Elemento grafico 27" descr="Badge 4 contorno"/>
            <p:cNvPicPr>
              <a:picLocks noChangeAspect="1"/>
            </p:cNvPicPr>
            <p:nvPr/>
          </p:nvPicPr>
          <p:blipFill>
            <a:blip r:embed="rId11"/>
            <a:stretch/>
          </p:blipFill>
          <p:spPr bwMode="auto">
            <a:xfrm>
              <a:off x="441263" y="5195277"/>
              <a:ext cx="538161" cy="518617"/>
            </a:xfrm>
            <a:prstGeom prst="rect">
              <a:avLst/>
            </a:prstGeom>
          </p:spPr>
        </p:pic>
        <p:pic>
          <p:nvPicPr>
            <p:cNvPr id="18" name="Elemento grafico 31" descr="Badge 5 contorno"/>
            <p:cNvPicPr>
              <a:picLocks noChangeAspect="1"/>
            </p:cNvPicPr>
            <p:nvPr/>
          </p:nvPicPr>
          <p:blipFill>
            <a:blip r:embed="rId12"/>
            <a:stretch/>
          </p:blipFill>
          <p:spPr bwMode="auto">
            <a:xfrm>
              <a:off x="448452" y="5807745"/>
              <a:ext cx="523782" cy="523782"/>
            </a:xfrm>
            <a:prstGeom prst="rect">
              <a:avLst/>
            </a:prstGeom>
          </p:spPr>
        </p:pic>
        <p:sp>
          <p:nvSpPr>
            <p:cNvPr id="19" name="CasellaDiTesto 11"/>
            <p:cNvSpPr txBox="1"/>
            <p:nvPr/>
          </p:nvSpPr>
          <p:spPr bwMode="auto">
            <a:xfrm flipH="1">
              <a:off x="763191" y="3218493"/>
              <a:ext cx="4988897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it-IT" sz="2000" b="0" i="0" u="none" strike="noStrike" cap="none" spc="0" dirty="0">
                  <a:ln>
                    <a:noFill/>
                  </a:ln>
                  <a:solidFill>
                    <a:srgbClr val="162D4D"/>
                  </a:solidFill>
                  <a:latin typeface="Helvetica"/>
                  <a:ea typeface="Arial"/>
                  <a:cs typeface="Arial"/>
                </a:rPr>
                <a:t>   </a:t>
              </a:r>
              <a:r>
                <a:rPr lang="it-IT" sz="2000" b="1" i="0" u="none" strike="noStrike" cap="none" spc="0" dirty="0">
                  <a:ln>
                    <a:noFill/>
                  </a:ln>
                  <a:solidFill>
                    <a:srgbClr val="162D4D"/>
                  </a:solidFill>
                  <a:latin typeface="Helvetica"/>
                  <a:ea typeface="Arial"/>
                  <a:cs typeface="Arial"/>
                </a:rPr>
                <a:t>BOREXINO</a:t>
              </a:r>
              <a:endParaRPr sz="2000" dirty="0"/>
            </a:p>
            <a:p>
              <a:pPr marL="0" marR="0" lvl="0" indent="0" algn="just" defTabSz="91440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it-IT" sz="2000" b="1" i="0" u="none" strike="noStrike" cap="none" spc="0" dirty="0">
                  <a:ln>
                    <a:noFill/>
                  </a:ln>
                  <a:solidFill>
                    <a:srgbClr val="162D4D"/>
                  </a:solidFill>
                  <a:latin typeface="Helvetica"/>
                  <a:ea typeface="Arial"/>
                  <a:cs typeface="Arial"/>
                </a:rPr>
                <a:t>   LVD</a:t>
              </a:r>
              <a:endParaRPr dirty="0"/>
            </a:p>
            <a:p>
              <a:pPr marL="0" marR="0" lvl="0" indent="0" algn="just" defTabSz="91440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it-IT" sz="2000" b="1" i="0" u="none" strike="noStrike" cap="none" spc="0" dirty="0">
                  <a:ln>
                    <a:noFill/>
                  </a:ln>
                  <a:solidFill>
                    <a:srgbClr val="162D4D"/>
                  </a:solidFill>
                  <a:latin typeface="Helvetica"/>
                  <a:ea typeface="Arial"/>
                  <a:cs typeface="Arial"/>
                </a:rPr>
                <a:t>   CUORE</a:t>
              </a:r>
              <a:endParaRPr dirty="0"/>
            </a:p>
            <a:p>
              <a:pPr marL="0" marR="0" lvl="0" indent="0" algn="just" defTabSz="91440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it-IT" sz="2000" b="1" i="0" u="none" strike="noStrike" cap="none" spc="0" dirty="0">
                  <a:ln>
                    <a:noFill/>
                  </a:ln>
                  <a:solidFill>
                    <a:srgbClr val="162D4D"/>
                  </a:solidFill>
                  <a:latin typeface="Helvetica"/>
                  <a:ea typeface="Arial"/>
                  <a:cs typeface="Arial"/>
                </a:rPr>
                <a:t>   GERDA/LEGEND</a:t>
              </a:r>
              <a:endParaRPr dirty="0"/>
            </a:p>
            <a:p>
              <a:pPr marL="0" marR="0" lvl="0" indent="0" algn="just" defTabSz="91440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it-IT" sz="2000" b="1" i="0" u="none" strike="noStrike" cap="none" spc="0" dirty="0">
                  <a:ln>
                    <a:noFill/>
                  </a:ln>
                  <a:solidFill>
                    <a:srgbClr val="162D4D"/>
                  </a:solidFill>
                  <a:latin typeface="Helvetica"/>
                  <a:ea typeface="Arial"/>
                  <a:cs typeface="Arial"/>
                </a:rPr>
                <a:t>   CUPID</a:t>
              </a:r>
              <a:endParaRPr dirty="0"/>
            </a:p>
            <a:p>
              <a:pPr marL="0" marR="0" lvl="0" indent="0" algn="just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it-IT" sz="20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Helvetica"/>
                <a:ea typeface="Arial"/>
                <a:cs typeface="Arial"/>
              </a:endParaRPr>
            </a:p>
          </p:txBody>
        </p:sp>
      </p:grpSp>
      <p:pic>
        <p:nvPicPr>
          <p:cNvPr id="20" name="Elemento grafico 22" descr="Badge 1 con riempimento a tinta unita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8124777" y="79513"/>
            <a:ext cx="408299" cy="4082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Elemento grafico 24" descr="Badge con riempimento a tinta unita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7497246" y="4400986"/>
            <a:ext cx="487812" cy="4739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Elemento grafico 28" descr="Badge 3 con riempimento a tinta unita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11525994" y="4354859"/>
            <a:ext cx="487812" cy="4878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Elemento grafico 30" descr="Badge 4 con riempimento a tinta unita"/>
          <p:cNvPicPr>
            <a:picLocks noChangeAspect="1"/>
          </p:cNvPicPr>
          <p:nvPr/>
        </p:nvPicPr>
        <p:blipFill>
          <a:blip r:embed="rId16"/>
          <a:stretch/>
        </p:blipFill>
        <p:spPr bwMode="auto">
          <a:xfrm>
            <a:off x="11560028" y="2078367"/>
            <a:ext cx="487812" cy="4878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Elemento grafico 33" descr="Badge 5 con riempimento a tinta unita"/>
          <p:cNvPicPr>
            <a:picLocks noChangeAspect="1"/>
          </p:cNvPicPr>
          <p:nvPr/>
        </p:nvPicPr>
        <p:blipFill>
          <a:blip r:embed="rId17"/>
          <a:stretch/>
        </p:blipFill>
        <p:spPr bwMode="auto">
          <a:xfrm>
            <a:off x="11525994" y="0"/>
            <a:ext cx="487812" cy="4878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A77AE22D-CF07-7AE8-E8C0-C1F841CE2D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728"/>
          <a:stretch/>
        </p:blipFill>
        <p:spPr>
          <a:xfrm>
            <a:off x="4642545" y="0"/>
            <a:ext cx="7549455" cy="6948683"/>
          </a:xfrm>
          <a:prstGeom prst="rect">
            <a:avLst/>
          </a:prstGeom>
        </p:spPr>
      </p:pic>
      <p:sp>
        <p:nvSpPr>
          <p:cNvPr id="4" name="Sottotitolo 3">
            <a:extLst>
              <a:ext uri="{FF2B5EF4-FFF2-40B4-BE49-F238E27FC236}">
                <a16:creationId xmlns:a16="http://schemas.microsoft.com/office/drawing/2014/main" id="{6E206C8F-FF51-4BB0-9728-1466AD330F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-914400"/>
            <a:ext cx="6096000" cy="8736227"/>
          </a:xfrm>
          <a:prstGeom prst="flowChartDelay">
            <a:avLst/>
          </a:prstGeom>
          <a:solidFill>
            <a:schemeClr val="bg1"/>
          </a:solidFill>
          <a:ln w="38100" cap="rnd">
            <a:solidFill>
              <a:schemeClr val="bg1">
                <a:lumMod val="65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dirty="0"/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C73A235F-11BF-400D-9E9C-76BE32BC7746}"/>
              </a:ext>
            </a:extLst>
          </p:cNvPr>
          <p:cNvCxnSpPr>
            <a:cxnSpLocks/>
          </p:cNvCxnSpPr>
          <p:nvPr/>
        </p:nvCxnSpPr>
        <p:spPr>
          <a:xfrm>
            <a:off x="440009" y="2619632"/>
            <a:ext cx="4856450" cy="0"/>
          </a:xfrm>
          <a:prstGeom prst="line">
            <a:avLst/>
          </a:prstGeom>
          <a:ln w="31750" cmpd="sng">
            <a:solidFill>
              <a:schemeClr val="bg1">
                <a:lumMod val="65000"/>
                <a:alpha val="4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8B688D9-EB93-4E14-8A4B-07051B74D84E}"/>
              </a:ext>
            </a:extLst>
          </p:cNvPr>
          <p:cNvSpPr txBox="1"/>
          <p:nvPr/>
        </p:nvSpPr>
        <p:spPr>
          <a:xfrm>
            <a:off x="440009" y="732475"/>
            <a:ext cx="4259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297B7"/>
                </a:solidFill>
                <a:effectLst/>
                <a:uLnTx/>
                <a:uFillTx/>
                <a:latin typeface="Helvetica" pitchFamily="2" charset="0"/>
                <a:ea typeface="Verdana" panose="020B0604030504040204" pitchFamily="34" charset="0"/>
                <a:cs typeface="Arial" panose="020B0604020202020204" pitchFamily="34" charset="0"/>
              </a:rPr>
              <a:t>Borexino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297B7"/>
              </a:solidFill>
              <a:effectLst/>
              <a:uLnTx/>
              <a:uFillTx/>
              <a:latin typeface="Helvetica" pitchFamily="2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magine 16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3BD57490-4781-45FD-B684-92130E321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8955" y="6184900"/>
            <a:ext cx="1035900" cy="478586"/>
          </a:xfrm>
          <a:prstGeom prst="rect">
            <a:avLst/>
          </a:prstGeom>
        </p:spPr>
      </p:pic>
      <p:grpSp>
        <p:nvGrpSpPr>
          <p:cNvPr id="22" name="Gruppo 21">
            <a:extLst>
              <a:ext uri="{FF2B5EF4-FFF2-40B4-BE49-F238E27FC236}">
                <a16:creationId xmlns:a16="http://schemas.microsoft.com/office/drawing/2014/main" id="{91AD4AB2-E029-4E44-AA0D-E6E82997E1DF}"/>
              </a:ext>
            </a:extLst>
          </p:cNvPr>
          <p:cNvGrpSpPr/>
          <p:nvPr/>
        </p:nvGrpSpPr>
        <p:grpSpPr>
          <a:xfrm>
            <a:off x="41005" y="1512362"/>
            <a:ext cx="4974875" cy="908503"/>
            <a:chOff x="4699853" y="-57718"/>
            <a:chExt cx="7542207" cy="1267718"/>
          </a:xfrm>
        </p:grpSpPr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0FDB8167-1837-49B4-9D14-CA8C8EA15CC7}"/>
                </a:ext>
              </a:extLst>
            </p:cNvPr>
            <p:cNvSpPr/>
            <p:nvPr/>
          </p:nvSpPr>
          <p:spPr>
            <a:xfrm>
              <a:off x="4699853" y="-57718"/>
              <a:ext cx="7542207" cy="12677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0" name="Immagine 9" descr="Immagine che contiene testo, moneta&#10;&#10;Descrizione generata automaticamente">
              <a:extLst>
                <a:ext uri="{FF2B5EF4-FFF2-40B4-BE49-F238E27FC236}">
                  <a16:creationId xmlns:a16="http://schemas.microsoft.com/office/drawing/2014/main" id="{A37EA6C5-9F74-4EB2-AF06-942907692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58609" y="74246"/>
              <a:ext cx="1005530" cy="1005530"/>
            </a:xfrm>
            <a:prstGeom prst="rect">
              <a:avLst/>
            </a:prstGeom>
          </p:spPr>
        </p:pic>
        <p:pic>
          <p:nvPicPr>
            <p:cNvPr id="12" name="Immagine 11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837690C2-3443-44E5-A36C-76664C0AE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83205" y="74246"/>
              <a:ext cx="1472640" cy="1041685"/>
            </a:xfrm>
            <a:prstGeom prst="rect">
              <a:avLst/>
            </a:prstGeom>
          </p:spPr>
        </p:pic>
        <p:pic>
          <p:nvPicPr>
            <p:cNvPr id="14" name="Immagine 13" descr="Immagine che contiene testo, segnale, esterni, rosso&#10;&#10;Descrizione generata automaticamente">
              <a:extLst>
                <a:ext uri="{FF2B5EF4-FFF2-40B4-BE49-F238E27FC236}">
                  <a16:creationId xmlns:a16="http://schemas.microsoft.com/office/drawing/2014/main" id="{0B9678C6-7B9D-4105-AD87-4C936C19B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93235" y="99263"/>
              <a:ext cx="1005530" cy="1005530"/>
            </a:xfrm>
            <a:prstGeom prst="rect">
              <a:avLst/>
            </a:prstGeom>
          </p:spPr>
        </p:pic>
        <p:pic>
          <p:nvPicPr>
            <p:cNvPr id="16" name="Immagine 15" descr="Immagine che contiene testo, segnale, esterni, clipart&#10;&#10;Descrizione generata automaticamente">
              <a:extLst>
                <a:ext uri="{FF2B5EF4-FFF2-40B4-BE49-F238E27FC236}">
                  <a16:creationId xmlns:a16="http://schemas.microsoft.com/office/drawing/2014/main" id="{ABD4E5A5-31C4-4F78-A8AF-C4F43B21A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74573" y="85530"/>
              <a:ext cx="1005530" cy="1005530"/>
            </a:xfrm>
            <a:prstGeom prst="rect">
              <a:avLst/>
            </a:prstGeom>
          </p:spPr>
        </p:pic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D4BCFA74-6D31-5002-FDC9-88DD21121BDC}"/>
              </a:ext>
            </a:extLst>
          </p:cNvPr>
          <p:cNvGrpSpPr/>
          <p:nvPr/>
        </p:nvGrpSpPr>
        <p:grpSpPr>
          <a:xfrm>
            <a:off x="579200" y="2799377"/>
            <a:ext cx="4828920" cy="3182919"/>
            <a:chOff x="438795" y="2789127"/>
            <a:chExt cx="4968876" cy="3750434"/>
          </a:xfrm>
        </p:grpSpPr>
        <p:sp>
          <p:nvSpPr>
            <p:cNvPr id="20" name="Text Box 18">
              <a:extLst>
                <a:ext uri="{FF2B5EF4-FFF2-40B4-BE49-F238E27FC236}">
                  <a16:creationId xmlns:a16="http://schemas.microsoft.com/office/drawing/2014/main" id="{E5759FFA-80D7-77D5-B878-E1125612D7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795" y="2789127"/>
              <a:ext cx="4968876" cy="1359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it-IT" sz="1800" dirty="0">
                  <a:solidFill>
                    <a:srgbClr val="152D4F"/>
                  </a:solidFill>
                  <a:latin typeface="Helvetica"/>
                  <a:ea typeface="Verdana"/>
                  <a:cs typeface="Arial"/>
                </a:rPr>
                <a:t>Real time neutrino (all flavours) detector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GB" altLang="it-IT" sz="1800" dirty="0">
                <a:solidFill>
                  <a:srgbClr val="152D4F"/>
                </a:solidFill>
                <a:latin typeface="Helvetica"/>
                <a:ea typeface="Verdana"/>
                <a:cs typeface="Arial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rgbClr val="152D4F"/>
                  </a:solidFill>
                  <a:latin typeface="Helvetica"/>
                  <a:ea typeface="Verdana"/>
                  <a:cs typeface="Arial"/>
                </a:rPr>
                <a:t>Real-time measurement of pp neutrino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GB" altLang="it-IT" sz="1500" dirty="0">
                <a:latin typeface="Comic Sans MS" panose="030F0702030302020204" pitchFamily="66" charset="0"/>
              </a:endParaRPr>
            </a:p>
          </p:txBody>
        </p:sp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69884189-D6F2-5CFC-EBCB-49D438D13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139" y="3984429"/>
              <a:ext cx="3760520" cy="2555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7D5959B-A1B0-4DC5-9824-4974C952EB84}"/>
              </a:ext>
            </a:extLst>
          </p:cNvPr>
          <p:cNvSpPr txBox="1"/>
          <p:nvPr/>
        </p:nvSpPr>
        <p:spPr>
          <a:xfrm>
            <a:off x="548997" y="5995461"/>
            <a:ext cx="4698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800" dirty="0">
                <a:solidFill>
                  <a:srgbClr val="152D4F"/>
                </a:solidFill>
                <a:latin typeface="Helvetica"/>
                <a:ea typeface="Verdana"/>
                <a:cs typeface="Arial"/>
              </a:rPr>
              <a:t>Real-time measurement of Geo-neutrinos</a:t>
            </a:r>
            <a:endParaRPr lang="en-GB" altLang="it-IT" sz="1800" dirty="0">
              <a:solidFill>
                <a:srgbClr val="152D4F"/>
              </a:solidFill>
              <a:latin typeface="Helvetica"/>
              <a:ea typeface="Verdana"/>
              <a:cs typeface="Arial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2562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ttangolo 1"/>
          <p:cNvSpPr/>
          <p:nvPr/>
        </p:nvSpPr>
        <p:spPr bwMode="auto">
          <a:xfrm>
            <a:off x="4699853" y="0"/>
            <a:ext cx="7492147" cy="68579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5" name="Sottotitolo 3"/>
          <p:cNvSpPr>
            <a:spLocks noGrp="1"/>
          </p:cNvSpPr>
          <p:nvPr>
            <p:ph type="subTitle" idx="1"/>
          </p:nvPr>
        </p:nvSpPr>
        <p:spPr bwMode="auto">
          <a:xfrm>
            <a:off x="1" y="-914400"/>
            <a:ext cx="6096000" cy="8736227"/>
          </a:xfrm>
          <a:prstGeom prst="flowChartDelay">
            <a:avLst/>
          </a:prstGeom>
          <a:solidFill>
            <a:schemeClr val="bg1"/>
          </a:solidFill>
          <a:ln w="38100" cap="rnd">
            <a:solidFill>
              <a:schemeClr val="bg1">
                <a:lumMod val="65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it-IT"/>
          </a:p>
        </p:txBody>
      </p:sp>
      <p:cxnSp>
        <p:nvCxnSpPr>
          <p:cNvPr id="6" name="Connettore diritto 4"/>
          <p:cNvCxnSpPr>
            <a:cxnSpLocks/>
          </p:cNvCxnSpPr>
          <p:nvPr/>
        </p:nvCxnSpPr>
        <p:spPr bwMode="auto">
          <a:xfrm>
            <a:off x="440009" y="2619632"/>
            <a:ext cx="4856450" cy="0"/>
          </a:xfrm>
          <a:prstGeom prst="line">
            <a:avLst/>
          </a:prstGeom>
          <a:ln w="31750" cmpd="sng">
            <a:solidFill>
              <a:schemeClr val="bg1">
                <a:lumMod val="65000"/>
                <a:alpha val="4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sellaDiTesto 8"/>
          <p:cNvSpPr txBox="1"/>
          <p:nvPr/>
        </p:nvSpPr>
        <p:spPr bwMode="auto">
          <a:xfrm>
            <a:off x="440008" y="547001"/>
            <a:ext cx="48130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sz="3600" b="0" i="0" u="none" strike="noStrike" cap="none" spc="0">
                <a:ln>
                  <a:noFill/>
                </a:ln>
                <a:solidFill>
                  <a:srgbClr val="4297B7"/>
                </a:solidFill>
                <a:latin typeface="Helvetica"/>
                <a:ea typeface="Verdana"/>
                <a:cs typeface="Arial"/>
              </a:rPr>
              <a:t>Main research topics</a:t>
            </a:r>
            <a:r>
              <a:rPr lang="it-IT" sz="3600">
                <a:solidFill>
                  <a:srgbClr val="4297B7"/>
                </a:solidFill>
                <a:latin typeface="Helvetica"/>
                <a:ea typeface="Verdana"/>
                <a:cs typeface="Arial"/>
              </a:rPr>
              <a:t>:</a:t>
            </a:r>
            <a:r>
              <a:rPr lang="it-IT" sz="3600" b="0" i="0" u="none" strike="noStrike" cap="none" spc="0">
                <a:ln>
                  <a:noFill/>
                </a:ln>
                <a:solidFill>
                  <a:srgbClr val="4297B7"/>
                </a:solidFill>
                <a:latin typeface="Helvetica"/>
                <a:ea typeface="Verdana"/>
                <a:cs typeface="Arial"/>
              </a:rPr>
              <a:t> </a:t>
            </a:r>
            <a:r>
              <a:rPr lang="it-IT" sz="4000" b="1">
                <a:solidFill>
                  <a:srgbClr val="4297B7"/>
                </a:solidFill>
                <a:latin typeface="Helvetica"/>
                <a:ea typeface="Verdana"/>
                <a:cs typeface="Arial"/>
              </a:rPr>
              <a:t>Dark Matter</a:t>
            </a:r>
            <a:endParaRPr lang="en-US" sz="4000" b="1" i="0" u="none" strike="noStrike" cap="none" spc="0">
              <a:ln>
                <a:noFill/>
              </a:ln>
              <a:solidFill>
                <a:srgbClr val="4297B7"/>
              </a:solidFill>
              <a:latin typeface="Helvetica"/>
              <a:ea typeface="Verdana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3600" b="0" i="0" u="none" strike="noStrike" cap="none" spc="0">
              <a:ln>
                <a:noFill/>
              </a:ln>
              <a:solidFill>
                <a:prstClr val="black"/>
              </a:solidFill>
              <a:latin typeface="Helvetica"/>
              <a:ea typeface="Verdana"/>
              <a:cs typeface="Arial"/>
            </a:endParaRPr>
          </a:p>
        </p:txBody>
      </p:sp>
      <p:sp>
        <p:nvSpPr>
          <p:cNvPr id="8" name="CasellaDiTesto 11"/>
          <p:cNvSpPr txBox="1"/>
          <p:nvPr/>
        </p:nvSpPr>
        <p:spPr bwMode="auto">
          <a:xfrm flipH="1">
            <a:off x="553552" y="3185331"/>
            <a:ext cx="49888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it-IT" sz="2400" dirty="0" err="1"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Ordinary</a:t>
            </a:r>
            <a:r>
              <a:rPr lang="it-IT" sz="2400" dirty="0"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 </a:t>
            </a:r>
            <a:r>
              <a:rPr lang="it-IT" sz="2400" dirty="0" err="1"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matter</a:t>
            </a:r>
            <a:r>
              <a:rPr lang="it-IT" sz="2400" dirty="0"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 </a:t>
            </a:r>
            <a:r>
              <a:rPr lang="it-IT" sz="2400" b="0" i="0" u="none" strike="noStrike" cap="none" spc="0" dirty="0" err="1">
                <a:ln>
                  <a:noFill/>
                </a:ln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is</a:t>
            </a:r>
            <a:r>
              <a:rPr lang="it-IT" sz="2400" b="0" i="0" u="none" strike="noStrike" cap="none" spc="0" dirty="0">
                <a:ln>
                  <a:noFill/>
                </a:ln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 </a:t>
            </a:r>
            <a:r>
              <a:rPr lang="it-IT" sz="2400" b="0" i="0" u="none" strike="noStrike" cap="none" spc="0" dirty="0" err="1">
                <a:ln>
                  <a:noFill/>
                </a:ln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less</a:t>
            </a:r>
            <a:r>
              <a:rPr lang="it-IT" sz="2400" b="0" i="0" u="none" strike="noStrike" cap="none" spc="0" dirty="0">
                <a:ln>
                  <a:noFill/>
                </a:ln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 </a:t>
            </a:r>
            <a:r>
              <a:rPr lang="it-IT" sz="2400" b="0" i="0" u="none" strike="noStrike" cap="none" spc="0" dirty="0" err="1">
                <a:ln>
                  <a:noFill/>
                </a:ln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than</a:t>
            </a:r>
            <a:r>
              <a:rPr lang="it-IT" sz="2400" b="0" i="0" u="none" strike="noStrike" cap="none" spc="0" dirty="0">
                <a:ln>
                  <a:noFill/>
                </a:ln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 </a:t>
            </a:r>
            <a:r>
              <a:rPr lang="it-IT" sz="2400" b="1" dirty="0"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5%</a:t>
            </a:r>
            <a:r>
              <a:rPr lang="it-IT" sz="2400" b="0" i="0" u="none" strike="noStrike" cap="none" spc="0" dirty="0">
                <a:ln>
                  <a:noFill/>
                </a:ln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 </a:t>
            </a:r>
            <a:endParaRPr lang="it-IT" sz="2400" b="1" i="0" u="none" strike="noStrike" cap="none" spc="0" dirty="0">
              <a:ln>
                <a:noFill/>
              </a:ln>
              <a:solidFill>
                <a:srgbClr val="63A9C3"/>
              </a:solidFill>
              <a:latin typeface="Helvetica"/>
              <a:ea typeface="Verdana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2400" b="0" i="0" u="none" strike="noStrike" cap="none" spc="0" dirty="0">
              <a:ln>
                <a:noFill/>
              </a:ln>
              <a:solidFill>
                <a:srgbClr val="162D4D"/>
              </a:solidFill>
              <a:latin typeface="Helvetica"/>
              <a:ea typeface="Verdana"/>
              <a:cs typeface="Arial"/>
            </a:endParaRPr>
          </a:p>
          <a:p>
            <a:pPr lvl="0" defTabSz="914400">
              <a:defRPr/>
            </a:pPr>
            <a:r>
              <a:rPr lang="it-IT" sz="2400" b="0" i="0" u="none" strike="noStrike" cap="none" spc="0" dirty="0">
                <a:ln>
                  <a:noFill/>
                </a:ln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About  </a:t>
            </a:r>
            <a:r>
              <a:rPr lang="it-IT" sz="2400" b="1" i="0" u="none" strike="noStrike" cap="none" spc="0" dirty="0">
                <a:ln>
                  <a:noFill/>
                </a:ln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27%</a:t>
            </a:r>
            <a:r>
              <a:rPr lang="it-IT" sz="2400" b="0" i="0" u="none" strike="noStrike" cap="none" spc="0" dirty="0">
                <a:ln>
                  <a:noFill/>
                </a:ln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 </a:t>
            </a:r>
            <a:r>
              <a:rPr lang="en-US" sz="2400" dirty="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of the Universe </a:t>
            </a:r>
            <a:r>
              <a:rPr lang="it-IT" sz="2400" b="0" i="0" u="none" strike="noStrike" cap="none" spc="0" dirty="0" err="1">
                <a:ln>
                  <a:noFill/>
                </a:ln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is</a:t>
            </a:r>
            <a:r>
              <a:rPr lang="it-IT" sz="2400" b="0" i="0" u="none" strike="noStrike" cap="none" spc="0" dirty="0">
                <a:ln>
                  <a:noFill/>
                </a:ln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 </a:t>
            </a:r>
            <a:r>
              <a:rPr lang="it-IT" sz="2400" b="0" i="0" u="none" strike="noStrike" cap="none" spc="0" dirty="0">
                <a:ln>
                  <a:noFill/>
                </a:ln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dark </a:t>
            </a:r>
            <a:r>
              <a:rPr lang="it-IT" sz="2400" b="0" i="0" u="none" strike="noStrike" cap="none" spc="0" dirty="0" err="1">
                <a:ln>
                  <a:noFill/>
                </a:ln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matter</a:t>
            </a:r>
            <a:endParaRPr lang="it-IT" sz="2400" b="0" i="0" u="none" strike="noStrike" cap="none" spc="0" dirty="0">
              <a:ln>
                <a:noFill/>
              </a:ln>
              <a:solidFill>
                <a:srgbClr val="63A9C3"/>
              </a:solidFill>
              <a:latin typeface="Helvetica"/>
              <a:ea typeface="Verdana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2400" b="0" i="0" u="none" strike="noStrike" cap="none" spc="0" dirty="0">
              <a:ln>
                <a:noFill/>
              </a:ln>
              <a:solidFill>
                <a:srgbClr val="162D4D"/>
              </a:solidFill>
              <a:latin typeface="Helvetica"/>
              <a:ea typeface="Verdana"/>
              <a:cs typeface="Arial"/>
            </a:endParaRPr>
          </a:p>
          <a:p>
            <a:pPr defTabSz="914400">
              <a:defRPr/>
            </a:pPr>
            <a:r>
              <a:rPr lang="en-US" sz="2400" dirty="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More than </a:t>
            </a:r>
            <a:r>
              <a:rPr lang="it-IT" sz="2400" b="1" i="0" u="none" strike="noStrike" cap="none" spc="0" dirty="0">
                <a:ln>
                  <a:noFill/>
                </a:ln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68%</a:t>
            </a:r>
            <a:r>
              <a:rPr lang="it-IT" sz="2400" b="0" i="0" u="none" strike="noStrike" cap="none" spc="0" dirty="0">
                <a:ln>
                  <a:noFill/>
                </a:ln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, </a:t>
            </a:r>
            <a:r>
              <a:rPr lang="it-IT" sz="2400" b="0" i="0" u="none" strike="noStrike" cap="none" spc="0" dirty="0" err="1">
                <a:ln>
                  <a:noFill/>
                </a:ln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is</a:t>
            </a:r>
            <a:r>
              <a:rPr lang="it-IT" sz="2400" b="0" i="0" u="none" strike="noStrike" cap="none" spc="0" dirty="0">
                <a:ln>
                  <a:noFill/>
                </a:ln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  </a:t>
            </a:r>
            <a:r>
              <a:rPr lang="it-IT" sz="2400" dirty="0"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dark energy</a:t>
            </a:r>
            <a:endParaRPr dirty="0"/>
          </a:p>
          <a:p>
            <a:pPr lvl="0" defTabSz="914400">
              <a:defRPr/>
            </a:pPr>
            <a:endParaRPr lang="it-IT" sz="2400" b="0" i="0" u="none" strike="noStrike" cap="none" spc="0" dirty="0">
              <a:ln>
                <a:noFill/>
              </a:ln>
              <a:solidFill>
                <a:srgbClr val="63A9C3"/>
              </a:solidFill>
              <a:latin typeface="Helvetica"/>
              <a:ea typeface="Verdana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2400" dirty="0">
              <a:solidFill>
                <a:srgbClr val="63A9C3"/>
              </a:solidFill>
              <a:latin typeface="Helvetica"/>
              <a:ea typeface="Verdana"/>
              <a:cs typeface="Arial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2400" b="0" i="0" u="none" strike="noStrike" cap="none" spc="0" dirty="0">
              <a:ln>
                <a:noFill/>
              </a:ln>
              <a:solidFill>
                <a:prstClr val="black"/>
              </a:solidFill>
              <a:latin typeface="Helvetica"/>
              <a:ea typeface="Verdana"/>
              <a:cs typeface="Arial"/>
            </a:endParaRPr>
          </a:p>
        </p:txBody>
      </p:sp>
      <p:pic>
        <p:nvPicPr>
          <p:cNvPr id="9" name="Immagine 7" descr="jelly.jpg"/>
          <p:cNvPicPr>
            <a:picLocks noChangeAspect="1"/>
          </p:cNvPicPr>
          <p:nvPr/>
        </p:nvPicPr>
        <p:blipFill>
          <a:blip r:embed="rId3"/>
          <a:srcRect b="7117"/>
          <a:stretch/>
        </p:blipFill>
        <p:spPr bwMode="auto">
          <a:xfrm>
            <a:off x="6482057" y="368790"/>
            <a:ext cx="4480902" cy="5458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magine 9" descr="Immagine che contiene testo, clipart&#10;&#10;Descrizione generata automaticamente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8955" y="6184900"/>
            <a:ext cx="1035900" cy="478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magine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696805" y="0"/>
            <a:ext cx="7540753" cy="6858000"/>
          </a:xfrm>
          <a:prstGeom prst="rect">
            <a:avLst/>
          </a:prstGeom>
        </p:spPr>
      </p:pic>
      <p:sp>
        <p:nvSpPr>
          <p:cNvPr id="5" name="Sottotitolo 3"/>
          <p:cNvSpPr>
            <a:spLocks noGrp="1"/>
          </p:cNvSpPr>
          <p:nvPr>
            <p:ph type="subTitle" idx="1"/>
          </p:nvPr>
        </p:nvSpPr>
        <p:spPr bwMode="auto">
          <a:xfrm>
            <a:off x="1" y="-914400"/>
            <a:ext cx="6096000" cy="8736227"/>
          </a:xfrm>
          <a:prstGeom prst="flowChartDelay">
            <a:avLst/>
          </a:prstGeom>
          <a:solidFill>
            <a:schemeClr val="bg1"/>
          </a:solidFill>
          <a:ln w="38100" cap="rnd">
            <a:solidFill>
              <a:schemeClr val="bg1">
                <a:lumMod val="65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it-IT">
              <a:latin typeface="Helvetica"/>
            </a:endParaRPr>
          </a:p>
        </p:txBody>
      </p:sp>
      <p:cxnSp>
        <p:nvCxnSpPr>
          <p:cNvPr id="6" name="Connettore diritto 4"/>
          <p:cNvCxnSpPr>
            <a:cxnSpLocks/>
          </p:cNvCxnSpPr>
          <p:nvPr/>
        </p:nvCxnSpPr>
        <p:spPr bwMode="auto">
          <a:xfrm>
            <a:off x="440009" y="2619632"/>
            <a:ext cx="4856450" cy="0"/>
          </a:xfrm>
          <a:prstGeom prst="line">
            <a:avLst/>
          </a:prstGeom>
          <a:ln w="31750" cmpd="sng">
            <a:solidFill>
              <a:schemeClr val="bg1">
                <a:lumMod val="65000"/>
                <a:alpha val="4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sellaDiTesto 8"/>
          <p:cNvSpPr txBox="1"/>
          <p:nvPr/>
        </p:nvSpPr>
        <p:spPr bwMode="auto">
          <a:xfrm>
            <a:off x="438485" y="527137"/>
            <a:ext cx="4259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sz="3600" b="1" i="0" u="none" strike="noStrike" cap="none" spc="0">
                <a:ln>
                  <a:noFill/>
                </a:ln>
                <a:solidFill>
                  <a:srgbClr val="4297B7"/>
                </a:solidFill>
                <a:latin typeface="Helvetica"/>
                <a:ea typeface="Verdana"/>
                <a:cs typeface="Arial"/>
              </a:rPr>
              <a:t>Dark Matter</a:t>
            </a:r>
            <a:endParaRPr lang="en-US" sz="3600" b="1" i="0" u="none" strike="noStrike" cap="none" spc="0">
              <a:ln>
                <a:noFill/>
              </a:ln>
              <a:solidFill>
                <a:srgbClr val="4297B7"/>
              </a:solidFill>
              <a:latin typeface="Helvetica"/>
              <a:ea typeface="Verdana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3600" b="0" i="0" u="none" strike="noStrike" cap="none" spc="0">
              <a:ln>
                <a:noFill/>
              </a:ln>
              <a:solidFill>
                <a:prstClr val="black"/>
              </a:solidFill>
              <a:latin typeface="Helvetica"/>
              <a:ea typeface="Verdana"/>
              <a:cs typeface="Arial"/>
            </a:endParaRPr>
          </a:p>
        </p:txBody>
      </p:sp>
      <p:sp>
        <p:nvSpPr>
          <p:cNvPr id="8" name="CasellaDiTesto 11"/>
          <p:cNvSpPr txBox="1"/>
          <p:nvPr/>
        </p:nvSpPr>
        <p:spPr bwMode="auto">
          <a:xfrm flipH="1">
            <a:off x="440008" y="2789487"/>
            <a:ext cx="4557456" cy="2225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2800" b="0" i="0" u="none" strike="noStrike" cap="none" spc="0" dirty="0">
              <a:ln>
                <a:noFill/>
              </a:ln>
              <a:solidFill>
                <a:srgbClr val="152D4F"/>
              </a:solidFill>
              <a:latin typeface="Helvetica"/>
              <a:ea typeface="Verdana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sz="2800" b="1" i="0" u="none" strike="noStrike" cap="none" spc="0" dirty="0">
              <a:ln>
                <a:solidFill>
                  <a:prstClr val="white">
                    <a:lumMod val="75000"/>
                    <a:lumOff val="25000"/>
                    <a:alpha val="10000"/>
                  </a:prstClr>
                </a:solidFill>
              </a:ln>
              <a:solidFill>
                <a:prstClr val="black"/>
              </a:solidFill>
              <a:latin typeface="Helvetica"/>
              <a:ea typeface="Verdana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sz="2800" dirty="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W</a:t>
            </a:r>
            <a:r>
              <a:rPr lang="en-US" sz="2800" dirty="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hat </a:t>
            </a:r>
            <a:r>
              <a:rPr lang="en-US" sz="2800" dirty="0"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we know </a:t>
            </a:r>
            <a:r>
              <a:rPr lang="en-US" sz="2800" dirty="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is just </a:t>
            </a:r>
            <a:r>
              <a:rPr lang="en-US" sz="2800" dirty="0"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the top of the iceberg</a:t>
            </a:r>
            <a:endParaRPr lang="it-IT" sz="2800" b="0" i="0" u="none" strike="noStrike" cap="none" spc="0" dirty="0">
              <a:ln>
                <a:noFill/>
              </a:ln>
              <a:solidFill>
                <a:srgbClr val="63A9C3"/>
              </a:solidFill>
              <a:latin typeface="Helvetica"/>
              <a:ea typeface="Verdana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2800" b="0" i="0" u="none" strike="noStrike" cap="none" spc="0" dirty="0">
              <a:ln>
                <a:noFill/>
              </a:ln>
              <a:solidFill>
                <a:prstClr val="black"/>
              </a:solidFill>
              <a:latin typeface="Helvetica"/>
              <a:ea typeface="Verdana"/>
              <a:cs typeface="Arial"/>
            </a:endParaRPr>
          </a:p>
        </p:txBody>
      </p:sp>
      <p:pic>
        <p:nvPicPr>
          <p:cNvPr id="9" name="Immagine 7" descr="Immagine che contiene testo, clipart&#10;&#10;Descrizione generata automaticamente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798955" y="6184900"/>
            <a:ext cx="1035900" cy="478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" name="Rettangolo 26">
            <a:extLst>
              <a:ext uri="{FF2B5EF4-FFF2-40B4-BE49-F238E27FC236}">
                <a16:creationId xmlns:a16="http://schemas.microsoft.com/office/drawing/2014/main" id="{DB29BFC2-DCF8-ED36-5511-B42D2DF7B88A}"/>
              </a:ext>
            </a:extLst>
          </p:cNvPr>
          <p:cNvSpPr/>
          <p:nvPr/>
        </p:nvSpPr>
        <p:spPr>
          <a:xfrm>
            <a:off x="4981355" y="4704442"/>
            <a:ext cx="4452016" cy="2160459"/>
          </a:xfrm>
          <a:prstGeom prst="rect">
            <a:avLst/>
          </a:prstGeom>
          <a:solidFill>
            <a:srgbClr val="4297B7"/>
          </a:solidFill>
          <a:ln>
            <a:solidFill>
              <a:srgbClr val="4297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6" name="Immagine 25" descr="Immagine che contiene edificio, ingegneria, acciaio, industria&#10;&#10;Descrizione generata automaticamente">
            <a:extLst>
              <a:ext uri="{FF2B5EF4-FFF2-40B4-BE49-F238E27FC236}">
                <a16:creationId xmlns:a16="http://schemas.microsoft.com/office/drawing/2014/main" id="{572888F8-1D87-02CD-F52F-BD9024250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971" y="-4756"/>
            <a:ext cx="3261181" cy="244588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25176" r="34583" b="17967"/>
          <a:stretch/>
        </p:blipFill>
        <p:spPr bwMode="auto">
          <a:xfrm>
            <a:off x="9457407" y="3146948"/>
            <a:ext cx="2734592" cy="3711052"/>
          </a:xfrm>
          <a:prstGeom prst="rect">
            <a:avLst/>
          </a:prstGeom>
          <a:noFill/>
        </p:spPr>
      </p:pic>
      <p:pic>
        <p:nvPicPr>
          <p:cNvPr id="6" name="Immagine 6"/>
          <p:cNvPicPr>
            <a:picLocks noChangeAspect="1"/>
          </p:cNvPicPr>
          <p:nvPr/>
        </p:nvPicPr>
        <p:blipFill rotWithShape="1">
          <a:blip r:embed="rId4"/>
          <a:srcRect l="5770" r="4453" b="15844"/>
          <a:stretch/>
        </p:blipFill>
        <p:spPr bwMode="auto">
          <a:xfrm>
            <a:off x="5969798" y="2487058"/>
            <a:ext cx="3414496" cy="2160459"/>
          </a:xfrm>
          <a:prstGeom prst="rect">
            <a:avLst/>
          </a:prstGeom>
          <a:noFill/>
        </p:spPr>
      </p:pic>
      <p:sp>
        <p:nvSpPr>
          <p:cNvPr id="8" name="Sottotitolo 3"/>
          <p:cNvSpPr>
            <a:spLocks noGrp="1"/>
          </p:cNvSpPr>
          <p:nvPr>
            <p:ph type="subTitle" idx="1"/>
          </p:nvPr>
        </p:nvSpPr>
        <p:spPr bwMode="auto">
          <a:xfrm>
            <a:off x="1" y="-914400"/>
            <a:ext cx="6096000" cy="8736227"/>
          </a:xfrm>
          <a:prstGeom prst="flowChartDelay">
            <a:avLst/>
          </a:prstGeom>
          <a:solidFill>
            <a:schemeClr val="bg1"/>
          </a:solidFill>
          <a:ln w="38100" cap="rnd">
            <a:solidFill>
              <a:schemeClr val="bg1">
                <a:lumMod val="65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it-IT" dirty="0"/>
          </a:p>
        </p:txBody>
      </p:sp>
      <p:cxnSp>
        <p:nvCxnSpPr>
          <p:cNvPr id="9" name="Connettore diritto 4"/>
          <p:cNvCxnSpPr>
            <a:cxnSpLocks/>
          </p:cNvCxnSpPr>
          <p:nvPr/>
        </p:nvCxnSpPr>
        <p:spPr bwMode="auto">
          <a:xfrm>
            <a:off x="440009" y="2619632"/>
            <a:ext cx="4856450" cy="0"/>
          </a:xfrm>
          <a:prstGeom prst="line">
            <a:avLst/>
          </a:prstGeom>
          <a:ln w="31750" cmpd="sng">
            <a:solidFill>
              <a:schemeClr val="bg1">
                <a:lumMod val="65000"/>
                <a:alpha val="4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sellaDiTesto 8"/>
          <p:cNvSpPr txBox="1"/>
          <p:nvPr/>
        </p:nvSpPr>
        <p:spPr bwMode="auto">
          <a:xfrm>
            <a:off x="440009" y="732475"/>
            <a:ext cx="4259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sz="3600" b="1" i="0" u="none" strike="noStrike" cap="none" spc="0">
                <a:ln>
                  <a:noFill/>
                </a:ln>
                <a:solidFill>
                  <a:srgbClr val="4297B7"/>
                </a:solidFill>
                <a:latin typeface="Helvetica"/>
                <a:ea typeface="Verdana"/>
                <a:cs typeface="Arial"/>
              </a:rPr>
              <a:t>Dark Matter</a:t>
            </a:r>
            <a:endParaRPr lang="en-US" sz="3600" b="1" i="0" u="none" strike="noStrike" cap="none" spc="0">
              <a:ln>
                <a:noFill/>
              </a:ln>
              <a:solidFill>
                <a:srgbClr val="4297B7"/>
              </a:solidFill>
              <a:latin typeface="Helvetica"/>
              <a:ea typeface="Verdana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3600" b="0" i="0" u="none" strike="noStrike" cap="none" spc="0">
              <a:ln>
                <a:noFill/>
              </a:ln>
              <a:solidFill>
                <a:prstClr val="black"/>
              </a:solidFill>
              <a:latin typeface="Helvetica"/>
              <a:ea typeface="Verdana"/>
              <a:cs typeface="Arial"/>
            </a:endParaRPr>
          </a:p>
        </p:txBody>
      </p:sp>
      <p:sp>
        <p:nvSpPr>
          <p:cNvPr id="11" name="CasellaDiTesto 11"/>
          <p:cNvSpPr txBox="1"/>
          <p:nvPr/>
        </p:nvSpPr>
        <p:spPr bwMode="auto">
          <a:xfrm flipH="1">
            <a:off x="386057" y="2866239"/>
            <a:ext cx="49888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sz="2000" b="1" i="0" u="none" strike="noStrike" cap="none" spc="0">
              <a:ln>
                <a:solidFill>
                  <a:prstClr val="white">
                    <a:lumMod val="75000"/>
                    <a:lumOff val="25000"/>
                    <a:alpha val="10000"/>
                  </a:prstClr>
                </a:solidFill>
              </a:ln>
              <a:solidFill>
                <a:prstClr val="black"/>
              </a:solidFill>
              <a:latin typeface="Calibri"/>
              <a:ea typeface="Arial"/>
              <a:cs typeface="Calibri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2000" b="0" i="0" u="none" strike="noStrike" cap="none" spc="0">
              <a:ln>
                <a:noFill/>
              </a:ln>
              <a:solidFill>
                <a:srgbClr val="4297B7"/>
              </a:solidFill>
              <a:latin typeface="Franklin Gothic Book"/>
              <a:ea typeface="ＭＳ Ｐゴシック"/>
              <a:cs typeface="Arial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20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20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12" name="Immagine 2"/>
          <p:cNvPicPr>
            <a:picLocks noChangeAspect="1"/>
          </p:cNvPicPr>
          <p:nvPr/>
        </p:nvPicPr>
        <p:blipFill>
          <a:blip r:embed="rId5"/>
          <a:srcRect l="-1" t="2375" r="1521" b="1"/>
          <a:stretch/>
        </p:blipFill>
        <p:spPr bwMode="auto">
          <a:xfrm>
            <a:off x="7542554" y="-4756"/>
            <a:ext cx="4649445" cy="3076568"/>
          </a:xfrm>
          <a:custGeom>
            <a:avLst/>
            <a:gdLst>
              <a:gd name="connsiteX0" fmla="*/ 0 w 6015567"/>
              <a:gd name="connsiteY0" fmla="*/ 0 h 3920044"/>
              <a:gd name="connsiteX1" fmla="*/ 6015567 w 6015567"/>
              <a:gd name="connsiteY1" fmla="*/ 0 h 3920044"/>
              <a:gd name="connsiteX2" fmla="*/ 6015567 w 6015567"/>
              <a:gd name="connsiteY2" fmla="*/ 3920044 h 3920044"/>
              <a:gd name="connsiteX3" fmla="*/ 2469659 w 6015567"/>
              <a:gd name="connsiteY3" fmla="*/ 3920044 h 3920044"/>
              <a:gd name="connsiteX4" fmla="*/ 2469659 w 6015567"/>
              <a:gd name="connsiteY4" fmla="*/ 3103224 h 3920044"/>
              <a:gd name="connsiteX5" fmla="*/ 0 w 6015567"/>
              <a:gd name="connsiteY5" fmla="*/ 310322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5567" h="3920044" extrusionOk="0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noFill/>
        </p:spPr>
      </p:pic>
      <p:pic>
        <p:nvPicPr>
          <p:cNvPr id="13" name="Immagine 12" descr="Immagine che contiene testo, clipart&#10;&#10;Descrizione generata automaticamente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0798955" y="6184900"/>
            <a:ext cx="1035900" cy="478586"/>
          </a:xfrm>
          <a:prstGeom prst="rect">
            <a:avLst/>
          </a:prstGeom>
        </p:spPr>
      </p:pic>
      <p:pic>
        <p:nvPicPr>
          <p:cNvPr id="21" name="Elemento grafico 31" descr="Badge 1 con riempimento a tinta unita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1751991" y="2523999"/>
            <a:ext cx="428435" cy="428435"/>
          </a:xfrm>
          <a:prstGeom prst="rect">
            <a:avLst/>
          </a:prstGeom>
        </p:spPr>
      </p:pic>
      <p:pic>
        <p:nvPicPr>
          <p:cNvPr id="22" name="Elemento grafico 32" descr="Badge con riempimento a tinta unita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8832304" y="4070603"/>
            <a:ext cx="511869" cy="497332"/>
          </a:xfrm>
          <a:prstGeom prst="rect">
            <a:avLst/>
          </a:prstGeom>
        </p:spPr>
      </p:pic>
      <p:pic>
        <p:nvPicPr>
          <p:cNvPr id="23" name="Elemento grafico 33" descr="Badge 3 con riempimento a tinta unita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7010383" y="1819674"/>
            <a:ext cx="441927" cy="441927"/>
          </a:xfrm>
          <a:prstGeom prst="rect">
            <a:avLst/>
          </a:prstGeom>
        </p:spPr>
      </p:pic>
      <p:pic>
        <p:nvPicPr>
          <p:cNvPr id="24" name="Elemento grafico 36" descr="Badge 4 con riempimento a tinta unita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9457407" y="6323308"/>
            <a:ext cx="511869" cy="511869"/>
          </a:xfrm>
          <a:prstGeom prst="rect">
            <a:avLst/>
          </a:prstGeom>
        </p:spPr>
      </p:pic>
      <p:grpSp>
        <p:nvGrpSpPr>
          <p:cNvPr id="32" name="Gruppo 31">
            <a:extLst>
              <a:ext uri="{FF2B5EF4-FFF2-40B4-BE49-F238E27FC236}">
                <a16:creationId xmlns:a16="http://schemas.microsoft.com/office/drawing/2014/main" id="{53305E7E-0AD3-D7CB-66EA-7AF219534493}"/>
              </a:ext>
            </a:extLst>
          </p:cNvPr>
          <p:cNvGrpSpPr/>
          <p:nvPr/>
        </p:nvGrpSpPr>
        <p:grpSpPr>
          <a:xfrm>
            <a:off x="590597" y="2523999"/>
            <a:ext cx="4986312" cy="4893647"/>
            <a:chOff x="590597" y="2523999"/>
            <a:chExt cx="4986312" cy="4893647"/>
          </a:xfrm>
        </p:grpSpPr>
        <p:grpSp>
          <p:nvGrpSpPr>
            <p:cNvPr id="14" name="Gruppo 1"/>
            <p:cNvGrpSpPr/>
            <p:nvPr/>
          </p:nvGrpSpPr>
          <p:grpSpPr bwMode="auto">
            <a:xfrm>
              <a:off x="590597" y="2523999"/>
              <a:ext cx="4986312" cy="4893647"/>
              <a:chOff x="508498" y="2955760"/>
              <a:chExt cx="4687641" cy="4893647"/>
            </a:xfrm>
          </p:grpSpPr>
          <p:sp>
            <p:nvSpPr>
              <p:cNvPr id="15" name="CasellaDiTesto 14"/>
              <p:cNvSpPr txBox="1"/>
              <p:nvPr/>
            </p:nvSpPr>
            <p:spPr bwMode="auto">
              <a:xfrm flipH="1">
                <a:off x="697246" y="2955760"/>
                <a:ext cx="4498893" cy="4893647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it-IT" sz="2400" b="0" i="0" u="none" strike="noStrike" cap="none" spc="0" dirty="0">
                    <a:ln>
                      <a:noFill/>
                    </a:ln>
                    <a:solidFill>
                      <a:srgbClr val="162D4D"/>
                    </a:solidFill>
                    <a:latin typeface="Helvetica"/>
                    <a:ea typeface="Arial"/>
                    <a:cs typeface="Arial"/>
                  </a:rPr>
                  <a:t>     </a:t>
                </a:r>
                <a:r>
                  <a:rPr lang="it-IT" sz="2000" b="1" i="0" u="none" strike="noStrike" cap="none" spc="0" dirty="0">
                    <a:ln>
                      <a:noFill/>
                    </a:ln>
                    <a:solidFill>
                      <a:srgbClr val="162D4D"/>
                    </a:solidFill>
                    <a:latin typeface="Helvetica"/>
                    <a:ea typeface="Arial"/>
                    <a:cs typeface="Arial"/>
                  </a:rPr>
                  <a:t>CRESST</a:t>
                </a:r>
                <a:endParaRPr sz="2000" dirty="0"/>
              </a:p>
              <a:p>
                <a:pPr marL="0" marR="0" lvl="0" indent="0" algn="just" defTabSz="91440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it-IT" sz="2000" b="1" i="0" u="none" strike="noStrike" cap="none" spc="0" dirty="0">
                    <a:ln>
                      <a:noFill/>
                    </a:ln>
                    <a:solidFill>
                      <a:srgbClr val="162D4D"/>
                    </a:solidFill>
                    <a:latin typeface="Helvetica"/>
                    <a:ea typeface="Arial"/>
                    <a:cs typeface="Arial"/>
                  </a:rPr>
                  <a:t>     </a:t>
                </a:r>
                <a:r>
                  <a:rPr lang="it-IT" sz="2000" b="1" dirty="0">
                    <a:solidFill>
                      <a:srgbClr val="162D4D"/>
                    </a:solidFill>
                    <a:latin typeface="Helvetica"/>
                    <a:ea typeface="Arial"/>
                    <a:cs typeface="Arial"/>
                  </a:rPr>
                  <a:t> </a:t>
                </a:r>
                <a:r>
                  <a:rPr lang="it-IT" sz="2000" b="1" i="0" u="none" strike="noStrike" cap="none" spc="0" dirty="0">
                    <a:ln>
                      <a:noFill/>
                    </a:ln>
                    <a:solidFill>
                      <a:srgbClr val="162D4D"/>
                    </a:solidFill>
                    <a:latin typeface="Helvetica"/>
                    <a:ea typeface="Arial"/>
                    <a:cs typeface="Arial"/>
                  </a:rPr>
                  <a:t>DAMA</a:t>
                </a:r>
                <a:endParaRPr sz="2000" dirty="0"/>
              </a:p>
              <a:p>
                <a:pPr marL="0" marR="0" lvl="0" indent="0" algn="just" defTabSz="91440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it-IT" sz="2000" b="1" i="0" u="none" strike="noStrike" cap="none" spc="0" dirty="0">
                    <a:ln>
                      <a:noFill/>
                    </a:ln>
                    <a:solidFill>
                      <a:srgbClr val="162D4D"/>
                    </a:solidFill>
                    <a:latin typeface="Helvetica"/>
                    <a:ea typeface="Arial"/>
                    <a:cs typeface="Arial"/>
                  </a:rPr>
                  <a:t>      </a:t>
                </a:r>
                <a:r>
                  <a:rPr lang="it-IT" sz="2000" b="1" i="0" u="none" strike="noStrike" cap="none" spc="0" dirty="0" err="1">
                    <a:ln>
                      <a:noFill/>
                    </a:ln>
                    <a:solidFill>
                      <a:srgbClr val="162D4D"/>
                    </a:solidFill>
                    <a:latin typeface="Helvetica"/>
                    <a:ea typeface="Arial"/>
                    <a:cs typeface="Arial"/>
                  </a:rPr>
                  <a:t>DarkSide</a:t>
                </a:r>
                <a:endParaRPr lang="it-IT" sz="2000" b="1" i="0" u="none" strike="noStrike" cap="none" spc="0" dirty="0">
                  <a:ln>
                    <a:noFill/>
                  </a:ln>
                  <a:solidFill>
                    <a:srgbClr val="162D4D"/>
                  </a:solidFill>
                  <a:latin typeface="Helvetica"/>
                  <a:ea typeface="Arial"/>
                  <a:cs typeface="Arial"/>
                </a:endParaRPr>
              </a:p>
              <a:p>
                <a:pPr marL="0" marR="0" lvl="0" indent="0" algn="just" defTabSz="91440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it-IT" sz="2000" b="1" i="0" u="none" strike="noStrike" cap="none" spc="0" dirty="0">
                    <a:ln>
                      <a:noFill/>
                    </a:ln>
                    <a:solidFill>
                      <a:srgbClr val="162D4D"/>
                    </a:solidFill>
                    <a:latin typeface="Helvetica"/>
                    <a:ea typeface="Arial"/>
                    <a:cs typeface="Arial"/>
                  </a:rPr>
                  <a:t>      XENON </a:t>
                </a:r>
                <a:endParaRPr sz="2000" dirty="0"/>
              </a:p>
              <a:p>
                <a:pPr marL="457200" marR="0" lvl="1" indent="0" algn="l" defTabSz="91440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it-IT" sz="2000" b="1" i="0" u="none" strike="noStrike" cap="none" spc="0" dirty="0">
                    <a:ln>
                      <a:noFill/>
                    </a:ln>
                    <a:solidFill>
                      <a:srgbClr val="162D4D"/>
                    </a:solidFill>
                    <a:latin typeface="Helvetica"/>
                    <a:ea typeface="Arial"/>
                    <a:cs typeface="Arial"/>
                  </a:rPr>
                  <a:t>COSINUS</a:t>
                </a:r>
              </a:p>
              <a:p>
                <a:pPr lvl="1" defTabSz="914400">
                  <a:lnSpc>
                    <a:spcPct val="200000"/>
                  </a:lnSpc>
                  <a:defRPr/>
                </a:pPr>
                <a:r>
                  <a:rPr lang="pt-BR" sz="2000" b="1" i="0" u="none" strike="noStrike" cap="none" spc="0" dirty="0">
                    <a:ln>
                      <a:noFill/>
                    </a:ln>
                    <a:solidFill>
                      <a:srgbClr val="162D4D"/>
                    </a:solidFill>
                    <a:latin typeface="Helvetica"/>
                    <a:ea typeface="Arial"/>
                    <a:cs typeface="Arial"/>
                  </a:rPr>
                  <a:t>R&amp;D: CYGNO, NEWS, SABRE</a:t>
                </a:r>
                <a:endParaRPr lang="pt-BR" sz="2000" dirty="0"/>
              </a:p>
              <a:p>
                <a:pPr marL="457200" marR="0" lvl="1" indent="0" algn="l" defTabSz="91440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sz="2000" dirty="0"/>
              </a:p>
              <a:p>
                <a:pPr marL="0" marR="0" lvl="0" indent="0" algn="just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it-IT" sz="2400" b="0" i="0" u="none" strike="noStrike" cap="none" spc="0" dirty="0">
                  <a:ln>
                    <a:noFill/>
                  </a:ln>
                  <a:solidFill>
                    <a:prstClr val="black"/>
                  </a:solidFill>
                  <a:latin typeface="Helvetica"/>
                  <a:ea typeface="Arial"/>
                  <a:cs typeface="Arial"/>
                </a:endParaRPr>
              </a:p>
            </p:txBody>
          </p:sp>
          <p:pic>
            <p:nvPicPr>
              <p:cNvPr id="16" name="Elemento grafico 16" descr="Badge 3 contorno"/>
              <p:cNvPicPr>
                <a:picLocks noChangeAspect="1"/>
              </p:cNvPicPr>
              <p:nvPr/>
            </p:nvPicPr>
            <p:blipFill>
              <a:blip r:embed="rId11"/>
              <a:stretch/>
            </p:blipFill>
            <p:spPr bwMode="auto">
              <a:xfrm>
                <a:off x="523391" y="4468756"/>
                <a:ext cx="541475" cy="541475"/>
              </a:xfrm>
              <a:prstGeom prst="rect">
                <a:avLst/>
              </a:prstGeom>
            </p:spPr>
          </p:pic>
          <p:pic>
            <p:nvPicPr>
              <p:cNvPr id="17" name="Elemento grafico 21" descr="Badge 5 contorno"/>
              <p:cNvPicPr>
                <a:picLocks noChangeAspect="1"/>
              </p:cNvPicPr>
              <p:nvPr/>
            </p:nvPicPr>
            <p:blipFill>
              <a:blip r:embed="rId12"/>
              <a:stretch/>
            </p:blipFill>
            <p:spPr bwMode="auto">
              <a:xfrm>
                <a:off x="508498" y="5734454"/>
                <a:ext cx="523782" cy="523782"/>
              </a:xfrm>
              <a:prstGeom prst="rect">
                <a:avLst/>
              </a:prstGeom>
            </p:spPr>
          </p:pic>
          <p:pic>
            <p:nvPicPr>
              <p:cNvPr id="18" name="Elemento grafico 22" descr="Badge 1 contorno"/>
              <p:cNvPicPr>
                <a:picLocks noChangeAspect="1"/>
              </p:cNvPicPr>
              <p:nvPr/>
            </p:nvPicPr>
            <p:blipFill>
              <a:blip r:embed="rId13"/>
              <a:stretch/>
            </p:blipFill>
            <p:spPr bwMode="auto">
              <a:xfrm>
                <a:off x="516201" y="3192066"/>
                <a:ext cx="523782" cy="523782"/>
              </a:xfrm>
              <a:prstGeom prst="rect">
                <a:avLst/>
              </a:prstGeom>
            </p:spPr>
          </p:pic>
          <p:pic>
            <p:nvPicPr>
              <p:cNvPr id="19" name="Elemento grafico 23" descr="Badge contorno"/>
              <p:cNvPicPr>
                <a:picLocks noChangeAspect="1"/>
              </p:cNvPicPr>
              <p:nvPr/>
            </p:nvPicPr>
            <p:blipFill>
              <a:blip r:embed="rId14"/>
              <a:stretch/>
            </p:blipFill>
            <p:spPr bwMode="auto">
              <a:xfrm>
                <a:off x="523391" y="3875475"/>
                <a:ext cx="523782" cy="523782"/>
              </a:xfrm>
              <a:prstGeom prst="rect">
                <a:avLst/>
              </a:prstGeom>
            </p:spPr>
          </p:pic>
          <p:pic>
            <p:nvPicPr>
              <p:cNvPr id="20" name="Elemento grafico 24" descr="Badge 4 contorno"/>
              <p:cNvPicPr>
                <a:picLocks noChangeAspect="1"/>
              </p:cNvPicPr>
              <p:nvPr/>
            </p:nvPicPr>
            <p:blipFill>
              <a:blip r:embed="rId15"/>
              <a:stretch/>
            </p:blipFill>
            <p:spPr bwMode="auto">
              <a:xfrm>
                <a:off x="526705" y="5094763"/>
                <a:ext cx="538161" cy="518617"/>
              </a:xfrm>
              <a:prstGeom prst="rect">
                <a:avLst/>
              </a:prstGeom>
            </p:spPr>
          </p:pic>
        </p:grpSp>
        <p:pic>
          <p:nvPicPr>
            <p:cNvPr id="3" name="Elemento grafico 2" descr="Badge 6 contorno">
              <a:extLst>
                <a:ext uri="{FF2B5EF4-FFF2-40B4-BE49-F238E27FC236}">
                  <a16:creationId xmlns:a16="http://schemas.microsoft.com/office/drawing/2014/main" id="{04163D96-6C2C-7C15-4538-5A685F154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09865" y="5845621"/>
              <a:ext cx="518617" cy="518617"/>
            </a:xfrm>
            <a:prstGeom prst="rect">
              <a:avLst/>
            </a:prstGeom>
          </p:spPr>
        </p:pic>
      </p:grpSp>
      <p:pic>
        <p:nvPicPr>
          <p:cNvPr id="25" name="Immagine 24" descr="Immagine che contiene interno, edificio, ingegneria, acciaio&#10;&#10;Descrizione generata automaticamente">
            <a:extLst>
              <a:ext uri="{FF2B5EF4-FFF2-40B4-BE49-F238E27FC236}">
                <a16:creationId xmlns:a16="http://schemas.microsoft.com/office/drawing/2014/main" id="{A89FCD2B-2189-7442-BCCE-106B054DA72C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6179" r="19352" b="5586"/>
          <a:stretch/>
        </p:blipFill>
        <p:spPr>
          <a:xfrm>
            <a:off x="5981392" y="4721656"/>
            <a:ext cx="3118871" cy="2163219"/>
          </a:xfrm>
          <a:prstGeom prst="rect">
            <a:avLst/>
          </a:prstGeom>
        </p:spPr>
      </p:pic>
      <p:pic>
        <p:nvPicPr>
          <p:cNvPr id="30" name="Elemento grafico 29" descr="Badge 5 contorno">
            <a:extLst>
              <a:ext uri="{FF2B5EF4-FFF2-40B4-BE49-F238E27FC236}">
                <a16:creationId xmlns:a16="http://schemas.microsoft.com/office/drawing/2014/main" id="{8E3C5195-73C7-86EB-9661-E8A60F0F714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318466" y="6266820"/>
            <a:ext cx="528402" cy="5284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3" descr="D:\Alessia\open day 2016\sistema solare\sole_1280x1024.jpg"/>
          <p:cNvPicPr>
            <a:picLocks noChangeAspect="1" noChangeArrowheads="1"/>
          </p:cNvPicPr>
          <p:nvPr/>
        </p:nvPicPr>
        <p:blipFill>
          <a:blip r:embed="rId2"/>
          <a:srcRect l="19247" t="13453" r="7894" b="16235"/>
          <a:stretch/>
        </p:blipFill>
        <p:spPr bwMode="auto">
          <a:xfrm>
            <a:off x="3262184" y="-36148"/>
            <a:ext cx="8929816" cy="6894148"/>
          </a:xfrm>
          <a:prstGeom prst="rect">
            <a:avLst/>
          </a:prstGeom>
        </p:spPr>
      </p:pic>
      <p:sp>
        <p:nvSpPr>
          <p:cNvPr id="5" name="Sottotitolo 3"/>
          <p:cNvSpPr>
            <a:spLocks noGrp="1"/>
          </p:cNvSpPr>
          <p:nvPr>
            <p:ph type="subTitle" idx="1"/>
          </p:nvPr>
        </p:nvSpPr>
        <p:spPr bwMode="auto">
          <a:xfrm>
            <a:off x="1" y="-914400"/>
            <a:ext cx="6096000" cy="8736227"/>
          </a:xfrm>
          <a:prstGeom prst="flowChartDelay">
            <a:avLst/>
          </a:prstGeom>
          <a:solidFill>
            <a:schemeClr val="bg1"/>
          </a:solidFill>
          <a:ln w="38100" cap="rnd">
            <a:solidFill>
              <a:schemeClr val="bg1">
                <a:lumMod val="65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it-IT"/>
          </a:p>
        </p:txBody>
      </p:sp>
      <p:cxnSp>
        <p:nvCxnSpPr>
          <p:cNvPr id="6" name="Connettore diritto 4"/>
          <p:cNvCxnSpPr>
            <a:cxnSpLocks/>
          </p:cNvCxnSpPr>
          <p:nvPr/>
        </p:nvCxnSpPr>
        <p:spPr bwMode="auto">
          <a:xfrm>
            <a:off x="440009" y="2619632"/>
            <a:ext cx="4856450" cy="0"/>
          </a:xfrm>
          <a:prstGeom prst="line">
            <a:avLst/>
          </a:prstGeom>
          <a:ln w="31750" cmpd="sng">
            <a:solidFill>
              <a:schemeClr val="bg1">
                <a:lumMod val="65000"/>
                <a:alpha val="4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sellaDiTesto 8"/>
          <p:cNvSpPr txBox="1"/>
          <p:nvPr/>
        </p:nvSpPr>
        <p:spPr bwMode="auto">
          <a:xfrm>
            <a:off x="440009" y="486640"/>
            <a:ext cx="46898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sz="3600" b="0" i="0" u="none" strike="noStrike" cap="none" spc="0">
                <a:ln>
                  <a:noFill/>
                </a:ln>
                <a:solidFill>
                  <a:srgbClr val="4297B7"/>
                </a:solidFill>
                <a:latin typeface="Helvetica"/>
                <a:ea typeface="Verdana"/>
                <a:cs typeface="Arial"/>
              </a:rPr>
              <a:t>Main research topics</a:t>
            </a:r>
            <a:r>
              <a:rPr lang="it-IT" sz="3600">
                <a:solidFill>
                  <a:srgbClr val="4297B7"/>
                </a:solidFill>
                <a:latin typeface="Helvetica"/>
                <a:ea typeface="Verdana"/>
                <a:cs typeface="Arial"/>
              </a:rPr>
              <a:t>:</a:t>
            </a:r>
            <a:r>
              <a:rPr lang="it-IT" sz="3600" b="0" i="0" u="none" strike="noStrike" cap="none" spc="0">
                <a:ln>
                  <a:noFill/>
                </a:ln>
                <a:solidFill>
                  <a:srgbClr val="4297B7"/>
                </a:solidFill>
                <a:latin typeface="Helvetica"/>
                <a:ea typeface="Verdana"/>
                <a:cs typeface="Arial"/>
              </a:rPr>
              <a:t> </a:t>
            </a:r>
            <a:r>
              <a:rPr lang="it-IT" sz="3600" b="1" i="0" u="none" strike="noStrike" cap="none" spc="0">
                <a:ln>
                  <a:noFill/>
                </a:ln>
                <a:solidFill>
                  <a:srgbClr val="4297B7"/>
                </a:solidFill>
                <a:latin typeface="Helvetica"/>
                <a:ea typeface="Verdana"/>
                <a:cs typeface="Arial"/>
              </a:rPr>
              <a:t>Nuclear </a:t>
            </a:r>
            <a:r>
              <a:rPr lang="it-IT" sz="3600" b="1">
                <a:solidFill>
                  <a:srgbClr val="4297B7"/>
                </a:solidFill>
                <a:latin typeface="Helvetica"/>
                <a:ea typeface="Verdana"/>
                <a:cs typeface="Arial"/>
              </a:rPr>
              <a:t>A</a:t>
            </a:r>
            <a:r>
              <a:rPr lang="it-IT" sz="3600" b="1" i="0" u="none" strike="noStrike" cap="none" spc="0">
                <a:ln>
                  <a:noFill/>
                </a:ln>
                <a:solidFill>
                  <a:srgbClr val="4297B7"/>
                </a:solidFill>
                <a:latin typeface="Helvetica"/>
                <a:ea typeface="Verdana"/>
                <a:cs typeface="Arial"/>
              </a:rPr>
              <a:t>strophysics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3600" b="1" i="0" u="none" strike="noStrike" cap="none" spc="0">
              <a:ln>
                <a:noFill/>
              </a:ln>
              <a:solidFill>
                <a:srgbClr val="4297B7"/>
              </a:solidFill>
              <a:latin typeface="Helvetica"/>
              <a:ea typeface="Verdana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600" b="1" i="0" u="none" strike="noStrike" cap="none" spc="0">
              <a:ln>
                <a:noFill/>
              </a:ln>
              <a:solidFill>
                <a:srgbClr val="4297B7"/>
              </a:solidFill>
              <a:latin typeface="Helvetica"/>
              <a:ea typeface="Verdana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3600" b="0" i="0" u="none" strike="noStrike" cap="none" spc="0">
              <a:ln>
                <a:noFill/>
              </a:ln>
              <a:solidFill>
                <a:prstClr val="black"/>
              </a:solidFill>
              <a:latin typeface="Helvetica"/>
              <a:ea typeface="Verdana"/>
              <a:cs typeface="Arial"/>
            </a:endParaRPr>
          </a:p>
        </p:txBody>
      </p:sp>
      <p:sp>
        <p:nvSpPr>
          <p:cNvPr id="8" name="CasellaDiTesto 11"/>
          <p:cNvSpPr txBox="1"/>
          <p:nvPr/>
        </p:nvSpPr>
        <p:spPr bwMode="auto">
          <a:xfrm flipH="1">
            <a:off x="610585" y="2980989"/>
            <a:ext cx="51576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2400" b="1" dirty="0"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Studying the heart of the stars in underground facilities </a:t>
            </a:r>
            <a:r>
              <a:rPr lang="en-US" sz="2400" dirty="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to answer some fascinating questions</a:t>
            </a:r>
            <a:endParaRPr dirty="0"/>
          </a:p>
          <a:p>
            <a:pPr lvl="0" defTabSz="914400">
              <a:defRPr/>
            </a:pPr>
            <a:endParaRPr lang="en-US" sz="2400" dirty="0">
              <a:solidFill>
                <a:srgbClr val="162D4D"/>
              </a:solidFill>
              <a:latin typeface="Helvetica"/>
              <a:ea typeface="Verdana"/>
              <a:cs typeface="Arial"/>
            </a:endParaRPr>
          </a:p>
          <a:p>
            <a:pPr lvl="0" defTabSz="914400">
              <a:defRPr/>
            </a:pPr>
            <a:r>
              <a:rPr lang="en-US" sz="2400" dirty="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How was star born? How does it evolve? How are produced the elements?</a:t>
            </a:r>
            <a:endParaRPr lang="it-IT" sz="2400" b="0" i="0" u="none" strike="noStrike" cap="none" spc="0" dirty="0">
              <a:ln>
                <a:noFill/>
              </a:ln>
              <a:solidFill>
                <a:srgbClr val="162D4D"/>
              </a:solidFill>
              <a:latin typeface="Helvetica"/>
              <a:ea typeface="Verdana"/>
              <a:cs typeface="Arial"/>
            </a:endParaRPr>
          </a:p>
          <a:p>
            <a:pPr marL="0" marR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sz="2400" b="1" i="0" u="none" strike="noStrike" cap="none" spc="0" dirty="0">
              <a:ln>
                <a:solidFill>
                  <a:prstClr val="white">
                    <a:lumMod val="75000"/>
                    <a:lumOff val="25000"/>
                    <a:alpha val="10000"/>
                  </a:prstClr>
                </a:solidFill>
              </a:ln>
              <a:solidFill>
                <a:prstClr val="black"/>
              </a:solidFill>
              <a:latin typeface="Helvetica"/>
              <a:ea typeface="Verdana"/>
              <a:cs typeface="Arial"/>
            </a:endParaRPr>
          </a:p>
          <a:p>
            <a:pPr marL="0" marR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2400" b="0" i="0" u="none" strike="noStrike" cap="none" spc="0" dirty="0">
              <a:ln>
                <a:noFill/>
              </a:ln>
              <a:solidFill>
                <a:srgbClr val="4297B7"/>
              </a:solidFill>
              <a:latin typeface="Helvetica"/>
              <a:ea typeface="Verdana"/>
              <a:cs typeface="Arial"/>
            </a:endParaRPr>
          </a:p>
          <a:p>
            <a:pPr marL="0" marR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2400" b="0" i="0" u="none" strike="noStrike" cap="none" spc="0" dirty="0">
              <a:ln>
                <a:noFill/>
              </a:ln>
              <a:solidFill>
                <a:prstClr val="black"/>
              </a:solidFill>
              <a:latin typeface="Helvetica"/>
              <a:ea typeface="Verdana"/>
              <a:cs typeface="Arial"/>
            </a:endParaRPr>
          </a:p>
        </p:txBody>
      </p:sp>
      <p:pic>
        <p:nvPicPr>
          <p:cNvPr id="9" name="Immagine 9" descr="Immagine che contiene testo, clipart&#10;&#10;Descrizione generata automaticamente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798955" y="6184900"/>
            <a:ext cx="1035900" cy="478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Segnaposto contenuto 5" descr="Immagine che contiene pialla/aereo, ingegneria, industria, macchina&#10;&#10;Descrizione generata automaticamente">
            <a:extLst>
              <a:ext uri="{FF2B5EF4-FFF2-40B4-BE49-F238E27FC236}">
                <a16:creationId xmlns:a16="http://schemas.microsoft.com/office/drawing/2014/main" id="{2164994F-BFC6-EC2B-9662-41603C8C39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53" r="-2" b="-2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pic>
        <p:nvPicPr>
          <p:cNvPr id="2" name="Immagine 12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id="{57BCD968-7A54-79F4-3C8B-3A83DFD515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028" r="-2" b="-2"/>
          <a:stretch/>
        </p:blipFill>
        <p:spPr bwMode="auto"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sp>
        <p:nvSpPr>
          <p:cNvPr id="5" name="Sottotitolo 3"/>
          <p:cNvSpPr>
            <a:spLocks noGrp="1"/>
          </p:cNvSpPr>
          <p:nvPr>
            <p:ph type="subTitle" idx="1"/>
          </p:nvPr>
        </p:nvSpPr>
        <p:spPr bwMode="auto">
          <a:xfrm>
            <a:off x="1" y="-914400"/>
            <a:ext cx="6096000" cy="8736227"/>
          </a:xfrm>
          <a:prstGeom prst="flowChartDelay">
            <a:avLst/>
          </a:prstGeom>
          <a:solidFill>
            <a:schemeClr val="bg1"/>
          </a:solidFill>
          <a:ln w="38100" cap="rnd">
            <a:solidFill>
              <a:schemeClr val="bg1">
                <a:lumMod val="65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it-IT" dirty="0"/>
          </a:p>
        </p:txBody>
      </p:sp>
      <p:cxnSp>
        <p:nvCxnSpPr>
          <p:cNvPr id="6" name="Connettore diritto 4"/>
          <p:cNvCxnSpPr>
            <a:cxnSpLocks/>
          </p:cNvCxnSpPr>
          <p:nvPr/>
        </p:nvCxnSpPr>
        <p:spPr bwMode="auto">
          <a:xfrm>
            <a:off x="440009" y="2619632"/>
            <a:ext cx="4856450" cy="0"/>
          </a:xfrm>
          <a:prstGeom prst="line">
            <a:avLst/>
          </a:prstGeom>
          <a:ln w="31750" cmpd="sng">
            <a:solidFill>
              <a:schemeClr val="bg1">
                <a:lumMod val="65000"/>
                <a:alpha val="4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sellaDiTesto 8"/>
          <p:cNvSpPr txBox="1"/>
          <p:nvPr/>
        </p:nvSpPr>
        <p:spPr bwMode="auto">
          <a:xfrm>
            <a:off x="440008" y="732475"/>
            <a:ext cx="4934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sz="3600" b="1" i="0" u="none" strike="noStrike" cap="none" spc="0">
                <a:ln>
                  <a:noFill/>
                </a:ln>
                <a:solidFill>
                  <a:srgbClr val="4297B7"/>
                </a:solidFill>
                <a:latin typeface="Helvetica"/>
                <a:ea typeface="Verdana"/>
                <a:cs typeface="Arial"/>
              </a:rPr>
              <a:t>Nuclear </a:t>
            </a:r>
            <a:r>
              <a:rPr lang="it-IT" sz="3600" b="1">
                <a:solidFill>
                  <a:srgbClr val="4297B7"/>
                </a:solidFill>
                <a:latin typeface="Helvetica"/>
                <a:ea typeface="Verdana"/>
                <a:cs typeface="Arial"/>
              </a:rPr>
              <a:t>A</a:t>
            </a:r>
            <a:r>
              <a:rPr lang="it-IT" sz="3600" b="1" i="0" u="none" strike="noStrike" cap="none" spc="0">
                <a:ln>
                  <a:noFill/>
                </a:ln>
                <a:solidFill>
                  <a:srgbClr val="4297B7"/>
                </a:solidFill>
                <a:latin typeface="Helvetica"/>
                <a:ea typeface="Verdana"/>
                <a:cs typeface="Arial"/>
              </a:rPr>
              <a:t>strophysics</a:t>
            </a:r>
            <a:endParaRPr lang="it-IT" sz="3600" b="1" i="0" u="none" strike="noStrike" cap="none" spc="0">
              <a:ln>
                <a:noFill/>
              </a:ln>
              <a:solidFill>
                <a:prstClr val="black"/>
              </a:solidFill>
              <a:latin typeface="Helvetica"/>
              <a:ea typeface="Verdana"/>
              <a:cs typeface="Arial"/>
            </a:endParaRPr>
          </a:p>
        </p:txBody>
      </p:sp>
      <p:sp>
        <p:nvSpPr>
          <p:cNvPr id="8" name="CasellaDiTesto 11"/>
          <p:cNvSpPr txBox="1"/>
          <p:nvPr/>
        </p:nvSpPr>
        <p:spPr bwMode="auto">
          <a:xfrm flipH="1">
            <a:off x="403365" y="2676315"/>
            <a:ext cx="49888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sz="2000" b="1" i="0" u="none" strike="noStrike" cap="none" spc="0" dirty="0">
              <a:ln>
                <a:solidFill>
                  <a:prstClr val="white">
                    <a:lumMod val="75000"/>
                    <a:lumOff val="25000"/>
                    <a:alpha val="10000"/>
                  </a:prstClr>
                </a:solidFill>
              </a:ln>
              <a:solidFill>
                <a:prstClr val="black"/>
              </a:solidFill>
              <a:latin typeface="Calibri"/>
              <a:ea typeface="Arial"/>
              <a:cs typeface="Calibri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2000" b="0" i="0" u="none" strike="noStrike" cap="none" spc="0" dirty="0">
              <a:ln>
                <a:noFill/>
              </a:ln>
              <a:solidFill>
                <a:srgbClr val="4297B7"/>
              </a:solidFill>
              <a:latin typeface="Franklin Gothic Book"/>
              <a:ea typeface="ＭＳ Ｐゴシック"/>
              <a:cs typeface="Arial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2000" b="0" i="0" u="none" strike="noStrike" cap="none" spc="0" dirty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2000" b="0" i="0" u="none" strike="noStrike" cap="none" spc="0" dirty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9" name="Immagine 7" descr="Immagine che contiene testo, clipart&#10;&#10;Descrizione generata automaticamente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8955" y="6184900"/>
            <a:ext cx="1035900" cy="478586"/>
          </a:xfrm>
          <a:prstGeom prst="rect">
            <a:avLst/>
          </a:prstGeom>
        </p:spPr>
      </p:pic>
      <p:grpSp>
        <p:nvGrpSpPr>
          <p:cNvPr id="10" name="Gruppo 1"/>
          <p:cNvGrpSpPr/>
          <p:nvPr/>
        </p:nvGrpSpPr>
        <p:grpSpPr bwMode="auto">
          <a:xfrm>
            <a:off x="453328" y="2687104"/>
            <a:ext cx="5290803" cy="2934008"/>
            <a:chOff x="677408" y="3180867"/>
            <a:chExt cx="5290803" cy="2934008"/>
          </a:xfrm>
        </p:grpSpPr>
        <p:sp>
          <p:nvSpPr>
            <p:cNvPr id="11" name="CasellaDiTesto 9"/>
            <p:cNvSpPr txBox="1"/>
            <p:nvPr/>
          </p:nvSpPr>
          <p:spPr bwMode="auto">
            <a:xfrm flipH="1">
              <a:off x="1180803" y="3180867"/>
              <a:ext cx="4787408" cy="2934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it-IT" sz="2400" b="1" i="0" u="none" strike="noStrike" cap="none" spc="0" dirty="0">
                  <a:ln>
                    <a:noFill/>
                  </a:ln>
                  <a:solidFill>
                    <a:srgbClr val="162D4D"/>
                  </a:solidFill>
                  <a:latin typeface="Helvetica"/>
                  <a:ea typeface="Arial"/>
                  <a:cs typeface="Arial"/>
                </a:rPr>
                <a:t>LUNA 400 kV </a:t>
              </a:r>
              <a:r>
                <a:rPr lang="it-IT" sz="2400" b="1" i="0" u="none" strike="noStrike" cap="none" spc="0" dirty="0" err="1">
                  <a:ln>
                    <a:noFill/>
                  </a:ln>
                  <a:solidFill>
                    <a:srgbClr val="162D4D"/>
                  </a:solidFill>
                  <a:latin typeface="Helvetica"/>
                  <a:ea typeface="Arial"/>
                  <a:cs typeface="Arial"/>
                </a:rPr>
                <a:t>accelerator</a:t>
              </a:r>
              <a:endParaRPr lang="it-IT" sz="2400" b="1" i="0" u="none" strike="noStrike" cap="none" spc="0" dirty="0">
                <a:ln>
                  <a:noFill/>
                </a:ln>
                <a:solidFill>
                  <a:srgbClr val="162D4D"/>
                </a:solidFill>
                <a:latin typeface="Helvetica"/>
                <a:ea typeface="Arial"/>
                <a:cs typeface="Arial"/>
              </a:endParaRPr>
            </a:p>
            <a:p>
              <a:pPr marL="0" marR="0" lvl="0" indent="0" algn="just" defTabSz="91440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it-IT" sz="2400" b="1" i="0" u="none" strike="noStrike" cap="none" spc="0" dirty="0">
                <a:ln>
                  <a:noFill/>
                </a:ln>
                <a:solidFill>
                  <a:srgbClr val="162D4D"/>
                </a:solidFill>
                <a:latin typeface="Helvetica"/>
                <a:ea typeface="Arial"/>
                <a:cs typeface="Arial"/>
              </a:endParaRPr>
            </a:p>
            <a:p>
              <a:pPr marL="0" marR="0" lvl="0" indent="0" defTabSz="91440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it-IT" sz="2400" b="1" i="0" u="none" strike="noStrike" cap="none" spc="0" dirty="0">
                  <a:ln>
                    <a:noFill/>
                  </a:ln>
                  <a:solidFill>
                    <a:srgbClr val="162D4D"/>
                  </a:solidFill>
                  <a:latin typeface="Helvetica"/>
                  <a:ea typeface="Arial"/>
                  <a:cs typeface="Arial"/>
                </a:rPr>
                <a:t> 3.5 MV </a:t>
              </a:r>
              <a:r>
                <a:rPr lang="it-IT" sz="2400" b="1" i="0" u="none" strike="noStrike" cap="none" spc="0" dirty="0" err="1">
                  <a:ln>
                    <a:noFill/>
                  </a:ln>
                  <a:solidFill>
                    <a:srgbClr val="162D4D"/>
                  </a:solidFill>
                  <a:latin typeface="Helvetica"/>
                  <a:ea typeface="Arial"/>
                  <a:cs typeface="Arial"/>
                </a:rPr>
                <a:t>Singletron</a:t>
              </a:r>
              <a:r>
                <a:rPr lang="it-IT" sz="2400" b="1" i="0" u="none" strike="noStrike" cap="none" spc="0" dirty="0">
                  <a:ln>
                    <a:noFill/>
                  </a:ln>
                  <a:solidFill>
                    <a:srgbClr val="162D4D"/>
                  </a:solidFill>
                  <a:latin typeface="Helvetica"/>
                  <a:ea typeface="Arial"/>
                  <a:cs typeface="Arial"/>
                </a:rPr>
                <a:t> </a:t>
              </a:r>
              <a:r>
                <a:rPr lang="it-IT" sz="2400" b="1" i="0" u="none" strike="noStrike" cap="none" spc="0" dirty="0" err="1">
                  <a:ln>
                    <a:noFill/>
                  </a:ln>
                  <a:solidFill>
                    <a:srgbClr val="162D4D"/>
                  </a:solidFill>
                  <a:latin typeface="Helvetica"/>
                  <a:ea typeface="Arial"/>
                  <a:cs typeface="Arial"/>
                </a:rPr>
                <a:t>accelerator</a:t>
              </a:r>
              <a:r>
                <a:rPr lang="it-IT" sz="2400" b="1" i="0" u="none" strike="noStrike" cap="none" spc="0" dirty="0">
                  <a:ln>
                    <a:noFill/>
                  </a:ln>
                  <a:solidFill>
                    <a:srgbClr val="162D4D"/>
                  </a:solidFill>
                  <a:latin typeface="Helvetica"/>
                  <a:ea typeface="Arial"/>
                  <a:cs typeface="Arial"/>
                </a:rPr>
                <a:t> in the Bellotti Ion </a:t>
              </a:r>
              <a:r>
                <a:rPr lang="it-IT" sz="2400" b="1" i="0" u="none" strike="noStrike" cap="none" spc="0" dirty="0" err="1">
                  <a:ln>
                    <a:noFill/>
                  </a:ln>
                  <a:solidFill>
                    <a:srgbClr val="162D4D"/>
                  </a:solidFill>
                  <a:latin typeface="Helvetica"/>
                  <a:ea typeface="Arial"/>
                  <a:cs typeface="Arial"/>
                </a:rPr>
                <a:t>Beam</a:t>
              </a:r>
              <a:r>
                <a:rPr lang="it-IT" sz="2400" b="1" i="0" u="none" strike="noStrike" cap="none" spc="0" dirty="0">
                  <a:ln>
                    <a:noFill/>
                  </a:ln>
                  <a:solidFill>
                    <a:srgbClr val="162D4D"/>
                  </a:solidFill>
                  <a:latin typeface="Helvetica"/>
                  <a:ea typeface="Arial"/>
                  <a:cs typeface="Arial"/>
                </a:rPr>
                <a:t> </a:t>
              </a:r>
              <a:r>
                <a:rPr lang="it-IT" sz="2400" b="1" i="0" u="none" strike="noStrike" cap="none" spc="0" dirty="0" err="1">
                  <a:ln>
                    <a:noFill/>
                  </a:ln>
                  <a:solidFill>
                    <a:srgbClr val="162D4D"/>
                  </a:solidFill>
                  <a:latin typeface="Helvetica"/>
                  <a:ea typeface="Arial"/>
                  <a:cs typeface="Arial"/>
                </a:rPr>
                <a:t>Facilty</a:t>
              </a:r>
              <a:endParaRPr lang="it-IT" sz="24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Helvetica"/>
                <a:ea typeface="Arial"/>
                <a:cs typeface="Arial"/>
              </a:endParaRPr>
            </a:p>
          </p:txBody>
        </p:sp>
        <p:pic>
          <p:nvPicPr>
            <p:cNvPr id="12" name="Elemento grafico 10" descr="Badge 1 contorno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677408" y="3414998"/>
              <a:ext cx="523782" cy="523782"/>
            </a:xfrm>
            <a:prstGeom prst="rect">
              <a:avLst/>
            </a:prstGeom>
          </p:spPr>
        </p:pic>
        <p:pic>
          <p:nvPicPr>
            <p:cNvPr id="13" name="Elemento grafico 13" descr="Badge contorno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677408" y="4834316"/>
              <a:ext cx="523782" cy="523782"/>
            </a:xfrm>
            <a:prstGeom prst="rect">
              <a:avLst/>
            </a:prstGeom>
          </p:spPr>
        </p:pic>
      </p:grpSp>
      <p:pic>
        <p:nvPicPr>
          <p:cNvPr id="14" name="Elemento grafico 14" descr="Badge 1 con riempimento a tinta unita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1496600" y="268154"/>
            <a:ext cx="428435" cy="428435"/>
          </a:xfrm>
          <a:prstGeom prst="rect">
            <a:avLst/>
          </a:prstGeom>
        </p:spPr>
      </p:pic>
      <p:pic>
        <p:nvPicPr>
          <p:cNvPr id="16" name="Elemento grafico 15" descr="Badge con riempimento a tinta unita">
            <a:extLst>
              <a:ext uri="{FF2B5EF4-FFF2-40B4-BE49-F238E27FC236}">
                <a16:creationId xmlns:a16="http://schemas.microsoft.com/office/drawing/2014/main" id="{7A682086-AB9B-3AE0-CBB2-0B416D0AFF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96600" y="3592727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4" name="Content Placeholder 3">
            <a:extLst>
              <a:ext uri="{FF2B5EF4-FFF2-40B4-BE49-F238E27FC236}">
                <a16:creationId xmlns:a16="http://schemas.microsoft.com/office/drawing/2014/main" id="{43F1FECC-57F9-D8AB-574E-BA21796E70B0}"/>
              </a:ext>
            </a:extLst>
          </p:cNvPr>
          <p:cNvPicPr/>
          <p:nvPr/>
        </p:nvPicPr>
        <p:blipFill rotWithShape="1">
          <a:blip r:embed="rId3"/>
          <a:srcRect l="1526" r="9677" b="-6"/>
          <a:stretch/>
        </p:blipFill>
        <p:spPr bwMode="auto">
          <a:xfrm>
            <a:off x="5198665" y="142922"/>
            <a:ext cx="2243723" cy="2002611"/>
          </a:xfrm>
          <a:prstGeom prst="rect">
            <a:avLst/>
          </a:prstGeom>
          <a:noFill/>
        </p:spPr>
      </p:pic>
      <p:pic>
        <p:nvPicPr>
          <p:cNvPr id="26" name="Immagine 25" descr="Immagine che contiene cilindro, metallo&#10;&#10;Descrizione generata automaticamente">
            <a:extLst>
              <a:ext uri="{FF2B5EF4-FFF2-40B4-BE49-F238E27FC236}">
                <a16:creationId xmlns:a16="http://schemas.microsoft.com/office/drawing/2014/main" id="{728F2EE0-F96E-1B41-6E3C-22578B0602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400" r="-7" b="13912"/>
          <a:stretch/>
        </p:blipFill>
        <p:spPr>
          <a:xfrm>
            <a:off x="5296459" y="4513586"/>
            <a:ext cx="2249424" cy="2008756"/>
          </a:xfrm>
          <a:prstGeom prst="rect">
            <a:avLst/>
          </a:prstGeom>
        </p:spPr>
      </p:pic>
      <p:pic>
        <p:nvPicPr>
          <p:cNvPr id="25" name="Segnaposto contenuto 5" descr="Immagine che contiene persona, elettronica, vestiti, Ingegneria elettronica&#10;&#10;Descrizione generata automaticamente">
            <a:extLst>
              <a:ext uri="{FF2B5EF4-FFF2-40B4-BE49-F238E27FC236}">
                <a16:creationId xmlns:a16="http://schemas.microsoft.com/office/drawing/2014/main" id="{42F30373-9A25-9A62-3412-425B31E101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91" t="37755" r="26232" b="-1"/>
          <a:stretch/>
        </p:blipFill>
        <p:spPr>
          <a:xfrm rot="5400000">
            <a:off x="5729528" y="2696440"/>
            <a:ext cx="2008755" cy="1400153"/>
          </a:xfrm>
          <a:prstGeom prst="rect">
            <a:avLst/>
          </a:prstGeom>
        </p:spPr>
      </p:pic>
      <p:pic>
        <p:nvPicPr>
          <p:cNvPr id="5" name="Immagine 6" descr="Immagine che contiene pavimento&#10;&#10;Descrizione generata automaticamente">
            <a:extLst>
              <a:ext uri="{FF2B5EF4-FFF2-40B4-BE49-F238E27FC236}">
                <a16:creationId xmlns:a16="http://schemas.microsoft.com/office/drawing/2014/main" id="{1FB3766D-CB80-CDD3-EB54-7EA31AF281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375" r="7377" b="-6"/>
          <a:stretch/>
        </p:blipFill>
        <p:spPr bwMode="auto">
          <a:xfrm>
            <a:off x="7538740" y="155638"/>
            <a:ext cx="2249424" cy="2002611"/>
          </a:xfrm>
          <a:prstGeom prst="rect">
            <a:avLst/>
          </a:prstGeom>
        </p:spPr>
      </p:pic>
      <p:sp>
        <p:nvSpPr>
          <p:cNvPr id="7" name="Sottotitolo 3"/>
          <p:cNvSpPr>
            <a:spLocks noGrp="1"/>
          </p:cNvSpPr>
          <p:nvPr>
            <p:ph type="subTitle" idx="1"/>
          </p:nvPr>
        </p:nvSpPr>
        <p:spPr bwMode="auto">
          <a:xfrm>
            <a:off x="1" y="-914400"/>
            <a:ext cx="6096000" cy="8736227"/>
          </a:xfrm>
          <a:prstGeom prst="flowChartDelay">
            <a:avLst/>
          </a:prstGeom>
          <a:solidFill>
            <a:schemeClr val="bg1"/>
          </a:solidFill>
          <a:ln w="38100" cap="rnd">
            <a:solidFill>
              <a:schemeClr val="bg1">
                <a:lumMod val="65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it-IT" dirty="0"/>
          </a:p>
        </p:txBody>
      </p:sp>
      <p:cxnSp>
        <p:nvCxnSpPr>
          <p:cNvPr id="8" name="Connettore diritto 4"/>
          <p:cNvCxnSpPr>
            <a:cxnSpLocks/>
          </p:cNvCxnSpPr>
          <p:nvPr/>
        </p:nvCxnSpPr>
        <p:spPr bwMode="auto">
          <a:xfrm>
            <a:off x="440009" y="2619632"/>
            <a:ext cx="4856450" cy="0"/>
          </a:xfrm>
          <a:prstGeom prst="line">
            <a:avLst/>
          </a:prstGeom>
          <a:ln w="31750" cmpd="sng">
            <a:solidFill>
              <a:schemeClr val="bg1">
                <a:lumMod val="65000"/>
                <a:alpha val="4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 bwMode="auto">
          <a:xfrm>
            <a:off x="440007" y="732474"/>
            <a:ext cx="4687386" cy="1737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sz="3600" b="1" i="0" u="none" strike="noStrike" cap="none" spc="0">
                <a:ln>
                  <a:noFill/>
                </a:ln>
                <a:solidFill>
                  <a:srgbClr val="4297B7"/>
                </a:solidFill>
                <a:latin typeface="Helvetica"/>
                <a:ea typeface="Verdana"/>
                <a:cs typeface="Arial"/>
              </a:rPr>
              <a:t>Multidisciplinary and LNGS applications</a:t>
            </a:r>
            <a:endParaRPr lang="it-IT" sz="3600" b="1" i="0" u="none" strike="noStrike" cap="none" spc="0">
              <a:ln>
                <a:noFill/>
              </a:ln>
              <a:solidFill>
                <a:prstClr val="black"/>
              </a:solidFill>
              <a:latin typeface="Helvetica"/>
              <a:ea typeface="Verdana"/>
              <a:cs typeface="Arial"/>
            </a:endParaRPr>
          </a:p>
        </p:txBody>
      </p:sp>
      <p:sp>
        <p:nvSpPr>
          <p:cNvPr id="10" name="CasellaDiTesto 11"/>
          <p:cNvSpPr txBox="1"/>
          <p:nvPr/>
        </p:nvSpPr>
        <p:spPr bwMode="auto">
          <a:xfrm flipH="1">
            <a:off x="386057" y="2866239"/>
            <a:ext cx="49888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sz="2000" b="1" i="0" u="none" strike="noStrike" cap="none" spc="0">
              <a:ln>
                <a:solidFill>
                  <a:prstClr val="white">
                    <a:lumMod val="75000"/>
                    <a:lumOff val="25000"/>
                    <a:alpha val="10000"/>
                  </a:prstClr>
                </a:solidFill>
              </a:ln>
              <a:solidFill>
                <a:prstClr val="black"/>
              </a:solidFill>
              <a:latin typeface="Calibri"/>
              <a:ea typeface="Arial"/>
              <a:cs typeface="Calibri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2000" b="0" i="0" u="none" strike="noStrike" cap="none" spc="0">
              <a:ln>
                <a:noFill/>
              </a:ln>
              <a:solidFill>
                <a:srgbClr val="4297B7"/>
              </a:solidFill>
              <a:latin typeface="Franklin Gothic Book"/>
              <a:ea typeface="ＭＳ Ｐゴシック"/>
              <a:cs typeface="Arial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20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20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11" name="Immagine 7" descr="Immagine che contiene testo, clipart&#10;&#10;Descrizione generata automaticamente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0798955" y="6208650"/>
            <a:ext cx="1035900" cy="478586"/>
          </a:xfrm>
          <a:prstGeom prst="rect">
            <a:avLst/>
          </a:prstGeom>
        </p:spPr>
      </p:pic>
      <p:pic>
        <p:nvPicPr>
          <p:cNvPr id="20" name="Elemento grafico 27" descr="Badge 1 con riempimento a tinta unita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6908684" y="155638"/>
            <a:ext cx="408299" cy="408299"/>
          </a:xfrm>
          <a:prstGeom prst="rect">
            <a:avLst/>
          </a:prstGeom>
        </p:spPr>
      </p:pic>
      <p:pic>
        <p:nvPicPr>
          <p:cNvPr id="21" name="Elemento grafico 28" descr="Badge con riempimento a tinta unita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9271810" y="122808"/>
            <a:ext cx="487812" cy="473958"/>
          </a:xfrm>
          <a:prstGeom prst="rect">
            <a:avLst/>
          </a:prstGeom>
        </p:spPr>
      </p:pic>
      <p:pic>
        <p:nvPicPr>
          <p:cNvPr id="27" name="Picture 2" descr="ginger x web">
            <a:extLst>
              <a:ext uri="{FF2B5EF4-FFF2-40B4-BE49-F238E27FC236}">
                <a16:creationId xmlns:a16="http://schemas.microsoft.com/office/drawing/2014/main" id="{067AC9AE-020C-1C52-9FBE-616986DDF3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6" r="16264" b="-1"/>
          <a:stretch/>
        </p:blipFill>
        <p:spPr bwMode="auto">
          <a:xfrm>
            <a:off x="7585125" y="2366962"/>
            <a:ext cx="4570677" cy="412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Elemento grafico 28" descr="Badge 6 con riempimento a tinta unita">
            <a:extLst>
              <a:ext uri="{FF2B5EF4-FFF2-40B4-BE49-F238E27FC236}">
                <a16:creationId xmlns:a16="http://schemas.microsoft.com/office/drawing/2014/main" id="{EFAD1F1D-3407-D35F-DE98-246276FA48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26287" y="5938291"/>
            <a:ext cx="444573" cy="444573"/>
          </a:xfrm>
          <a:prstGeom prst="rect">
            <a:avLst/>
          </a:prstGeom>
        </p:spPr>
      </p:pic>
      <p:grpSp>
        <p:nvGrpSpPr>
          <p:cNvPr id="38" name="Gruppo 37">
            <a:extLst>
              <a:ext uri="{FF2B5EF4-FFF2-40B4-BE49-F238E27FC236}">
                <a16:creationId xmlns:a16="http://schemas.microsoft.com/office/drawing/2014/main" id="{F7A4F5D0-3F60-9048-2C5B-E8F50B81ECFF}"/>
              </a:ext>
            </a:extLst>
          </p:cNvPr>
          <p:cNvGrpSpPr/>
          <p:nvPr/>
        </p:nvGrpSpPr>
        <p:grpSpPr>
          <a:xfrm>
            <a:off x="589193" y="2848885"/>
            <a:ext cx="4870007" cy="3764472"/>
            <a:chOff x="589193" y="2848885"/>
            <a:chExt cx="4870007" cy="3764472"/>
          </a:xfrm>
        </p:grpSpPr>
        <p:grpSp>
          <p:nvGrpSpPr>
            <p:cNvPr id="13" name="Gruppo 17"/>
            <p:cNvGrpSpPr/>
            <p:nvPr/>
          </p:nvGrpSpPr>
          <p:grpSpPr bwMode="auto">
            <a:xfrm>
              <a:off x="589193" y="2848885"/>
              <a:ext cx="4870007" cy="3690690"/>
              <a:chOff x="506068" y="2955760"/>
              <a:chExt cx="4870007" cy="3690690"/>
            </a:xfrm>
          </p:grpSpPr>
          <p:sp>
            <p:nvSpPr>
              <p:cNvPr id="14" name="CasellaDiTesto 18"/>
              <p:cNvSpPr txBox="1"/>
              <p:nvPr/>
            </p:nvSpPr>
            <p:spPr bwMode="auto">
              <a:xfrm flipH="1">
                <a:off x="697245" y="2955760"/>
                <a:ext cx="4678830" cy="36906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it-IT" sz="2000" b="0" i="0" u="none" strike="noStrike" cap="none" spc="0" dirty="0">
                    <a:ln>
                      <a:noFill/>
                    </a:ln>
                    <a:solidFill>
                      <a:srgbClr val="162D4D"/>
                    </a:solidFill>
                    <a:latin typeface="Helvetica"/>
                    <a:ea typeface="Arial"/>
                    <a:cs typeface="Arial"/>
                  </a:rPr>
                  <a:t>      </a:t>
                </a:r>
                <a:r>
                  <a:rPr lang="en-US" sz="2000" b="1" i="0" u="none" strike="noStrike" cap="none" spc="0" dirty="0">
                    <a:ln>
                      <a:noFill/>
                    </a:ln>
                    <a:solidFill>
                      <a:srgbClr val="162D4D"/>
                    </a:solidFill>
                    <a:latin typeface="Helvetica"/>
                    <a:ea typeface="Arial"/>
                    <a:cs typeface="Arial"/>
                  </a:rPr>
                  <a:t>Cultural Heritage</a:t>
                </a:r>
                <a:endParaRPr dirty="0"/>
              </a:p>
              <a:p>
                <a:pPr marL="0" marR="0" lvl="0" indent="0" algn="just" defTabSz="91440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it-IT" sz="2000" b="1" i="0" u="none" strike="noStrike" cap="none" spc="0" dirty="0">
                    <a:ln>
                      <a:noFill/>
                    </a:ln>
                    <a:solidFill>
                      <a:srgbClr val="162D4D"/>
                    </a:solidFill>
                    <a:latin typeface="Helvetica"/>
                    <a:ea typeface="Arial"/>
                    <a:cs typeface="Arial"/>
                  </a:rPr>
                  <a:t>     Additive Manufacturing</a:t>
                </a:r>
                <a:endParaRPr dirty="0"/>
              </a:p>
              <a:p>
                <a:pPr marL="0" marR="0" lvl="0" indent="0" algn="l" defTabSz="91440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2000" b="1" i="0" u="none" strike="noStrike" cap="none" spc="0" dirty="0">
                    <a:ln>
                      <a:noFill/>
                    </a:ln>
                    <a:solidFill>
                      <a:srgbClr val="162D4D"/>
                    </a:solidFill>
                    <a:latin typeface="Helvetica"/>
                    <a:ea typeface="Arial"/>
                    <a:cs typeface="Arial"/>
                  </a:rPr>
                  <a:t>     </a:t>
                </a:r>
                <a:r>
                  <a:rPr lang="it-IT" sz="2000" b="1" i="0" u="none" strike="noStrike" cap="none" spc="0" dirty="0" err="1">
                    <a:ln>
                      <a:noFill/>
                    </a:ln>
                    <a:solidFill>
                      <a:srgbClr val="162D4D"/>
                    </a:solidFill>
                    <a:latin typeface="Helvetica"/>
                    <a:ea typeface="Arial"/>
                    <a:cs typeface="Arial"/>
                  </a:rPr>
                  <a:t>Biology</a:t>
                </a:r>
                <a:endParaRPr lang="it-IT" sz="2000" b="1" i="0" u="none" strike="noStrike" cap="none" spc="0" dirty="0">
                  <a:ln>
                    <a:noFill/>
                  </a:ln>
                  <a:solidFill>
                    <a:srgbClr val="162D4D"/>
                  </a:solidFill>
                  <a:latin typeface="Helvetica"/>
                  <a:ea typeface="Arial"/>
                  <a:cs typeface="Arial"/>
                </a:endParaRPr>
              </a:p>
              <a:p>
                <a:pPr marL="0" marR="0" lvl="0" indent="0" algn="l" defTabSz="91440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it-IT" sz="2000" b="1" i="0" u="none" strike="noStrike" cap="none" spc="0" dirty="0">
                    <a:ln>
                      <a:noFill/>
                    </a:ln>
                    <a:solidFill>
                      <a:srgbClr val="162D4D"/>
                    </a:solidFill>
                    <a:latin typeface="Helvetica"/>
                    <a:ea typeface="Arial"/>
                    <a:cs typeface="Arial"/>
                  </a:rPr>
                  <a:t>     </a:t>
                </a:r>
                <a:r>
                  <a:rPr lang="en-US" sz="2000" b="1" dirty="0">
                    <a:solidFill>
                      <a:srgbClr val="162D4D"/>
                    </a:solidFill>
                    <a:latin typeface="Helvetica"/>
                  </a:rPr>
                  <a:t>G</a:t>
                </a:r>
                <a:r>
                  <a:rPr lang="en-US" sz="2000" b="1" i="0" u="none" strike="noStrike" cap="none" spc="0" dirty="0">
                    <a:ln>
                      <a:noFill/>
                    </a:ln>
                    <a:solidFill>
                      <a:srgbClr val="162D4D"/>
                    </a:solidFill>
                    <a:latin typeface="Helvetica"/>
                    <a:ea typeface="Arial"/>
                    <a:cs typeface="Arial"/>
                  </a:rPr>
                  <a:t>eophysics</a:t>
                </a:r>
                <a:endParaRPr lang="it-IT" sz="2000" b="1" i="0" u="none" strike="noStrike" cap="none" spc="0" dirty="0">
                  <a:ln>
                    <a:noFill/>
                  </a:ln>
                  <a:solidFill>
                    <a:srgbClr val="162D4D"/>
                  </a:solidFill>
                  <a:latin typeface="Helvetica"/>
                  <a:ea typeface="Arial"/>
                  <a:cs typeface="Arial"/>
                </a:endParaRPr>
              </a:p>
              <a:p>
                <a:pPr marL="0" marR="0" lvl="0" indent="0" algn="l" defTabSz="91440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it-IT" sz="2000" b="1" i="0" u="none" strike="noStrike" cap="none" spc="0" dirty="0">
                    <a:ln>
                      <a:noFill/>
                    </a:ln>
                    <a:solidFill>
                      <a:srgbClr val="162D4D"/>
                    </a:solidFill>
                    <a:latin typeface="Helvetica"/>
                    <a:ea typeface="Arial"/>
                    <a:cs typeface="Arial"/>
                  </a:rPr>
                  <a:t>     High </a:t>
                </a:r>
                <a:r>
                  <a:rPr lang="it-IT" sz="2000" b="1" i="0" u="none" strike="noStrike" cap="none" spc="0" dirty="0" err="1">
                    <a:ln>
                      <a:noFill/>
                    </a:ln>
                    <a:solidFill>
                      <a:srgbClr val="162D4D"/>
                    </a:solidFill>
                    <a:latin typeface="Helvetica"/>
                    <a:ea typeface="Arial"/>
                    <a:cs typeface="Arial"/>
                  </a:rPr>
                  <a:t>Performing</a:t>
                </a:r>
                <a:r>
                  <a:rPr lang="it-IT" sz="2000" b="1" i="0" u="none" strike="noStrike" cap="none" spc="0" dirty="0">
                    <a:ln>
                      <a:noFill/>
                    </a:ln>
                    <a:solidFill>
                      <a:srgbClr val="162D4D"/>
                    </a:solidFill>
                    <a:latin typeface="Helvetica"/>
                    <a:ea typeface="Arial"/>
                    <a:cs typeface="Arial"/>
                  </a:rPr>
                  <a:t> </a:t>
                </a:r>
                <a:r>
                  <a:rPr lang="it-IT" sz="2000" b="1" i="0" u="none" strike="noStrike" cap="none" spc="0" dirty="0" err="1">
                    <a:ln>
                      <a:noFill/>
                    </a:ln>
                    <a:solidFill>
                      <a:srgbClr val="162D4D"/>
                    </a:solidFill>
                    <a:latin typeface="Helvetica"/>
                    <a:ea typeface="Arial"/>
                    <a:cs typeface="Arial"/>
                  </a:rPr>
                  <a:t>Computig</a:t>
                </a:r>
                <a:endParaRPr lang="it-IT" sz="2000" b="1" i="0" u="none" strike="noStrike" cap="none" spc="0" dirty="0">
                  <a:ln>
                    <a:noFill/>
                  </a:ln>
                  <a:solidFill>
                    <a:srgbClr val="162D4D"/>
                  </a:solidFill>
                  <a:latin typeface="Helvetica"/>
                  <a:ea typeface="Arial"/>
                  <a:cs typeface="Arial"/>
                </a:endParaRPr>
              </a:p>
              <a:p>
                <a:pPr marL="0" marR="0" lvl="0" indent="0" algn="l" defTabSz="914400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it-IT" sz="2000" b="1" dirty="0">
                    <a:solidFill>
                      <a:srgbClr val="162D4D"/>
                    </a:solidFill>
                    <a:latin typeface="Helvetica"/>
                    <a:ea typeface="Arial"/>
                    <a:cs typeface="Arial"/>
                  </a:rPr>
                  <a:t>     Quantum Computing</a:t>
                </a:r>
                <a:endParaRPr lang="it-IT" sz="2000" b="0" i="0" u="none" strike="noStrike" cap="none" spc="0" dirty="0">
                  <a:ln>
                    <a:noFill/>
                  </a:ln>
                  <a:solidFill>
                    <a:prstClr val="black"/>
                  </a:solidFill>
                  <a:latin typeface="Helvetica"/>
                  <a:ea typeface="Arial"/>
                  <a:cs typeface="Arial"/>
                </a:endParaRPr>
              </a:p>
            </p:txBody>
          </p:sp>
          <p:pic>
            <p:nvPicPr>
              <p:cNvPr id="15" name="Elemento grafico 19" descr="Badge 3 contorno"/>
              <p:cNvPicPr>
                <a:picLocks noChangeAspect="1"/>
              </p:cNvPicPr>
              <p:nvPr/>
            </p:nvPicPr>
            <p:blipFill>
              <a:blip r:embed="rId13"/>
              <a:stretch/>
            </p:blipFill>
            <p:spPr bwMode="auto">
              <a:xfrm>
                <a:off x="506068" y="4309209"/>
                <a:ext cx="541475" cy="541475"/>
              </a:xfrm>
              <a:prstGeom prst="rect">
                <a:avLst/>
              </a:prstGeom>
            </p:spPr>
          </p:pic>
          <p:pic>
            <p:nvPicPr>
              <p:cNvPr id="16" name="Elemento grafico 20" descr="Badge 5 contorno"/>
              <p:cNvPicPr>
                <a:picLocks noChangeAspect="1"/>
              </p:cNvPicPr>
              <p:nvPr/>
            </p:nvPicPr>
            <p:blipFill>
              <a:blip r:embed="rId14"/>
              <a:stretch/>
            </p:blipFill>
            <p:spPr bwMode="auto">
              <a:xfrm>
                <a:off x="514914" y="5579427"/>
                <a:ext cx="523782" cy="523782"/>
              </a:xfrm>
              <a:prstGeom prst="rect">
                <a:avLst/>
              </a:prstGeom>
            </p:spPr>
          </p:pic>
          <p:pic>
            <p:nvPicPr>
              <p:cNvPr id="17" name="Elemento grafico 21" descr="Badge 1 contorno"/>
              <p:cNvPicPr>
                <a:picLocks noChangeAspect="1"/>
              </p:cNvPicPr>
              <p:nvPr/>
            </p:nvPicPr>
            <p:blipFill>
              <a:blip r:embed="rId15"/>
              <a:stretch/>
            </p:blipFill>
            <p:spPr bwMode="auto">
              <a:xfrm>
                <a:off x="516201" y="3112938"/>
                <a:ext cx="523782" cy="523782"/>
              </a:xfrm>
              <a:prstGeom prst="rect">
                <a:avLst/>
              </a:prstGeom>
            </p:spPr>
          </p:pic>
          <p:pic>
            <p:nvPicPr>
              <p:cNvPr id="18" name="Elemento grafico 22" descr="Badge contorno"/>
              <p:cNvPicPr>
                <a:picLocks noChangeAspect="1"/>
              </p:cNvPicPr>
              <p:nvPr/>
            </p:nvPicPr>
            <p:blipFill>
              <a:blip r:embed="rId16"/>
              <a:stretch/>
            </p:blipFill>
            <p:spPr bwMode="auto">
              <a:xfrm>
                <a:off x="516201" y="3729241"/>
                <a:ext cx="523782" cy="523782"/>
              </a:xfrm>
              <a:prstGeom prst="rect">
                <a:avLst/>
              </a:prstGeom>
            </p:spPr>
          </p:pic>
          <p:pic>
            <p:nvPicPr>
              <p:cNvPr id="19" name="Elemento grafico 23" descr="Badge 4 contorno"/>
              <p:cNvPicPr>
                <a:picLocks noChangeAspect="1"/>
              </p:cNvPicPr>
              <p:nvPr/>
            </p:nvPicPr>
            <p:blipFill>
              <a:blip r:embed="rId17"/>
              <a:stretch/>
            </p:blipFill>
            <p:spPr bwMode="auto">
              <a:xfrm>
                <a:off x="509012" y="4955747"/>
                <a:ext cx="538161" cy="518617"/>
              </a:xfrm>
              <a:prstGeom prst="rect">
                <a:avLst/>
              </a:prstGeom>
            </p:spPr>
          </p:pic>
        </p:grpSp>
        <p:pic>
          <p:nvPicPr>
            <p:cNvPr id="31" name="Elemento grafico 30" descr="Badge 6 contorno">
              <a:extLst>
                <a:ext uri="{FF2B5EF4-FFF2-40B4-BE49-F238E27FC236}">
                  <a16:creationId xmlns:a16="http://schemas.microsoft.com/office/drawing/2014/main" id="{979F2DA9-08E1-3FB4-9BAB-62665FFE2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89193" y="6089575"/>
              <a:ext cx="523782" cy="523782"/>
            </a:xfrm>
            <a:prstGeom prst="rect">
              <a:avLst/>
            </a:prstGeom>
          </p:spPr>
        </p:pic>
      </p:grpSp>
      <p:pic>
        <p:nvPicPr>
          <p:cNvPr id="32" name="Immagine 31">
            <a:extLst>
              <a:ext uri="{FF2B5EF4-FFF2-40B4-BE49-F238E27FC236}">
                <a16:creationId xmlns:a16="http://schemas.microsoft.com/office/drawing/2014/main" id="{938957ED-11F5-99C5-80CB-32EF831B9041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t="3352"/>
          <a:stretch/>
        </p:blipFill>
        <p:spPr>
          <a:xfrm>
            <a:off x="9870464" y="169263"/>
            <a:ext cx="2304355" cy="1988986"/>
          </a:xfrm>
          <a:prstGeom prst="rect">
            <a:avLst/>
          </a:prstGeom>
        </p:spPr>
      </p:pic>
      <p:pic>
        <p:nvPicPr>
          <p:cNvPr id="33" name="Elemento grafico 29" descr="Badge 3 con riempimento a tinta unita"/>
          <p:cNvPicPr>
            <a:picLocks noChangeAspect="1"/>
          </p:cNvPicPr>
          <p:nvPr/>
        </p:nvPicPr>
        <p:blipFill>
          <a:blip r:embed="rId21"/>
          <a:stretch/>
        </p:blipFill>
        <p:spPr bwMode="auto">
          <a:xfrm>
            <a:off x="11687007" y="142922"/>
            <a:ext cx="487812" cy="487812"/>
          </a:xfrm>
          <a:prstGeom prst="rect">
            <a:avLst/>
          </a:prstGeom>
        </p:spPr>
      </p:pic>
      <p:pic>
        <p:nvPicPr>
          <p:cNvPr id="35" name="Elemento grafico 34" descr="Badge 4 con riempimento a tinta unita">
            <a:extLst>
              <a:ext uri="{FF2B5EF4-FFF2-40B4-BE49-F238E27FC236}">
                <a16:creationId xmlns:a16="http://schemas.microsoft.com/office/drawing/2014/main" id="{EF2D8244-F124-32FD-54DC-9CFA56E9BDB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470535" y="5830735"/>
            <a:ext cx="478585" cy="478585"/>
          </a:xfrm>
          <a:prstGeom prst="rect">
            <a:avLst/>
          </a:prstGeom>
        </p:spPr>
      </p:pic>
      <p:pic>
        <p:nvPicPr>
          <p:cNvPr id="37" name="Elemento grafico 36" descr="Badge 5 con riempimento a tinta unita">
            <a:extLst>
              <a:ext uri="{FF2B5EF4-FFF2-40B4-BE49-F238E27FC236}">
                <a16:creationId xmlns:a16="http://schemas.microsoft.com/office/drawing/2014/main" id="{76BEB6A1-0169-F81A-A86F-65DD1A09C95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080670" y="3884257"/>
            <a:ext cx="409644" cy="409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Segnaposto contenuto 2"/>
          <p:cNvSpPr>
            <a:spLocks noGrp="1"/>
          </p:cNvSpPr>
          <p:nvPr>
            <p:ph idx="1"/>
          </p:nvPr>
        </p:nvSpPr>
        <p:spPr bwMode="auto">
          <a:xfrm>
            <a:off x="925687" y="1522926"/>
            <a:ext cx="10515600" cy="636536"/>
          </a:xfrm>
        </p:spPr>
        <p:txBody>
          <a:bodyPr/>
          <a:lstStyle/>
          <a:p>
            <a:pPr>
              <a:defRPr/>
            </a:pPr>
            <a:endParaRPr lang="it-IT">
              <a:latin typeface="Helvetica"/>
              <a:ea typeface="Verdana"/>
              <a:cs typeface="Arial"/>
            </a:endParaRPr>
          </a:p>
        </p:txBody>
      </p:sp>
      <p:sp>
        <p:nvSpPr>
          <p:cNvPr id="5" name="Rettangolo 3"/>
          <p:cNvSpPr/>
          <p:nvPr/>
        </p:nvSpPr>
        <p:spPr bwMode="auto">
          <a:xfrm>
            <a:off x="0" y="1420264"/>
            <a:ext cx="12192000" cy="4135773"/>
          </a:xfrm>
          <a:prstGeom prst="rect">
            <a:avLst/>
          </a:prstGeom>
          <a:solidFill>
            <a:srgbClr val="429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18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pic>
        <p:nvPicPr>
          <p:cNvPr id="6" name="Immagine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324276" y="1581621"/>
            <a:ext cx="10141799" cy="4284911"/>
          </a:xfrm>
          <a:prstGeom prst="rect">
            <a:avLst/>
          </a:prstGeom>
        </p:spPr>
      </p:pic>
      <p:pic>
        <p:nvPicPr>
          <p:cNvPr id="7" name="Immagine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730547" y="3976702"/>
            <a:ext cx="4730906" cy="591363"/>
          </a:xfrm>
          <a:prstGeom prst="rect">
            <a:avLst/>
          </a:prstGeom>
        </p:spPr>
      </p:pic>
      <p:pic>
        <p:nvPicPr>
          <p:cNvPr id="8" name="Immagine 6" descr="Immagine che contiene testo&#10;&#10;Descrizione generata automaticamente"/>
          <p:cNvPicPr>
            <a:picLocks noChangeAspect="1"/>
          </p:cNvPicPr>
          <p:nvPr/>
        </p:nvPicPr>
        <p:blipFill>
          <a:blip r:embed="rId4">
            <a:alphaModFix amt="50000"/>
          </a:blip>
          <a:stretch/>
        </p:blipFill>
        <p:spPr bwMode="auto">
          <a:xfrm>
            <a:off x="7642255" y="3364643"/>
            <a:ext cx="2476705" cy="1750953"/>
          </a:xfrm>
          <a:prstGeom prst="rect">
            <a:avLst/>
          </a:prstGeom>
        </p:spPr>
      </p:pic>
      <p:pic>
        <p:nvPicPr>
          <p:cNvPr id="9" name="Immagine 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03889" y="3518002"/>
            <a:ext cx="2937051" cy="2146005"/>
          </a:xfrm>
          <a:prstGeom prst="rect">
            <a:avLst/>
          </a:prstGeom>
        </p:spPr>
      </p:pic>
      <p:pic>
        <p:nvPicPr>
          <p:cNvPr id="10" name="Immagine 8" descr="Immagine che contiene testo, clipart&#10;&#10;Descrizione generata automaticamente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906716" y="2635419"/>
            <a:ext cx="3156814" cy="1458448"/>
          </a:xfrm>
          <a:prstGeom prst="rect">
            <a:avLst/>
          </a:prstGeom>
        </p:spPr>
      </p:pic>
      <p:sp>
        <p:nvSpPr>
          <p:cNvPr id="11" name="Title 2"/>
          <p:cNvSpPr txBox="1">
            <a:spLocks noChangeArrowheads="1"/>
          </p:cNvSpPr>
          <p:nvPr/>
        </p:nvSpPr>
        <p:spPr bwMode="auto">
          <a:xfrm>
            <a:off x="-11218" y="5270850"/>
            <a:ext cx="12192000" cy="1180963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sz="2900">
                <a:solidFill>
                  <a:schemeClr val="tx1"/>
                </a:solidFill>
                <a:latin typeface="Perpetua"/>
                <a:ea typeface="ＭＳ Ｐゴシック"/>
              </a:defRPr>
            </a:lvl1pPr>
            <a:lvl2pPr marL="37931725" indent="-37474525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sz="2600">
                <a:solidFill>
                  <a:schemeClr val="tx1"/>
                </a:solidFill>
                <a:latin typeface="Perpetua"/>
                <a:ea typeface="ＭＳ Ｐゴシック"/>
              </a:defRPr>
            </a:lvl2pPr>
            <a:lvl3pPr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sz="2300">
                <a:solidFill>
                  <a:schemeClr val="tx1"/>
                </a:solidFill>
                <a:latin typeface="Perpetua"/>
                <a:ea typeface="ＭＳ Ｐゴシック"/>
              </a:defRPr>
            </a:lvl3pPr>
            <a:lvl4pPr indent="-228600">
              <a:spcBef>
                <a:spcPts val="400"/>
              </a:spcBef>
              <a:buClr>
                <a:srgbClr val="0C1E3D"/>
              </a:buClr>
              <a:buSzPct val="75000"/>
              <a:buFont typeface="Wingdings"/>
              <a:buChar char=""/>
              <a:defRPr sz="2000">
                <a:solidFill>
                  <a:schemeClr val="tx1"/>
                </a:solidFill>
                <a:latin typeface="Perpetua"/>
                <a:ea typeface="ＭＳ Ｐゴシック"/>
              </a:defRPr>
            </a:lvl4pPr>
            <a:lvl5pPr indent="-228600">
              <a:spcBef>
                <a:spcPts val="400"/>
              </a:spcBef>
              <a:buClr>
                <a:srgbClr val="276EC1"/>
              </a:buClr>
              <a:buSzPct val="65000"/>
              <a:buFont typeface="Wingdings"/>
              <a:buChar char=""/>
              <a:defRPr sz="2000">
                <a:solidFill>
                  <a:schemeClr val="tx1"/>
                </a:solidFill>
                <a:latin typeface="Perpetua"/>
                <a:ea typeface="ＭＳ Ｐゴシック"/>
              </a:defRPr>
            </a:lvl5pPr>
            <a:lvl6pPr indent="-228600">
              <a:spcBef>
                <a:spcPts val="400"/>
              </a:spcBef>
              <a:spcAft>
                <a:spcPts val="0"/>
              </a:spcAft>
              <a:buClr>
                <a:srgbClr val="276EC1"/>
              </a:buClr>
              <a:buSzPct val="65000"/>
              <a:buFont typeface="Wingdings"/>
              <a:buChar char=""/>
              <a:defRPr sz="2000">
                <a:solidFill>
                  <a:schemeClr val="tx1"/>
                </a:solidFill>
                <a:latin typeface="Perpetua"/>
                <a:ea typeface="ＭＳ Ｐゴシック"/>
              </a:defRPr>
            </a:lvl6pPr>
            <a:lvl7pPr indent="-228600">
              <a:spcBef>
                <a:spcPts val="400"/>
              </a:spcBef>
              <a:spcAft>
                <a:spcPts val="0"/>
              </a:spcAft>
              <a:buClr>
                <a:srgbClr val="276EC1"/>
              </a:buClr>
              <a:buSzPct val="65000"/>
              <a:buFont typeface="Wingdings"/>
              <a:buChar char=""/>
              <a:defRPr sz="2000">
                <a:solidFill>
                  <a:schemeClr val="tx1"/>
                </a:solidFill>
                <a:latin typeface="Perpetua"/>
                <a:ea typeface="ＭＳ Ｐゴシック"/>
              </a:defRPr>
            </a:lvl7pPr>
            <a:lvl8pPr indent="-228600">
              <a:spcBef>
                <a:spcPts val="400"/>
              </a:spcBef>
              <a:spcAft>
                <a:spcPts val="0"/>
              </a:spcAft>
              <a:buClr>
                <a:srgbClr val="276EC1"/>
              </a:buClr>
              <a:buSzPct val="65000"/>
              <a:buFont typeface="Wingdings"/>
              <a:buChar char=""/>
              <a:defRPr sz="2000">
                <a:solidFill>
                  <a:schemeClr val="tx1"/>
                </a:solidFill>
                <a:latin typeface="Perpetua"/>
                <a:ea typeface="ＭＳ Ｐゴシック"/>
              </a:defRPr>
            </a:lvl8pPr>
            <a:lvl9pPr indent="-228600">
              <a:spcBef>
                <a:spcPts val="400"/>
              </a:spcBef>
              <a:spcAft>
                <a:spcPts val="0"/>
              </a:spcAft>
              <a:buClr>
                <a:srgbClr val="276EC1"/>
              </a:buClr>
              <a:buSzPct val="65000"/>
              <a:buFont typeface="Wingdings"/>
              <a:buChar char=""/>
              <a:defRPr sz="2000">
                <a:solidFill>
                  <a:schemeClr val="tx1"/>
                </a:solidFill>
                <a:latin typeface="Perpetua"/>
                <a:ea typeface="ＭＳ Ｐゴシック"/>
              </a:defRPr>
            </a:lvl9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3600" b="1" i="0" u="none" strike="noStrike" cap="none" spc="0">
              <a:ln>
                <a:noFill/>
              </a:ln>
              <a:solidFill>
                <a:srgbClr val="152D4F"/>
              </a:solidFill>
              <a:latin typeface="Helvetica"/>
              <a:ea typeface="Verdana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magine 2" descr="Immagine che contiene edificio, notte, via&#10;&#10;Descrizione generata automaticamente"/>
          <p:cNvPicPr>
            <a:picLocks noChangeAspect="1"/>
          </p:cNvPicPr>
          <p:nvPr/>
        </p:nvPicPr>
        <p:blipFill>
          <a:blip r:embed="rId2"/>
          <a:srcRect b="31602"/>
          <a:stretch/>
        </p:blipFill>
        <p:spPr bwMode="auto">
          <a:xfrm>
            <a:off x="4825606" y="3499037"/>
            <a:ext cx="7366393" cy="3358964"/>
          </a:xfrm>
          <a:prstGeom prst="rect">
            <a:avLst/>
          </a:prstGeom>
        </p:spPr>
      </p:pic>
      <p:pic>
        <p:nvPicPr>
          <p:cNvPr id="5" name="Segnaposto contenuto 4" descr="Immagine che contiene montagna, erba, treno, strada&#10;&#10;Descrizione generata automaticamente"/>
          <p:cNvPicPr>
            <a:picLocks noChangeAspect="1"/>
          </p:cNvPicPr>
          <p:nvPr/>
        </p:nvPicPr>
        <p:blipFill>
          <a:blip r:embed="rId3"/>
          <a:srcRect t="12520" r="10483" b="13307"/>
          <a:stretch/>
        </p:blipFill>
        <p:spPr bwMode="auto">
          <a:xfrm>
            <a:off x="4825606" y="-22459"/>
            <a:ext cx="7457010" cy="3451459"/>
          </a:xfrm>
          <a:prstGeom prst="rect">
            <a:avLst/>
          </a:prstGeom>
        </p:spPr>
      </p:pic>
      <p:sp>
        <p:nvSpPr>
          <p:cNvPr id="6" name="Sottotitolo 3"/>
          <p:cNvSpPr>
            <a:spLocks noGrp="1"/>
          </p:cNvSpPr>
          <p:nvPr>
            <p:ph type="subTitle" idx="1"/>
          </p:nvPr>
        </p:nvSpPr>
        <p:spPr bwMode="auto">
          <a:xfrm>
            <a:off x="1" y="-914400"/>
            <a:ext cx="6096000" cy="8736227"/>
          </a:xfrm>
          <a:prstGeom prst="flowChartDelay">
            <a:avLst/>
          </a:prstGeom>
          <a:solidFill>
            <a:schemeClr val="bg1"/>
          </a:solidFill>
          <a:ln w="38100" cap="rnd">
            <a:solidFill>
              <a:schemeClr val="bg1">
                <a:lumMod val="65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it-IT"/>
          </a:p>
        </p:txBody>
      </p:sp>
      <p:cxnSp>
        <p:nvCxnSpPr>
          <p:cNvPr id="7" name="Connettore diritto 4"/>
          <p:cNvCxnSpPr>
            <a:cxnSpLocks/>
          </p:cNvCxnSpPr>
          <p:nvPr/>
        </p:nvCxnSpPr>
        <p:spPr bwMode="auto">
          <a:xfrm>
            <a:off x="440009" y="2619632"/>
            <a:ext cx="4856450" cy="0"/>
          </a:xfrm>
          <a:prstGeom prst="line">
            <a:avLst/>
          </a:prstGeom>
          <a:ln w="31750" cmpd="sng">
            <a:solidFill>
              <a:schemeClr val="bg1">
                <a:lumMod val="65000"/>
                <a:alpha val="4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asellaDiTesto 8"/>
          <p:cNvSpPr txBox="1"/>
          <p:nvPr/>
        </p:nvSpPr>
        <p:spPr bwMode="auto">
          <a:xfrm>
            <a:off x="440009" y="732475"/>
            <a:ext cx="4259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i="0" u="none" strike="noStrike" cap="none" spc="0">
                <a:ln>
                  <a:noFill/>
                </a:ln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Facilities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3600" b="0" i="0" u="none" strike="noStrike" cap="none" spc="0">
              <a:ln>
                <a:noFill/>
              </a:ln>
              <a:solidFill>
                <a:prstClr val="black"/>
              </a:solidFill>
              <a:latin typeface="Helvetica"/>
              <a:ea typeface="Verdana"/>
              <a:cs typeface="Arial"/>
            </a:endParaRPr>
          </a:p>
        </p:txBody>
      </p:sp>
      <p:sp>
        <p:nvSpPr>
          <p:cNvPr id="9" name="CasellaDiTesto 11"/>
          <p:cNvSpPr txBox="1"/>
          <p:nvPr/>
        </p:nvSpPr>
        <p:spPr bwMode="auto">
          <a:xfrm flipH="1">
            <a:off x="559632" y="2822827"/>
            <a:ext cx="49888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it-IT" sz="2800"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External</a:t>
            </a:r>
            <a:r>
              <a:rPr lang="it-IT" sz="280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 buildings</a:t>
            </a:r>
            <a:endParaRPr lang="it-IT" sz="2800" b="0" i="0" u="none" strike="noStrike" cap="none" spc="0">
              <a:ln>
                <a:noFill/>
              </a:ln>
              <a:solidFill>
                <a:srgbClr val="63A9C3"/>
              </a:solidFill>
              <a:latin typeface="Helvetica"/>
              <a:ea typeface="Verdana"/>
              <a:cs typeface="Arial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2800" b="0" i="0" u="none" strike="noStrike" cap="none" spc="0">
              <a:ln>
                <a:noFill/>
              </a:ln>
              <a:solidFill>
                <a:srgbClr val="4297B7"/>
              </a:solidFill>
              <a:latin typeface="Helvetica"/>
              <a:ea typeface="Verdana"/>
              <a:cs typeface="Arial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2800" b="0" i="0" u="none" strike="noStrike" cap="none" spc="0">
              <a:ln>
                <a:noFill/>
              </a:ln>
              <a:solidFill>
                <a:srgbClr val="4297B7"/>
              </a:solidFill>
              <a:latin typeface="Helvetica"/>
              <a:ea typeface="Verdana"/>
              <a:cs typeface="Arial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2800" b="0" i="0" u="none" strike="noStrike" cap="none" spc="0">
              <a:ln>
                <a:noFill/>
              </a:ln>
              <a:solidFill>
                <a:srgbClr val="4297B7"/>
              </a:solidFill>
              <a:latin typeface="Helvetica"/>
              <a:ea typeface="Verdana"/>
              <a:cs typeface="Arial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2800" b="0" i="0" u="none" strike="noStrike" cap="none" spc="0">
              <a:ln>
                <a:noFill/>
              </a:ln>
              <a:solidFill>
                <a:prstClr val="black"/>
              </a:solidFill>
              <a:latin typeface="Helvetica"/>
              <a:ea typeface="Verdana"/>
              <a:cs typeface="Arial"/>
            </a:endParaRPr>
          </a:p>
        </p:txBody>
      </p:sp>
      <p:sp>
        <p:nvSpPr>
          <p:cNvPr id="10" name="CasellaDiTesto 14"/>
          <p:cNvSpPr txBox="1"/>
          <p:nvPr/>
        </p:nvSpPr>
        <p:spPr bwMode="auto">
          <a:xfrm>
            <a:off x="559632" y="5261724"/>
            <a:ext cx="455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it-IT" sz="280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Underground </a:t>
            </a:r>
            <a:r>
              <a:rPr lang="it-IT" sz="2800"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laboratory</a:t>
            </a:r>
            <a:endParaRPr lang="it-IT" sz="2800" b="0" i="0" u="none" strike="noStrike" cap="none" spc="0">
              <a:ln>
                <a:noFill/>
              </a:ln>
              <a:solidFill>
                <a:srgbClr val="63A9C3"/>
              </a:solidFill>
              <a:latin typeface="Helvetica"/>
              <a:ea typeface="Verdana"/>
              <a:cs typeface="Arial"/>
            </a:endParaRPr>
          </a:p>
        </p:txBody>
      </p:sp>
      <p:pic>
        <p:nvPicPr>
          <p:cNvPr id="11" name="Immagine 9" descr="Immagine che contiene testo, clipart&#10;&#10;Descrizione generata automaticamente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8955" y="6184900"/>
            <a:ext cx="1035900" cy="478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t="-37" r="1" b="48546"/>
          <a:stretch/>
        </p:blipFill>
        <p:spPr bwMode="auto">
          <a:xfrm>
            <a:off x="3861780" y="-2570"/>
            <a:ext cx="8330220" cy="343157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 l="3209" t="5627" r="1" b="48136"/>
          <a:stretch/>
        </p:blipFill>
        <p:spPr bwMode="auto">
          <a:xfrm>
            <a:off x="3861778" y="3631579"/>
            <a:ext cx="8330221" cy="3226420"/>
          </a:xfrm>
          <a:prstGeom prst="rect">
            <a:avLst/>
          </a:prstGeom>
          <a:noFill/>
        </p:spPr>
      </p:pic>
      <p:sp>
        <p:nvSpPr>
          <p:cNvPr id="6" name="Sottotitolo 3"/>
          <p:cNvSpPr>
            <a:spLocks noGrp="1"/>
          </p:cNvSpPr>
          <p:nvPr>
            <p:ph type="subTitle" idx="1"/>
          </p:nvPr>
        </p:nvSpPr>
        <p:spPr bwMode="auto">
          <a:xfrm>
            <a:off x="1" y="-914400"/>
            <a:ext cx="6096000" cy="8736227"/>
          </a:xfrm>
          <a:prstGeom prst="flowChartDelay">
            <a:avLst/>
          </a:prstGeom>
          <a:solidFill>
            <a:schemeClr val="bg1"/>
          </a:solidFill>
          <a:ln w="38100" cap="rnd">
            <a:solidFill>
              <a:schemeClr val="bg1">
                <a:lumMod val="65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it-IT"/>
          </a:p>
        </p:txBody>
      </p:sp>
      <p:cxnSp>
        <p:nvCxnSpPr>
          <p:cNvPr id="7" name="Connettore diritto 4"/>
          <p:cNvCxnSpPr>
            <a:cxnSpLocks/>
          </p:cNvCxnSpPr>
          <p:nvPr/>
        </p:nvCxnSpPr>
        <p:spPr bwMode="auto">
          <a:xfrm>
            <a:off x="440009" y="2619632"/>
            <a:ext cx="4856450" cy="0"/>
          </a:xfrm>
          <a:prstGeom prst="line">
            <a:avLst/>
          </a:prstGeom>
          <a:ln w="31750" cmpd="sng">
            <a:solidFill>
              <a:schemeClr val="bg1">
                <a:lumMod val="65000"/>
                <a:alpha val="4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asellaDiTesto 8"/>
          <p:cNvSpPr txBox="1"/>
          <p:nvPr/>
        </p:nvSpPr>
        <p:spPr bwMode="auto">
          <a:xfrm>
            <a:off x="440009" y="543664"/>
            <a:ext cx="425984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i="0" u="none" strike="noStrike" cap="none" spc="0">
                <a:ln>
                  <a:noFill/>
                </a:ln>
                <a:solidFill>
                  <a:srgbClr val="4297B7"/>
                </a:solidFill>
                <a:latin typeface="Helvetica"/>
                <a:ea typeface="Verdana"/>
                <a:cs typeface="Arial"/>
              </a:rPr>
              <a:t>Why can't we see the stars by day?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1800" b="0" i="0" u="none" strike="noStrike" cap="none" spc="0">
              <a:ln>
                <a:noFill/>
              </a:ln>
              <a:solidFill>
                <a:prstClr val="black"/>
              </a:solidFill>
              <a:latin typeface="Helvetica"/>
              <a:ea typeface="Verdana"/>
              <a:cs typeface="Arial"/>
            </a:endParaRPr>
          </a:p>
        </p:txBody>
      </p:sp>
      <p:sp>
        <p:nvSpPr>
          <p:cNvPr id="9" name="CasellaDiTesto 11"/>
          <p:cNvSpPr txBox="1"/>
          <p:nvPr/>
        </p:nvSpPr>
        <p:spPr bwMode="auto">
          <a:xfrm flipH="1">
            <a:off x="596192" y="3975233"/>
            <a:ext cx="44076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280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If we want </a:t>
            </a:r>
            <a:r>
              <a:rPr lang="en-US" sz="2800"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to see </a:t>
            </a:r>
            <a:r>
              <a:rPr lang="en-US" sz="280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a very small signal (e.g. </a:t>
            </a:r>
            <a:r>
              <a:rPr lang="en-US" sz="2800"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starlight</a:t>
            </a:r>
            <a:r>
              <a:rPr lang="en-US" sz="280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) we </a:t>
            </a:r>
            <a:r>
              <a:rPr lang="en-US" sz="2800"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need to get rid </a:t>
            </a:r>
            <a:r>
              <a:rPr lang="en-US" sz="280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of the </a:t>
            </a:r>
            <a:r>
              <a:rPr lang="en-US" sz="2800"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strongest light </a:t>
            </a:r>
            <a:r>
              <a:rPr lang="en-US" sz="280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sources (the </a:t>
            </a:r>
            <a:r>
              <a:rPr lang="en-US" sz="2800"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sun</a:t>
            </a:r>
            <a:r>
              <a:rPr lang="en-US" sz="280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)</a:t>
            </a:r>
            <a:endParaRPr lang="it-IT" sz="2800" b="0" i="0" u="none" strike="noStrike" cap="none" spc="0">
              <a:ln>
                <a:noFill/>
              </a:ln>
              <a:solidFill>
                <a:srgbClr val="162D4D"/>
              </a:solidFill>
              <a:latin typeface="Helvetica"/>
              <a:ea typeface="Verdana"/>
              <a:cs typeface="Arial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2800" b="0" i="0" u="none" strike="noStrike" cap="none" spc="0">
              <a:ln>
                <a:noFill/>
              </a:ln>
              <a:solidFill>
                <a:prstClr val="black"/>
              </a:solidFill>
              <a:latin typeface="Helvetica"/>
              <a:ea typeface="Verdana"/>
              <a:cs typeface="Arial"/>
            </a:endParaRPr>
          </a:p>
        </p:txBody>
      </p:sp>
      <p:pic>
        <p:nvPicPr>
          <p:cNvPr id="10" name="Immagine 9" descr="Immagine che contiene testo, clipart&#10;&#10;Descrizione generata automaticamente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8955" y="6184900"/>
            <a:ext cx="1035900" cy="478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Animazione Particelle loop 26 se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/>
        </p:blipFill>
        <p:spPr bwMode="auto">
          <a:xfrm>
            <a:off x="4942703" y="2659226"/>
            <a:ext cx="7266773" cy="4087559"/>
          </a:xfrm>
          <a:prstGeom prst="rect">
            <a:avLst/>
          </a:prstGeom>
        </p:spPr>
      </p:pic>
      <p:sp>
        <p:nvSpPr>
          <p:cNvPr id="5" name="Sottotitolo 3"/>
          <p:cNvSpPr>
            <a:spLocks noGrp="1"/>
          </p:cNvSpPr>
          <p:nvPr>
            <p:ph type="subTitle" idx="1"/>
          </p:nvPr>
        </p:nvSpPr>
        <p:spPr bwMode="auto">
          <a:xfrm>
            <a:off x="1" y="-914400"/>
            <a:ext cx="6096000" cy="8736227"/>
          </a:xfrm>
          <a:prstGeom prst="flowChartDelay">
            <a:avLst/>
          </a:prstGeom>
          <a:solidFill>
            <a:schemeClr val="bg1"/>
          </a:solidFill>
          <a:ln w="38100" cap="rnd">
            <a:solidFill>
              <a:schemeClr val="bg1">
                <a:lumMod val="65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it-IT"/>
          </a:p>
        </p:txBody>
      </p:sp>
      <p:cxnSp>
        <p:nvCxnSpPr>
          <p:cNvPr id="6" name="Connettore diritto 4"/>
          <p:cNvCxnSpPr>
            <a:cxnSpLocks/>
          </p:cNvCxnSpPr>
          <p:nvPr/>
        </p:nvCxnSpPr>
        <p:spPr bwMode="auto">
          <a:xfrm>
            <a:off x="440009" y="2619632"/>
            <a:ext cx="4856450" cy="0"/>
          </a:xfrm>
          <a:prstGeom prst="line">
            <a:avLst/>
          </a:prstGeom>
          <a:ln w="31750" cmpd="sng">
            <a:solidFill>
              <a:schemeClr val="bg1">
                <a:lumMod val="65000"/>
                <a:alpha val="4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sellaDiTesto 8"/>
          <p:cNvSpPr txBox="1"/>
          <p:nvPr/>
        </p:nvSpPr>
        <p:spPr bwMode="auto">
          <a:xfrm>
            <a:off x="440009" y="732475"/>
            <a:ext cx="42598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i="0" u="none" strike="noStrike" cap="none" spc="0">
                <a:ln>
                  <a:noFill/>
                </a:ln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Why underground?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3600" b="0" i="0" u="none" strike="noStrike" cap="none" spc="0">
              <a:ln>
                <a:noFill/>
              </a:ln>
              <a:solidFill>
                <a:prstClr val="black"/>
              </a:solidFill>
              <a:latin typeface="Helvetica"/>
              <a:ea typeface="Verdana"/>
              <a:cs typeface="Arial"/>
            </a:endParaRPr>
          </a:p>
        </p:txBody>
      </p:sp>
      <p:sp>
        <p:nvSpPr>
          <p:cNvPr id="8" name="CasellaDiTesto 11"/>
          <p:cNvSpPr txBox="1"/>
          <p:nvPr/>
        </p:nvSpPr>
        <p:spPr bwMode="auto">
          <a:xfrm flipH="1">
            <a:off x="494872" y="2526394"/>
            <a:ext cx="498889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2800" b="0" i="0" u="none" strike="noStrike" cap="none" spc="0">
              <a:ln>
                <a:noFill/>
              </a:ln>
              <a:solidFill>
                <a:srgbClr val="162D4D"/>
              </a:solidFill>
              <a:latin typeface="Helvetica"/>
              <a:ea typeface="Verdana"/>
              <a:cs typeface="Arial"/>
            </a:endParaRPr>
          </a:p>
          <a:p>
            <a:pPr lvl="0" defTabSz="914400">
              <a:defRPr/>
            </a:pPr>
            <a:r>
              <a:rPr lang="en-US" sz="280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Underground laboratories are </a:t>
            </a:r>
            <a:r>
              <a:rPr lang="en-US" sz="2800"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shielded by layers of rock </a:t>
            </a:r>
            <a:r>
              <a:rPr lang="en-US" sz="280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and offer the unique possibility of </a:t>
            </a:r>
            <a:r>
              <a:rPr lang="en-US" sz="2800"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studying</a:t>
            </a:r>
            <a:r>
              <a:rPr lang="en-US" sz="280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 </a:t>
            </a:r>
            <a:r>
              <a:rPr lang="en-US" sz="2800"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rare</a:t>
            </a:r>
            <a:r>
              <a:rPr lang="en-US" sz="280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 physics </a:t>
            </a:r>
            <a:r>
              <a:rPr lang="en-US" sz="2800"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phenomena </a:t>
            </a:r>
            <a:r>
              <a:rPr lang="en-US" sz="280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in an environment which is almost </a:t>
            </a:r>
            <a:r>
              <a:rPr lang="en-US" sz="2800"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free from cosmic ray background</a:t>
            </a:r>
            <a:endParaRPr lang="en-US" sz="2800">
              <a:solidFill>
                <a:srgbClr val="162D4D"/>
              </a:solidFill>
              <a:latin typeface="Helvetica"/>
              <a:ea typeface="Verdana"/>
              <a:cs typeface="Arial"/>
            </a:endParaRPr>
          </a:p>
        </p:txBody>
      </p:sp>
      <p:pic>
        <p:nvPicPr>
          <p:cNvPr id="9" name="Immagine 7" descr="Immagine che contiene testo, clipart&#10;&#10;Descrizione generata automaticamente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0798955" y="6184900"/>
            <a:ext cx="1035900" cy="478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magine 1" descr="Laboratori_sotterranei.jpg"/>
          <p:cNvPicPr>
            <a:picLocks noChangeAspect="1"/>
          </p:cNvPicPr>
          <p:nvPr/>
        </p:nvPicPr>
        <p:blipFill>
          <a:blip r:embed="rId2"/>
          <a:srcRect t="9472"/>
          <a:stretch/>
        </p:blipFill>
        <p:spPr bwMode="auto">
          <a:xfrm>
            <a:off x="4699853" y="10"/>
            <a:ext cx="7537705" cy="6857990"/>
          </a:xfrm>
          <a:prstGeom prst="rect">
            <a:avLst/>
          </a:prstGeom>
          <a:noFill/>
        </p:spPr>
      </p:pic>
      <p:sp>
        <p:nvSpPr>
          <p:cNvPr id="5" name="Sottotitolo 3"/>
          <p:cNvSpPr>
            <a:spLocks noGrp="1"/>
          </p:cNvSpPr>
          <p:nvPr>
            <p:ph type="subTitle" idx="1"/>
          </p:nvPr>
        </p:nvSpPr>
        <p:spPr bwMode="auto">
          <a:xfrm>
            <a:off x="1" y="-914400"/>
            <a:ext cx="6096000" cy="8736227"/>
          </a:xfrm>
          <a:prstGeom prst="flowChartDelay">
            <a:avLst/>
          </a:prstGeom>
          <a:solidFill>
            <a:schemeClr val="bg1"/>
          </a:solidFill>
          <a:ln w="38100" cap="rnd">
            <a:solidFill>
              <a:schemeClr val="bg1">
                <a:lumMod val="65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it-IT" dirty="0"/>
          </a:p>
        </p:txBody>
      </p:sp>
      <p:cxnSp>
        <p:nvCxnSpPr>
          <p:cNvPr id="6" name="Connettore diritto 4"/>
          <p:cNvCxnSpPr>
            <a:cxnSpLocks/>
          </p:cNvCxnSpPr>
          <p:nvPr/>
        </p:nvCxnSpPr>
        <p:spPr bwMode="auto">
          <a:xfrm>
            <a:off x="440009" y="2619632"/>
            <a:ext cx="4856450" cy="0"/>
          </a:xfrm>
          <a:prstGeom prst="line">
            <a:avLst/>
          </a:prstGeom>
          <a:ln w="31750" cmpd="sng">
            <a:solidFill>
              <a:schemeClr val="bg1">
                <a:lumMod val="65000"/>
                <a:alpha val="4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sellaDiTesto 8"/>
          <p:cNvSpPr txBox="1"/>
          <p:nvPr/>
        </p:nvSpPr>
        <p:spPr bwMode="auto">
          <a:xfrm>
            <a:off x="440008" y="732474"/>
            <a:ext cx="4260240" cy="1737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i="0" u="none" strike="noStrike" cap="none" spc="0">
                <a:ln>
                  <a:noFill/>
                </a:ln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Features of the underground laboratory</a:t>
            </a:r>
            <a:endParaRPr lang="it-IT" sz="3600" b="0" i="0" u="none" strike="noStrike" cap="none" spc="0">
              <a:ln>
                <a:noFill/>
              </a:ln>
              <a:solidFill>
                <a:prstClr val="black"/>
              </a:solidFill>
              <a:latin typeface="Helvetica"/>
              <a:ea typeface="Verdana"/>
              <a:cs typeface="Arial"/>
            </a:endParaRPr>
          </a:p>
        </p:txBody>
      </p:sp>
      <p:sp>
        <p:nvSpPr>
          <p:cNvPr id="8" name="CasellaDiTesto 11"/>
          <p:cNvSpPr txBox="1"/>
          <p:nvPr/>
        </p:nvSpPr>
        <p:spPr bwMode="auto">
          <a:xfrm flipH="1">
            <a:off x="440007" y="2704450"/>
            <a:ext cx="5514903" cy="1371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914400">
              <a:buFont typeface="Wingdings"/>
              <a:buChar char="Ø"/>
              <a:defRPr/>
            </a:pPr>
            <a:r>
              <a:rPr lang="en-US" sz="2800" b="1" dirty="0"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1400 m </a:t>
            </a:r>
            <a:r>
              <a:rPr lang="en-US" sz="2800" b="0" i="0" u="none" strike="noStrike" cap="none" spc="0" dirty="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of rock overhead</a:t>
            </a:r>
            <a:r>
              <a:rPr lang="en-US" sz="2800" b="1" dirty="0"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 </a:t>
            </a:r>
            <a:endParaRPr dirty="0"/>
          </a:p>
          <a:p>
            <a:pPr marL="0" marR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2800" b="0" i="0" u="none" strike="noStrike" cap="none" spc="0" dirty="0">
              <a:ln>
                <a:noFill/>
              </a:ln>
              <a:solidFill>
                <a:srgbClr val="162D4D"/>
              </a:solidFill>
              <a:latin typeface="Helvetica"/>
              <a:ea typeface="Verdana"/>
              <a:cs typeface="Arial"/>
            </a:endParaRPr>
          </a:p>
          <a:p>
            <a:pPr marL="0" marR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2800" b="0" i="0" u="none" strike="noStrike" cap="none" spc="0" dirty="0">
              <a:ln>
                <a:noFill/>
              </a:ln>
              <a:solidFill>
                <a:prstClr val="black"/>
              </a:solidFill>
              <a:latin typeface="Helvetica"/>
              <a:ea typeface="Verdana"/>
              <a:cs typeface="Arial"/>
            </a:endParaRPr>
          </a:p>
        </p:txBody>
      </p:sp>
      <p:pic>
        <p:nvPicPr>
          <p:cNvPr id="9" name="Immagine 7" descr="Immagine che contiene testo, clipart&#10;&#10;Descrizione generata automaticamente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798955" y="6184900"/>
            <a:ext cx="1035900" cy="478586"/>
          </a:xfrm>
          <a:prstGeom prst="rect">
            <a:avLst/>
          </a:prstGeom>
        </p:spPr>
      </p:pic>
      <p:sp>
        <p:nvSpPr>
          <p:cNvPr id="10" name="CasellaDiTesto 1"/>
          <p:cNvSpPr txBox="1"/>
          <p:nvPr/>
        </p:nvSpPr>
        <p:spPr bwMode="auto">
          <a:xfrm>
            <a:off x="424577" y="3450267"/>
            <a:ext cx="5392957" cy="1371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914400">
              <a:buFont typeface="Wingdings"/>
              <a:buChar char="Ø"/>
              <a:defRPr/>
            </a:pPr>
            <a:r>
              <a:rPr lang="en-US" sz="280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Cosmic ray flux </a:t>
            </a:r>
            <a:r>
              <a:rPr lang="en-US" sz="2800"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reduction: </a:t>
            </a:r>
            <a:r>
              <a:rPr lang="it-IT" sz="2800" b="1" i="0" u="none" strike="noStrike" cap="none" spc="0">
                <a:ln>
                  <a:noFill/>
                </a:ln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1.000.000</a:t>
            </a:r>
            <a:endParaRPr lang="it-IT" sz="2800" b="0" i="0" u="none" strike="noStrike" cap="none" spc="0">
              <a:ln>
                <a:noFill/>
              </a:ln>
              <a:solidFill>
                <a:srgbClr val="63A9C3"/>
              </a:solidFill>
              <a:latin typeface="Helvetica"/>
              <a:ea typeface="Verdana"/>
              <a:cs typeface="Arial"/>
            </a:endParaRPr>
          </a:p>
          <a:p>
            <a:pPr marL="0" marR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28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2"/>
              <p:cNvSpPr txBox="1"/>
              <p:nvPr/>
            </p:nvSpPr>
            <p:spPr bwMode="auto">
              <a:xfrm>
                <a:off x="424577" y="4429498"/>
                <a:ext cx="5073959" cy="35198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 defTabSz="914400">
                  <a:buFont typeface="Wingdings"/>
                  <a:buChar char="Ø"/>
                  <a:defRPr/>
                </a:pPr>
                <a:r>
                  <a:rPr lang="en-US" sz="2800" dirty="0">
                    <a:solidFill>
                      <a:srgbClr val="162D4D"/>
                    </a:solidFill>
                    <a:latin typeface="Helvetica"/>
                    <a:ea typeface="Verdana"/>
                    <a:cs typeface="Arial"/>
                  </a:rPr>
                  <a:t>The </a:t>
                </a:r>
                <a:r>
                  <a:rPr lang="en-US" sz="2800" dirty="0">
                    <a:solidFill>
                      <a:srgbClr val="63A9C3"/>
                    </a:solidFill>
                    <a:latin typeface="Helvetica"/>
                    <a:ea typeface="Verdana"/>
                    <a:cs typeface="Arial"/>
                  </a:rPr>
                  <a:t>largest </a:t>
                </a:r>
                <a:r>
                  <a:rPr lang="en-US" sz="2800" dirty="0">
                    <a:solidFill>
                      <a:srgbClr val="162D4D"/>
                    </a:solidFill>
                    <a:latin typeface="Helvetica"/>
                    <a:ea typeface="Verdana"/>
                    <a:cs typeface="Arial"/>
                  </a:rPr>
                  <a:t>in the world actually running</a:t>
                </a:r>
                <a:endParaRPr lang="en-US" dirty="0"/>
              </a:p>
              <a:p>
                <a:pPr marR="0" lvl="0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defRPr/>
                </a:pPr>
                <a:endParaRPr lang="en-US" b="0" i="0" u="none" strike="noStrike" cap="none" spc="0" dirty="0">
                  <a:ln>
                    <a:noFill/>
                  </a:ln>
                  <a:solidFill>
                    <a:srgbClr val="162D4D"/>
                  </a:solidFill>
                  <a:latin typeface="Helvetica"/>
                  <a:ea typeface="Verdana"/>
                  <a:cs typeface="Arial"/>
                </a:endParaRPr>
              </a:p>
              <a:p>
                <a:pPr lvl="0" defTabSz="914400">
                  <a:spcBef>
                    <a:spcPts val="0"/>
                  </a:spcBef>
                  <a:defRPr/>
                </a:pPr>
                <a:r>
                  <a:rPr lang="en-US" b="1" dirty="0">
                    <a:ln>
                      <a:solidFill>
                        <a:prstClr val="white">
                          <a:lumMod val="75000"/>
                          <a:lumOff val="25000"/>
                          <a:alpha val="10000"/>
                        </a:prstClr>
                      </a:solidFill>
                    </a:ln>
                    <a:solidFill>
                      <a:srgbClr val="162D4D"/>
                    </a:solidFill>
                    <a:latin typeface="Helvetica"/>
                    <a:ea typeface="Verdana"/>
                    <a:cs typeface="Arial"/>
                  </a:rPr>
                  <a:t>     Underground Surface: </a:t>
                </a:r>
                <a:r>
                  <a:rPr lang="en-US" b="1" dirty="0">
                    <a:ln>
                      <a:solidFill>
                        <a:prstClr val="white">
                          <a:lumMod val="75000"/>
                          <a:lumOff val="25000"/>
                          <a:alpha val="10000"/>
                        </a:prstClr>
                      </a:solidFill>
                    </a:ln>
                    <a:solidFill>
                      <a:srgbClr val="63A9C3"/>
                    </a:solidFill>
                    <a:latin typeface="Helvetica"/>
                    <a:ea typeface="Verdana"/>
                    <a:cs typeface="Arial"/>
                  </a:rPr>
                  <a:t>17800</a:t>
                </a:r>
                <a:r>
                  <a:rPr lang="en-US" b="1" dirty="0">
                    <a:ln>
                      <a:solidFill>
                        <a:prstClr val="white">
                          <a:lumMod val="75000"/>
                          <a:lumOff val="25000"/>
                          <a:alpha val="10000"/>
                        </a:prstClr>
                      </a:solidFill>
                    </a:ln>
                    <a:solidFill>
                      <a:srgbClr val="162D4D"/>
                    </a:solidFill>
                    <a:latin typeface="Helvetica"/>
                    <a:ea typeface="Verdana"/>
                    <a:cs typeface="Arial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b="1" i="1">
                            <a:ln>
                              <a:solidFill>
                                <a:prstClr val="white">
                                  <a:lumMod val="75000"/>
                                  <a:lumOff val="25000"/>
                                  <a:alpha val="10000"/>
                                </a:prstClr>
                              </a:solidFill>
                            </a:ln>
                            <a:solidFill>
                              <a:srgbClr val="63A9C3"/>
                            </a:solidFill>
                            <a:latin typeface="Cambria Math" panose="02040503050406030204" pitchFamily="18" charset="0"/>
                            <a:ea typeface="Cambria Math"/>
                            <a:cs typeface="Calibri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b="1">
                            <a:ln>
                              <a:solidFill>
                                <a:prstClr val="white">
                                  <a:lumMod val="75000"/>
                                  <a:lumOff val="25000"/>
                                  <a:alpha val="10000"/>
                                </a:prstClr>
                              </a:solidFill>
                            </a:ln>
                            <a:solidFill>
                              <a:srgbClr val="63A9C3"/>
                            </a:solidFill>
                            <a:latin typeface="Helvetica"/>
                            <a:ea typeface="Verdana"/>
                            <a:cs typeface="Arial"/>
                          </a:rPr>
                          <m:t>m</m:t>
                        </m:r>
                      </m:e>
                      <m:sup>
                        <m:r>
                          <a:rPr lang="ar-AE" b="1" i="1" smtClean="0">
                            <a:ln>
                              <a:solidFill>
                                <a:prstClr val="white">
                                  <a:lumMod val="75000"/>
                                  <a:lumOff val="25000"/>
                                  <a:alpha val="10000"/>
                                </a:prstClr>
                              </a:solidFill>
                            </a:ln>
                            <a:solidFill>
                              <a:srgbClr val="63A9C3"/>
                            </a:solidFill>
                            <a:latin typeface="Cambria Math" panose="02040503050406030204" pitchFamily="18" charset="0"/>
                            <a:ea typeface="Verdana"/>
                            <a:cs typeface="Arial"/>
                          </a:rPr>
                          <m:t>𝟐</m:t>
                        </m:r>
                      </m:sup>
                    </m:sSup>
                  </m:oMath>
                </a14:m>
                <a:endParaRPr lang="ar-AE" dirty="0"/>
              </a:p>
              <a:p>
                <a:pPr lvl="0" defTabSz="914400">
                  <a:spcBef>
                    <a:spcPts val="0"/>
                  </a:spcBef>
                  <a:defRPr/>
                </a:pPr>
                <a:r>
                  <a:rPr lang="ar-AE" sz="1800" b="1" i="0" u="none" strike="noStrike" cap="none" spc="0" dirty="0">
                    <a:ln>
                      <a:solidFill>
                        <a:prstClr val="white">
                          <a:lumMod val="75000"/>
                          <a:lumOff val="25000"/>
                          <a:alpha val="10000"/>
                        </a:prstClr>
                      </a:solidFill>
                    </a:ln>
                    <a:solidFill>
                      <a:srgbClr val="162D4D"/>
                    </a:solidFill>
                    <a:latin typeface="Helvetica"/>
                    <a:ea typeface="Verdana"/>
                    <a:cs typeface="Arial"/>
                  </a:rPr>
                  <a:t>     </a:t>
                </a:r>
                <a:r>
                  <a:rPr lang="en-US" sz="1800" b="1" i="0" u="none" strike="noStrike" cap="none" spc="0" dirty="0">
                    <a:ln>
                      <a:solidFill>
                        <a:prstClr val="white">
                          <a:lumMod val="75000"/>
                          <a:lumOff val="25000"/>
                          <a:alpha val="10000"/>
                        </a:prstClr>
                      </a:solidFill>
                    </a:ln>
                    <a:solidFill>
                      <a:srgbClr val="162D4D"/>
                    </a:solidFill>
                    <a:latin typeface="Helvetica"/>
                    <a:ea typeface="Verdana"/>
                    <a:cs typeface="Arial"/>
                  </a:rPr>
                  <a:t>Underground Volume: </a:t>
                </a:r>
                <a:r>
                  <a:rPr lang="en-US" sz="1800" b="1" i="0" u="none" strike="noStrike" cap="none" spc="0" dirty="0">
                    <a:ln>
                      <a:solidFill>
                        <a:prstClr val="white">
                          <a:lumMod val="75000"/>
                          <a:lumOff val="25000"/>
                          <a:alpha val="10000"/>
                        </a:prstClr>
                      </a:solidFill>
                    </a:ln>
                    <a:solidFill>
                      <a:srgbClr val="63A9C3"/>
                    </a:solidFill>
                    <a:latin typeface="Helvetica"/>
                    <a:ea typeface="Verdana"/>
                    <a:cs typeface="Arial"/>
                  </a:rPr>
                  <a:t>180000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1800" b="1" i="1">
                            <a:ln>
                              <a:solidFill>
                                <a:prstClr val="white">
                                  <a:lumMod val="75000"/>
                                  <a:lumOff val="25000"/>
                                  <a:alpha val="10000"/>
                                </a:prstClr>
                              </a:solidFill>
                            </a:ln>
                            <a:solidFill>
                              <a:srgbClr val="63A9C3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1800" b="1">
                            <a:ln>
                              <a:solidFill>
                                <a:prstClr val="white">
                                  <a:lumMod val="75000"/>
                                  <a:lumOff val="25000"/>
                                  <a:alpha val="10000"/>
                                </a:prstClr>
                              </a:solidFill>
                            </a:ln>
                            <a:solidFill>
                              <a:srgbClr val="63A9C3"/>
                            </a:solidFill>
                            <a:latin typeface="Helvetica"/>
                            <a:ea typeface="Verdana"/>
                            <a:cs typeface="Arial"/>
                          </a:rPr>
                          <m:t>m</m:t>
                        </m:r>
                      </m:e>
                      <m:sup>
                        <m:r>
                          <a:rPr lang="ar-AE" sz="1800" b="1" i="1">
                            <a:ln>
                              <a:solidFill>
                                <a:prstClr val="white">
                                  <a:lumMod val="75000"/>
                                  <a:lumOff val="25000"/>
                                  <a:alpha val="10000"/>
                                </a:prstClr>
                              </a:solidFill>
                            </a:ln>
                            <a:solidFill>
                              <a:srgbClr val="63A9C3"/>
                            </a:solidFill>
                            <a:latin typeface="Cambria Math"/>
                            <a:cs typeface="Calibri"/>
                          </a:rPr>
                          <m:t>𝟑</m:t>
                        </m:r>
                      </m:sup>
                    </m:sSup>
                  </m:oMath>
                </a14:m>
                <a:endParaRPr lang="ar-AE" b="1" dirty="0">
                  <a:ln>
                    <a:solidFill>
                      <a:prstClr val="white">
                        <a:lumMod val="75000"/>
                        <a:lumOff val="25000"/>
                        <a:alpha val="10000"/>
                      </a:prstClr>
                    </a:solidFill>
                  </a:ln>
                  <a:solidFill>
                    <a:srgbClr val="162D4D"/>
                  </a:solidFill>
                  <a:latin typeface="Helvetica"/>
                  <a:ea typeface="Verdana"/>
                  <a:cs typeface="Arial"/>
                </a:endParaRPr>
              </a:p>
              <a:p>
                <a:pPr marR="0" lvl="0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defRPr/>
                </a:pPr>
                <a:endParaRPr lang="ar-AE" sz="2800" b="0" i="0" u="none" strike="noStrike" cap="none" spc="0" dirty="0">
                  <a:ln>
                    <a:noFill/>
                  </a:ln>
                  <a:solidFill>
                    <a:srgbClr val="162D4D"/>
                  </a:solidFill>
                  <a:latin typeface="Helvetica"/>
                  <a:ea typeface="Verdana"/>
                  <a:cs typeface="Arial"/>
                </a:endParaRPr>
              </a:p>
              <a:p>
                <a:pPr marL="0" marR="0" lvl="0" indent="0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ar-AE" sz="2800" b="0" i="0" u="none" strike="noStrike" cap="none" spc="0" dirty="0">
                  <a:ln>
                    <a:noFill/>
                  </a:ln>
                  <a:solidFill>
                    <a:srgbClr val="162D4D"/>
                  </a:solidFill>
                  <a:latin typeface="Helvetica"/>
                  <a:ea typeface="Verdana"/>
                  <a:cs typeface="Arial"/>
                </a:endParaRPr>
              </a:p>
              <a:p>
                <a:pPr marL="0" marR="0" lvl="0" indent="0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ar-AE" sz="2800" b="0" i="0" u="none" strike="noStrike" cap="none" spc="0" dirty="0">
                  <a:ln>
                    <a:noFill/>
                  </a:ln>
                  <a:solidFill>
                    <a:srgbClr val="4297B7"/>
                  </a:solidFill>
                  <a:latin typeface="Helvetica"/>
                  <a:ea typeface="Verdana"/>
                  <a:cs typeface="Arial"/>
                </a:endParaRPr>
              </a:p>
              <a:p>
                <a:pPr marL="0" marR="0" lvl="0" indent="0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it-IT" sz="2800" b="0" i="0" u="none" strike="noStrike" cap="none" spc="0" dirty="0">
                  <a:ln>
                    <a:noFill/>
                  </a:ln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1" name="CasellaDiTes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4577" y="4429498"/>
                <a:ext cx="5073959" cy="3519816"/>
              </a:xfrm>
              <a:prstGeom prst="rect">
                <a:avLst/>
              </a:prstGeom>
              <a:blipFill>
                <a:blip r:embed="rId4"/>
                <a:stretch>
                  <a:fillRect l="-2163" t="-19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sellaDiTesto 5"/>
          <p:cNvSpPr txBox="1"/>
          <p:nvPr/>
        </p:nvSpPr>
        <p:spPr bwMode="auto">
          <a:xfrm>
            <a:off x="2934457" y="6663486"/>
            <a:ext cx="75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it-IT"/>
          </a:p>
        </p:txBody>
      </p:sp>
      <p:sp>
        <p:nvSpPr>
          <p:cNvPr id="13" name="CasellaDiTesto 6"/>
          <p:cNvSpPr txBox="1"/>
          <p:nvPr/>
        </p:nvSpPr>
        <p:spPr bwMode="auto">
          <a:xfrm>
            <a:off x="5619750" y="274955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schizzo, Line art, disegno al tratto, Album da colorare&#10;&#10;Descrizione generata automaticamente">
            <a:extLst>
              <a:ext uri="{FF2B5EF4-FFF2-40B4-BE49-F238E27FC236}">
                <a16:creationId xmlns:a16="http://schemas.microsoft.com/office/drawing/2014/main" id="{55535677-FD8E-8CDF-D5C8-7F6E28F77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818" y="574029"/>
            <a:ext cx="3754486" cy="3187445"/>
          </a:xfrm>
          <a:prstGeom prst="rect">
            <a:avLst/>
          </a:prstGeom>
        </p:spPr>
      </p:pic>
      <p:sp>
        <p:nvSpPr>
          <p:cNvPr id="4" name="Sottotitolo 3"/>
          <p:cNvSpPr>
            <a:spLocks noGrp="1"/>
          </p:cNvSpPr>
          <p:nvPr>
            <p:ph type="subTitle" idx="1"/>
          </p:nvPr>
        </p:nvSpPr>
        <p:spPr bwMode="auto">
          <a:xfrm>
            <a:off x="1" y="-914400"/>
            <a:ext cx="6096000" cy="8736227"/>
          </a:xfrm>
          <a:prstGeom prst="flowChartDelay">
            <a:avLst/>
          </a:prstGeom>
          <a:solidFill>
            <a:schemeClr val="bg1"/>
          </a:solidFill>
          <a:ln w="38100" cap="rnd">
            <a:solidFill>
              <a:schemeClr val="bg1">
                <a:lumMod val="65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it-IT" dirty="0"/>
          </a:p>
        </p:txBody>
      </p:sp>
      <p:cxnSp>
        <p:nvCxnSpPr>
          <p:cNvPr id="5" name="Connettore diritto 4"/>
          <p:cNvCxnSpPr>
            <a:cxnSpLocks/>
          </p:cNvCxnSpPr>
          <p:nvPr/>
        </p:nvCxnSpPr>
        <p:spPr bwMode="auto">
          <a:xfrm>
            <a:off x="440009" y="2619632"/>
            <a:ext cx="4856450" cy="0"/>
          </a:xfrm>
          <a:prstGeom prst="line">
            <a:avLst/>
          </a:prstGeom>
          <a:ln w="31750" cmpd="sng">
            <a:solidFill>
              <a:schemeClr val="bg1">
                <a:lumMod val="65000"/>
                <a:alpha val="4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sellaDiTesto 8"/>
          <p:cNvSpPr txBox="1"/>
          <p:nvPr/>
        </p:nvSpPr>
        <p:spPr bwMode="auto">
          <a:xfrm>
            <a:off x="335707" y="1737436"/>
            <a:ext cx="4503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i="0" u="none" strike="noStrike" cap="none" spc="0" dirty="0">
                <a:ln>
                  <a:noFill/>
                </a:ln>
                <a:solidFill>
                  <a:srgbClr val="4297B7"/>
                </a:solidFill>
                <a:latin typeface="Helvetica"/>
                <a:ea typeface="Verdana"/>
                <a:cs typeface="Arial"/>
              </a:rPr>
              <a:t>LNGS people </a:t>
            </a:r>
          </a:p>
        </p:txBody>
      </p:sp>
      <p:sp>
        <p:nvSpPr>
          <p:cNvPr id="7" name="CasellaDiTesto 11"/>
          <p:cNvSpPr txBox="1"/>
          <p:nvPr/>
        </p:nvSpPr>
        <p:spPr bwMode="auto">
          <a:xfrm flipH="1">
            <a:off x="542111" y="2949644"/>
            <a:ext cx="4369575" cy="125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800" b="1" dirty="0">
                <a:solidFill>
                  <a:srgbClr val="4297B7"/>
                </a:solidFill>
                <a:latin typeface="Helvetica"/>
                <a:ea typeface="Verdana"/>
              </a:rPr>
              <a:t>127</a:t>
            </a:r>
            <a:r>
              <a:rPr lang="en-US" dirty="0">
                <a:solidFill>
                  <a:srgbClr val="152D4F"/>
                </a:solidFill>
                <a:latin typeface="Helvetica"/>
                <a:ea typeface="Verdana"/>
              </a:rPr>
              <a:t> </a:t>
            </a:r>
            <a:r>
              <a:rPr lang="en-US" sz="2800" dirty="0">
                <a:solidFill>
                  <a:srgbClr val="152D4F"/>
                </a:solidFill>
                <a:latin typeface="Helvetica"/>
                <a:ea typeface="Verdana"/>
              </a:rPr>
              <a:t>staff personnel</a:t>
            </a:r>
            <a:endParaRPr lang="en-US" dirty="0">
              <a:solidFill>
                <a:srgbClr val="152D4F"/>
              </a:solidFill>
              <a:latin typeface="Helvetica"/>
              <a:ea typeface="Verdana"/>
            </a:endParaRPr>
          </a:p>
          <a:p>
            <a:pPr lvl="0" defTabSz="914400">
              <a:lnSpc>
                <a:spcPct val="90000"/>
              </a:lnSpc>
              <a:spcAft>
                <a:spcPts val="600"/>
              </a:spcAft>
              <a:defRPr/>
            </a:pPr>
            <a:endParaRPr dirty="0"/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2400" b="0" i="0" u="none" strike="noStrike" cap="none" spc="0" dirty="0">
              <a:ln>
                <a:noFill/>
              </a:ln>
              <a:solidFill>
                <a:prstClr val="black"/>
              </a:solidFill>
              <a:latin typeface="Helvetica"/>
              <a:ea typeface="Verdana"/>
              <a:cs typeface="Arial"/>
            </a:endParaRPr>
          </a:p>
        </p:txBody>
      </p:sp>
      <p:grpSp>
        <p:nvGrpSpPr>
          <p:cNvPr id="2" name="Gruppo 10">
            <a:extLst>
              <a:ext uri="{FF2B5EF4-FFF2-40B4-BE49-F238E27FC236}">
                <a16:creationId xmlns:a16="http://schemas.microsoft.com/office/drawing/2014/main" id="{CAB17C0F-827E-D4E4-1DBB-4C8AD2166B0D}"/>
              </a:ext>
            </a:extLst>
          </p:cNvPr>
          <p:cNvGrpSpPr/>
          <p:nvPr/>
        </p:nvGrpSpPr>
        <p:grpSpPr bwMode="auto">
          <a:xfrm>
            <a:off x="10885953" y="6123264"/>
            <a:ext cx="1025100" cy="549479"/>
            <a:chOff x="11070116" y="6245604"/>
            <a:chExt cx="1025100" cy="549479"/>
          </a:xfrm>
        </p:grpSpPr>
        <p:sp>
          <p:nvSpPr>
            <p:cNvPr id="8" name="Rettangolo 11">
              <a:extLst>
                <a:ext uri="{FF2B5EF4-FFF2-40B4-BE49-F238E27FC236}">
                  <a16:creationId xmlns:a16="http://schemas.microsoft.com/office/drawing/2014/main" id="{A6275C24-EA1E-9244-8D97-B786FA5350D5}"/>
                </a:ext>
              </a:extLst>
            </p:cNvPr>
            <p:cNvSpPr/>
            <p:nvPr/>
          </p:nvSpPr>
          <p:spPr bwMode="auto">
            <a:xfrm>
              <a:off x="11155682" y="6245604"/>
              <a:ext cx="939534" cy="5494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it-IT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endParaRPr>
            </a:p>
          </p:txBody>
        </p:sp>
        <p:pic>
          <p:nvPicPr>
            <p:cNvPr id="10" name="Immagine 12">
              <a:extLst>
                <a:ext uri="{FF2B5EF4-FFF2-40B4-BE49-F238E27FC236}">
                  <a16:creationId xmlns:a16="http://schemas.microsoft.com/office/drawing/2014/main" id="{88385766-EDDC-ACD3-4839-5AAA5C255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11070116" y="6301847"/>
              <a:ext cx="942713" cy="426106"/>
            </a:xfrm>
            <a:prstGeom prst="rect">
              <a:avLst/>
            </a:prstGeom>
          </p:spPr>
        </p:pic>
      </p:grpSp>
      <p:graphicFrame>
        <p:nvGraphicFramePr>
          <p:cNvPr id="12" name="Grafico 11">
            <a:extLst>
              <a:ext uri="{FF2B5EF4-FFF2-40B4-BE49-F238E27FC236}">
                <a16:creationId xmlns:a16="http://schemas.microsoft.com/office/drawing/2014/main" id="{B53C45CC-B3B3-CE56-8238-3E8B23757A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0694578"/>
              </p:ext>
            </p:extLst>
          </p:nvPr>
        </p:nvGraphicFramePr>
        <p:xfrm>
          <a:off x="8112224" y="384351"/>
          <a:ext cx="4691817" cy="3476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25" name="Gruppo 24">
            <a:extLst>
              <a:ext uri="{FF2B5EF4-FFF2-40B4-BE49-F238E27FC236}">
                <a16:creationId xmlns:a16="http://schemas.microsoft.com/office/drawing/2014/main" id="{2C3BC875-42AA-D5B8-FFA2-C87210E87B7F}"/>
              </a:ext>
            </a:extLst>
          </p:cNvPr>
          <p:cNvGrpSpPr/>
          <p:nvPr/>
        </p:nvGrpSpPr>
        <p:grpSpPr>
          <a:xfrm>
            <a:off x="604459" y="3817717"/>
            <a:ext cx="11165631" cy="2269844"/>
            <a:chOff x="545813" y="3792092"/>
            <a:chExt cx="11165631" cy="2269844"/>
          </a:xfrm>
        </p:grpSpPr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1342E548-B386-C925-2A2C-72202A7B055C}"/>
                </a:ext>
              </a:extLst>
            </p:cNvPr>
            <p:cNvGrpSpPr/>
            <p:nvPr/>
          </p:nvGrpSpPr>
          <p:grpSpPr>
            <a:xfrm>
              <a:off x="545813" y="3792092"/>
              <a:ext cx="11165631" cy="2269844"/>
              <a:chOff x="545813" y="3792092"/>
              <a:chExt cx="11165631" cy="2269844"/>
            </a:xfrm>
          </p:grpSpPr>
          <p:grpSp>
            <p:nvGrpSpPr>
              <p:cNvPr id="13" name="Gruppo 12">
                <a:extLst>
                  <a:ext uri="{FF2B5EF4-FFF2-40B4-BE49-F238E27FC236}">
                    <a16:creationId xmlns:a16="http://schemas.microsoft.com/office/drawing/2014/main" id="{2B123C8D-95F7-FDFA-6E9F-B6651551775B}"/>
                  </a:ext>
                </a:extLst>
              </p:cNvPr>
              <p:cNvGrpSpPr/>
              <p:nvPr/>
            </p:nvGrpSpPr>
            <p:grpSpPr>
              <a:xfrm>
                <a:off x="545813" y="3792092"/>
                <a:ext cx="11165631" cy="2007462"/>
                <a:chOff x="545813" y="3792092"/>
                <a:chExt cx="11165631" cy="2007462"/>
              </a:xfrm>
            </p:grpSpPr>
            <p:sp>
              <p:nvSpPr>
                <p:cNvPr id="16" name="CasellaDiTesto 15">
                  <a:extLst>
                    <a:ext uri="{FF2B5EF4-FFF2-40B4-BE49-F238E27FC236}">
                      <a16:creationId xmlns:a16="http://schemas.microsoft.com/office/drawing/2014/main" id="{AD1ECCE0-A9D2-F805-748A-F126B3759B0B}"/>
                    </a:ext>
                  </a:extLst>
                </p:cNvPr>
                <p:cNvSpPr txBox="1"/>
                <p:nvPr/>
              </p:nvSpPr>
              <p:spPr bwMode="auto">
                <a:xfrm>
                  <a:off x="6465147" y="4776112"/>
                  <a:ext cx="5246297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rgbClr val="152D4F"/>
                      </a:solidFill>
                      <a:latin typeface="Helvetica"/>
                      <a:ea typeface="Verdana"/>
                    </a:rPr>
                    <a:t>LNGS involved people: </a:t>
                  </a:r>
                  <a:r>
                    <a:rPr lang="en-US" sz="2800" b="1" dirty="0">
                      <a:solidFill>
                        <a:srgbClr val="4297B7"/>
                      </a:solidFill>
                      <a:latin typeface="Helvetica"/>
                      <a:ea typeface="Verdana"/>
                      <a:cs typeface="Arial"/>
                    </a:rPr>
                    <a:t>282</a:t>
                  </a:r>
                  <a:r>
                    <a:rPr lang="en-US" sz="2800" dirty="0">
                      <a:solidFill>
                        <a:srgbClr val="152D4F"/>
                      </a:solidFill>
                      <a:latin typeface="Helvetica"/>
                      <a:ea typeface="Verdana"/>
                    </a:rPr>
                    <a:t> </a:t>
                  </a:r>
                </a:p>
                <a:p>
                  <a:r>
                    <a:rPr lang="en-US" sz="2800" dirty="0">
                      <a:solidFill>
                        <a:srgbClr val="152D4F"/>
                      </a:solidFill>
                      <a:latin typeface="Helvetica"/>
                      <a:ea typeface="Verdana"/>
                    </a:rPr>
                    <a:t>(</a:t>
                  </a:r>
                  <a:r>
                    <a:rPr lang="en-US" sz="2800" dirty="0">
                      <a:solidFill>
                        <a:srgbClr val="4297B7"/>
                      </a:solidFill>
                      <a:latin typeface="Helvetica"/>
                      <a:ea typeface="Verdana"/>
                    </a:rPr>
                    <a:t>127</a:t>
                  </a:r>
                  <a:r>
                    <a:rPr lang="en-US" sz="2800" dirty="0">
                      <a:solidFill>
                        <a:srgbClr val="152D4F"/>
                      </a:solidFill>
                      <a:latin typeface="Helvetica"/>
                      <a:ea typeface="Verdana"/>
                    </a:rPr>
                    <a:t> </a:t>
                  </a:r>
                  <a:r>
                    <a:rPr lang="en-US" sz="2800" u="sng" dirty="0">
                      <a:solidFill>
                        <a:srgbClr val="152D4F"/>
                      </a:solidFill>
                      <a:latin typeface="Helvetica"/>
                      <a:ea typeface="Verdana"/>
                    </a:rPr>
                    <a:t>staff</a:t>
                  </a:r>
                  <a:r>
                    <a:rPr lang="en-US" sz="2800" dirty="0">
                      <a:solidFill>
                        <a:srgbClr val="152D4F"/>
                      </a:solidFill>
                      <a:latin typeface="Helvetica"/>
                      <a:ea typeface="Verdana"/>
                    </a:rPr>
                    <a:t> + </a:t>
                  </a:r>
                  <a:r>
                    <a:rPr lang="en-US" sz="2800" dirty="0">
                      <a:solidFill>
                        <a:srgbClr val="4297B7"/>
                      </a:solidFill>
                      <a:latin typeface="Helvetica"/>
                      <a:ea typeface="Verdana"/>
                    </a:rPr>
                    <a:t>155</a:t>
                  </a:r>
                  <a:r>
                    <a:rPr lang="en-US" sz="2800" dirty="0">
                      <a:solidFill>
                        <a:srgbClr val="152D4F"/>
                      </a:solidFill>
                      <a:latin typeface="Helvetica"/>
                      <a:ea typeface="Verdana"/>
                    </a:rPr>
                    <a:t> </a:t>
                  </a:r>
                  <a:r>
                    <a:rPr lang="en-US" sz="2800" u="sng" dirty="0">
                      <a:solidFill>
                        <a:srgbClr val="152D4F"/>
                      </a:solidFill>
                      <a:latin typeface="Helvetica"/>
                      <a:ea typeface="Verdana"/>
                    </a:rPr>
                    <a:t>associated</a:t>
                  </a:r>
                  <a:r>
                    <a:rPr lang="en-US" sz="2800" dirty="0">
                      <a:solidFill>
                        <a:srgbClr val="152D4F"/>
                      </a:solidFill>
                      <a:latin typeface="Helvetica"/>
                      <a:ea typeface="Verdana"/>
                    </a:rPr>
                    <a:t>)</a:t>
                  </a:r>
                </a:p>
              </p:txBody>
            </p:sp>
            <p:grpSp>
              <p:nvGrpSpPr>
                <p:cNvPr id="24" name="Gruppo 23">
                  <a:extLst>
                    <a:ext uri="{FF2B5EF4-FFF2-40B4-BE49-F238E27FC236}">
                      <a16:creationId xmlns:a16="http://schemas.microsoft.com/office/drawing/2014/main" id="{3C715338-1673-A51F-224C-7D61F6CC09C4}"/>
                    </a:ext>
                  </a:extLst>
                </p:cNvPr>
                <p:cNvGrpSpPr/>
                <p:nvPr/>
              </p:nvGrpSpPr>
              <p:grpSpPr>
                <a:xfrm>
                  <a:off x="545813" y="3792092"/>
                  <a:ext cx="4493020" cy="2007462"/>
                  <a:chOff x="469138" y="3699525"/>
                  <a:chExt cx="4493020" cy="2007462"/>
                </a:xfrm>
              </p:grpSpPr>
              <p:sp>
                <p:nvSpPr>
                  <p:cNvPr id="15" name="CasellaDiTesto 14">
                    <a:extLst>
                      <a:ext uri="{FF2B5EF4-FFF2-40B4-BE49-F238E27FC236}">
                        <a16:creationId xmlns:a16="http://schemas.microsoft.com/office/drawing/2014/main" id="{EC89A85C-6170-B0B7-F3C9-487DBA2600A4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469138" y="3699525"/>
                    <a:ext cx="4493020" cy="89255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152D4F"/>
                        </a:solidFill>
                        <a:latin typeface="Helvetica"/>
                        <a:ea typeface="Verdana"/>
                      </a:rPr>
                      <a:t>Direct connection with LNGS for associated members:</a:t>
                    </a:r>
                  </a:p>
                  <a:p>
                    <a:r>
                      <a:rPr lang="en-US" sz="1600" dirty="0">
                        <a:solidFill>
                          <a:srgbClr val="152D4F"/>
                        </a:solidFill>
                        <a:latin typeface="Helvetica"/>
                        <a:ea typeface="Verdana"/>
                      </a:rPr>
                      <a:t>	</a:t>
                    </a:r>
                  </a:p>
                </p:txBody>
              </p:sp>
              <p:pic>
                <p:nvPicPr>
                  <p:cNvPr id="3" name="Elemento grafico 2" descr="Cycle with People">
                    <a:extLst>
                      <a:ext uri="{FF2B5EF4-FFF2-40B4-BE49-F238E27FC236}">
                        <a16:creationId xmlns:a16="http://schemas.microsoft.com/office/drawing/2014/main" id="{924FF0CD-9A94-9BE7-3D85-A132BFD57CF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824407" y="5020431"/>
                    <a:ext cx="686556" cy="686556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14" name="Immagine 13" descr="Immagine che contiene schermata, biglietto da visita, Elementi grafici, Carattere&#10;&#10;Descrizione generata automaticamente">
                <a:extLst>
                  <a:ext uri="{FF2B5EF4-FFF2-40B4-BE49-F238E27FC236}">
                    <a16:creationId xmlns:a16="http://schemas.microsoft.com/office/drawing/2014/main" id="{A6144406-1306-72A2-7B43-EDB2238F8E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5199" y="5375379"/>
                <a:ext cx="712303" cy="686557"/>
              </a:xfrm>
              <a:prstGeom prst="rect">
                <a:avLst/>
              </a:prstGeom>
            </p:spPr>
          </p:pic>
          <p:pic>
            <p:nvPicPr>
              <p:cNvPr id="18" name="Immagine 17">
                <a:extLst>
                  <a:ext uri="{FF2B5EF4-FFF2-40B4-BE49-F238E27FC236}">
                    <a16:creationId xmlns:a16="http://schemas.microsoft.com/office/drawing/2014/main" id="{8D038AFA-F2DE-C5DC-6E4B-5523AA77ED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72407" y="5462402"/>
                <a:ext cx="1185103" cy="512510"/>
              </a:xfrm>
              <a:prstGeom prst="rect">
                <a:avLst/>
              </a:prstGeom>
            </p:spPr>
          </p:pic>
        </p:grpSp>
        <p:grpSp>
          <p:nvGrpSpPr>
            <p:cNvPr id="20" name="Gruppo 10">
              <a:extLst>
                <a:ext uri="{FF2B5EF4-FFF2-40B4-BE49-F238E27FC236}">
                  <a16:creationId xmlns:a16="http://schemas.microsoft.com/office/drawing/2014/main" id="{509EE94D-E91A-2951-1C56-B645B451D44A}"/>
                </a:ext>
              </a:extLst>
            </p:cNvPr>
            <p:cNvGrpSpPr/>
            <p:nvPr/>
          </p:nvGrpSpPr>
          <p:grpSpPr bwMode="auto">
            <a:xfrm>
              <a:off x="1756429" y="4370251"/>
              <a:ext cx="1111805" cy="762532"/>
              <a:chOff x="10983411" y="6245604"/>
              <a:chExt cx="1111805" cy="762532"/>
            </a:xfrm>
          </p:grpSpPr>
          <p:sp>
            <p:nvSpPr>
              <p:cNvPr id="21" name="Rettangolo 11">
                <a:extLst>
                  <a:ext uri="{FF2B5EF4-FFF2-40B4-BE49-F238E27FC236}">
                    <a16:creationId xmlns:a16="http://schemas.microsoft.com/office/drawing/2014/main" id="{73494CBC-39B5-4DB7-260C-4DBFFCA2E8D3}"/>
                  </a:ext>
                </a:extLst>
              </p:cNvPr>
              <p:cNvSpPr/>
              <p:nvPr/>
            </p:nvSpPr>
            <p:spPr bwMode="auto">
              <a:xfrm>
                <a:off x="11155682" y="6245604"/>
                <a:ext cx="939534" cy="5494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it-IT" sz="1800" b="0" i="0" u="none" strike="noStrike" cap="none" spc="0">
                  <a:ln>
                    <a:noFill/>
                  </a:ln>
                  <a:solidFill>
                    <a:prstClr val="white"/>
                  </a:solidFill>
                  <a:latin typeface="Calibri"/>
                  <a:ea typeface="Arial"/>
                  <a:cs typeface="Arial"/>
                </a:endParaRPr>
              </a:p>
            </p:txBody>
          </p:sp>
          <p:pic>
            <p:nvPicPr>
              <p:cNvPr id="22" name="Immagine 12">
                <a:extLst>
                  <a:ext uri="{FF2B5EF4-FFF2-40B4-BE49-F238E27FC236}">
                    <a16:creationId xmlns:a16="http://schemas.microsoft.com/office/drawing/2014/main" id="{E54F14F8-3D1A-64AE-44A7-2D787BB1CC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10983411" y="6582030"/>
                <a:ext cx="942713" cy="426106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mappa&#10;&#10;Descrizione generata automaticamente">
            <a:extLst>
              <a:ext uri="{FF2B5EF4-FFF2-40B4-BE49-F238E27FC236}">
                <a16:creationId xmlns:a16="http://schemas.microsoft.com/office/drawing/2014/main" id="{61145CE7-F834-9437-E239-7736B726A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566" y="0"/>
            <a:ext cx="5796339" cy="7245424"/>
          </a:xfrm>
          <a:prstGeom prst="rect">
            <a:avLst/>
          </a:prstGeom>
        </p:spPr>
      </p:pic>
      <p:sp>
        <p:nvSpPr>
          <p:cNvPr id="4" name="Sottotitolo 3"/>
          <p:cNvSpPr>
            <a:spLocks noGrp="1"/>
          </p:cNvSpPr>
          <p:nvPr>
            <p:ph type="subTitle" idx="1"/>
          </p:nvPr>
        </p:nvSpPr>
        <p:spPr bwMode="auto">
          <a:xfrm>
            <a:off x="1" y="-914400"/>
            <a:ext cx="6096000" cy="8736227"/>
          </a:xfrm>
          <a:prstGeom prst="flowChartDelay">
            <a:avLst/>
          </a:prstGeom>
          <a:solidFill>
            <a:schemeClr val="bg1"/>
          </a:solidFill>
          <a:ln w="38100" cap="rnd">
            <a:solidFill>
              <a:schemeClr val="bg1">
                <a:lumMod val="65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it-IT" dirty="0"/>
          </a:p>
        </p:txBody>
      </p:sp>
      <p:cxnSp>
        <p:nvCxnSpPr>
          <p:cNvPr id="5" name="Connettore diritto 4"/>
          <p:cNvCxnSpPr>
            <a:cxnSpLocks/>
          </p:cNvCxnSpPr>
          <p:nvPr/>
        </p:nvCxnSpPr>
        <p:spPr bwMode="auto">
          <a:xfrm>
            <a:off x="440009" y="2619632"/>
            <a:ext cx="4856450" cy="0"/>
          </a:xfrm>
          <a:prstGeom prst="line">
            <a:avLst/>
          </a:prstGeom>
          <a:ln w="31750" cmpd="sng">
            <a:solidFill>
              <a:schemeClr val="bg1">
                <a:lumMod val="65000"/>
                <a:alpha val="4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sellaDiTesto 8"/>
          <p:cNvSpPr txBox="1"/>
          <p:nvPr/>
        </p:nvSpPr>
        <p:spPr bwMode="auto">
          <a:xfrm>
            <a:off x="440008" y="978053"/>
            <a:ext cx="42598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i="0" u="none" strike="noStrike" cap="none" spc="0" dirty="0">
                <a:ln>
                  <a:noFill/>
                </a:ln>
                <a:solidFill>
                  <a:srgbClr val="4297B7"/>
                </a:solidFill>
                <a:latin typeface="Helvetica"/>
                <a:ea typeface="Verdana"/>
                <a:cs typeface="Arial"/>
              </a:rPr>
              <a:t>Internationality of the Gran </a:t>
            </a:r>
            <a:r>
              <a:rPr lang="en-US" sz="2800" b="1" i="0" u="none" strike="noStrike" cap="none" spc="0" dirty="0" err="1">
                <a:ln>
                  <a:noFill/>
                </a:ln>
                <a:solidFill>
                  <a:srgbClr val="4297B7"/>
                </a:solidFill>
                <a:latin typeface="Helvetica"/>
                <a:ea typeface="Verdana"/>
                <a:cs typeface="Arial"/>
              </a:rPr>
              <a:t>Sasso</a:t>
            </a:r>
            <a:r>
              <a:rPr lang="en-US" sz="2800" b="1" i="0" u="none" strike="noStrike" cap="none" spc="0" dirty="0">
                <a:ln>
                  <a:noFill/>
                </a:ln>
                <a:solidFill>
                  <a:srgbClr val="4297B7"/>
                </a:solidFill>
                <a:latin typeface="Helvetica"/>
                <a:ea typeface="Verdana"/>
                <a:cs typeface="Arial"/>
              </a:rPr>
              <a:t> National Laboratory</a:t>
            </a:r>
            <a:endParaRPr lang="it-IT" sz="2800" b="0" i="0" u="none" strike="noStrike" cap="none" spc="0" dirty="0">
              <a:ln>
                <a:noFill/>
              </a:ln>
              <a:solidFill>
                <a:prstClr val="black"/>
              </a:solidFill>
              <a:latin typeface="Helvetica"/>
              <a:ea typeface="Verdana"/>
              <a:cs typeface="Arial"/>
            </a:endParaRPr>
          </a:p>
        </p:txBody>
      </p:sp>
      <p:sp>
        <p:nvSpPr>
          <p:cNvPr id="7" name="CasellaDiTesto 11"/>
          <p:cNvSpPr txBox="1"/>
          <p:nvPr/>
        </p:nvSpPr>
        <p:spPr bwMode="auto">
          <a:xfrm flipH="1">
            <a:off x="451004" y="3229304"/>
            <a:ext cx="4988897" cy="337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400" b="0" i="0" u="none" strike="noStrike" cap="none" spc="0" dirty="0">
                <a:ln>
                  <a:noFill/>
                </a:ln>
                <a:solidFill>
                  <a:srgbClr val="152D4F"/>
                </a:solidFill>
                <a:latin typeface="Helvetica"/>
                <a:ea typeface="Verdana"/>
                <a:cs typeface="Arial"/>
              </a:rPr>
              <a:t>Total involved </a:t>
            </a:r>
            <a:r>
              <a:rPr lang="en-US" sz="2400" dirty="0">
                <a:solidFill>
                  <a:srgbClr val="152D4F"/>
                </a:solidFill>
                <a:latin typeface="Helvetica"/>
                <a:ea typeface="Verdana"/>
              </a:rPr>
              <a:t>scientists</a:t>
            </a:r>
            <a:r>
              <a:rPr lang="en-US" sz="2400" b="0" i="0" u="none" strike="noStrike" cap="none" spc="0" dirty="0">
                <a:ln>
                  <a:noFill/>
                </a:ln>
                <a:solidFill>
                  <a:srgbClr val="152D4F"/>
                </a:solidFill>
                <a:latin typeface="Helvetica"/>
                <a:ea typeface="Verdana"/>
                <a:cs typeface="Arial"/>
              </a:rPr>
              <a:t>: </a:t>
            </a:r>
            <a:r>
              <a:rPr lang="en-US" sz="2400" b="1" i="0" u="none" strike="noStrike" cap="none" spc="0" dirty="0">
                <a:ln>
                  <a:noFill/>
                </a:ln>
                <a:solidFill>
                  <a:srgbClr val="4297B7"/>
                </a:solidFill>
                <a:latin typeface="Helvetica"/>
                <a:ea typeface="Verdana"/>
                <a:cs typeface="Arial"/>
              </a:rPr>
              <a:t>N. </a:t>
            </a:r>
            <a:r>
              <a:rPr lang="en-US" sz="2400" b="1" dirty="0">
                <a:solidFill>
                  <a:srgbClr val="4297B7"/>
                </a:solidFill>
                <a:latin typeface="Helvetica"/>
                <a:ea typeface="Verdana"/>
              </a:rPr>
              <a:t>1334</a:t>
            </a:r>
            <a:endParaRPr dirty="0"/>
          </a:p>
          <a:p>
            <a:pPr lvl="0" defTabSz="9144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b="0" i="0" u="none" strike="noStrike" cap="none" spc="0" dirty="0">
                <a:ln>
                  <a:noFill/>
                </a:ln>
                <a:solidFill>
                  <a:srgbClr val="152D4F"/>
                </a:solidFill>
                <a:latin typeface="Helvetica"/>
                <a:ea typeface="Verdana"/>
                <a:cs typeface="Arial"/>
              </a:rPr>
              <a:t>Italian scientists: </a:t>
            </a:r>
            <a:r>
              <a:rPr lang="en-US" b="1" i="0" u="none" strike="noStrike" cap="none" spc="0" dirty="0">
                <a:ln>
                  <a:noFill/>
                </a:ln>
                <a:solidFill>
                  <a:srgbClr val="4297B7"/>
                </a:solidFill>
                <a:latin typeface="Helvetica"/>
                <a:ea typeface="Verdana"/>
                <a:cs typeface="Arial"/>
              </a:rPr>
              <a:t>N.</a:t>
            </a:r>
            <a:r>
              <a:rPr lang="en-US" b="1" i="0" u="none" strike="noStrike" cap="none" spc="0" dirty="0">
                <a:ln>
                  <a:noFill/>
                </a:ln>
                <a:solidFill>
                  <a:srgbClr val="152D4F"/>
                </a:solidFill>
                <a:latin typeface="Helvetica"/>
                <a:ea typeface="Verdana"/>
                <a:cs typeface="Arial"/>
              </a:rPr>
              <a:t> </a:t>
            </a:r>
            <a:r>
              <a:rPr lang="en-US" b="1" dirty="0">
                <a:solidFill>
                  <a:srgbClr val="4297B7"/>
                </a:solidFill>
                <a:latin typeface="Helvetica"/>
                <a:ea typeface="Verdana"/>
              </a:rPr>
              <a:t>482 </a:t>
            </a:r>
            <a:endParaRPr dirty="0"/>
          </a:p>
          <a:p>
            <a:pPr lvl="0" defTabSz="9144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b="0" i="0" u="none" strike="noStrike" cap="none" spc="0" dirty="0">
                <a:ln>
                  <a:noFill/>
                </a:ln>
                <a:solidFill>
                  <a:srgbClr val="152D4F"/>
                </a:solidFill>
                <a:latin typeface="Helvetica"/>
                <a:ea typeface="Verdana"/>
                <a:cs typeface="Arial"/>
              </a:rPr>
              <a:t>Foreign </a:t>
            </a:r>
            <a:r>
              <a:rPr lang="en-US" dirty="0">
                <a:solidFill>
                  <a:srgbClr val="152D4F"/>
                </a:solidFill>
                <a:latin typeface="Helvetica"/>
                <a:ea typeface="Verdana"/>
              </a:rPr>
              <a:t>scientists</a:t>
            </a:r>
            <a:r>
              <a:rPr lang="en-US" b="0" i="0" u="none" strike="noStrike" cap="none" spc="0" dirty="0">
                <a:ln>
                  <a:noFill/>
                </a:ln>
                <a:solidFill>
                  <a:srgbClr val="152D4F"/>
                </a:solidFill>
                <a:latin typeface="Helvetica"/>
                <a:ea typeface="Verdana"/>
                <a:cs typeface="Arial"/>
              </a:rPr>
              <a:t>: </a:t>
            </a:r>
            <a:r>
              <a:rPr lang="en-US" b="1" i="0" u="none" strike="noStrike" cap="none" spc="0" dirty="0">
                <a:ln>
                  <a:noFill/>
                </a:ln>
                <a:solidFill>
                  <a:srgbClr val="4297B7"/>
                </a:solidFill>
                <a:latin typeface="Helvetica"/>
                <a:ea typeface="Verdana"/>
                <a:cs typeface="Arial"/>
              </a:rPr>
              <a:t>N. </a:t>
            </a:r>
            <a:r>
              <a:rPr lang="en-US" b="1" dirty="0">
                <a:solidFill>
                  <a:srgbClr val="4297B7"/>
                </a:solidFill>
                <a:latin typeface="Helvetica"/>
                <a:ea typeface="Verdana"/>
              </a:rPr>
              <a:t>852 </a:t>
            </a:r>
          </a:p>
          <a:p>
            <a:pPr lvl="0" defTabSz="914400">
              <a:lnSpc>
                <a:spcPct val="90000"/>
              </a:lnSpc>
              <a:spcAft>
                <a:spcPts val="600"/>
              </a:spcAft>
              <a:defRPr/>
            </a:pPr>
            <a:endParaRPr lang="en-US" sz="2400" b="1" dirty="0">
              <a:solidFill>
                <a:srgbClr val="4297B7"/>
              </a:solidFill>
              <a:latin typeface="Helvetica"/>
              <a:ea typeface="Verdana"/>
            </a:endParaRPr>
          </a:p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dirty="0">
                <a:solidFill>
                  <a:srgbClr val="152D4F"/>
                </a:solidFill>
                <a:latin typeface="Helvetica"/>
                <a:ea typeface="Verdana"/>
                <a:cs typeface="Arial"/>
              </a:rPr>
              <a:t>Scientific guests: </a:t>
            </a:r>
            <a:r>
              <a:rPr lang="en-US" sz="2400" b="1" dirty="0">
                <a:solidFill>
                  <a:srgbClr val="4297B7"/>
                </a:solidFill>
                <a:latin typeface="Helvetica"/>
                <a:ea typeface="Verdana"/>
                <a:cs typeface="Arial"/>
              </a:rPr>
              <a:t>N. 505</a:t>
            </a:r>
          </a:p>
          <a:p>
            <a:pPr lvl="0" defTabSz="914400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152D4F"/>
                </a:solidFill>
                <a:latin typeface="Helvetica"/>
                <a:ea typeface="Verdana"/>
              </a:rPr>
              <a:t>Italian guests</a:t>
            </a:r>
            <a:r>
              <a:rPr lang="en-US" kern="1200" dirty="0">
                <a:solidFill>
                  <a:srgbClr val="152D4F"/>
                </a:solidFill>
                <a:latin typeface="Helvetica" pitchFamily="2" charset="0"/>
                <a:ea typeface="Verdan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b="1" kern="1200" dirty="0">
                <a:solidFill>
                  <a:srgbClr val="4297B7"/>
                </a:solidFill>
                <a:latin typeface="Helvetica" pitchFamily="2" charset="0"/>
                <a:ea typeface="Verdana" panose="020B0604030504040204" pitchFamily="34" charset="0"/>
                <a:cs typeface="Arial" panose="020B0604020202020204" pitchFamily="34" charset="0"/>
              </a:rPr>
              <a:t>N.</a:t>
            </a:r>
            <a:r>
              <a:rPr lang="en-US" b="1" kern="1200" dirty="0">
                <a:solidFill>
                  <a:srgbClr val="152D4F"/>
                </a:solidFill>
                <a:latin typeface="Helvetica" pitchFamily="2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kern="1200" dirty="0">
                <a:solidFill>
                  <a:srgbClr val="4297B7"/>
                </a:solidFill>
                <a:latin typeface="Helvetica" pitchFamily="2" charset="0"/>
                <a:ea typeface="Verdana" panose="020B0604030504040204" pitchFamily="34" charset="0"/>
                <a:cs typeface="Arial" panose="020B0604020202020204" pitchFamily="34" charset="0"/>
              </a:rPr>
              <a:t>295</a:t>
            </a:r>
          </a:p>
          <a:p>
            <a:pPr lvl="0" defTabSz="914400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152D4F"/>
                </a:solidFill>
                <a:latin typeface="Helvetica"/>
                <a:ea typeface="Verdana"/>
              </a:rPr>
              <a:t>Foreign guest</a:t>
            </a:r>
            <a:r>
              <a:rPr lang="en-US" kern="1200" dirty="0">
                <a:solidFill>
                  <a:srgbClr val="152D4F"/>
                </a:solidFill>
                <a:latin typeface="Helvetica" pitchFamily="2" charset="0"/>
                <a:ea typeface="Verdan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b="1" kern="1200" dirty="0">
                <a:solidFill>
                  <a:srgbClr val="4297B7"/>
                </a:solidFill>
                <a:latin typeface="Helvetica" pitchFamily="2" charset="0"/>
                <a:ea typeface="Verdana" panose="020B0604030504040204" pitchFamily="34" charset="0"/>
                <a:cs typeface="Arial" panose="020B0604020202020204" pitchFamily="34" charset="0"/>
              </a:rPr>
              <a:t>N. 210</a:t>
            </a:r>
          </a:p>
          <a:p>
            <a:pPr lvl="0" defTabSz="914400">
              <a:lnSpc>
                <a:spcPct val="90000"/>
              </a:lnSpc>
              <a:spcAft>
                <a:spcPts val="600"/>
              </a:spcAft>
              <a:defRPr/>
            </a:pPr>
            <a:endParaRPr dirty="0"/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2400" b="0" i="0" u="none" strike="noStrike" cap="none" spc="0" dirty="0">
              <a:ln>
                <a:noFill/>
              </a:ln>
              <a:solidFill>
                <a:prstClr val="black"/>
              </a:solidFill>
              <a:latin typeface="Helvetica"/>
              <a:ea typeface="Verdana"/>
              <a:cs typeface="Arial"/>
            </a:endParaRPr>
          </a:p>
        </p:txBody>
      </p:sp>
      <p:grpSp>
        <p:nvGrpSpPr>
          <p:cNvPr id="10" name="Gruppo 10"/>
          <p:cNvGrpSpPr/>
          <p:nvPr/>
        </p:nvGrpSpPr>
        <p:grpSpPr bwMode="auto">
          <a:xfrm>
            <a:off x="10885953" y="6123264"/>
            <a:ext cx="1025100" cy="549479"/>
            <a:chOff x="11070116" y="6245604"/>
            <a:chExt cx="1025100" cy="549479"/>
          </a:xfrm>
        </p:grpSpPr>
        <p:sp>
          <p:nvSpPr>
            <p:cNvPr id="11" name="Rettangolo 12"/>
            <p:cNvSpPr/>
            <p:nvPr/>
          </p:nvSpPr>
          <p:spPr bwMode="auto">
            <a:xfrm>
              <a:off x="11155682" y="6245604"/>
              <a:ext cx="939534" cy="5494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it-IT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endParaRPr>
            </a:p>
          </p:txBody>
        </p:sp>
        <p:pic>
          <p:nvPicPr>
            <p:cNvPr id="12" name="Immagine 13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11070116" y="6301847"/>
              <a:ext cx="942713" cy="4261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631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diagramma, linea, testo, mappa&#10;&#10;Descrizione generata automaticamente">
            <a:extLst>
              <a:ext uri="{FF2B5EF4-FFF2-40B4-BE49-F238E27FC236}">
                <a16:creationId xmlns:a16="http://schemas.microsoft.com/office/drawing/2014/main" id="{5A68F0CB-C0EB-5D4F-5DFD-4847230A8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674786" y="1112070"/>
            <a:ext cx="8015040" cy="4508461"/>
          </a:xfrm>
          <a:prstGeom prst="rect">
            <a:avLst/>
          </a:prstGeom>
        </p:spPr>
      </p:pic>
      <p:sp>
        <p:nvSpPr>
          <p:cNvPr id="5" name="Sottotitolo 3"/>
          <p:cNvSpPr>
            <a:spLocks noGrp="1"/>
          </p:cNvSpPr>
          <p:nvPr>
            <p:ph type="subTitle" idx="1"/>
          </p:nvPr>
        </p:nvSpPr>
        <p:spPr bwMode="auto">
          <a:xfrm>
            <a:off x="1" y="-914400"/>
            <a:ext cx="6096000" cy="8736227"/>
          </a:xfrm>
          <a:prstGeom prst="flowChartDelay">
            <a:avLst/>
          </a:prstGeom>
          <a:solidFill>
            <a:schemeClr val="bg1"/>
          </a:solidFill>
          <a:ln w="38100" cap="rnd">
            <a:solidFill>
              <a:schemeClr val="bg1">
                <a:lumMod val="65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it-IT">
              <a:latin typeface="Helvetica"/>
            </a:endParaRPr>
          </a:p>
        </p:txBody>
      </p:sp>
      <p:cxnSp>
        <p:nvCxnSpPr>
          <p:cNvPr id="6" name="Connettore diritto 4"/>
          <p:cNvCxnSpPr>
            <a:cxnSpLocks/>
          </p:cNvCxnSpPr>
          <p:nvPr/>
        </p:nvCxnSpPr>
        <p:spPr bwMode="auto">
          <a:xfrm>
            <a:off x="440009" y="2619632"/>
            <a:ext cx="4856450" cy="0"/>
          </a:xfrm>
          <a:prstGeom prst="line">
            <a:avLst/>
          </a:prstGeom>
          <a:ln w="31750" cmpd="sng">
            <a:solidFill>
              <a:schemeClr val="bg1">
                <a:lumMod val="65000"/>
                <a:alpha val="4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sellaDiTesto 8"/>
          <p:cNvSpPr txBox="1"/>
          <p:nvPr/>
        </p:nvSpPr>
        <p:spPr bwMode="auto">
          <a:xfrm>
            <a:off x="440009" y="732475"/>
            <a:ext cx="42598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i="0" u="none" strike="noStrike" cap="none" spc="0" dirty="0">
                <a:ln>
                  <a:noFill/>
                </a:ln>
                <a:solidFill>
                  <a:srgbClr val="4297B7"/>
                </a:solidFill>
                <a:latin typeface="Helvetica"/>
                <a:ea typeface="Verdana"/>
                <a:cs typeface="Arial"/>
              </a:rPr>
              <a:t>A look inside</a:t>
            </a:r>
            <a:endParaRPr dirty="0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600" b="0" i="0" u="none" strike="noStrike" cap="none" spc="0" dirty="0">
              <a:ln>
                <a:noFill/>
              </a:ln>
              <a:solidFill>
                <a:srgbClr val="4297B7"/>
              </a:solidFill>
              <a:latin typeface="Helvetica"/>
              <a:ea typeface="Verdana"/>
              <a:cs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3600" b="0" i="0" u="none" strike="noStrike" cap="none" spc="0" dirty="0">
              <a:ln>
                <a:noFill/>
              </a:ln>
              <a:solidFill>
                <a:prstClr val="black"/>
              </a:solidFill>
              <a:latin typeface="Helvetica"/>
              <a:ea typeface="Verdana"/>
              <a:cs typeface="Arial"/>
            </a:endParaRPr>
          </a:p>
        </p:txBody>
      </p:sp>
      <p:sp>
        <p:nvSpPr>
          <p:cNvPr id="8" name="CasellaDiTesto 11"/>
          <p:cNvSpPr txBox="1"/>
          <p:nvPr/>
        </p:nvSpPr>
        <p:spPr bwMode="auto">
          <a:xfrm flipH="1">
            <a:off x="226487" y="2791758"/>
            <a:ext cx="5615690" cy="2286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914400">
              <a:buFont typeface="Wingdings"/>
              <a:buChar char="Ø"/>
              <a:defRPr/>
            </a:pPr>
            <a:r>
              <a:rPr lang="en-US" sz="240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The </a:t>
            </a:r>
            <a:r>
              <a:rPr lang="en-US" sz="2400"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3 experimental halls </a:t>
            </a:r>
            <a:r>
              <a:rPr lang="en-US" sz="240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measure approximately </a:t>
            </a:r>
            <a:r>
              <a:rPr lang="en-US" sz="2400"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100 m</a:t>
            </a:r>
            <a:r>
              <a:rPr lang="en-US" sz="240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 in length, </a:t>
            </a:r>
            <a:r>
              <a:rPr lang="en-US" sz="2400"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20 m</a:t>
            </a:r>
            <a:r>
              <a:rPr lang="en-US" sz="240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 in width and </a:t>
            </a:r>
            <a:r>
              <a:rPr lang="en-US" sz="2400"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18 m</a:t>
            </a:r>
            <a:r>
              <a:rPr lang="en-US" sz="240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 in height</a:t>
            </a:r>
            <a:endParaRPr lang="en-US" sz="2400" b="0" i="0" u="none" strike="noStrike" cap="none" spc="0">
              <a:ln>
                <a:noFill/>
              </a:ln>
              <a:solidFill>
                <a:srgbClr val="162D4D"/>
              </a:solidFill>
              <a:latin typeface="Helvetica"/>
              <a:ea typeface="Verdana"/>
              <a:cs typeface="Arial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sz="2400" b="1" i="0" u="none" strike="noStrike" cap="none" spc="0">
              <a:ln>
                <a:solidFill>
                  <a:prstClr val="white">
                    <a:lumMod val="75000"/>
                    <a:lumOff val="25000"/>
                    <a:alpha val="10000"/>
                  </a:prstClr>
                </a:solidFill>
              </a:ln>
              <a:solidFill>
                <a:prstClr val="black"/>
              </a:solidFill>
              <a:latin typeface="Helvetica"/>
              <a:ea typeface="Verdana"/>
              <a:cs typeface="Arial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2400" b="0" i="0" u="none" strike="noStrike" cap="none" spc="0">
              <a:ln>
                <a:noFill/>
              </a:ln>
              <a:solidFill>
                <a:srgbClr val="4297B7"/>
              </a:solidFill>
              <a:latin typeface="Helvetica"/>
              <a:ea typeface="Verdana"/>
              <a:cs typeface="Arial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2400" b="0" i="0" u="none" strike="noStrike" cap="none" spc="0">
              <a:ln>
                <a:noFill/>
              </a:ln>
              <a:solidFill>
                <a:prstClr val="black"/>
              </a:solidFill>
              <a:latin typeface="Helvetica"/>
              <a:ea typeface="Verdana"/>
              <a:cs typeface="Arial"/>
            </a:endParaRPr>
          </a:p>
        </p:txBody>
      </p:sp>
      <p:grpSp>
        <p:nvGrpSpPr>
          <p:cNvPr id="9" name="Gruppo 9"/>
          <p:cNvGrpSpPr/>
          <p:nvPr/>
        </p:nvGrpSpPr>
        <p:grpSpPr bwMode="auto">
          <a:xfrm>
            <a:off x="10885953" y="6123264"/>
            <a:ext cx="1025100" cy="549479"/>
            <a:chOff x="11070116" y="6245604"/>
            <a:chExt cx="1025100" cy="549479"/>
          </a:xfrm>
        </p:grpSpPr>
        <p:sp>
          <p:nvSpPr>
            <p:cNvPr id="10" name="Rettangolo 10"/>
            <p:cNvSpPr/>
            <p:nvPr/>
          </p:nvSpPr>
          <p:spPr bwMode="auto">
            <a:xfrm>
              <a:off x="11155682" y="6245604"/>
              <a:ext cx="939534" cy="5494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it-IT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Helvetica"/>
                <a:ea typeface="Arial"/>
                <a:cs typeface="Arial"/>
              </a:endParaRPr>
            </a:p>
          </p:txBody>
        </p:sp>
        <p:pic>
          <p:nvPicPr>
            <p:cNvPr id="11" name="Immagine 16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11070116" y="6301847"/>
              <a:ext cx="942713" cy="426106"/>
            </a:xfrm>
            <a:prstGeom prst="rect">
              <a:avLst/>
            </a:prstGeom>
          </p:spPr>
        </p:pic>
      </p:grpSp>
      <p:sp>
        <p:nvSpPr>
          <p:cNvPr id="12" name="CasellaDiTesto 1"/>
          <p:cNvSpPr txBox="1"/>
          <p:nvPr/>
        </p:nvSpPr>
        <p:spPr bwMode="auto">
          <a:xfrm>
            <a:off x="229076" y="4065639"/>
            <a:ext cx="5447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914400">
              <a:buFont typeface="Wingdings"/>
              <a:buChar char="Ø"/>
              <a:defRPr/>
            </a:pPr>
            <a:r>
              <a:rPr lang="en-US" sz="240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About </a:t>
            </a:r>
            <a:r>
              <a:rPr lang="en-US" sz="2400"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22 experiments </a:t>
            </a:r>
            <a:r>
              <a:rPr lang="en-US" sz="240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in data taking or under construction</a:t>
            </a:r>
            <a:endParaRPr lang="en-US" sz="2400" b="0" i="0" u="none" strike="noStrike" cap="none" spc="0">
              <a:ln>
                <a:noFill/>
              </a:ln>
              <a:solidFill>
                <a:srgbClr val="162D4D"/>
              </a:solidFill>
              <a:latin typeface="Helvetica"/>
              <a:ea typeface="Verdana"/>
              <a:cs typeface="Arial"/>
            </a:endParaRPr>
          </a:p>
        </p:txBody>
      </p:sp>
      <p:sp>
        <p:nvSpPr>
          <p:cNvPr id="13" name="CasellaDiTesto 2"/>
          <p:cNvSpPr txBox="1"/>
          <p:nvPr/>
        </p:nvSpPr>
        <p:spPr bwMode="auto">
          <a:xfrm>
            <a:off x="173218" y="4660396"/>
            <a:ext cx="5616770" cy="1920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GB" sz="2400" b="1" i="0" u="none" strike="noStrike" cap="none" spc="0" dirty="0">
              <a:ln>
                <a:noFill/>
              </a:ln>
              <a:solidFill>
                <a:srgbClr val="162D4D"/>
              </a:solidFill>
              <a:latin typeface="Helvetica"/>
              <a:ea typeface="Verdana"/>
              <a:cs typeface="Arial"/>
            </a:endParaRPr>
          </a:p>
          <a:p>
            <a:pPr marL="342900" lvl="0" indent="-342900" defTabSz="914400">
              <a:buFont typeface="Wingdings"/>
              <a:buChar char="Ø"/>
              <a:defRPr/>
            </a:pPr>
            <a:r>
              <a:rPr lang="en-US" sz="2400" dirty="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The most sensitive laboratory </a:t>
            </a:r>
            <a:r>
              <a:rPr lang="en-US" sz="2400" b="0" i="0" u="none" strike="noStrike" cap="none" spc="0" dirty="0">
                <a:ln>
                  <a:noFill/>
                </a:ln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(</a:t>
            </a:r>
            <a:r>
              <a:rPr lang="en-US" sz="2400" b="0" i="0" u="none" strike="noStrike" cap="none" spc="0" dirty="0">
                <a:ln>
                  <a:noFill/>
                </a:ln>
                <a:solidFill>
                  <a:srgbClr val="63A9C3"/>
                </a:solidFill>
                <a:latin typeface="Helvetica"/>
                <a:ea typeface="Verdana"/>
                <a:cs typeface="Arial"/>
              </a:rPr>
              <a:t>LOW ACTIVITY LAB</a:t>
            </a:r>
            <a:r>
              <a:rPr lang="en-US" sz="2400" b="0" i="0" u="none" strike="noStrike" cap="none" spc="0" dirty="0">
                <a:ln>
                  <a:noFill/>
                </a:ln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) </a:t>
            </a:r>
            <a:r>
              <a:rPr lang="en-US" sz="2400" dirty="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dedicated to the measurement of </a:t>
            </a:r>
            <a:r>
              <a:rPr lang="en-US" sz="2400" b="0" i="0" u="none" strike="noStrike" cap="none" spc="0" dirty="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contaminants in </a:t>
            </a:r>
            <a:r>
              <a:rPr lang="en-US" sz="2400" dirty="0">
                <a:solidFill>
                  <a:srgbClr val="162D4D"/>
                </a:solidFill>
                <a:latin typeface="Helvetica"/>
                <a:ea typeface="Verdana"/>
                <a:cs typeface="Arial"/>
              </a:rPr>
              <a:t>materials </a:t>
            </a:r>
            <a:endParaRPr lang="it-IT" sz="2400" b="0" i="0" u="none" strike="noStrike" cap="none" spc="0" dirty="0">
              <a:ln>
                <a:noFill/>
              </a:ln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3" name="Immagine 22" descr="Immagine che contiene interno, computer, arredo, muro&#10;&#10;Descrizione generata automaticamente">
            <a:extLst>
              <a:ext uri="{FF2B5EF4-FFF2-40B4-BE49-F238E27FC236}">
                <a16:creationId xmlns:a16="http://schemas.microsoft.com/office/drawing/2014/main" id="{5B9B5098-492F-4AB5-6CB0-0367CCE285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154" t="153" r="16556" b="-3264"/>
          <a:stretch/>
        </p:blipFill>
        <p:spPr>
          <a:xfrm>
            <a:off x="8208477" y="3573109"/>
            <a:ext cx="4008539" cy="3384283"/>
          </a:xfrm>
          <a:prstGeom prst="rect">
            <a:avLst/>
          </a:prstGeom>
        </p:spPr>
      </p:pic>
      <p:pic>
        <p:nvPicPr>
          <p:cNvPr id="29" name="Immagine 28" descr="Immagine che contiene interno, acciaio, Alluminio, metallo&#10;&#10;Descrizione generata automaticamente">
            <a:extLst>
              <a:ext uri="{FF2B5EF4-FFF2-40B4-BE49-F238E27FC236}">
                <a16:creationId xmlns:a16="http://schemas.microsoft.com/office/drawing/2014/main" id="{58AC1FF7-0AA6-58C9-1F63-DC0E70E81F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826" t="-9086" r="30052" b="9086"/>
          <a:stretch/>
        </p:blipFill>
        <p:spPr>
          <a:xfrm>
            <a:off x="4788231" y="3238906"/>
            <a:ext cx="3668753" cy="3631302"/>
          </a:xfrm>
          <a:prstGeom prst="rect">
            <a:avLst/>
          </a:prstGeom>
        </p:spPr>
      </p:pic>
      <p:pic>
        <p:nvPicPr>
          <p:cNvPr id="18" name="Picture 7" descr="ICP-MS">
            <a:extLst>
              <a:ext uri="{FF2B5EF4-FFF2-40B4-BE49-F238E27FC236}">
                <a16:creationId xmlns:a16="http://schemas.microsoft.com/office/drawing/2014/main" id="{FF784490-5954-461C-D406-EE73F0B8D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8984" y="-19907"/>
            <a:ext cx="3528000" cy="35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ottotitolo 3"/>
          <p:cNvSpPr>
            <a:spLocks noGrp="1"/>
          </p:cNvSpPr>
          <p:nvPr>
            <p:ph type="subTitle" idx="1"/>
          </p:nvPr>
        </p:nvSpPr>
        <p:spPr bwMode="auto">
          <a:xfrm>
            <a:off x="1" y="-914400"/>
            <a:ext cx="6096000" cy="8736227"/>
          </a:xfrm>
          <a:prstGeom prst="flowChartDelay">
            <a:avLst/>
          </a:prstGeom>
          <a:solidFill>
            <a:schemeClr val="bg1"/>
          </a:solidFill>
          <a:ln w="38100" cap="rnd">
            <a:solidFill>
              <a:schemeClr val="bg1">
                <a:lumMod val="65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it-IT" dirty="0">
              <a:latin typeface="Helvetica"/>
            </a:endParaRPr>
          </a:p>
        </p:txBody>
      </p:sp>
      <p:cxnSp>
        <p:nvCxnSpPr>
          <p:cNvPr id="6" name="Connettore diritto 4"/>
          <p:cNvCxnSpPr>
            <a:cxnSpLocks/>
          </p:cNvCxnSpPr>
          <p:nvPr/>
        </p:nvCxnSpPr>
        <p:spPr bwMode="auto">
          <a:xfrm>
            <a:off x="440009" y="2492896"/>
            <a:ext cx="4856450" cy="0"/>
          </a:xfrm>
          <a:prstGeom prst="line">
            <a:avLst/>
          </a:prstGeom>
          <a:ln w="31750" cmpd="sng">
            <a:solidFill>
              <a:schemeClr val="bg1">
                <a:lumMod val="65000"/>
                <a:alpha val="4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sellaDiTesto 8"/>
          <p:cNvSpPr txBox="1"/>
          <p:nvPr/>
        </p:nvSpPr>
        <p:spPr bwMode="auto">
          <a:xfrm>
            <a:off x="440008" y="732475"/>
            <a:ext cx="48564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4297B7"/>
                </a:solidFill>
                <a:latin typeface="Helvetica"/>
                <a:ea typeface="Verdana"/>
                <a:cs typeface="Arial"/>
              </a:rPr>
              <a:t>LNGS Users Support and Facilities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sz="3600" b="0" i="0" u="none" strike="noStrike" cap="none" spc="0" dirty="0">
              <a:ln>
                <a:noFill/>
              </a:ln>
              <a:solidFill>
                <a:prstClr val="black"/>
              </a:solidFill>
              <a:latin typeface="Helvetica"/>
              <a:ea typeface="Verdana"/>
              <a:cs typeface="Arial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B5EC5545-344E-5E68-9E6D-FF97D26838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3360"/>
          <a:stretch/>
        </p:blipFill>
        <p:spPr>
          <a:xfrm>
            <a:off x="8564347" y="29658"/>
            <a:ext cx="3627654" cy="3528000"/>
          </a:xfrm>
          <a:prstGeom prst="rect">
            <a:avLst/>
          </a:prstGeom>
        </p:spPr>
      </p:pic>
      <p:grpSp>
        <p:nvGrpSpPr>
          <p:cNvPr id="31" name="Gruppo 30">
            <a:extLst>
              <a:ext uri="{FF2B5EF4-FFF2-40B4-BE49-F238E27FC236}">
                <a16:creationId xmlns:a16="http://schemas.microsoft.com/office/drawing/2014/main" id="{380B3968-461B-78EF-39F4-03BCA475C713}"/>
              </a:ext>
            </a:extLst>
          </p:cNvPr>
          <p:cNvGrpSpPr/>
          <p:nvPr/>
        </p:nvGrpSpPr>
        <p:grpSpPr>
          <a:xfrm>
            <a:off x="153464" y="2690708"/>
            <a:ext cx="5654650" cy="4842748"/>
            <a:chOff x="153464" y="2690708"/>
            <a:chExt cx="5654650" cy="4842748"/>
          </a:xfrm>
        </p:grpSpPr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id="{E2B960B8-CF87-A0AB-2263-4F8005C09738}"/>
                </a:ext>
              </a:extLst>
            </p:cNvPr>
            <p:cNvGrpSpPr/>
            <p:nvPr/>
          </p:nvGrpSpPr>
          <p:grpSpPr>
            <a:xfrm>
              <a:off x="191344" y="2690708"/>
              <a:ext cx="5616770" cy="2123724"/>
              <a:chOff x="191344" y="2761202"/>
              <a:chExt cx="5615690" cy="1969548"/>
            </a:xfrm>
          </p:grpSpPr>
          <p:sp>
            <p:nvSpPr>
              <p:cNvPr id="8" name="CasellaDiTesto 11"/>
              <p:cNvSpPr txBox="1"/>
              <p:nvPr/>
            </p:nvSpPr>
            <p:spPr bwMode="auto">
              <a:xfrm flipH="1">
                <a:off x="191344" y="2791758"/>
                <a:ext cx="561569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defRPr/>
                </a:pPr>
                <a:r>
                  <a:rPr lang="en-US" sz="2400" dirty="0">
                    <a:solidFill>
                      <a:srgbClr val="162D4D"/>
                    </a:solidFill>
                    <a:latin typeface="Helvetica"/>
                    <a:ea typeface="Verdana"/>
                    <a:cs typeface="Arial"/>
                  </a:rPr>
                  <a:t>	Ultra-low background techniques</a:t>
                </a:r>
              </a:p>
              <a:p>
                <a:pPr marL="342900" lvl="0" indent="-342900" defTabSz="914400">
                  <a:buFont typeface="Wingdings"/>
                  <a:buChar char="Ø"/>
                  <a:defRPr/>
                </a:pPr>
                <a:endParaRPr lang="en-US" sz="2400" b="0" i="0" u="none" strike="noStrike" cap="none" spc="0" dirty="0">
                  <a:ln>
                    <a:noFill/>
                  </a:ln>
                  <a:solidFill>
                    <a:srgbClr val="162D4D"/>
                  </a:solidFill>
                  <a:latin typeface="Helvetica"/>
                  <a:ea typeface="Verdana"/>
                  <a:cs typeface="Arial"/>
                </a:endParaRPr>
              </a:p>
              <a:p>
                <a:pPr marL="0" marR="0" lvl="0" indent="0" algn="ctr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en-GB" sz="2400" b="1" i="0" u="none" strike="noStrike" cap="none" spc="0" dirty="0">
                  <a:ln>
                    <a:solidFill>
                      <a:prstClr val="white">
                        <a:lumMod val="75000"/>
                        <a:lumOff val="25000"/>
                        <a:alpha val="10000"/>
                      </a:prstClr>
                    </a:solidFill>
                  </a:ln>
                  <a:solidFill>
                    <a:prstClr val="black"/>
                  </a:solidFill>
                  <a:latin typeface="Helvetica"/>
                  <a:ea typeface="Verdana"/>
                  <a:cs typeface="Arial"/>
                </a:endParaRPr>
              </a:p>
              <a:p>
                <a:pPr marL="0" marR="0" lvl="0" indent="0" algn="just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it-IT" sz="2400" b="0" i="0" u="none" strike="noStrike" cap="none" spc="0" dirty="0">
                  <a:ln>
                    <a:noFill/>
                  </a:ln>
                  <a:solidFill>
                    <a:srgbClr val="4297B7"/>
                  </a:solidFill>
                  <a:latin typeface="Helvetica"/>
                  <a:ea typeface="Verdana"/>
                  <a:cs typeface="Arial"/>
                </a:endParaRPr>
              </a:p>
              <a:p>
                <a:pPr marL="0" marR="0" lvl="0" indent="0" algn="just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it-IT" sz="2400" b="0" i="0" u="none" strike="noStrike" cap="none" spc="0" dirty="0">
                  <a:ln>
                    <a:noFill/>
                  </a:ln>
                  <a:solidFill>
                    <a:prstClr val="black"/>
                  </a:solidFill>
                  <a:latin typeface="Helvetica"/>
                  <a:ea typeface="Verdana"/>
                  <a:cs typeface="Arial"/>
                </a:endParaRPr>
              </a:p>
            </p:txBody>
          </p:sp>
          <p:pic>
            <p:nvPicPr>
              <p:cNvPr id="19" name="Elemento grafico 2" descr="Badge 1 contorno">
                <a:extLst>
                  <a:ext uri="{FF2B5EF4-FFF2-40B4-BE49-F238E27FC236}">
                    <a16:creationId xmlns:a16="http://schemas.microsoft.com/office/drawing/2014/main" id="{47AF5CAF-4424-37F7-2178-8077328839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/>
            </p:blipFill>
            <p:spPr bwMode="auto">
              <a:xfrm>
                <a:off x="448855" y="2761202"/>
                <a:ext cx="523782" cy="523782"/>
              </a:xfrm>
              <a:prstGeom prst="rect">
                <a:avLst/>
              </a:prstGeom>
            </p:spPr>
          </p:pic>
        </p:grpSp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BFEAF29A-6630-93D8-65B5-BE1EF374CDED}"/>
                </a:ext>
              </a:extLst>
            </p:cNvPr>
            <p:cNvGrpSpPr/>
            <p:nvPr/>
          </p:nvGrpSpPr>
          <p:grpSpPr>
            <a:xfrm>
              <a:off x="191344" y="3290717"/>
              <a:ext cx="5447824" cy="564784"/>
              <a:chOff x="191344" y="3417453"/>
              <a:chExt cx="5447824" cy="564784"/>
            </a:xfrm>
          </p:grpSpPr>
          <p:sp>
            <p:nvSpPr>
              <p:cNvPr id="12" name="CasellaDiTesto 1"/>
              <p:cNvSpPr txBox="1"/>
              <p:nvPr/>
            </p:nvSpPr>
            <p:spPr bwMode="auto">
              <a:xfrm>
                <a:off x="191344" y="3471391"/>
                <a:ext cx="54478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914400">
                  <a:defRPr/>
                </a:pPr>
                <a:r>
                  <a:rPr lang="en-US" sz="2400" dirty="0">
                    <a:solidFill>
                      <a:srgbClr val="162D4D"/>
                    </a:solidFill>
                    <a:latin typeface="Helvetica"/>
                    <a:ea typeface="Verdana"/>
                  </a:rPr>
                  <a:t>	Chemistry lab and service</a:t>
                </a:r>
                <a:endParaRPr lang="en-US" sz="2400" b="0" i="0" u="none" strike="noStrike" cap="none" spc="0" dirty="0">
                  <a:ln>
                    <a:noFill/>
                  </a:ln>
                  <a:solidFill>
                    <a:srgbClr val="162D4D"/>
                  </a:solidFill>
                  <a:latin typeface="Helvetica"/>
                  <a:ea typeface="Verdana"/>
                  <a:cs typeface="Arial"/>
                </a:endParaRPr>
              </a:p>
            </p:txBody>
          </p:sp>
          <p:pic>
            <p:nvPicPr>
              <p:cNvPr id="22" name="Elemento grafico 19" descr="Badge contorno">
                <a:extLst>
                  <a:ext uri="{FF2B5EF4-FFF2-40B4-BE49-F238E27FC236}">
                    <a16:creationId xmlns:a16="http://schemas.microsoft.com/office/drawing/2014/main" id="{1D98ECF7-F10B-59D9-9B34-486596E993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/>
            </p:blipFill>
            <p:spPr bwMode="auto">
              <a:xfrm>
                <a:off x="448855" y="3417453"/>
                <a:ext cx="564784" cy="564784"/>
              </a:xfrm>
              <a:prstGeom prst="rect">
                <a:avLst/>
              </a:prstGeom>
            </p:spPr>
          </p:pic>
        </p:grpSp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8E109FA0-7B06-D5AE-FDDC-C212123870C6}"/>
                </a:ext>
              </a:extLst>
            </p:cNvPr>
            <p:cNvGrpSpPr/>
            <p:nvPr/>
          </p:nvGrpSpPr>
          <p:grpSpPr>
            <a:xfrm>
              <a:off x="191344" y="4094352"/>
              <a:ext cx="5616770" cy="1200329"/>
              <a:chOff x="191344" y="4221088"/>
              <a:chExt cx="5616770" cy="1200329"/>
            </a:xfrm>
          </p:grpSpPr>
          <p:sp>
            <p:nvSpPr>
              <p:cNvPr id="14" name="CasellaDiTesto 2">
                <a:extLst>
                  <a:ext uri="{FF2B5EF4-FFF2-40B4-BE49-F238E27FC236}">
                    <a16:creationId xmlns:a16="http://schemas.microsoft.com/office/drawing/2014/main" id="{3EB45976-0E81-BE80-1FBE-C9F834D2E6D4}"/>
                  </a:ext>
                </a:extLst>
              </p:cNvPr>
              <p:cNvSpPr txBox="1"/>
              <p:nvPr/>
            </p:nvSpPr>
            <p:spPr bwMode="auto">
              <a:xfrm>
                <a:off x="191344" y="4221088"/>
                <a:ext cx="561677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en-GB" sz="2400" b="1" i="0" u="none" strike="noStrike" cap="none" spc="0" dirty="0">
                  <a:ln>
                    <a:noFill/>
                  </a:ln>
                  <a:solidFill>
                    <a:srgbClr val="162D4D"/>
                  </a:solidFill>
                  <a:latin typeface="Helvetica"/>
                  <a:ea typeface="Verdana"/>
                  <a:cs typeface="Arial"/>
                </a:endParaRPr>
              </a:p>
              <a:p>
                <a:pPr lvl="0" defTabSz="914400">
                  <a:defRPr/>
                </a:pPr>
                <a:r>
                  <a:rPr lang="en-US" sz="2400" dirty="0">
                    <a:solidFill>
                      <a:srgbClr val="162D4D"/>
                    </a:solidFill>
                    <a:latin typeface="Helvetica"/>
                    <a:ea typeface="Verdana"/>
                  </a:rPr>
                  <a:t>	Mechanics design &amp; 3D-lab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lvl="0" indent="-342900" defTabSz="914400">
                  <a:buFont typeface="Wingdings"/>
                  <a:buChar char="Ø"/>
                  <a:defRPr/>
                </a:pPr>
                <a:endParaRPr lang="en-US" sz="2400" dirty="0">
                  <a:solidFill>
                    <a:srgbClr val="162D4D"/>
                  </a:solidFill>
                  <a:latin typeface="Helvetica"/>
                  <a:ea typeface="Verdana"/>
                </a:endParaRPr>
              </a:p>
            </p:txBody>
          </p:sp>
          <p:pic>
            <p:nvPicPr>
              <p:cNvPr id="24" name="Elemento grafico 27" descr="Badge 4 contorno">
                <a:extLst>
                  <a:ext uri="{FF2B5EF4-FFF2-40B4-BE49-F238E27FC236}">
                    <a16:creationId xmlns:a16="http://schemas.microsoft.com/office/drawing/2014/main" id="{5D309DD3-FC0A-1741-1693-A26A4ADA0D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/>
            </p:blipFill>
            <p:spPr bwMode="auto">
              <a:xfrm>
                <a:off x="441665" y="4575987"/>
                <a:ext cx="538161" cy="518617"/>
              </a:xfrm>
              <a:prstGeom prst="rect">
                <a:avLst/>
              </a:prstGeom>
            </p:spPr>
          </p:pic>
        </p:grpSp>
        <p:grpSp>
          <p:nvGrpSpPr>
            <p:cNvPr id="28" name="Gruppo 27">
              <a:extLst>
                <a:ext uri="{FF2B5EF4-FFF2-40B4-BE49-F238E27FC236}">
                  <a16:creationId xmlns:a16="http://schemas.microsoft.com/office/drawing/2014/main" id="{C1F03262-3458-1C14-F6F3-07EC8DA072C0}"/>
                </a:ext>
              </a:extLst>
            </p:cNvPr>
            <p:cNvGrpSpPr/>
            <p:nvPr/>
          </p:nvGrpSpPr>
          <p:grpSpPr>
            <a:xfrm>
              <a:off x="191344" y="4666934"/>
              <a:ext cx="5041640" cy="1569660"/>
              <a:chOff x="191344" y="4793670"/>
              <a:chExt cx="5041640" cy="1569660"/>
            </a:xfrm>
          </p:grpSpPr>
          <p:sp>
            <p:nvSpPr>
              <p:cNvPr id="15" name="CasellaDiTesto 2">
                <a:extLst>
                  <a:ext uri="{FF2B5EF4-FFF2-40B4-BE49-F238E27FC236}">
                    <a16:creationId xmlns:a16="http://schemas.microsoft.com/office/drawing/2014/main" id="{B884E9C7-4E7A-D437-FBEE-41C9CCC991E1}"/>
                  </a:ext>
                </a:extLst>
              </p:cNvPr>
              <p:cNvSpPr txBox="1"/>
              <p:nvPr/>
            </p:nvSpPr>
            <p:spPr bwMode="auto">
              <a:xfrm>
                <a:off x="191344" y="4793670"/>
                <a:ext cx="504164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en-GB" sz="2400" b="1" i="0" u="none" strike="noStrike" cap="none" spc="0" dirty="0">
                  <a:ln>
                    <a:noFill/>
                  </a:ln>
                  <a:solidFill>
                    <a:srgbClr val="162D4D"/>
                  </a:solidFill>
                  <a:latin typeface="Helvetica"/>
                  <a:ea typeface="Verdana"/>
                  <a:cs typeface="Arial"/>
                </a:endParaRPr>
              </a:p>
              <a:p>
                <a:pPr defTabSz="914400">
                  <a:defRPr/>
                </a:pPr>
                <a:r>
                  <a:rPr lang="en-US" sz="2400" dirty="0">
                    <a:solidFill>
                      <a:srgbClr val="162D4D"/>
                    </a:solidFill>
                    <a:latin typeface="Helvetica"/>
                    <a:ea typeface="Verdana"/>
                  </a:rPr>
                  <a:t>	Electronics</a:t>
                </a:r>
              </a:p>
              <a:p>
                <a:pPr marL="342900" indent="-342900" defTabSz="914400">
                  <a:buFont typeface="Wingdings"/>
                  <a:buChar char="Ø"/>
                  <a:defRPr/>
                </a:pPr>
                <a:endParaRPr lang="en-US" sz="2400" dirty="0">
                  <a:solidFill>
                    <a:srgbClr val="162D4D"/>
                  </a:solidFill>
                  <a:latin typeface="Helvetica"/>
                  <a:ea typeface="Verdana"/>
                </a:endParaRPr>
              </a:p>
              <a:p>
                <a:pPr marL="342900" lvl="0" indent="-342900" defTabSz="914400">
                  <a:buFont typeface="Wingdings"/>
                  <a:buChar char="Ø"/>
                  <a:defRPr/>
                </a:pPr>
                <a:endParaRPr lang="en-US" sz="2400" dirty="0">
                  <a:solidFill>
                    <a:srgbClr val="162D4D"/>
                  </a:solidFill>
                  <a:latin typeface="Helvetica"/>
                  <a:ea typeface="Verdana"/>
                </a:endParaRPr>
              </a:p>
            </p:txBody>
          </p:sp>
          <p:pic>
            <p:nvPicPr>
              <p:cNvPr id="25" name="Elemento grafico 31" descr="Badge 5 contorno">
                <a:extLst>
                  <a:ext uri="{FF2B5EF4-FFF2-40B4-BE49-F238E27FC236}">
                    <a16:creationId xmlns:a16="http://schemas.microsoft.com/office/drawing/2014/main" id="{236E47F9-81A0-C715-81ED-C30E110B42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/>
            </p:blipFill>
            <p:spPr bwMode="auto">
              <a:xfrm>
                <a:off x="440008" y="5141232"/>
                <a:ext cx="523782" cy="523782"/>
              </a:xfrm>
              <a:prstGeom prst="rect">
                <a:avLst/>
              </a:prstGeom>
            </p:spPr>
          </p:pic>
        </p:grpSp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A4593F9C-033A-1059-7B52-47C0C39176EE}"/>
                </a:ext>
              </a:extLst>
            </p:cNvPr>
            <p:cNvGrpSpPr/>
            <p:nvPr/>
          </p:nvGrpSpPr>
          <p:grpSpPr>
            <a:xfrm>
              <a:off x="191344" y="3590296"/>
              <a:ext cx="5616770" cy="848950"/>
              <a:chOff x="191344" y="3659832"/>
              <a:chExt cx="5616770" cy="848950"/>
            </a:xfrm>
          </p:grpSpPr>
          <p:sp>
            <p:nvSpPr>
              <p:cNvPr id="13" name="CasellaDiTesto 2"/>
              <p:cNvSpPr txBox="1"/>
              <p:nvPr/>
            </p:nvSpPr>
            <p:spPr bwMode="auto">
              <a:xfrm>
                <a:off x="191344" y="3659832"/>
                <a:ext cx="561677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en-GB" sz="2400" b="1" i="0" u="none" strike="noStrike" cap="none" spc="0" dirty="0">
                  <a:ln>
                    <a:noFill/>
                  </a:ln>
                  <a:solidFill>
                    <a:srgbClr val="162D4D"/>
                  </a:solidFill>
                  <a:latin typeface="Helvetica"/>
                  <a:ea typeface="Verdana"/>
                  <a:cs typeface="Arial"/>
                </a:endParaRPr>
              </a:p>
              <a:p>
                <a:pPr lvl="0" defTabSz="914400">
                  <a:defRPr/>
                </a:pPr>
                <a:r>
                  <a:rPr lang="en-US" sz="2400" dirty="0">
                    <a:solidFill>
                      <a:srgbClr val="162D4D"/>
                    </a:solidFill>
                    <a:latin typeface="Helvetica"/>
                    <a:ea typeface="Verdana"/>
                  </a:rPr>
                  <a:t>	Mechanics workshop</a:t>
                </a:r>
              </a:p>
            </p:txBody>
          </p:sp>
          <p:pic>
            <p:nvPicPr>
              <p:cNvPr id="27" name="Elemento grafico 23" descr="Badge 3 contorno">
                <a:extLst>
                  <a:ext uri="{FF2B5EF4-FFF2-40B4-BE49-F238E27FC236}">
                    <a16:creationId xmlns:a16="http://schemas.microsoft.com/office/drawing/2014/main" id="{B373B917-F6C7-4DB1-818E-27037D203F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/>
            </p:blipFill>
            <p:spPr bwMode="auto">
              <a:xfrm>
                <a:off x="440009" y="3967307"/>
                <a:ext cx="541475" cy="541475"/>
              </a:xfrm>
              <a:prstGeom prst="rect">
                <a:avLst/>
              </a:prstGeom>
            </p:spPr>
          </p:pic>
        </p:grpSp>
        <p:grpSp>
          <p:nvGrpSpPr>
            <p:cNvPr id="32" name="Gruppo 31">
              <a:extLst>
                <a:ext uri="{FF2B5EF4-FFF2-40B4-BE49-F238E27FC236}">
                  <a16:creationId xmlns:a16="http://schemas.microsoft.com/office/drawing/2014/main" id="{C856512F-13F9-2F18-607E-5DF0AA42E263}"/>
                </a:ext>
              </a:extLst>
            </p:cNvPr>
            <p:cNvGrpSpPr/>
            <p:nvPr/>
          </p:nvGrpSpPr>
          <p:grpSpPr>
            <a:xfrm>
              <a:off x="161884" y="5315724"/>
              <a:ext cx="5616770" cy="1569660"/>
              <a:chOff x="-488112" y="5409250"/>
              <a:chExt cx="5616770" cy="1569660"/>
            </a:xfrm>
          </p:grpSpPr>
          <p:sp>
            <p:nvSpPr>
              <p:cNvPr id="16" name="CasellaDiTesto 2">
                <a:extLst>
                  <a:ext uri="{FF2B5EF4-FFF2-40B4-BE49-F238E27FC236}">
                    <a16:creationId xmlns:a16="http://schemas.microsoft.com/office/drawing/2014/main" id="{9E7DA3DE-C1C6-F702-4FC7-58031B8E66A6}"/>
                  </a:ext>
                </a:extLst>
              </p:cNvPr>
              <p:cNvSpPr txBox="1"/>
              <p:nvPr/>
            </p:nvSpPr>
            <p:spPr bwMode="auto">
              <a:xfrm>
                <a:off x="-488112" y="5409250"/>
                <a:ext cx="561677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en-GB" sz="2400" b="1" i="0" u="none" strike="noStrike" cap="none" spc="0" dirty="0">
                  <a:ln>
                    <a:noFill/>
                  </a:ln>
                  <a:solidFill>
                    <a:srgbClr val="162D4D"/>
                  </a:solidFill>
                  <a:latin typeface="Helvetica"/>
                  <a:ea typeface="Verdana"/>
                  <a:cs typeface="Arial"/>
                </a:endParaRPr>
              </a:p>
              <a:p>
                <a:pPr defTabSz="914400">
                  <a:defRPr/>
                </a:pPr>
                <a:r>
                  <a:rPr lang="en-US" sz="2400" dirty="0">
                    <a:latin typeface="Helvetica" pitchFamily="2" charset="0"/>
                    <a:cs typeface="Times New Roman" panose="02020603050405020304" pitchFamily="18" charset="0"/>
                  </a:rPr>
                  <a:t>	IT</a:t>
                </a:r>
              </a:p>
              <a:p>
                <a:pPr marL="342900" indent="-342900" defTabSz="914400">
                  <a:buFont typeface="Wingdings"/>
                  <a:buChar char="Ø"/>
                  <a:defRPr/>
                </a:pPr>
                <a:endParaRPr lang="en-US" sz="2400" dirty="0">
                  <a:solidFill>
                    <a:srgbClr val="162D4D"/>
                  </a:solidFill>
                  <a:latin typeface="Helvetica"/>
                  <a:ea typeface="Verdana"/>
                </a:endParaRPr>
              </a:p>
              <a:p>
                <a:pPr marL="342900" lvl="0" indent="-342900" defTabSz="914400">
                  <a:buFont typeface="Wingdings"/>
                  <a:buChar char="Ø"/>
                  <a:defRPr/>
                </a:pPr>
                <a:endParaRPr lang="en-US" sz="2400" dirty="0">
                  <a:solidFill>
                    <a:srgbClr val="162D4D"/>
                  </a:solidFill>
                  <a:latin typeface="Helvetica"/>
                  <a:ea typeface="Verdana"/>
                </a:endParaRPr>
              </a:p>
            </p:txBody>
          </p:sp>
          <p:pic>
            <p:nvPicPr>
              <p:cNvPr id="30" name="Elemento grafico 29" descr="Badge 6 contorno">
                <a:extLst>
                  <a:ext uri="{FF2B5EF4-FFF2-40B4-BE49-F238E27FC236}">
                    <a16:creationId xmlns:a16="http://schemas.microsoft.com/office/drawing/2014/main" id="{9960F095-893B-5528-DEA1-1AB9B5C9A4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-208986" y="5717926"/>
                <a:ext cx="555655" cy="555655"/>
              </a:xfrm>
              <a:prstGeom prst="rect">
                <a:avLst/>
              </a:prstGeom>
            </p:spPr>
          </p:pic>
        </p:grpSp>
        <p:grpSp>
          <p:nvGrpSpPr>
            <p:cNvPr id="35" name="Gruppo 34">
              <a:extLst>
                <a:ext uri="{FF2B5EF4-FFF2-40B4-BE49-F238E27FC236}">
                  <a16:creationId xmlns:a16="http://schemas.microsoft.com/office/drawing/2014/main" id="{1354365A-EF09-6D6B-4BA0-785A5BC0D705}"/>
                </a:ext>
              </a:extLst>
            </p:cNvPr>
            <p:cNvGrpSpPr/>
            <p:nvPr/>
          </p:nvGrpSpPr>
          <p:grpSpPr>
            <a:xfrm>
              <a:off x="153464" y="5963796"/>
              <a:ext cx="5616770" cy="1569660"/>
              <a:chOff x="153464" y="5963796"/>
              <a:chExt cx="5616770" cy="1569660"/>
            </a:xfrm>
          </p:grpSpPr>
          <p:sp>
            <p:nvSpPr>
              <p:cNvPr id="17" name="CasellaDiTesto 2">
                <a:extLst>
                  <a:ext uri="{FF2B5EF4-FFF2-40B4-BE49-F238E27FC236}">
                    <a16:creationId xmlns:a16="http://schemas.microsoft.com/office/drawing/2014/main" id="{CBB9B3DA-4B9B-A64E-B93E-F56F9F1C5C46}"/>
                  </a:ext>
                </a:extLst>
              </p:cNvPr>
              <p:cNvSpPr txBox="1"/>
              <p:nvPr/>
            </p:nvSpPr>
            <p:spPr bwMode="auto">
              <a:xfrm>
                <a:off x="153464" y="5963796"/>
                <a:ext cx="561677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en-GB" sz="2400" b="1" i="0" u="none" strike="noStrike" cap="none" spc="0" dirty="0">
                  <a:ln>
                    <a:noFill/>
                  </a:ln>
                  <a:solidFill>
                    <a:srgbClr val="162D4D"/>
                  </a:solidFill>
                  <a:latin typeface="Helvetica"/>
                  <a:ea typeface="Verdana"/>
                  <a:cs typeface="Arial"/>
                </a:endParaRPr>
              </a:p>
              <a:p>
                <a:pPr defTabSz="914400">
                  <a:defRPr/>
                </a:pPr>
                <a:r>
                  <a:rPr lang="en-US" sz="2400" dirty="0">
                    <a:solidFill>
                      <a:srgbClr val="162D4D"/>
                    </a:solidFill>
                    <a:latin typeface="Helvetica"/>
                    <a:ea typeface="Verdana"/>
                  </a:rPr>
                  <a:t>	Clean Rooms</a:t>
                </a:r>
              </a:p>
              <a:p>
                <a:pPr marL="342900" indent="-342900" defTabSz="914400">
                  <a:buFont typeface="Wingdings"/>
                  <a:buChar char="Ø"/>
                  <a:defRPr/>
                </a:pPr>
                <a:endParaRPr lang="en-US" sz="2400" dirty="0">
                  <a:solidFill>
                    <a:srgbClr val="162D4D"/>
                  </a:solidFill>
                  <a:latin typeface="Helvetica"/>
                  <a:ea typeface="Verdana"/>
                </a:endParaRPr>
              </a:p>
              <a:p>
                <a:pPr marL="342900" lvl="0" indent="-342900" defTabSz="914400">
                  <a:buFont typeface="Wingdings"/>
                  <a:buChar char="Ø"/>
                  <a:defRPr/>
                </a:pPr>
                <a:endParaRPr lang="en-US" sz="2400" dirty="0">
                  <a:solidFill>
                    <a:srgbClr val="162D4D"/>
                  </a:solidFill>
                  <a:latin typeface="Helvetica"/>
                  <a:ea typeface="Verdana"/>
                </a:endParaRPr>
              </a:p>
            </p:txBody>
          </p:sp>
          <p:pic>
            <p:nvPicPr>
              <p:cNvPr id="34" name="Elemento grafico 33" descr="Badge 7 contorno">
                <a:extLst>
                  <a:ext uri="{FF2B5EF4-FFF2-40B4-BE49-F238E27FC236}">
                    <a16:creationId xmlns:a16="http://schemas.microsoft.com/office/drawing/2014/main" id="{259EDBDE-6696-105E-AA72-8CC0CAA25E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419045" y="6259633"/>
                <a:ext cx="553743" cy="553743"/>
              </a:xfrm>
              <a:prstGeom prst="rect">
                <a:avLst/>
              </a:prstGeom>
            </p:spPr>
          </p:pic>
        </p:grpSp>
      </p:grpSp>
      <p:pic>
        <p:nvPicPr>
          <p:cNvPr id="36" name="Elemento grafico 22" descr="Badge 1 con riempimento a tinta unita">
            <a:extLst>
              <a:ext uri="{FF2B5EF4-FFF2-40B4-BE49-F238E27FC236}">
                <a16:creationId xmlns:a16="http://schemas.microsoft.com/office/drawing/2014/main" id="{E6BEF0CA-FC7D-A44E-ED5B-ADA2E7AFB7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11794925" y="77972"/>
            <a:ext cx="408299" cy="4082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Elemento grafico 24" descr="Badge con riempimento a tinta unita">
            <a:extLst>
              <a:ext uri="{FF2B5EF4-FFF2-40B4-BE49-F238E27FC236}">
                <a16:creationId xmlns:a16="http://schemas.microsoft.com/office/drawing/2014/main" id="{E94BDC2E-5C5F-2655-4EFE-C9B180355D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/>
        </p:blipFill>
        <p:spPr bwMode="auto">
          <a:xfrm>
            <a:off x="7818074" y="45143"/>
            <a:ext cx="487812" cy="4739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Elemento grafico 30" descr="Badge 4 con riempimento a tinta unita">
            <a:extLst>
              <a:ext uri="{FF2B5EF4-FFF2-40B4-BE49-F238E27FC236}">
                <a16:creationId xmlns:a16="http://schemas.microsoft.com/office/drawing/2014/main" id="{68141C8D-3706-B75F-4C29-B6CDFA0F210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/>
        </p:blipFill>
        <p:spPr bwMode="auto">
          <a:xfrm>
            <a:off x="11784632" y="3717032"/>
            <a:ext cx="432384" cy="432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Elemento grafico 39" descr="Badge 7 con riempimento a tinta unita">
            <a:extLst>
              <a:ext uri="{FF2B5EF4-FFF2-40B4-BE49-F238E27FC236}">
                <a16:creationId xmlns:a16="http://schemas.microsoft.com/office/drawing/2014/main" id="{E392C6EB-703D-3B70-6153-45DF57BACDD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692279" y="3626772"/>
            <a:ext cx="457457" cy="4574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Immagine 16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EE2FD4C3-CEB7-94EC-36C0-9761273E039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/>
        </p:blipFill>
        <p:spPr bwMode="auto">
          <a:xfrm>
            <a:off x="11276975" y="6236594"/>
            <a:ext cx="1035900" cy="47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1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Cornice</Template>
  <TotalTime>1004</TotalTime>
  <Words>536</Words>
  <Application>Microsoft Macintosh PowerPoint</Application>
  <DocSecurity>0</DocSecurity>
  <PresentationFormat>Widescreen</PresentationFormat>
  <Paragraphs>127</Paragraphs>
  <Slides>19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Comic Sans MS</vt:lpstr>
      <vt:lpstr>Franklin Gothic Book</vt:lpstr>
      <vt:lpstr>Franklin Gothic Medium</vt:lpstr>
      <vt:lpstr>Helvetica</vt:lpstr>
      <vt:lpstr>Times New Roman</vt:lpstr>
      <vt:lpstr>Wingdings</vt:lpstr>
      <vt:lpstr>Tema di Office</vt:lpstr>
      <vt:lpstr>Gran Sasso National Laboratory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Francesca Cuicchio</dc:creator>
  <cp:keywords/>
  <dc:description/>
  <cp:lastModifiedBy> </cp:lastModifiedBy>
  <cp:revision>184</cp:revision>
  <dcterms:created xsi:type="dcterms:W3CDTF">2021-01-25T12:14:57Z</dcterms:created>
  <dcterms:modified xsi:type="dcterms:W3CDTF">2025-02-18T06:28:10Z</dcterms:modified>
  <cp:category/>
  <dc:identifier/>
  <cp:contentStatus/>
  <dc:language/>
  <cp:version/>
</cp:coreProperties>
</file>