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34de60758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34de60758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4de60758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34de60758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4c54d03d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4c54d03d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4de60758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4de60758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4c54d03d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4c54d03d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4c54d03d5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4c54d03d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4de60758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4de60758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34c54d03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34c54d03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4c54d03d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4c54d03d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4c54d03d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34c54d03d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34c54d03d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34c54d03d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4c54d03d5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34c54d03d5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4de60758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4de60758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34de60758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34de60758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4c54d03d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4c54d03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8.jpg"/><Relationship Id="rId5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8.jp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05650" y="450950"/>
            <a:ext cx="8520600" cy="486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PhD students presentations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/>
              <a:t>Retreat at the Gran Sasso Laboratories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/>
              <a:t>17-21 February 2025 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88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00" y="86900"/>
            <a:ext cx="1996325" cy="9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9040" y="86900"/>
            <a:ext cx="1465909" cy="91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7175" y="-242538"/>
            <a:ext cx="3016824" cy="157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107675" y="63425"/>
            <a:ext cx="8940900" cy="48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40°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Alberto Barci</a:t>
            </a:r>
            <a:r>
              <a:rPr lang="it" sz="1500"/>
              <a:t> - Supervisors: Massimo Pellizzari; Pietro Rebesan</a:t>
            </a:r>
            <a:endParaRPr sz="150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and Characterization of Innovative Additively Manufactured Metal Alloys for High and Ultra-High Temperature Applications”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Davide Cester</a:t>
            </a:r>
            <a:r>
              <a:rPr lang="it" sz="1500"/>
              <a:t> - Supervisors: Serena Graziosi; Pietro Rebesan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“Advanced Design for Additive Manufacturing (DfAM) approaches for cutting-edge applications in Physics and Engineering”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Tochukwu Emmanuel </a:t>
            </a:r>
            <a:r>
              <a:rPr b="1" lang="it" sz="1500"/>
              <a:t>Ezeaba</a:t>
            </a:r>
            <a:r>
              <a:rPr lang="it" sz="1500"/>
              <a:t> - Supervisors: Cristian Pira; Eduard Chyhyrynets; Pietro Rebesan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“Sustainable Surface Finishing of Additively Manufactured Metal Components for High-Precision Applications”</a:t>
            </a:r>
            <a:endParaRPr i="1" sz="1500"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74" y="484399"/>
            <a:ext cx="1076975" cy="13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250" y="2079675"/>
            <a:ext cx="874300" cy="1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350" y="3582800"/>
            <a:ext cx="964074" cy="121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idx="1" type="body"/>
          </p:nvPr>
        </p:nvSpPr>
        <p:spPr>
          <a:xfrm>
            <a:off x="107675" y="192600"/>
            <a:ext cx="8940900" cy="47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Chiara Scandaglia </a:t>
            </a:r>
            <a:r>
              <a:rPr lang="it" sz="1500"/>
              <a:t>- Supervisors: Runa Antonio Briguglio Pellegrino; Marco Xompero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“Adaptive optics for next-generation space telescopes”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Moreno Nacca</a:t>
            </a:r>
            <a:r>
              <a:rPr lang="it" sz="1500"/>
              <a:t> - Supervisors: Luca Esposito; Alcide Bertocco</a:t>
            </a:r>
            <a:endParaRPr sz="150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mechanical systems for vibration isolation in Gravitational Wave Detectors and other fundamental physics experiments”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Giacomo Voltan</a:t>
            </a:r>
            <a:r>
              <a:rPr lang="it" sz="1500"/>
              <a:t> - Supervisors: Mattia Manzolaro; Michele Ballan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“Development, design and testing of metallic components for high temperature nuclear physics applications produced by Additive Manufacturing technologies”</a:t>
            </a:r>
            <a:endParaRPr i="1" sz="1500"/>
          </a:p>
        </p:txBody>
      </p:sp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b="3100" l="0" r="0" t="0"/>
          <a:stretch/>
        </p:blipFill>
        <p:spPr>
          <a:xfrm>
            <a:off x="307675" y="192600"/>
            <a:ext cx="1150200" cy="142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400" y="1904022"/>
            <a:ext cx="923100" cy="115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555" y="3297144"/>
            <a:ext cx="1061745" cy="142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83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</a:rPr>
              <a:t>COMPUTING curriculum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114775" y="699075"/>
            <a:ext cx="8926500" cy="42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39°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Muhammad Waqas</a:t>
            </a:r>
            <a:r>
              <a:rPr lang="it" sz="1500"/>
              <a:t> - Supervisors: Valerio Formato; Valeria Di Felice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“Machine Learning techniques for Big Data analysis in space-borne astroparticle physics experiments”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Saim Ali</a:t>
            </a:r>
            <a:r>
              <a:rPr lang="it" sz="1500"/>
              <a:t> - Supervisors: Fabio Roberto Vitello; Eva Sciacca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“Analysis of Astrophysical phenomena using efficient and parallelized models on HPC systems”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Neeraj Yadav</a:t>
            </a:r>
            <a:r>
              <a:rPr lang="it" sz="1500"/>
              <a:t> - Supervisors: Stefano Bagnasco; Sara Vallero; Alessandro Nagar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“Advanced computing systems for Gravitational-wave research”</a:t>
            </a:r>
            <a:endParaRPr i="1" sz="1500"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601" y="1033375"/>
            <a:ext cx="1022050" cy="13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4">
            <a:alphaModFix/>
          </a:blip>
          <a:srcRect b="0" l="0" r="0" t="3362"/>
          <a:stretch/>
        </p:blipFill>
        <p:spPr>
          <a:xfrm>
            <a:off x="509650" y="2571750"/>
            <a:ext cx="1154375" cy="11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951" y="3997375"/>
            <a:ext cx="896450" cy="1056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114775" y="63425"/>
            <a:ext cx="8926500" cy="493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40°</a:t>
            </a:r>
            <a:endParaRPr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Michail Sapkas</a:t>
            </a:r>
            <a:r>
              <a:rPr lang="it" sz="1500"/>
              <a:t> - Supervisors: Marco Zanetti; Andrea Triossi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“Developing Deep Learning Frameworks in Hardware Devices for Accelerating and Benchmarking Physics Detector Algorithms”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Luca Cortese</a:t>
            </a:r>
            <a:r>
              <a:rPr lang="it" sz="1500"/>
              <a:t> - Supervisors: Carmelo Arcidiacono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“Application of Artificial Intelligence for PSF Reconstruction in Adaptive Optics”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Ambresh Mahanarayan Mishra</a:t>
            </a:r>
            <a:r>
              <a:rPr lang="it" sz="1500"/>
              <a:t> - Supervisors: Daniele Gardiol; Dario Barghini</a:t>
            </a:r>
            <a:endParaRPr sz="1500"/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technologies for observing meteors from the ground and space”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Samina Zuhra</a:t>
            </a:r>
            <a:r>
              <a:rPr lang="it" sz="1500"/>
              <a:t> - Supervisors: Daniele Martello; Gabriella Cataldi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“Applications of Machine Learning in the Analysis of Photo-Multiplier Waveforms”</a:t>
            </a:r>
            <a:endParaRPr i="1" sz="1500"/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b="30498" l="29191" r="22405" t="14706"/>
          <a:stretch/>
        </p:blipFill>
        <p:spPr>
          <a:xfrm>
            <a:off x="824350" y="216125"/>
            <a:ext cx="1021676" cy="115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4">
            <a:alphaModFix/>
          </a:blip>
          <a:srcRect b="0" l="13200" r="11667" t="0"/>
          <a:stretch/>
        </p:blipFill>
        <p:spPr>
          <a:xfrm>
            <a:off x="1352825" y="1504238"/>
            <a:ext cx="869025" cy="11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4320" y="2733645"/>
            <a:ext cx="869025" cy="108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6001" y="3914850"/>
            <a:ext cx="978374" cy="10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76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</a:rPr>
              <a:t>ELECTRONICS curriculum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192700" y="568375"/>
            <a:ext cx="8951400" cy="45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/>
              <a:t>Cycle 39°</a:t>
            </a:r>
            <a:endParaRPr b="1" sz="19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750"/>
              <a:t>Fatima Bzeih</a:t>
            </a:r>
            <a:r>
              <a:rPr lang="it" sz="1750"/>
              <a:t> - Supervisors: Paolo Musico; Paolo Gastaldo; Saverio Minutoli</a:t>
            </a:r>
            <a:endParaRPr sz="1750"/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750"/>
              <a:t>“Design and characterization of a Data Acquisition Board for High Energy Physics Experiment with 1G/10G Copper/Optical Ethernet connection”</a:t>
            </a:r>
            <a:endParaRPr i="1" sz="17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50"/>
          </a:p>
          <a:p>
            <a:pPr indent="45720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750"/>
              <a:t>Ajay Sharma</a:t>
            </a:r>
            <a:r>
              <a:rPr lang="it" sz="1750"/>
              <a:t> - Supervisors: Riccardo Campana; Enrico Virgilli</a:t>
            </a:r>
            <a:endParaRPr sz="175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750"/>
              <a:t>“Definition, development and testing of front-end electronics for high-energy astrophysics detectors”</a:t>
            </a:r>
            <a:endParaRPr i="1" sz="175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5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750"/>
              <a:t>Ciro Fabian Bermudez Marquez</a:t>
            </a:r>
            <a:r>
              <a:rPr lang="it" sz="1750"/>
              <a:t> - Supervisors: Flavio Loddo; Francesco Licciulli</a:t>
            </a:r>
            <a:endParaRPr sz="1750"/>
          </a:p>
          <a:p>
            <a:pPr indent="457200" lvl="0" marL="18288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750"/>
              <a:t>“Design of read-out electronics in 28 nm CMOS technology for next generation pixel detectors”</a:t>
            </a:r>
            <a:endParaRPr i="1" sz="1750"/>
          </a:p>
        </p:txBody>
      </p:sp>
      <p:pic>
        <p:nvPicPr>
          <p:cNvPr id="166" name="Google Shape;166;p26"/>
          <p:cNvPicPr preferRelativeResize="0"/>
          <p:nvPr/>
        </p:nvPicPr>
        <p:blipFill rotWithShape="1">
          <a:blip r:embed="rId3">
            <a:alphaModFix/>
          </a:blip>
          <a:srcRect b="41002" l="10699" r="63958" t="27945"/>
          <a:stretch/>
        </p:blipFill>
        <p:spPr>
          <a:xfrm>
            <a:off x="778925" y="649300"/>
            <a:ext cx="1055350" cy="129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340" y="2209363"/>
            <a:ext cx="1165285" cy="1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300" y="3710700"/>
            <a:ext cx="806450" cy="12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192700" y="110375"/>
            <a:ext cx="8639700" cy="49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457200" lvl="0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1500"/>
              <a:t>Ammad Ul Islam</a:t>
            </a:r>
            <a:r>
              <a:rPr lang="it" sz="1500"/>
              <a:t> - Supervisors: Andrea Fabbri; Fabrizio Petrucci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“Image recognition development on FPGA through AI in harsh environment”</a:t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Saba Imtiaz</a:t>
            </a:r>
            <a:r>
              <a:rPr lang="it" sz="1500"/>
              <a:t> - Supervisors: Fabio Muleri; Paolo Soffitta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“Performance study of TimePIX ASICs for 3D track imaging for X-ray Polarimetry in Astrophysics”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Maida Anwar</a:t>
            </a:r>
            <a:r>
              <a:rPr lang="it" sz="1500"/>
              <a:t> - Supervisors: Federico Perini; Jacopo Nanni</a:t>
            </a:r>
            <a:endParaRPr sz="1500"/>
          </a:p>
          <a:p>
            <a:pPr indent="457200" lvl="0" marL="9144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“New Optical and RF Over Fiber Technologies for New Generation Radio Telescopes”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Michele Rignanese</a:t>
            </a:r>
            <a:r>
              <a:rPr lang="it" sz="1500"/>
              <a:t> - Supervisors: Piero Giubilato; Serena Mattiazzo</a:t>
            </a:r>
            <a:endParaRPr sz="15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“CAP - CMOS Advanced Pixels”</a:t>
            </a:r>
            <a:endParaRPr i="1" sz="1500"/>
          </a:p>
        </p:txBody>
      </p:sp>
      <p:pic>
        <p:nvPicPr>
          <p:cNvPr id="174" name="Google Shape;17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775" y="51650"/>
            <a:ext cx="786775" cy="10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75" y="1272950"/>
            <a:ext cx="1099650" cy="10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750" y="2494250"/>
            <a:ext cx="894300" cy="12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475" y="3765500"/>
            <a:ext cx="1162575" cy="126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>
            <p:ph idx="1" type="body"/>
          </p:nvPr>
        </p:nvSpPr>
        <p:spPr>
          <a:xfrm>
            <a:off x="192700" y="0"/>
            <a:ext cx="8863500" cy="503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40°</a:t>
            </a:r>
            <a:endParaRPr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Marco Toffano</a:t>
            </a:r>
            <a:r>
              <a:rPr lang="it" sz="1500"/>
              <a:t> - Supervisors: Marco Bellato; Jean Pierre Zendri</a:t>
            </a:r>
            <a:endParaRPr sz="1500"/>
          </a:p>
          <a:p>
            <a:pPr indent="45720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an ultra low phase noise frequency synthesizer for Gravitational Wave Detectors”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Simran Yadav</a:t>
            </a:r>
            <a:r>
              <a:rPr lang="it" sz="1500"/>
              <a:t> - Supervisors: Angelo Cotta Ramusino; Nicolo’ Vladi Biesuz</a:t>
            </a:r>
            <a:endParaRPr sz="1500"/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photosensors and readout for the upgrade of the LHCb RICH detector for High Luminosity LHC”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Julisa Verdejo Palacios</a:t>
            </a:r>
            <a:r>
              <a:rPr lang="it" sz="1500"/>
              <a:t> - Supervisor: Giuseppe De Robertis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and test of the readout system of advanced particle detectors”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Muhammad Waqas</a:t>
            </a:r>
            <a:r>
              <a:rPr lang="it" sz="1500"/>
              <a:t> - Supervisor: Andrea Fabbri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“Advanced acquisition system for hadrontherapy”</a:t>
            </a:r>
            <a:endParaRPr i="1" sz="1500"/>
          </a:p>
        </p:txBody>
      </p:sp>
      <p:pic>
        <p:nvPicPr>
          <p:cNvPr id="183" name="Google Shape;1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800" y="328800"/>
            <a:ext cx="856200" cy="12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000" y="1643775"/>
            <a:ext cx="856200" cy="109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5927" y="2912523"/>
            <a:ext cx="974072" cy="12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4725" y="3875550"/>
            <a:ext cx="1097575" cy="10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it" sz="2420">
                <a:solidFill>
                  <a:srgbClr val="990000"/>
                </a:solidFill>
              </a:rPr>
              <a:t>ELECTROTECHNICS AND ACCELERATORS curriculum</a:t>
            </a:r>
            <a:endParaRPr b="1" sz="2420">
              <a:solidFill>
                <a:srgbClr val="990000"/>
              </a:solidFill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39°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/>
              <a:t>Gaurav Rajesh Mota</a:t>
            </a:r>
            <a:r>
              <a:rPr lang="it"/>
              <a:t> - Supervisors: Nicola Pompeo; Enrico Silva</a:t>
            </a:r>
            <a:endParaRPr/>
          </a:p>
          <a:p>
            <a:pPr indent="457200" lvl="0" marL="18288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/>
              <a:t>“Surface impedance of superconductors under conditions of interest for fundamental physics: measurements and methods”</a:t>
            </a:r>
            <a:endParaRPr i="1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50" y="2075397"/>
            <a:ext cx="1607775" cy="15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69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</a:rPr>
              <a:t>DETECTORS, LASERS AND OPTICS curriculum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94500" y="642250"/>
            <a:ext cx="8955000" cy="44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39°</a:t>
            </a:r>
            <a:endParaRPr b="1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400"/>
              <a:t>Salvatore Camposeo</a:t>
            </a:r>
            <a:r>
              <a:rPr lang="it" sz="1400"/>
              <a:t> - Supervisors: Nicola Giglietto; Leonardo Di Venere</a:t>
            </a:r>
            <a:endParaRPr sz="14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400"/>
              <a:t>“Studies of reconstruction algorithms for the next generation of MeV-GeV gamma rays satellite missions for the National HPC Center”</a:t>
            </a:r>
            <a:endParaRPr i="1" sz="1400"/>
          </a:p>
          <a:p>
            <a:pPr indent="457200" lvl="0" marL="18288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457200" lvl="0" marL="18288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400"/>
              <a:t>Muhammad Ali</a:t>
            </a:r>
            <a:r>
              <a:rPr lang="it" sz="1400"/>
              <a:t> - Supervisors: Rosamaria Venditti; Salvatore My</a:t>
            </a:r>
            <a:endParaRPr sz="1400"/>
          </a:p>
          <a:p>
            <a:pPr indent="457200" lvl="0" marL="18288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400"/>
              <a:t>“Hadron Calorimeter MPGD-based development for future Muon Collider experiment”</a:t>
            </a:r>
            <a:endParaRPr i="1" sz="1400"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400"/>
              <a:t>Dhiraj Hiralal Gupta</a:t>
            </a:r>
            <a:r>
              <a:rPr lang="it" sz="1400"/>
              <a:t> - Supervisors: Andrea Bianco</a:t>
            </a:r>
            <a:endParaRPr sz="14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400"/>
              <a:t>“Innovative holographic optical elements for modern optical instrumentation”</a:t>
            </a:r>
            <a:endParaRPr i="1" sz="1400"/>
          </a:p>
          <a:p>
            <a:pPr indent="0" lvl="0" marL="3200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  <a:p>
            <a:pPr indent="0" lvl="0" marL="3200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400"/>
              <a:t>Maria Bazzicalupo</a:t>
            </a:r>
            <a:r>
              <a:rPr lang="it" sz="1400"/>
              <a:t> - Supervisors: Lorenzo Busoni; Giulia Carlà</a:t>
            </a:r>
            <a:endParaRPr sz="14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400"/>
              <a:t>“Technologies for the phasing of segmented pupil optical telescopes”</a:t>
            </a:r>
            <a:endParaRPr i="1" sz="1400"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275" y="915650"/>
            <a:ext cx="92710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296" y="1910075"/>
            <a:ext cx="767904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201" y="3080700"/>
            <a:ext cx="984825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6">
            <a:alphaModFix/>
          </a:blip>
          <a:srcRect b="0" l="13897" r="0" t="0"/>
          <a:stretch/>
        </p:blipFill>
        <p:spPr>
          <a:xfrm>
            <a:off x="2257400" y="3991725"/>
            <a:ext cx="927100" cy="107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94500" y="251300"/>
            <a:ext cx="8955000" cy="48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Tommaso Croci</a:t>
            </a:r>
            <a:r>
              <a:rPr lang="it" sz="1500"/>
              <a:t> - Supervisors: Arianna Morozzi; Daniele Passeri; Pisana Placidi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“Integrated sensors and read-out electronics technologies development for High Energy Physics experiments”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Michele Verdoglia</a:t>
            </a:r>
            <a:r>
              <a:rPr lang="it" sz="1500"/>
              <a:t> - Supervisors: Alessandro Cardini; Adriano Lai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“High spatial and temporal resolution pixelated radiation sensors for next generation experiments in fundamental physics”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Gabriel Botogoske</a:t>
            </a:r>
            <a:r>
              <a:rPr lang="it" sz="1500"/>
              <a:t> - Supervisors: Francesco Di Capua; Ettore Segreto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/>
              <a:t>“</a:t>
            </a:r>
            <a:r>
              <a:rPr i="1" lang="it" sz="1500"/>
              <a:t>Photodetection in cryogenic environment”</a:t>
            </a:r>
            <a:endParaRPr i="1" sz="150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56704" l="30192" r="33316" t="4188"/>
          <a:stretch/>
        </p:blipFill>
        <p:spPr>
          <a:xfrm>
            <a:off x="1789900" y="3492425"/>
            <a:ext cx="983874" cy="1377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11393" l="26634" r="9993" t="11983"/>
          <a:stretch/>
        </p:blipFill>
        <p:spPr>
          <a:xfrm>
            <a:off x="491350" y="251300"/>
            <a:ext cx="849700" cy="11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5">
            <a:alphaModFix/>
          </a:blip>
          <a:srcRect b="50172" l="53192" r="0" t="22018"/>
          <a:stretch/>
        </p:blipFill>
        <p:spPr>
          <a:xfrm>
            <a:off x="729525" y="1884774"/>
            <a:ext cx="983874" cy="1235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94500" y="98650"/>
            <a:ext cx="8955000" cy="49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40°</a:t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Alessandra Zingaretti</a:t>
            </a:r>
            <a:r>
              <a:rPr lang="it" sz="1500"/>
              <a:t> - Supervisors: Serena Mattiazzo</a:t>
            </a:r>
            <a:endParaRPr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CMOS pixel detectors for applications at future colliders”</a:t>
            </a:r>
            <a:endParaRPr i="1" sz="1500"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Mohamed Yahia Bournane</a:t>
            </a:r>
            <a:r>
              <a:rPr lang="it" sz="1500"/>
              <a:t> - Supervisors: Demetrio Magrin</a:t>
            </a:r>
            <a:endParaRPr sz="1500"/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“Optical Design of MezzoCielo”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Camilla Forza</a:t>
            </a:r>
            <a:r>
              <a:rPr lang="it" sz="1500"/>
              <a:t> - Supervisors: Gianmaria Collazuol; Alberto Gola</a:t>
            </a:r>
            <a:endParaRPr sz="1500"/>
          </a:p>
          <a:p>
            <a:pPr indent="457200" lvl="0" marL="22860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“Study and Characterization of Silicon Photomultipliers with Applications to Large Area Radiation Detectors”</a:t>
            </a:r>
            <a:endParaRPr i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Arbab Imtiaz</a:t>
            </a:r>
            <a:r>
              <a:rPr lang="it" sz="1500"/>
              <a:t> - Supervisors: Alberto Aloisio; Pierluigi Casolaro</a:t>
            </a:r>
            <a:endParaRPr sz="1500"/>
          </a:p>
          <a:p>
            <a:pPr indent="45720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“Characterization of sensors with impedence spectroscopy techniques and noise analysis”</a:t>
            </a:r>
            <a:endParaRPr i="1" sz="1500"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13935" r="9623" t="14199"/>
          <a:stretch/>
        </p:blipFill>
        <p:spPr>
          <a:xfrm>
            <a:off x="1568375" y="227850"/>
            <a:ext cx="1087975" cy="12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150" y="1561550"/>
            <a:ext cx="1027950" cy="12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5">
            <a:alphaModFix/>
          </a:blip>
          <a:srcRect b="25744" l="16876" r="12805" t="0"/>
          <a:stretch/>
        </p:blipFill>
        <p:spPr>
          <a:xfrm>
            <a:off x="2403400" y="2571750"/>
            <a:ext cx="1027950" cy="108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6">
            <a:alphaModFix/>
          </a:blip>
          <a:srcRect b="13120" l="13122" r="15131" t="8876"/>
          <a:stretch/>
        </p:blipFill>
        <p:spPr>
          <a:xfrm>
            <a:off x="418288" y="3657242"/>
            <a:ext cx="1087975" cy="103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94500" y="0"/>
            <a:ext cx="8955000" cy="506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/>
              <a:t>Sa</a:t>
            </a:r>
            <a:r>
              <a:rPr b="1" lang="it" sz="1500"/>
              <a:t>miullah Khan</a:t>
            </a:r>
            <a:r>
              <a:rPr lang="it" sz="1500"/>
              <a:t> - Supervisors: Manuel Rolo; Alberto Tibaldi</a:t>
            </a:r>
            <a:endParaRPr sz="150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and characterisation of CMOS sensors for X-ray imaging in space, medical and industrial applications”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Raja Yasir Mehmood Khan</a:t>
            </a:r>
            <a:r>
              <a:rPr lang="it" sz="1500"/>
              <a:t> - Supervisors: Lorenzo Pagnanini; Laura Cardani</a:t>
            </a:r>
            <a:endParaRPr sz="150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“Reducing the impacts of natural radioactivity on supernductive quibits with phonon traps”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Felice Nenna</a:t>
            </a:r>
            <a:r>
              <a:rPr lang="it" sz="1500"/>
              <a:t> - Supervisors: Piet Verwilligen; Federica Simone</a:t>
            </a:r>
            <a:endParaRPr sz="1500"/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photosensors and readout for the upgrade of the LHCb RICH detector for High Luminosity LHC”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Remon van Gaalen</a:t>
            </a:r>
            <a:r>
              <a:rPr lang="it" sz="1500"/>
              <a:t> - Supervisors: Maria Bergomi</a:t>
            </a:r>
            <a:endParaRPr sz="1500"/>
          </a:p>
          <a:p>
            <a:pPr indent="457200" lvl="0" marL="13716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“Simulations, analysis and procedures definition for alignment, test and calibration of complex Adaptive Optics systems in the framework of the new generation of telescopes”</a:t>
            </a:r>
            <a:endParaRPr i="1" sz="1500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700" y="70325"/>
            <a:ext cx="734275" cy="9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4">
            <a:alphaModFix/>
          </a:blip>
          <a:srcRect b="0" l="0" r="0" t="20413"/>
          <a:stretch/>
        </p:blipFill>
        <p:spPr>
          <a:xfrm>
            <a:off x="911484" y="1261200"/>
            <a:ext cx="805391" cy="9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9024" y="2501299"/>
            <a:ext cx="805400" cy="954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600" y="3840550"/>
            <a:ext cx="868951" cy="115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94500" y="474425"/>
            <a:ext cx="8955000" cy="45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/>
              <a:t>Isabella Sofia</a:t>
            </a:r>
            <a:r>
              <a:rPr lang="it" sz="1500"/>
              <a:t> - Supervisors: Andrea Chiavassa; Richard White; Federico Di Pierro</a:t>
            </a:r>
            <a:endParaRPr sz="1500"/>
          </a:p>
          <a:p>
            <a:pPr indent="45720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and characterization of the Small-Sized Telescope camera for the Cherenkov Telescope Array”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Riccardo Pavarani</a:t>
            </a:r>
            <a:r>
              <a:rPr lang="it" sz="1500"/>
              <a:t> - Supervisors: Matteo Cadeddu; Francesca Dordei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“Background mitigation techniques and sensitivity studies for cryogenic noble-liquid detectors”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9144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Federico Cittadini</a:t>
            </a:r>
            <a:r>
              <a:rPr lang="it" sz="1500"/>
              <a:t> - Supervisor: Leonello Servoli</a:t>
            </a:r>
            <a:endParaRPr sz="1500"/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of solid-state detectors for clinical beam dosimetry, both conventional and FLASH modality”</a:t>
            </a:r>
            <a:endParaRPr i="1" sz="1500"/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1500">
              <a:solidFill>
                <a:srgbClr val="666666"/>
              </a:solidFill>
            </a:endParaRPr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3827" l="7948" r="4416" t="0"/>
          <a:stretch/>
        </p:blipFill>
        <p:spPr>
          <a:xfrm>
            <a:off x="712450" y="252625"/>
            <a:ext cx="1004400" cy="129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019" y="1811713"/>
            <a:ext cx="1163250" cy="152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5">
            <a:alphaModFix/>
          </a:blip>
          <a:srcRect b="25822" l="28519" r="37007" t="25822"/>
          <a:stretch/>
        </p:blipFill>
        <p:spPr>
          <a:xfrm>
            <a:off x="1933750" y="3445450"/>
            <a:ext cx="1004400" cy="1408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94500" y="474425"/>
            <a:ext cx="8955000" cy="45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45720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/>
              <a:t>Ajeethkumar Rengarajan</a:t>
            </a:r>
            <a:r>
              <a:rPr lang="it" sz="1500"/>
              <a:t> - Supervisors: Roberta Sparvoli; Andrea Salamon; Alessandro Gaggero</a:t>
            </a:r>
            <a:endParaRPr sz="1500"/>
          </a:p>
          <a:p>
            <a:pPr indent="457200" lvl="0" marL="4572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666666"/>
                </a:solidFill>
              </a:rPr>
              <a:t>“</a:t>
            </a:r>
            <a:r>
              <a:rPr i="1" lang="it" sz="1600">
                <a:solidFill>
                  <a:srgbClr val="666666"/>
                </a:solidFill>
              </a:rPr>
              <a:t>Development of superconducting nanowire photon number resolving detectors</a:t>
            </a:r>
            <a:r>
              <a:rPr lang="it" sz="1500">
                <a:solidFill>
                  <a:srgbClr val="666666"/>
                </a:solidFill>
              </a:rPr>
              <a:t>”</a:t>
            </a:r>
            <a:endParaRPr sz="1500">
              <a:solidFill>
                <a:srgbClr val="666666"/>
              </a:solidFill>
            </a:endParaRPr>
          </a:p>
          <a:p>
            <a:pPr indent="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666666"/>
              </a:solidFill>
            </a:endParaRPr>
          </a:p>
          <a:p>
            <a:pPr indent="0" lvl="0" marL="9144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rgbClr val="666666"/>
                </a:solidFill>
              </a:rPr>
              <a:t>Emma Jane Johnson</a:t>
            </a:r>
            <a:r>
              <a:rPr lang="it" sz="1500">
                <a:solidFill>
                  <a:srgbClr val="666666"/>
                </a:solidFill>
              </a:rPr>
              <a:t> - Supervisors: Alessandro Cardini; Andrea Contu; Sabyasachi Siddhanta</a:t>
            </a:r>
            <a:endParaRPr sz="15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>
                <a:solidFill>
                  <a:srgbClr val="666666"/>
                </a:solidFill>
              </a:rPr>
              <a:t>   				“Development of innovative interferometer monitoring technologies for Einstein Telescope and the next generation gravitational waves experiments”</a:t>
            </a:r>
            <a:endParaRPr i="1" sz="15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666666"/>
              </a:solidFill>
            </a:endParaRPr>
          </a:p>
          <a:p>
            <a:pPr indent="45720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rgbClr val="666666"/>
                </a:solidFill>
              </a:rPr>
              <a:t>Nehete Prajkta</a:t>
            </a:r>
            <a:r>
              <a:rPr lang="it" sz="1500">
                <a:solidFill>
                  <a:srgbClr val="666666"/>
                </a:solidFill>
              </a:rPr>
              <a:t> - Supervisor: Francesco Quochi</a:t>
            </a:r>
            <a:endParaRPr sz="1500">
              <a:solidFill>
                <a:srgbClr val="666666"/>
              </a:solidFill>
            </a:endParaRPr>
          </a:p>
          <a:p>
            <a:pPr indent="457200" lvl="0" marL="13716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>
                <a:solidFill>
                  <a:srgbClr val="666666"/>
                </a:solidFill>
              </a:rPr>
              <a:t>“Optics and thermo-optics of dielectric coatings for gravitational-wave interferometers”</a:t>
            </a:r>
            <a:endParaRPr i="1" sz="1500">
              <a:solidFill>
                <a:srgbClr val="666666"/>
              </a:solidFill>
            </a:endParaRPr>
          </a:p>
          <a:p>
            <a:pPr indent="0" lvl="0" marL="0" rtl="0" algn="r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>
                <a:solidFill>
                  <a:srgbClr val="666666"/>
                </a:solidFill>
              </a:rPr>
              <a:t> </a:t>
            </a:r>
            <a:endParaRPr sz="1500">
              <a:solidFill>
                <a:srgbClr val="666666"/>
              </a:solidFill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125" y="1871863"/>
            <a:ext cx="870325" cy="10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6775" y="333504"/>
            <a:ext cx="965100" cy="95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1600" y="3430981"/>
            <a:ext cx="965100" cy="1206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type="title"/>
          </p:nvPr>
        </p:nvSpPr>
        <p:spPr>
          <a:xfrm>
            <a:off x="311700" y="112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rgbClr val="990000"/>
                </a:solidFill>
              </a:rPr>
              <a:t>MECHANICS curriculum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107675" y="713225"/>
            <a:ext cx="8940900" cy="420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Cycle 39°</a:t>
            </a:r>
            <a:endParaRPr b="1" sz="15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Mehrdad Faraji </a:t>
            </a:r>
            <a:r>
              <a:rPr lang="it" sz="1500"/>
              <a:t>- Supervisors: Irene Calliari; Massimiliano Bonesso</a:t>
            </a:r>
            <a:endParaRPr sz="1500"/>
          </a:p>
          <a:p>
            <a:pPr indent="457200" lvl="0" marL="18288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“Corrosion of components made by additive manufacturing for extreme applications”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13716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Francesca Valentini</a:t>
            </a:r>
            <a:r>
              <a:rPr lang="it" sz="1500"/>
              <a:t> - Supervisors: Simone Mancin; Adriano Pepato</a:t>
            </a:r>
            <a:endParaRPr sz="1500"/>
          </a:p>
          <a:p>
            <a:pPr indent="457200" lvl="0" marL="1828800" rtl="0" algn="r">
              <a:spcBef>
                <a:spcPts val="1200"/>
              </a:spcBef>
              <a:spcAft>
                <a:spcPts val="0"/>
              </a:spcAft>
              <a:buNone/>
            </a:pPr>
            <a:r>
              <a:rPr i="1" lang="it" sz="1500"/>
              <a:t>“Development and optimization of metal additively manufactured components for the thermal management in the fields of nuclear fusion and fundamental research in Physics and Astrophysics”</a:t>
            </a:r>
            <a:endParaRPr i="1"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500"/>
          </a:p>
          <a:p>
            <a:pPr indent="45720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1500"/>
              <a:t>Lorenzo Sclafani</a:t>
            </a:r>
            <a:r>
              <a:rPr lang="it" sz="1500"/>
              <a:t> - Supervisors: Antonio Carcaterra; Silvia Milana</a:t>
            </a:r>
            <a:endParaRPr sz="1500"/>
          </a:p>
          <a:p>
            <a:pPr indent="45720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it" sz="1500"/>
              <a:t>“Mechatronics for fundamental physics experiments”</a:t>
            </a:r>
            <a:endParaRPr i="1" sz="1500"/>
          </a:p>
        </p:txBody>
      </p:sp>
      <p:pic>
        <p:nvPicPr>
          <p:cNvPr id="123" name="Google Shape;12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00" y="885120"/>
            <a:ext cx="998800" cy="126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0700" y="2354075"/>
            <a:ext cx="838000" cy="105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5">
            <a:alphaModFix/>
          </a:blip>
          <a:srcRect b="0" l="13718" r="11766" t="5159"/>
          <a:stretch/>
        </p:blipFill>
        <p:spPr>
          <a:xfrm>
            <a:off x="499600" y="3821200"/>
            <a:ext cx="950350" cy="12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