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1"/>
  </p:notesMasterIdLst>
  <p:sldIdLst>
    <p:sldId id="256" r:id="rId2"/>
    <p:sldId id="802" r:id="rId3"/>
    <p:sldId id="806" r:id="rId4"/>
    <p:sldId id="589" r:id="rId5"/>
    <p:sldId id="801" r:id="rId6"/>
    <p:sldId id="805" r:id="rId7"/>
    <p:sldId id="804" r:id="rId8"/>
    <p:sldId id="748" r:id="rId9"/>
    <p:sldId id="803" r:id="rId10"/>
    <p:sldId id="657" r:id="rId11"/>
    <p:sldId id="811" r:id="rId12"/>
    <p:sldId id="800" r:id="rId13"/>
    <p:sldId id="785" r:id="rId14"/>
    <p:sldId id="786" r:id="rId15"/>
    <p:sldId id="810" r:id="rId16"/>
    <p:sldId id="683" r:id="rId17"/>
    <p:sldId id="787" r:id="rId18"/>
    <p:sldId id="812" r:id="rId19"/>
    <p:sldId id="813" r:id="rId20"/>
    <p:sldId id="817" r:id="rId21"/>
    <p:sldId id="815" r:id="rId22"/>
    <p:sldId id="816" r:id="rId23"/>
    <p:sldId id="808" r:id="rId24"/>
    <p:sldId id="809" r:id="rId25"/>
    <p:sldId id="807" r:id="rId26"/>
    <p:sldId id="530" r:id="rId27"/>
    <p:sldId id="290" r:id="rId28"/>
    <p:sldId id="291" r:id="rId29"/>
    <p:sldId id="58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0D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>
      <p:cViewPr varScale="1">
        <p:scale>
          <a:sx n="144" d="100"/>
          <a:sy n="144" d="100"/>
        </p:scale>
        <p:origin x="84" y="4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041962-E69A-487D-98E4-BF90135E8726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4F471D-CEBF-41E6-AEB2-3AD803463BE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282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4/27/2023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T. Dorigo, GR.1 Padova 25/10/24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429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4/27/2023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T. Dorigo, GR.1 Padova 25/10/24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699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4/27/2023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T. Dorigo, GR.1 Padova 25/10/24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4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4/27/2023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T. Dorigo, GR.1 Padova 25/10/24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26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4/27/2023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T. Dorigo, GR.1 Padova 25/10/24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740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4/27/2023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T. Dorigo, GR.1 Padova 25/10/24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093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4/27/2023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T. Dorigo, GR.1 Padova 25/10/24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238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4/27/2023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T. Dorigo, GR.1 Padova 25/10/24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186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4/27/2023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T. Dorigo, GR.1 Padova 25/10/24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991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4/27/2023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T. Dorigo, GR.1 Padova 25/10/24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375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4/27/2023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T. Dorigo, GR.1 Padova 25/10/24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200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4/27/2023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/>
              <a:t>T. Dorigo, GR.1 Padova 25/10/24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2DB7C-41C6-413A-81DD-F073C27E12A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839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10.01857" TargetMode="External"/><Relationship Id="rId2" Type="http://schemas.openxmlformats.org/officeDocument/2006/relationships/hyperlink" Target="https://doi.org/10.1016/j.physo.2020.100022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2203.02841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10.01857" TargetMode="External"/><Relationship Id="rId2" Type="http://schemas.openxmlformats.org/officeDocument/2006/relationships/hyperlink" Target="https://doi.org/10.1016/j.physo.2020.100022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2203.02841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10.01857" TargetMode="External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.png"/><Relationship Id="rId18" Type="http://schemas.openxmlformats.org/officeDocument/2006/relationships/image" Target="../media/image40.jpeg"/><Relationship Id="rId26" Type="http://schemas.openxmlformats.org/officeDocument/2006/relationships/image" Target="../media/image47.png"/><Relationship Id="rId3" Type="http://schemas.openxmlformats.org/officeDocument/2006/relationships/image" Target="../media/image25.png"/><Relationship Id="rId21" Type="http://schemas.openxmlformats.org/officeDocument/2006/relationships/image" Target="../media/image43.png"/><Relationship Id="rId34" Type="http://schemas.openxmlformats.org/officeDocument/2006/relationships/image" Target="../media/image5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5" Type="http://schemas.openxmlformats.org/officeDocument/2006/relationships/image" Target="../media/image46.png"/><Relationship Id="rId33" Type="http://schemas.openxmlformats.org/officeDocument/2006/relationships/image" Target="../media/image54.png"/><Relationship Id="rId2" Type="http://schemas.openxmlformats.org/officeDocument/2006/relationships/image" Target="../media/image24.jpe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29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24" Type="http://schemas.openxmlformats.org/officeDocument/2006/relationships/image" Target="../media/image45.png"/><Relationship Id="rId32" Type="http://schemas.openxmlformats.org/officeDocument/2006/relationships/image" Target="../media/image53.png"/><Relationship Id="rId5" Type="http://schemas.openxmlformats.org/officeDocument/2006/relationships/image" Target="../media/image27.jpeg"/><Relationship Id="rId15" Type="http://schemas.openxmlformats.org/officeDocument/2006/relationships/image" Target="../media/image37.png"/><Relationship Id="rId23" Type="http://schemas.openxmlformats.org/officeDocument/2006/relationships/image" Target="../media/image44.png"/><Relationship Id="rId28" Type="http://schemas.openxmlformats.org/officeDocument/2006/relationships/image" Target="../media/image49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31" Type="http://schemas.openxmlformats.org/officeDocument/2006/relationships/image" Target="../media/image52.png"/><Relationship Id="rId4" Type="http://schemas.openxmlformats.org/officeDocument/2006/relationships/image" Target="../media/image26.jpeg"/><Relationship Id="rId9" Type="http://schemas.openxmlformats.org/officeDocument/2006/relationships/image" Target="../media/image31.jpeg"/><Relationship Id="rId14" Type="http://schemas.openxmlformats.org/officeDocument/2006/relationships/image" Target="../media/image36.jpeg"/><Relationship Id="rId22" Type="http://schemas.openxmlformats.org/officeDocument/2006/relationships/hyperlink" Target="https://mode-collaboration.github.io/" TargetMode="External"/><Relationship Id="rId27" Type="http://schemas.openxmlformats.org/officeDocument/2006/relationships/image" Target="../media/image48.png"/><Relationship Id="rId30" Type="http://schemas.openxmlformats.org/officeDocument/2006/relationships/image" Target="../media/image51.png"/><Relationship Id="rId8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physo.2020.100022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7B98B6-4157-002E-6746-DBC5600D51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2480" y="820504"/>
            <a:ext cx="10628624" cy="2387600"/>
          </a:xfrm>
        </p:spPr>
        <p:txBody>
          <a:bodyPr>
            <a:normAutofit fontScale="90000"/>
          </a:bodyPr>
          <a:lstStyle/>
          <a:p>
            <a:r>
              <a:rPr lang="en-US" b="0" i="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Google Sans"/>
              </a:rPr>
              <a:t>AI - Assisted 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  <a:latin typeface="Google Sans"/>
              </a:rPr>
              <a:t>C</a:t>
            </a:r>
            <a:r>
              <a:rPr lang="en-US" b="0" i="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Google Sans"/>
              </a:rPr>
              <a:t>o-design </a:t>
            </a:r>
            <a:br>
              <a:rPr lang="en-US" b="0" i="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Google Sans"/>
              </a:rPr>
            </a:b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  <a:latin typeface="Google Sans"/>
              </a:rPr>
              <a:t>for Fundamental Science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48E7196-7AFF-A4BC-7B53-5CF6E0C33D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3790" y="5202237"/>
            <a:ext cx="9144000" cy="1655762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Tommaso Dorigo</a:t>
            </a:r>
          </a:p>
          <a:p>
            <a:r>
              <a:rPr lang="en-US" sz="1600" dirty="0">
                <a:solidFill>
                  <a:schemeClr val="bg1"/>
                </a:solidFill>
              </a:rPr>
              <a:t>First researcher @ </a:t>
            </a:r>
            <a:r>
              <a:rPr lang="en-US" sz="1600" dirty="0">
                <a:solidFill>
                  <a:srgbClr val="FFC000"/>
                </a:solidFill>
              </a:rPr>
              <a:t>INFN, </a:t>
            </a:r>
            <a:r>
              <a:rPr lang="en-US" sz="1600" dirty="0" err="1">
                <a:solidFill>
                  <a:srgbClr val="FFC000"/>
                </a:solidFill>
              </a:rPr>
              <a:t>Sezione</a:t>
            </a:r>
            <a:r>
              <a:rPr lang="en-US" sz="1600" dirty="0">
                <a:solidFill>
                  <a:srgbClr val="FFC000"/>
                </a:solidFill>
              </a:rPr>
              <a:t> di Padova</a:t>
            </a:r>
          </a:p>
          <a:p>
            <a:r>
              <a:rPr lang="en-US" sz="1600" dirty="0">
                <a:solidFill>
                  <a:schemeClr val="bg1"/>
                </a:solidFill>
              </a:rPr>
              <a:t>Guest Professor @ </a:t>
            </a:r>
            <a:r>
              <a:rPr lang="en-US" sz="1600" dirty="0" err="1">
                <a:solidFill>
                  <a:srgbClr val="FFC000"/>
                </a:solidFill>
              </a:rPr>
              <a:t>Luleå</a:t>
            </a:r>
            <a:r>
              <a:rPr lang="en-US" sz="1600" dirty="0">
                <a:solidFill>
                  <a:srgbClr val="FFC000"/>
                </a:solidFill>
              </a:rPr>
              <a:t> </a:t>
            </a:r>
            <a:r>
              <a:rPr lang="en-US" sz="1600" dirty="0" err="1">
                <a:solidFill>
                  <a:srgbClr val="FFC000"/>
                </a:solidFill>
              </a:rPr>
              <a:t>Techniska</a:t>
            </a:r>
            <a:r>
              <a:rPr lang="en-US" sz="1600" dirty="0">
                <a:solidFill>
                  <a:srgbClr val="FFC000"/>
                </a:solidFill>
              </a:rPr>
              <a:t> </a:t>
            </a:r>
            <a:r>
              <a:rPr lang="en-US" sz="1600" dirty="0" err="1">
                <a:solidFill>
                  <a:srgbClr val="FFC000"/>
                </a:solidFill>
              </a:rPr>
              <a:t>Universitet</a:t>
            </a:r>
            <a:endParaRPr lang="en-US" sz="1600" dirty="0">
              <a:solidFill>
                <a:srgbClr val="FFC000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President @ </a:t>
            </a:r>
            <a:r>
              <a:rPr lang="en-US" sz="1600" dirty="0">
                <a:solidFill>
                  <a:srgbClr val="FFC000"/>
                </a:solidFill>
              </a:rPr>
              <a:t>Universal Scientific Education and Research Network</a:t>
            </a:r>
          </a:p>
          <a:p>
            <a:r>
              <a:rPr lang="en-US" sz="1600" dirty="0">
                <a:solidFill>
                  <a:schemeClr val="bg1"/>
                </a:solidFill>
              </a:rPr>
              <a:t>Coordinator @</a:t>
            </a:r>
            <a:r>
              <a:rPr lang="en-US" sz="1600" dirty="0">
                <a:solidFill>
                  <a:srgbClr val="FFC000"/>
                </a:solidFill>
              </a:rPr>
              <a:t> MODE Collaboration</a:t>
            </a:r>
          </a:p>
        </p:txBody>
      </p:sp>
      <p:pic>
        <p:nvPicPr>
          <p:cNvPr id="4" name="Picture 4" descr="L'INFN CAMBIA LOGO">
            <a:extLst>
              <a:ext uri="{FF2B5EF4-FFF2-40B4-BE49-F238E27FC236}">
                <a16:creationId xmlns:a16="http://schemas.microsoft.com/office/drawing/2014/main" id="{BB26DFEA-8E23-7DF7-8856-88D54D635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7" y="54900"/>
            <a:ext cx="2150144" cy="119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lh5.googleusercontent.com/ATfI_TI-jjL4G-80H2J05N94UXCGWGjGEHUoyLZSNy13hvjusaSDWQfJex3ibvzObAanKGVVBbDjSamxHtdE1Rcps4s9qZ4-LFZQvheeJQVIo85JNmqZi3zgQEUMAyO6GbinA81r">
            <a:extLst>
              <a:ext uri="{FF2B5EF4-FFF2-40B4-BE49-F238E27FC236}">
                <a16:creationId xmlns:a16="http://schemas.microsoft.com/office/drawing/2014/main" id="{F75F46C1-BD35-1CFC-E4E4-D8773F81A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9" y="5599273"/>
            <a:ext cx="1412689" cy="119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uleå Tekniska Universitet – Swedtrain">
            <a:extLst>
              <a:ext uri="{FF2B5EF4-FFF2-40B4-BE49-F238E27FC236}">
                <a16:creationId xmlns:a16="http://schemas.microsoft.com/office/drawing/2014/main" id="{C5A89C0F-A340-D28B-C03A-1ABDDA156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323" y="5602787"/>
            <a:ext cx="2204528" cy="1189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A logo for a scientific research network&#10;&#10;Description automatically generated">
            <a:extLst>
              <a:ext uri="{FF2B5EF4-FFF2-40B4-BE49-F238E27FC236}">
                <a16:creationId xmlns:a16="http://schemas.microsoft.com/office/drawing/2014/main" id="{F12A9C3F-2C6D-76AE-D660-4A01EA5D25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056" y="41287"/>
            <a:ext cx="2845467" cy="118981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7121E9A-211A-7DC8-5255-8EB7104C85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3959" y="2568812"/>
            <a:ext cx="4805666" cy="246494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3978BD0-B84C-FC6E-4867-AC4D0A65084B}"/>
              </a:ext>
            </a:extLst>
          </p:cNvPr>
          <p:cNvSpPr txBox="1"/>
          <p:nvPr/>
        </p:nvSpPr>
        <p:spPr>
          <a:xfrm>
            <a:off x="3827462" y="241274"/>
            <a:ext cx="4537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C000"/>
                </a:solidFill>
              </a:rPr>
              <a:t>Riunione</a:t>
            </a:r>
            <a:r>
              <a:rPr lang="en-US" dirty="0">
                <a:solidFill>
                  <a:srgbClr val="FFC000"/>
                </a:solidFill>
              </a:rPr>
              <a:t> Gruppo 1 – INFN Padova 25/10/2024</a:t>
            </a:r>
          </a:p>
        </p:txBody>
      </p:sp>
    </p:spTree>
    <p:extLst>
      <p:ext uri="{BB962C8B-B14F-4D97-AF65-F5344CB8AC3E}">
        <p14:creationId xmlns:p14="http://schemas.microsoft.com/office/powerpoint/2010/main" val="30648915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701" y="218641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How to Scale?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5923369" y="4648268"/>
            <a:ext cx="6341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 err="1"/>
              <a:t>Above</a:t>
            </a:r>
            <a:r>
              <a:rPr lang="it-IT" i="1" dirty="0"/>
              <a:t>: relative </a:t>
            </a:r>
            <a:r>
              <a:rPr lang="it-IT" i="1" dirty="0" err="1"/>
              <a:t>resolution</a:t>
            </a:r>
            <a:r>
              <a:rPr lang="it-IT" i="1" dirty="0"/>
              <a:t> in event q</a:t>
            </a:r>
            <a:r>
              <a:rPr lang="it-IT" i="1" baseline="30000" dirty="0"/>
              <a:t>2</a:t>
            </a:r>
            <a:r>
              <a:rPr lang="it-IT" i="1" dirty="0"/>
              <a:t> for </a:t>
            </a:r>
            <a:r>
              <a:rPr lang="it-IT" i="1" dirty="0" err="1"/>
              <a:t>different</a:t>
            </a:r>
            <a:r>
              <a:rPr lang="it-IT" i="1" dirty="0"/>
              <a:t> </a:t>
            </a:r>
            <a:r>
              <a:rPr lang="it-IT" i="1" dirty="0" err="1"/>
              <a:t>configurations</a:t>
            </a:r>
            <a:r>
              <a:rPr lang="it-IT" i="1" dirty="0"/>
              <a:t> (the </a:t>
            </a:r>
            <a:r>
              <a:rPr lang="it-IT" i="1" dirty="0" err="1"/>
              <a:t>higher</a:t>
            </a:r>
            <a:r>
              <a:rPr lang="it-IT" i="1" dirty="0"/>
              <a:t>, black line </a:t>
            </a:r>
            <a:r>
              <a:rPr lang="it-IT" i="1" dirty="0" err="1"/>
              <a:t>is</a:t>
            </a:r>
            <a:r>
              <a:rPr lang="it-IT" i="1" dirty="0"/>
              <a:t> the </a:t>
            </a:r>
            <a:r>
              <a:rPr lang="it-IT" i="1" dirty="0" err="1"/>
              <a:t>original</a:t>
            </a:r>
            <a:r>
              <a:rPr lang="it-IT" i="1" dirty="0"/>
              <a:t> </a:t>
            </a:r>
            <a:r>
              <a:rPr lang="it-IT" i="1" dirty="0" err="1"/>
              <a:t>proposal</a:t>
            </a:r>
            <a:r>
              <a:rPr lang="it-IT" i="1" dirty="0"/>
              <a:t> by the </a:t>
            </a:r>
            <a:r>
              <a:rPr lang="it-IT" i="1" dirty="0" err="1"/>
              <a:t>MUonE</a:t>
            </a:r>
            <a:r>
              <a:rPr lang="it-IT" i="1" dirty="0"/>
              <a:t> </a:t>
            </a:r>
            <a:r>
              <a:rPr lang="it-IT" i="1" dirty="0" err="1"/>
              <a:t>coll</a:t>
            </a:r>
            <a:r>
              <a:rPr lang="it-IT" i="1" dirty="0"/>
              <a:t>.)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450980" y="1872785"/>
            <a:ext cx="542955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The</a:t>
            </a:r>
            <a:r>
              <a:rPr lang="it-IT" sz="2400" b="1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MUonE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optimization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was</a:t>
            </a:r>
            <a:r>
              <a:rPr lang="it-IT" sz="2400" dirty="0">
                <a:solidFill>
                  <a:schemeClr val="bg1"/>
                </a:solidFill>
              </a:rPr>
              <a:t> «easy», </a:t>
            </a:r>
            <a:r>
              <a:rPr lang="it-IT" sz="2400" dirty="0" err="1">
                <a:solidFill>
                  <a:schemeClr val="bg1"/>
                </a:solidFill>
              </a:rPr>
              <a:t>because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there</a:t>
            </a:r>
            <a:r>
              <a:rPr lang="it-IT" sz="2400" dirty="0">
                <a:solidFill>
                  <a:schemeClr val="bg1"/>
                </a:solidFill>
              </a:rPr>
              <a:t> are 3 </a:t>
            </a:r>
            <a:r>
              <a:rPr lang="it-IT" sz="2400" dirty="0" err="1">
                <a:solidFill>
                  <a:schemeClr val="bg1"/>
                </a:solidFill>
              </a:rPr>
              <a:t>particles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involved</a:t>
            </a:r>
            <a:r>
              <a:rPr lang="it-IT" sz="2400" dirty="0">
                <a:solidFill>
                  <a:schemeClr val="bg1"/>
                </a:solidFill>
              </a:rPr>
              <a:t> and </a:t>
            </a:r>
            <a:r>
              <a:rPr lang="it-IT" sz="2400" dirty="0" err="1">
                <a:solidFill>
                  <a:schemeClr val="bg1"/>
                </a:solidFill>
              </a:rPr>
              <a:t>only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few</a:t>
            </a:r>
            <a:r>
              <a:rPr lang="it-IT" sz="2400" dirty="0">
                <a:solidFill>
                  <a:schemeClr val="bg1"/>
                </a:solidFill>
              </a:rPr>
              <a:t> Be and Si </a:t>
            </a:r>
            <a:r>
              <a:rPr lang="it-IT" sz="2400" dirty="0" err="1">
                <a:solidFill>
                  <a:schemeClr val="bg1"/>
                </a:solidFill>
              </a:rPr>
              <a:t>layers</a:t>
            </a:r>
            <a:r>
              <a:rPr lang="it-IT" sz="2400" dirty="0">
                <a:solidFill>
                  <a:schemeClr val="bg1"/>
                </a:solidFill>
              </a:rPr>
              <a:t>... O(20) free </a:t>
            </a:r>
            <a:r>
              <a:rPr lang="it-IT" sz="2400" dirty="0" err="1">
                <a:solidFill>
                  <a:schemeClr val="bg1"/>
                </a:solidFill>
              </a:rPr>
              <a:t>parameters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it-IT" sz="2400" dirty="0">
                <a:solidFill>
                  <a:srgbClr val="FFC000"/>
                </a:solidFill>
              </a:rPr>
              <a:t>Discrete </a:t>
            </a:r>
            <a:r>
              <a:rPr lang="it-IT" sz="2400" dirty="0" err="1">
                <a:solidFill>
                  <a:srgbClr val="FFC000"/>
                </a:solidFill>
              </a:rPr>
              <a:t>optimization</a:t>
            </a:r>
            <a:r>
              <a:rPr lang="it-IT" sz="2400" dirty="0">
                <a:solidFill>
                  <a:srgbClr val="FFC000"/>
                </a:solidFill>
              </a:rPr>
              <a:t> </a:t>
            </a:r>
            <a:r>
              <a:rPr lang="it-IT" sz="2400" dirty="0" err="1">
                <a:solidFill>
                  <a:srgbClr val="FFC000"/>
                </a:solidFill>
              </a:rPr>
              <a:t>scans</a:t>
            </a:r>
            <a:r>
              <a:rPr lang="it-IT" sz="2400" dirty="0">
                <a:solidFill>
                  <a:srgbClr val="FFC000"/>
                </a:solidFill>
              </a:rPr>
              <a:t> </a:t>
            </a:r>
            <a:r>
              <a:rPr lang="it-IT" sz="2400" dirty="0" err="1">
                <a:solidFill>
                  <a:srgbClr val="FFC000"/>
                </a:solidFill>
              </a:rPr>
              <a:t>were</a:t>
            </a:r>
            <a:r>
              <a:rPr lang="it-IT" sz="2400" dirty="0">
                <a:solidFill>
                  <a:srgbClr val="FFC000"/>
                </a:solidFill>
              </a:rPr>
              <a:t> </a:t>
            </a:r>
            <a:r>
              <a:rPr lang="it-IT" sz="2400" dirty="0" err="1">
                <a:solidFill>
                  <a:srgbClr val="FFC000"/>
                </a:solidFill>
              </a:rPr>
              <a:t>sufficient</a:t>
            </a:r>
            <a:r>
              <a:rPr lang="it-IT" sz="2400" dirty="0">
                <a:solidFill>
                  <a:srgbClr val="FFC000"/>
                </a:solidFill>
              </a:rPr>
              <a:t> </a:t>
            </a:r>
            <a:r>
              <a:rPr lang="it-IT" sz="2400" dirty="0" err="1">
                <a:solidFill>
                  <a:srgbClr val="FFC000"/>
                </a:solidFill>
              </a:rPr>
              <a:t>there</a:t>
            </a:r>
            <a:r>
              <a:rPr lang="it-IT" sz="2400" dirty="0">
                <a:solidFill>
                  <a:srgbClr val="FFC000"/>
                </a:solidFill>
              </a:rPr>
              <a:t>.</a:t>
            </a:r>
          </a:p>
          <a:p>
            <a:endParaRPr lang="it-IT" sz="2400" dirty="0">
              <a:solidFill>
                <a:srgbClr val="C00000"/>
              </a:solidFill>
            </a:endParaRPr>
          </a:p>
          <a:p>
            <a:r>
              <a:rPr lang="it-IT" sz="2400" b="1" dirty="0">
                <a:solidFill>
                  <a:srgbClr val="00B0F0"/>
                </a:solidFill>
              </a:rPr>
              <a:t>How to scale to more </a:t>
            </a:r>
            <a:r>
              <a:rPr lang="it-IT" sz="2400" b="1" dirty="0" err="1">
                <a:solidFill>
                  <a:srgbClr val="00B0F0"/>
                </a:solidFill>
              </a:rPr>
              <a:t>complex</a:t>
            </a:r>
            <a:r>
              <a:rPr lang="it-IT" sz="2400" b="1" dirty="0">
                <a:solidFill>
                  <a:srgbClr val="00B0F0"/>
                </a:solidFill>
              </a:rPr>
              <a:t> </a:t>
            </a:r>
            <a:r>
              <a:rPr lang="it-IT" sz="2400" b="1" dirty="0" err="1">
                <a:solidFill>
                  <a:srgbClr val="00B0F0"/>
                </a:solidFill>
              </a:rPr>
              <a:t>cases</a:t>
            </a:r>
            <a:r>
              <a:rPr lang="it-IT" sz="2400" b="1" dirty="0">
                <a:solidFill>
                  <a:srgbClr val="00B0F0"/>
                </a:solidFill>
              </a:rPr>
              <a:t>?</a:t>
            </a:r>
          </a:p>
          <a:p>
            <a:endParaRPr lang="it-IT" sz="2400" b="1" dirty="0">
              <a:solidFill>
                <a:srgbClr val="00B0F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it-IT" sz="2400" dirty="0">
                <a:solidFill>
                  <a:schemeClr val="bg1"/>
                </a:solidFill>
                <a:sym typeface="Wingdings" panose="05000000000000000000" pitchFamily="2" charset="2"/>
              </a:rPr>
              <a:t>Use deep learning </a:t>
            </a:r>
            <a:r>
              <a:rPr lang="it-IT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technologies</a:t>
            </a:r>
            <a:r>
              <a:rPr lang="it-IT" sz="2400" dirty="0">
                <a:solidFill>
                  <a:schemeClr val="bg1"/>
                </a:solidFill>
                <a:sym typeface="Wingdings" panose="05000000000000000000" pitchFamily="2" charset="2"/>
              </a:rPr>
              <a:t>: </a:t>
            </a:r>
          </a:p>
          <a:p>
            <a:r>
              <a:rPr lang="it-IT" sz="2400" dirty="0">
                <a:solidFill>
                  <a:srgbClr val="00B0F0"/>
                </a:solidFill>
                <a:sym typeface="Wingdings" panose="05000000000000000000" pitchFamily="2" charset="2"/>
              </a:rPr>
              <a:t>back-propagate </a:t>
            </a:r>
            <a:r>
              <a:rPr lang="it-IT" sz="2400" dirty="0">
                <a:solidFill>
                  <a:schemeClr val="bg1"/>
                </a:solidFill>
                <a:sym typeface="Wingdings" panose="05000000000000000000" pitchFamily="2" charset="2"/>
              </a:rPr>
              <a:t>the </a:t>
            </a:r>
            <a:r>
              <a:rPr lang="it-IT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gradient</a:t>
            </a:r>
            <a:r>
              <a:rPr lang="it-IT" sz="2400" dirty="0">
                <a:solidFill>
                  <a:schemeClr val="bg1"/>
                </a:solidFill>
                <a:sym typeface="Wingdings" panose="05000000000000000000" pitchFamily="2" charset="2"/>
              </a:rPr>
              <a:t> of the utility </a:t>
            </a:r>
            <a:r>
              <a:rPr lang="it-IT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function</a:t>
            </a:r>
            <a:r>
              <a:rPr lang="it-IT" sz="2400" dirty="0">
                <a:solidFill>
                  <a:schemeClr val="bg1"/>
                </a:solidFill>
                <a:sym typeface="Wingdings" panose="05000000000000000000" pitchFamily="2" charset="2"/>
              </a:rPr>
              <a:t> to design </a:t>
            </a:r>
            <a:r>
              <a:rPr lang="it-IT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parameters</a:t>
            </a:r>
            <a:r>
              <a:rPr lang="it-IT" sz="2400" dirty="0">
                <a:solidFill>
                  <a:schemeClr val="bg1"/>
                </a:solidFill>
                <a:sym typeface="Wingdings" panose="05000000000000000000" pitchFamily="2" charset="2"/>
              </a:rPr>
              <a:t>, update </a:t>
            </a:r>
            <a:r>
              <a:rPr lang="it-IT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them</a:t>
            </a:r>
            <a:r>
              <a:rPr lang="it-IT" sz="2400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it-IT" sz="2400" dirty="0">
                <a:solidFill>
                  <a:srgbClr val="00B0F0"/>
                </a:solidFill>
                <a:sym typeface="Wingdings" panose="05000000000000000000" pitchFamily="2" charset="2"/>
              </a:rPr>
              <a:t>to </a:t>
            </a:r>
            <a:r>
              <a:rPr lang="it-IT" sz="2400" dirty="0" err="1">
                <a:solidFill>
                  <a:srgbClr val="00B0F0"/>
                </a:solidFill>
                <a:sym typeface="Wingdings" panose="05000000000000000000" pitchFamily="2" charset="2"/>
              </a:rPr>
              <a:t>improve</a:t>
            </a:r>
            <a:r>
              <a:rPr lang="it-IT" sz="2400" dirty="0">
                <a:solidFill>
                  <a:srgbClr val="00B0F0"/>
                </a:solidFill>
                <a:sym typeface="Wingdings" panose="05000000000000000000" pitchFamily="2" charset="2"/>
              </a:rPr>
              <a:t> the utility</a:t>
            </a:r>
            <a:endParaRPr lang="it-IT" sz="2400" dirty="0">
              <a:solidFill>
                <a:srgbClr val="00B0F0"/>
              </a:solidFill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4B49EA0-CDED-FF0B-7097-CA5213214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T. Dorigo, GR.1 Padova 25/10/24</a:t>
            </a:r>
            <a:endParaRPr lang="en-US"/>
          </a:p>
        </p:txBody>
      </p:sp>
      <p:pic>
        <p:nvPicPr>
          <p:cNvPr id="2050" name="Picture 2" descr="Back Propagation in Convolutional Neural Networks — Intuition and Code | by  Mayank Agarwal | Becoming Human: Artificial Intelligence Magazine">
            <a:extLst>
              <a:ext uri="{FF2B5EF4-FFF2-40B4-BE49-F238E27FC236}">
                <a16:creationId xmlns:a16="http://schemas.microsoft.com/office/drawing/2014/main" id="{6F7567CD-A3B3-638C-22ED-2943DBDF4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231" y="4675953"/>
            <a:ext cx="3814069" cy="2009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hat Is a Neural Network and its Types?-">
            <a:extLst>
              <a:ext uri="{FF2B5EF4-FFF2-40B4-BE49-F238E27FC236}">
                <a16:creationId xmlns:a16="http://schemas.microsoft.com/office/drawing/2014/main" id="{36259C70-AB3D-3617-516C-D7E27A7E5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250" y="305410"/>
            <a:ext cx="573405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24570DA-AC55-6FAF-E4AA-90714B11FD47}"/>
              </a:ext>
            </a:extLst>
          </p:cNvPr>
          <p:cNvSpPr txBox="1"/>
          <p:nvPr/>
        </p:nvSpPr>
        <p:spPr>
          <a:xfrm>
            <a:off x="6096000" y="3183004"/>
            <a:ext cx="61154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Above: a fully connected Neural Network</a:t>
            </a:r>
          </a:p>
          <a:p>
            <a:endParaRPr lang="en-US" i="1" dirty="0">
              <a:solidFill>
                <a:schemeClr val="bg1"/>
              </a:solidFill>
            </a:endParaRPr>
          </a:p>
          <a:p>
            <a:r>
              <a:rPr lang="en-US" i="1" dirty="0">
                <a:solidFill>
                  <a:schemeClr val="bg1"/>
                </a:solidFill>
              </a:rPr>
              <a:t>Below: an optimization can be achieved by “backpropagation”, i.e. exploiting the chain rule of differential calculus, modifying parameters following the gradient of the loss function</a:t>
            </a:r>
          </a:p>
        </p:txBody>
      </p:sp>
    </p:spTree>
    <p:extLst>
      <p:ext uri="{BB962C8B-B14F-4D97-AF65-F5344CB8AC3E}">
        <p14:creationId xmlns:p14="http://schemas.microsoft.com/office/powerpoint/2010/main" val="363379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2E6688-C850-E47F-7DC3-B8FFBEE5E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33234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Scale of Optimization Problems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in Physics and Elsewhere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C98F628-31CE-61C5-DE84-5EC85F0F5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T. Dorigo, GR.1 Padova 25/10/24</a:t>
            </a:r>
            <a:endParaRPr lang="en-US"/>
          </a:p>
        </p:txBody>
      </p:sp>
      <p:graphicFrame>
        <p:nvGraphicFramePr>
          <p:cNvPr id="8" name="Segnaposto contenuto 7">
            <a:extLst>
              <a:ext uri="{FF2B5EF4-FFF2-40B4-BE49-F238E27FC236}">
                <a16:creationId xmlns:a16="http://schemas.microsoft.com/office/drawing/2014/main" id="{DFFD6908-696E-B799-2D52-405530B45D6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78069" y="2104149"/>
          <a:ext cx="10997762" cy="360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7041">
                  <a:extLst>
                    <a:ext uri="{9D8B030D-6E8A-4147-A177-3AD203B41FA5}">
                      <a16:colId xmlns:a16="http://schemas.microsoft.com/office/drawing/2014/main" val="861325027"/>
                    </a:ext>
                  </a:extLst>
                </a:gridCol>
                <a:gridCol w="2913197">
                  <a:extLst>
                    <a:ext uri="{9D8B030D-6E8A-4147-A177-3AD203B41FA5}">
                      <a16:colId xmlns:a16="http://schemas.microsoft.com/office/drawing/2014/main" val="4125439222"/>
                    </a:ext>
                  </a:extLst>
                </a:gridCol>
                <a:gridCol w="1538762">
                  <a:extLst>
                    <a:ext uri="{9D8B030D-6E8A-4147-A177-3AD203B41FA5}">
                      <a16:colId xmlns:a16="http://schemas.microsoft.com/office/drawing/2014/main" val="1551253753"/>
                    </a:ext>
                  </a:extLst>
                </a:gridCol>
                <a:gridCol w="1538762">
                  <a:extLst>
                    <a:ext uri="{9D8B030D-6E8A-4147-A177-3AD203B41FA5}">
                      <a16:colId xmlns:a16="http://schemas.microsoft.com/office/drawing/2014/main" val="11855051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Number of parameters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73961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Typical LHC new physics search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20-50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2012-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78610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hlinkClick r:id="rId2"/>
                        </a:rPr>
                        <a:t>MUonE</a:t>
                      </a:r>
                      <a:r>
                        <a:rPr lang="en-US" dirty="0">
                          <a:hlinkClick r:id="rId2"/>
                        </a:rPr>
                        <a:t> detector station geometry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2019-2020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250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hlinkClick r:id="rId3"/>
                        </a:rPr>
                        <a:t>SWGO Cherenkov tanks layout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O(100)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2023-2024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In progress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31444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FDFLC </a:t>
                      </a:r>
                    </a:p>
                    <a:p>
                      <a:r>
                        <a:rPr lang="en-US" b="1" dirty="0"/>
                        <a:t>(a future detector for a future large collider)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O(100,000)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Not presently contemplated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84586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AlexNet</a:t>
                      </a:r>
                      <a:r>
                        <a:rPr lang="en-US" dirty="0"/>
                        <a:t> (for ImageNet challenge)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62,300,000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0194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hlinkClick r:id="rId4"/>
                        </a:rPr>
                        <a:t>kNN</a:t>
                      </a:r>
                      <a:r>
                        <a:rPr lang="en-US" dirty="0">
                          <a:hlinkClick r:id="rId4"/>
                        </a:rPr>
                        <a:t> for muon energy regression in granular calo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66,000,000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41169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ChatGPT 3.5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150,000,000,000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1127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ChatGPT 4.0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1,700,000,000,000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938126"/>
                  </a:ext>
                </a:extLst>
              </a:tr>
            </a:tbl>
          </a:graphicData>
        </a:graphic>
      </p:graphicFrame>
      <p:sp>
        <p:nvSpPr>
          <p:cNvPr id="3" name="Rettangolo 2">
            <a:extLst>
              <a:ext uri="{FF2B5EF4-FFF2-40B4-BE49-F238E27FC236}">
                <a16:creationId xmlns:a16="http://schemas.microsoft.com/office/drawing/2014/main" id="{74160337-22F7-19D8-0915-A53B2D11DCD7}"/>
              </a:ext>
            </a:extLst>
          </p:cNvPr>
          <p:cNvSpPr/>
          <p:nvPr/>
        </p:nvSpPr>
        <p:spPr>
          <a:xfrm>
            <a:off x="578069" y="3584355"/>
            <a:ext cx="10997762" cy="6463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971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2E6688-C850-E47F-7DC3-B8FFBEE5E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33234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Scale of Optimization Problems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in Physics and Elsewhere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C98F628-31CE-61C5-DE84-5EC85F0F5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T. Dorigo, GR.1 Padova 25/10/24</a:t>
            </a:r>
            <a:endParaRPr lang="en-US"/>
          </a:p>
        </p:txBody>
      </p:sp>
      <p:graphicFrame>
        <p:nvGraphicFramePr>
          <p:cNvPr id="8" name="Segnaposto contenuto 7">
            <a:extLst>
              <a:ext uri="{FF2B5EF4-FFF2-40B4-BE49-F238E27FC236}">
                <a16:creationId xmlns:a16="http://schemas.microsoft.com/office/drawing/2014/main" id="{DFFD6908-696E-B799-2D52-405530B45D6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78069" y="2104149"/>
          <a:ext cx="10997762" cy="360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7041">
                  <a:extLst>
                    <a:ext uri="{9D8B030D-6E8A-4147-A177-3AD203B41FA5}">
                      <a16:colId xmlns:a16="http://schemas.microsoft.com/office/drawing/2014/main" val="861325027"/>
                    </a:ext>
                  </a:extLst>
                </a:gridCol>
                <a:gridCol w="2913197">
                  <a:extLst>
                    <a:ext uri="{9D8B030D-6E8A-4147-A177-3AD203B41FA5}">
                      <a16:colId xmlns:a16="http://schemas.microsoft.com/office/drawing/2014/main" val="4125439222"/>
                    </a:ext>
                  </a:extLst>
                </a:gridCol>
                <a:gridCol w="1538762">
                  <a:extLst>
                    <a:ext uri="{9D8B030D-6E8A-4147-A177-3AD203B41FA5}">
                      <a16:colId xmlns:a16="http://schemas.microsoft.com/office/drawing/2014/main" val="1551253753"/>
                    </a:ext>
                  </a:extLst>
                </a:gridCol>
                <a:gridCol w="1538762">
                  <a:extLst>
                    <a:ext uri="{9D8B030D-6E8A-4147-A177-3AD203B41FA5}">
                      <a16:colId xmlns:a16="http://schemas.microsoft.com/office/drawing/2014/main" val="11855051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Number of parameters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73961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Typical LHC new physics search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20-50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2012-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78610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hlinkClick r:id="rId2"/>
                        </a:rPr>
                        <a:t>MUonE</a:t>
                      </a:r>
                      <a:r>
                        <a:rPr lang="en-US" dirty="0">
                          <a:hlinkClick r:id="rId2"/>
                        </a:rPr>
                        <a:t> detector station geometry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2019-2020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250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hlinkClick r:id="rId3"/>
                        </a:rPr>
                        <a:t>SWGO Cherenkov tanks layout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O(100)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2023-2024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In progress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31444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FDFLC </a:t>
                      </a:r>
                    </a:p>
                    <a:p>
                      <a:r>
                        <a:rPr lang="en-US" b="1" dirty="0"/>
                        <a:t>(a future detector for a future large collider)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O(10,000)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Not presently contemplated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84586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AlexNet</a:t>
                      </a:r>
                      <a:r>
                        <a:rPr lang="en-US" dirty="0"/>
                        <a:t> (for ImageNet challenge)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62,300,000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0194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hlinkClick r:id="rId4"/>
                        </a:rPr>
                        <a:t>kNN</a:t>
                      </a:r>
                      <a:r>
                        <a:rPr lang="en-US" dirty="0">
                          <a:hlinkClick r:id="rId4"/>
                        </a:rPr>
                        <a:t> for muon energy regression in granular calo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66,000,000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41169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ChatGPT 3.5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150,000,000,000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1127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ChatGPT 4.0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1,700,000,000,000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9381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7630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920550-1B64-FFEB-194F-94C1C7ADF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A Walk in the Jungle…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C664CF5-C682-590B-A3C6-0E3AEC0524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244" y="1825624"/>
            <a:ext cx="5280549" cy="480114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- We need new competences</a:t>
            </a:r>
          </a:p>
          <a:p>
            <a:pPr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The detector experts community is largely not enthused by AI</a:t>
            </a:r>
          </a:p>
          <a:p>
            <a:pPr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Some parts of the design decisions cannot, and will never, be automated</a:t>
            </a:r>
          </a:p>
          <a:p>
            <a:pPr>
              <a:buFontTx/>
              <a:buChar char="-"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C000"/>
                </a:solidFill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rgbClr val="00B0F0"/>
                </a:solidFill>
                <a:sym typeface="Wingdings" panose="05000000000000000000" pitchFamily="2" charset="2"/>
              </a:rPr>
              <a:t>Engage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 computer scientists in our problems</a:t>
            </a:r>
          </a:p>
          <a:p>
            <a:pPr marL="0" indent="0">
              <a:buNone/>
            </a:pPr>
            <a:r>
              <a:rPr lang="en-US" dirty="0">
                <a:solidFill>
                  <a:srgbClr val="FFC000"/>
                </a:solidFill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 Start easy, </a:t>
            </a:r>
            <a:r>
              <a:rPr lang="en-US" dirty="0">
                <a:solidFill>
                  <a:srgbClr val="00B0F0"/>
                </a:solidFill>
                <a:sym typeface="Wingdings" panose="05000000000000000000" pitchFamily="2" charset="2"/>
              </a:rPr>
              <a:t>prove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 new technology by targeting low-hanging fruits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C000"/>
                </a:solidFill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rgbClr val="00B0F0"/>
                </a:solidFill>
                <a:sym typeface="Wingdings" panose="05000000000000000000" pitchFamily="2" charset="2"/>
              </a:rPr>
              <a:t>Pursue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 “human in the middle” approach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8F596C1-9CF4-DA91-855C-5D9B3F5F2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T. Dorigo, GR.1 Padova 25/10/24</a:t>
            </a:r>
            <a:endParaRPr lang="en-US" dirty="0"/>
          </a:p>
        </p:txBody>
      </p:sp>
      <p:pic>
        <p:nvPicPr>
          <p:cNvPr id="3074" name="Picture 2" descr="Resourceful Indigenous Kids Survive 40 Days in Amazon Jungle">
            <a:extLst>
              <a:ext uri="{FF2B5EF4-FFF2-40B4-BE49-F238E27FC236}">
                <a16:creationId xmlns:a16="http://schemas.microsoft.com/office/drawing/2014/main" id="{34C0BE73-BAF1-8F7D-75BA-1A77FE053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290" y="1825625"/>
            <a:ext cx="5196466" cy="3464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38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A8ECB8-E89F-3F5B-EF83-81222E171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8528" y="365125"/>
            <a:ext cx="8975271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One Medium-Scale Example: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SWGO Layout Optimization</a:t>
            </a:r>
          </a:p>
        </p:txBody>
      </p:sp>
      <p:pic>
        <p:nvPicPr>
          <p:cNvPr id="6" name="Picture 2" descr="https://www.swgo.org/SWGOWiki/lib/exe/fetch.php?media=wiki:swgo_imagesmain_rw.png">
            <a:extLst>
              <a:ext uri="{FF2B5EF4-FFF2-40B4-BE49-F238E27FC236}">
                <a16:creationId xmlns:a16="http://schemas.microsoft.com/office/drawing/2014/main" id="{0943F45E-17EB-55D1-E167-E12532D2A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737" y="2883057"/>
            <a:ext cx="5313281" cy="386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>
            <a:extLst>
              <a:ext uri="{FF2B5EF4-FFF2-40B4-BE49-F238E27FC236}">
                <a16:creationId xmlns:a16="http://schemas.microsoft.com/office/drawing/2014/main" id="{7C4DADB9-73A8-7ABD-DB1C-6BD41B44D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420" y="1855726"/>
            <a:ext cx="4375903" cy="394422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6AA4378-76B5-1A25-0ECC-F279C7050FB7}"/>
              </a:ext>
            </a:extLst>
          </p:cNvPr>
          <p:cNvSpPr txBox="1"/>
          <p:nvPr/>
        </p:nvSpPr>
        <p:spPr>
          <a:xfrm>
            <a:off x="387420" y="6053959"/>
            <a:ext cx="4540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Above: 13 possible layouts of O(6000) detector</a:t>
            </a:r>
          </a:p>
          <a:p>
            <a:r>
              <a:rPr lang="en-US" i="1" dirty="0">
                <a:solidFill>
                  <a:schemeClr val="bg1"/>
                </a:solidFill>
              </a:rPr>
              <a:t>tanks considered by the SWGO collaboration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6E96F3B-D89A-8B4C-1209-63E0FFAE34B1}"/>
              </a:ext>
            </a:extLst>
          </p:cNvPr>
          <p:cNvSpPr txBox="1"/>
          <p:nvPr/>
        </p:nvSpPr>
        <p:spPr>
          <a:xfrm>
            <a:off x="6689952" y="1808532"/>
            <a:ext cx="55371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Below: the Southern Wide-field Gamma Observatory will</a:t>
            </a:r>
          </a:p>
          <a:p>
            <a:r>
              <a:rPr lang="en-US" i="1" dirty="0">
                <a:solidFill>
                  <a:schemeClr val="bg1"/>
                </a:solidFill>
              </a:rPr>
              <a:t>Observe high-energy gamma rays with an array of water </a:t>
            </a:r>
          </a:p>
          <a:p>
            <a:r>
              <a:rPr lang="en-US" i="1" dirty="0">
                <a:solidFill>
                  <a:schemeClr val="bg1"/>
                </a:solidFill>
              </a:rPr>
              <a:t>Cherenkov tanks at high altitude in South America</a:t>
            </a:r>
          </a:p>
        </p:txBody>
      </p:sp>
    </p:spTree>
    <p:extLst>
      <p:ext uri="{BB962C8B-B14F-4D97-AF65-F5344CB8AC3E}">
        <p14:creationId xmlns:p14="http://schemas.microsoft.com/office/powerpoint/2010/main" val="6110606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67F0C9-3DBE-DC40-6B47-42B5CA11A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A Fully Differentiable Pipeline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13A7F6C-B8C6-7D02-011D-535E49C12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94681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In a nutshell, you:</a:t>
            </a:r>
          </a:p>
          <a:p>
            <a:pPr marL="514350" indent="-514350">
              <a:buAutoNum type="arabicParenR"/>
            </a:pPr>
            <a:r>
              <a:rPr lang="en-US" dirty="0">
                <a:solidFill>
                  <a:srgbClr val="FFC000"/>
                </a:solidFill>
              </a:rPr>
              <a:t>evaluate</a:t>
            </a:r>
            <a:r>
              <a:rPr lang="en-US" dirty="0">
                <a:solidFill>
                  <a:schemeClr val="bg1"/>
                </a:solidFill>
              </a:rPr>
              <a:t> a design, </a:t>
            </a:r>
          </a:p>
          <a:p>
            <a:pPr marL="514350" indent="-514350">
              <a:buAutoNum type="arabicParenR"/>
            </a:pPr>
            <a:r>
              <a:rPr lang="en-US" dirty="0">
                <a:solidFill>
                  <a:srgbClr val="FFC000"/>
                </a:solidFill>
              </a:rPr>
              <a:t>change</a:t>
            </a:r>
            <a:r>
              <a:rPr lang="en-US" dirty="0">
                <a:solidFill>
                  <a:schemeClr val="bg1"/>
                </a:solidFill>
              </a:rPr>
              <a:t> it in the direction suggested by the gradient of the utility, </a:t>
            </a:r>
          </a:p>
          <a:p>
            <a:pPr marL="514350" indent="-514350">
              <a:buAutoNum type="arabicParenR"/>
            </a:pPr>
            <a:r>
              <a:rPr lang="en-US" dirty="0">
                <a:solidFill>
                  <a:srgbClr val="FFC000"/>
                </a:solidFill>
              </a:rPr>
              <a:t>repeat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7CF357D-0292-25FA-3A6B-A32942208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8422" y="2119256"/>
            <a:ext cx="6453728" cy="344486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16D2A14-7D51-F430-243D-33AEAC663245}"/>
              </a:ext>
            </a:extLst>
          </p:cNvPr>
          <p:cNvSpPr txBox="1"/>
          <p:nvPr/>
        </p:nvSpPr>
        <p:spPr>
          <a:xfrm>
            <a:off x="3569896" y="6231265"/>
            <a:ext cx="86221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In case you wondered: no, you cannot do it with Geant4.</a:t>
            </a:r>
          </a:p>
        </p:txBody>
      </p:sp>
    </p:spTree>
    <p:extLst>
      <p:ext uri="{BB962C8B-B14F-4D97-AF65-F5344CB8AC3E}">
        <p14:creationId xmlns:p14="http://schemas.microsoft.com/office/powerpoint/2010/main" val="140919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195304-101B-2780-7E49-8635E1D4A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Example Optimization Run</a:t>
            </a:r>
          </a:p>
        </p:txBody>
      </p:sp>
      <p:pic>
        <p:nvPicPr>
          <p:cNvPr id="7" name="Immagine 6" descr="Immagine che contiene testo, diagramma, schermata, linea&#10;&#10;Descrizione generata automaticamente">
            <a:extLst>
              <a:ext uri="{FF2B5EF4-FFF2-40B4-BE49-F238E27FC236}">
                <a16:creationId xmlns:a16="http://schemas.microsoft.com/office/drawing/2014/main" id="{1E7337D3-51B7-648F-6B2B-38B2C4CD9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4703"/>
            <a:ext cx="12192000" cy="4661647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B85E996A-7F8C-A898-AF8D-DB9BEF1CA640}"/>
              </a:ext>
            </a:extLst>
          </p:cNvPr>
          <p:cNvSpPr txBox="1"/>
          <p:nvPr/>
        </p:nvSpPr>
        <p:spPr>
          <a:xfrm>
            <a:off x="-36785" y="1048371"/>
            <a:ext cx="12499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Total utility vs epoch              XY positions of tanks        Radial distr. of tanks              Utility components        Log(pointing resolution)</a:t>
            </a:r>
          </a:p>
          <a:p>
            <a:r>
              <a:rPr lang="en-US" dirty="0">
                <a:solidFill>
                  <a:schemeClr val="bg1"/>
                </a:solidFill>
              </a:rPr>
              <a:t>                                                                                             </a:t>
            </a:r>
            <a:r>
              <a:rPr lang="en-US" dirty="0">
                <a:solidFill>
                  <a:srgbClr val="FF0000"/>
                </a:solidFill>
              </a:rPr>
              <a:t>Red</a:t>
            </a:r>
            <a:r>
              <a:rPr lang="en-US" dirty="0">
                <a:solidFill>
                  <a:schemeClr val="bg1"/>
                </a:solidFill>
              </a:rPr>
              <a:t>: initial, </a:t>
            </a:r>
            <a:r>
              <a:rPr lang="en-US" dirty="0" err="1">
                <a:solidFill>
                  <a:srgbClr val="00B0F0"/>
                </a:solidFill>
              </a:rPr>
              <a:t>blue</a:t>
            </a:r>
            <a:r>
              <a:rPr lang="en-US" dirty="0" err="1">
                <a:solidFill>
                  <a:schemeClr val="bg1"/>
                </a:solidFill>
              </a:rPr>
              <a:t>:current</a:t>
            </a:r>
            <a:r>
              <a:rPr lang="en-US" dirty="0">
                <a:solidFill>
                  <a:schemeClr val="bg1"/>
                </a:solidFill>
              </a:rPr>
              <a:t>                                                   </a:t>
            </a:r>
            <a:r>
              <a:rPr lang="en-US" dirty="0">
                <a:solidFill>
                  <a:srgbClr val="FF0000"/>
                </a:solidFill>
              </a:rPr>
              <a:t>Red</a:t>
            </a:r>
            <a:r>
              <a:rPr lang="en-US" dirty="0">
                <a:solidFill>
                  <a:schemeClr val="bg1"/>
                </a:solidFill>
              </a:rPr>
              <a:t>: initial, </a:t>
            </a:r>
            <a:r>
              <a:rPr lang="en-US" dirty="0">
                <a:solidFill>
                  <a:srgbClr val="00B0F0"/>
                </a:solidFill>
              </a:rPr>
              <a:t>blue</a:t>
            </a:r>
            <a:r>
              <a:rPr lang="en-US" dirty="0">
                <a:solidFill>
                  <a:schemeClr val="bg1"/>
                </a:solidFill>
              </a:rPr>
              <a:t>: current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38760C6-2DDD-B4B8-32C5-35F61188EF58}"/>
              </a:ext>
            </a:extLst>
          </p:cNvPr>
          <p:cNvSpPr txBox="1"/>
          <p:nvPr/>
        </p:nvSpPr>
        <p:spPr>
          <a:xfrm>
            <a:off x="425078" y="6278711"/>
            <a:ext cx="118760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Rel. E </a:t>
            </a:r>
            <a:r>
              <a:rPr lang="en-US" dirty="0" err="1">
                <a:solidFill>
                  <a:schemeClr val="bg1"/>
                </a:solidFill>
              </a:rPr>
              <a:t>resol</a:t>
            </a:r>
            <a:r>
              <a:rPr lang="en-US" dirty="0">
                <a:solidFill>
                  <a:schemeClr val="bg1"/>
                </a:solidFill>
              </a:rPr>
              <a:t>. vs E			 	Log(pointing res.) vs E   	Log(E) of showers 	      Azimuthal distribution </a:t>
            </a:r>
          </a:p>
          <a:p>
            <a:r>
              <a:rPr lang="en-US" dirty="0">
                <a:solidFill>
                  <a:srgbClr val="FF0000"/>
                </a:solidFill>
              </a:rPr>
              <a:t>Red</a:t>
            </a:r>
            <a:r>
              <a:rPr lang="en-US" dirty="0">
                <a:solidFill>
                  <a:schemeClr val="bg1"/>
                </a:solidFill>
              </a:rPr>
              <a:t>: initial, </a:t>
            </a:r>
            <a:r>
              <a:rPr lang="en-US" dirty="0">
                <a:solidFill>
                  <a:srgbClr val="0070C0"/>
                </a:solidFill>
              </a:rPr>
              <a:t>blue</a:t>
            </a:r>
            <a:r>
              <a:rPr lang="en-US" dirty="0">
                <a:solidFill>
                  <a:schemeClr val="bg1"/>
                </a:solidFill>
              </a:rPr>
              <a:t>: current			</a:t>
            </a:r>
            <a:r>
              <a:rPr lang="en-US" dirty="0" err="1">
                <a:solidFill>
                  <a:srgbClr val="FF0000"/>
                </a:solidFill>
              </a:rPr>
              <a:t>Red</a:t>
            </a:r>
            <a:r>
              <a:rPr lang="en-US" dirty="0" err="1">
                <a:solidFill>
                  <a:schemeClr val="bg1"/>
                </a:solidFill>
              </a:rPr>
              <a:t>:initial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>
                <a:solidFill>
                  <a:srgbClr val="0070C0"/>
                </a:solidFill>
              </a:rPr>
              <a:t>blue</a:t>
            </a:r>
            <a:r>
              <a:rPr lang="en-US" dirty="0">
                <a:solidFill>
                  <a:schemeClr val="bg1"/>
                </a:solidFill>
              </a:rPr>
              <a:t>: current</a:t>
            </a:r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4FBE5BE9-9633-3868-29CE-0E376580F847}"/>
              </a:ext>
            </a:extLst>
          </p:cNvPr>
          <p:cNvSpPr/>
          <p:nvPr/>
        </p:nvSpPr>
        <p:spPr>
          <a:xfrm>
            <a:off x="2187559" y="1457881"/>
            <a:ext cx="2865704" cy="2856953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7A0F17E-F1F3-F4A1-D6DF-A4543786D518}"/>
              </a:ext>
            </a:extLst>
          </p:cNvPr>
          <p:cNvSpPr txBox="1"/>
          <p:nvPr/>
        </p:nvSpPr>
        <p:spPr>
          <a:xfrm>
            <a:off x="7120760" y="17136"/>
            <a:ext cx="5519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T. Dorigo et al., </a:t>
            </a:r>
            <a:r>
              <a:rPr lang="en-US" i="1" dirty="0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End-to-end optimization of the layout </a:t>
            </a:r>
          </a:p>
          <a:p>
            <a:r>
              <a:rPr lang="en-US" i="1" dirty="0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of a Gamma-Ray Observatory</a:t>
            </a:r>
            <a:r>
              <a:rPr lang="en-US" dirty="0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arXiv:2310.01857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5675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3502366-386C-BF8D-8C6E-3390E9A8DFD5}"/>
              </a:ext>
            </a:extLst>
          </p:cNvPr>
          <p:cNvSpPr/>
          <p:nvPr/>
        </p:nvSpPr>
        <p:spPr>
          <a:xfrm>
            <a:off x="-2897" y="8537"/>
            <a:ext cx="799526" cy="6642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55025F2-2DE2-8741-DC8C-A4069158D13F}"/>
              </a:ext>
            </a:extLst>
          </p:cNvPr>
          <p:cNvSpPr/>
          <p:nvPr/>
        </p:nvSpPr>
        <p:spPr>
          <a:xfrm>
            <a:off x="-8379" y="5887817"/>
            <a:ext cx="12200379" cy="980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CCBEE5C-AE9B-8192-6E73-290EEA8A5A7B}"/>
              </a:ext>
            </a:extLst>
          </p:cNvPr>
          <p:cNvSpPr/>
          <p:nvPr/>
        </p:nvSpPr>
        <p:spPr>
          <a:xfrm>
            <a:off x="21329" y="-1136"/>
            <a:ext cx="12169135" cy="7772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L'INFN CAMBI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269" y="5948781"/>
            <a:ext cx="1536102" cy="85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igher School of Economics Announces Competition to Create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4587" y="5989488"/>
            <a:ext cx="666388" cy="858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28554" y="2694287"/>
            <a:ext cx="91818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M. Aehle</a:t>
            </a:r>
            <a:r>
              <a:rPr lang="en-US" sz="1400" baseline="30000" dirty="0">
                <a:solidFill>
                  <a:schemeClr val="bg1"/>
                </a:solidFill>
              </a:rPr>
              <a:t>17</a:t>
            </a:r>
            <a:r>
              <a:rPr lang="en-US" sz="1400" dirty="0">
                <a:solidFill>
                  <a:schemeClr val="bg1"/>
                </a:solidFill>
              </a:rPr>
              <a:t>, A. G. Baydin</a:t>
            </a:r>
            <a:r>
              <a:rPr lang="en-US" sz="1400" baseline="30000" dirty="0">
                <a:solidFill>
                  <a:schemeClr val="bg1"/>
                </a:solidFill>
              </a:rPr>
              <a:t>5</a:t>
            </a:r>
            <a:r>
              <a:rPr lang="en-US" sz="1400" dirty="0">
                <a:solidFill>
                  <a:schemeClr val="bg1"/>
                </a:solidFill>
              </a:rPr>
              <a:t>, A. Belias</a:t>
            </a:r>
            <a:r>
              <a:rPr lang="en-US" sz="1400" baseline="30000" dirty="0">
                <a:solidFill>
                  <a:schemeClr val="bg1"/>
                </a:solidFill>
              </a:rPr>
              <a:t>10</a:t>
            </a:r>
            <a:r>
              <a:rPr lang="en-US" sz="1400" dirty="0">
                <a:solidFill>
                  <a:schemeClr val="bg1"/>
                </a:solidFill>
              </a:rPr>
              <a:t>, A. Boldyrev</a:t>
            </a:r>
            <a:r>
              <a:rPr lang="en-US" sz="1400" baseline="30000" dirty="0">
                <a:solidFill>
                  <a:schemeClr val="bg1"/>
                </a:solidFill>
              </a:rPr>
              <a:t>4</a:t>
            </a:r>
            <a:r>
              <a:rPr lang="en-US" sz="1400" dirty="0">
                <a:solidFill>
                  <a:schemeClr val="bg1"/>
                </a:solidFill>
              </a:rPr>
              <a:t>, K. Cranmer</a:t>
            </a:r>
            <a:r>
              <a:rPr lang="en-US" sz="1400" baseline="30000" dirty="0">
                <a:solidFill>
                  <a:schemeClr val="bg1"/>
                </a:solidFill>
              </a:rPr>
              <a:t>8</a:t>
            </a:r>
            <a:r>
              <a:rPr lang="en-US" sz="1400" dirty="0">
                <a:solidFill>
                  <a:schemeClr val="bg1"/>
                </a:solidFill>
              </a:rPr>
              <a:t>, P. de Castro Manzano</a:t>
            </a:r>
            <a:r>
              <a:rPr lang="en-US" sz="1400" baseline="30000" dirty="0">
                <a:solidFill>
                  <a:schemeClr val="bg1"/>
                </a:solidFill>
              </a:rPr>
              <a:t>1</a:t>
            </a:r>
            <a:r>
              <a:rPr lang="en-US" sz="1400" dirty="0">
                <a:solidFill>
                  <a:schemeClr val="bg1"/>
                </a:solidFill>
              </a:rPr>
              <a:t>, Z. Daher</a:t>
            </a:r>
            <a:r>
              <a:rPr lang="en-US" sz="1400" baseline="30000" dirty="0">
                <a:solidFill>
                  <a:schemeClr val="bg1"/>
                </a:solidFill>
              </a:rPr>
              <a:t>2</a:t>
            </a:r>
            <a:r>
              <a:rPr lang="en-US" sz="1400" dirty="0">
                <a:solidFill>
                  <a:schemeClr val="bg1"/>
                </a:solidFill>
              </a:rPr>
              <a:t>, C. Delaere</a:t>
            </a:r>
            <a:r>
              <a:rPr lang="en-US" sz="1400" baseline="30000" dirty="0">
                <a:solidFill>
                  <a:schemeClr val="bg1"/>
                </a:solidFill>
              </a:rPr>
              <a:t>2</a:t>
            </a:r>
            <a:r>
              <a:rPr lang="en-US" sz="1400" dirty="0">
                <a:solidFill>
                  <a:schemeClr val="bg1"/>
                </a:solidFill>
              </a:rPr>
              <a:t>, D. Derkach</a:t>
            </a:r>
            <a:r>
              <a:rPr lang="en-US" sz="1400" baseline="30000" dirty="0">
                <a:solidFill>
                  <a:schemeClr val="bg1"/>
                </a:solidFill>
              </a:rPr>
              <a:t>4</a:t>
            </a:r>
            <a:r>
              <a:rPr lang="en-US" sz="1400" dirty="0">
                <a:solidFill>
                  <a:schemeClr val="bg1"/>
                </a:solidFill>
              </a:rPr>
              <a:t>, J. Donini</a:t>
            </a:r>
            <a:r>
              <a:rPr lang="en-US" sz="1400" baseline="30000" dirty="0">
                <a:solidFill>
                  <a:schemeClr val="bg1"/>
                </a:solidFill>
              </a:rPr>
              <a:t>3,26</a:t>
            </a:r>
            <a:r>
              <a:rPr lang="en-US" sz="1400" dirty="0">
                <a:solidFill>
                  <a:schemeClr val="bg1"/>
                </a:solidFill>
              </a:rPr>
              <a:t>, T. Dorigo</a:t>
            </a:r>
            <a:r>
              <a:rPr lang="en-US" sz="1400" baseline="30000" dirty="0">
                <a:solidFill>
                  <a:schemeClr val="bg1"/>
                </a:solidFill>
              </a:rPr>
              <a:t>1,14,21,26</a:t>
            </a:r>
            <a:r>
              <a:rPr lang="en-US" sz="1400" dirty="0">
                <a:solidFill>
                  <a:schemeClr val="bg1"/>
                </a:solidFill>
              </a:rPr>
              <a:t>, P.  Elmer</a:t>
            </a:r>
            <a:r>
              <a:rPr lang="en-US" sz="1400" baseline="30000" dirty="0">
                <a:solidFill>
                  <a:schemeClr val="bg1"/>
                </a:solidFill>
              </a:rPr>
              <a:t>18</a:t>
            </a:r>
            <a:r>
              <a:rPr lang="en-US" sz="1400" dirty="0">
                <a:solidFill>
                  <a:schemeClr val="bg1"/>
                </a:solidFill>
              </a:rPr>
              <a:t>, F. Fanzago</a:t>
            </a:r>
            <a:r>
              <a:rPr lang="en-US" sz="1400" baseline="30000" dirty="0">
                <a:solidFill>
                  <a:schemeClr val="bg1"/>
                </a:solidFill>
              </a:rPr>
              <a:t>1</a:t>
            </a:r>
            <a:r>
              <a:rPr lang="en-US" sz="1400" dirty="0">
                <a:solidFill>
                  <a:schemeClr val="bg1"/>
                </a:solidFill>
              </a:rPr>
              <a:t>, S. Gami</a:t>
            </a:r>
            <a:r>
              <a:rPr lang="en-US" sz="1400" baseline="30000" dirty="0">
                <a:solidFill>
                  <a:schemeClr val="bg1"/>
                </a:solidFill>
              </a:rPr>
              <a:t>27</a:t>
            </a:r>
            <a:r>
              <a:rPr lang="en-US" sz="1400" dirty="0">
                <a:solidFill>
                  <a:schemeClr val="bg1"/>
                </a:solidFill>
              </a:rPr>
              <a:t>, N.R. Gauger</a:t>
            </a:r>
            <a:r>
              <a:rPr lang="en-US" sz="1400" baseline="30000" dirty="0">
                <a:solidFill>
                  <a:schemeClr val="bg1"/>
                </a:solidFill>
              </a:rPr>
              <a:t>17</a:t>
            </a:r>
            <a:r>
              <a:rPr lang="en-US" sz="1400" dirty="0">
                <a:solidFill>
                  <a:schemeClr val="bg1"/>
                </a:solidFill>
              </a:rPr>
              <a:t>, A. Giammanco</a:t>
            </a:r>
            <a:r>
              <a:rPr lang="en-US" sz="1400" baseline="30000" dirty="0">
                <a:solidFill>
                  <a:schemeClr val="bg1"/>
                </a:solidFill>
              </a:rPr>
              <a:t>2,26</a:t>
            </a:r>
            <a:r>
              <a:rPr lang="en-US" sz="1400" dirty="0">
                <a:solidFill>
                  <a:schemeClr val="bg1"/>
                </a:solidFill>
              </a:rPr>
              <a:t>, C. Glaser</a:t>
            </a:r>
            <a:r>
              <a:rPr lang="en-US" sz="1400" baseline="30000" dirty="0">
                <a:solidFill>
                  <a:schemeClr val="bg1"/>
                </a:solidFill>
              </a:rPr>
              <a:t>11</a:t>
            </a:r>
            <a:r>
              <a:rPr lang="en-US" sz="1400" dirty="0">
                <a:solidFill>
                  <a:schemeClr val="bg1"/>
                </a:solidFill>
              </a:rPr>
              <a:t>, L. Heinrich</a:t>
            </a:r>
            <a:r>
              <a:rPr lang="en-US" sz="1400" baseline="30000" dirty="0">
                <a:solidFill>
                  <a:schemeClr val="bg1"/>
                </a:solidFill>
              </a:rPr>
              <a:t>12</a:t>
            </a:r>
            <a:r>
              <a:rPr lang="en-US" sz="1400" dirty="0">
                <a:solidFill>
                  <a:schemeClr val="bg1"/>
                </a:solidFill>
              </a:rPr>
              <a:t>, R. Keidel</a:t>
            </a:r>
            <a:r>
              <a:rPr lang="en-US" sz="1400" baseline="30000" dirty="0">
                <a:solidFill>
                  <a:schemeClr val="bg1"/>
                </a:solidFill>
              </a:rPr>
              <a:t>17</a:t>
            </a:r>
            <a:r>
              <a:rPr lang="en-US" sz="1400" dirty="0">
                <a:solidFill>
                  <a:schemeClr val="bg1"/>
                </a:solidFill>
              </a:rPr>
              <a:t>, J. Kieseler</a:t>
            </a:r>
            <a:r>
              <a:rPr lang="en-US" sz="1400" baseline="30000" dirty="0">
                <a:solidFill>
                  <a:schemeClr val="bg1"/>
                </a:solidFill>
              </a:rPr>
              <a:t>22</a:t>
            </a:r>
            <a:r>
              <a:rPr lang="en-US" sz="1400" dirty="0">
                <a:solidFill>
                  <a:schemeClr val="bg1"/>
                </a:solidFill>
              </a:rPr>
              <a:t>, C. Krause</a:t>
            </a:r>
            <a:r>
              <a:rPr lang="en-US" sz="1400" baseline="30000" dirty="0">
                <a:solidFill>
                  <a:schemeClr val="bg1"/>
                </a:solidFill>
              </a:rPr>
              <a:t>28</a:t>
            </a:r>
            <a:r>
              <a:rPr lang="en-US" sz="1400" dirty="0">
                <a:solidFill>
                  <a:schemeClr val="bg1"/>
                </a:solidFill>
              </a:rPr>
              <a:t>, L. Kusch</a:t>
            </a:r>
            <a:r>
              <a:rPr lang="en-US" sz="1400" baseline="30000" dirty="0">
                <a:solidFill>
                  <a:schemeClr val="bg1"/>
                </a:solidFill>
              </a:rPr>
              <a:t>17</a:t>
            </a:r>
            <a:r>
              <a:rPr lang="en-US" sz="1400" dirty="0">
                <a:solidFill>
                  <a:schemeClr val="bg1"/>
                </a:solidFill>
              </a:rPr>
              <a:t>, M. Lagrange</a:t>
            </a:r>
            <a:r>
              <a:rPr lang="en-US" sz="1400" baseline="30000" dirty="0">
                <a:solidFill>
                  <a:schemeClr val="bg1"/>
                </a:solidFill>
              </a:rPr>
              <a:t>2</a:t>
            </a:r>
            <a:r>
              <a:rPr lang="en-US" sz="1400" dirty="0">
                <a:solidFill>
                  <a:schemeClr val="bg1"/>
                </a:solidFill>
              </a:rPr>
              <a:t>, M. Lamparth</a:t>
            </a:r>
            <a:r>
              <a:rPr lang="en-US" sz="1400" baseline="30000" dirty="0">
                <a:solidFill>
                  <a:schemeClr val="bg1"/>
                </a:solidFill>
              </a:rPr>
              <a:t>12</a:t>
            </a:r>
            <a:r>
              <a:rPr lang="en-US" sz="1400" dirty="0">
                <a:solidFill>
                  <a:schemeClr val="bg1"/>
                </a:solidFill>
              </a:rPr>
              <a:t>, A. Lee</a:t>
            </a:r>
            <a:r>
              <a:rPr lang="en-US" sz="1400" baseline="30000" dirty="0">
                <a:solidFill>
                  <a:schemeClr val="bg1"/>
                </a:solidFill>
              </a:rPr>
              <a:t>25</a:t>
            </a:r>
            <a:r>
              <a:rPr lang="en-US" sz="1400" dirty="0">
                <a:solidFill>
                  <a:schemeClr val="bg1"/>
                </a:solidFill>
              </a:rPr>
              <a:t>, M. Liwicki</a:t>
            </a:r>
            <a:r>
              <a:rPr lang="en-US" sz="1400" baseline="30000" dirty="0">
                <a:solidFill>
                  <a:schemeClr val="bg1"/>
                </a:solidFill>
              </a:rPr>
              <a:t>21</a:t>
            </a:r>
            <a:r>
              <a:rPr lang="en-US" sz="1400" dirty="0">
                <a:solidFill>
                  <a:schemeClr val="bg1"/>
                </a:solidFill>
              </a:rPr>
              <a:t>, G. Louppe</a:t>
            </a:r>
            <a:r>
              <a:rPr lang="en-US" sz="1400" baseline="30000" dirty="0">
                <a:solidFill>
                  <a:schemeClr val="bg1"/>
                </a:solidFill>
              </a:rPr>
              <a:t>6</a:t>
            </a:r>
            <a:r>
              <a:rPr lang="en-US" sz="1400" dirty="0">
                <a:solidFill>
                  <a:schemeClr val="bg1"/>
                </a:solidFill>
              </a:rPr>
              <a:t>, L. Layer</a:t>
            </a:r>
            <a:r>
              <a:rPr lang="en-US" sz="1400" baseline="30000" dirty="0">
                <a:solidFill>
                  <a:schemeClr val="bg1"/>
                </a:solidFill>
              </a:rPr>
              <a:t>1</a:t>
            </a:r>
            <a:r>
              <a:rPr lang="en-US" sz="1400" dirty="0">
                <a:solidFill>
                  <a:schemeClr val="bg1"/>
                </a:solidFill>
              </a:rPr>
              <a:t>, L. Masserano</a:t>
            </a:r>
            <a:r>
              <a:rPr lang="en-US" sz="1400" baseline="30000" dirty="0">
                <a:solidFill>
                  <a:schemeClr val="bg1"/>
                </a:solidFill>
              </a:rPr>
              <a:t>25</a:t>
            </a:r>
            <a:r>
              <a:rPr lang="en-US" sz="1400" dirty="0">
                <a:solidFill>
                  <a:schemeClr val="bg1"/>
                </a:solidFill>
              </a:rPr>
              <a:t>, F. Nardi</a:t>
            </a:r>
            <a:r>
              <a:rPr lang="en-US" sz="1400" baseline="30000" dirty="0">
                <a:solidFill>
                  <a:schemeClr val="bg1"/>
                </a:solidFill>
              </a:rPr>
              <a:t>3,14</a:t>
            </a:r>
            <a:r>
              <a:rPr lang="en-US" sz="1400" dirty="0">
                <a:solidFill>
                  <a:schemeClr val="bg1"/>
                </a:solidFill>
              </a:rPr>
              <a:t>, P. Martinez Ruiz del Arbol</a:t>
            </a:r>
            <a:r>
              <a:rPr lang="en-US" sz="1400" baseline="30000" dirty="0">
                <a:solidFill>
                  <a:schemeClr val="bg1"/>
                </a:solidFill>
              </a:rPr>
              <a:t>9</a:t>
            </a:r>
            <a:r>
              <a:rPr lang="en-US" sz="1400" dirty="0">
                <a:solidFill>
                  <a:schemeClr val="bg1"/>
                </a:solidFill>
              </a:rPr>
              <a:t>, F. Ratnikov</a:t>
            </a:r>
            <a:r>
              <a:rPr lang="en-US" sz="1400" baseline="30000" dirty="0">
                <a:solidFill>
                  <a:schemeClr val="bg1"/>
                </a:solidFill>
              </a:rPr>
              <a:t>4</a:t>
            </a:r>
            <a:r>
              <a:rPr lang="en-US" sz="1400" dirty="0">
                <a:solidFill>
                  <a:schemeClr val="bg1"/>
                </a:solidFill>
              </a:rPr>
              <a:t>, R. Roussel</a:t>
            </a:r>
            <a:r>
              <a:rPr lang="en-US" sz="1400" baseline="30000" dirty="0">
                <a:solidFill>
                  <a:schemeClr val="bg1"/>
                </a:solidFill>
              </a:rPr>
              <a:t>20</a:t>
            </a:r>
            <a:r>
              <a:rPr lang="en-US" sz="1400" dirty="0">
                <a:solidFill>
                  <a:schemeClr val="bg1"/>
                </a:solidFill>
              </a:rPr>
              <a:t>, T. Samui</a:t>
            </a:r>
            <a:r>
              <a:rPr lang="en-US" sz="1400" baseline="30000" dirty="0">
                <a:solidFill>
                  <a:schemeClr val="bg1"/>
                </a:solidFill>
              </a:rPr>
              <a:t>24</a:t>
            </a:r>
            <a:r>
              <a:rPr lang="en-US" sz="1400" dirty="0">
                <a:solidFill>
                  <a:schemeClr val="bg1"/>
                </a:solidFill>
              </a:rPr>
              <a:t>, F. Sandin</a:t>
            </a:r>
            <a:r>
              <a:rPr lang="en-US" sz="1400" baseline="30000" dirty="0">
                <a:solidFill>
                  <a:schemeClr val="bg1"/>
                </a:solidFill>
              </a:rPr>
              <a:t>21</a:t>
            </a:r>
            <a:r>
              <a:rPr lang="en-US" sz="1400" dirty="0">
                <a:solidFill>
                  <a:schemeClr val="bg1"/>
                </a:solidFill>
              </a:rPr>
              <a:t>, P. Stowell</a:t>
            </a:r>
            <a:r>
              <a:rPr lang="en-US" sz="1400" baseline="30000" dirty="0">
                <a:solidFill>
                  <a:schemeClr val="bg1"/>
                </a:solidFill>
              </a:rPr>
              <a:t>15</a:t>
            </a:r>
            <a:r>
              <a:rPr lang="en-US" sz="1400" dirty="0">
                <a:solidFill>
                  <a:schemeClr val="bg1"/>
                </a:solidFill>
              </a:rPr>
              <a:t>, G. Strong</a:t>
            </a:r>
            <a:r>
              <a:rPr lang="en-US" sz="1400" baseline="30000" dirty="0">
                <a:solidFill>
                  <a:schemeClr val="bg1"/>
                </a:solidFill>
              </a:rPr>
              <a:t>1</a:t>
            </a:r>
            <a:r>
              <a:rPr lang="en-US" sz="1400" dirty="0">
                <a:solidFill>
                  <a:schemeClr val="bg1"/>
                </a:solidFill>
              </a:rPr>
              <a:t>, M. Tosi</a:t>
            </a:r>
            <a:r>
              <a:rPr lang="en-US" sz="1400" baseline="30000" dirty="0">
                <a:solidFill>
                  <a:schemeClr val="bg1"/>
                </a:solidFill>
              </a:rPr>
              <a:t>1,14</a:t>
            </a:r>
            <a:r>
              <a:rPr lang="en-US" sz="1400" dirty="0">
                <a:solidFill>
                  <a:schemeClr val="bg1"/>
                </a:solidFill>
              </a:rPr>
              <a:t>, A. Ustyuzhanin</a:t>
            </a:r>
            <a:r>
              <a:rPr lang="en-US" sz="1400" baseline="30000" dirty="0">
                <a:solidFill>
                  <a:schemeClr val="bg1"/>
                </a:solidFill>
              </a:rPr>
              <a:t>4</a:t>
            </a:r>
            <a:r>
              <a:rPr lang="en-US" sz="1400" dirty="0">
                <a:solidFill>
                  <a:schemeClr val="bg1"/>
                </a:solidFill>
              </a:rPr>
              <a:t>, S. Vallecorsa</a:t>
            </a:r>
            <a:r>
              <a:rPr lang="en-US" sz="1400" baseline="30000" dirty="0">
                <a:solidFill>
                  <a:schemeClr val="bg1"/>
                </a:solidFill>
              </a:rPr>
              <a:t>7</a:t>
            </a:r>
            <a:r>
              <a:rPr lang="en-US" sz="1400" dirty="0">
                <a:solidFill>
                  <a:schemeClr val="bg1"/>
                </a:solidFill>
              </a:rPr>
              <a:t>, X.C. Vidal</a:t>
            </a:r>
            <a:r>
              <a:rPr lang="en-US" sz="1400" baseline="30000" dirty="0">
                <a:solidFill>
                  <a:schemeClr val="bg1"/>
                </a:solidFill>
              </a:rPr>
              <a:t>23</a:t>
            </a:r>
            <a:r>
              <a:rPr lang="en-US" sz="1400" dirty="0">
                <a:solidFill>
                  <a:schemeClr val="bg1"/>
                </a:solidFill>
              </a:rPr>
              <a:t>, P. Vischia</a:t>
            </a:r>
            <a:r>
              <a:rPr lang="en-US" sz="1400" baseline="30000" dirty="0">
                <a:solidFill>
                  <a:schemeClr val="bg1"/>
                </a:solidFill>
              </a:rPr>
              <a:t>13,26</a:t>
            </a:r>
            <a:r>
              <a:rPr lang="en-US" sz="1400" dirty="0">
                <a:solidFill>
                  <a:schemeClr val="bg1"/>
                </a:solidFill>
              </a:rPr>
              <a:t>, G. Watts</a:t>
            </a:r>
            <a:r>
              <a:rPr lang="en-US" sz="1400" baseline="30000" dirty="0">
                <a:solidFill>
                  <a:schemeClr val="bg1"/>
                </a:solidFill>
              </a:rPr>
              <a:t>19</a:t>
            </a:r>
            <a:r>
              <a:rPr lang="en-US" sz="1400" dirty="0">
                <a:solidFill>
                  <a:schemeClr val="bg1"/>
                </a:solidFill>
              </a:rPr>
              <a:t>, H. Zaraket</a:t>
            </a:r>
            <a:r>
              <a:rPr lang="en-US" sz="1400" baseline="30000" dirty="0">
                <a:solidFill>
                  <a:schemeClr val="bg1"/>
                </a:solidFill>
              </a:rPr>
              <a:t>16</a:t>
            </a:r>
          </a:p>
          <a:p>
            <a:endParaRPr lang="en-US" sz="1400" dirty="0"/>
          </a:p>
        </p:txBody>
      </p:sp>
      <p:pic>
        <p:nvPicPr>
          <p:cNvPr id="2062" name="Picture 14" descr="Logo UCA jpg - Université Clermont Auverg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816" y="5991534"/>
            <a:ext cx="832611" cy="80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new york universit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793" y="5954278"/>
            <a:ext cx="832972" cy="83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universitè de lie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7716" y="5914636"/>
            <a:ext cx="666388" cy="88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cer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233" y="5954245"/>
            <a:ext cx="852536" cy="85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947" y="5932941"/>
            <a:ext cx="818165" cy="902338"/>
          </a:xfrm>
          <a:prstGeom prst="rect">
            <a:avLst/>
          </a:prstGeom>
        </p:spPr>
      </p:pic>
      <p:pic>
        <p:nvPicPr>
          <p:cNvPr id="16" name="Picture 2" descr="https://lh5.googleusercontent.com/ATfI_TI-jjL4G-80H2J05N94UXCGWGjGEHUoyLZSNy13hvjusaSDWQfJex3ibvzObAanKGVVBbDjSamxHtdE1Rcps4s9qZ4-LFZQvheeJQVIo85JNmqZi3zgQEUMAyO6GbinA81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678" y="984275"/>
            <a:ext cx="1895301" cy="156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967752" y="3941327"/>
            <a:ext cx="30828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chemeClr val="bg1"/>
                </a:solidFill>
              </a:rPr>
              <a:t>20 SLAC, USA</a:t>
            </a:r>
          </a:p>
          <a:p>
            <a:r>
              <a:rPr lang="it-IT" sz="1000" dirty="0">
                <a:solidFill>
                  <a:schemeClr val="bg1"/>
                </a:solidFill>
              </a:rPr>
              <a:t>21 Lulea University of Technology, </a:t>
            </a:r>
            <a:r>
              <a:rPr lang="it-IT" sz="1000" dirty="0" err="1">
                <a:solidFill>
                  <a:schemeClr val="bg1"/>
                </a:solidFill>
              </a:rPr>
              <a:t>Sweden</a:t>
            </a:r>
            <a:endParaRPr lang="it-IT" sz="1000" dirty="0">
              <a:solidFill>
                <a:schemeClr val="bg1"/>
              </a:solidFill>
            </a:endParaRPr>
          </a:p>
          <a:p>
            <a:r>
              <a:rPr lang="it-IT" sz="1000" dirty="0">
                <a:solidFill>
                  <a:schemeClr val="bg1"/>
                </a:solidFill>
              </a:rPr>
              <a:t>22 Karlsruhe Institute of Technology, Germany</a:t>
            </a:r>
          </a:p>
          <a:p>
            <a:r>
              <a:rPr lang="it-IT" sz="1000" dirty="0">
                <a:solidFill>
                  <a:schemeClr val="bg1"/>
                </a:solidFill>
              </a:rPr>
              <a:t>23 </a:t>
            </a:r>
            <a:r>
              <a:rPr lang="it-IT" sz="1000" dirty="0" err="1">
                <a:solidFill>
                  <a:schemeClr val="bg1"/>
                </a:solidFill>
              </a:rPr>
              <a:t>Universidad</a:t>
            </a:r>
            <a:r>
              <a:rPr lang="it-IT" sz="1000" dirty="0">
                <a:solidFill>
                  <a:schemeClr val="bg1"/>
                </a:solidFill>
              </a:rPr>
              <a:t> de Santiago de Compostela, </a:t>
            </a:r>
            <a:r>
              <a:rPr lang="it-IT" sz="1000" dirty="0" err="1">
                <a:solidFill>
                  <a:schemeClr val="bg1"/>
                </a:solidFill>
              </a:rPr>
              <a:t>Spain</a:t>
            </a:r>
            <a:endParaRPr lang="it-IT" sz="1000" dirty="0">
              <a:solidFill>
                <a:schemeClr val="bg1"/>
              </a:solidFill>
            </a:endParaRPr>
          </a:p>
          <a:p>
            <a:r>
              <a:rPr lang="it-IT" sz="1000" dirty="0">
                <a:solidFill>
                  <a:schemeClr val="bg1"/>
                </a:solidFill>
              </a:rPr>
              <a:t>24 IISER Kolkata, India</a:t>
            </a:r>
          </a:p>
          <a:p>
            <a:r>
              <a:rPr lang="it-IT" sz="1000" dirty="0">
                <a:solidFill>
                  <a:schemeClr val="bg1"/>
                </a:solidFill>
              </a:rPr>
              <a:t>25 Carnegie-Mellon University, USA</a:t>
            </a:r>
          </a:p>
          <a:p>
            <a:r>
              <a:rPr lang="it-IT" sz="1000" dirty="0">
                <a:solidFill>
                  <a:schemeClr val="bg1"/>
                </a:solidFill>
              </a:rPr>
              <a:t>26 Universal Scientific </a:t>
            </a:r>
            <a:r>
              <a:rPr lang="it-IT" sz="1000" dirty="0" err="1">
                <a:solidFill>
                  <a:schemeClr val="bg1"/>
                </a:solidFill>
              </a:rPr>
              <a:t>Education</a:t>
            </a:r>
            <a:r>
              <a:rPr lang="it-IT" sz="1000" dirty="0">
                <a:solidFill>
                  <a:schemeClr val="bg1"/>
                </a:solidFill>
              </a:rPr>
              <a:t> and </a:t>
            </a:r>
            <a:r>
              <a:rPr lang="it-IT" sz="1000" dirty="0" err="1">
                <a:solidFill>
                  <a:schemeClr val="bg1"/>
                </a:solidFill>
              </a:rPr>
              <a:t>Research</a:t>
            </a:r>
            <a:r>
              <a:rPr lang="it-IT" sz="1000" dirty="0">
                <a:solidFill>
                  <a:schemeClr val="bg1"/>
                </a:solidFill>
              </a:rPr>
              <a:t> Network</a:t>
            </a:r>
          </a:p>
          <a:p>
            <a:r>
              <a:rPr lang="it-IT" sz="1000" dirty="0">
                <a:solidFill>
                  <a:schemeClr val="bg1"/>
                </a:solidFill>
              </a:rPr>
              <a:t>27 NISER, India</a:t>
            </a:r>
          </a:p>
          <a:p>
            <a:r>
              <a:rPr lang="it-IT" sz="1000" dirty="0">
                <a:solidFill>
                  <a:schemeClr val="bg1"/>
                </a:solidFill>
              </a:rPr>
              <a:t>28 HEPHY </a:t>
            </a:r>
            <a:r>
              <a:rPr lang="it-IT" sz="1000" dirty="0" err="1">
                <a:solidFill>
                  <a:schemeClr val="bg1"/>
                </a:solidFill>
              </a:rPr>
              <a:t>OeAW</a:t>
            </a:r>
            <a:r>
              <a:rPr lang="it-IT" sz="1000" dirty="0">
                <a:solidFill>
                  <a:schemeClr val="bg1"/>
                </a:solidFill>
              </a:rPr>
              <a:t>, Austria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329" y="2317636"/>
            <a:ext cx="726768" cy="71658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662" y="5109448"/>
            <a:ext cx="721550" cy="692559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98" y="5924925"/>
            <a:ext cx="760491" cy="864194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532" y="3182289"/>
            <a:ext cx="706945" cy="885588"/>
          </a:xfrm>
          <a:prstGeom prst="rect">
            <a:avLst/>
          </a:prstGeom>
        </p:spPr>
      </p:pic>
      <p:pic>
        <p:nvPicPr>
          <p:cNvPr id="2058" name="Picture 10" descr="CARE4C Academic Partner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2866"/>
            <a:ext cx="797244" cy="745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301" y="781669"/>
            <a:ext cx="591095" cy="67101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180" y="4177338"/>
            <a:ext cx="732101" cy="922191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5A55465-2156-23AC-5FA6-2E9C418FE525}"/>
              </a:ext>
            </a:extLst>
          </p:cNvPr>
          <p:cNvGrpSpPr/>
          <p:nvPr/>
        </p:nvGrpSpPr>
        <p:grpSpPr>
          <a:xfrm>
            <a:off x="10294678" y="2576858"/>
            <a:ext cx="1911331" cy="2236143"/>
            <a:chOff x="10050088" y="2710591"/>
            <a:chExt cx="1911331" cy="223614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903C861-ACB7-DD70-4DA5-82A3B65B47E0}"/>
                </a:ext>
              </a:extLst>
            </p:cNvPr>
            <p:cNvSpPr/>
            <p:nvPr/>
          </p:nvSpPr>
          <p:spPr>
            <a:xfrm>
              <a:off x="10563126" y="2710591"/>
              <a:ext cx="1382748" cy="221481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0625534" y="3781870"/>
              <a:ext cx="1105794" cy="1143535"/>
            </a:xfrm>
            <a:prstGeom prst="rect">
              <a:avLst/>
            </a:prstGeom>
          </p:spPr>
        </p:pic>
        <p:pic>
          <p:nvPicPr>
            <p:cNvPr id="1034" name="Picture 10" descr="Image result for iris-hep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8626" y="2853274"/>
              <a:ext cx="1234353" cy="928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ttangolo 6"/>
            <p:cNvSpPr/>
            <p:nvPr/>
          </p:nvSpPr>
          <p:spPr>
            <a:xfrm>
              <a:off x="10050572" y="2710769"/>
              <a:ext cx="1895302" cy="221463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Rettangolo 7"/>
            <p:cNvSpPr/>
            <p:nvPr/>
          </p:nvSpPr>
          <p:spPr>
            <a:xfrm rot="16200000">
              <a:off x="9199289" y="3561568"/>
              <a:ext cx="2214636" cy="51303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err="1"/>
                <a:t>Sponsored</a:t>
              </a:r>
              <a:r>
                <a:rPr lang="it-IT" dirty="0"/>
                <a:t> by</a:t>
              </a:r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11186848" y="4577402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solidFill>
                    <a:srgbClr val="1A0D53"/>
                  </a:solidFill>
                </a:rPr>
                <a:t>JENAS</a:t>
              </a:r>
            </a:p>
          </p:txBody>
        </p:sp>
      </p:grpSp>
      <p:sp>
        <p:nvSpPr>
          <p:cNvPr id="10" name="CasellaDiTesto 9"/>
          <p:cNvSpPr txBox="1"/>
          <p:nvPr/>
        </p:nvSpPr>
        <p:spPr>
          <a:xfrm>
            <a:off x="1029729" y="3941327"/>
            <a:ext cx="289213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1 INFN, Italy</a:t>
            </a:r>
          </a:p>
          <a:p>
            <a:r>
              <a:rPr lang="en-US" sz="1000" dirty="0">
                <a:solidFill>
                  <a:schemeClr val="bg1"/>
                </a:solidFill>
              </a:rPr>
              <a:t>2 Université </a:t>
            </a:r>
            <a:r>
              <a:rPr lang="en-US" sz="1000" dirty="0" err="1">
                <a:solidFill>
                  <a:schemeClr val="bg1"/>
                </a:solidFill>
              </a:rPr>
              <a:t>Catholique</a:t>
            </a:r>
            <a:r>
              <a:rPr lang="en-US" sz="1000" dirty="0">
                <a:solidFill>
                  <a:schemeClr val="bg1"/>
                </a:solidFill>
              </a:rPr>
              <a:t> de Louvain, Belgium</a:t>
            </a:r>
          </a:p>
          <a:p>
            <a:r>
              <a:rPr lang="en-US" sz="1000" dirty="0">
                <a:solidFill>
                  <a:schemeClr val="bg1"/>
                </a:solidFill>
              </a:rPr>
              <a:t>3 Université Clermont Auvergne, France</a:t>
            </a:r>
          </a:p>
          <a:p>
            <a:r>
              <a:rPr lang="en-US" sz="1000" dirty="0">
                <a:solidFill>
                  <a:schemeClr val="bg1"/>
                </a:solidFill>
              </a:rPr>
              <a:t>4 Laboratory for big data analysis of the HSE, Russia </a:t>
            </a:r>
          </a:p>
          <a:p>
            <a:r>
              <a:rPr lang="en-US" sz="1000" dirty="0">
                <a:solidFill>
                  <a:schemeClr val="bg1"/>
                </a:solidFill>
              </a:rPr>
              <a:t>5 University of Oxford, UK</a:t>
            </a:r>
          </a:p>
          <a:p>
            <a:r>
              <a:rPr lang="en-US" sz="1000" dirty="0">
                <a:solidFill>
                  <a:schemeClr val="bg1"/>
                </a:solidFill>
              </a:rPr>
              <a:t>6 Université de Liege, Belgium</a:t>
            </a:r>
          </a:p>
          <a:p>
            <a:r>
              <a:rPr lang="en-US" sz="1000" dirty="0">
                <a:solidFill>
                  <a:schemeClr val="bg1"/>
                </a:solidFill>
              </a:rPr>
              <a:t>7 CERN, Switzerland</a:t>
            </a:r>
          </a:p>
          <a:p>
            <a:r>
              <a:rPr lang="en-US" sz="1000" dirty="0">
                <a:solidFill>
                  <a:schemeClr val="bg1"/>
                </a:solidFill>
              </a:rPr>
              <a:t>8 New York University, USA</a:t>
            </a:r>
          </a:p>
          <a:p>
            <a:r>
              <a:rPr lang="en-US" sz="1000" dirty="0">
                <a:solidFill>
                  <a:schemeClr val="bg1"/>
                </a:solidFill>
              </a:rPr>
              <a:t>9 IFCA, Spain</a:t>
            </a:r>
          </a:p>
          <a:p>
            <a:r>
              <a:rPr lang="it-IT" sz="1000" dirty="0">
                <a:solidFill>
                  <a:schemeClr val="bg1"/>
                </a:solidFill>
              </a:rPr>
              <a:t>10 GSI, Germany</a:t>
            </a:r>
          </a:p>
          <a:p>
            <a:endParaRPr lang="en-US" sz="1000" dirty="0">
              <a:solidFill>
                <a:schemeClr val="bg1"/>
              </a:solidFill>
            </a:endParaRPr>
          </a:p>
          <a:p>
            <a:endParaRPr lang="en-US" sz="1000" dirty="0">
              <a:solidFill>
                <a:schemeClr val="bg1"/>
              </a:solidFill>
            </a:endParaRPr>
          </a:p>
          <a:p>
            <a:endParaRPr lang="it-IT" dirty="0"/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51117" y="5950436"/>
            <a:ext cx="658624" cy="840655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624252" y="5944863"/>
            <a:ext cx="864195" cy="864195"/>
          </a:xfrm>
          <a:prstGeom prst="rect">
            <a:avLst/>
          </a:prstGeom>
        </p:spPr>
      </p:pic>
      <p:pic>
        <p:nvPicPr>
          <p:cNvPr id="30" name="Immagine 29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811005" y="131891"/>
            <a:ext cx="1110378" cy="555189"/>
          </a:xfrm>
          <a:prstGeom prst="rect">
            <a:avLst/>
          </a:prstGeom>
        </p:spPr>
      </p:pic>
      <p:sp>
        <p:nvSpPr>
          <p:cNvPr id="42" name="CasellaDiTesto 41"/>
          <p:cNvSpPr txBox="1"/>
          <p:nvPr/>
        </p:nvSpPr>
        <p:spPr>
          <a:xfrm>
            <a:off x="4145117" y="3941327"/>
            <a:ext cx="259558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chemeClr val="bg1"/>
                </a:solidFill>
              </a:rPr>
              <a:t>11 Uppsala </a:t>
            </a:r>
            <a:r>
              <a:rPr lang="it-IT" sz="1000" dirty="0" err="1">
                <a:solidFill>
                  <a:schemeClr val="bg1"/>
                </a:solidFill>
              </a:rPr>
              <a:t>Universitet</a:t>
            </a:r>
            <a:r>
              <a:rPr lang="it-IT" sz="1000" dirty="0">
                <a:solidFill>
                  <a:schemeClr val="bg1"/>
                </a:solidFill>
              </a:rPr>
              <a:t>, </a:t>
            </a:r>
            <a:r>
              <a:rPr lang="it-IT" sz="1000" dirty="0" err="1">
                <a:solidFill>
                  <a:schemeClr val="bg1"/>
                </a:solidFill>
              </a:rPr>
              <a:t>Sweden</a:t>
            </a:r>
            <a:endParaRPr lang="it-IT" sz="1000" dirty="0">
              <a:solidFill>
                <a:schemeClr val="bg1"/>
              </a:solidFill>
            </a:endParaRPr>
          </a:p>
          <a:p>
            <a:r>
              <a:rPr lang="it-IT" sz="1000" dirty="0">
                <a:solidFill>
                  <a:schemeClr val="bg1"/>
                </a:solidFill>
              </a:rPr>
              <a:t>12 TU </a:t>
            </a:r>
            <a:r>
              <a:rPr lang="it-IT" sz="1000" dirty="0" err="1">
                <a:solidFill>
                  <a:schemeClr val="bg1"/>
                </a:solidFill>
              </a:rPr>
              <a:t>Munchen</a:t>
            </a:r>
            <a:r>
              <a:rPr lang="it-IT" sz="1000" dirty="0">
                <a:solidFill>
                  <a:schemeClr val="bg1"/>
                </a:solidFill>
              </a:rPr>
              <a:t>, Germany</a:t>
            </a:r>
          </a:p>
          <a:p>
            <a:r>
              <a:rPr lang="it-IT" sz="1000" dirty="0">
                <a:solidFill>
                  <a:schemeClr val="bg1"/>
                </a:solidFill>
              </a:rPr>
              <a:t>13 </a:t>
            </a:r>
            <a:r>
              <a:rPr lang="it-IT" sz="1000" dirty="0" err="1">
                <a:solidFill>
                  <a:schemeClr val="bg1"/>
                </a:solidFill>
              </a:rPr>
              <a:t>Universidad</a:t>
            </a:r>
            <a:r>
              <a:rPr lang="it-IT" sz="1000" dirty="0">
                <a:solidFill>
                  <a:schemeClr val="bg1"/>
                </a:solidFill>
              </a:rPr>
              <a:t> de Oviedo and ICTEA, </a:t>
            </a:r>
            <a:r>
              <a:rPr lang="it-IT" sz="1000" dirty="0" err="1">
                <a:solidFill>
                  <a:schemeClr val="bg1"/>
                </a:solidFill>
              </a:rPr>
              <a:t>Spain</a:t>
            </a:r>
            <a:endParaRPr lang="it-IT" sz="1000" dirty="0">
              <a:solidFill>
                <a:schemeClr val="bg1"/>
              </a:solidFill>
            </a:endParaRPr>
          </a:p>
          <a:p>
            <a:r>
              <a:rPr lang="it-IT" sz="1000" dirty="0">
                <a:solidFill>
                  <a:schemeClr val="bg1"/>
                </a:solidFill>
              </a:rPr>
              <a:t>14 Università di Padova, </a:t>
            </a:r>
            <a:r>
              <a:rPr lang="it-IT" sz="1000" dirty="0" err="1">
                <a:solidFill>
                  <a:schemeClr val="bg1"/>
                </a:solidFill>
              </a:rPr>
              <a:t>Italy</a:t>
            </a:r>
            <a:endParaRPr lang="it-IT" sz="1000" dirty="0">
              <a:solidFill>
                <a:schemeClr val="bg1"/>
              </a:solidFill>
            </a:endParaRPr>
          </a:p>
          <a:p>
            <a:r>
              <a:rPr lang="it-IT" sz="1000" dirty="0">
                <a:solidFill>
                  <a:schemeClr val="bg1"/>
                </a:solidFill>
              </a:rPr>
              <a:t>15 Durham University, UK</a:t>
            </a:r>
          </a:p>
          <a:p>
            <a:r>
              <a:rPr lang="it-IT" sz="1000" dirty="0">
                <a:solidFill>
                  <a:schemeClr val="bg1"/>
                </a:solidFill>
              </a:rPr>
              <a:t>16 </a:t>
            </a:r>
            <a:r>
              <a:rPr lang="it-IT" sz="1000" dirty="0" err="1">
                <a:solidFill>
                  <a:schemeClr val="bg1"/>
                </a:solidFill>
              </a:rPr>
              <a:t>Lebanese</a:t>
            </a:r>
            <a:r>
              <a:rPr lang="it-IT" sz="1000" dirty="0">
                <a:solidFill>
                  <a:schemeClr val="bg1"/>
                </a:solidFill>
              </a:rPr>
              <a:t> University, Lebanon</a:t>
            </a:r>
          </a:p>
          <a:p>
            <a:r>
              <a:rPr lang="it-IT" sz="1000" dirty="0">
                <a:solidFill>
                  <a:schemeClr val="bg1"/>
                </a:solidFill>
              </a:rPr>
              <a:t>17 Kaiserslautern-Landau University, Germany</a:t>
            </a:r>
          </a:p>
          <a:p>
            <a:r>
              <a:rPr lang="it-IT" sz="1000" dirty="0">
                <a:solidFill>
                  <a:schemeClr val="bg1"/>
                </a:solidFill>
              </a:rPr>
              <a:t>18 Princeton University, USA</a:t>
            </a:r>
          </a:p>
          <a:p>
            <a:r>
              <a:rPr lang="it-IT" sz="1000" dirty="0">
                <a:solidFill>
                  <a:schemeClr val="bg1"/>
                </a:solidFill>
              </a:rPr>
              <a:t>19 University of Washington, USA</a:t>
            </a:r>
          </a:p>
          <a:p>
            <a:endParaRPr lang="it-IT" sz="1000" dirty="0">
              <a:solidFill>
                <a:schemeClr val="bg1"/>
              </a:solidFill>
            </a:endParaRPr>
          </a:p>
          <a:p>
            <a:endParaRPr lang="it-IT" sz="1000" dirty="0">
              <a:solidFill>
                <a:schemeClr val="bg1"/>
              </a:solidFill>
            </a:endParaRPr>
          </a:p>
          <a:p>
            <a:endParaRPr lang="it-IT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6921" y="999862"/>
            <a:ext cx="10545159" cy="1673635"/>
          </a:xfrm>
        </p:spPr>
        <p:txBody>
          <a:bodyPr>
            <a:normAutofit fontScale="62500" lnSpcReduction="20000"/>
          </a:bodyPr>
          <a:lstStyle/>
          <a:p>
            <a:endParaRPr lang="en-US" dirty="0"/>
          </a:p>
          <a:p>
            <a:r>
              <a:rPr lang="en-US" sz="4600" b="1" i="1" dirty="0">
                <a:solidFill>
                  <a:schemeClr val="bg1"/>
                </a:solidFill>
              </a:rPr>
              <a:t>M</a:t>
            </a:r>
            <a:r>
              <a:rPr lang="en-US" sz="4600" i="1" dirty="0">
                <a:solidFill>
                  <a:srgbClr val="C00000"/>
                </a:solidFill>
              </a:rPr>
              <a:t>achine-Learning </a:t>
            </a:r>
            <a:r>
              <a:rPr lang="en-US" sz="4600" b="1" i="1" dirty="0">
                <a:solidFill>
                  <a:schemeClr val="bg1"/>
                </a:solidFill>
              </a:rPr>
              <a:t>O</a:t>
            </a:r>
            <a:r>
              <a:rPr lang="en-US" sz="4600" i="1" dirty="0">
                <a:solidFill>
                  <a:srgbClr val="C00000"/>
                </a:solidFill>
              </a:rPr>
              <a:t>ptimized </a:t>
            </a:r>
            <a:r>
              <a:rPr lang="en-US" sz="4600" b="1" i="1" dirty="0">
                <a:solidFill>
                  <a:schemeClr val="bg1"/>
                </a:solidFill>
              </a:rPr>
              <a:t>D</a:t>
            </a:r>
            <a:r>
              <a:rPr lang="en-US" sz="4600" i="1" dirty="0">
                <a:solidFill>
                  <a:srgbClr val="C00000"/>
                </a:solidFill>
              </a:rPr>
              <a:t>esign of </a:t>
            </a:r>
            <a:r>
              <a:rPr lang="en-US" sz="4600" b="1" i="1" dirty="0">
                <a:solidFill>
                  <a:schemeClr val="bg1"/>
                </a:solidFill>
              </a:rPr>
              <a:t>E</a:t>
            </a:r>
            <a:r>
              <a:rPr lang="en-US" sz="4600" i="1" dirty="0">
                <a:solidFill>
                  <a:srgbClr val="C00000"/>
                </a:solidFill>
              </a:rPr>
              <a:t>xperiments</a:t>
            </a:r>
          </a:p>
          <a:p>
            <a:r>
              <a:rPr lang="en-US" sz="7100" b="1" i="1" dirty="0">
                <a:solidFill>
                  <a:srgbClr val="0070C0"/>
                </a:solidFill>
              </a:rPr>
              <a:t>MODE Collaboration </a:t>
            </a:r>
            <a:endParaRPr lang="en-US" sz="7100" dirty="0">
              <a:solidFill>
                <a:srgbClr val="0070C0"/>
              </a:solidFill>
            </a:endParaRPr>
          </a:p>
          <a:p>
            <a:r>
              <a:rPr lang="en-US" dirty="0">
                <a:hlinkClick r:id="rId22"/>
              </a:rPr>
              <a:t>https://mode-collaboration.github.io</a:t>
            </a:r>
            <a:endParaRPr lang="en-US" dirty="0"/>
          </a:p>
        </p:txBody>
      </p:sp>
      <p:pic>
        <p:nvPicPr>
          <p:cNvPr id="7170" name="Picture 2" descr="https://cdn.uclouvain.be/groups/cms-editors-arec/charte-graphique-uclouvain/UCLouvain_Logo_Pos_CMJN.png?itok=0Vz8FOqj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181" y="155277"/>
            <a:ext cx="2096255" cy="486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B0E0D3D-B07D-D17F-3A11-A44BB8F31BC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294678" y="4941119"/>
            <a:ext cx="1832891" cy="792455"/>
          </a:xfrm>
          <a:prstGeom prst="rect">
            <a:avLst/>
          </a:prstGeom>
        </p:spPr>
      </p:pic>
      <p:pic>
        <p:nvPicPr>
          <p:cNvPr id="6148" name="Picture 4" descr="Indian Institute of Science Education and Research, Kolkata - Wikipedia">
            <a:extLst>
              <a:ext uri="{FF2B5EF4-FFF2-40B4-BE49-F238E27FC236}">
                <a16:creationId xmlns:a16="http://schemas.microsoft.com/office/drawing/2014/main" id="{40A4DB82-221E-C178-7A74-60883C9DC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563" y="5957036"/>
            <a:ext cx="794168" cy="83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National Institute of Science Education and Research Bhubaneswar - Wikipedia">
            <a:extLst>
              <a:ext uri="{FF2B5EF4-FFF2-40B4-BE49-F238E27FC236}">
                <a16:creationId xmlns:a16="http://schemas.microsoft.com/office/drawing/2014/main" id="{DC31B985-5ED6-24F1-693C-2BE2C1020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379" y="5951140"/>
            <a:ext cx="816231" cy="83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 descr="A close-up of a logo&#10;&#10;Description automatically generated">
            <a:extLst>
              <a:ext uri="{FF2B5EF4-FFF2-40B4-BE49-F238E27FC236}">
                <a16:creationId xmlns:a16="http://schemas.microsoft.com/office/drawing/2014/main" id="{A6E1B457-8320-2571-E88F-6143830424CA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339" y="101706"/>
            <a:ext cx="1517258" cy="594260"/>
          </a:xfrm>
          <a:prstGeom prst="rect">
            <a:avLst/>
          </a:prstGeom>
        </p:spPr>
      </p:pic>
      <p:pic>
        <p:nvPicPr>
          <p:cNvPr id="45" name="Picture 44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8B350852-AF18-4302-5C06-DEFEF06EBDA0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787" y="126134"/>
            <a:ext cx="1938836" cy="558475"/>
          </a:xfrm>
          <a:prstGeom prst="rect">
            <a:avLst/>
          </a:prstGeom>
        </p:spPr>
      </p:pic>
      <p:pic>
        <p:nvPicPr>
          <p:cNvPr id="46" name="Picture 2" descr="Carnegie Mellon University | NIST">
            <a:extLst>
              <a:ext uri="{FF2B5EF4-FFF2-40B4-BE49-F238E27FC236}">
                <a16:creationId xmlns:a16="http://schemas.microsoft.com/office/drawing/2014/main" id="{A929DCEA-2E35-4E9B-8610-C07D2558A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256" y="5948781"/>
            <a:ext cx="858000" cy="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A red and white logo&#10;&#10;Description automatically generated">
            <a:extLst>
              <a:ext uri="{FF2B5EF4-FFF2-40B4-BE49-F238E27FC236}">
                <a16:creationId xmlns:a16="http://schemas.microsoft.com/office/drawing/2014/main" id="{2A4F0C72-F991-D051-67BA-1661B4CE610F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" y="173899"/>
            <a:ext cx="1489448" cy="476009"/>
          </a:xfrm>
          <a:prstGeom prst="rect">
            <a:avLst/>
          </a:prstGeom>
        </p:spPr>
      </p:pic>
      <p:pic>
        <p:nvPicPr>
          <p:cNvPr id="50" name="Picture 49" descr="Blue letters on a white background&#10;&#10;Description automatically generated">
            <a:extLst>
              <a:ext uri="{FF2B5EF4-FFF2-40B4-BE49-F238E27FC236}">
                <a16:creationId xmlns:a16="http://schemas.microsoft.com/office/drawing/2014/main" id="{870D8B22-9059-F2C1-13E9-1C072320AA27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056" y="155277"/>
            <a:ext cx="1657525" cy="492166"/>
          </a:xfrm>
          <a:prstGeom prst="rect">
            <a:avLst/>
          </a:prstGeom>
        </p:spPr>
      </p:pic>
      <p:pic>
        <p:nvPicPr>
          <p:cNvPr id="1028" name="Picture 4" descr="Image result for University of Oxford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197" y="5924925"/>
            <a:ext cx="913839" cy="91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4824994" y="111101"/>
            <a:ext cx="988102" cy="555188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565418" y="121449"/>
            <a:ext cx="1347138" cy="53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0117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31C125-653E-9A9E-8E29-8B078A80F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A Community is Growing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C913A21-717C-FD5F-709A-82E7E92553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043" y="1825625"/>
            <a:ext cx="4593771" cy="466725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Some warm signals are coming from different sources:</a:t>
            </a:r>
          </a:p>
          <a:p>
            <a:pPr lvl="1"/>
            <a:r>
              <a:rPr lang="en-US" dirty="0">
                <a:solidFill>
                  <a:srgbClr val="00B0F0"/>
                </a:solidFill>
              </a:rPr>
              <a:t>ECFA, APPEC, NUPECC 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FFC000"/>
                </a:solidFill>
              </a:rPr>
              <a:t>JENAA expression of interest </a:t>
            </a:r>
            <a:r>
              <a:rPr lang="en-US" dirty="0">
                <a:solidFill>
                  <a:schemeClr val="bg1"/>
                </a:solidFill>
              </a:rPr>
              <a:t>for MODE</a:t>
            </a:r>
          </a:p>
          <a:p>
            <a:pPr lvl="1"/>
            <a:r>
              <a:rPr lang="en-US" dirty="0">
                <a:solidFill>
                  <a:srgbClr val="00B0F0"/>
                </a:solidFill>
              </a:rPr>
              <a:t>EUCAIF </a:t>
            </a:r>
            <a:r>
              <a:rPr lang="en-US" dirty="0">
                <a:solidFill>
                  <a:schemeClr val="bg1"/>
                </a:solidFill>
              </a:rPr>
              <a:t>conference (Amsterdam, Apr 30-May 3 2024, 300 participants) also supported by JENAA 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FFC000"/>
                </a:solidFill>
                <a:sym typeface="Wingdings" panose="05000000000000000000" pitchFamily="2" charset="2"/>
              </a:rPr>
              <a:t>WG2 (chairs Dorigo, </a:t>
            </a:r>
            <a:r>
              <a:rPr lang="en-US" dirty="0" err="1">
                <a:solidFill>
                  <a:srgbClr val="FFC000"/>
                </a:solidFill>
                <a:sym typeface="Wingdings" panose="05000000000000000000" pitchFamily="2" charset="2"/>
              </a:rPr>
              <a:t>Vischia</a:t>
            </a:r>
            <a:r>
              <a:rPr lang="en-US" dirty="0">
                <a:solidFill>
                  <a:srgbClr val="FFC000"/>
                </a:solidFill>
                <a:sym typeface="Wingdings" panose="05000000000000000000" pitchFamily="2" charset="2"/>
              </a:rPr>
              <a:t>) focuses on co-design with AI</a:t>
            </a:r>
          </a:p>
          <a:p>
            <a:pPr lvl="1"/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In the US, </a:t>
            </a:r>
            <a:r>
              <a:rPr lang="en-US" dirty="0">
                <a:solidFill>
                  <a:srgbClr val="00B0F0"/>
                </a:solidFill>
                <a:sym typeface="Wingdings" panose="05000000000000000000" pitchFamily="2" charset="2"/>
              </a:rPr>
              <a:t>IRIS-HEP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 has been sponsoring MODE research in the past 4 years </a:t>
            </a:r>
          </a:p>
          <a:p>
            <a:pPr lvl="1"/>
            <a:r>
              <a:rPr lang="en-US" dirty="0">
                <a:solidFill>
                  <a:srgbClr val="00B0F0"/>
                </a:solidFill>
                <a:sym typeface="Wingdings" panose="05000000000000000000" pitchFamily="2" charset="2"/>
              </a:rPr>
              <a:t>DRD6 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includes MODE co-design ideas in its WP</a:t>
            </a: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378CEF5-AF48-CB7E-DF6E-785085373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2113" y="1891846"/>
            <a:ext cx="6510499" cy="475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901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0A001C-599E-9B87-2238-791CED003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195" y="136525"/>
            <a:ext cx="1165761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Recent work: Exploring the limits of Calorimetry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B9E4E0-E54C-2B37-8875-08515D58D1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374" y="1408683"/>
            <a:ext cx="4794662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In connection with DRD6 activities, we are exploring the boundary of information extraction from granular calorimeters</a:t>
            </a:r>
          </a:p>
          <a:p>
            <a:pPr marL="0" indent="0">
              <a:buNone/>
            </a:pPr>
            <a:r>
              <a:rPr lang="en-US" dirty="0">
                <a:solidFill>
                  <a:srgbClr val="FFC000"/>
                </a:solidFill>
              </a:rPr>
              <a:t>1) Can we do particle ID </a:t>
            </a:r>
            <a:r>
              <a:rPr lang="en-US" dirty="0">
                <a:solidFill>
                  <a:schemeClr val="bg1"/>
                </a:solidFill>
              </a:rPr>
              <a:t>in a highly-granular calorimeter?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	- What is the largest cell size that 	retains that information?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2) Can we </a:t>
            </a:r>
            <a:r>
              <a:rPr lang="en-US" dirty="0">
                <a:solidFill>
                  <a:srgbClr val="FFC000"/>
                </a:solidFill>
              </a:rPr>
              <a:t>overcome granularity </a:t>
            </a:r>
            <a:r>
              <a:rPr lang="en-US" dirty="0">
                <a:solidFill>
                  <a:schemeClr val="bg1"/>
                </a:solidFill>
              </a:rPr>
              <a:t>by having a neuromorphic readout and local processing using </a:t>
            </a:r>
            <a:r>
              <a:rPr lang="en-US" dirty="0" err="1">
                <a:solidFill>
                  <a:srgbClr val="FFC000"/>
                </a:solidFill>
              </a:rPr>
              <a:t>nanophotonics</a:t>
            </a:r>
            <a:r>
              <a:rPr lang="en-US" dirty="0">
                <a:solidFill>
                  <a:schemeClr val="bg1"/>
                </a:solidFill>
              </a:rPr>
              <a:t>?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3) </a:t>
            </a:r>
            <a:r>
              <a:rPr lang="en-US" dirty="0">
                <a:solidFill>
                  <a:srgbClr val="FFC000"/>
                </a:solidFill>
              </a:rPr>
              <a:t>Can we hybridize a tracker and a calorimeter</a:t>
            </a:r>
            <a:r>
              <a:rPr lang="en-US" dirty="0">
                <a:solidFill>
                  <a:schemeClr val="bg1"/>
                </a:solidFill>
              </a:rPr>
              <a:t>, learning the optimal layout with a diffusion model?</a:t>
            </a:r>
          </a:p>
          <a:p>
            <a:pPr marL="514350" indent="-514350">
              <a:buAutoNum type="arabicParenR"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Work by A. de Vita, TD, E. </a:t>
            </a:r>
            <a:r>
              <a:rPr lang="en-US" dirty="0" err="1">
                <a:solidFill>
                  <a:schemeClr val="bg1"/>
                </a:solidFill>
              </a:rPr>
              <a:t>Lupi</a:t>
            </a:r>
            <a:r>
              <a:rPr lang="en-US" dirty="0">
                <a:solidFill>
                  <a:schemeClr val="bg1"/>
                </a:solidFill>
              </a:rPr>
              <a:t>, X.T. Nguyen, and others, in coll. with LTU, KIT, RPTU  </a:t>
            </a:r>
          </a:p>
          <a:p>
            <a:pPr marL="514350" indent="-514350">
              <a:buAutoNum type="arabicParenR"/>
            </a:pPr>
            <a:endParaRPr lang="en-US" dirty="0">
              <a:solidFill>
                <a:schemeClr val="bg1"/>
              </a:solidFill>
            </a:endParaRPr>
          </a:p>
          <a:p>
            <a:pPr marL="514350" indent="-514350">
              <a:buAutoNum type="arabicParenR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DADB914-3F3A-2E99-999C-2A1A03F2B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T. Dorigo, GR.1 Padova 25/10/24</a:t>
            </a:r>
            <a:endParaRPr lang="en-US"/>
          </a:p>
        </p:txBody>
      </p:sp>
      <p:pic>
        <p:nvPicPr>
          <p:cNvPr id="6" name="Immagine 5" descr="Immagine che contiene testo, schermata, Rettangolo, diagramma&#10;&#10;Descrizione generata automaticamente">
            <a:extLst>
              <a:ext uri="{FF2B5EF4-FFF2-40B4-BE49-F238E27FC236}">
                <a16:creationId xmlns:a16="http://schemas.microsoft.com/office/drawing/2014/main" id="{B9D88308-AED5-9A46-FAF5-0BAF6A8502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137" y="1381682"/>
            <a:ext cx="4974668" cy="4974668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B3CE6BB3-1C3C-37DC-CC4D-71C3F8F9FD8C}"/>
              </a:ext>
            </a:extLst>
          </p:cNvPr>
          <p:cNvSpPr/>
          <p:nvPr/>
        </p:nvSpPr>
        <p:spPr>
          <a:xfrm>
            <a:off x="170213" y="2734247"/>
            <a:ext cx="5367647" cy="2304850"/>
          </a:xfrm>
          <a:prstGeom prst="rect">
            <a:avLst/>
          </a:prstGeom>
          <a:solidFill>
            <a:schemeClr val="tx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907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4913DA-5E2E-1747-01AA-B4D2912D6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We Are Successful Detector Builders…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40FD39-267D-8CB5-8346-463F8BFBF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7706711" cy="472757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In the past 60+ years our community established robust design paradigms, while pushing technologies to their bleeding edge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Some of those deeply ingrained paradigms are </a:t>
            </a:r>
            <a:r>
              <a:rPr lang="en-US" dirty="0">
                <a:solidFill>
                  <a:srgbClr val="FFC000"/>
                </a:solidFill>
              </a:rPr>
              <a:t>not necessarily as motivated today as they once were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	- track first, destroy later </a:t>
            </a:r>
            <a:r>
              <a:rPr lang="en-US" dirty="0">
                <a:solidFill>
                  <a:srgbClr val="00B0F0"/>
                </a:solidFill>
              </a:rPr>
              <a:t>(dichotomic!)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	- redundancy </a:t>
            </a:r>
            <a:r>
              <a:rPr lang="en-US" dirty="0">
                <a:solidFill>
                  <a:srgbClr val="00B0F0"/>
                </a:solidFill>
              </a:rPr>
              <a:t>(the opposite of optimality!)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	- symmetric layouts </a:t>
            </a:r>
            <a:r>
              <a:rPr lang="en-US" dirty="0">
                <a:solidFill>
                  <a:srgbClr val="00B0F0"/>
                </a:solidFill>
              </a:rPr>
              <a:t>(but the relevant physics is not!)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The design space of the biggest projects has grown to  </a:t>
            </a:r>
            <a:r>
              <a:rPr lang="en-US" dirty="0">
                <a:solidFill>
                  <a:srgbClr val="00B0F0"/>
                </a:solidFill>
              </a:rPr>
              <a:t>transcend our understanding </a:t>
            </a:r>
            <a:r>
              <a:rPr lang="en-US" dirty="0">
                <a:solidFill>
                  <a:schemeClr val="bg1"/>
                </a:solidFill>
              </a:rPr>
              <a:t>– we cannot think in 10</a:t>
            </a:r>
            <a:r>
              <a:rPr lang="en-US" baseline="30000" dirty="0">
                <a:solidFill>
                  <a:schemeClr val="bg1"/>
                </a:solidFill>
              </a:rPr>
              <a:t>5</a:t>
            </a:r>
            <a:r>
              <a:rPr lang="en-US" dirty="0">
                <a:solidFill>
                  <a:schemeClr val="bg1"/>
                </a:solidFill>
              </a:rPr>
              <a:t> dimensions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Our demands (luminosity, resolution) are also on the rise, as is the size of the viable technological solutions space (e.g. 3D printing)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6DA2E38-A3C4-EB13-8E09-498B00286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T. Dorigo, GR.1 Padova 25/10/24</a:t>
            </a:r>
            <a:endParaRPr lang="en-US"/>
          </a:p>
        </p:txBody>
      </p:sp>
      <p:pic>
        <p:nvPicPr>
          <p:cNvPr id="6" name="Picture 2" descr="CMS Particle Detector">
            <a:extLst>
              <a:ext uri="{FF2B5EF4-FFF2-40B4-BE49-F238E27FC236}">
                <a16:creationId xmlns:a16="http://schemas.microsoft.com/office/drawing/2014/main" id="{A50A08BC-4BEC-6EF7-C585-CB08F8618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830" y="2442721"/>
            <a:ext cx="3390381" cy="174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cheme of a typical particle detector (transverse view) for colliding... |  Download Scientific Diagram">
            <a:extLst>
              <a:ext uri="{FF2B5EF4-FFF2-40B4-BE49-F238E27FC236}">
                <a16:creationId xmlns:a16="http://schemas.microsoft.com/office/drawing/2014/main" id="{8F8FA955-2666-959F-8357-C72779A97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246" y="96819"/>
            <a:ext cx="2596966" cy="207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33A131BF-C372-B0E3-325A-44F8436C4FE4}"/>
              </a:ext>
            </a:extLst>
          </p:cNvPr>
          <p:cNvSpPr/>
          <p:nvPr/>
        </p:nvSpPr>
        <p:spPr>
          <a:xfrm>
            <a:off x="9541246" y="4550979"/>
            <a:ext cx="2596966" cy="225861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?</a:t>
            </a:r>
          </a:p>
        </p:txBody>
      </p: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8A6D786B-79D8-375C-EA05-B5437629F2E3}"/>
              </a:ext>
            </a:extLst>
          </p:cNvPr>
          <p:cNvSpPr/>
          <p:nvPr/>
        </p:nvSpPr>
        <p:spPr>
          <a:xfrm>
            <a:off x="10301692" y="1765737"/>
            <a:ext cx="1076073" cy="3263463"/>
          </a:xfrm>
          <a:prstGeom prst="downArrow">
            <a:avLst/>
          </a:prstGeom>
          <a:noFill/>
          <a:ln w="1270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5A8D8415-CA87-1C3F-D061-9438695791DC}"/>
              </a:ext>
            </a:extLst>
          </p:cNvPr>
          <p:cNvSpPr/>
          <p:nvPr/>
        </p:nvSpPr>
        <p:spPr>
          <a:xfrm>
            <a:off x="706582" y="4445134"/>
            <a:ext cx="8297141" cy="16937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29CD812-FB71-D00C-2DE0-7802F0868ACB}"/>
              </a:ext>
            </a:extLst>
          </p:cNvPr>
          <p:cNvSpPr txBox="1"/>
          <p:nvPr/>
        </p:nvSpPr>
        <p:spPr>
          <a:xfrm>
            <a:off x="8888503" y="4630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1989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13F9BEA-B478-CA06-0BF8-8F462A663681}"/>
              </a:ext>
            </a:extLst>
          </p:cNvPr>
          <p:cNvSpPr txBox="1"/>
          <p:nvPr/>
        </p:nvSpPr>
        <p:spPr>
          <a:xfrm>
            <a:off x="8652613" y="204353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2010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A4C7E3E-79E9-A71A-F9ED-2A14F34F9DCA}"/>
              </a:ext>
            </a:extLst>
          </p:cNvPr>
          <p:cNvSpPr txBox="1"/>
          <p:nvPr/>
        </p:nvSpPr>
        <p:spPr>
          <a:xfrm>
            <a:off x="8747830" y="4565818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2050?</a:t>
            </a:r>
          </a:p>
        </p:txBody>
      </p:sp>
    </p:spTree>
    <p:extLst>
      <p:ext uri="{BB962C8B-B14F-4D97-AF65-F5344CB8AC3E}">
        <p14:creationId xmlns:p14="http://schemas.microsoft.com/office/powerpoint/2010/main" val="226137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418F9D-1AF4-AE5C-7A12-06FE2EA49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510837-D457-5D6D-FDC6-38A71D46D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195" y="136525"/>
            <a:ext cx="1165761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Recent work: Exploring the limits of Calorimetry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245FDCF-6AB7-1F8D-E857-A619DE869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374" y="1408683"/>
            <a:ext cx="4794662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In connection with DRD6 activities, we are exploring the boundary of information extraction from granular calorimeters</a:t>
            </a:r>
          </a:p>
          <a:p>
            <a:pPr marL="0" indent="0">
              <a:buNone/>
            </a:pPr>
            <a:r>
              <a:rPr lang="en-US" dirty="0">
                <a:solidFill>
                  <a:srgbClr val="FFC000"/>
                </a:solidFill>
              </a:rPr>
              <a:t>1) Can we do particle ID </a:t>
            </a:r>
            <a:r>
              <a:rPr lang="en-US" dirty="0">
                <a:solidFill>
                  <a:schemeClr val="bg1"/>
                </a:solidFill>
              </a:rPr>
              <a:t>in a highly-granular calorimeter?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	- What is the largest cell size that 	retains that information?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2) Can we </a:t>
            </a:r>
            <a:r>
              <a:rPr lang="en-US" dirty="0">
                <a:solidFill>
                  <a:srgbClr val="FFC000"/>
                </a:solidFill>
              </a:rPr>
              <a:t>overcome granularity </a:t>
            </a:r>
            <a:r>
              <a:rPr lang="en-US" dirty="0">
                <a:solidFill>
                  <a:schemeClr val="bg1"/>
                </a:solidFill>
              </a:rPr>
              <a:t>by having a neuromorphic readout and local processing using </a:t>
            </a:r>
            <a:r>
              <a:rPr lang="en-US" dirty="0" err="1">
                <a:solidFill>
                  <a:srgbClr val="FFC000"/>
                </a:solidFill>
              </a:rPr>
              <a:t>nanophotonics</a:t>
            </a:r>
            <a:r>
              <a:rPr lang="en-US" dirty="0">
                <a:solidFill>
                  <a:schemeClr val="bg1"/>
                </a:solidFill>
              </a:rPr>
              <a:t>?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3) </a:t>
            </a:r>
            <a:r>
              <a:rPr lang="en-US" dirty="0">
                <a:solidFill>
                  <a:srgbClr val="FFC000"/>
                </a:solidFill>
              </a:rPr>
              <a:t>Can we hybridize a tracker and a calorimeter</a:t>
            </a:r>
            <a:r>
              <a:rPr lang="en-US" dirty="0">
                <a:solidFill>
                  <a:schemeClr val="bg1"/>
                </a:solidFill>
              </a:rPr>
              <a:t>, learning the optimal layout with a diffusion model?</a:t>
            </a:r>
          </a:p>
          <a:p>
            <a:pPr marL="514350" indent="-514350">
              <a:buAutoNum type="arabicParenR"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Work by A. de Vita, TD, E. </a:t>
            </a:r>
            <a:r>
              <a:rPr lang="en-US" dirty="0" err="1">
                <a:solidFill>
                  <a:schemeClr val="bg1"/>
                </a:solidFill>
              </a:rPr>
              <a:t>Lupi</a:t>
            </a:r>
            <a:r>
              <a:rPr lang="en-US" dirty="0">
                <a:solidFill>
                  <a:schemeClr val="bg1"/>
                </a:solidFill>
              </a:rPr>
              <a:t>, X.T. Nguyen, and others, in coll. with LTU, KIT, RPTU  </a:t>
            </a:r>
          </a:p>
          <a:p>
            <a:pPr marL="514350" indent="-514350">
              <a:buAutoNum type="arabicParenR"/>
            </a:pPr>
            <a:endParaRPr lang="en-US" dirty="0">
              <a:solidFill>
                <a:schemeClr val="bg1"/>
              </a:solidFill>
            </a:endParaRPr>
          </a:p>
          <a:p>
            <a:pPr marL="514350" indent="-514350">
              <a:buAutoNum type="arabicParenR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8443373-DF16-C86A-69F3-2B5522015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T. Dorigo, GR.1 Padova 25/10/24</a:t>
            </a:r>
            <a:endParaRPr lang="en-US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393A95BD-75D4-8C5D-36EB-F68E83862213}"/>
              </a:ext>
            </a:extLst>
          </p:cNvPr>
          <p:cNvSpPr/>
          <p:nvPr/>
        </p:nvSpPr>
        <p:spPr>
          <a:xfrm>
            <a:off x="170213" y="3286539"/>
            <a:ext cx="5367647" cy="1752557"/>
          </a:xfrm>
          <a:prstGeom prst="rect">
            <a:avLst/>
          </a:prstGeom>
          <a:solidFill>
            <a:schemeClr val="tx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C1EF30CB-7657-9F56-A885-23FB34ADA23C}"/>
              </a:ext>
            </a:extLst>
          </p:cNvPr>
          <p:cNvGrpSpPr/>
          <p:nvPr/>
        </p:nvGrpSpPr>
        <p:grpSpPr>
          <a:xfrm>
            <a:off x="6765749" y="2062923"/>
            <a:ext cx="5367647" cy="4795078"/>
            <a:chOff x="7315852" y="1740551"/>
            <a:chExt cx="4768184" cy="4490585"/>
          </a:xfrm>
        </p:grpSpPr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E91DAEF3-0BD6-75E3-DAB9-990171565313}"/>
                </a:ext>
              </a:extLst>
            </p:cNvPr>
            <p:cNvCxnSpPr/>
            <p:nvPr/>
          </p:nvCxnSpPr>
          <p:spPr>
            <a:xfrm>
              <a:off x="9906476" y="3950678"/>
              <a:ext cx="0" cy="2019354"/>
            </a:xfrm>
            <a:prstGeom prst="line">
              <a:avLst/>
            </a:prstGeom>
            <a:ln w="412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2 11">
              <a:extLst>
                <a:ext uri="{FF2B5EF4-FFF2-40B4-BE49-F238E27FC236}">
                  <a16:creationId xmlns:a16="http://schemas.microsoft.com/office/drawing/2014/main" id="{728964C4-0EA3-CEB9-542E-F61DC3E4A2EA}"/>
                </a:ext>
              </a:extLst>
            </p:cNvPr>
            <p:cNvCxnSpPr/>
            <p:nvPr/>
          </p:nvCxnSpPr>
          <p:spPr>
            <a:xfrm>
              <a:off x="7437938" y="5738013"/>
              <a:ext cx="4179238" cy="0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2 12">
              <a:extLst>
                <a:ext uri="{FF2B5EF4-FFF2-40B4-BE49-F238E27FC236}">
                  <a16:creationId xmlns:a16="http://schemas.microsoft.com/office/drawing/2014/main" id="{29F637A0-7741-C2BA-C9AA-F6BA555027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37938" y="2113722"/>
              <a:ext cx="0" cy="3624291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Figura a mano libera: forma 13">
              <a:extLst>
                <a:ext uri="{FF2B5EF4-FFF2-40B4-BE49-F238E27FC236}">
                  <a16:creationId xmlns:a16="http://schemas.microsoft.com/office/drawing/2014/main" id="{3751EEE4-4C0D-DB82-5481-C5444D13AEE9}"/>
                </a:ext>
              </a:extLst>
            </p:cNvPr>
            <p:cNvSpPr/>
            <p:nvPr/>
          </p:nvSpPr>
          <p:spPr>
            <a:xfrm>
              <a:off x="7626626" y="2358887"/>
              <a:ext cx="3810000" cy="3299791"/>
            </a:xfrm>
            <a:custGeom>
              <a:avLst/>
              <a:gdLst>
                <a:gd name="connsiteX0" fmla="*/ 0 w 3810000"/>
                <a:gd name="connsiteY0" fmla="*/ 0 h 3299791"/>
                <a:gd name="connsiteX1" fmla="*/ 1159565 w 3810000"/>
                <a:gd name="connsiteY1" fmla="*/ 371061 h 3299791"/>
                <a:gd name="connsiteX2" fmla="*/ 1881809 w 3810000"/>
                <a:gd name="connsiteY2" fmla="*/ 1802296 h 3299791"/>
                <a:gd name="connsiteX3" fmla="*/ 2710070 w 3810000"/>
                <a:gd name="connsiteY3" fmla="*/ 2968487 h 3299791"/>
                <a:gd name="connsiteX4" fmla="*/ 3810000 w 3810000"/>
                <a:gd name="connsiteY4" fmla="*/ 3299791 h 3299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00" h="3299791">
                  <a:moveTo>
                    <a:pt x="0" y="0"/>
                  </a:moveTo>
                  <a:cubicBezTo>
                    <a:pt x="422965" y="35339"/>
                    <a:pt x="845930" y="70679"/>
                    <a:pt x="1159565" y="371061"/>
                  </a:cubicBezTo>
                  <a:cubicBezTo>
                    <a:pt x="1473200" y="671443"/>
                    <a:pt x="1623392" y="1369392"/>
                    <a:pt x="1881809" y="1802296"/>
                  </a:cubicBezTo>
                  <a:cubicBezTo>
                    <a:pt x="2140226" y="2235200"/>
                    <a:pt x="2388705" y="2718905"/>
                    <a:pt x="2710070" y="2968487"/>
                  </a:cubicBezTo>
                  <a:cubicBezTo>
                    <a:pt x="3031435" y="3218069"/>
                    <a:pt x="3420717" y="3258930"/>
                    <a:pt x="3810000" y="3299791"/>
                  </a:cubicBezTo>
                </a:path>
              </a:pathLst>
            </a:custGeom>
            <a:noFill/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igura a mano libera: forma 14">
              <a:extLst>
                <a:ext uri="{FF2B5EF4-FFF2-40B4-BE49-F238E27FC236}">
                  <a16:creationId xmlns:a16="http://schemas.microsoft.com/office/drawing/2014/main" id="{6FB65434-9D8E-D740-C9E1-2468BD8E1D69}"/>
                </a:ext>
              </a:extLst>
            </p:cNvPr>
            <p:cNvSpPr/>
            <p:nvPr/>
          </p:nvSpPr>
          <p:spPr>
            <a:xfrm>
              <a:off x="7513983" y="2948609"/>
              <a:ext cx="3869634" cy="2696817"/>
            </a:xfrm>
            <a:custGeom>
              <a:avLst/>
              <a:gdLst>
                <a:gd name="connsiteX0" fmla="*/ 0 w 3869634"/>
                <a:gd name="connsiteY0" fmla="*/ 0 h 2696817"/>
                <a:gd name="connsiteX1" fmla="*/ 901147 w 3869634"/>
                <a:gd name="connsiteY1" fmla="*/ 318052 h 2696817"/>
                <a:gd name="connsiteX2" fmla="*/ 1795669 w 3869634"/>
                <a:gd name="connsiteY2" fmla="*/ 1298713 h 2696817"/>
                <a:gd name="connsiteX3" fmla="*/ 2325756 w 3869634"/>
                <a:gd name="connsiteY3" fmla="*/ 2445026 h 2696817"/>
                <a:gd name="connsiteX4" fmla="*/ 3869634 w 3869634"/>
                <a:gd name="connsiteY4" fmla="*/ 2696817 h 2696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69634" h="2696817">
                  <a:moveTo>
                    <a:pt x="0" y="0"/>
                  </a:moveTo>
                  <a:cubicBezTo>
                    <a:pt x="300934" y="50800"/>
                    <a:pt x="601869" y="101600"/>
                    <a:pt x="901147" y="318052"/>
                  </a:cubicBezTo>
                  <a:cubicBezTo>
                    <a:pt x="1200425" y="534504"/>
                    <a:pt x="1558234" y="944217"/>
                    <a:pt x="1795669" y="1298713"/>
                  </a:cubicBezTo>
                  <a:cubicBezTo>
                    <a:pt x="2033104" y="1653209"/>
                    <a:pt x="1980095" y="2212009"/>
                    <a:pt x="2325756" y="2445026"/>
                  </a:cubicBezTo>
                  <a:cubicBezTo>
                    <a:pt x="2671417" y="2678043"/>
                    <a:pt x="3270525" y="2687430"/>
                    <a:pt x="3869634" y="2696817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igura a mano libera: forma 15">
              <a:extLst>
                <a:ext uri="{FF2B5EF4-FFF2-40B4-BE49-F238E27FC236}">
                  <a16:creationId xmlns:a16="http://schemas.microsoft.com/office/drawing/2014/main" id="{D4F879E1-D2D1-6041-3146-18101CDEC8A2}"/>
                </a:ext>
              </a:extLst>
            </p:cNvPr>
            <p:cNvSpPr/>
            <p:nvPr/>
          </p:nvSpPr>
          <p:spPr>
            <a:xfrm>
              <a:off x="7533861" y="2570922"/>
              <a:ext cx="3863009" cy="3077049"/>
            </a:xfrm>
            <a:custGeom>
              <a:avLst/>
              <a:gdLst>
                <a:gd name="connsiteX0" fmla="*/ 0 w 3863009"/>
                <a:gd name="connsiteY0" fmla="*/ 0 h 3077049"/>
                <a:gd name="connsiteX1" fmla="*/ 762000 w 3863009"/>
                <a:gd name="connsiteY1" fmla="*/ 907774 h 3077049"/>
                <a:gd name="connsiteX2" fmla="*/ 1166191 w 3863009"/>
                <a:gd name="connsiteY2" fmla="*/ 2425148 h 3077049"/>
                <a:gd name="connsiteX3" fmla="*/ 2438400 w 3863009"/>
                <a:gd name="connsiteY3" fmla="*/ 2994991 h 3077049"/>
                <a:gd name="connsiteX4" fmla="*/ 3863009 w 3863009"/>
                <a:gd name="connsiteY4" fmla="*/ 3061252 h 3077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63009" h="3077049">
                  <a:moveTo>
                    <a:pt x="0" y="0"/>
                  </a:moveTo>
                  <a:cubicBezTo>
                    <a:pt x="283817" y="251791"/>
                    <a:pt x="567635" y="503583"/>
                    <a:pt x="762000" y="907774"/>
                  </a:cubicBezTo>
                  <a:cubicBezTo>
                    <a:pt x="956365" y="1311965"/>
                    <a:pt x="886791" y="2077279"/>
                    <a:pt x="1166191" y="2425148"/>
                  </a:cubicBezTo>
                  <a:cubicBezTo>
                    <a:pt x="1445591" y="2773017"/>
                    <a:pt x="1988930" y="2888974"/>
                    <a:pt x="2438400" y="2994991"/>
                  </a:cubicBezTo>
                  <a:cubicBezTo>
                    <a:pt x="2887870" y="3101008"/>
                    <a:pt x="3375439" y="3081130"/>
                    <a:pt x="3863009" y="3061252"/>
                  </a:cubicBezTo>
                </a:path>
              </a:pathLst>
            </a:cu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3FD8A9CB-6E1D-093C-2271-A777D13024BB}"/>
                </a:ext>
              </a:extLst>
            </p:cNvPr>
            <p:cNvSpPr txBox="1"/>
            <p:nvPr/>
          </p:nvSpPr>
          <p:spPr>
            <a:xfrm>
              <a:off x="7315852" y="1740551"/>
              <a:ext cx="3962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Q</a:t>
              </a: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E30DCC81-B9BF-7938-5980-44D415966B86}"/>
                </a:ext>
              </a:extLst>
            </p:cNvPr>
            <p:cNvSpPr txBox="1"/>
            <p:nvPr/>
          </p:nvSpPr>
          <p:spPr>
            <a:xfrm>
              <a:off x="8153400" y="2680464"/>
              <a:ext cx="6335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p/</a:t>
              </a:r>
              <a:r>
                <a:rPr lang="en-US" sz="2400" dirty="0">
                  <a:solidFill>
                    <a:schemeClr val="accent2"/>
                  </a:solidFill>
                  <a:latin typeface="Symbol" panose="05050102010706020507" pitchFamily="18" charset="2"/>
                </a:rPr>
                <a:t>p</a:t>
              </a:r>
              <a:endParaRPr lang="en-US" sz="2400" dirty="0">
                <a:solidFill>
                  <a:schemeClr val="accent2"/>
                </a:solidFill>
              </a:endParaRP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26BF7A0E-902D-C056-BDE9-EACFFF1B45AF}"/>
                </a:ext>
              </a:extLst>
            </p:cNvPr>
            <p:cNvSpPr txBox="1"/>
            <p:nvPr/>
          </p:nvSpPr>
          <p:spPr>
            <a:xfrm>
              <a:off x="8629288" y="4008151"/>
              <a:ext cx="6254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p/K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5079A4A5-DE9B-CB21-6A4A-9588516DDAEF}"/>
                </a:ext>
              </a:extLst>
            </p:cNvPr>
            <p:cNvSpPr txBox="1"/>
            <p:nvPr/>
          </p:nvSpPr>
          <p:spPr>
            <a:xfrm>
              <a:off x="7654300" y="3546486"/>
              <a:ext cx="6319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</a:rPr>
                <a:t>K/</a:t>
              </a:r>
              <a:r>
                <a:rPr lang="en-US" sz="2400" dirty="0">
                  <a:solidFill>
                    <a:srgbClr val="00B050"/>
                  </a:solidFill>
                  <a:latin typeface="Symbol" panose="05050102010706020507" pitchFamily="18" charset="2"/>
                </a:rPr>
                <a:t>p</a:t>
              </a:r>
              <a:endParaRPr lang="en-US" sz="2400" dirty="0">
                <a:solidFill>
                  <a:srgbClr val="00B050"/>
                </a:solidFill>
              </a:endParaRPr>
            </a:p>
          </p:txBody>
        </p:sp>
        <p:sp>
          <p:nvSpPr>
            <p:cNvPr id="21" name="Freccia bidirezionale orizzontale 20">
              <a:extLst>
                <a:ext uri="{FF2B5EF4-FFF2-40B4-BE49-F238E27FC236}">
                  <a16:creationId xmlns:a16="http://schemas.microsoft.com/office/drawing/2014/main" id="{A56F082D-F8D3-604E-BF75-2227403CB720}"/>
                </a:ext>
              </a:extLst>
            </p:cNvPr>
            <p:cNvSpPr/>
            <p:nvPr/>
          </p:nvSpPr>
          <p:spPr>
            <a:xfrm>
              <a:off x="7461132" y="4644887"/>
              <a:ext cx="2031234" cy="1000539"/>
            </a:xfrm>
            <a:prstGeom prst="leftRightArrow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(2)</a:t>
              </a:r>
            </a:p>
          </p:txBody>
        </p:sp>
        <p:cxnSp>
          <p:nvCxnSpPr>
            <p:cNvPr id="22" name="Connettore diritto 21">
              <a:extLst>
                <a:ext uri="{FF2B5EF4-FFF2-40B4-BE49-F238E27FC236}">
                  <a16:creationId xmlns:a16="http://schemas.microsoft.com/office/drawing/2014/main" id="{94C79F1F-208A-80FE-8BAA-ADEA5CB4146A}"/>
                </a:ext>
              </a:extLst>
            </p:cNvPr>
            <p:cNvCxnSpPr>
              <a:cxnSpLocks/>
            </p:cNvCxnSpPr>
            <p:nvPr/>
          </p:nvCxnSpPr>
          <p:spPr>
            <a:xfrm>
              <a:off x="9557871" y="2077799"/>
              <a:ext cx="0" cy="3660214"/>
            </a:xfrm>
            <a:prstGeom prst="line">
              <a:avLst/>
            </a:prstGeom>
            <a:ln w="254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9C36116A-BF73-D023-AA68-56E77EFD4C68}"/>
                </a:ext>
              </a:extLst>
            </p:cNvPr>
            <p:cNvSpPr txBox="1"/>
            <p:nvPr/>
          </p:nvSpPr>
          <p:spPr>
            <a:xfrm>
              <a:off x="9183322" y="5769471"/>
              <a:ext cx="7771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b="1" dirty="0">
                  <a:solidFill>
                    <a:schemeClr val="bg1"/>
                  </a:solidFill>
                </a:rPr>
                <a:t>Δ</a:t>
              </a:r>
              <a:r>
                <a:rPr lang="en-US" sz="2400" b="1" dirty="0" err="1">
                  <a:solidFill>
                    <a:schemeClr val="bg1"/>
                  </a:solidFill>
                </a:rPr>
                <a:t>x</a:t>
              </a:r>
              <a:r>
                <a:rPr lang="en-US" sz="2400" b="1" baseline="-25000" dirty="0" err="1">
                  <a:solidFill>
                    <a:schemeClr val="bg1"/>
                  </a:solidFill>
                </a:rPr>
                <a:t>crit</a:t>
              </a:r>
              <a:endParaRPr lang="en-US" sz="2400" b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4" name="Freccia bidirezionale verticale 23">
              <a:extLst>
                <a:ext uri="{FF2B5EF4-FFF2-40B4-BE49-F238E27FC236}">
                  <a16:creationId xmlns:a16="http://schemas.microsoft.com/office/drawing/2014/main" id="{096096EF-F5E3-4010-8C59-931D615CD0FB}"/>
                </a:ext>
              </a:extLst>
            </p:cNvPr>
            <p:cNvSpPr/>
            <p:nvPr/>
          </p:nvSpPr>
          <p:spPr>
            <a:xfrm>
              <a:off x="10295096" y="2680463"/>
              <a:ext cx="1330217" cy="2978213"/>
            </a:xfrm>
            <a:prstGeom prst="upDownArrow">
              <a:avLst/>
            </a:prstGeom>
            <a:noFill/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(1)</a:t>
              </a:r>
            </a:p>
          </p:txBody>
        </p: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847712D8-9F8E-4445-9FD3-0D8AE2A14096}"/>
                </a:ext>
              </a:extLst>
            </p:cNvPr>
            <p:cNvSpPr txBox="1"/>
            <p:nvPr/>
          </p:nvSpPr>
          <p:spPr>
            <a:xfrm>
              <a:off x="11580372" y="5558165"/>
              <a:ext cx="5036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b="1" dirty="0">
                  <a:solidFill>
                    <a:schemeClr val="bg1"/>
                  </a:solidFill>
                </a:rPr>
                <a:t>Δ</a:t>
              </a:r>
              <a:r>
                <a:rPr lang="en-US" sz="2400" b="1" dirty="0">
                  <a:solidFill>
                    <a:schemeClr val="bg1"/>
                  </a:solidFill>
                </a:rPr>
                <a:t>x</a:t>
              </a:r>
              <a:endParaRPr lang="en-US" sz="2400" b="1" baseline="-25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49195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DEC376-4777-FB56-5978-56FA95AE6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BAE7C9-7EA6-3785-39A2-E659035FE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195" y="136525"/>
            <a:ext cx="1165761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Recent work: Exploring the limits of Calorimetry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8180832-9579-40D0-93FB-C6DFFB5F9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374" y="1408683"/>
            <a:ext cx="4794662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In connection with DRD6 activities, we are exploring the boundary of information extraction from granular calorimeters</a:t>
            </a:r>
          </a:p>
          <a:p>
            <a:pPr marL="0" indent="0">
              <a:buNone/>
            </a:pPr>
            <a:r>
              <a:rPr lang="en-US" dirty="0">
                <a:solidFill>
                  <a:srgbClr val="FFC000"/>
                </a:solidFill>
              </a:rPr>
              <a:t>1) Can we do particle ID </a:t>
            </a:r>
            <a:r>
              <a:rPr lang="en-US" dirty="0">
                <a:solidFill>
                  <a:schemeClr val="bg1"/>
                </a:solidFill>
              </a:rPr>
              <a:t>in a highly-granular calorimeter?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	- What is the largest cell size that 	retains that information?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2) Can we </a:t>
            </a:r>
            <a:r>
              <a:rPr lang="en-US" dirty="0">
                <a:solidFill>
                  <a:srgbClr val="FFC000"/>
                </a:solidFill>
              </a:rPr>
              <a:t>overcome granularity </a:t>
            </a:r>
            <a:r>
              <a:rPr lang="en-US" dirty="0">
                <a:solidFill>
                  <a:schemeClr val="bg1"/>
                </a:solidFill>
              </a:rPr>
              <a:t>by having a neuromorphic readout and local processing using </a:t>
            </a:r>
            <a:r>
              <a:rPr lang="en-US" dirty="0" err="1">
                <a:solidFill>
                  <a:srgbClr val="FFC000"/>
                </a:solidFill>
              </a:rPr>
              <a:t>nanophotonics</a:t>
            </a:r>
            <a:r>
              <a:rPr lang="en-US" dirty="0">
                <a:solidFill>
                  <a:schemeClr val="bg1"/>
                </a:solidFill>
              </a:rPr>
              <a:t>?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3) </a:t>
            </a:r>
            <a:r>
              <a:rPr lang="en-US" dirty="0">
                <a:solidFill>
                  <a:srgbClr val="FFC000"/>
                </a:solidFill>
              </a:rPr>
              <a:t>Can we hybridize a tracker and a calorimeter</a:t>
            </a:r>
            <a:r>
              <a:rPr lang="en-US" dirty="0">
                <a:solidFill>
                  <a:schemeClr val="bg1"/>
                </a:solidFill>
              </a:rPr>
              <a:t>, learning the optimal layout with a diffusion model?</a:t>
            </a:r>
          </a:p>
          <a:p>
            <a:pPr marL="514350" indent="-514350">
              <a:buAutoNum type="arabicParenR"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Work by A. de Vita, TD, E. </a:t>
            </a:r>
            <a:r>
              <a:rPr lang="en-US" dirty="0" err="1">
                <a:solidFill>
                  <a:schemeClr val="bg1"/>
                </a:solidFill>
              </a:rPr>
              <a:t>Lupi</a:t>
            </a:r>
            <a:r>
              <a:rPr lang="en-US" dirty="0">
                <a:solidFill>
                  <a:schemeClr val="bg1"/>
                </a:solidFill>
              </a:rPr>
              <a:t>, X.T. Nguyen, and others, in coll. with LTU, KIT, RPTU  </a:t>
            </a:r>
          </a:p>
          <a:p>
            <a:pPr marL="514350" indent="-514350">
              <a:buAutoNum type="arabicParenR"/>
            </a:pPr>
            <a:endParaRPr lang="en-US" dirty="0">
              <a:solidFill>
                <a:schemeClr val="bg1"/>
              </a:solidFill>
            </a:endParaRPr>
          </a:p>
          <a:p>
            <a:pPr marL="514350" indent="-514350">
              <a:buAutoNum type="arabicParenR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8F9AE26-6D74-C2A3-2CF7-E0FE25170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T. Dorigo, GR.1 Padova 25/10/24</a:t>
            </a:r>
            <a:endParaRPr lang="en-US"/>
          </a:p>
        </p:txBody>
      </p:sp>
      <p:pic>
        <p:nvPicPr>
          <p:cNvPr id="8" name="Immagine 7" descr="Immagine che contiene schermata, Policromia, testo&#10;&#10;Descrizione generata automaticamente">
            <a:extLst>
              <a:ext uri="{FF2B5EF4-FFF2-40B4-BE49-F238E27FC236}">
                <a16:creationId xmlns:a16="http://schemas.microsoft.com/office/drawing/2014/main" id="{9E037534-E7AF-9367-4964-043263CB2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777" y="3847405"/>
            <a:ext cx="4379535" cy="2874070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0FD5D00F-3779-3D26-BA59-5A2F67AFF4E6}"/>
              </a:ext>
            </a:extLst>
          </p:cNvPr>
          <p:cNvSpPr/>
          <p:nvPr/>
        </p:nvSpPr>
        <p:spPr>
          <a:xfrm>
            <a:off x="179048" y="2132232"/>
            <a:ext cx="5367647" cy="1092464"/>
          </a:xfrm>
          <a:prstGeom prst="rect">
            <a:avLst/>
          </a:prstGeom>
          <a:solidFill>
            <a:schemeClr val="tx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3094C7A8-E8D6-0662-B9CA-6013995761D5}"/>
              </a:ext>
            </a:extLst>
          </p:cNvPr>
          <p:cNvSpPr/>
          <p:nvPr/>
        </p:nvSpPr>
        <p:spPr>
          <a:xfrm>
            <a:off x="179048" y="4009414"/>
            <a:ext cx="5367647" cy="1092464"/>
          </a:xfrm>
          <a:prstGeom prst="rect">
            <a:avLst/>
          </a:prstGeom>
          <a:solidFill>
            <a:schemeClr val="tx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AEDD87D5-D67C-4850-DDC1-B6DA7A1DDCA1}"/>
              </a:ext>
            </a:extLst>
          </p:cNvPr>
          <p:cNvGrpSpPr/>
          <p:nvPr/>
        </p:nvGrpSpPr>
        <p:grpSpPr>
          <a:xfrm>
            <a:off x="6458226" y="1291546"/>
            <a:ext cx="2575058" cy="3438098"/>
            <a:chOff x="5588455" y="410635"/>
            <a:chExt cx="4690533" cy="6119637"/>
          </a:xfrm>
        </p:grpSpPr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4E653563-8478-89C5-F600-13FD0FD2A32A}"/>
                </a:ext>
              </a:extLst>
            </p:cNvPr>
            <p:cNvGrpSpPr/>
            <p:nvPr/>
          </p:nvGrpSpPr>
          <p:grpSpPr>
            <a:xfrm>
              <a:off x="5588455" y="2095872"/>
              <a:ext cx="4690533" cy="4434400"/>
              <a:chOff x="3556455" y="1833405"/>
              <a:chExt cx="4690533" cy="4434400"/>
            </a:xfrm>
          </p:grpSpPr>
          <p:grpSp>
            <p:nvGrpSpPr>
              <p:cNvPr id="42" name="Gruppo 41">
                <a:extLst>
                  <a:ext uri="{FF2B5EF4-FFF2-40B4-BE49-F238E27FC236}">
                    <a16:creationId xmlns:a16="http://schemas.microsoft.com/office/drawing/2014/main" id="{2070F2E6-F723-B2A6-FEB1-B856958EEB8D}"/>
                  </a:ext>
                </a:extLst>
              </p:cNvPr>
              <p:cNvGrpSpPr/>
              <p:nvPr/>
            </p:nvGrpSpPr>
            <p:grpSpPr>
              <a:xfrm>
                <a:off x="3556455" y="1833405"/>
                <a:ext cx="4690533" cy="4419696"/>
                <a:chOff x="3433233" y="1404531"/>
                <a:chExt cx="4690533" cy="4419696"/>
              </a:xfrm>
            </p:grpSpPr>
            <p:sp>
              <p:nvSpPr>
                <p:cNvPr id="82" name="Rettangolo 81">
                  <a:extLst>
                    <a:ext uri="{FF2B5EF4-FFF2-40B4-BE49-F238E27FC236}">
                      <a16:creationId xmlns:a16="http://schemas.microsoft.com/office/drawing/2014/main" id="{B3D3B4A6-5699-6EA4-C388-5FC0E60AD7BD}"/>
                    </a:ext>
                  </a:extLst>
                </p:cNvPr>
                <p:cNvSpPr/>
                <p:nvPr/>
              </p:nvSpPr>
              <p:spPr>
                <a:xfrm>
                  <a:off x="3433234" y="1778877"/>
                  <a:ext cx="4690532" cy="4045350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Triangolo isoscele 82">
                  <a:extLst>
                    <a:ext uri="{FF2B5EF4-FFF2-40B4-BE49-F238E27FC236}">
                      <a16:creationId xmlns:a16="http://schemas.microsoft.com/office/drawing/2014/main" id="{D0AEC62A-DFF2-F7C4-7A01-EBDF908B70E6}"/>
                    </a:ext>
                  </a:extLst>
                </p:cNvPr>
                <p:cNvSpPr/>
                <p:nvPr/>
              </p:nvSpPr>
              <p:spPr>
                <a:xfrm>
                  <a:off x="3433233" y="1408988"/>
                  <a:ext cx="469900" cy="369889"/>
                </a:xfrm>
                <a:prstGeom prst="triangl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Triangolo isoscele 83">
                  <a:extLst>
                    <a:ext uri="{FF2B5EF4-FFF2-40B4-BE49-F238E27FC236}">
                      <a16:creationId xmlns:a16="http://schemas.microsoft.com/office/drawing/2014/main" id="{96000E8B-7AD0-A2FE-F75A-B3A5F5272308}"/>
                    </a:ext>
                  </a:extLst>
                </p:cNvPr>
                <p:cNvSpPr/>
                <p:nvPr/>
              </p:nvSpPr>
              <p:spPr>
                <a:xfrm>
                  <a:off x="3903133" y="1408988"/>
                  <a:ext cx="469900" cy="369889"/>
                </a:xfrm>
                <a:prstGeom prst="triangl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Triangolo isoscele 84">
                  <a:extLst>
                    <a:ext uri="{FF2B5EF4-FFF2-40B4-BE49-F238E27FC236}">
                      <a16:creationId xmlns:a16="http://schemas.microsoft.com/office/drawing/2014/main" id="{1EBB93D6-8A2F-85C4-6560-269C5D32B47A}"/>
                    </a:ext>
                  </a:extLst>
                </p:cNvPr>
                <p:cNvSpPr/>
                <p:nvPr/>
              </p:nvSpPr>
              <p:spPr>
                <a:xfrm>
                  <a:off x="4373033" y="1408988"/>
                  <a:ext cx="469900" cy="369889"/>
                </a:xfrm>
                <a:prstGeom prst="triangl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Triangolo isoscele 85">
                  <a:extLst>
                    <a:ext uri="{FF2B5EF4-FFF2-40B4-BE49-F238E27FC236}">
                      <a16:creationId xmlns:a16="http://schemas.microsoft.com/office/drawing/2014/main" id="{976D784A-E955-DDFD-120A-009FBFD69950}"/>
                    </a:ext>
                  </a:extLst>
                </p:cNvPr>
                <p:cNvSpPr/>
                <p:nvPr/>
              </p:nvSpPr>
              <p:spPr>
                <a:xfrm>
                  <a:off x="4842933" y="1408988"/>
                  <a:ext cx="469900" cy="369889"/>
                </a:xfrm>
                <a:prstGeom prst="triangl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Triangolo isoscele 86">
                  <a:extLst>
                    <a:ext uri="{FF2B5EF4-FFF2-40B4-BE49-F238E27FC236}">
                      <a16:creationId xmlns:a16="http://schemas.microsoft.com/office/drawing/2014/main" id="{DA4688C5-7A5F-723F-04BF-F8A6E22EFB07}"/>
                    </a:ext>
                  </a:extLst>
                </p:cNvPr>
                <p:cNvSpPr/>
                <p:nvPr/>
              </p:nvSpPr>
              <p:spPr>
                <a:xfrm>
                  <a:off x="5312833" y="1406760"/>
                  <a:ext cx="469900" cy="369889"/>
                </a:xfrm>
                <a:prstGeom prst="triangl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Triangolo isoscele 87">
                  <a:extLst>
                    <a:ext uri="{FF2B5EF4-FFF2-40B4-BE49-F238E27FC236}">
                      <a16:creationId xmlns:a16="http://schemas.microsoft.com/office/drawing/2014/main" id="{3007AD41-B41C-85B9-62DE-F76630CBD015}"/>
                    </a:ext>
                  </a:extLst>
                </p:cNvPr>
                <p:cNvSpPr/>
                <p:nvPr/>
              </p:nvSpPr>
              <p:spPr>
                <a:xfrm>
                  <a:off x="5782733" y="1406760"/>
                  <a:ext cx="469900" cy="369889"/>
                </a:xfrm>
                <a:prstGeom prst="triangl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Triangolo isoscele 88">
                  <a:extLst>
                    <a:ext uri="{FF2B5EF4-FFF2-40B4-BE49-F238E27FC236}">
                      <a16:creationId xmlns:a16="http://schemas.microsoft.com/office/drawing/2014/main" id="{39492262-A6FE-37E1-7B3B-865BFFE3B935}"/>
                    </a:ext>
                  </a:extLst>
                </p:cNvPr>
                <p:cNvSpPr/>
                <p:nvPr/>
              </p:nvSpPr>
              <p:spPr>
                <a:xfrm>
                  <a:off x="6252633" y="1406760"/>
                  <a:ext cx="469900" cy="369889"/>
                </a:xfrm>
                <a:prstGeom prst="triangl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Triangolo isoscele 89">
                  <a:extLst>
                    <a:ext uri="{FF2B5EF4-FFF2-40B4-BE49-F238E27FC236}">
                      <a16:creationId xmlns:a16="http://schemas.microsoft.com/office/drawing/2014/main" id="{E9013FDC-8A2D-1B94-2A84-5C5FD4AF17E1}"/>
                    </a:ext>
                  </a:extLst>
                </p:cNvPr>
                <p:cNvSpPr/>
                <p:nvPr/>
              </p:nvSpPr>
              <p:spPr>
                <a:xfrm>
                  <a:off x="6722533" y="1404532"/>
                  <a:ext cx="469900" cy="369889"/>
                </a:xfrm>
                <a:prstGeom prst="triangl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Triangolo isoscele 90">
                  <a:extLst>
                    <a:ext uri="{FF2B5EF4-FFF2-40B4-BE49-F238E27FC236}">
                      <a16:creationId xmlns:a16="http://schemas.microsoft.com/office/drawing/2014/main" id="{F133DBFC-4484-7F85-86B0-6CE9675AB994}"/>
                    </a:ext>
                  </a:extLst>
                </p:cNvPr>
                <p:cNvSpPr/>
                <p:nvPr/>
              </p:nvSpPr>
              <p:spPr>
                <a:xfrm>
                  <a:off x="7188199" y="1404531"/>
                  <a:ext cx="469900" cy="369889"/>
                </a:xfrm>
                <a:prstGeom prst="triangl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Triangolo isoscele 91">
                  <a:extLst>
                    <a:ext uri="{FF2B5EF4-FFF2-40B4-BE49-F238E27FC236}">
                      <a16:creationId xmlns:a16="http://schemas.microsoft.com/office/drawing/2014/main" id="{198F8D99-3E14-A150-BAF1-216C08F20992}"/>
                    </a:ext>
                  </a:extLst>
                </p:cNvPr>
                <p:cNvSpPr/>
                <p:nvPr/>
              </p:nvSpPr>
              <p:spPr>
                <a:xfrm>
                  <a:off x="7653865" y="1404784"/>
                  <a:ext cx="469900" cy="369889"/>
                </a:xfrm>
                <a:prstGeom prst="triangl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3" name="Esplosione: 8 punte 42">
                <a:extLst>
                  <a:ext uri="{FF2B5EF4-FFF2-40B4-BE49-F238E27FC236}">
                    <a16:creationId xmlns:a16="http://schemas.microsoft.com/office/drawing/2014/main" id="{486258A9-5831-A263-4105-DE70C95833AE}"/>
                  </a:ext>
                </a:extLst>
              </p:cNvPr>
              <p:cNvSpPr/>
              <p:nvPr/>
            </p:nvSpPr>
            <p:spPr>
              <a:xfrm>
                <a:off x="3721417" y="4621045"/>
                <a:ext cx="301557" cy="352073"/>
              </a:xfrm>
              <a:prstGeom prst="irregularSeal1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Esplosione: 8 punte 43">
                <a:extLst>
                  <a:ext uri="{FF2B5EF4-FFF2-40B4-BE49-F238E27FC236}">
                    <a16:creationId xmlns:a16="http://schemas.microsoft.com/office/drawing/2014/main" id="{DC882475-20F9-9E81-ADE3-9EE02B485118}"/>
                  </a:ext>
                </a:extLst>
              </p:cNvPr>
              <p:cNvSpPr/>
              <p:nvPr/>
            </p:nvSpPr>
            <p:spPr>
              <a:xfrm>
                <a:off x="4745567" y="4436533"/>
                <a:ext cx="217207" cy="316959"/>
              </a:xfrm>
              <a:prstGeom prst="irregularSeal1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Esplosione: 8 punte 44">
                <a:extLst>
                  <a:ext uri="{FF2B5EF4-FFF2-40B4-BE49-F238E27FC236}">
                    <a16:creationId xmlns:a16="http://schemas.microsoft.com/office/drawing/2014/main" id="{A24EB69D-9679-2979-A67B-E28B3561DA9B}"/>
                  </a:ext>
                </a:extLst>
              </p:cNvPr>
              <p:cNvSpPr/>
              <p:nvPr/>
            </p:nvSpPr>
            <p:spPr>
              <a:xfrm>
                <a:off x="5786967" y="4104731"/>
                <a:ext cx="518647" cy="545171"/>
              </a:xfrm>
              <a:prstGeom prst="irregularSeal1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Esplosione: 8 punte 45">
                <a:extLst>
                  <a:ext uri="{FF2B5EF4-FFF2-40B4-BE49-F238E27FC236}">
                    <a16:creationId xmlns:a16="http://schemas.microsoft.com/office/drawing/2014/main" id="{F3C5DA2C-F731-EA9F-6B2B-5A24EF18B9A4}"/>
                  </a:ext>
                </a:extLst>
              </p:cNvPr>
              <p:cNvSpPr/>
              <p:nvPr/>
            </p:nvSpPr>
            <p:spPr>
              <a:xfrm>
                <a:off x="6412804" y="4324335"/>
                <a:ext cx="245205" cy="272635"/>
              </a:xfrm>
              <a:prstGeom prst="irregularSeal1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Esplosione: 8 punte 46">
                <a:extLst>
                  <a:ext uri="{FF2B5EF4-FFF2-40B4-BE49-F238E27FC236}">
                    <a16:creationId xmlns:a16="http://schemas.microsoft.com/office/drawing/2014/main" id="{FC9FB1F5-A1F5-4304-CCBA-AF83A3950AC1}"/>
                  </a:ext>
                </a:extLst>
              </p:cNvPr>
              <p:cNvSpPr/>
              <p:nvPr/>
            </p:nvSpPr>
            <p:spPr>
              <a:xfrm>
                <a:off x="6219796" y="4888468"/>
                <a:ext cx="417047" cy="400883"/>
              </a:xfrm>
              <a:prstGeom prst="irregularSeal1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Esplosione: 8 punte 47">
                <a:extLst>
                  <a:ext uri="{FF2B5EF4-FFF2-40B4-BE49-F238E27FC236}">
                    <a16:creationId xmlns:a16="http://schemas.microsoft.com/office/drawing/2014/main" id="{BDBE8AD3-3014-EEB7-4EBD-6C9935FC9D82}"/>
                  </a:ext>
                </a:extLst>
              </p:cNvPr>
              <p:cNvSpPr/>
              <p:nvPr/>
            </p:nvSpPr>
            <p:spPr>
              <a:xfrm>
                <a:off x="6127841" y="4636614"/>
                <a:ext cx="245205" cy="272635"/>
              </a:xfrm>
              <a:prstGeom prst="irregularSeal1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Esplosione: 8 punte 48">
                <a:extLst>
                  <a:ext uri="{FF2B5EF4-FFF2-40B4-BE49-F238E27FC236}">
                    <a16:creationId xmlns:a16="http://schemas.microsoft.com/office/drawing/2014/main" id="{27BD702E-CCDD-4E42-910B-7A2D78225420}"/>
                  </a:ext>
                </a:extLst>
              </p:cNvPr>
              <p:cNvSpPr/>
              <p:nvPr/>
            </p:nvSpPr>
            <p:spPr>
              <a:xfrm>
                <a:off x="6593416" y="3768680"/>
                <a:ext cx="301557" cy="352073"/>
              </a:xfrm>
              <a:prstGeom prst="irregularSeal1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Esplosione: 8 punte 49">
                <a:extLst>
                  <a:ext uri="{FF2B5EF4-FFF2-40B4-BE49-F238E27FC236}">
                    <a16:creationId xmlns:a16="http://schemas.microsoft.com/office/drawing/2014/main" id="{9811890C-5B1F-B438-3BE6-D05AAB9329ED}"/>
                  </a:ext>
                </a:extLst>
              </p:cNvPr>
              <p:cNvSpPr/>
              <p:nvPr/>
            </p:nvSpPr>
            <p:spPr>
              <a:xfrm>
                <a:off x="7704667" y="3230034"/>
                <a:ext cx="193109" cy="241836"/>
              </a:xfrm>
              <a:prstGeom prst="irregularSeal1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Esplosione: 8 punte 50">
                <a:extLst>
                  <a:ext uri="{FF2B5EF4-FFF2-40B4-BE49-F238E27FC236}">
                    <a16:creationId xmlns:a16="http://schemas.microsoft.com/office/drawing/2014/main" id="{E91E14DB-0D96-60BC-EE5E-8EB2E511C7C5}"/>
                  </a:ext>
                </a:extLst>
              </p:cNvPr>
              <p:cNvSpPr/>
              <p:nvPr/>
            </p:nvSpPr>
            <p:spPr>
              <a:xfrm>
                <a:off x="7397282" y="4477295"/>
                <a:ext cx="245205" cy="272635"/>
              </a:xfrm>
              <a:prstGeom prst="irregularSeal1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2" name="Connettore 2 51">
                <a:extLst>
                  <a:ext uri="{FF2B5EF4-FFF2-40B4-BE49-F238E27FC236}">
                    <a16:creationId xmlns:a16="http://schemas.microsoft.com/office/drawing/2014/main" id="{C44915D6-506D-0A47-D0C7-A9C37E3A830F}"/>
                  </a:ext>
                </a:extLst>
              </p:cNvPr>
              <p:cNvCxnSpPr/>
              <p:nvPr/>
            </p:nvCxnSpPr>
            <p:spPr>
              <a:xfrm>
                <a:off x="3873500" y="4787900"/>
                <a:ext cx="787400" cy="1435100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nettore 2 52">
                <a:extLst>
                  <a:ext uri="{FF2B5EF4-FFF2-40B4-BE49-F238E27FC236}">
                    <a16:creationId xmlns:a16="http://schemas.microsoft.com/office/drawing/2014/main" id="{FC2DBD9D-0DFE-A629-0092-AE231D89D2A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60900" y="2235683"/>
                <a:ext cx="1462642" cy="3987317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nettore 2 53">
                <a:extLst>
                  <a:ext uri="{FF2B5EF4-FFF2-40B4-BE49-F238E27FC236}">
                    <a16:creationId xmlns:a16="http://schemas.microsoft.com/office/drawing/2014/main" id="{BBBBB51D-1905-3D35-6A37-EFF552F1C34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169833" y="2221386"/>
                <a:ext cx="690034" cy="2375584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nettore 2 54">
                <a:extLst>
                  <a:ext uri="{FF2B5EF4-FFF2-40B4-BE49-F238E27FC236}">
                    <a16:creationId xmlns:a16="http://schemas.microsoft.com/office/drawing/2014/main" id="{53CEB909-76E5-F2EF-4862-776A4A282AE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599509" y="4571801"/>
                <a:ext cx="1259310" cy="1336099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Connettore 2 55">
                <a:extLst>
                  <a:ext uri="{FF2B5EF4-FFF2-40B4-BE49-F238E27FC236}">
                    <a16:creationId xmlns:a16="http://schemas.microsoft.com/office/drawing/2014/main" id="{E82A8E57-0BC8-25B2-195E-67D8F71FC6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25486" y="5914770"/>
                <a:ext cx="423723" cy="310458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nettore 2 56">
                <a:extLst>
                  <a:ext uri="{FF2B5EF4-FFF2-40B4-BE49-F238E27FC236}">
                    <a16:creationId xmlns:a16="http://schemas.microsoft.com/office/drawing/2014/main" id="{971D064B-5566-8C1A-2839-00CAF1E1BF5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66269" y="2221386"/>
                <a:ext cx="3831507" cy="4001614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nettore 2 57">
                <a:extLst>
                  <a:ext uri="{FF2B5EF4-FFF2-40B4-BE49-F238E27FC236}">
                    <a16:creationId xmlns:a16="http://schemas.microsoft.com/office/drawing/2014/main" id="{7B291C08-50C3-F184-ABB3-97CF88B2D82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61101" y="2267376"/>
                <a:ext cx="3243746" cy="2529705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nettore 2 58">
                <a:extLst>
                  <a:ext uri="{FF2B5EF4-FFF2-40B4-BE49-F238E27FC236}">
                    <a16:creationId xmlns:a16="http://schemas.microsoft.com/office/drawing/2014/main" id="{6920D3DB-A576-627A-3921-7E3B8CC316B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63291" y="2253105"/>
                <a:ext cx="1725847" cy="2318696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Connettore 2 59">
                <a:extLst>
                  <a:ext uri="{FF2B5EF4-FFF2-40B4-BE49-F238E27FC236}">
                    <a16:creationId xmlns:a16="http://schemas.microsoft.com/office/drawing/2014/main" id="{B3F29753-802B-1BF1-94FE-DF3C404F8BE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71457" y="2228813"/>
                <a:ext cx="892610" cy="2568268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nettore 2 60">
                <a:extLst>
                  <a:ext uri="{FF2B5EF4-FFF2-40B4-BE49-F238E27FC236}">
                    <a16:creationId xmlns:a16="http://schemas.microsoft.com/office/drawing/2014/main" id="{09EAB3D4-5A17-7AB2-FCF3-F882ADA75D2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840502" y="2233808"/>
                <a:ext cx="2188902" cy="2133911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nettore 2 61">
                <a:extLst>
                  <a:ext uri="{FF2B5EF4-FFF2-40B4-BE49-F238E27FC236}">
                    <a16:creationId xmlns:a16="http://schemas.microsoft.com/office/drawing/2014/main" id="{9B901361-F3D6-E7C0-108A-6F4D4EBB038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171820" y="2253105"/>
                <a:ext cx="870177" cy="2123921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onnettore 2 62">
                <a:extLst>
                  <a:ext uri="{FF2B5EF4-FFF2-40B4-BE49-F238E27FC236}">
                    <a16:creationId xmlns:a16="http://schemas.microsoft.com/office/drawing/2014/main" id="{5D3122D1-5FB4-EA58-06DB-24FC4136CCE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82178" y="4377026"/>
                <a:ext cx="471385" cy="1852844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Connettore 2 63">
                <a:extLst>
                  <a:ext uri="{FF2B5EF4-FFF2-40B4-BE49-F238E27FC236}">
                    <a16:creationId xmlns:a16="http://schemas.microsoft.com/office/drawing/2014/main" id="{A00983D5-EE42-F10D-2EE1-7D3B7E48331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606807" y="2235683"/>
                <a:ext cx="967994" cy="4001057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Connettore 2 64">
                <a:extLst>
                  <a:ext uri="{FF2B5EF4-FFF2-40B4-BE49-F238E27FC236}">
                    <a16:creationId xmlns:a16="http://schemas.microsoft.com/office/drawing/2014/main" id="{BFFDEC24-230C-95A2-B1E9-C0481E30AE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29404" y="4407560"/>
                <a:ext cx="655662" cy="1860245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nettore 2 65">
                <a:extLst>
                  <a:ext uri="{FF2B5EF4-FFF2-40B4-BE49-F238E27FC236}">
                    <a16:creationId xmlns:a16="http://schemas.microsoft.com/office/drawing/2014/main" id="{31BA7A79-DB7B-8308-C44E-66499EA0F6E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696328" y="2245447"/>
                <a:ext cx="1410930" cy="3961531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Connettore 2 66">
                <a:extLst>
                  <a:ext uri="{FF2B5EF4-FFF2-40B4-BE49-F238E27FC236}">
                    <a16:creationId xmlns:a16="http://schemas.microsoft.com/office/drawing/2014/main" id="{7FB314D5-FA2D-4AD5-C2CC-819F14397D4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662075" y="2253105"/>
                <a:ext cx="1847050" cy="2352215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Connettore 2 67">
                <a:extLst>
                  <a:ext uri="{FF2B5EF4-FFF2-40B4-BE49-F238E27FC236}">
                    <a16:creationId xmlns:a16="http://schemas.microsoft.com/office/drawing/2014/main" id="{163909FB-9822-751D-18AB-A9F5925311C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02792" y="4571801"/>
                <a:ext cx="1125493" cy="1655839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Connettore 2 68">
                <a:extLst>
                  <a:ext uri="{FF2B5EF4-FFF2-40B4-BE49-F238E27FC236}">
                    <a16:creationId xmlns:a16="http://schemas.microsoft.com/office/drawing/2014/main" id="{B14B0811-E450-70BB-B457-7C0BBE0F9CE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642546" y="2253105"/>
                <a:ext cx="2743475" cy="3976765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Connettore 2 69">
                <a:extLst>
                  <a:ext uri="{FF2B5EF4-FFF2-40B4-BE49-F238E27FC236}">
                    <a16:creationId xmlns:a16="http://schemas.microsoft.com/office/drawing/2014/main" id="{F3BF0EA6-DE0C-37ED-390E-A167268FA7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307505" y="2239979"/>
                <a:ext cx="1239716" cy="2220673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Connettore 2 70">
                <a:extLst>
                  <a:ext uri="{FF2B5EF4-FFF2-40B4-BE49-F238E27FC236}">
                    <a16:creationId xmlns:a16="http://schemas.microsoft.com/office/drawing/2014/main" id="{6EDA145F-8F5A-456B-3AE5-BD566F79678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35233" y="2235683"/>
                <a:ext cx="816037" cy="1714597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Connettore 2 71">
                <a:extLst>
                  <a:ext uri="{FF2B5EF4-FFF2-40B4-BE49-F238E27FC236}">
                    <a16:creationId xmlns:a16="http://schemas.microsoft.com/office/drawing/2014/main" id="{C98DF331-6DEB-A810-58E2-EC807CDFA0D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41997" y="2257745"/>
                <a:ext cx="1147775" cy="2109974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Connettore 2 72">
                <a:extLst>
                  <a:ext uri="{FF2B5EF4-FFF2-40B4-BE49-F238E27FC236}">
                    <a16:creationId xmlns:a16="http://schemas.microsoft.com/office/drawing/2014/main" id="{95CF7467-D2F7-6361-C772-96B0FD9DD11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14930" y="3315065"/>
                <a:ext cx="1479854" cy="669584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Connettore 2 73">
                <a:extLst>
                  <a:ext uri="{FF2B5EF4-FFF2-40B4-BE49-F238E27FC236}">
                    <a16:creationId xmlns:a16="http://schemas.microsoft.com/office/drawing/2014/main" id="{5C4D9DA9-A7F3-67AA-50DD-172D39DB674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768106" y="2246235"/>
                <a:ext cx="2465583" cy="1068830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Connettore 2 74">
                <a:extLst>
                  <a:ext uri="{FF2B5EF4-FFF2-40B4-BE49-F238E27FC236}">
                    <a16:creationId xmlns:a16="http://schemas.microsoft.com/office/drawing/2014/main" id="{26F609F7-F804-0668-E8B4-731F94A854B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49973" y="2248648"/>
                <a:ext cx="436691" cy="2523073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Connettore 2 75">
                <a:extLst>
                  <a:ext uri="{FF2B5EF4-FFF2-40B4-BE49-F238E27FC236}">
                    <a16:creationId xmlns:a16="http://schemas.microsoft.com/office/drawing/2014/main" id="{6E814059-066C-B817-E44E-DE1FAB70E18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219324" y="2245447"/>
                <a:ext cx="551393" cy="1038324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Connettore 2 76">
                <a:extLst>
                  <a:ext uri="{FF2B5EF4-FFF2-40B4-BE49-F238E27FC236}">
                    <a16:creationId xmlns:a16="http://schemas.microsoft.com/office/drawing/2014/main" id="{D0D68401-BCF4-0BFC-D411-AF1E9FC64FE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25966" y="3893138"/>
                <a:ext cx="1780624" cy="1186771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Connettore 2 77">
                <a:extLst>
                  <a:ext uri="{FF2B5EF4-FFF2-40B4-BE49-F238E27FC236}">
                    <a16:creationId xmlns:a16="http://schemas.microsoft.com/office/drawing/2014/main" id="{71DE2E84-B31A-773C-46E4-85784CD4DBC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51412" y="2245447"/>
                <a:ext cx="2759650" cy="1612641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Connettore 2 78">
                <a:extLst>
                  <a:ext uri="{FF2B5EF4-FFF2-40B4-BE49-F238E27FC236}">
                    <a16:creationId xmlns:a16="http://schemas.microsoft.com/office/drawing/2014/main" id="{BE34B041-5173-BDD6-DCF1-CBB1DEF52F0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227346" y="2248114"/>
                <a:ext cx="200973" cy="2831795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Connettore 2 79">
                <a:extLst>
                  <a:ext uri="{FF2B5EF4-FFF2-40B4-BE49-F238E27FC236}">
                    <a16:creationId xmlns:a16="http://schemas.microsoft.com/office/drawing/2014/main" id="{AB4CA724-D886-AADC-5740-4A9CA154ACC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53563" y="5087312"/>
                <a:ext cx="378968" cy="1119666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Connettore 2 80">
                <a:extLst>
                  <a:ext uri="{FF2B5EF4-FFF2-40B4-BE49-F238E27FC236}">
                    <a16:creationId xmlns:a16="http://schemas.microsoft.com/office/drawing/2014/main" id="{DBF54516-176A-87E1-977A-4F828560A9C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835240" y="2250877"/>
                <a:ext cx="1198683" cy="3956101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Connettore 2 10">
              <a:extLst>
                <a:ext uri="{FF2B5EF4-FFF2-40B4-BE49-F238E27FC236}">
                  <a16:creationId xmlns:a16="http://schemas.microsoft.com/office/drawing/2014/main" id="{48567D0F-60BF-05C9-8C78-7FC30B92E82A}"/>
                </a:ext>
              </a:extLst>
            </p:cNvPr>
            <p:cNvCxnSpPr/>
            <p:nvPr/>
          </p:nvCxnSpPr>
          <p:spPr>
            <a:xfrm flipV="1">
              <a:off x="5820833" y="410635"/>
              <a:ext cx="0" cy="172296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2 11">
              <a:extLst>
                <a:ext uri="{FF2B5EF4-FFF2-40B4-BE49-F238E27FC236}">
                  <a16:creationId xmlns:a16="http://schemas.microsoft.com/office/drawing/2014/main" id="{99C379A3-11B3-6FA6-C75B-AF3D225C7DED}"/>
                </a:ext>
              </a:extLst>
            </p:cNvPr>
            <p:cNvCxnSpPr/>
            <p:nvPr/>
          </p:nvCxnSpPr>
          <p:spPr>
            <a:xfrm flipV="1">
              <a:off x="6290733" y="410635"/>
              <a:ext cx="0" cy="172296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2 12">
              <a:extLst>
                <a:ext uri="{FF2B5EF4-FFF2-40B4-BE49-F238E27FC236}">
                  <a16:creationId xmlns:a16="http://schemas.microsoft.com/office/drawing/2014/main" id="{38547689-7666-D5C8-EE70-6259A23322FA}"/>
                </a:ext>
              </a:extLst>
            </p:cNvPr>
            <p:cNvCxnSpPr/>
            <p:nvPr/>
          </p:nvCxnSpPr>
          <p:spPr>
            <a:xfrm flipV="1">
              <a:off x="6777566" y="410635"/>
              <a:ext cx="0" cy="172296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2 13">
              <a:extLst>
                <a:ext uri="{FF2B5EF4-FFF2-40B4-BE49-F238E27FC236}">
                  <a16:creationId xmlns:a16="http://schemas.microsoft.com/office/drawing/2014/main" id="{7AFEC49B-E11C-14EA-9340-EE34C0DA3C27}"/>
                </a:ext>
              </a:extLst>
            </p:cNvPr>
            <p:cNvCxnSpPr/>
            <p:nvPr/>
          </p:nvCxnSpPr>
          <p:spPr>
            <a:xfrm flipV="1">
              <a:off x="7234766" y="410635"/>
              <a:ext cx="0" cy="172296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2 14">
              <a:extLst>
                <a:ext uri="{FF2B5EF4-FFF2-40B4-BE49-F238E27FC236}">
                  <a16:creationId xmlns:a16="http://schemas.microsoft.com/office/drawing/2014/main" id="{37AADE47-C6A4-AF82-E6AE-2E8CF2CD6C7E}"/>
                </a:ext>
              </a:extLst>
            </p:cNvPr>
            <p:cNvCxnSpPr/>
            <p:nvPr/>
          </p:nvCxnSpPr>
          <p:spPr>
            <a:xfrm flipV="1">
              <a:off x="7694074" y="410635"/>
              <a:ext cx="0" cy="172296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2 15">
              <a:extLst>
                <a:ext uri="{FF2B5EF4-FFF2-40B4-BE49-F238E27FC236}">
                  <a16:creationId xmlns:a16="http://schemas.microsoft.com/office/drawing/2014/main" id="{0A21BB12-F932-D7E6-7D3A-2EA49E2439E8}"/>
                </a:ext>
              </a:extLst>
            </p:cNvPr>
            <p:cNvCxnSpPr/>
            <p:nvPr/>
          </p:nvCxnSpPr>
          <p:spPr>
            <a:xfrm flipV="1">
              <a:off x="8168241" y="410635"/>
              <a:ext cx="0" cy="172296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2 16">
              <a:extLst>
                <a:ext uri="{FF2B5EF4-FFF2-40B4-BE49-F238E27FC236}">
                  <a16:creationId xmlns:a16="http://schemas.microsoft.com/office/drawing/2014/main" id="{F7688C94-19D3-4A0A-0556-BB1F9A7861E1}"/>
                </a:ext>
              </a:extLst>
            </p:cNvPr>
            <p:cNvCxnSpPr/>
            <p:nvPr/>
          </p:nvCxnSpPr>
          <p:spPr>
            <a:xfrm flipV="1">
              <a:off x="8660375" y="410635"/>
              <a:ext cx="0" cy="172296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2 17">
              <a:extLst>
                <a:ext uri="{FF2B5EF4-FFF2-40B4-BE49-F238E27FC236}">
                  <a16:creationId xmlns:a16="http://schemas.microsoft.com/office/drawing/2014/main" id="{430D983B-38D8-C01B-1C9F-ED4776FB05E9}"/>
                </a:ext>
              </a:extLst>
            </p:cNvPr>
            <p:cNvCxnSpPr/>
            <p:nvPr/>
          </p:nvCxnSpPr>
          <p:spPr>
            <a:xfrm flipV="1">
              <a:off x="9124146" y="410635"/>
              <a:ext cx="0" cy="172296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2 18">
              <a:extLst>
                <a:ext uri="{FF2B5EF4-FFF2-40B4-BE49-F238E27FC236}">
                  <a16:creationId xmlns:a16="http://schemas.microsoft.com/office/drawing/2014/main" id="{2EEC08FB-3C15-B979-DE65-B7D871B9F3A8}"/>
                </a:ext>
              </a:extLst>
            </p:cNvPr>
            <p:cNvCxnSpPr/>
            <p:nvPr/>
          </p:nvCxnSpPr>
          <p:spPr>
            <a:xfrm flipV="1">
              <a:off x="9583269" y="410635"/>
              <a:ext cx="0" cy="172296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2 19">
              <a:extLst>
                <a:ext uri="{FF2B5EF4-FFF2-40B4-BE49-F238E27FC236}">
                  <a16:creationId xmlns:a16="http://schemas.microsoft.com/office/drawing/2014/main" id="{882B8FF9-6B15-CFC1-261A-B4D0308DEEAA}"/>
                </a:ext>
              </a:extLst>
            </p:cNvPr>
            <p:cNvCxnSpPr/>
            <p:nvPr/>
          </p:nvCxnSpPr>
          <p:spPr>
            <a:xfrm flipV="1">
              <a:off x="10039350" y="410635"/>
              <a:ext cx="0" cy="172296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8B66B979-9B4E-BFC2-1AF3-84846F94F704}"/>
                </a:ext>
              </a:extLst>
            </p:cNvPr>
            <p:cNvSpPr/>
            <p:nvPr/>
          </p:nvSpPr>
          <p:spPr>
            <a:xfrm>
              <a:off x="5685837" y="1903143"/>
              <a:ext cx="275134" cy="1420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DCD6B870-3AF4-A27E-3C3A-DAAE1BA823D0}"/>
                </a:ext>
              </a:extLst>
            </p:cNvPr>
            <p:cNvSpPr/>
            <p:nvPr/>
          </p:nvSpPr>
          <p:spPr>
            <a:xfrm>
              <a:off x="5685837" y="939303"/>
              <a:ext cx="275134" cy="1420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ttangolo 22">
              <a:extLst>
                <a:ext uri="{FF2B5EF4-FFF2-40B4-BE49-F238E27FC236}">
                  <a16:creationId xmlns:a16="http://schemas.microsoft.com/office/drawing/2014/main" id="{EAAF90BE-E521-DE73-7F2A-4CFCD60A18E1}"/>
                </a:ext>
              </a:extLst>
            </p:cNvPr>
            <p:cNvSpPr/>
            <p:nvPr/>
          </p:nvSpPr>
          <p:spPr>
            <a:xfrm>
              <a:off x="6155737" y="705184"/>
              <a:ext cx="275134" cy="1420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B6A9C5FA-3682-18D7-9E30-A3CAAFCD07E0}"/>
                </a:ext>
              </a:extLst>
            </p:cNvPr>
            <p:cNvSpPr/>
            <p:nvPr/>
          </p:nvSpPr>
          <p:spPr>
            <a:xfrm>
              <a:off x="6638806" y="1715464"/>
              <a:ext cx="275134" cy="1420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9BE8FA80-934F-D62D-D831-7C8C05260586}"/>
                </a:ext>
              </a:extLst>
            </p:cNvPr>
            <p:cNvSpPr/>
            <p:nvPr/>
          </p:nvSpPr>
          <p:spPr>
            <a:xfrm>
              <a:off x="6639999" y="1533773"/>
              <a:ext cx="275134" cy="1420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ttangolo 25">
              <a:extLst>
                <a:ext uri="{FF2B5EF4-FFF2-40B4-BE49-F238E27FC236}">
                  <a16:creationId xmlns:a16="http://schemas.microsoft.com/office/drawing/2014/main" id="{42F0BF8E-C242-E1C8-80FD-1BD289A9F37D}"/>
                </a:ext>
              </a:extLst>
            </p:cNvPr>
            <p:cNvSpPr/>
            <p:nvPr/>
          </p:nvSpPr>
          <p:spPr>
            <a:xfrm>
              <a:off x="6629903" y="563104"/>
              <a:ext cx="275134" cy="1420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ttangolo 26">
              <a:extLst>
                <a:ext uri="{FF2B5EF4-FFF2-40B4-BE49-F238E27FC236}">
                  <a16:creationId xmlns:a16="http://schemas.microsoft.com/office/drawing/2014/main" id="{11A59A08-BCA1-50F5-813A-BE9A6B951032}"/>
                </a:ext>
              </a:extLst>
            </p:cNvPr>
            <p:cNvSpPr/>
            <p:nvPr/>
          </p:nvSpPr>
          <p:spPr>
            <a:xfrm>
              <a:off x="7092737" y="1032407"/>
              <a:ext cx="275134" cy="1420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id="{0FB191E5-3CE0-DCF5-3B5E-4CC4A34DF477}"/>
                </a:ext>
              </a:extLst>
            </p:cNvPr>
            <p:cNvSpPr/>
            <p:nvPr/>
          </p:nvSpPr>
          <p:spPr>
            <a:xfrm>
              <a:off x="7091090" y="1200544"/>
              <a:ext cx="275134" cy="1420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ttangolo 28">
              <a:extLst>
                <a:ext uri="{FF2B5EF4-FFF2-40B4-BE49-F238E27FC236}">
                  <a16:creationId xmlns:a16="http://schemas.microsoft.com/office/drawing/2014/main" id="{EA5C6338-0EA7-866F-971E-98523B163642}"/>
                </a:ext>
              </a:extLst>
            </p:cNvPr>
            <p:cNvSpPr/>
            <p:nvPr/>
          </p:nvSpPr>
          <p:spPr>
            <a:xfrm>
              <a:off x="7099122" y="1792611"/>
              <a:ext cx="275134" cy="1420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ttangolo 29">
              <a:extLst>
                <a:ext uri="{FF2B5EF4-FFF2-40B4-BE49-F238E27FC236}">
                  <a16:creationId xmlns:a16="http://schemas.microsoft.com/office/drawing/2014/main" id="{4B1F47C7-D841-271C-F303-239B0F84BB77}"/>
                </a:ext>
              </a:extLst>
            </p:cNvPr>
            <p:cNvSpPr/>
            <p:nvPr/>
          </p:nvSpPr>
          <p:spPr>
            <a:xfrm>
              <a:off x="7557222" y="1517430"/>
              <a:ext cx="275134" cy="1420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ttangolo 30">
              <a:extLst>
                <a:ext uri="{FF2B5EF4-FFF2-40B4-BE49-F238E27FC236}">
                  <a16:creationId xmlns:a16="http://schemas.microsoft.com/office/drawing/2014/main" id="{5ECFA70F-52DB-D203-95D2-D3FA4793916D}"/>
                </a:ext>
              </a:extLst>
            </p:cNvPr>
            <p:cNvSpPr/>
            <p:nvPr/>
          </p:nvSpPr>
          <p:spPr>
            <a:xfrm>
              <a:off x="7560970" y="1914893"/>
              <a:ext cx="275134" cy="1420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ttangolo 31">
              <a:extLst>
                <a:ext uri="{FF2B5EF4-FFF2-40B4-BE49-F238E27FC236}">
                  <a16:creationId xmlns:a16="http://schemas.microsoft.com/office/drawing/2014/main" id="{87F6DA78-0AB7-48D7-4371-9C396A56428D}"/>
                </a:ext>
              </a:extLst>
            </p:cNvPr>
            <p:cNvSpPr/>
            <p:nvPr/>
          </p:nvSpPr>
          <p:spPr>
            <a:xfrm>
              <a:off x="8030674" y="708006"/>
              <a:ext cx="275134" cy="1420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ttangolo 32">
              <a:extLst>
                <a:ext uri="{FF2B5EF4-FFF2-40B4-BE49-F238E27FC236}">
                  <a16:creationId xmlns:a16="http://schemas.microsoft.com/office/drawing/2014/main" id="{8A841FF3-96DE-4748-0D79-25329CE36627}"/>
                </a:ext>
              </a:extLst>
            </p:cNvPr>
            <p:cNvSpPr/>
            <p:nvPr/>
          </p:nvSpPr>
          <p:spPr>
            <a:xfrm>
              <a:off x="8030674" y="1192375"/>
              <a:ext cx="275134" cy="1420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ttangolo 33">
              <a:extLst>
                <a:ext uri="{FF2B5EF4-FFF2-40B4-BE49-F238E27FC236}">
                  <a16:creationId xmlns:a16="http://schemas.microsoft.com/office/drawing/2014/main" id="{F490DE31-C77F-224D-A650-0837FEB4DDF5}"/>
                </a:ext>
              </a:extLst>
            </p:cNvPr>
            <p:cNvSpPr/>
            <p:nvPr/>
          </p:nvSpPr>
          <p:spPr>
            <a:xfrm>
              <a:off x="8504126" y="774813"/>
              <a:ext cx="275134" cy="1420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ttangolo 34">
              <a:extLst>
                <a:ext uri="{FF2B5EF4-FFF2-40B4-BE49-F238E27FC236}">
                  <a16:creationId xmlns:a16="http://schemas.microsoft.com/office/drawing/2014/main" id="{E3450504-7D9E-10A2-F3F0-EC36B0EEE86F}"/>
                </a:ext>
              </a:extLst>
            </p:cNvPr>
            <p:cNvSpPr/>
            <p:nvPr/>
          </p:nvSpPr>
          <p:spPr>
            <a:xfrm>
              <a:off x="8515458" y="1334455"/>
              <a:ext cx="275134" cy="1420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ttangolo 35">
              <a:extLst>
                <a:ext uri="{FF2B5EF4-FFF2-40B4-BE49-F238E27FC236}">
                  <a16:creationId xmlns:a16="http://schemas.microsoft.com/office/drawing/2014/main" id="{2572ED76-CF60-476C-B14C-CB897CD667BF}"/>
                </a:ext>
              </a:extLst>
            </p:cNvPr>
            <p:cNvSpPr/>
            <p:nvPr/>
          </p:nvSpPr>
          <p:spPr>
            <a:xfrm>
              <a:off x="8992129" y="738977"/>
              <a:ext cx="275134" cy="1420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ttangolo 36">
              <a:extLst>
                <a:ext uri="{FF2B5EF4-FFF2-40B4-BE49-F238E27FC236}">
                  <a16:creationId xmlns:a16="http://schemas.microsoft.com/office/drawing/2014/main" id="{909081A8-469A-0A41-7A29-39F308CF5F01}"/>
                </a:ext>
              </a:extLst>
            </p:cNvPr>
            <p:cNvSpPr/>
            <p:nvPr/>
          </p:nvSpPr>
          <p:spPr>
            <a:xfrm>
              <a:off x="8999279" y="1121335"/>
              <a:ext cx="275134" cy="1420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ttangolo 37">
              <a:extLst>
                <a:ext uri="{FF2B5EF4-FFF2-40B4-BE49-F238E27FC236}">
                  <a16:creationId xmlns:a16="http://schemas.microsoft.com/office/drawing/2014/main" id="{FE52BA4B-4FA6-C8D8-B5E7-71053C5FE56F}"/>
                </a:ext>
              </a:extLst>
            </p:cNvPr>
            <p:cNvSpPr/>
            <p:nvPr/>
          </p:nvSpPr>
          <p:spPr>
            <a:xfrm>
              <a:off x="8999279" y="1501622"/>
              <a:ext cx="275134" cy="1420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ttangolo 38">
              <a:extLst>
                <a:ext uri="{FF2B5EF4-FFF2-40B4-BE49-F238E27FC236}">
                  <a16:creationId xmlns:a16="http://schemas.microsoft.com/office/drawing/2014/main" id="{49468A6D-0058-29BE-5CE3-3BE9566A8DB9}"/>
                </a:ext>
              </a:extLst>
            </p:cNvPr>
            <p:cNvSpPr/>
            <p:nvPr/>
          </p:nvSpPr>
          <p:spPr>
            <a:xfrm>
              <a:off x="9440803" y="1484921"/>
              <a:ext cx="275134" cy="1420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ttangolo 39">
              <a:extLst>
                <a:ext uri="{FF2B5EF4-FFF2-40B4-BE49-F238E27FC236}">
                  <a16:creationId xmlns:a16="http://schemas.microsoft.com/office/drawing/2014/main" id="{71E99AE0-6150-EFF3-441A-3F8D0F2A1046}"/>
                </a:ext>
              </a:extLst>
            </p:cNvPr>
            <p:cNvSpPr/>
            <p:nvPr/>
          </p:nvSpPr>
          <p:spPr>
            <a:xfrm>
              <a:off x="9899276" y="1932623"/>
              <a:ext cx="275134" cy="1420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ttangolo 40">
              <a:extLst>
                <a:ext uri="{FF2B5EF4-FFF2-40B4-BE49-F238E27FC236}">
                  <a16:creationId xmlns:a16="http://schemas.microsoft.com/office/drawing/2014/main" id="{C088979C-9AA6-318D-A63B-BE5B3776A6F3}"/>
                </a:ext>
              </a:extLst>
            </p:cNvPr>
            <p:cNvSpPr/>
            <p:nvPr/>
          </p:nvSpPr>
          <p:spPr>
            <a:xfrm>
              <a:off x="9899276" y="1736318"/>
              <a:ext cx="275134" cy="1420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3" name="Google Shape;168;p22">
            <a:extLst>
              <a:ext uri="{FF2B5EF4-FFF2-40B4-BE49-F238E27FC236}">
                <a16:creationId xmlns:a16="http://schemas.microsoft.com/office/drawing/2014/main" id="{DD38B81F-FF35-D2CE-83E9-CD783FAB975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1872" y="1379631"/>
            <a:ext cx="2283655" cy="20137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41846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9E691-CB65-C04A-B8F2-383F07596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ABC8FC-96B7-4E55-D961-19E888CEB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195" y="136525"/>
            <a:ext cx="1165761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Recent work: Exploring the limits of Calorimetry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064F33A-7CEE-B6E7-6B12-30F9E0A93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374" y="1408683"/>
            <a:ext cx="4794662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In connection with DRD6 activities, we are exploring the boundary of information extraction from granular calorimeters</a:t>
            </a:r>
          </a:p>
          <a:p>
            <a:pPr marL="0" indent="0">
              <a:buNone/>
            </a:pPr>
            <a:r>
              <a:rPr lang="en-US" dirty="0">
                <a:solidFill>
                  <a:srgbClr val="FFC000"/>
                </a:solidFill>
              </a:rPr>
              <a:t>1) Can we do particle ID </a:t>
            </a:r>
            <a:r>
              <a:rPr lang="en-US" dirty="0">
                <a:solidFill>
                  <a:schemeClr val="bg1"/>
                </a:solidFill>
              </a:rPr>
              <a:t>in a highly-granular calorimeter?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	- What is the largest cell size that 	retains that information?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2) Can we </a:t>
            </a:r>
            <a:r>
              <a:rPr lang="en-US" dirty="0">
                <a:solidFill>
                  <a:srgbClr val="FFC000"/>
                </a:solidFill>
              </a:rPr>
              <a:t>overcome granularity </a:t>
            </a:r>
            <a:r>
              <a:rPr lang="en-US" dirty="0">
                <a:solidFill>
                  <a:schemeClr val="bg1"/>
                </a:solidFill>
              </a:rPr>
              <a:t>by having a neuromorphic readout and local processing using </a:t>
            </a:r>
            <a:r>
              <a:rPr lang="en-US" dirty="0" err="1">
                <a:solidFill>
                  <a:srgbClr val="FFC000"/>
                </a:solidFill>
              </a:rPr>
              <a:t>nanophotonics</a:t>
            </a:r>
            <a:r>
              <a:rPr lang="en-US" dirty="0">
                <a:solidFill>
                  <a:schemeClr val="bg1"/>
                </a:solidFill>
              </a:rPr>
              <a:t>?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3) </a:t>
            </a:r>
            <a:r>
              <a:rPr lang="en-US" dirty="0">
                <a:solidFill>
                  <a:srgbClr val="FFC000"/>
                </a:solidFill>
              </a:rPr>
              <a:t>Can we hybridize a tracker and a calorimeter</a:t>
            </a:r>
            <a:r>
              <a:rPr lang="en-US" dirty="0">
                <a:solidFill>
                  <a:schemeClr val="bg1"/>
                </a:solidFill>
              </a:rPr>
              <a:t>, learning the optimal layout with a diffusion model?</a:t>
            </a:r>
          </a:p>
          <a:p>
            <a:pPr marL="514350" indent="-514350">
              <a:buAutoNum type="arabicParenR"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Work by A. de Vita, TD, E. </a:t>
            </a:r>
            <a:r>
              <a:rPr lang="en-US" dirty="0" err="1">
                <a:solidFill>
                  <a:schemeClr val="bg1"/>
                </a:solidFill>
              </a:rPr>
              <a:t>Lupi</a:t>
            </a:r>
            <a:r>
              <a:rPr lang="en-US" dirty="0">
                <a:solidFill>
                  <a:schemeClr val="bg1"/>
                </a:solidFill>
              </a:rPr>
              <a:t>, X.T. Nguyen, and others, in coll. with LTU, KIT, RPTU  </a:t>
            </a:r>
          </a:p>
          <a:p>
            <a:pPr marL="514350" indent="-514350">
              <a:buAutoNum type="arabicParenR"/>
            </a:pPr>
            <a:endParaRPr lang="en-US" dirty="0">
              <a:solidFill>
                <a:schemeClr val="bg1"/>
              </a:solidFill>
            </a:endParaRPr>
          </a:p>
          <a:p>
            <a:pPr marL="514350" indent="-514350">
              <a:buAutoNum type="arabicParenR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C0454B1-3AE2-B8E8-3D8C-A2D784B5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T. Dorigo, GR.1 Padova 25/10/24</a:t>
            </a:r>
            <a:endParaRPr lang="en-US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C5F17DF8-CF2A-F4A4-CF48-2C367A77B99E}"/>
              </a:ext>
            </a:extLst>
          </p:cNvPr>
          <p:cNvSpPr/>
          <p:nvPr/>
        </p:nvSpPr>
        <p:spPr>
          <a:xfrm>
            <a:off x="179048" y="2132231"/>
            <a:ext cx="5367647" cy="1909681"/>
          </a:xfrm>
          <a:prstGeom prst="rect">
            <a:avLst/>
          </a:prstGeom>
          <a:solidFill>
            <a:schemeClr val="tx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D78D3AF-198A-EA8F-7FF9-B6FA37FC1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3874" y="2530341"/>
            <a:ext cx="6514457" cy="341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6663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461505-C122-01E9-38D0-F64EB42C5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6" y="28541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In Summary: A Message to ESPP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9F45873-A7B4-809A-31FA-78E148D7A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" y="1460500"/>
            <a:ext cx="11087100" cy="489585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An AI revolution is impending on us. </a:t>
            </a:r>
            <a:r>
              <a:rPr lang="en-US" dirty="0">
                <a:solidFill>
                  <a:srgbClr val="00B0F0"/>
                </a:solidFill>
              </a:rPr>
              <a:t>It will change everything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The community should invest resources at all levels to </a:t>
            </a:r>
          </a:p>
          <a:p>
            <a:pPr>
              <a:buFontTx/>
              <a:buChar char="-"/>
            </a:pPr>
            <a:r>
              <a:rPr lang="en-US" dirty="0">
                <a:solidFill>
                  <a:srgbClr val="FFC000"/>
                </a:solidFill>
              </a:rPr>
              <a:t>Foster</a:t>
            </a:r>
            <a:r>
              <a:rPr lang="en-US" dirty="0">
                <a:solidFill>
                  <a:schemeClr val="bg1"/>
                </a:solidFill>
              </a:rPr>
              <a:t> co-design studies</a:t>
            </a:r>
          </a:p>
          <a:p>
            <a:pPr>
              <a:buFontTx/>
              <a:buChar char="-"/>
            </a:pPr>
            <a:r>
              <a:rPr lang="en-US" dirty="0">
                <a:solidFill>
                  <a:srgbClr val="FFC000"/>
                </a:solidFill>
              </a:rPr>
              <a:t>Facilitate</a:t>
            </a:r>
            <a:r>
              <a:rPr lang="en-US" dirty="0">
                <a:solidFill>
                  <a:schemeClr val="bg1"/>
                </a:solidFill>
              </a:rPr>
              <a:t> collaboration with computer scientists</a:t>
            </a:r>
          </a:p>
          <a:p>
            <a:pPr>
              <a:buFontTx/>
              <a:buChar char="-"/>
            </a:pPr>
            <a:r>
              <a:rPr lang="en-US" dirty="0">
                <a:solidFill>
                  <a:srgbClr val="FFC000"/>
                </a:solidFill>
              </a:rPr>
              <a:t>Push</a:t>
            </a:r>
            <a:r>
              <a:rPr lang="en-US" dirty="0">
                <a:solidFill>
                  <a:schemeClr val="bg1"/>
                </a:solidFill>
              </a:rPr>
              <a:t> toward development of trustable differentiable Monte Carlos</a:t>
            </a:r>
          </a:p>
          <a:p>
            <a:pPr>
              <a:buFontTx/>
              <a:buChar char="-"/>
            </a:pPr>
            <a:r>
              <a:rPr lang="en-US" dirty="0">
                <a:solidFill>
                  <a:srgbClr val="FFC000"/>
                </a:solidFill>
              </a:rPr>
              <a:t>Integrate</a:t>
            </a:r>
            <a:r>
              <a:rPr lang="en-US" dirty="0">
                <a:solidFill>
                  <a:schemeClr val="bg1"/>
                </a:solidFill>
              </a:rPr>
              <a:t> AI in workflows of design strategies</a:t>
            </a:r>
          </a:p>
          <a:p>
            <a:pPr>
              <a:buFontTx/>
              <a:buChar char="-"/>
            </a:pPr>
            <a:r>
              <a:rPr lang="en-US" dirty="0">
                <a:solidFill>
                  <a:srgbClr val="FFC000"/>
                </a:solidFill>
              </a:rPr>
              <a:t>Consider</a:t>
            </a:r>
            <a:r>
              <a:rPr lang="en-US" dirty="0">
                <a:solidFill>
                  <a:schemeClr val="bg1"/>
                </a:solidFill>
              </a:rPr>
              <a:t> what information-extraction capabilities will be there in 20 years, and adapt detector design to them</a:t>
            </a:r>
          </a:p>
          <a:p>
            <a:pPr>
              <a:buFontTx/>
              <a:buChar char="-"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B0F0"/>
                </a:solidFill>
              </a:rPr>
              <a:t>INFN should support these activities, </a:t>
            </a:r>
            <a:r>
              <a:rPr lang="en-US" dirty="0">
                <a:solidFill>
                  <a:schemeClr val="bg1"/>
                </a:solidFill>
              </a:rPr>
              <a:t>and push toward the incorporation of this new transforming technology in the design activities for new experiments</a:t>
            </a:r>
          </a:p>
          <a:p>
            <a:pPr marL="0" indent="0">
              <a:buNone/>
            </a:pPr>
            <a:r>
              <a:rPr lang="en-US" dirty="0">
                <a:solidFill>
                  <a:srgbClr val="FFC000"/>
                </a:solidFill>
              </a:rPr>
              <a:t>	It does not happen overnight – a strategic decision must be taken if we want to 	</a:t>
            </a:r>
          </a:p>
          <a:p>
            <a:pPr marL="0" indent="0">
              <a:buNone/>
            </a:pPr>
            <a:r>
              <a:rPr lang="en-US" dirty="0">
                <a:solidFill>
                  <a:srgbClr val="FFC000"/>
                </a:solidFill>
              </a:rPr>
              <a:t>	keep INFN at the forefront of detector R&amp;D in the coming decades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90CAB2F-B312-860D-4059-221716704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1383" y="70758"/>
            <a:ext cx="2757155" cy="2994270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FC215CF-7D75-E81D-8E12-A326164FE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T. Dorigo, GR.1 Padova 25/10/24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79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FF5A5F-6A21-1223-756F-5B9AB3019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Thank you for your time!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73C81A1-32E8-F4AB-F8EA-3391F86DA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T. Dorigo, GR.1 Padova 25/10/24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5967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94CA6D-0BED-D726-59EA-D385372F2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Backup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A17D456-ED6A-1B2F-5AD2-6DD70A982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T. Dorigo, GR.1 Padova 25/10/24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9999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chemeClr val="bg1"/>
                </a:solidFill>
              </a:rPr>
              <a:t>A </a:t>
            </a:r>
            <a:r>
              <a:rPr lang="it-IT" b="1" dirty="0" err="1">
                <a:solidFill>
                  <a:schemeClr val="bg1"/>
                </a:solidFill>
              </a:rPr>
              <a:t>Generic</a:t>
            </a:r>
            <a:r>
              <a:rPr lang="it-IT" b="1" dirty="0">
                <a:solidFill>
                  <a:schemeClr val="bg1"/>
                </a:solidFill>
              </a:rPr>
              <a:t> End-to-end </a:t>
            </a:r>
            <a:r>
              <a:rPr lang="it-IT" b="1" dirty="0" err="1">
                <a:solidFill>
                  <a:schemeClr val="bg1"/>
                </a:solidFill>
              </a:rPr>
              <a:t>Optimization</a:t>
            </a:r>
            <a:r>
              <a:rPr lang="it-IT" b="1" dirty="0">
                <a:solidFill>
                  <a:schemeClr val="bg1"/>
                </a:solidFill>
              </a:rPr>
              <a:t> Pipeline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T. Dorigo, GR.1 Padova 25/10/24</a:t>
            </a:r>
            <a:endParaRPr lang="en-US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12" y="1509566"/>
            <a:ext cx="9410005" cy="529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263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>
                <a:solidFill>
                  <a:schemeClr val="bg1"/>
                </a:solidFill>
              </a:rPr>
              <a:t>Optimal</a:t>
            </a:r>
            <a:r>
              <a:rPr lang="it-IT" b="1" dirty="0">
                <a:solidFill>
                  <a:schemeClr val="bg1"/>
                </a:solidFill>
              </a:rPr>
              <a:t> for </a:t>
            </a:r>
            <a:r>
              <a:rPr lang="it-IT" b="1" dirty="0" err="1">
                <a:solidFill>
                  <a:schemeClr val="bg1"/>
                </a:solidFill>
              </a:rPr>
              <a:t>What</a:t>
            </a:r>
            <a:r>
              <a:rPr lang="it-IT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01768" y="1844467"/>
            <a:ext cx="7518621" cy="469444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sz="2400" dirty="0">
                <a:solidFill>
                  <a:schemeClr val="bg1"/>
                </a:solidFill>
              </a:rPr>
              <a:t>The </a:t>
            </a:r>
            <a:r>
              <a:rPr lang="it-IT" sz="2400" dirty="0" err="1">
                <a:solidFill>
                  <a:schemeClr val="bg1"/>
                </a:solidFill>
              </a:rPr>
              <a:t>reason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why</a:t>
            </a:r>
            <a:r>
              <a:rPr lang="it-IT" sz="2400" dirty="0">
                <a:solidFill>
                  <a:schemeClr val="bg1"/>
                </a:solidFill>
              </a:rPr>
              <a:t> detectors are </a:t>
            </a:r>
            <a:r>
              <a:rPr lang="it-IT" sz="2400" dirty="0" err="1">
                <a:solidFill>
                  <a:schemeClr val="bg1"/>
                </a:solidFill>
              </a:rPr>
              <a:t>complex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is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not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only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that</a:t>
            </a:r>
            <a:r>
              <a:rPr lang="it-IT" sz="2400" dirty="0">
                <a:solidFill>
                  <a:schemeClr val="bg1"/>
                </a:solidFill>
              </a:rPr>
              <a:t> the </a:t>
            </a:r>
            <a:r>
              <a:rPr lang="it-IT" sz="2400" dirty="0" err="1">
                <a:solidFill>
                  <a:schemeClr val="bg1"/>
                </a:solidFill>
              </a:rPr>
              <a:t>studied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physics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is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complex</a:t>
            </a:r>
            <a:r>
              <a:rPr lang="it-IT" sz="2400" dirty="0">
                <a:solidFill>
                  <a:schemeClr val="bg1"/>
                </a:solidFill>
              </a:rPr>
              <a:t>: Science </a:t>
            </a:r>
            <a:r>
              <a:rPr lang="it-IT" sz="2400" dirty="0" err="1">
                <a:solidFill>
                  <a:schemeClr val="bg1"/>
                </a:solidFill>
              </a:rPr>
              <a:t>is</a:t>
            </a:r>
            <a:r>
              <a:rPr lang="it-IT" sz="2400" dirty="0">
                <a:solidFill>
                  <a:schemeClr val="bg1"/>
                </a:solidFill>
              </a:rPr>
              <a:t> a </a:t>
            </a:r>
            <a:r>
              <a:rPr lang="it-IT" sz="2400" dirty="0" err="1">
                <a:solidFill>
                  <a:schemeClr val="bg1"/>
                </a:solidFill>
              </a:rPr>
              <a:t>demanding</a:t>
            </a:r>
            <a:r>
              <a:rPr lang="it-IT" sz="2400" dirty="0">
                <a:solidFill>
                  <a:schemeClr val="bg1"/>
                </a:solidFill>
              </a:rPr>
              <a:t> job. </a:t>
            </a:r>
            <a:endParaRPr lang="it-IT" sz="2400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it-IT" sz="2400" dirty="0" err="1">
                <a:solidFill>
                  <a:srgbClr val="00B0F0"/>
                </a:solidFill>
              </a:rPr>
              <a:t>We</a:t>
            </a:r>
            <a:r>
              <a:rPr lang="it-IT" sz="2400" dirty="0">
                <a:solidFill>
                  <a:srgbClr val="00B0F0"/>
                </a:solidFill>
              </a:rPr>
              <a:t> </a:t>
            </a:r>
            <a:r>
              <a:rPr lang="it-IT" sz="2400" dirty="0" err="1">
                <a:solidFill>
                  <a:srgbClr val="00B0F0"/>
                </a:solidFill>
              </a:rPr>
              <a:t>want</a:t>
            </a:r>
            <a:r>
              <a:rPr lang="it-IT" sz="2400" dirty="0">
                <a:solidFill>
                  <a:srgbClr val="00B0F0"/>
                </a:solidFill>
              </a:rPr>
              <a:t> to study </a:t>
            </a:r>
            <a:r>
              <a:rPr lang="it-IT" sz="2400" i="1" dirty="0" err="1">
                <a:solidFill>
                  <a:srgbClr val="00B0F0"/>
                </a:solidFill>
              </a:rPr>
              <a:t>everything</a:t>
            </a:r>
            <a:r>
              <a:rPr lang="it-IT" sz="2400" i="1" dirty="0">
                <a:solidFill>
                  <a:srgbClr val="00B0F0"/>
                </a:solidFill>
              </a:rPr>
              <a:t> </a:t>
            </a:r>
            <a:r>
              <a:rPr lang="it-IT" sz="2400" dirty="0">
                <a:solidFill>
                  <a:srgbClr val="00B0F0"/>
                </a:solidFill>
              </a:rPr>
              <a:t>and do </a:t>
            </a:r>
            <a:r>
              <a:rPr lang="it-IT" sz="2400" dirty="0" err="1">
                <a:solidFill>
                  <a:srgbClr val="00B0F0"/>
                </a:solidFill>
              </a:rPr>
              <a:t>it</a:t>
            </a:r>
            <a:r>
              <a:rPr lang="it-IT" sz="2400" dirty="0">
                <a:solidFill>
                  <a:srgbClr val="00B0F0"/>
                </a:solidFill>
              </a:rPr>
              <a:t> </a:t>
            </a:r>
            <a:r>
              <a:rPr lang="it-IT" sz="2400" i="1" dirty="0" err="1">
                <a:solidFill>
                  <a:srgbClr val="00B0F0"/>
                </a:solidFill>
              </a:rPr>
              <a:t>better</a:t>
            </a:r>
            <a:r>
              <a:rPr lang="it-IT" sz="2400" dirty="0">
                <a:solidFill>
                  <a:srgbClr val="00B0F0"/>
                </a:solidFill>
              </a:rPr>
              <a:t> </a:t>
            </a:r>
            <a:r>
              <a:rPr lang="it-IT" sz="2400" dirty="0" err="1">
                <a:solidFill>
                  <a:srgbClr val="00B0F0"/>
                </a:solidFill>
              </a:rPr>
              <a:t>than</a:t>
            </a:r>
            <a:r>
              <a:rPr lang="it-IT" sz="2400" dirty="0">
                <a:solidFill>
                  <a:srgbClr val="00B0F0"/>
                </a:solidFill>
              </a:rPr>
              <a:t> </a:t>
            </a:r>
            <a:r>
              <a:rPr lang="it-IT" sz="2400" dirty="0" err="1">
                <a:solidFill>
                  <a:srgbClr val="00B0F0"/>
                </a:solidFill>
              </a:rPr>
              <a:t>previously</a:t>
            </a:r>
            <a:endParaRPr lang="it-IT" sz="2400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it-IT" sz="2400" dirty="0">
                <a:solidFill>
                  <a:schemeClr val="bg1"/>
                </a:solidFill>
                <a:sym typeface="Wingdings" panose="05000000000000000000" pitchFamily="2" charset="2"/>
              </a:rPr>
              <a:t>CMS </a:t>
            </a:r>
            <a:r>
              <a:rPr lang="it-IT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has</a:t>
            </a:r>
            <a:r>
              <a:rPr lang="it-IT" sz="2400" dirty="0">
                <a:solidFill>
                  <a:schemeClr val="bg1"/>
                </a:solidFill>
                <a:sym typeface="Wingdings" panose="05000000000000000000" pitchFamily="2" charset="2"/>
              </a:rPr>
              <a:t> over 4000 </a:t>
            </a:r>
            <a:r>
              <a:rPr lang="it-IT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members</a:t>
            </a:r>
            <a:r>
              <a:rPr lang="it-IT" sz="2400" dirty="0">
                <a:solidFill>
                  <a:schemeClr val="bg1"/>
                </a:solidFill>
                <a:sym typeface="Wingdings" panose="05000000000000000000" pitchFamily="2" charset="2"/>
              </a:rPr>
              <a:t>, </a:t>
            </a:r>
            <a:r>
              <a:rPr lang="it-IT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who</a:t>
            </a:r>
            <a:r>
              <a:rPr lang="it-IT" sz="2400" dirty="0">
                <a:solidFill>
                  <a:schemeClr val="bg1"/>
                </a:solidFill>
                <a:sym typeface="Wingdings" panose="05000000000000000000" pitchFamily="2" charset="2"/>
              </a:rPr>
              <a:t> use the data for a LARGE </a:t>
            </a:r>
            <a:r>
              <a:rPr lang="it-IT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number</a:t>
            </a:r>
            <a:r>
              <a:rPr lang="it-IT" sz="2400" dirty="0">
                <a:solidFill>
                  <a:schemeClr val="bg1"/>
                </a:solidFill>
                <a:sym typeface="Wingdings" panose="05000000000000000000" pitchFamily="2" charset="2"/>
              </a:rPr>
              <a:t> of </a:t>
            </a:r>
            <a:r>
              <a:rPr lang="it-IT" sz="2400" i="1" dirty="0" err="1">
                <a:solidFill>
                  <a:srgbClr val="00B0F0"/>
                </a:solidFill>
                <a:sym typeface="Wingdings" panose="05000000000000000000" pitchFamily="2" charset="2"/>
              </a:rPr>
              <a:t>different</a:t>
            </a:r>
            <a:r>
              <a:rPr lang="it-IT" sz="2400" dirty="0">
                <a:solidFill>
                  <a:srgbClr val="00B0F0"/>
                </a:solidFill>
                <a:sym typeface="Wingdings" panose="05000000000000000000" pitchFamily="2" charset="2"/>
              </a:rPr>
              <a:t> </a:t>
            </a:r>
            <a:r>
              <a:rPr lang="it-IT" sz="2400" dirty="0" err="1">
                <a:solidFill>
                  <a:srgbClr val="00B0F0"/>
                </a:solidFill>
                <a:sym typeface="Wingdings" panose="05000000000000000000" pitchFamily="2" charset="2"/>
              </a:rPr>
              <a:t>measurements</a:t>
            </a:r>
            <a:r>
              <a:rPr lang="it-IT" sz="2400" dirty="0">
                <a:solidFill>
                  <a:srgbClr val="00B0F0"/>
                </a:solidFill>
                <a:sym typeface="Wingdings" panose="05000000000000000000" pitchFamily="2" charset="2"/>
              </a:rPr>
              <a:t> and </a:t>
            </a:r>
            <a:r>
              <a:rPr lang="it-IT" sz="2400" dirty="0" err="1">
                <a:solidFill>
                  <a:srgbClr val="00B0F0"/>
                </a:solidFill>
                <a:sym typeface="Wingdings" panose="05000000000000000000" pitchFamily="2" charset="2"/>
              </a:rPr>
              <a:t>searches</a:t>
            </a:r>
            <a:r>
              <a:rPr lang="it-IT" sz="2400" dirty="0">
                <a:solidFill>
                  <a:srgbClr val="00B0F0"/>
                </a:solidFill>
                <a:sym typeface="Wingdings" panose="05000000000000000000" pitchFamily="2" charset="2"/>
              </a:rPr>
              <a:t>...</a:t>
            </a:r>
          </a:p>
          <a:p>
            <a:pPr marL="0" indent="0">
              <a:buNone/>
            </a:pPr>
            <a:endParaRPr lang="it-IT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it-IT" sz="2400" dirty="0">
                <a:solidFill>
                  <a:schemeClr val="bg1"/>
                </a:solidFill>
                <a:sym typeface="Wingdings" panose="05000000000000000000" pitchFamily="2" charset="2"/>
              </a:rPr>
              <a:t>So, </a:t>
            </a:r>
            <a:r>
              <a:rPr lang="it-IT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what</a:t>
            </a:r>
            <a:r>
              <a:rPr lang="it-IT" sz="2400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it-IT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does</a:t>
            </a:r>
            <a:r>
              <a:rPr lang="it-IT" sz="2400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it-IT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it</a:t>
            </a:r>
            <a:r>
              <a:rPr lang="it-IT" sz="2400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it-IT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mean</a:t>
            </a:r>
            <a:r>
              <a:rPr lang="it-IT" sz="2400" dirty="0">
                <a:solidFill>
                  <a:schemeClr val="bg1"/>
                </a:solidFill>
                <a:sym typeface="Wingdings" panose="05000000000000000000" pitchFamily="2" charset="2"/>
              </a:rPr>
              <a:t> for a detector to be </a:t>
            </a:r>
            <a:r>
              <a:rPr lang="it-IT" sz="2400" i="1" dirty="0" err="1">
                <a:solidFill>
                  <a:schemeClr val="bg1"/>
                </a:solidFill>
                <a:sym typeface="Wingdings" panose="05000000000000000000" pitchFamily="2" charset="2"/>
              </a:rPr>
              <a:t>optimal</a:t>
            </a:r>
            <a:r>
              <a:rPr lang="it-IT" sz="2400" dirty="0">
                <a:solidFill>
                  <a:schemeClr val="bg1"/>
                </a:solidFill>
                <a:sym typeface="Wingdings" panose="05000000000000000000" pitchFamily="2" charset="2"/>
              </a:rPr>
              <a:t>? </a:t>
            </a:r>
          </a:p>
          <a:p>
            <a:pPr marL="0" indent="0">
              <a:buNone/>
            </a:pPr>
            <a:r>
              <a:rPr lang="it-IT" sz="2400" b="1" dirty="0" err="1">
                <a:solidFill>
                  <a:srgbClr val="00B0F0"/>
                </a:solidFill>
                <a:sym typeface="Wingdings" panose="05000000000000000000" pitchFamily="2" charset="2"/>
              </a:rPr>
              <a:t>What</a:t>
            </a:r>
            <a:r>
              <a:rPr lang="it-IT" sz="2400" b="1" dirty="0">
                <a:solidFill>
                  <a:srgbClr val="00B0F0"/>
                </a:solidFill>
                <a:sym typeface="Wingdings" panose="05000000000000000000" pitchFamily="2" charset="2"/>
              </a:rPr>
              <a:t> </a:t>
            </a:r>
            <a:r>
              <a:rPr lang="it-IT" sz="2400" b="1" dirty="0" err="1">
                <a:solidFill>
                  <a:srgbClr val="00B0F0"/>
                </a:solidFill>
                <a:sym typeface="Wingdings" panose="05000000000000000000" pitchFamily="2" charset="2"/>
              </a:rPr>
              <a:t>loss</a:t>
            </a:r>
            <a:r>
              <a:rPr lang="it-IT" sz="2400" b="1" dirty="0">
                <a:solidFill>
                  <a:srgbClr val="00B0F0"/>
                </a:solidFill>
                <a:sym typeface="Wingdings" panose="05000000000000000000" pitchFamily="2" charset="2"/>
              </a:rPr>
              <a:t> </a:t>
            </a:r>
            <a:r>
              <a:rPr lang="it-IT" sz="2400" b="1" dirty="0" err="1">
                <a:solidFill>
                  <a:srgbClr val="00B0F0"/>
                </a:solidFill>
                <a:sym typeface="Wingdings" panose="05000000000000000000" pitchFamily="2" charset="2"/>
              </a:rPr>
              <a:t>function</a:t>
            </a:r>
            <a:r>
              <a:rPr lang="it-IT" sz="2400" b="1" dirty="0">
                <a:solidFill>
                  <a:srgbClr val="00B0F0"/>
                </a:solidFill>
                <a:sym typeface="Wingdings" panose="05000000000000000000" pitchFamily="2" charset="2"/>
              </a:rPr>
              <a:t> </a:t>
            </a:r>
            <a:r>
              <a:rPr lang="it-IT" sz="2400" dirty="0">
                <a:solidFill>
                  <a:schemeClr val="bg1"/>
                </a:solidFill>
                <a:sym typeface="Wingdings" panose="05000000000000000000" pitchFamily="2" charset="2"/>
              </a:rPr>
              <a:t>do </a:t>
            </a:r>
            <a:r>
              <a:rPr lang="it-IT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we</a:t>
            </a:r>
            <a:r>
              <a:rPr lang="it-IT" sz="2400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it-IT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aim</a:t>
            </a:r>
            <a:r>
              <a:rPr lang="it-IT" sz="2400" dirty="0">
                <a:solidFill>
                  <a:schemeClr val="bg1"/>
                </a:solidFill>
                <a:sym typeface="Wingdings" panose="05000000000000000000" pitchFamily="2" charset="2"/>
              </a:rPr>
              <a:t> to </a:t>
            </a:r>
            <a:r>
              <a:rPr lang="it-IT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minimize</a:t>
            </a:r>
            <a:r>
              <a:rPr lang="it-IT" sz="2400" dirty="0">
                <a:solidFill>
                  <a:schemeClr val="bg1"/>
                </a:solidFill>
                <a:sym typeface="Wingdings" panose="05000000000000000000" pitchFamily="2" charset="2"/>
              </a:rPr>
              <a:t>? </a:t>
            </a:r>
          </a:p>
          <a:p>
            <a:pPr marL="0" indent="0">
              <a:buNone/>
            </a:pPr>
            <a:r>
              <a:rPr lang="it-IT" sz="2400" dirty="0">
                <a:solidFill>
                  <a:srgbClr val="FFC000"/>
                </a:solidFill>
                <a:sym typeface="Wingdings" panose="05000000000000000000" pitchFamily="2" charset="2"/>
              </a:rPr>
              <a:t>Does </a:t>
            </a:r>
            <a:r>
              <a:rPr lang="it-IT" sz="2400" dirty="0" err="1">
                <a:solidFill>
                  <a:srgbClr val="FFC000"/>
                </a:solidFill>
                <a:sym typeface="Wingdings" panose="05000000000000000000" pitchFamily="2" charset="2"/>
              </a:rPr>
              <a:t>it</a:t>
            </a:r>
            <a:r>
              <a:rPr lang="it-IT" sz="2400" dirty="0">
                <a:solidFill>
                  <a:srgbClr val="FFC000"/>
                </a:solidFill>
                <a:sym typeface="Wingdings" panose="05000000000000000000" pitchFamily="2" charset="2"/>
              </a:rPr>
              <a:t> make </a:t>
            </a:r>
            <a:r>
              <a:rPr lang="it-IT" sz="2400" dirty="0" err="1">
                <a:solidFill>
                  <a:srgbClr val="FFC000"/>
                </a:solidFill>
                <a:sym typeface="Wingdings" panose="05000000000000000000" pitchFamily="2" charset="2"/>
              </a:rPr>
              <a:t>sense</a:t>
            </a:r>
            <a:r>
              <a:rPr lang="it-IT" sz="2400" dirty="0">
                <a:solidFill>
                  <a:srgbClr val="FFC000"/>
                </a:solidFill>
                <a:sym typeface="Wingdings" panose="05000000000000000000" pitchFamily="2" charset="2"/>
              </a:rPr>
              <a:t> to </a:t>
            </a:r>
            <a:r>
              <a:rPr lang="it-IT" sz="2400" dirty="0" err="1">
                <a:solidFill>
                  <a:srgbClr val="FFC000"/>
                </a:solidFill>
                <a:sym typeface="Wingdings" panose="05000000000000000000" pitchFamily="2" charset="2"/>
              </a:rPr>
              <a:t>speak</a:t>
            </a:r>
            <a:r>
              <a:rPr lang="it-IT" sz="2400" dirty="0">
                <a:solidFill>
                  <a:srgbClr val="FFC000"/>
                </a:solidFill>
                <a:sym typeface="Wingdings" panose="05000000000000000000" pitchFamily="2" charset="2"/>
              </a:rPr>
              <a:t> of an </a:t>
            </a:r>
            <a:r>
              <a:rPr lang="it-IT" sz="2400" dirty="0" err="1">
                <a:solidFill>
                  <a:srgbClr val="FFC000"/>
                </a:solidFill>
                <a:sym typeface="Wingdings" panose="05000000000000000000" pitchFamily="2" charset="2"/>
              </a:rPr>
              <a:t>experiment</a:t>
            </a:r>
            <a:r>
              <a:rPr lang="it-IT" sz="2400" dirty="0">
                <a:solidFill>
                  <a:srgbClr val="FFC000"/>
                </a:solidFill>
                <a:sym typeface="Wingdings" panose="05000000000000000000" pitchFamily="2" charset="2"/>
              </a:rPr>
              <a:t>-wide utility </a:t>
            </a:r>
            <a:r>
              <a:rPr lang="it-IT" sz="2400" dirty="0" err="1">
                <a:solidFill>
                  <a:srgbClr val="FFC000"/>
                </a:solidFill>
                <a:sym typeface="Wingdings" panose="05000000000000000000" pitchFamily="2" charset="2"/>
              </a:rPr>
              <a:t>function</a:t>
            </a:r>
            <a:r>
              <a:rPr lang="it-IT" sz="2400" dirty="0">
                <a:solidFill>
                  <a:srgbClr val="FFC000"/>
                </a:solidFill>
                <a:sym typeface="Wingdings" panose="05000000000000000000" pitchFamily="2" charset="2"/>
              </a:rPr>
              <a:t>?</a:t>
            </a:r>
          </a:p>
          <a:p>
            <a:pPr marL="0" indent="0">
              <a:buNone/>
            </a:pPr>
            <a:endParaRPr lang="it-IT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it-IT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Concerning</a:t>
            </a:r>
            <a:r>
              <a:rPr lang="it-IT" sz="2400" dirty="0">
                <a:solidFill>
                  <a:schemeClr val="bg1"/>
                </a:solidFill>
                <a:sym typeface="Wingdings" panose="05000000000000000000" pitchFamily="2" charset="2"/>
              </a:rPr>
              <a:t> the last </a:t>
            </a:r>
            <a:r>
              <a:rPr lang="it-IT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question</a:t>
            </a:r>
            <a:r>
              <a:rPr lang="it-IT" sz="2400" dirty="0">
                <a:solidFill>
                  <a:schemeClr val="bg1"/>
                </a:solidFill>
                <a:sym typeface="Wingdings" panose="05000000000000000000" pitchFamily="2" charset="2"/>
              </a:rPr>
              <a:t>: </a:t>
            </a:r>
            <a:r>
              <a:rPr lang="it-IT" sz="2400" dirty="0">
                <a:solidFill>
                  <a:srgbClr val="FFC000"/>
                </a:solidFill>
                <a:sym typeface="Wingdings" panose="05000000000000000000" pitchFamily="2" charset="2"/>
              </a:rPr>
              <a:t>I </a:t>
            </a:r>
            <a:r>
              <a:rPr lang="it-IT" sz="2400" dirty="0" err="1">
                <a:solidFill>
                  <a:srgbClr val="FFC000"/>
                </a:solidFill>
                <a:sym typeface="Wingdings" panose="05000000000000000000" pitchFamily="2" charset="2"/>
              </a:rPr>
              <a:t>will</a:t>
            </a:r>
            <a:r>
              <a:rPr lang="it-IT" sz="2400" dirty="0">
                <a:solidFill>
                  <a:srgbClr val="FFC000"/>
                </a:solidFill>
                <a:sym typeface="Wingdings" panose="05000000000000000000" pitchFamily="2" charset="2"/>
              </a:rPr>
              <a:t> convince </a:t>
            </a:r>
            <a:r>
              <a:rPr lang="it-IT" sz="2400" dirty="0" err="1">
                <a:solidFill>
                  <a:srgbClr val="FFC000"/>
                </a:solidFill>
                <a:sym typeface="Wingdings" panose="05000000000000000000" pitchFamily="2" charset="2"/>
              </a:rPr>
              <a:t>you</a:t>
            </a:r>
            <a:r>
              <a:rPr lang="it-IT" sz="2400" dirty="0">
                <a:solidFill>
                  <a:srgbClr val="FFC000"/>
                </a:solidFill>
                <a:sym typeface="Wingdings" panose="05000000000000000000" pitchFamily="2" charset="2"/>
              </a:rPr>
              <a:t> </a:t>
            </a:r>
            <a:r>
              <a:rPr lang="it-IT" sz="2400" dirty="0" err="1">
                <a:solidFill>
                  <a:srgbClr val="FFC000"/>
                </a:solidFill>
                <a:sym typeface="Wingdings" panose="05000000000000000000" pitchFamily="2" charset="2"/>
              </a:rPr>
              <a:t>that</a:t>
            </a:r>
            <a:r>
              <a:rPr lang="it-IT" sz="2400" dirty="0">
                <a:solidFill>
                  <a:srgbClr val="FFC000"/>
                </a:solidFill>
                <a:sym typeface="Wingdings" panose="05000000000000000000" pitchFamily="2" charset="2"/>
              </a:rPr>
              <a:t> </a:t>
            </a:r>
            <a:r>
              <a:rPr lang="it-IT" sz="2400" dirty="0" err="1">
                <a:solidFill>
                  <a:srgbClr val="FFC000"/>
                </a:solidFill>
                <a:sym typeface="Wingdings" panose="05000000000000000000" pitchFamily="2" charset="2"/>
              </a:rPr>
              <a:t>it</a:t>
            </a:r>
            <a:r>
              <a:rPr lang="it-IT" sz="2400" dirty="0">
                <a:solidFill>
                  <a:srgbClr val="FFC000"/>
                </a:solidFill>
                <a:sym typeface="Wingdings" panose="05000000000000000000" pitchFamily="2" charset="2"/>
              </a:rPr>
              <a:t> </a:t>
            </a:r>
            <a:r>
              <a:rPr lang="it-IT" sz="2400" dirty="0" err="1">
                <a:solidFill>
                  <a:srgbClr val="FFC000"/>
                </a:solidFill>
                <a:sym typeface="Wingdings" panose="05000000000000000000" pitchFamily="2" charset="2"/>
              </a:rPr>
              <a:t>does</a:t>
            </a:r>
            <a:endParaRPr lang="it-IT" sz="2400" dirty="0">
              <a:solidFill>
                <a:srgbClr val="FFC000"/>
              </a:solidFill>
              <a:sym typeface="Wingdings" panose="05000000000000000000" pitchFamily="2" charset="2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0817" y="3837838"/>
            <a:ext cx="3752007" cy="2943271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8240817" y="3006841"/>
            <a:ext cx="3933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i="1"/>
              <a:t>Above</a:t>
            </a:r>
            <a:r>
              <a:rPr lang="it-IT" sz="1600" i="1"/>
              <a:t>: publication time of </a:t>
            </a:r>
            <a:r>
              <a:rPr lang="it-IT" sz="1600" b="1" i="1"/>
              <a:t>1125</a:t>
            </a:r>
            <a:r>
              <a:rPr lang="it-IT" sz="1600" i="1"/>
              <a:t> articles by the CMS collaboration (in blue). </a:t>
            </a:r>
          </a:p>
          <a:p>
            <a:r>
              <a:rPr lang="it-IT" sz="1600" b="1" i="1"/>
              <a:t>Below</a:t>
            </a:r>
            <a:r>
              <a:rPr lang="it-IT" sz="1600" i="1"/>
              <a:t>: a small fraction of the CMS members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7295" y="205518"/>
            <a:ext cx="3709327" cy="2730326"/>
          </a:xfrm>
          <a:prstGeom prst="rect">
            <a:avLst/>
          </a:prstGeom>
        </p:spPr>
      </p:pic>
      <p:cxnSp>
        <p:nvCxnSpPr>
          <p:cNvPr id="9" name="Connettore 2 8"/>
          <p:cNvCxnSpPr/>
          <p:nvPr/>
        </p:nvCxnSpPr>
        <p:spPr>
          <a:xfrm flipV="1">
            <a:off x="7351414" y="2018924"/>
            <a:ext cx="3413156" cy="1167896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E3AB162-CA7F-EC41-FC52-DF5A5AE71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T. Dorigo, GR.1 Padova 25/10/24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1785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chemeClr val="bg1"/>
                </a:solidFill>
              </a:rPr>
              <a:t>Recipe for a Perfect </a:t>
            </a:r>
            <a:r>
              <a:rPr lang="it-IT" b="1" dirty="0" err="1">
                <a:solidFill>
                  <a:schemeClr val="bg1"/>
                </a:solidFill>
              </a:rPr>
              <a:t>Dinner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35248" y="5619033"/>
            <a:ext cx="11856752" cy="809833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it-IT" sz="2000" dirty="0" err="1">
                <a:solidFill>
                  <a:schemeClr val="bg1"/>
                </a:solidFill>
              </a:rPr>
              <a:t>We</a:t>
            </a:r>
            <a:r>
              <a:rPr lang="it-IT" sz="2000" dirty="0">
                <a:solidFill>
                  <a:schemeClr val="bg1"/>
                </a:solidFill>
              </a:rPr>
              <a:t> are </a:t>
            </a:r>
            <a:r>
              <a:rPr lang="it-IT" sz="2000" dirty="0" err="1">
                <a:solidFill>
                  <a:schemeClr val="bg1"/>
                </a:solidFill>
              </a:rPr>
              <a:t>not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alien</a:t>
            </a:r>
            <a:r>
              <a:rPr lang="it-IT" sz="2000" dirty="0">
                <a:solidFill>
                  <a:schemeClr val="bg1"/>
                </a:solidFill>
              </a:rPr>
              <a:t> to </a:t>
            </a:r>
            <a:r>
              <a:rPr lang="it-IT" sz="2000" dirty="0" err="1">
                <a:solidFill>
                  <a:schemeClr val="bg1"/>
                </a:solidFill>
              </a:rPr>
              <a:t>confidently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taking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complex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decisions</a:t>
            </a:r>
            <a:r>
              <a:rPr lang="it-IT" sz="2000" dirty="0">
                <a:solidFill>
                  <a:schemeClr val="bg1"/>
                </a:solidFill>
              </a:rPr>
              <a:t> in a </a:t>
            </a:r>
            <a:r>
              <a:rPr lang="it-IT" sz="2000" b="1" dirty="0">
                <a:solidFill>
                  <a:schemeClr val="bg1"/>
                </a:solidFill>
              </a:rPr>
              <a:t>multi-</a:t>
            </a:r>
            <a:r>
              <a:rPr lang="it-IT" sz="2000" b="1" dirty="0" err="1">
                <a:solidFill>
                  <a:schemeClr val="bg1"/>
                </a:solidFill>
              </a:rPr>
              <a:t>objective</a:t>
            </a:r>
            <a:r>
              <a:rPr lang="it-IT" sz="2000" b="1" dirty="0">
                <a:solidFill>
                  <a:schemeClr val="bg1"/>
                </a:solidFill>
              </a:rPr>
              <a:t> </a:t>
            </a:r>
            <a:r>
              <a:rPr lang="it-IT" sz="2000" b="1" dirty="0" err="1">
                <a:solidFill>
                  <a:schemeClr val="bg1"/>
                </a:solidFill>
              </a:rPr>
              <a:t>space</a:t>
            </a:r>
            <a:r>
              <a:rPr lang="it-IT" sz="2000" dirty="0">
                <a:solidFill>
                  <a:schemeClr val="bg1"/>
                </a:solidFill>
              </a:rPr>
              <a:t>. </a:t>
            </a:r>
            <a:r>
              <a:rPr lang="it-IT" sz="2000" dirty="0" err="1">
                <a:solidFill>
                  <a:schemeClr val="bg1"/>
                </a:solidFill>
              </a:rPr>
              <a:t>We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actually</a:t>
            </a:r>
            <a:r>
              <a:rPr lang="it-IT" sz="2000" dirty="0">
                <a:solidFill>
                  <a:schemeClr val="bg1"/>
                </a:solidFill>
              </a:rPr>
              <a:t> do </a:t>
            </a:r>
            <a:r>
              <a:rPr lang="it-IT" sz="2000" dirty="0" err="1">
                <a:solidFill>
                  <a:schemeClr val="bg1"/>
                </a:solidFill>
              </a:rPr>
              <a:t>it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routinely</a:t>
            </a:r>
            <a:r>
              <a:rPr lang="it-IT" sz="2000" dirty="0">
                <a:solidFill>
                  <a:schemeClr val="bg1"/>
                </a:solidFill>
              </a:rPr>
              <a:t>...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it-IT" sz="2000" dirty="0">
                <a:solidFill>
                  <a:schemeClr val="bg1"/>
                </a:solidFill>
              </a:rPr>
              <a:t>Of </a:t>
            </a:r>
            <a:r>
              <a:rPr lang="it-IT" sz="2000" dirty="0" err="1">
                <a:solidFill>
                  <a:schemeClr val="bg1"/>
                </a:solidFill>
              </a:rPr>
              <a:t>course</a:t>
            </a:r>
            <a:r>
              <a:rPr lang="it-IT" sz="2000" dirty="0">
                <a:solidFill>
                  <a:schemeClr val="bg1"/>
                </a:solidFill>
              </a:rPr>
              <a:t>, </a:t>
            </a:r>
            <a:r>
              <a:rPr lang="it-IT" sz="2000" dirty="0" err="1">
                <a:solidFill>
                  <a:schemeClr val="bg1"/>
                </a:solidFill>
              </a:rPr>
              <a:t>we</a:t>
            </a:r>
            <a:r>
              <a:rPr lang="it-IT" sz="2000" dirty="0">
                <a:solidFill>
                  <a:schemeClr val="bg1"/>
                </a:solidFill>
              </a:rPr>
              <a:t> are </a:t>
            </a:r>
            <a:r>
              <a:rPr lang="it-IT" sz="2000" dirty="0" err="1">
                <a:solidFill>
                  <a:schemeClr val="bg1"/>
                </a:solidFill>
              </a:rPr>
              <a:t>not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deterred</a:t>
            </a:r>
            <a:r>
              <a:rPr lang="it-IT" sz="2000" dirty="0">
                <a:solidFill>
                  <a:schemeClr val="bg1"/>
                </a:solidFill>
              </a:rPr>
              <a:t> by </a:t>
            </a:r>
            <a:r>
              <a:rPr lang="it-IT" sz="2000" dirty="0" err="1">
                <a:solidFill>
                  <a:schemeClr val="bg1"/>
                </a:solidFill>
              </a:rPr>
              <a:t>knowing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that</a:t>
            </a:r>
            <a:r>
              <a:rPr lang="it-IT" sz="2000" dirty="0">
                <a:solidFill>
                  <a:schemeClr val="bg1"/>
                </a:solidFill>
              </a:rPr>
              <a:t> the </a:t>
            </a:r>
            <a:r>
              <a:rPr lang="it-IT" sz="2000" dirty="0" err="1">
                <a:solidFill>
                  <a:schemeClr val="bg1"/>
                </a:solidFill>
              </a:rPr>
              <a:t>exact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form</a:t>
            </a:r>
            <a:r>
              <a:rPr lang="it-IT" sz="2000" dirty="0">
                <a:solidFill>
                  <a:schemeClr val="bg1"/>
                </a:solidFill>
              </a:rPr>
              <a:t> of </a:t>
            </a:r>
            <a:r>
              <a:rPr lang="it-IT" sz="2000" dirty="0" err="1">
                <a:solidFill>
                  <a:srgbClr val="FFC000"/>
                </a:solidFill>
              </a:rPr>
              <a:t>our</a:t>
            </a:r>
            <a:r>
              <a:rPr lang="it-IT" sz="2000" dirty="0">
                <a:solidFill>
                  <a:srgbClr val="FFC000"/>
                </a:solidFill>
              </a:rPr>
              <a:t> </a:t>
            </a:r>
            <a:r>
              <a:rPr lang="it-IT" sz="2000" dirty="0" err="1">
                <a:solidFill>
                  <a:srgbClr val="FFC000"/>
                </a:solidFill>
              </a:rPr>
              <a:t>optimization</a:t>
            </a:r>
            <a:r>
              <a:rPr lang="it-IT" sz="2000" dirty="0">
                <a:solidFill>
                  <a:srgbClr val="FFC000"/>
                </a:solidFill>
              </a:rPr>
              <a:t> target </a:t>
            </a:r>
            <a:r>
              <a:rPr lang="it-IT" sz="2000" dirty="0" err="1">
                <a:solidFill>
                  <a:srgbClr val="FFC000"/>
                </a:solidFill>
              </a:rPr>
              <a:t>is</a:t>
            </a:r>
            <a:r>
              <a:rPr lang="it-IT" sz="2000" dirty="0">
                <a:solidFill>
                  <a:srgbClr val="FFC000"/>
                </a:solidFill>
              </a:rPr>
              <a:t> </a:t>
            </a:r>
            <a:r>
              <a:rPr lang="it-IT" sz="2000" dirty="0" err="1">
                <a:solidFill>
                  <a:srgbClr val="FFC000"/>
                </a:solidFill>
              </a:rPr>
              <a:t>arbitrary</a:t>
            </a:r>
            <a:endParaRPr lang="it-IT" sz="2000" dirty="0">
              <a:solidFill>
                <a:srgbClr val="FFC00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5745" y="78285"/>
            <a:ext cx="3915935" cy="217843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0905" y="2316088"/>
            <a:ext cx="2560775" cy="172031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9485" y="4223658"/>
            <a:ext cx="3642194" cy="133274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198" y="1614114"/>
            <a:ext cx="1116929" cy="1510493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7920" y="2321301"/>
            <a:ext cx="1741900" cy="151656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2212" y="1614113"/>
            <a:ext cx="2389231" cy="1518157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2809" y="4241829"/>
            <a:ext cx="2161252" cy="1330245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2420" y="3869586"/>
            <a:ext cx="2324965" cy="1686813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8404" y="4242528"/>
            <a:ext cx="2221303" cy="1328845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63624" y="2988820"/>
            <a:ext cx="1455117" cy="123107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4199" y="3204376"/>
            <a:ext cx="2074248" cy="1255542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22528" y="1614113"/>
            <a:ext cx="2596162" cy="1510494"/>
          </a:xfrm>
          <a:prstGeom prst="rect">
            <a:avLst/>
          </a:prstGeom>
        </p:spPr>
      </p:pic>
      <p:sp>
        <p:nvSpPr>
          <p:cNvPr id="16" name="Segnaposto piè di pagina 15">
            <a:extLst>
              <a:ext uri="{FF2B5EF4-FFF2-40B4-BE49-F238E27FC236}">
                <a16:creationId xmlns:a16="http://schemas.microsoft.com/office/drawing/2014/main" id="{F816FAFF-4345-F52C-28F5-4ED3BB0B8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T. Dorigo, GR.1 Padova 25/10/24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5295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chemeClr val="bg1"/>
                </a:solidFill>
              </a:rPr>
              <a:t>Recipe for a Perfect Trigger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758156"/>
            <a:ext cx="10515600" cy="14105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 err="1">
                <a:solidFill>
                  <a:schemeClr val="bg1"/>
                </a:solidFill>
              </a:rPr>
              <a:t>Similarly</a:t>
            </a:r>
            <a:r>
              <a:rPr lang="it-IT" sz="2400" dirty="0">
                <a:solidFill>
                  <a:schemeClr val="bg1"/>
                </a:solidFill>
              </a:rPr>
              <a:t>, </a:t>
            </a:r>
            <a:r>
              <a:rPr lang="it-IT" sz="2400" dirty="0" err="1">
                <a:solidFill>
                  <a:schemeClr val="bg1"/>
                </a:solidFill>
              </a:rPr>
              <a:t>we</a:t>
            </a:r>
            <a:r>
              <a:rPr lang="it-IT" sz="2400" dirty="0">
                <a:solidFill>
                  <a:schemeClr val="bg1"/>
                </a:solidFill>
              </a:rPr>
              <a:t> are </a:t>
            </a:r>
            <a:r>
              <a:rPr lang="it-IT" sz="2400" dirty="0" err="1">
                <a:solidFill>
                  <a:schemeClr val="bg1"/>
                </a:solidFill>
              </a:rPr>
              <a:t>actually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i="1" dirty="0" err="1">
                <a:solidFill>
                  <a:schemeClr val="bg1"/>
                </a:solidFill>
              </a:rPr>
              <a:t>used</a:t>
            </a:r>
            <a:r>
              <a:rPr lang="it-IT" sz="2400" dirty="0">
                <a:solidFill>
                  <a:schemeClr val="bg1"/>
                </a:solidFill>
              </a:rPr>
              <a:t> to create multi-target </a:t>
            </a:r>
            <a:r>
              <a:rPr lang="it-IT" sz="2400" dirty="0" err="1">
                <a:solidFill>
                  <a:schemeClr val="bg1"/>
                </a:solidFill>
              </a:rPr>
              <a:t>optimization</a:t>
            </a:r>
            <a:r>
              <a:rPr lang="it-IT" sz="2400" dirty="0">
                <a:solidFill>
                  <a:schemeClr val="bg1"/>
                </a:solidFill>
              </a:rPr>
              <a:t> strategies, e.g. </a:t>
            </a:r>
            <a:r>
              <a:rPr lang="it-IT" sz="2400" dirty="0" err="1">
                <a:solidFill>
                  <a:schemeClr val="bg1"/>
                </a:solidFill>
              </a:rPr>
              <a:t>when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we</a:t>
            </a:r>
            <a:r>
              <a:rPr lang="it-IT" sz="2400" dirty="0">
                <a:solidFill>
                  <a:schemeClr val="bg1"/>
                </a:solidFill>
              </a:rPr>
              <a:t> allocate </a:t>
            </a:r>
            <a:r>
              <a:rPr lang="it-IT" sz="2400" dirty="0" err="1">
                <a:solidFill>
                  <a:schemeClr val="bg1"/>
                </a:solidFill>
              </a:rPr>
              <a:t>resources</a:t>
            </a:r>
            <a:r>
              <a:rPr lang="it-IT" sz="2400" dirty="0">
                <a:solidFill>
                  <a:schemeClr val="bg1"/>
                </a:solidFill>
              </a:rPr>
              <a:t> for the trigger menu of a collider detector.</a:t>
            </a:r>
          </a:p>
          <a:p>
            <a:pPr marL="0" indent="0">
              <a:buNone/>
            </a:pPr>
            <a:endParaRPr lang="it-IT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9694" y="4579950"/>
            <a:ext cx="3181405" cy="22025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2014" y="2753878"/>
            <a:ext cx="1719085" cy="175860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839" y="2753878"/>
            <a:ext cx="3437577" cy="2430557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838200" y="2753878"/>
            <a:ext cx="6888874" cy="37548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>
                <a:solidFill>
                  <a:schemeClr val="bg1"/>
                </a:solidFill>
              </a:rPr>
              <a:t>Consider</a:t>
            </a:r>
            <a:r>
              <a:rPr lang="it-IT" sz="2000" dirty="0">
                <a:solidFill>
                  <a:schemeClr val="bg1"/>
                </a:solidFill>
              </a:rPr>
              <a:t> CDF, </a:t>
            </a:r>
            <a:r>
              <a:rPr lang="it-IT" sz="2000" dirty="0" err="1">
                <a:solidFill>
                  <a:schemeClr val="bg1"/>
                </a:solidFill>
              </a:rPr>
              <a:t>Run</a:t>
            </a:r>
            <a:r>
              <a:rPr lang="it-IT" sz="2000" dirty="0">
                <a:solidFill>
                  <a:schemeClr val="bg1"/>
                </a:solidFill>
              </a:rPr>
              <a:t> 1 (1992-96): </a:t>
            </a:r>
            <a:r>
              <a:rPr lang="it-IT" sz="2000" dirty="0" err="1">
                <a:solidFill>
                  <a:schemeClr val="bg1"/>
                </a:solidFill>
              </a:rPr>
              <a:t>taking</a:t>
            </a:r>
            <a:r>
              <a:rPr lang="it-IT" sz="2000" dirty="0">
                <a:solidFill>
                  <a:schemeClr val="bg1"/>
                </a:solidFill>
              </a:rPr>
              <a:t> in </a:t>
            </a:r>
          </a:p>
          <a:p>
            <a:r>
              <a:rPr lang="it-IT" sz="2000" dirty="0">
                <a:solidFill>
                  <a:schemeClr val="bg1"/>
                </a:solidFill>
              </a:rPr>
              <a:t>a rate of 300 kHz of </a:t>
            </a:r>
            <a:r>
              <a:rPr lang="it-IT" sz="2000" dirty="0" err="1">
                <a:solidFill>
                  <a:schemeClr val="bg1"/>
                </a:solidFill>
              </a:rPr>
              <a:t>proton-antiproton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</a:p>
          <a:p>
            <a:r>
              <a:rPr lang="it-IT" sz="2000" dirty="0" err="1">
                <a:solidFill>
                  <a:schemeClr val="bg1"/>
                </a:solidFill>
              </a:rPr>
              <a:t>collisions</a:t>
            </a:r>
            <a:r>
              <a:rPr lang="it-IT" sz="2000" dirty="0">
                <a:solidFill>
                  <a:schemeClr val="bg1"/>
                </a:solidFill>
              </a:rPr>
              <a:t> and </a:t>
            </a:r>
            <a:r>
              <a:rPr lang="it-IT" sz="2000" dirty="0" err="1">
                <a:solidFill>
                  <a:schemeClr val="bg1"/>
                </a:solidFill>
              </a:rPr>
              <a:t>having</a:t>
            </a:r>
            <a:r>
              <a:rPr lang="it-IT" sz="2000" dirty="0">
                <a:solidFill>
                  <a:schemeClr val="bg1"/>
                </a:solidFill>
              </a:rPr>
              <a:t> to </a:t>
            </a:r>
            <a:r>
              <a:rPr lang="it-IT" sz="2000" dirty="0" err="1">
                <a:solidFill>
                  <a:schemeClr val="bg1"/>
                </a:solidFill>
              </a:rPr>
              <a:t>select</a:t>
            </a:r>
            <a:r>
              <a:rPr lang="it-IT" sz="2000" dirty="0">
                <a:solidFill>
                  <a:schemeClr val="bg1"/>
                </a:solidFill>
              </a:rPr>
              <a:t> 50 Hz</a:t>
            </a:r>
          </a:p>
          <a:p>
            <a:r>
              <a:rPr lang="it-IT" sz="2000" dirty="0">
                <a:solidFill>
                  <a:schemeClr val="bg1"/>
                </a:solidFill>
              </a:rPr>
              <a:t>of </a:t>
            </a:r>
            <a:r>
              <a:rPr lang="it-IT" sz="2000" dirty="0" err="1">
                <a:solidFill>
                  <a:schemeClr val="bg1"/>
                </a:solidFill>
              </a:rPr>
              <a:t>writable</a:t>
            </a:r>
            <a:r>
              <a:rPr lang="it-IT" sz="2000" dirty="0">
                <a:solidFill>
                  <a:schemeClr val="bg1"/>
                </a:solidFill>
              </a:rPr>
              <a:t> data </a:t>
            </a:r>
            <a:r>
              <a:rPr lang="it-IT" sz="2000" dirty="0" err="1">
                <a:solidFill>
                  <a:srgbClr val="FFC000"/>
                </a:solidFill>
              </a:rPr>
              <a:t>created</a:t>
            </a:r>
            <a:r>
              <a:rPr lang="it-IT" sz="2000" dirty="0">
                <a:solidFill>
                  <a:srgbClr val="FFC000"/>
                </a:solidFill>
              </a:rPr>
              <a:t> some of the </a:t>
            </a:r>
          </a:p>
          <a:p>
            <a:r>
              <a:rPr lang="it-IT" sz="2000" dirty="0" err="1">
                <a:solidFill>
                  <a:srgbClr val="FFC000"/>
                </a:solidFill>
              </a:rPr>
              <a:t>most</a:t>
            </a:r>
            <a:r>
              <a:rPr lang="it-IT" sz="2000" dirty="0">
                <a:solidFill>
                  <a:srgbClr val="FFC000"/>
                </a:solidFill>
              </a:rPr>
              <a:t> </a:t>
            </a:r>
            <a:r>
              <a:rPr lang="it-IT" sz="2000" dirty="0" err="1">
                <a:solidFill>
                  <a:srgbClr val="FFC000"/>
                </a:solidFill>
              </a:rPr>
              <a:t>heated</a:t>
            </a:r>
            <a:r>
              <a:rPr lang="it-IT" sz="2000" dirty="0">
                <a:solidFill>
                  <a:srgbClr val="FFC000"/>
                </a:solidFill>
              </a:rPr>
              <a:t> </a:t>
            </a:r>
            <a:r>
              <a:rPr lang="it-IT" sz="2000" dirty="0" err="1">
                <a:solidFill>
                  <a:srgbClr val="FFC000"/>
                </a:solidFill>
              </a:rPr>
              <a:t>scientifically-driven</a:t>
            </a:r>
            <a:r>
              <a:rPr lang="it-IT" sz="2000" dirty="0">
                <a:solidFill>
                  <a:srgbClr val="FFC000"/>
                </a:solidFill>
              </a:rPr>
              <a:t>, </a:t>
            </a:r>
          </a:p>
          <a:p>
            <a:r>
              <a:rPr lang="it-IT" sz="2000" dirty="0" err="1">
                <a:solidFill>
                  <a:srgbClr val="FFC000"/>
                </a:solidFill>
              </a:rPr>
              <a:t>rationally</a:t>
            </a:r>
            <a:r>
              <a:rPr lang="it-IT" sz="2000" dirty="0">
                <a:solidFill>
                  <a:srgbClr val="FFC000"/>
                </a:solidFill>
              </a:rPr>
              <a:t> </a:t>
            </a:r>
            <a:r>
              <a:rPr lang="it-IT" sz="2000" dirty="0" err="1">
                <a:solidFill>
                  <a:srgbClr val="FFC000"/>
                </a:solidFill>
              </a:rPr>
              <a:t>motivated</a:t>
            </a:r>
            <a:r>
              <a:rPr lang="it-IT" sz="2000" dirty="0">
                <a:solidFill>
                  <a:srgbClr val="FFC000"/>
                </a:solidFill>
              </a:rPr>
              <a:t>, </a:t>
            </a:r>
            <a:r>
              <a:rPr lang="it-IT" sz="2000" dirty="0" err="1">
                <a:solidFill>
                  <a:srgbClr val="FFC000"/>
                </a:solidFill>
              </a:rPr>
              <a:t>painfully</a:t>
            </a:r>
            <a:r>
              <a:rPr lang="it-IT" sz="2000" dirty="0">
                <a:solidFill>
                  <a:srgbClr val="FFC000"/>
                </a:solidFill>
              </a:rPr>
              <a:t> </a:t>
            </a:r>
            <a:r>
              <a:rPr lang="it-IT" sz="2000" dirty="0" err="1">
                <a:solidFill>
                  <a:srgbClr val="FFC000"/>
                </a:solidFill>
              </a:rPr>
              <a:t>well</a:t>
            </a:r>
            <a:r>
              <a:rPr lang="it-IT" sz="2000" dirty="0">
                <a:solidFill>
                  <a:srgbClr val="FFC000"/>
                </a:solidFill>
              </a:rPr>
              <a:t> </a:t>
            </a:r>
          </a:p>
          <a:p>
            <a:r>
              <a:rPr lang="it-IT" sz="2000" dirty="0" err="1">
                <a:solidFill>
                  <a:srgbClr val="FFC000"/>
                </a:solidFill>
              </a:rPr>
              <a:t>argumented</a:t>
            </a:r>
            <a:r>
              <a:rPr lang="it-IT" sz="2000" dirty="0">
                <a:solidFill>
                  <a:srgbClr val="FFC000"/>
                </a:solidFill>
              </a:rPr>
              <a:t>, and </a:t>
            </a:r>
            <a:r>
              <a:rPr lang="en-US" sz="2000" dirty="0">
                <a:solidFill>
                  <a:srgbClr val="FFC000"/>
                </a:solidFill>
              </a:rPr>
              <a:t>littered with 4</a:t>
            </a:r>
            <a:r>
              <a:rPr lang="it-IT" sz="2000" dirty="0">
                <a:solidFill>
                  <a:srgbClr val="FFC000"/>
                </a:solidFill>
              </a:rPr>
              <a:t>-</a:t>
            </a:r>
            <a:r>
              <a:rPr lang="it-IT" sz="2000" dirty="0" err="1">
                <a:solidFill>
                  <a:srgbClr val="FFC000"/>
                </a:solidFill>
              </a:rPr>
              <a:t>letter</a:t>
            </a:r>
            <a:r>
              <a:rPr lang="it-IT" sz="2000" dirty="0">
                <a:solidFill>
                  <a:srgbClr val="FFC000"/>
                </a:solidFill>
              </a:rPr>
              <a:t> </a:t>
            </a:r>
          </a:p>
          <a:p>
            <a:r>
              <a:rPr lang="it-IT" sz="2000" dirty="0">
                <a:solidFill>
                  <a:srgbClr val="FFC000"/>
                </a:solidFill>
              </a:rPr>
              <a:t>words </a:t>
            </a:r>
            <a:r>
              <a:rPr lang="it-IT" sz="2000" dirty="0" err="1">
                <a:solidFill>
                  <a:srgbClr val="FFC000"/>
                </a:solidFill>
              </a:rPr>
              <a:t>debates</a:t>
            </a:r>
            <a:r>
              <a:rPr lang="it-IT" sz="2000" dirty="0">
                <a:solidFill>
                  <a:srgbClr val="FFC000"/>
                </a:solidFill>
              </a:rPr>
              <a:t> I </a:t>
            </a:r>
            <a:r>
              <a:rPr lang="it-IT" sz="2000" dirty="0" err="1">
                <a:solidFill>
                  <a:srgbClr val="FFC000"/>
                </a:solidFill>
              </a:rPr>
              <a:t>ever</a:t>
            </a:r>
            <a:r>
              <a:rPr lang="it-IT" sz="2000" dirty="0">
                <a:solidFill>
                  <a:srgbClr val="FFC000"/>
                </a:solidFill>
              </a:rPr>
              <a:t> </a:t>
            </a:r>
            <a:r>
              <a:rPr lang="it-IT" sz="2000" dirty="0" err="1">
                <a:solidFill>
                  <a:srgbClr val="FFC000"/>
                </a:solidFill>
              </a:rPr>
              <a:t>listened</a:t>
            </a:r>
            <a:r>
              <a:rPr lang="it-IT" sz="2000" dirty="0">
                <a:solidFill>
                  <a:srgbClr val="FFC000"/>
                </a:solidFill>
              </a:rPr>
              <a:t> to</a:t>
            </a:r>
            <a:r>
              <a:rPr lang="it-IT" sz="2000" dirty="0"/>
              <a:t>. </a:t>
            </a:r>
          </a:p>
          <a:p>
            <a:endParaRPr lang="it-IT" sz="2000" dirty="0"/>
          </a:p>
          <a:p>
            <a:r>
              <a:rPr lang="it-IT" sz="2000" dirty="0">
                <a:solidFill>
                  <a:srgbClr val="00B0F0"/>
                </a:solidFill>
              </a:rPr>
              <a:t>The top quark </a:t>
            </a:r>
            <a:r>
              <a:rPr lang="it-IT" sz="2000" dirty="0" err="1">
                <a:solidFill>
                  <a:srgbClr val="00B0F0"/>
                </a:solidFill>
              </a:rPr>
              <a:t>had</a:t>
            </a:r>
            <a:r>
              <a:rPr lang="it-IT" sz="2000" dirty="0">
                <a:solidFill>
                  <a:srgbClr val="00B0F0"/>
                </a:solidFill>
              </a:rPr>
              <a:t> to be </a:t>
            </a:r>
            <a:r>
              <a:rPr lang="it-IT" sz="2000" dirty="0" err="1">
                <a:solidFill>
                  <a:srgbClr val="00B0F0"/>
                </a:solidFill>
              </a:rPr>
              <a:t>discovered</a:t>
            </a:r>
            <a:r>
              <a:rPr lang="it-IT" sz="2000" dirty="0">
                <a:solidFill>
                  <a:srgbClr val="00B0F0"/>
                </a:solidFill>
              </a:rPr>
              <a:t>, </a:t>
            </a:r>
            <a:r>
              <a:rPr lang="it-IT" sz="2000" dirty="0" err="1">
                <a:solidFill>
                  <a:srgbClr val="00B0F0"/>
                </a:solidFill>
              </a:rPr>
              <a:t>but</a:t>
            </a:r>
            <a:r>
              <a:rPr lang="it-IT" sz="2000" dirty="0">
                <a:solidFill>
                  <a:srgbClr val="00B0F0"/>
                </a:solidFill>
              </a:rPr>
              <a:t> </a:t>
            </a:r>
            <a:r>
              <a:rPr lang="it-IT" sz="2000" dirty="0" err="1">
                <a:solidFill>
                  <a:srgbClr val="00B0F0"/>
                </a:solidFill>
              </a:rPr>
              <a:t>it</a:t>
            </a:r>
            <a:r>
              <a:rPr lang="it-IT" sz="2000" dirty="0">
                <a:solidFill>
                  <a:srgbClr val="00B0F0"/>
                </a:solidFill>
              </a:rPr>
              <a:t> </a:t>
            </a:r>
            <a:r>
              <a:rPr lang="it-IT" sz="2000" dirty="0" err="1">
                <a:solidFill>
                  <a:srgbClr val="00B0F0"/>
                </a:solidFill>
              </a:rPr>
              <a:t>was</a:t>
            </a:r>
            <a:r>
              <a:rPr lang="it-IT" sz="2000" dirty="0">
                <a:solidFill>
                  <a:srgbClr val="00B0F0"/>
                </a:solidFill>
              </a:rPr>
              <a:t> </a:t>
            </a:r>
            <a:r>
              <a:rPr lang="it-IT" sz="2000" dirty="0" err="1">
                <a:solidFill>
                  <a:srgbClr val="00B0F0"/>
                </a:solidFill>
              </a:rPr>
              <a:t>not</a:t>
            </a:r>
            <a:r>
              <a:rPr lang="it-IT" sz="2000" dirty="0">
                <a:solidFill>
                  <a:srgbClr val="00B0F0"/>
                </a:solidFill>
              </a:rPr>
              <a:t> the </a:t>
            </a:r>
            <a:r>
              <a:rPr lang="it-IT" sz="2000" dirty="0" err="1">
                <a:solidFill>
                  <a:srgbClr val="00B0F0"/>
                </a:solidFill>
              </a:rPr>
              <a:t>only</a:t>
            </a:r>
            <a:r>
              <a:rPr lang="it-IT" sz="2000" dirty="0">
                <a:solidFill>
                  <a:srgbClr val="00B0F0"/>
                </a:solidFill>
              </a:rPr>
              <a:t> goal </a:t>
            </a:r>
          </a:p>
          <a:p>
            <a:r>
              <a:rPr lang="it-IT" sz="2000" dirty="0">
                <a:solidFill>
                  <a:srgbClr val="00B0F0"/>
                </a:solidFill>
              </a:rPr>
              <a:t>of the </a:t>
            </a:r>
            <a:r>
              <a:rPr lang="it-IT" sz="2000" dirty="0" err="1">
                <a:solidFill>
                  <a:srgbClr val="00B0F0"/>
                </a:solidFill>
              </a:rPr>
              <a:t>experiment</a:t>
            </a:r>
            <a:r>
              <a:rPr lang="it-IT" sz="2000" dirty="0">
                <a:solidFill>
                  <a:srgbClr val="00B0F0"/>
                </a:solidFill>
              </a:rPr>
              <a:t>...</a:t>
            </a:r>
          </a:p>
          <a:p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8482" y="2753878"/>
            <a:ext cx="1412466" cy="1758604"/>
          </a:xfrm>
          <a:prstGeom prst="rect">
            <a:avLst/>
          </a:prstGeom>
        </p:spPr>
      </p:pic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6A7E1FD4-A160-E4A9-53D7-8CBFF12B4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T. Dorigo, GR.1 Padova 25/10/24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663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4913DA-5E2E-1747-01AA-B4D2912D6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We Are Successful Detector Builders…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40FD39-267D-8CB5-8346-463F8BFBF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7706711" cy="472757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In the past 60+ years our community established robust design paradigms, while pushing technologies to their bleeding edge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Some of those deeply ingrained paradigms are </a:t>
            </a:r>
            <a:r>
              <a:rPr lang="en-US" dirty="0">
                <a:solidFill>
                  <a:srgbClr val="FFC000"/>
                </a:solidFill>
              </a:rPr>
              <a:t>not necessarily as motivated today as they once were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	- track first, destroy later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	- redundancy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	- symmetric layouts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The design space of the biggest projects has grown to  </a:t>
            </a:r>
            <a:r>
              <a:rPr lang="en-US" dirty="0">
                <a:solidFill>
                  <a:srgbClr val="00B0F0"/>
                </a:solidFill>
              </a:rPr>
              <a:t>transcend our understanding </a:t>
            </a:r>
            <a:r>
              <a:rPr lang="en-US" dirty="0">
                <a:solidFill>
                  <a:schemeClr val="bg1"/>
                </a:solidFill>
              </a:rPr>
              <a:t>– we cannot think in 10</a:t>
            </a:r>
            <a:r>
              <a:rPr lang="en-US" baseline="30000" dirty="0">
                <a:solidFill>
                  <a:schemeClr val="bg1"/>
                </a:solidFill>
              </a:rPr>
              <a:t>4</a:t>
            </a:r>
            <a:r>
              <a:rPr lang="en-US" dirty="0">
                <a:solidFill>
                  <a:schemeClr val="bg1"/>
                </a:solidFill>
              </a:rPr>
              <a:t> dimensions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Our demands (luminosity, resolution) are also on the rise, as is the size of the viable technological solutions space (e.g. 3D printing)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2" descr="CMS Particle Detector">
            <a:extLst>
              <a:ext uri="{FF2B5EF4-FFF2-40B4-BE49-F238E27FC236}">
                <a16:creationId xmlns:a16="http://schemas.microsoft.com/office/drawing/2014/main" id="{A50A08BC-4BEC-6EF7-C585-CB08F8618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830" y="2442721"/>
            <a:ext cx="3390381" cy="174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cheme of a typical particle detector (transverse view) for colliding... |  Download Scientific Diagram">
            <a:extLst>
              <a:ext uri="{FF2B5EF4-FFF2-40B4-BE49-F238E27FC236}">
                <a16:creationId xmlns:a16="http://schemas.microsoft.com/office/drawing/2014/main" id="{8F8FA955-2666-959F-8357-C72779A97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246" y="96819"/>
            <a:ext cx="2596966" cy="207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uppo 12">
            <a:extLst>
              <a:ext uri="{FF2B5EF4-FFF2-40B4-BE49-F238E27FC236}">
                <a16:creationId xmlns:a16="http://schemas.microsoft.com/office/drawing/2014/main" id="{D148A4FE-84AA-3813-5D16-A6649C78AFBD}"/>
              </a:ext>
            </a:extLst>
          </p:cNvPr>
          <p:cNvGrpSpPr/>
          <p:nvPr/>
        </p:nvGrpSpPr>
        <p:grpSpPr>
          <a:xfrm>
            <a:off x="9824166" y="4677103"/>
            <a:ext cx="2031124" cy="2010505"/>
            <a:chOff x="9779876" y="4651280"/>
            <a:chExt cx="2031124" cy="2010505"/>
          </a:xfrm>
        </p:grpSpPr>
        <p:sp>
          <p:nvSpPr>
            <p:cNvPr id="10" name="Ovale 9">
              <a:extLst>
                <a:ext uri="{FF2B5EF4-FFF2-40B4-BE49-F238E27FC236}">
                  <a16:creationId xmlns:a16="http://schemas.microsoft.com/office/drawing/2014/main" id="{0FF5899C-0202-2790-E742-4462AA0152A8}"/>
                </a:ext>
              </a:extLst>
            </p:cNvPr>
            <p:cNvSpPr/>
            <p:nvPr/>
          </p:nvSpPr>
          <p:spPr>
            <a:xfrm>
              <a:off x="9779876" y="4651280"/>
              <a:ext cx="2031124" cy="201050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e 10">
              <a:extLst>
                <a:ext uri="{FF2B5EF4-FFF2-40B4-BE49-F238E27FC236}">
                  <a16:creationId xmlns:a16="http://schemas.microsoft.com/office/drawing/2014/main" id="{C061D911-D20B-1C88-B556-F5F699DEA504}"/>
                </a:ext>
              </a:extLst>
            </p:cNvPr>
            <p:cNvSpPr/>
            <p:nvPr/>
          </p:nvSpPr>
          <p:spPr>
            <a:xfrm>
              <a:off x="10103069" y="4968985"/>
              <a:ext cx="1384738" cy="138736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Dodecagono 11">
              <a:extLst>
                <a:ext uri="{FF2B5EF4-FFF2-40B4-BE49-F238E27FC236}">
                  <a16:creationId xmlns:a16="http://schemas.microsoft.com/office/drawing/2014/main" id="{8846C79C-C6BC-0936-CE3C-276AEF5259AF}"/>
                </a:ext>
              </a:extLst>
            </p:cNvPr>
            <p:cNvSpPr/>
            <p:nvPr/>
          </p:nvSpPr>
          <p:spPr>
            <a:xfrm>
              <a:off x="10373710" y="5249670"/>
              <a:ext cx="843455" cy="825996"/>
            </a:xfrm>
            <a:prstGeom prst="dodecagon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8A6D786B-79D8-375C-EA05-B5437629F2E3}"/>
              </a:ext>
            </a:extLst>
          </p:cNvPr>
          <p:cNvSpPr/>
          <p:nvPr/>
        </p:nvSpPr>
        <p:spPr>
          <a:xfrm>
            <a:off x="10301692" y="1765737"/>
            <a:ext cx="1076073" cy="3263463"/>
          </a:xfrm>
          <a:prstGeom prst="downArrow">
            <a:avLst/>
          </a:prstGeom>
          <a:noFill/>
          <a:ln w="1270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86F2124-627A-1BBB-930D-C84DB23B3EE6}"/>
              </a:ext>
            </a:extLst>
          </p:cNvPr>
          <p:cNvSpPr txBox="1"/>
          <p:nvPr/>
        </p:nvSpPr>
        <p:spPr>
          <a:xfrm>
            <a:off x="5421086" y="6270171"/>
            <a:ext cx="4169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</a:rPr>
              <a:t>Who’re you </a:t>
            </a:r>
            <a:r>
              <a:rPr lang="en-US" sz="3200" b="1" dirty="0" err="1">
                <a:solidFill>
                  <a:srgbClr val="FFC000"/>
                </a:solidFill>
              </a:rPr>
              <a:t>gonna</a:t>
            </a:r>
            <a:r>
              <a:rPr lang="en-US" sz="3200" b="1" dirty="0">
                <a:solidFill>
                  <a:srgbClr val="FFC000"/>
                </a:solidFill>
              </a:rPr>
              <a:t> call?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05BC88CF-AF9C-486F-A69A-A4893566CE2C}"/>
              </a:ext>
            </a:extLst>
          </p:cNvPr>
          <p:cNvSpPr/>
          <p:nvPr/>
        </p:nvSpPr>
        <p:spPr>
          <a:xfrm>
            <a:off x="10302306" y="5461019"/>
            <a:ext cx="1075459" cy="44267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DO’H!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5A0F793-1B06-BFFE-8C76-430CD5C8BFC4}"/>
              </a:ext>
            </a:extLst>
          </p:cNvPr>
          <p:cNvSpPr txBox="1"/>
          <p:nvPr/>
        </p:nvSpPr>
        <p:spPr>
          <a:xfrm>
            <a:off x="8888503" y="4630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1989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8C23AAD-F618-FC1C-8CF8-38192F4FA678}"/>
              </a:ext>
            </a:extLst>
          </p:cNvPr>
          <p:cNvSpPr txBox="1"/>
          <p:nvPr/>
        </p:nvSpPr>
        <p:spPr>
          <a:xfrm>
            <a:off x="8652613" y="204353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2010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E228F03-7B32-083E-971B-32C4BCDD283A}"/>
              </a:ext>
            </a:extLst>
          </p:cNvPr>
          <p:cNvSpPr txBox="1"/>
          <p:nvPr/>
        </p:nvSpPr>
        <p:spPr>
          <a:xfrm>
            <a:off x="8747830" y="4565818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2050?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7B493822-71AC-AAC2-9F4D-B75785C5C08C}"/>
              </a:ext>
            </a:extLst>
          </p:cNvPr>
          <p:cNvSpPr/>
          <p:nvPr/>
        </p:nvSpPr>
        <p:spPr>
          <a:xfrm>
            <a:off x="631371" y="1649187"/>
            <a:ext cx="7706711" cy="2803070"/>
          </a:xfrm>
          <a:prstGeom prst="rect">
            <a:avLst/>
          </a:prstGeom>
          <a:solidFill>
            <a:schemeClr val="tx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14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>
                <a:solidFill>
                  <a:schemeClr val="bg1"/>
                </a:solidFill>
              </a:rPr>
              <a:t>Research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Directions</a:t>
            </a:r>
            <a:r>
              <a:rPr lang="it-IT" b="1" dirty="0">
                <a:solidFill>
                  <a:schemeClr val="bg1"/>
                </a:solidFill>
              </a:rPr>
              <a:t> in </a:t>
            </a:r>
            <a:r>
              <a:rPr lang="it-IT" b="1" dirty="0" err="1">
                <a:solidFill>
                  <a:schemeClr val="bg1"/>
                </a:solidFill>
              </a:rPr>
              <a:t>Fundamental</a:t>
            </a:r>
            <a:r>
              <a:rPr lang="it-IT" b="1" dirty="0">
                <a:solidFill>
                  <a:schemeClr val="bg1"/>
                </a:solidFill>
              </a:rPr>
              <a:t> Science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530725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it-IT" dirty="0" err="1">
                <a:solidFill>
                  <a:schemeClr val="bg1"/>
                </a:solidFill>
              </a:rPr>
              <a:t>Explore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higher</a:t>
            </a:r>
            <a:r>
              <a:rPr lang="it-IT" dirty="0">
                <a:solidFill>
                  <a:schemeClr val="bg1"/>
                </a:solidFill>
              </a:rPr>
              <a:t> energy / </a:t>
            </a:r>
            <a:r>
              <a:rPr lang="it-IT" dirty="0" err="1">
                <a:solidFill>
                  <a:schemeClr val="bg1"/>
                </a:solidFill>
              </a:rPr>
              <a:t>higher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intensity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frontier</a:t>
            </a:r>
            <a:r>
              <a:rPr lang="it-IT" dirty="0">
                <a:solidFill>
                  <a:schemeClr val="bg1"/>
                </a:solidFill>
              </a:rPr>
              <a:t>, </a:t>
            </a:r>
            <a:r>
              <a:rPr lang="it-IT" dirty="0" err="1">
                <a:solidFill>
                  <a:schemeClr val="bg1"/>
                </a:solidFill>
              </a:rPr>
              <a:t>ensuring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we</a:t>
            </a:r>
            <a:r>
              <a:rPr lang="it-IT" dirty="0">
                <a:solidFill>
                  <a:schemeClr val="bg1"/>
                </a:solidFill>
              </a:rPr>
              <a:t> do </a:t>
            </a:r>
            <a:r>
              <a:rPr lang="it-IT" dirty="0" err="1">
                <a:solidFill>
                  <a:schemeClr val="bg1"/>
                </a:solidFill>
              </a:rPr>
              <a:t>not</a:t>
            </a:r>
            <a:r>
              <a:rPr lang="it-IT" dirty="0">
                <a:solidFill>
                  <a:schemeClr val="bg1"/>
                </a:solidFill>
              </a:rPr>
              <a:t> miss new </a:t>
            </a:r>
            <a:r>
              <a:rPr lang="it-IT" dirty="0" err="1">
                <a:solidFill>
                  <a:schemeClr val="bg1"/>
                </a:solidFill>
              </a:rPr>
              <a:t>physics</a:t>
            </a:r>
            <a:endParaRPr lang="it-IT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it-IT" dirty="0" err="1">
                <a:solidFill>
                  <a:schemeClr val="bg1"/>
                </a:solidFill>
              </a:rPr>
              <a:t>Explore</a:t>
            </a:r>
            <a:r>
              <a:rPr lang="it-IT" dirty="0">
                <a:solidFill>
                  <a:schemeClr val="bg1"/>
                </a:solidFill>
              </a:rPr>
              <a:t> the </a:t>
            </a:r>
            <a:r>
              <a:rPr lang="it-IT" dirty="0" err="1">
                <a:solidFill>
                  <a:schemeClr val="bg1"/>
                </a:solidFill>
              </a:rPr>
              <a:t>universe</a:t>
            </a:r>
            <a:r>
              <a:rPr lang="it-IT" dirty="0">
                <a:solidFill>
                  <a:schemeClr val="bg1"/>
                </a:solidFill>
              </a:rPr>
              <a:t> with multiple </a:t>
            </a:r>
            <a:r>
              <a:rPr lang="it-IT" dirty="0" err="1">
                <a:solidFill>
                  <a:schemeClr val="bg1"/>
                </a:solidFill>
              </a:rPr>
              <a:t>messengers</a:t>
            </a:r>
            <a:r>
              <a:rPr lang="it-IT" dirty="0">
                <a:solidFill>
                  <a:schemeClr val="bg1"/>
                </a:solidFill>
              </a:rPr>
              <a:t>, </a:t>
            </a:r>
            <a:r>
              <a:rPr lang="it-IT" dirty="0" err="1">
                <a:solidFill>
                  <a:schemeClr val="bg1"/>
                </a:solidFill>
              </a:rPr>
              <a:t>seeking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answers</a:t>
            </a:r>
            <a:r>
              <a:rPr lang="it-IT" dirty="0">
                <a:solidFill>
                  <a:schemeClr val="bg1"/>
                </a:solidFill>
              </a:rPr>
              <a:t> to </a:t>
            </a:r>
            <a:r>
              <a:rPr lang="it-IT" dirty="0" err="1">
                <a:solidFill>
                  <a:schemeClr val="bg1"/>
                </a:solidFill>
              </a:rPr>
              <a:t>cosmology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riddles</a:t>
            </a:r>
            <a:endParaRPr lang="it-IT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it-IT" dirty="0">
                <a:solidFill>
                  <a:schemeClr val="bg1"/>
                </a:solidFill>
              </a:rPr>
              <a:t>Study </a:t>
            </a:r>
            <a:r>
              <a:rPr lang="it-IT" dirty="0" err="1">
                <a:solidFill>
                  <a:schemeClr val="bg1"/>
                </a:solidFill>
              </a:rPr>
              <a:t>matter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at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extreme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densities</a:t>
            </a:r>
            <a:endParaRPr lang="it-IT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it-IT" dirty="0" err="1">
                <a:solidFill>
                  <a:schemeClr val="bg1"/>
                </a:solidFill>
              </a:rPr>
              <a:t>Understand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neutrinos</a:t>
            </a:r>
            <a:endParaRPr lang="it-IT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it-IT" dirty="0">
                <a:solidFill>
                  <a:schemeClr val="bg1"/>
                </a:solidFill>
              </a:rPr>
              <a:t>Formulate new theories of Nature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it-IT" dirty="0" err="1">
                <a:solidFill>
                  <a:schemeClr val="bg1"/>
                </a:solidFill>
              </a:rPr>
              <a:t>Improve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calculational</a:t>
            </a:r>
            <a:r>
              <a:rPr lang="it-IT" dirty="0">
                <a:solidFill>
                  <a:schemeClr val="bg1"/>
                </a:solidFill>
              </a:rPr>
              <a:t> tools and </a:t>
            </a:r>
            <a:r>
              <a:rPr lang="it-IT" dirty="0" err="1">
                <a:solidFill>
                  <a:schemeClr val="bg1"/>
                </a:solidFill>
              </a:rPr>
              <a:t>prediction</a:t>
            </a:r>
            <a:r>
              <a:rPr lang="it-IT" dirty="0">
                <a:solidFill>
                  <a:schemeClr val="bg1"/>
                </a:solidFill>
              </a:rPr>
              <a:t> power of </a:t>
            </a:r>
            <a:r>
              <a:rPr lang="it-IT" dirty="0" err="1">
                <a:solidFill>
                  <a:schemeClr val="bg1"/>
                </a:solidFill>
              </a:rPr>
              <a:t>our</a:t>
            </a:r>
            <a:r>
              <a:rPr lang="it-IT" dirty="0">
                <a:solidFill>
                  <a:schemeClr val="bg1"/>
                </a:solidFill>
              </a:rPr>
              <a:t> theories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it-IT" dirty="0" err="1">
                <a:solidFill>
                  <a:schemeClr val="bg1"/>
                </a:solidFill>
              </a:rPr>
              <a:t>Extract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sufficient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statistics</a:t>
            </a:r>
            <a:r>
              <a:rPr lang="it-IT" dirty="0">
                <a:solidFill>
                  <a:schemeClr val="bg1"/>
                </a:solidFill>
              </a:rPr>
              <a:t> from high-D data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it-IT" dirty="0" err="1">
                <a:solidFill>
                  <a:schemeClr val="bg1"/>
                </a:solidFill>
              </a:rPr>
              <a:t>Ensure</a:t>
            </a:r>
            <a:r>
              <a:rPr lang="it-IT" dirty="0">
                <a:solidFill>
                  <a:schemeClr val="bg1"/>
                </a:solidFill>
              </a:rPr>
              <a:t> complete control of </a:t>
            </a:r>
            <a:r>
              <a:rPr lang="it-IT" dirty="0" err="1">
                <a:solidFill>
                  <a:schemeClr val="bg1"/>
                </a:solidFill>
              </a:rPr>
              <a:t>uncertainties</a:t>
            </a:r>
            <a:r>
              <a:rPr lang="it-IT" dirty="0">
                <a:solidFill>
                  <a:schemeClr val="bg1"/>
                </a:solidFill>
              </a:rPr>
              <a:t> and type-1 </a:t>
            </a:r>
            <a:r>
              <a:rPr lang="it-IT" dirty="0" err="1">
                <a:solidFill>
                  <a:schemeClr val="bg1"/>
                </a:solidFill>
              </a:rPr>
              <a:t>error</a:t>
            </a:r>
            <a:r>
              <a:rPr lang="it-IT" dirty="0">
                <a:solidFill>
                  <a:schemeClr val="bg1"/>
                </a:solidFill>
              </a:rPr>
              <a:t> rates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it-IT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it-IT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it-IT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it-IT" dirty="0">
                <a:solidFill>
                  <a:schemeClr val="bg1"/>
                </a:solidFill>
                <a:sym typeface="Wingdings" panose="05000000000000000000" pitchFamily="2" charset="2"/>
              </a:rPr>
              <a:t>The </a:t>
            </a:r>
            <a:r>
              <a:rPr lang="it-IT" dirty="0" err="1">
                <a:solidFill>
                  <a:schemeClr val="bg1"/>
                </a:solidFill>
                <a:sym typeface="Wingdings" panose="05000000000000000000" pitchFamily="2" charset="2"/>
              </a:rPr>
              <a:t>above</a:t>
            </a:r>
            <a:r>
              <a:rPr lang="it-IT" dirty="0">
                <a:solidFill>
                  <a:schemeClr val="bg1"/>
                </a:solidFill>
                <a:sym typeface="Wingdings" panose="05000000000000000000" pitchFamily="2" charset="2"/>
              </a:rPr>
              <a:t> are </a:t>
            </a:r>
            <a:r>
              <a:rPr lang="it-IT" dirty="0" err="1">
                <a:solidFill>
                  <a:schemeClr val="bg1"/>
                </a:solidFill>
                <a:sym typeface="Wingdings" panose="05000000000000000000" pitchFamily="2" charset="2"/>
              </a:rPr>
              <a:t>mostly</a:t>
            </a:r>
            <a:r>
              <a:rPr lang="it-IT" dirty="0">
                <a:solidFill>
                  <a:schemeClr val="bg1"/>
                </a:solidFill>
                <a:sym typeface="Wingdings" panose="05000000000000000000" pitchFamily="2" charset="2"/>
              </a:rPr>
              <a:t> data </a:t>
            </a:r>
            <a:r>
              <a:rPr lang="it-IT" dirty="0" err="1">
                <a:solidFill>
                  <a:schemeClr val="bg1"/>
                </a:solidFill>
                <a:sym typeface="Wingdings" panose="05000000000000000000" pitchFamily="2" charset="2"/>
              </a:rPr>
              <a:t>analysis</a:t>
            </a:r>
            <a:r>
              <a:rPr lang="it-IT" dirty="0">
                <a:solidFill>
                  <a:schemeClr val="bg1"/>
                </a:solidFill>
                <a:sym typeface="Wingdings" panose="05000000000000000000" pitchFamily="2" charset="2"/>
              </a:rPr>
              <a:t> tasks. The </a:t>
            </a:r>
            <a:r>
              <a:rPr lang="it-IT" dirty="0" err="1">
                <a:solidFill>
                  <a:schemeClr val="bg1"/>
                </a:solidFill>
                <a:sym typeface="Wingdings" panose="05000000000000000000" pitchFamily="2" charset="2"/>
              </a:rPr>
              <a:t>next</a:t>
            </a:r>
            <a:r>
              <a:rPr lang="it-IT" dirty="0">
                <a:solidFill>
                  <a:schemeClr val="bg1"/>
                </a:solidFill>
                <a:sym typeface="Wingdings" panose="05000000000000000000" pitchFamily="2" charset="2"/>
              </a:rPr>
              <a:t> customer in line </a:t>
            </a:r>
            <a:r>
              <a:rPr lang="it-IT" dirty="0" err="1">
                <a:solidFill>
                  <a:schemeClr val="bg1"/>
                </a:solidFill>
                <a:sym typeface="Wingdings" panose="05000000000000000000" pitchFamily="2" charset="2"/>
              </a:rPr>
              <a:t>is</a:t>
            </a:r>
            <a:r>
              <a:rPr lang="it-IT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it-IT" dirty="0">
                <a:solidFill>
                  <a:srgbClr val="00B0F0"/>
                </a:solidFill>
                <a:sym typeface="Wingdings" panose="05000000000000000000" pitchFamily="2" charset="2"/>
              </a:rPr>
              <a:t>detector design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it-IT" dirty="0">
              <a:solidFill>
                <a:srgbClr val="00B0F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it-IT" dirty="0">
                <a:solidFill>
                  <a:schemeClr val="bg1"/>
                </a:solidFill>
              </a:rPr>
              <a:t>In market-</a:t>
            </a:r>
            <a:r>
              <a:rPr lang="it-IT" dirty="0" err="1">
                <a:solidFill>
                  <a:schemeClr val="bg1"/>
                </a:solidFill>
              </a:rPr>
              <a:t>driven</a:t>
            </a:r>
            <a:r>
              <a:rPr lang="it-IT" dirty="0">
                <a:solidFill>
                  <a:schemeClr val="bg1"/>
                </a:solidFill>
              </a:rPr>
              <a:t> human activities, </a:t>
            </a:r>
            <a:r>
              <a:rPr lang="it-IT" b="1" dirty="0">
                <a:solidFill>
                  <a:schemeClr val="bg1"/>
                </a:solidFill>
              </a:rPr>
              <a:t>co-design</a:t>
            </a:r>
            <a:r>
              <a:rPr lang="it-IT" dirty="0">
                <a:solidFill>
                  <a:schemeClr val="bg1"/>
                </a:solidFill>
              </a:rPr>
              <a:t> of hardware and software </a:t>
            </a:r>
            <a:r>
              <a:rPr lang="it-IT" dirty="0" err="1">
                <a:solidFill>
                  <a:schemeClr val="bg1"/>
                </a:solidFill>
              </a:rPr>
              <a:t>is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already</a:t>
            </a:r>
            <a:r>
              <a:rPr lang="it-IT" dirty="0">
                <a:solidFill>
                  <a:schemeClr val="bg1"/>
                </a:solidFill>
              </a:rPr>
              <a:t> happening.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it-IT" dirty="0" err="1">
                <a:solidFill>
                  <a:srgbClr val="FFC000"/>
                </a:solidFill>
              </a:rPr>
              <a:t>Our</a:t>
            </a:r>
            <a:r>
              <a:rPr lang="it-IT" dirty="0">
                <a:solidFill>
                  <a:srgbClr val="FFC000"/>
                </a:solidFill>
              </a:rPr>
              <a:t> challenge </a:t>
            </a:r>
            <a:r>
              <a:rPr lang="it-IT" dirty="0" err="1">
                <a:solidFill>
                  <a:srgbClr val="FFC000"/>
                </a:solidFill>
              </a:rPr>
              <a:t>is</a:t>
            </a:r>
            <a:r>
              <a:rPr lang="it-IT" dirty="0">
                <a:solidFill>
                  <a:srgbClr val="FFC000"/>
                </a:solidFill>
              </a:rPr>
              <a:t> to start to do </a:t>
            </a:r>
            <a:r>
              <a:rPr lang="it-IT" dirty="0" err="1">
                <a:solidFill>
                  <a:srgbClr val="FFC000"/>
                </a:solidFill>
              </a:rPr>
              <a:t>it</a:t>
            </a:r>
            <a:r>
              <a:rPr lang="it-IT" dirty="0">
                <a:solidFill>
                  <a:srgbClr val="FFC000"/>
                </a:solidFill>
              </a:rPr>
              <a:t> </a:t>
            </a:r>
            <a:r>
              <a:rPr lang="it-IT" dirty="0" err="1">
                <a:solidFill>
                  <a:srgbClr val="FFC000"/>
                </a:solidFill>
              </a:rPr>
              <a:t>systematically</a:t>
            </a:r>
            <a:r>
              <a:rPr lang="it-IT" dirty="0">
                <a:solidFill>
                  <a:srgbClr val="FFC000"/>
                </a:solidFill>
              </a:rPr>
              <a:t>. </a:t>
            </a:r>
            <a:r>
              <a:rPr lang="it-IT" dirty="0" err="1">
                <a:solidFill>
                  <a:srgbClr val="FFC000"/>
                </a:solidFill>
              </a:rPr>
              <a:t>If</a:t>
            </a:r>
            <a:r>
              <a:rPr lang="it-IT" dirty="0">
                <a:solidFill>
                  <a:srgbClr val="FFC000"/>
                </a:solidFill>
              </a:rPr>
              <a:t> </a:t>
            </a:r>
            <a:r>
              <a:rPr lang="it-IT" dirty="0" err="1">
                <a:solidFill>
                  <a:srgbClr val="FFC000"/>
                </a:solidFill>
              </a:rPr>
              <a:t>we</a:t>
            </a:r>
            <a:r>
              <a:rPr lang="it-IT" dirty="0">
                <a:solidFill>
                  <a:srgbClr val="FFC000"/>
                </a:solidFill>
              </a:rPr>
              <a:t> do </a:t>
            </a:r>
            <a:r>
              <a:rPr lang="it-IT" dirty="0" err="1">
                <a:solidFill>
                  <a:srgbClr val="FFC000"/>
                </a:solidFill>
              </a:rPr>
              <a:t>not</a:t>
            </a:r>
            <a:r>
              <a:rPr lang="it-IT" dirty="0">
                <a:solidFill>
                  <a:srgbClr val="FFC000"/>
                </a:solidFill>
              </a:rPr>
              <a:t> do </a:t>
            </a:r>
            <a:r>
              <a:rPr lang="it-IT" dirty="0" err="1">
                <a:solidFill>
                  <a:srgbClr val="FFC000"/>
                </a:solidFill>
              </a:rPr>
              <a:t>it</a:t>
            </a:r>
            <a:r>
              <a:rPr lang="it-IT" dirty="0">
                <a:solidFill>
                  <a:srgbClr val="FFC000"/>
                </a:solidFill>
              </a:rPr>
              <a:t>, </a:t>
            </a:r>
            <a:r>
              <a:rPr lang="it-IT" dirty="0" err="1">
                <a:solidFill>
                  <a:srgbClr val="FFC000"/>
                </a:solidFill>
              </a:rPr>
              <a:t>we</a:t>
            </a:r>
            <a:r>
              <a:rPr lang="it-IT" dirty="0">
                <a:solidFill>
                  <a:srgbClr val="FFC000"/>
                </a:solidFill>
              </a:rPr>
              <a:t> miss an </a:t>
            </a:r>
            <a:r>
              <a:rPr lang="it-IT" dirty="0" err="1">
                <a:solidFill>
                  <a:srgbClr val="FFC000"/>
                </a:solidFill>
              </a:rPr>
              <a:t>opportunity</a:t>
            </a:r>
            <a:r>
              <a:rPr lang="it-IT" dirty="0">
                <a:solidFill>
                  <a:srgbClr val="FFC000"/>
                </a:solidFill>
              </a:rPr>
              <a:t>, and risk a strong </a:t>
            </a:r>
            <a:r>
              <a:rPr lang="it-IT" dirty="0" err="1">
                <a:solidFill>
                  <a:srgbClr val="FFC000"/>
                </a:solidFill>
              </a:rPr>
              <a:t>misalignment</a:t>
            </a:r>
            <a:r>
              <a:rPr lang="it-IT" dirty="0">
                <a:solidFill>
                  <a:srgbClr val="FFC000"/>
                </a:solidFill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it-IT" dirty="0">
              <a:solidFill>
                <a:srgbClr val="FFC000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it-IT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it-IT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T. Dorigo, GR.1 Padova 25/10/24</a:t>
            </a:r>
            <a:endParaRPr lang="en-US"/>
          </a:p>
        </p:txBody>
      </p:sp>
      <p:sp>
        <p:nvSpPr>
          <p:cNvPr id="6" name="Rettangolo 5"/>
          <p:cNvSpPr/>
          <p:nvPr/>
        </p:nvSpPr>
        <p:spPr>
          <a:xfrm rot="20582608">
            <a:off x="879017" y="2397472"/>
            <a:ext cx="7016386" cy="1325783"/>
          </a:xfrm>
          <a:prstGeom prst="rect">
            <a:avLst/>
          </a:prstGeom>
          <a:solidFill>
            <a:srgbClr val="00B0F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dirty="0" err="1">
                <a:solidFill>
                  <a:schemeClr val="tx1"/>
                </a:solidFill>
              </a:rPr>
              <a:t>Nowadays</a:t>
            </a:r>
            <a:r>
              <a:rPr lang="it-IT" sz="3600" b="1" dirty="0">
                <a:solidFill>
                  <a:schemeClr val="tx1"/>
                </a:solidFill>
              </a:rPr>
              <a:t> </a:t>
            </a:r>
            <a:r>
              <a:rPr lang="it-IT" sz="3600" b="1" dirty="0" err="1">
                <a:solidFill>
                  <a:schemeClr val="tx1"/>
                </a:solidFill>
              </a:rPr>
              <a:t>we</a:t>
            </a:r>
            <a:r>
              <a:rPr lang="it-IT" sz="3600" b="1" dirty="0">
                <a:solidFill>
                  <a:schemeClr val="tx1"/>
                </a:solidFill>
              </a:rPr>
              <a:t> are </a:t>
            </a:r>
            <a:r>
              <a:rPr lang="it-IT" sz="3600" b="1" dirty="0" err="1">
                <a:solidFill>
                  <a:schemeClr val="tx1"/>
                </a:solidFill>
              </a:rPr>
              <a:t>doing</a:t>
            </a:r>
            <a:r>
              <a:rPr lang="it-IT" sz="3600" b="1" dirty="0">
                <a:solidFill>
                  <a:schemeClr val="tx1"/>
                </a:solidFill>
              </a:rPr>
              <a:t> </a:t>
            </a:r>
            <a:r>
              <a:rPr lang="it-IT" sz="3600" b="1" dirty="0" err="1">
                <a:solidFill>
                  <a:schemeClr val="tx1"/>
                </a:solidFill>
              </a:rPr>
              <a:t>all</a:t>
            </a:r>
            <a:r>
              <a:rPr lang="it-IT" sz="3600" b="1" dirty="0">
                <a:solidFill>
                  <a:schemeClr val="tx1"/>
                </a:solidFill>
              </a:rPr>
              <a:t> of </a:t>
            </a:r>
            <a:r>
              <a:rPr lang="it-IT" sz="3600" b="1" dirty="0" err="1">
                <a:solidFill>
                  <a:schemeClr val="tx1"/>
                </a:solidFill>
              </a:rPr>
              <a:t>this</a:t>
            </a:r>
            <a:r>
              <a:rPr lang="it-IT" sz="3600" b="1" dirty="0">
                <a:solidFill>
                  <a:schemeClr val="tx1"/>
                </a:solidFill>
              </a:rPr>
              <a:t> and more with deep learning!</a:t>
            </a:r>
          </a:p>
        </p:txBody>
      </p:sp>
    </p:spTree>
    <p:extLst>
      <p:ext uri="{BB962C8B-B14F-4D97-AF65-F5344CB8AC3E}">
        <p14:creationId xmlns:p14="http://schemas.microsoft.com/office/powerpoint/2010/main" val="152677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DECDAD-AF57-F153-6412-4520CD048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What is Co-Design, Really?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191E6D8-7E08-F50C-B232-3EE2FFF879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248" y="1868486"/>
            <a:ext cx="6349200" cy="470048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Realizing that the achievement of a goal may require to tailor each part of a system to all others: </a:t>
            </a:r>
            <a:r>
              <a:rPr lang="en-US" dirty="0">
                <a:solidFill>
                  <a:srgbClr val="00B0F0"/>
                </a:solidFill>
              </a:rPr>
              <a:t>synergy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Enabling the simultaneous optimization of all parts, to maximize a global utility in a high-dimensional design space: </a:t>
            </a:r>
            <a:r>
              <a:rPr lang="en-US" dirty="0">
                <a:solidFill>
                  <a:srgbClr val="00B0F0"/>
                </a:solidFill>
              </a:rPr>
              <a:t>holistic optimization</a:t>
            </a:r>
          </a:p>
          <a:p>
            <a:pPr marL="0" indent="0">
              <a:buNone/>
            </a:pPr>
            <a:endParaRPr lang="en-US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Bringing together diverse components, technologies, or expertise to create a unified and cohesive system, ensuring seamless interoperability and coordination:</a:t>
            </a:r>
            <a:r>
              <a:rPr lang="en-US" dirty="0">
                <a:solidFill>
                  <a:srgbClr val="00B0F0"/>
                </a:solidFill>
              </a:rPr>
              <a:t> integration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8BBDC92-48C6-E8AB-62E0-04878B900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T. Dorigo, GR.1 Padova 25/10/24</a:t>
            </a:r>
            <a:endParaRPr lang="en-US"/>
          </a:p>
        </p:txBody>
      </p:sp>
      <p:sp>
        <p:nvSpPr>
          <p:cNvPr id="6" name="AutoShape 2" descr="Indian-Style Tomato-Ginger Soup">
            <a:extLst>
              <a:ext uri="{FF2B5EF4-FFF2-40B4-BE49-F238E27FC236}">
                <a16:creationId xmlns:a16="http://schemas.microsoft.com/office/drawing/2014/main" id="{87776DD3-351E-574D-806C-875317753C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Indian-Style Tomato-Ginger Soup">
            <a:extLst>
              <a:ext uri="{FF2B5EF4-FFF2-40B4-BE49-F238E27FC236}">
                <a16:creationId xmlns:a16="http://schemas.microsoft.com/office/drawing/2014/main" id="{FC29D91D-3FA3-C202-FE6C-296A4C4A2AC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Bicycle pedal - Wikipedia">
            <a:extLst>
              <a:ext uri="{FF2B5EF4-FFF2-40B4-BE49-F238E27FC236}">
                <a16:creationId xmlns:a16="http://schemas.microsoft.com/office/drawing/2014/main" id="{C512CC07-5A1B-A356-797D-97350F930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080" y="244"/>
            <a:ext cx="2319685" cy="153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iding Bicycle High Heel Sandals Stock Photo 227249062 | Shutterstock">
            <a:extLst>
              <a:ext uri="{FF2B5EF4-FFF2-40B4-BE49-F238E27FC236}">
                <a16:creationId xmlns:a16="http://schemas.microsoft.com/office/drawing/2014/main" id="{F1C30C16-BD6B-A197-971B-AAA187882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8764" y="1109267"/>
            <a:ext cx="2353235" cy="184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4" descr="GEO CITY GRIP | Ultimate Urban Mobility - LOOK Cycle">
            <a:extLst>
              <a:ext uri="{FF2B5EF4-FFF2-40B4-BE49-F238E27FC236}">
                <a16:creationId xmlns:a16="http://schemas.microsoft.com/office/drawing/2014/main" id="{887A4A58-F790-8D10-5412-6A29CEB7DC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6" descr="GEO CITY GRIP | Ultimate Urban Mobility - LOOK Cycle">
            <a:extLst>
              <a:ext uri="{FF2B5EF4-FFF2-40B4-BE49-F238E27FC236}">
                <a16:creationId xmlns:a16="http://schemas.microsoft.com/office/drawing/2014/main" id="{39924DDE-6A69-0BB2-AE92-DC2992D40F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799" y="3733799"/>
            <a:ext cx="3495721" cy="349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18" descr="Clipless Pedals Explained How To Use Clipless Pedals, 52% OFF">
            <a:extLst>
              <a:ext uri="{FF2B5EF4-FFF2-40B4-BE49-F238E27FC236}">
                <a16:creationId xmlns:a16="http://schemas.microsoft.com/office/drawing/2014/main" id="{5DD8CB2F-2171-6FCF-DD2D-12D75FB6F2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45D1D98E-C156-A4F1-6166-CCB1FF6E9442}"/>
              </a:ext>
            </a:extLst>
          </p:cNvPr>
          <p:cNvSpPr/>
          <p:nvPr/>
        </p:nvSpPr>
        <p:spPr>
          <a:xfrm>
            <a:off x="9838763" y="2808827"/>
            <a:ext cx="2353237" cy="2171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EC6CFE6E-1310-95A6-EB84-D33AE806B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9080" y="2313448"/>
            <a:ext cx="2321443" cy="1964298"/>
          </a:xfrm>
          <a:prstGeom prst="rect">
            <a:avLst/>
          </a:prstGeom>
        </p:spPr>
      </p:pic>
      <p:sp>
        <p:nvSpPr>
          <p:cNvPr id="18" name="Rettangolo 17">
            <a:extLst>
              <a:ext uri="{FF2B5EF4-FFF2-40B4-BE49-F238E27FC236}">
                <a16:creationId xmlns:a16="http://schemas.microsoft.com/office/drawing/2014/main" id="{7175E726-6505-8AF8-E865-E04AF316A2F8}"/>
              </a:ext>
            </a:extLst>
          </p:cNvPr>
          <p:cNvSpPr/>
          <p:nvPr/>
        </p:nvSpPr>
        <p:spPr>
          <a:xfrm>
            <a:off x="383628" y="3111062"/>
            <a:ext cx="6495393" cy="30164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447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DECDAD-AF57-F153-6412-4520CD048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What is Co-Design, Really?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191E6D8-7E08-F50C-B232-3EE2FFF879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248" y="1868486"/>
            <a:ext cx="6349200" cy="470048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Realizing that the achievement of a goal may require to tailor each part of a system to all others: </a:t>
            </a:r>
            <a:r>
              <a:rPr lang="en-US" dirty="0">
                <a:solidFill>
                  <a:srgbClr val="00B0F0"/>
                </a:solidFill>
              </a:rPr>
              <a:t>synergy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Enabling the simultaneous optimization of all parts, to maximize a global utility in a high-dimensional design space: </a:t>
            </a:r>
            <a:r>
              <a:rPr lang="en-US" dirty="0">
                <a:solidFill>
                  <a:srgbClr val="00B0F0"/>
                </a:solidFill>
              </a:rPr>
              <a:t>holistic optimization</a:t>
            </a:r>
          </a:p>
          <a:p>
            <a:pPr marL="0" indent="0">
              <a:buNone/>
            </a:pPr>
            <a:endParaRPr lang="en-US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Bringing together diverse components, technologies, or expertise to create a unified and cohesive system, ensuring seamless interoperability and coordination:</a:t>
            </a:r>
            <a:r>
              <a:rPr lang="en-US" dirty="0">
                <a:solidFill>
                  <a:srgbClr val="00B0F0"/>
                </a:solidFill>
              </a:rPr>
              <a:t> integration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8BBDC92-48C6-E8AB-62E0-04878B900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T. Dorigo, GR.1 Padova 25/10/24</a:t>
            </a:r>
            <a:endParaRPr lang="en-US"/>
          </a:p>
        </p:txBody>
      </p:sp>
      <p:sp>
        <p:nvSpPr>
          <p:cNvPr id="6" name="AutoShape 2" descr="Indian-Style Tomato-Ginger Soup">
            <a:extLst>
              <a:ext uri="{FF2B5EF4-FFF2-40B4-BE49-F238E27FC236}">
                <a16:creationId xmlns:a16="http://schemas.microsoft.com/office/drawing/2014/main" id="{87776DD3-351E-574D-806C-875317753C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Indian-Style Tomato-Ginger Soup">
            <a:extLst>
              <a:ext uri="{FF2B5EF4-FFF2-40B4-BE49-F238E27FC236}">
                <a16:creationId xmlns:a16="http://schemas.microsoft.com/office/drawing/2014/main" id="{FC29D91D-3FA3-C202-FE6C-296A4C4A2AC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Bicycle pedal - Wikipedia">
            <a:extLst>
              <a:ext uri="{FF2B5EF4-FFF2-40B4-BE49-F238E27FC236}">
                <a16:creationId xmlns:a16="http://schemas.microsoft.com/office/drawing/2014/main" id="{C512CC07-5A1B-A356-797D-97350F930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080" y="244"/>
            <a:ext cx="2319685" cy="153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iding Bicycle High Heel Sandals Stock Photo 227249062 | Shutterstock">
            <a:extLst>
              <a:ext uri="{FF2B5EF4-FFF2-40B4-BE49-F238E27FC236}">
                <a16:creationId xmlns:a16="http://schemas.microsoft.com/office/drawing/2014/main" id="{F1C30C16-BD6B-A197-971B-AAA187882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8764" y="1109267"/>
            <a:ext cx="2353235" cy="184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4" descr="GEO CITY GRIP | Ultimate Urban Mobility - LOOK Cycle">
            <a:extLst>
              <a:ext uri="{FF2B5EF4-FFF2-40B4-BE49-F238E27FC236}">
                <a16:creationId xmlns:a16="http://schemas.microsoft.com/office/drawing/2014/main" id="{887A4A58-F790-8D10-5412-6A29CEB7DC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6" descr="GEO CITY GRIP | Ultimate Urban Mobility - LOOK Cycle">
            <a:extLst>
              <a:ext uri="{FF2B5EF4-FFF2-40B4-BE49-F238E27FC236}">
                <a16:creationId xmlns:a16="http://schemas.microsoft.com/office/drawing/2014/main" id="{39924DDE-6A69-0BB2-AE92-DC2992D40F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799" y="3733799"/>
            <a:ext cx="3495721" cy="349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E871433-7CBD-D5DA-58A0-ED291F15E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9643" y="3801163"/>
            <a:ext cx="2352357" cy="1680764"/>
          </a:xfrm>
          <a:prstGeom prst="rect">
            <a:avLst/>
          </a:prstGeom>
        </p:spPr>
      </p:pic>
      <p:sp>
        <p:nvSpPr>
          <p:cNvPr id="14" name="AutoShape 18" descr="Clipless Pedals Explained How To Use Clipless Pedals, 52% OFF">
            <a:extLst>
              <a:ext uri="{FF2B5EF4-FFF2-40B4-BE49-F238E27FC236}">
                <a16:creationId xmlns:a16="http://schemas.microsoft.com/office/drawing/2014/main" id="{5DD8CB2F-2171-6FCF-DD2D-12D75FB6F2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45D1D98E-C156-A4F1-6166-CCB1FF6E9442}"/>
              </a:ext>
            </a:extLst>
          </p:cNvPr>
          <p:cNvSpPr/>
          <p:nvPr/>
        </p:nvSpPr>
        <p:spPr>
          <a:xfrm>
            <a:off x="9838763" y="2808827"/>
            <a:ext cx="2353237" cy="2171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EC6CFE6E-1310-95A6-EB84-D33AE806BA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9080" y="2313448"/>
            <a:ext cx="2321443" cy="1964298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513224E5-7B3B-8309-B6BF-EA6D74A56B86}"/>
              </a:ext>
            </a:extLst>
          </p:cNvPr>
          <p:cNvSpPr/>
          <p:nvPr/>
        </p:nvSpPr>
        <p:spPr>
          <a:xfrm>
            <a:off x="383628" y="4813788"/>
            <a:ext cx="6495393" cy="13137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668C8533-0362-4C98-03DA-E7888EA1D137}"/>
              </a:ext>
            </a:extLst>
          </p:cNvPr>
          <p:cNvSpPr/>
          <p:nvPr/>
        </p:nvSpPr>
        <p:spPr>
          <a:xfrm>
            <a:off x="562304" y="1668750"/>
            <a:ext cx="6495393" cy="1313743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460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DECDAD-AF57-F153-6412-4520CD048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What is Co-Design, Really?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191E6D8-7E08-F50C-B232-3EE2FFF879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248" y="1868486"/>
            <a:ext cx="6349200" cy="470048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Realizing that the achievement of a goal may require to tailor each part of a system to all others: </a:t>
            </a:r>
            <a:r>
              <a:rPr lang="en-US" dirty="0">
                <a:solidFill>
                  <a:srgbClr val="00B0F0"/>
                </a:solidFill>
              </a:rPr>
              <a:t>synergy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Enabling the simultaneous optimization of all parts, to maximize a global utility in a high-dimensional design space: </a:t>
            </a:r>
            <a:r>
              <a:rPr lang="en-US" dirty="0">
                <a:solidFill>
                  <a:srgbClr val="00B0F0"/>
                </a:solidFill>
              </a:rPr>
              <a:t>holistic optimization</a:t>
            </a:r>
          </a:p>
          <a:p>
            <a:pPr marL="0" indent="0">
              <a:buNone/>
            </a:pPr>
            <a:endParaRPr lang="en-US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Bringing together diverse components, technologies, or expertise to create a unified and cohesive system, ensuring seamless interoperability and coordination:</a:t>
            </a:r>
            <a:r>
              <a:rPr lang="en-US" dirty="0">
                <a:solidFill>
                  <a:srgbClr val="00B0F0"/>
                </a:solidFill>
              </a:rPr>
              <a:t> integration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8BBDC92-48C6-E8AB-62E0-04878B900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T. Dorigo, GR.1 Padova 25/10/24</a:t>
            </a:r>
            <a:endParaRPr lang="en-US"/>
          </a:p>
        </p:txBody>
      </p:sp>
      <p:sp>
        <p:nvSpPr>
          <p:cNvPr id="6" name="AutoShape 2" descr="Indian-Style Tomato-Ginger Soup">
            <a:extLst>
              <a:ext uri="{FF2B5EF4-FFF2-40B4-BE49-F238E27FC236}">
                <a16:creationId xmlns:a16="http://schemas.microsoft.com/office/drawing/2014/main" id="{87776DD3-351E-574D-806C-875317753C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Indian-Style Tomato-Ginger Soup">
            <a:extLst>
              <a:ext uri="{FF2B5EF4-FFF2-40B4-BE49-F238E27FC236}">
                <a16:creationId xmlns:a16="http://schemas.microsoft.com/office/drawing/2014/main" id="{FC29D91D-3FA3-C202-FE6C-296A4C4A2AC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Bicycle pedal - Wikipedia">
            <a:extLst>
              <a:ext uri="{FF2B5EF4-FFF2-40B4-BE49-F238E27FC236}">
                <a16:creationId xmlns:a16="http://schemas.microsoft.com/office/drawing/2014/main" id="{C512CC07-5A1B-A356-797D-97350F930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080" y="244"/>
            <a:ext cx="2319685" cy="153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iding Bicycle High Heel Sandals Stock Photo 227249062 | Shutterstock">
            <a:extLst>
              <a:ext uri="{FF2B5EF4-FFF2-40B4-BE49-F238E27FC236}">
                <a16:creationId xmlns:a16="http://schemas.microsoft.com/office/drawing/2014/main" id="{F1C30C16-BD6B-A197-971B-AAA187882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8764" y="1109267"/>
            <a:ext cx="2353235" cy="184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4" descr="GEO CITY GRIP | Ultimate Urban Mobility - LOOK Cycle">
            <a:extLst>
              <a:ext uri="{FF2B5EF4-FFF2-40B4-BE49-F238E27FC236}">
                <a16:creationId xmlns:a16="http://schemas.microsoft.com/office/drawing/2014/main" id="{887A4A58-F790-8D10-5412-6A29CEB7DC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6" descr="GEO CITY GRIP | Ultimate Urban Mobility - LOOK Cycle">
            <a:extLst>
              <a:ext uri="{FF2B5EF4-FFF2-40B4-BE49-F238E27FC236}">
                <a16:creationId xmlns:a16="http://schemas.microsoft.com/office/drawing/2014/main" id="{39924DDE-6A69-0BB2-AE92-DC2992D40F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799" y="3733799"/>
            <a:ext cx="3495721" cy="349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E871433-7CBD-D5DA-58A0-ED291F15E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9643" y="3801163"/>
            <a:ext cx="2352357" cy="1680764"/>
          </a:xfrm>
          <a:prstGeom prst="rect">
            <a:avLst/>
          </a:prstGeom>
        </p:spPr>
      </p:pic>
      <p:sp>
        <p:nvSpPr>
          <p:cNvPr id="14" name="AutoShape 18" descr="Clipless Pedals Explained How To Use Clipless Pedals, 52% OFF">
            <a:extLst>
              <a:ext uri="{FF2B5EF4-FFF2-40B4-BE49-F238E27FC236}">
                <a16:creationId xmlns:a16="http://schemas.microsoft.com/office/drawing/2014/main" id="{5DD8CB2F-2171-6FCF-DD2D-12D75FB6F2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2CA7ADCC-58FF-2535-A922-BE5BD0C888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9959" y="5050881"/>
            <a:ext cx="2319685" cy="1807120"/>
          </a:xfrm>
          <a:prstGeom prst="rect">
            <a:avLst/>
          </a:prstGeom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45D1D98E-C156-A4F1-6166-CCB1FF6E9442}"/>
              </a:ext>
            </a:extLst>
          </p:cNvPr>
          <p:cNvSpPr/>
          <p:nvPr/>
        </p:nvSpPr>
        <p:spPr>
          <a:xfrm>
            <a:off x="9838763" y="2808827"/>
            <a:ext cx="2353237" cy="2171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EC6CFE6E-1310-95A6-EB84-D33AE806BA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9080" y="2313448"/>
            <a:ext cx="2321443" cy="1964298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58BC1500-FD32-29BA-FD37-26C905D222C1}"/>
              </a:ext>
            </a:extLst>
          </p:cNvPr>
          <p:cNvSpPr/>
          <p:nvPr/>
        </p:nvSpPr>
        <p:spPr>
          <a:xfrm>
            <a:off x="562304" y="1668750"/>
            <a:ext cx="6495393" cy="2855953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716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0926" y="139950"/>
            <a:ext cx="11035104" cy="1325563"/>
          </a:xfrm>
        </p:spPr>
        <p:txBody>
          <a:bodyPr/>
          <a:lstStyle/>
          <a:p>
            <a:r>
              <a:rPr lang="it-IT" b="1" dirty="0">
                <a:solidFill>
                  <a:schemeClr val="bg1"/>
                </a:solidFill>
              </a:rPr>
              <a:t>One </a:t>
            </a:r>
            <a:r>
              <a:rPr lang="it-IT" b="1" dirty="0" err="1">
                <a:solidFill>
                  <a:schemeClr val="bg1"/>
                </a:solidFill>
              </a:rPr>
              <a:t>Example</a:t>
            </a:r>
            <a:r>
              <a:rPr lang="it-IT" b="1" dirty="0">
                <a:solidFill>
                  <a:schemeClr val="bg1"/>
                </a:solidFill>
              </a:rPr>
              <a:t> of </a:t>
            </a:r>
            <a:r>
              <a:rPr lang="it-IT" b="1" dirty="0" err="1">
                <a:solidFill>
                  <a:schemeClr val="bg1"/>
                </a:solidFill>
              </a:rPr>
              <a:t>Geometry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Optimization</a:t>
            </a:r>
            <a:r>
              <a:rPr lang="it-IT" b="1" dirty="0">
                <a:solidFill>
                  <a:schemeClr val="bg1"/>
                </a:solidFill>
              </a:rPr>
              <a:t>: </a:t>
            </a:r>
            <a:r>
              <a:rPr lang="it-IT" b="1" dirty="0" err="1">
                <a:solidFill>
                  <a:schemeClr val="bg1"/>
                </a:solidFill>
              </a:rPr>
              <a:t>MUonE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0925" y="1567211"/>
            <a:ext cx="7908394" cy="230810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err="1">
                <a:solidFill>
                  <a:schemeClr val="bg1"/>
                </a:solidFill>
              </a:rPr>
              <a:t>MUonE</a:t>
            </a:r>
            <a:r>
              <a:rPr lang="en-US" dirty="0">
                <a:solidFill>
                  <a:schemeClr val="bg1"/>
                </a:solidFill>
              </a:rPr>
              <a:t> aims to determine with high precision the </a:t>
            </a:r>
            <a:r>
              <a:rPr lang="en-US" dirty="0">
                <a:solidFill>
                  <a:srgbClr val="00B0F0"/>
                </a:solidFill>
              </a:rPr>
              <a:t>probability of elastic muon-electron scattering</a:t>
            </a:r>
            <a:r>
              <a:rPr lang="en-US" dirty="0">
                <a:solidFill>
                  <a:schemeClr val="bg1"/>
                </a:solidFill>
              </a:rPr>
              <a:t>, as this number may reduce the theory systematics of the </a:t>
            </a:r>
            <a:r>
              <a:rPr lang="en-US" dirty="0">
                <a:solidFill>
                  <a:srgbClr val="FFC000"/>
                </a:solidFill>
              </a:rPr>
              <a:t>g-2 muon anomaly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The experiment must be sensitive to the rate of interactions as a function of momentum transfer, with </a:t>
            </a:r>
            <a:r>
              <a:rPr lang="en-US" dirty="0">
                <a:solidFill>
                  <a:srgbClr val="FFC000"/>
                </a:solidFill>
              </a:rPr>
              <a:t>10</a:t>
            </a:r>
            <a:r>
              <a:rPr lang="en-US" baseline="30000" dirty="0">
                <a:solidFill>
                  <a:srgbClr val="FFC000"/>
                </a:solidFill>
              </a:rPr>
              <a:t>-4</a:t>
            </a:r>
            <a:r>
              <a:rPr lang="en-US" dirty="0">
                <a:solidFill>
                  <a:srgbClr val="FFC000"/>
                </a:solidFill>
              </a:rPr>
              <a:t> precision</a:t>
            </a:r>
            <a:endParaRPr lang="it-IT" dirty="0">
              <a:solidFill>
                <a:srgbClr val="FFC000"/>
              </a:solidFill>
            </a:endParaRPr>
          </a:p>
        </p:txBody>
      </p:sp>
      <p:pic>
        <p:nvPicPr>
          <p:cNvPr id="2050" name="Picture 2" descr="https://www.science20.com/files/images/g-2comp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380" y="1118210"/>
            <a:ext cx="3746620" cy="272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173" y="4890811"/>
            <a:ext cx="2261975" cy="1926212"/>
          </a:xfrm>
          <a:prstGeom prst="rect">
            <a:avLst/>
          </a:prstGeom>
        </p:spPr>
      </p:pic>
      <p:sp>
        <p:nvSpPr>
          <p:cNvPr id="17" name="Freccia bidirezionale orizzontale 16"/>
          <p:cNvSpPr/>
          <p:nvPr/>
        </p:nvSpPr>
        <p:spPr>
          <a:xfrm>
            <a:off x="8803177" y="1873281"/>
            <a:ext cx="675287" cy="13008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/>
          <p:cNvSpPr txBox="1"/>
          <p:nvPr/>
        </p:nvSpPr>
        <p:spPr>
          <a:xfrm>
            <a:off x="8359318" y="3813593"/>
            <a:ext cx="37928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i="1" dirty="0" err="1">
                <a:solidFill>
                  <a:schemeClr val="bg1"/>
                </a:solidFill>
              </a:rPr>
              <a:t>Above</a:t>
            </a:r>
            <a:r>
              <a:rPr lang="it-IT" sz="1600" i="1" dirty="0">
                <a:solidFill>
                  <a:schemeClr val="bg1"/>
                </a:solidFill>
              </a:rPr>
              <a:t>: a long-standing </a:t>
            </a:r>
            <a:r>
              <a:rPr lang="it-IT" sz="1600" i="1" dirty="0" err="1">
                <a:solidFill>
                  <a:schemeClr val="bg1"/>
                </a:solidFill>
              </a:rPr>
              <a:t>anomaly</a:t>
            </a:r>
            <a:r>
              <a:rPr lang="it-IT" sz="1600" i="1" dirty="0">
                <a:solidFill>
                  <a:schemeClr val="bg1"/>
                </a:solidFill>
              </a:rPr>
              <a:t> in the Standard Model, the </a:t>
            </a:r>
            <a:r>
              <a:rPr lang="it-IT" sz="1600" i="1" dirty="0" err="1">
                <a:solidFill>
                  <a:schemeClr val="bg1"/>
                </a:solidFill>
              </a:rPr>
              <a:t>muon</a:t>
            </a:r>
            <a:r>
              <a:rPr lang="it-IT" sz="1600" i="1" dirty="0">
                <a:solidFill>
                  <a:schemeClr val="bg1"/>
                </a:solidFill>
              </a:rPr>
              <a:t> g-2 </a:t>
            </a:r>
            <a:r>
              <a:rPr lang="it-IT" sz="1600" i="1" dirty="0" err="1">
                <a:solidFill>
                  <a:schemeClr val="bg1"/>
                </a:solidFill>
              </a:rPr>
              <a:t>value</a:t>
            </a:r>
            <a:r>
              <a:rPr lang="it-IT" sz="1600" i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it-IT" sz="1600" b="1" i="1" dirty="0" err="1">
                <a:solidFill>
                  <a:schemeClr val="bg1"/>
                </a:solidFill>
              </a:rPr>
              <a:t>Below</a:t>
            </a:r>
            <a:r>
              <a:rPr lang="it-IT" sz="1600" b="1" i="1" dirty="0">
                <a:solidFill>
                  <a:schemeClr val="bg1"/>
                </a:solidFill>
              </a:rPr>
              <a:t>:</a:t>
            </a:r>
            <a:r>
              <a:rPr lang="it-IT" sz="1600" i="1" dirty="0">
                <a:solidFill>
                  <a:schemeClr val="bg1"/>
                </a:solidFill>
              </a:rPr>
              <a:t> a </a:t>
            </a:r>
            <a:r>
              <a:rPr lang="it-IT" sz="1600" i="1" dirty="0" err="1">
                <a:solidFill>
                  <a:schemeClr val="bg1"/>
                </a:solidFill>
              </a:rPr>
              <a:t>muon-photon</a:t>
            </a:r>
            <a:r>
              <a:rPr lang="it-IT" sz="1600" i="1" dirty="0">
                <a:solidFill>
                  <a:schemeClr val="bg1"/>
                </a:solidFill>
              </a:rPr>
              <a:t> interaction, </a:t>
            </a:r>
          </a:p>
          <a:p>
            <a:pPr algn="r"/>
            <a:r>
              <a:rPr lang="it-IT" sz="1600" i="1" dirty="0">
                <a:solidFill>
                  <a:schemeClr val="bg1"/>
                </a:solidFill>
              </a:rPr>
              <a:t>with a </a:t>
            </a:r>
            <a:r>
              <a:rPr lang="it-IT" sz="1600" i="1" dirty="0" err="1">
                <a:solidFill>
                  <a:schemeClr val="bg1"/>
                </a:solidFill>
              </a:rPr>
              <a:t>hadronic</a:t>
            </a:r>
            <a:r>
              <a:rPr lang="it-IT" sz="1600" i="1" dirty="0">
                <a:solidFill>
                  <a:schemeClr val="bg1"/>
                </a:solidFill>
              </a:rPr>
              <a:t> quantum loop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99456BE0-1467-115B-36DE-8ABBE9FF47EE}"/>
              </a:ext>
            </a:extLst>
          </p:cNvPr>
          <p:cNvGrpSpPr/>
          <p:nvPr/>
        </p:nvGrpSpPr>
        <p:grpSpPr>
          <a:xfrm>
            <a:off x="93313" y="4248656"/>
            <a:ext cx="7789446" cy="2582643"/>
            <a:chOff x="93313" y="4248656"/>
            <a:chExt cx="7789446" cy="2582643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8598" y="4248656"/>
              <a:ext cx="6979406" cy="1939798"/>
            </a:xfrm>
            <a:prstGeom prst="rect">
              <a:avLst/>
            </a:prstGeom>
          </p:spPr>
        </p:pic>
        <p:sp>
          <p:nvSpPr>
            <p:cNvPr id="12" name="CasellaDiTesto 11"/>
            <p:cNvSpPr txBox="1"/>
            <p:nvPr/>
          </p:nvSpPr>
          <p:spPr>
            <a:xfrm>
              <a:off x="778598" y="6246524"/>
              <a:ext cx="71041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b="1" i="1" dirty="0" err="1">
                  <a:solidFill>
                    <a:schemeClr val="bg1"/>
                  </a:solidFill>
                </a:rPr>
                <a:t>Above</a:t>
              </a:r>
              <a:r>
                <a:rPr lang="it-IT" sz="1600" i="1" dirty="0">
                  <a:solidFill>
                    <a:schemeClr val="bg1"/>
                  </a:solidFill>
                </a:rPr>
                <a:t>: layout of one of 40 1m-long </a:t>
              </a:r>
              <a:r>
                <a:rPr lang="it-IT" sz="1600" i="1" dirty="0" err="1">
                  <a:solidFill>
                    <a:schemeClr val="bg1"/>
                  </a:solidFill>
                </a:rPr>
                <a:t>MUonE</a:t>
              </a:r>
              <a:r>
                <a:rPr lang="it-IT" sz="1600" i="1" dirty="0">
                  <a:solidFill>
                    <a:schemeClr val="bg1"/>
                  </a:solidFill>
                </a:rPr>
                <a:t> stations, </a:t>
              </a:r>
              <a:r>
                <a:rPr lang="it-IT" sz="1600" i="1" dirty="0" err="1">
                  <a:solidFill>
                    <a:schemeClr val="bg1"/>
                  </a:solidFill>
                </a:rPr>
                <a:t>as</a:t>
              </a:r>
              <a:r>
                <a:rPr lang="it-IT" sz="1600" i="1" dirty="0">
                  <a:solidFill>
                    <a:schemeClr val="bg1"/>
                  </a:solidFill>
                </a:rPr>
                <a:t> per </a:t>
              </a:r>
              <a:r>
                <a:rPr lang="it-IT" sz="1600" i="1" dirty="0" err="1">
                  <a:solidFill>
                    <a:schemeClr val="bg1"/>
                  </a:solidFill>
                </a:rPr>
                <a:t>original</a:t>
              </a:r>
              <a:r>
                <a:rPr lang="it-IT" sz="1600" i="1" dirty="0">
                  <a:solidFill>
                    <a:schemeClr val="bg1"/>
                  </a:solidFill>
                </a:rPr>
                <a:t> design </a:t>
              </a:r>
              <a:r>
                <a:rPr lang="it-IT" sz="1600" i="1" dirty="0" err="1">
                  <a:solidFill>
                    <a:schemeClr val="bg1"/>
                  </a:solidFill>
                </a:rPr>
                <a:t>proposal</a:t>
              </a:r>
              <a:r>
                <a:rPr lang="it-IT" sz="1600" i="1" dirty="0">
                  <a:solidFill>
                    <a:schemeClr val="bg1"/>
                  </a:solidFill>
                </a:rPr>
                <a:t>		</a:t>
              </a:r>
              <a:r>
                <a:rPr lang="it-IT" sz="1600" dirty="0">
                  <a:solidFill>
                    <a:schemeClr val="bg1"/>
                  </a:solidFill>
                </a:rPr>
                <a:t>	</a:t>
              </a:r>
            </a:p>
          </p:txBody>
        </p:sp>
        <p:sp>
          <p:nvSpPr>
            <p:cNvPr id="16" name="Freccia a destra 15"/>
            <p:cNvSpPr/>
            <p:nvPr/>
          </p:nvSpPr>
          <p:spPr>
            <a:xfrm>
              <a:off x="93313" y="4634547"/>
              <a:ext cx="875408" cy="6021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/>
                <a:t>Beam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905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701" y="218641"/>
            <a:ext cx="10515600" cy="1325563"/>
          </a:xfrm>
        </p:spPr>
        <p:txBody>
          <a:bodyPr/>
          <a:lstStyle/>
          <a:p>
            <a:r>
              <a:rPr lang="en-US" b="1" dirty="0" err="1">
                <a:solidFill>
                  <a:schemeClr val="bg1"/>
                </a:solidFill>
              </a:rPr>
              <a:t>MUonE</a:t>
            </a:r>
            <a:r>
              <a:rPr lang="en-US" b="1" dirty="0">
                <a:solidFill>
                  <a:schemeClr val="bg1"/>
                </a:solidFill>
              </a:rPr>
              <a:t> Optimization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5923369" y="4648268"/>
            <a:ext cx="6341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 err="1"/>
              <a:t>Above</a:t>
            </a:r>
            <a:r>
              <a:rPr lang="it-IT" i="1" dirty="0"/>
              <a:t>: relative </a:t>
            </a:r>
            <a:r>
              <a:rPr lang="it-IT" i="1" dirty="0" err="1"/>
              <a:t>resolution</a:t>
            </a:r>
            <a:r>
              <a:rPr lang="it-IT" i="1" dirty="0"/>
              <a:t> in </a:t>
            </a:r>
            <a:r>
              <a:rPr lang="it-IT" i="1" dirty="0" err="1"/>
              <a:t>event</a:t>
            </a:r>
            <a:r>
              <a:rPr lang="it-IT" i="1" dirty="0"/>
              <a:t> </a:t>
            </a:r>
            <a:r>
              <a:rPr lang="it-IT" i="1"/>
              <a:t>q</a:t>
            </a:r>
            <a:r>
              <a:rPr lang="it-IT" i="1" baseline="30000"/>
              <a:t>2</a:t>
            </a:r>
            <a:r>
              <a:rPr lang="it-IT" i="1"/>
              <a:t> for </a:t>
            </a:r>
            <a:r>
              <a:rPr lang="it-IT" i="1" dirty="0" err="1"/>
              <a:t>different</a:t>
            </a:r>
            <a:r>
              <a:rPr lang="it-IT" i="1" dirty="0"/>
              <a:t> </a:t>
            </a:r>
            <a:r>
              <a:rPr lang="it-IT" i="1" err="1"/>
              <a:t>configurations</a:t>
            </a:r>
            <a:r>
              <a:rPr lang="it-IT" i="1"/>
              <a:t> (</a:t>
            </a:r>
            <a:r>
              <a:rPr lang="it-IT" i="1" dirty="0"/>
              <a:t>the </a:t>
            </a:r>
            <a:r>
              <a:rPr lang="it-IT" i="1" dirty="0" err="1"/>
              <a:t>higher</a:t>
            </a:r>
            <a:r>
              <a:rPr lang="it-IT" i="1" dirty="0"/>
              <a:t>, </a:t>
            </a:r>
            <a:r>
              <a:rPr lang="it-IT" i="1" dirty="0" err="1"/>
              <a:t>black</a:t>
            </a:r>
            <a:r>
              <a:rPr lang="it-IT" i="1" dirty="0"/>
              <a:t> line </a:t>
            </a:r>
            <a:r>
              <a:rPr lang="it-IT" i="1" dirty="0" err="1"/>
              <a:t>is</a:t>
            </a:r>
            <a:r>
              <a:rPr lang="it-IT" i="1" dirty="0"/>
              <a:t> the </a:t>
            </a:r>
            <a:r>
              <a:rPr lang="it-IT" i="1" dirty="0" err="1"/>
              <a:t>original</a:t>
            </a:r>
            <a:r>
              <a:rPr lang="it-IT" i="1" dirty="0"/>
              <a:t> </a:t>
            </a:r>
            <a:r>
              <a:rPr lang="it-IT" i="1" dirty="0" err="1"/>
              <a:t>proposal</a:t>
            </a:r>
            <a:r>
              <a:rPr lang="it-IT" i="1" dirty="0"/>
              <a:t> by the </a:t>
            </a:r>
            <a:r>
              <a:rPr lang="it-IT" i="1" dirty="0" err="1"/>
              <a:t>MUonE</a:t>
            </a:r>
            <a:r>
              <a:rPr lang="it-IT" i="1" dirty="0"/>
              <a:t> </a:t>
            </a:r>
            <a:r>
              <a:rPr lang="it-IT" i="1" dirty="0" err="1"/>
              <a:t>coll</a:t>
            </a:r>
            <a:r>
              <a:rPr lang="it-IT" i="1" dirty="0"/>
              <a:t>.)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439504" y="1426537"/>
            <a:ext cx="46967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The </a:t>
            </a:r>
            <a:r>
              <a:rPr lang="it-IT" sz="2400" dirty="0" err="1">
                <a:solidFill>
                  <a:schemeClr val="bg1"/>
                </a:solidFill>
              </a:rPr>
              <a:t>original</a:t>
            </a:r>
            <a:r>
              <a:rPr lang="it-IT" sz="2400" dirty="0">
                <a:solidFill>
                  <a:schemeClr val="bg1"/>
                </a:solidFill>
              </a:rPr>
              <a:t> design of the</a:t>
            </a:r>
            <a:r>
              <a:rPr lang="it-IT" sz="2400" b="1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MUonE</a:t>
            </a:r>
            <a:r>
              <a:rPr lang="it-IT" sz="2400" dirty="0">
                <a:solidFill>
                  <a:schemeClr val="bg1"/>
                </a:solidFill>
              </a:rPr>
              <a:t> stations </a:t>
            </a:r>
            <a:r>
              <a:rPr lang="it-IT" sz="2400" dirty="0" err="1">
                <a:solidFill>
                  <a:schemeClr val="bg1"/>
                </a:solidFill>
              </a:rPr>
              <a:t>was</a:t>
            </a:r>
            <a:r>
              <a:rPr lang="it-IT" sz="2400" dirty="0">
                <a:solidFill>
                  <a:schemeClr val="bg1"/>
                </a:solidFill>
              </a:rPr>
              <a:t> good, </a:t>
            </a:r>
            <a:r>
              <a:rPr lang="it-IT" sz="2400" dirty="0" err="1">
                <a:solidFill>
                  <a:schemeClr val="bg1"/>
                </a:solidFill>
              </a:rPr>
              <a:t>but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it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failed</a:t>
            </a:r>
            <a:r>
              <a:rPr lang="it-IT" sz="2400" dirty="0">
                <a:solidFill>
                  <a:schemeClr val="bg1"/>
                </a:solidFill>
              </a:rPr>
              <a:t> to exploit the </a:t>
            </a:r>
            <a:r>
              <a:rPr lang="it-IT" sz="2400" dirty="0" err="1">
                <a:solidFill>
                  <a:schemeClr val="bg1"/>
                </a:solidFill>
              </a:rPr>
              <a:t>constraining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potential</a:t>
            </a:r>
            <a:r>
              <a:rPr lang="it-IT" sz="2400" dirty="0">
                <a:solidFill>
                  <a:schemeClr val="bg1"/>
                </a:solidFill>
              </a:rPr>
              <a:t> of the 3-particle vertex and the strong </a:t>
            </a:r>
            <a:r>
              <a:rPr lang="it-IT" sz="2400" dirty="0" err="1">
                <a:solidFill>
                  <a:schemeClr val="bg1"/>
                </a:solidFill>
              </a:rPr>
              <a:t>dependence</a:t>
            </a:r>
            <a:r>
              <a:rPr lang="it-IT" sz="2400" dirty="0">
                <a:solidFill>
                  <a:schemeClr val="bg1"/>
                </a:solidFill>
              </a:rPr>
              <a:t> on </a:t>
            </a:r>
            <a:r>
              <a:rPr lang="it-IT" sz="2400" dirty="0" err="1">
                <a:solidFill>
                  <a:schemeClr val="bg1"/>
                </a:solidFill>
              </a:rPr>
              <a:t>geometry</a:t>
            </a:r>
            <a:r>
              <a:rPr lang="it-IT" sz="2400" dirty="0">
                <a:solidFill>
                  <a:schemeClr val="bg1"/>
                </a:solidFill>
              </a:rPr>
              <a:t> of q</a:t>
            </a:r>
            <a:r>
              <a:rPr lang="it-IT" sz="2400" baseline="30000" dirty="0">
                <a:solidFill>
                  <a:schemeClr val="bg1"/>
                </a:solidFill>
              </a:rPr>
              <a:t>2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resolution</a:t>
            </a:r>
            <a:r>
              <a:rPr lang="it-IT" sz="2400" dirty="0">
                <a:solidFill>
                  <a:schemeClr val="bg1"/>
                </a:solidFill>
              </a:rPr>
              <a:t> (the </a:t>
            </a:r>
            <a:r>
              <a:rPr lang="it-IT" sz="2400" dirty="0" err="1">
                <a:solidFill>
                  <a:schemeClr val="bg1"/>
                </a:solidFill>
              </a:rPr>
              <a:t>relevant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metric</a:t>
            </a:r>
            <a:r>
              <a:rPr lang="it-IT" sz="2400" dirty="0">
                <a:solidFill>
                  <a:schemeClr val="bg1"/>
                </a:solidFill>
              </a:rPr>
              <a:t>)</a:t>
            </a:r>
          </a:p>
          <a:p>
            <a:endParaRPr lang="it-IT" sz="2400" dirty="0">
              <a:solidFill>
                <a:srgbClr val="C00000"/>
              </a:solidFill>
            </a:endParaRPr>
          </a:p>
          <a:p>
            <a:r>
              <a:rPr lang="it-IT" sz="2400" dirty="0">
                <a:solidFill>
                  <a:srgbClr val="FFC000"/>
                </a:solidFill>
              </a:rPr>
              <a:t>A </a:t>
            </a:r>
            <a:r>
              <a:rPr lang="it-IT" sz="2400" dirty="0" err="1">
                <a:solidFill>
                  <a:srgbClr val="FFC000"/>
                </a:solidFill>
              </a:rPr>
              <a:t>factor</a:t>
            </a:r>
            <a:r>
              <a:rPr lang="it-IT" sz="2400" dirty="0">
                <a:solidFill>
                  <a:srgbClr val="FFC000"/>
                </a:solidFill>
              </a:rPr>
              <a:t> of </a:t>
            </a:r>
            <a:r>
              <a:rPr lang="it-IT" sz="2400" dirty="0" err="1">
                <a:solidFill>
                  <a:srgbClr val="FFC000"/>
                </a:solidFill>
              </a:rPr>
              <a:t>two</a:t>
            </a:r>
            <a:r>
              <a:rPr lang="it-IT" sz="2400" dirty="0">
                <a:solidFill>
                  <a:srgbClr val="FFC000"/>
                </a:solidFill>
              </a:rPr>
              <a:t> (!) gain </a:t>
            </a:r>
            <a:r>
              <a:rPr lang="it-IT" sz="2400" dirty="0" err="1">
                <a:solidFill>
                  <a:srgbClr val="FFC000"/>
                </a:solidFill>
              </a:rPr>
              <a:t>was</a:t>
            </a:r>
            <a:r>
              <a:rPr lang="it-IT" sz="2400" dirty="0">
                <a:solidFill>
                  <a:srgbClr val="FFC000"/>
                </a:solidFill>
              </a:rPr>
              <a:t> </a:t>
            </a:r>
            <a:r>
              <a:rPr lang="it-IT" sz="2400" dirty="0" err="1">
                <a:solidFill>
                  <a:srgbClr val="FFC000"/>
                </a:solidFill>
              </a:rPr>
              <a:t>achieved</a:t>
            </a:r>
            <a:r>
              <a:rPr lang="it-IT" sz="2400" dirty="0">
                <a:solidFill>
                  <a:srgbClr val="FFC000"/>
                </a:solidFill>
              </a:rPr>
              <a:t> by discrete </a:t>
            </a:r>
            <a:r>
              <a:rPr lang="it-IT" sz="2400" dirty="0" err="1">
                <a:solidFill>
                  <a:srgbClr val="FFC000"/>
                </a:solidFill>
              </a:rPr>
              <a:t>optimization</a:t>
            </a:r>
            <a:r>
              <a:rPr lang="it-IT" sz="2400" dirty="0">
                <a:solidFill>
                  <a:srgbClr val="FFC000"/>
                </a:solidFill>
              </a:rPr>
              <a:t> </a:t>
            </a:r>
            <a:r>
              <a:rPr lang="it-IT" sz="2400" dirty="0" err="1">
                <a:solidFill>
                  <a:srgbClr val="FFC000"/>
                </a:solidFill>
              </a:rPr>
              <a:t>scans</a:t>
            </a:r>
            <a:endParaRPr lang="it-IT" sz="2400" dirty="0">
              <a:solidFill>
                <a:srgbClr val="FFC000"/>
              </a:solidFill>
            </a:endParaRPr>
          </a:p>
          <a:p>
            <a:endParaRPr lang="it-IT" sz="2400" dirty="0">
              <a:solidFill>
                <a:srgbClr val="C0000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682" y="140490"/>
            <a:ext cx="6597598" cy="438534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745A15B-C0CB-75BB-76EA-4EA16552C790}"/>
              </a:ext>
            </a:extLst>
          </p:cNvPr>
          <p:cNvGrpSpPr/>
          <p:nvPr/>
        </p:nvGrpSpPr>
        <p:grpSpPr>
          <a:xfrm>
            <a:off x="6540379" y="503207"/>
            <a:ext cx="3805740" cy="944175"/>
            <a:chOff x="6642754" y="216958"/>
            <a:chExt cx="3805740" cy="944175"/>
          </a:xfrm>
        </p:grpSpPr>
        <p:sp>
          <p:nvSpPr>
            <p:cNvPr id="5" name="CasellaDiTesto 4"/>
            <p:cNvSpPr txBox="1"/>
            <p:nvPr/>
          </p:nvSpPr>
          <p:spPr>
            <a:xfrm>
              <a:off x="7380338" y="216958"/>
              <a:ext cx="26778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err="1">
                  <a:solidFill>
                    <a:srgbClr val="C00000"/>
                  </a:solidFill>
                </a:rPr>
                <a:t>Relevant</a:t>
              </a:r>
              <a:r>
                <a:rPr lang="it-IT" dirty="0">
                  <a:solidFill>
                    <a:srgbClr val="C00000"/>
                  </a:solidFill>
                </a:rPr>
                <a:t> figure of </a:t>
              </a:r>
              <a:r>
                <a:rPr lang="it-IT" dirty="0" err="1">
                  <a:solidFill>
                    <a:srgbClr val="C00000"/>
                  </a:solidFill>
                </a:rPr>
                <a:t>merit</a:t>
              </a:r>
              <a:r>
                <a:rPr lang="it-IT" dirty="0">
                  <a:solidFill>
                    <a:srgbClr val="C00000"/>
                  </a:solidFill>
                </a:rPr>
                <a:t>: relative </a:t>
              </a:r>
              <a:r>
                <a:rPr lang="it-IT" dirty="0" err="1">
                  <a:solidFill>
                    <a:srgbClr val="C00000"/>
                  </a:solidFill>
                </a:rPr>
                <a:t>resolution</a:t>
              </a:r>
              <a:r>
                <a:rPr lang="it-IT" dirty="0">
                  <a:solidFill>
                    <a:srgbClr val="C00000"/>
                  </a:solidFill>
                </a:rPr>
                <a:t> on </a:t>
              </a:r>
              <a:r>
                <a:rPr lang="it-IT" dirty="0" err="1">
                  <a:solidFill>
                    <a:srgbClr val="C00000"/>
                  </a:solidFill>
                </a:rPr>
                <a:t>momentum</a:t>
              </a:r>
              <a:r>
                <a:rPr lang="it-IT" dirty="0">
                  <a:solidFill>
                    <a:srgbClr val="C00000"/>
                  </a:solidFill>
                </a:rPr>
                <a:t> transfer q</a:t>
              </a:r>
              <a:r>
                <a:rPr lang="it-IT" baseline="30000" dirty="0">
                  <a:solidFill>
                    <a:srgbClr val="C00000"/>
                  </a:solidFill>
                </a:rPr>
                <a:t>2</a:t>
              </a:r>
            </a:p>
          </p:txBody>
        </p:sp>
        <p:cxnSp>
          <p:nvCxnSpPr>
            <p:cNvPr id="7" name="Connettore 2 6"/>
            <p:cNvCxnSpPr/>
            <p:nvPr/>
          </p:nvCxnSpPr>
          <p:spPr>
            <a:xfrm flipH="1">
              <a:off x="6642754" y="691926"/>
              <a:ext cx="737584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ttangolo 15"/>
            <p:cNvSpPr/>
            <p:nvPr/>
          </p:nvSpPr>
          <p:spPr>
            <a:xfrm>
              <a:off x="7385227" y="237803"/>
              <a:ext cx="2498729" cy="923330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7" name="Connettore 2 16"/>
            <p:cNvCxnSpPr/>
            <p:nvPr/>
          </p:nvCxnSpPr>
          <p:spPr>
            <a:xfrm>
              <a:off x="9883956" y="699468"/>
              <a:ext cx="564538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4B49EA0-CDED-FF0B-7097-CA5213214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T. Dorigo, GR.1 Padova 25/10/24</a:t>
            </a:r>
            <a:endParaRPr lang="en-US"/>
          </a:p>
        </p:txBody>
      </p:sp>
      <p:sp>
        <p:nvSpPr>
          <p:cNvPr id="9" name="Freccia bidirezionale orizzontale 8">
            <a:extLst>
              <a:ext uri="{FF2B5EF4-FFF2-40B4-BE49-F238E27FC236}">
                <a16:creationId xmlns:a16="http://schemas.microsoft.com/office/drawing/2014/main" id="{12BDC260-FDCD-D611-CB70-702BB944D5C4}"/>
              </a:ext>
            </a:extLst>
          </p:cNvPr>
          <p:cNvSpPr/>
          <p:nvPr/>
        </p:nvSpPr>
        <p:spPr>
          <a:xfrm>
            <a:off x="8153400" y="4301427"/>
            <a:ext cx="3570889" cy="2119113"/>
          </a:xfrm>
          <a:prstGeom prst="leftRightArrow">
            <a:avLst>
              <a:gd name="adj1" fmla="val 50000"/>
              <a:gd name="adj2" fmla="val 30657"/>
            </a:avLst>
          </a:prstGeom>
          <a:solidFill>
            <a:schemeClr val="accent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Region sensitive to hadronic loop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contributions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E632177-8971-FC2D-71BA-121CECE5F956}"/>
              </a:ext>
            </a:extLst>
          </p:cNvPr>
          <p:cNvSpPr txBox="1"/>
          <p:nvPr/>
        </p:nvSpPr>
        <p:spPr>
          <a:xfrm>
            <a:off x="511701" y="6006662"/>
            <a:ext cx="73740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T. Dorigo, </a:t>
            </a:r>
            <a:r>
              <a:rPr lang="en-US" i="1" dirty="0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Geometry Optimization of a Muon-Electron Scattering Experiment</a:t>
            </a:r>
            <a:r>
              <a:rPr lang="en-US" dirty="0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</a:t>
            </a:r>
          </a:p>
          <a:p>
            <a:r>
              <a:rPr lang="en-US" dirty="0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Physics Open 4 (2020) 100022.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8049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2969</Words>
  <Application>Microsoft Office PowerPoint</Application>
  <PresentationFormat>Widescreen</PresentationFormat>
  <Paragraphs>354</Paragraphs>
  <Slides>29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Google Sans</vt:lpstr>
      <vt:lpstr>Symbol</vt:lpstr>
      <vt:lpstr>Wingdings</vt:lpstr>
      <vt:lpstr>Office Theme</vt:lpstr>
      <vt:lpstr>AI - Assisted Co-design  for Fundamental Science </vt:lpstr>
      <vt:lpstr>We Are Successful Detector Builders…</vt:lpstr>
      <vt:lpstr>We Are Successful Detector Builders…</vt:lpstr>
      <vt:lpstr>Research Directions in Fundamental Science</vt:lpstr>
      <vt:lpstr>What is Co-Design, Really?</vt:lpstr>
      <vt:lpstr>What is Co-Design, Really?</vt:lpstr>
      <vt:lpstr>What is Co-Design, Really?</vt:lpstr>
      <vt:lpstr>One Example of Geometry Optimization: MUonE</vt:lpstr>
      <vt:lpstr>MUonE Optimization</vt:lpstr>
      <vt:lpstr>How to Scale?</vt:lpstr>
      <vt:lpstr>Scale of Optimization Problems  in Physics and Elsewhere</vt:lpstr>
      <vt:lpstr>Scale of Optimization Problems  in Physics and Elsewhere</vt:lpstr>
      <vt:lpstr>A Walk in the Jungle…</vt:lpstr>
      <vt:lpstr>One Medium-Scale Example:  SWGO Layout Optimization</vt:lpstr>
      <vt:lpstr>A Fully Differentiable Pipeline</vt:lpstr>
      <vt:lpstr>Example Optimization Run</vt:lpstr>
      <vt:lpstr>Presentazione standard di PowerPoint</vt:lpstr>
      <vt:lpstr>A Community is Growing</vt:lpstr>
      <vt:lpstr>Recent work: Exploring the limits of Calorimetry</vt:lpstr>
      <vt:lpstr>Recent work: Exploring the limits of Calorimetry</vt:lpstr>
      <vt:lpstr>Recent work: Exploring the limits of Calorimetry</vt:lpstr>
      <vt:lpstr>Recent work: Exploring the limits of Calorimetry</vt:lpstr>
      <vt:lpstr>In Summary: A Message to ESPP</vt:lpstr>
      <vt:lpstr>Thank you for your time!</vt:lpstr>
      <vt:lpstr>Backup </vt:lpstr>
      <vt:lpstr>A Generic End-to-end Optimization Pipeline</vt:lpstr>
      <vt:lpstr>Optimal for What?</vt:lpstr>
      <vt:lpstr>Recipe for a Perfect Dinner</vt:lpstr>
      <vt:lpstr>Recipe for a Perfect Trigger</vt:lpstr>
    </vt:vector>
  </TitlesOfParts>
  <Company>INFN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Dealing with Nuisance Parameters in Physics Analysis: the ML Way</dc:title>
  <dc:creator>Dorigo</dc:creator>
  <cp:lastModifiedBy>tommaso dorigo</cp:lastModifiedBy>
  <cp:revision>264</cp:revision>
  <dcterms:created xsi:type="dcterms:W3CDTF">2020-07-14T13:04:46Z</dcterms:created>
  <dcterms:modified xsi:type="dcterms:W3CDTF">2024-10-25T12:26:49Z</dcterms:modified>
</cp:coreProperties>
</file>