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 Mon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BD5989-5CCA-4005-B8EE-DCBB11D220D3}">
  <a:tblStyle styleId="{0FBD5989-5CCA-4005-B8EE-DCBB11D220D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RobotoMono-bold.fntdata"/><Relationship Id="rId10" Type="http://schemas.openxmlformats.org/officeDocument/2006/relationships/slide" Target="slides/slide4.xml"/><Relationship Id="rId21" Type="http://schemas.openxmlformats.org/officeDocument/2006/relationships/font" Target="fonts/RobotoMono-regular.fntdata"/><Relationship Id="rId13" Type="http://schemas.openxmlformats.org/officeDocument/2006/relationships/slide" Target="slides/slide7.xml"/><Relationship Id="rId24" Type="http://schemas.openxmlformats.org/officeDocument/2006/relationships/font" Target="fonts/RobotoMono-boldItalic.fntdata"/><Relationship Id="rId12" Type="http://schemas.openxmlformats.org/officeDocument/2006/relationships/slide" Target="slides/slide6.xml"/><Relationship Id="rId23" Type="http://schemas.openxmlformats.org/officeDocument/2006/relationships/font" Target="fonts/Roboto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832fb7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e832fb7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e832fb76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0e832fb76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e832fb76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0e832fb76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e7e0a866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0e7e0a866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e7e0a866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e7e0a866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dda67a5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dda67a5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0e832fb76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0e832fb76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dda67a50c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dda67a50c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d65a9519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d65a9519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d65a9519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d65a9519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d65a951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d65a951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d65a9519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d65a9519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d65a9519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d65a9519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hyperlink" Target="https://lbfence.cern.ch/alcm/figure/details/3573" TargetMode="External"/><Relationship Id="rId5" Type="http://schemas.openxmlformats.org/officeDocument/2006/relationships/hyperlink" Target="https://lbfence.cern.ch/alcm/figure/details/383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ds.cern.ch/record/2905625/files/LHCb-CONF-2024-004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hyperlink" Target="https://doi.org/10.48550/arXiv.1808.08865" TargetMode="External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LHCb plans after Run 4 and contributions from Padova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Padova, 25/10/2024</a:t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A. </a:t>
            </a:r>
            <a:r>
              <a:rPr lang="it"/>
              <a:t>Bertolin on behalf of the LHCb Padova group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Hardware contribution: RICH upgrade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311700" y="1152475"/>
            <a:ext cx="35895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Hadron particle identification is key to unique LHCb physics capabilities</a:t>
            </a:r>
            <a:endParaRPr/>
          </a:p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31766" r="2750" t="16387"/>
          <a:stretch/>
        </p:blipFill>
        <p:spPr>
          <a:xfrm>
            <a:off x="3952825" y="1103788"/>
            <a:ext cx="5068324" cy="18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2350" y="2063725"/>
            <a:ext cx="838799" cy="9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5475" y="2063725"/>
            <a:ext cx="978425" cy="9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5275" y="2063725"/>
            <a:ext cx="978425" cy="9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Hardware contribution: RICH upgrade</a:t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311700" y="1152475"/>
            <a:ext cx="35895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Hadron particle identification is key to unique LHCb physics capabilities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Timestamping each photon with a few tens of ps resolution to maintain the PID performance with mu~40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Padova interested in the R&amp;D of the time resolved RICH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test beams of the time resolving electronics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R&amp;D on new fast radiation hard SiPM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R&amp;D on cryogenic or local cooling for SiPM</a:t>
            </a:r>
            <a:endParaRPr/>
          </a:p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31766" r="2750" t="16387"/>
          <a:stretch/>
        </p:blipFill>
        <p:spPr>
          <a:xfrm>
            <a:off x="3952825" y="1103788"/>
            <a:ext cx="5068324" cy="18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8200" y="3139437"/>
            <a:ext cx="2391634" cy="185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2474" y="3294750"/>
            <a:ext cx="2713200" cy="16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Hardware contribution: RICH upgrade</a:t>
            </a:r>
            <a:endParaRPr/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311700" y="1152475"/>
            <a:ext cx="3589500" cy="18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Hadron particle identification is key to unique LHCb physics capabilities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Timestamping each photon with a few tens of ps resolution to maintain the PID performance with mu~40</a:t>
            </a:r>
            <a:endParaRPr/>
          </a:p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31766" r="2750" t="16387"/>
          <a:stretch/>
        </p:blipFill>
        <p:spPr>
          <a:xfrm>
            <a:off x="3952825" y="1103788"/>
            <a:ext cx="5068324" cy="18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75" y="533400"/>
            <a:ext cx="6648450" cy="45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/>
        </p:nvSpPr>
        <p:spPr>
          <a:xfrm>
            <a:off x="76200" y="76200"/>
            <a:ext cx="339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chemeClr val="hlink"/>
                </a:solidFill>
                <a:hlinkClick r:id="rId4"/>
              </a:rPr>
              <a:t>https://lbfence.cern.ch/alcm/figure/details/3573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chemeClr val="hlink"/>
                </a:solidFill>
                <a:hlinkClick r:id="rId5"/>
              </a:rPr>
              <a:t>https://lbfence.cern.ch/alcm/figure/details/3837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825" y="1962150"/>
            <a:ext cx="4904074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66800"/>
            <a:ext cx="4047151" cy="24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97150" y="192625"/>
            <a:ext cx="51933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What integrated luminosity LHCb reached so far and what are the prospects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0375" y="109525"/>
            <a:ext cx="3715525" cy="17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52600" y="3518450"/>
            <a:ext cx="35946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</a:rPr>
              <a:t>2011 - 2018: 9 /fb (3 /fb Run 1 + 6 /fb Run 2)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FF0000"/>
                </a:solidFill>
              </a:rPr>
              <a:t>2024: 9 /fb !!! efficiency for hadronic B decays x 2 - 3 wrt Run 2</a:t>
            </a:r>
            <a:endParaRPr sz="1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</a:rPr>
              <a:t>2025 mid 2026: mostly pp running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</a:rPr>
              <a:t>enhancements + Upgrade II are funded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dk2"/>
                </a:solidFill>
              </a:rPr>
              <a:t>what’s next ? 300 - 350 /fb !</a:t>
            </a:r>
            <a:endParaRPr b="1"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Physics with LHCb Upgrade II 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00075"/>
            <a:ext cx="8520600" cy="3739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Number of b hadrons recorded by LHCb will be O(10^14 ) </a:t>
            </a:r>
            <a:endParaRPr b="1">
              <a:solidFill>
                <a:srgbClr val="6AA84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Matched by </a:t>
            </a:r>
            <a:r>
              <a:rPr b="1" lang="it"/>
              <a:t>ATLAS and CMS</a:t>
            </a:r>
            <a:r>
              <a:rPr lang="it"/>
              <a:t> only for final states with muons</a:t>
            </a:r>
            <a:r>
              <a:rPr b="1" lang="it"/>
              <a:t>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it"/>
              <a:t>Belle II</a:t>
            </a:r>
            <a:r>
              <a:rPr lang="it"/>
              <a:t> competitive only for final states with gamma, pi0 or nu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Comparable</a:t>
            </a:r>
            <a:r>
              <a:rPr lang="it"/>
              <a:t> with FCC-ee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it">
                <a:solidFill>
                  <a:srgbClr val="980000"/>
                </a:solidFill>
              </a:rPr>
              <a:t>SOME</a:t>
            </a:r>
            <a:r>
              <a:rPr lang="it">
                <a:solidFill>
                  <a:srgbClr val="6AA84F"/>
                </a:solidFill>
              </a:rPr>
              <a:t> </a:t>
            </a:r>
            <a:r>
              <a:rPr lang="it">
                <a:solidFill>
                  <a:srgbClr val="434343"/>
                </a:solidFill>
              </a:rPr>
              <a:t>of the</a:t>
            </a:r>
            <a:r>
              <a:rPr lang="it">
                <a:solidFill>
                  <a:srgbClr val="6AA84F"/>
                </a:solidFill>
              </a:rPr>
              <a:t> </a:t>
            </a:r>
            <a:r>
              <a:rPr lang="it"/>
              <a:t>p</a:t>
            </a:r>
            <a:r>
              <a:rPr lang="it"/>
              <a:t>hysics that can be done </a:t>
            </a:r>
            <a:r>
              <a:rPr b="1" lang="it">
                <a:solidFill>
                  <a:srgbClr val="CC0000"/>
                </a:solidFill>
              </a:rPr>
              <a:t>ONLY</a:t>
            </a:r>
            <a:r>
              <a:rPr lang="it"/>
              <a:t> with LHCb Upgrade II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10^-5 precision on charm CPV [deltaACP]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SM extensions with RH currents [b-&gt;sgamma]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spectroscopy [tetraquarks, pentaquarks]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rare decays and LFU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fixed target collisions with SMOG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it">
                <a:solidFill>
                  <a:srgbClr val="CC0000"/>
                </a:solidFill>
              </a:rPr>
              <a:t>Many results are expected to remain unsurpassed in precision for a considerable time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it">
                <a:solidFill>
                  <a:srgbClr val="38761D"/>
                </a:solidFill>
              </a:rPr>
              <a:t>More details on the Padova interests in the next few slides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950" y="1152475"/>
            <a:ext cx="2376051" cy="15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Physics contribution: EW, QCD, Higgs and Exotica</a:t>
            </a:r>
            <a:endParaRPr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0" y="1152475"/>
            <a:ext cx="43707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>
                <a:solidFill>
                  <a:schemeClr val="dk1"/>
                </a:solidFill>
              </a:rPr>
              <a:t>Important results in QCD and EW sector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it" sz="1500">
                <a:solidFill>
                  <a:schemeClr val="dk1"/>
                </a:solidFill>
              </a:rPr>
              <a:t>Measurements </a:t>
            </a:r>
            <a:r>
              <a:rPr b="1" lang="it" sz="1500">
                <a:solidFill>
                  <a:srgbClr val="FF9900"/>
                </a:solidFill>
              </a:rPr>
              <a:t>statistically limited</a:t>
            </a:r>
            <a:r>
              <a:rPr b="1" lang="it" sz="1500">
                <a:solidFill>
                  <a:schemeClr val="dk1"/>
                </a:solidFill>
              </a:rPr>
              <a:t>!!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0" y="1983725"/>
            <a:ext cx="4052400" cy="28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●"/>
            </a:pPr>
            <a:r>
              <a:rPr b="1" lang="it">
                <a:solidFill>
                  <a:srgbClr val="FF0000"/>
                </a:solidFill>
              </a:rPr>
              <a:t>LHCb has a very interesting physics case for Run 5!</a:t>
            </a:r>
            <a:br>
              <a:rPr b="1" lang="it" sz="1500">
                <a:solidFill>
                  <a:srgbClr val="FF0000"/>
                </a:solidFill>
              </a:rPr>
            </a:br>
            <a:endParaRPr b="1" sz="1500">
              <a:solidFill>
                <a:srgbClr val="FF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>
                <a:solidFill>
                  <a:schemeClr val="dk1"/>
                </a:solidFill>
              </a:rPr>
              <a:t>Possibility to study </a:t>
            </a:r>
            <a:r>
              <a:rPr b="1" lang="it" sz="1500">
                <a:solidFill>
                  <a:schemeClr val="dk1"/>
                </a:solidFill>
              </a:rPr>
              <a:t>Higgs decay to charm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>
                <a:solidFill>
                  <a:schemeClr val="dk1"/>
                </a:solidFill>
              </a:rPr>
              <a:t>High precision on </a:t>
            </a:r>
            <a:r>
              <a:rPr b="1" lang="it" sz="1500">
                <a:solidFill>
                  <a:schemeClr val="dk1"/>
                </a:solidFill>
              </a:rPr>
              <a:t>jets substructure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>
                <a:solidFill>
                  <a:schemeClr val="dk1"/>
                </a:solidFill>
              </a:rPr>
              <a:t>Possibility to investigate double </a:t>
            </a:r>
            <a:r>
              <a:rPr b="1" lang="it" sz="1500">
                <a:solidFill>
                  <a:schemeClr val="dk1"/>
                </a:solidFill>
              </a:rPr>
              <a:t>boson scattering</a:t>
            </a:r>
            <a:r>
              <a:rPr lang="it" sz="1500">
                <a:solidFill>
                  <a:schemeClr val="dk1"/>
                </a:solidFill>
              </a:rPr>
              <a:t> in forward region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>
                <a:solidFill>
                  <a:schemeClr val="dk1"/>
                </a:solidFill>
              </a:rPr>
              <a:t>Searches for </a:t>
            </a:r>
            <a:r>
              <a:rPr b="1" lang="it" sz="1500">
                <a:solidFill>
                  <a:schemeClr val="dk1"/>
                </a:solidFill>
              </a:rPr>
              <a:t>ALPs</a:t>
            </a:r>
            <a:r>
              <a:rPr lang="it" sz="1500">
                <a:solidFill>
                  <a:schemeClr val="dk1"/>
                </a:solidFill>
              </a:rPr>
              <a:t> and other </a:t>
            </a:r>
            <a:r>
              <a:rPr b="1" lang="it" sz="1500">
                <a:solidFill>
                  <a:schemeClr val="dk1"/>
                </a:solidFill>
              </a:rPr>
              <a:t>DM candidates</a:t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1300" y="1197901"/>
            <a:ext cx="2376050" cy="16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5">
            <a:alphaModFix/>
          </a:blip>
          <a:srcRect b="0" l="0" r="0" t="1019"/>
          <a:stretch/>
        </p:blipFill>
        <p:spPr>
          <a:xfrm>
            <a:off x="3943225" y="2944063"/>
            <a:ext cx="2115374" cy="200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3750" y="3102075"/>
            <a:ext cx="2957174" cy="16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841950" y="4789225"/>
            <a:ext cx="1547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900">
                <a:solidFill>
                  <a:schemeClr val="dk2"/>
                </a:solidFill>
              </a:rPr>
              <a:t>new c-jet tagging performance using DNN</a:t>
            </a:r>
            <a:endParaRPr i="1" sz="900">
              <a:solidFill>
                <a:schemeClr val="dk2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910500" y="4742500"/>
            <a:ext cx="1547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900">
                <a:solidFill>
                  <a:schemeClr val="dk2"/>
                </a:solidFill>
              </a:rPr>
              <a:t>expected limits for searches for A’→μμ</a:t>
            </a:r>
            <a:endParaRPr i="1" sz="900">
              <a:solidFill>
                <a:schemeClr val="dk2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803750" y="930175"/>
            <a:ext cx="1547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900">
                <a:solidFill>
                  <a:schemeClr val="dk2"/>
                </a:solidFill>
              </a:rPr>
              <a:t>results of W mass fit</a:t>
            </a:r>
            <a:endParaRPr i="1" sz="900">
              <a:solidFill>
                <a:schemeClr val="dk2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6730200" y="1017725"/>
            <a:ext cx="24138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900">
                <a:solidFill>
                  <a:schemeClr val="dk2"/>
                </a:solidFill>
              </a:rPr>
              <a:t>results on intrinsic charm using Z+jet events</a:t>
            </a:r>
            <a:endParaRPr i="1" sz="900">
              <a:solidFill>
                <a:schemeClr val="dk2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5605375" y="1892400"/>
            <a:ext cx="517200" cy="1770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8193575" y="1806775"/>
            <a:ext cx="857400" cy="5028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Physics contributions: CKM gamma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83100" y="1152475"/>
            <a:ext cx="4701600" cy="3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the LHCb gamma combination is obtained from at least 16 independent measurements of tree level decays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FF0000"/>
                </a:solidFill>
              </a:rPr>
              <a:t>at present updated up to the Run 2 data, uncertainty, dominated by statistic, is 4.3 %</a:t>
            </a:r>
            <a:endParaRPr sz="1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/>
              <a:t>not yet the accuracy needed to compare with CKMfitter and UTfit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/>
              <a:t>deviations between these two determination w</a:t>
            </a:r>
            <a:r>
              <a:rPr lang="it" sz="1400"/>
              <a:t>ould be a clear indication of physics BSM (due, for example, to new loop contributions)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FF0000"/>
                </a:solidFill>
              </a:rPr>
              <a:t>boosting the statistic to 300 /fb is mandatory to reach a sub-degree accuracy</a:t>
            </a:r>
            <a:endParaRPr sz="1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00"/>
              <a:t>already a nice step forward in Run 3 with the new calorimeter-less hadronic trigger (x 2 - 3 efficiency boost already reported) </a:t>
            </a:r>
            <a:endParaRPr sz="1400"/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4274675" y="0"/>
            <a:ext cx="487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u="sng">
                <a:solidFill>
                  <a:schemeClr val="hlink"/>
                </a:solidFill>
                <a:hlinkClick r:id="rId3"/>
              </a:rPr>
              <a:t>https://cds.cern.ch/record/2905625/files/LHCb-CONF-2024-004.pdf</a:t>
            </a:r>
            <a:endParaRPr sz="1200"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100" y="1170125"/>
            <a:ext cx="4054501" cy="276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135150" y="175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320"/>
              <a:t>Physic contribution: </a:t>
            </a:r>
            <a:r>
              <a:rPr lang="it" sz="2320"/>
              <a:t>Measurements of unitarity triangle sides and semileptonic decays</a:t>
            </a:r>
            <a:endParaRPr sz="2320"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-62150" y="1131800"/>
            <a:ext cx="8269200" cy="39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more </a:t>
            </a:r>
            <a:r>
              <a:rPr lang="it" sz="1600"/>
              <a:t>accurate determination of |Vub|/|Vcb|, </a:t>
            </a:r>
            <a:endParaRPr sz="1600"/>
          </a:p>
          <a:p>
            <a:pPr indent="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/>
              <a:t>1 % accuracy</a:t>
            </a:r>
            <a:r>
              <a:rPr lang="it" sz="1600"/>
              <a:t>  </a:t>
            </a:r>
            <a:endParaRPr sz="1600"/>
          </a:p>
          <a:p>
            <a:pPr indent="-330200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|Vub| measurement using Bc decays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|Vcb| measurement using baryonic decays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semileptonic asymmetries</a:t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600"/>
              <a:t>differential decay rate measurements </a:t>
            </a:r>
            <a:r>
              <a:rPr lang="it"/>
              <a:t>→ new physics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4320900" y="2316350"/>
            <a:ext cx="469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646" y="3896750"/>
            <a:ext cx="3171700" cy="11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300" y="747699"/>
            <a:ext cx="1951075" cy="17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550" y="2863475"/>
            <a:ext cx="2852476" cy="1897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18"/>
          <p:cNvGraphicFramePr/>
          <p:nvPr/>
        </p:nvGraphicFramePr>
        <p:xfrm>
          <a:off x="6143625" y="48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{0FBD5989-5CCA-4005-B8EE-DCBB11D220D3}</a:tableStyleId>
              </a:tblPr>
              <a:tblGrid>
                <a:gridCol w="19050"/>
                <a:gridCol w="2981325"/>
              </a:tblGrid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100" u="sng">
                          <a:solidFill>
                            <a:schemeClr val="hlink"/>
                          </a:solidFill>
                          <a:hlinkClick r:id="rId6"/>
                        </a:rPr>
                        <a:t>https://doi.org/10.48550/arXiv.1808.08865</a:t>
                      </a:r>
                      <a:endParaRPr sz="1100" u="sng">
                        <a:solidFill>
                          <a:schemeClr val="hlink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2" name="Google Shape;1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9675" y="2501050"/>
            <a:ext cx="3228975" cy="15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Software contributions: new software technologies</a:t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0" y="1152475"/>
            <a:ext cx="73554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>
                <a:solidFill>
                  <a:schemeClr val="dk1"/>
                </a:solidFill>
              </a:rPr>
              <a:t>LHCb Padova group is contributing to the usage of new software and analysis technologies to search for new effects or properties in data </a:t>
            </a:r>
            <a:br>
              <a:rPr lang="it" sz="1500">
                <a:solidFill>
                  <a:schemeClr val="dk1"/>
                </a:solidFill>
              </a:rPr>
            </a:b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>
                <a:solidFill>
                  <a:schemeClr val="dk1"/>
                </a:solidFill>
              </a:rPr>
              <a:t>Two main areas: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b="1" lang="it" sz="1500">
                <a:solidFill>
                  <a:schemeClr val="dk1"/>
                </a:solidFill>
              </a:rPr>
              <a:t>Quantum Computing</a:t>
            </a:r>
            <a:endParaRPr b="1" sz="15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it" sz="1500">
                <a:solidFill>
                  <a:schemeClr val="dk1"/>
                </a:solidFill>
              </a:rPr>
              <a:t>Established first exercise of b-jet tagging </a:t>
            </a:r>
            <a:br>
              <a:rPr lang="it" sz="1500">
                <a:solidFill>
                  <a:schemeClr val="dk1"/>
                </a:solidFill>
              </a:rPr>
            </a:br>
            <a:r>
              <a:rPr lang="it" sz="1500">
                <a:solidFill>
                  <a:schemeClr val="dk1"/>
                </a:solidFill>
              </a:rPr>
              <a:t>using Quantum Machine Learning</a:t>
            </a:r>
            <a:endParaRPr sz="15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it" sz="1500">
                <a:solidFill>
                  <a:schemeClr val="dk1"/>
                </a:solidFill>
              </a:rPr>
              <a:t>Now searching for particle correlations to                               enhance differences due to fragmentation  </a:t>
            </a:r>
            <a:endParaRPr b="1"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b="1" lang="it" sz="1500">
                <a:solidFill>
                  <a:schemeClr val="dk1"/>
                </a:solidFill>
              </a:rPr>
              <a:t>Analysis facilities &amp; </a:t>
            </a:r>
            <a:r>
              <a:rPr b="1" lang="it" sz="1500">
                <a:solidFill>
                  <a:schemeClr val="dk1"/>
                </a:solidFill>
              </a:rPr>
              <a:t>GPUs for analysis</a:t>
            </a:r>
            <a:endParaRPr b="1" sz="15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it" sz="1500">
                <a:solidFill>
                  <a:schemeClr val="dk1"/>
                </a:solidFill>
              </a:rPr>
              <a:t>Innovative analysis software by using advanced ML methods already used for b- to c-jets discrimination will be used to study jet sub-structure</a:t>
            </a:r>
            <a:endParaRPr sz="15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it" sz="1500">
                <a:solidFill>
                  <a:schemeClr val="dk1"/>
                </a:solidFill>
              </a:rPr>
              <a:t>exploit PID to investigate strange-tagging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650" y="1989313"/>
            <a:ext cx="3415849" cy="132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Software contributions: trigger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</a:rPr>
              <a:t>at present the backbone of the LHCb first level trigger (Hlt1) consist of: </a:t>
            </a:r>
            <a:endParaRPr sz="1400"/>
          </a:p>
          <a:p>
            <a:pPr indent="-195727" lvl="0" marL="179999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63636"/>
              <a:buChar char="-"/>
            </a:pPr>
            <a:r>
              <a:rPr lang="it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Hlt1TrackMVADecision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154611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Mono"/>
              <a:buChar char="-"/>
            </a:pPr>
            <a:r>
              <a:rPr lang="it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Hlt1TwoTrackMVADecision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</a:rPr>
              <a:t>strongly suspect this will be inadequate for Run 5, investigate the application of some of the new </a:t>
            </a:r>
            <a:r>
              <a:rPr lang="it" sz="1400">
                <a:solidFill>
                  <a:srgbClr val="000000"/>
                </a:solidFill>
              </a:rPr>
              <a:t>technologies mentioned previously</a:t>
            </a:r>
            <a:r>
              <a:rPr lang="it" sz="1400">
                <a:solidFill>
                  <a:srgbClr val="000000"/>
                </a:solidFill>
              </a:rPr>
              <a:t> ie </a:t>
            </a:r>
            <a:r>
              <a:rPr lang="it" sz="1500">
                <a:solidFill>
                  <a:schemeClr val="dk1"/>
                </a:solidFill>
              </a:rPr>
              <a:t>advanced ML methods exploiting the full event / information available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</a:rPr>
              <a:t>at present the LHCb second level trigger (Hlt2) is using </a:t>
            </a:r>
            <a:r>
              <a:rPr lang="it" sz="1400">
                <a:solidFill>
                  <a:srgbClr val="000000"/>
                </a:solidFill>
              </a:rPr>
              <a:t>mostly exclusive trigger lines reconstructing the beauty meson / baryons decays of interest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</a:rPr>
              <a:t>rates are kept under control using rather conventional NN algorithms trained on background taken from data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00">
                <a:solidFill>
                  <a:srgbClr val="000000"/>
                </a:solidFill>
              </a:rPr>
              <a:t>strongly suspect these will be inadequate for Run 5, investigate </a:t>
            </a:r>
            <a:r>
              <a:rPr lang="it" sz="1400">
                <a:solidFill>
                  <a:schemeClr val="dk1"/>
                </a:solidFill>
              </a:rPr>
              <a:t>the application of </a:t>
            </a:r>
            <a:r>
              <a:rPr lang="it" sz="1500">
                <a:solidFill>
                  <a:schemeClr val="dk1"/>
                </a:solidFill>
              </a:rPr>
              <a:t>advanced ML methods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Hardware contribution: ECAL upgrade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1152475"/>
            <a:ext cx="480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>
                <a:solidFill>
                  <a:schemeClr val="dk1"/>
                </a:solidFill>
              </a:rPr>
              <a:t>ECAL has to be redesigned to achieve </a:t>
            </a:r>
            <a:r>
              <a:rPr b="1" lang="it" sz="1500">
                <a:solidFill>
                  <a:schemeClr val="dk1"/>
                </a:solidFill>
              </a:rPr>
              <a:t>same performance of Run 2</a:t>
            </a:r>
            <a:r>
              <a:rPr lang="it" sz="1500">
                <a:solidFill>
                  <a:schemeClr val="dk1"/>
                </a:solidFill>
              </a:rPr>
              <a:t>, facing new challenges: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b="1" lang="it" sz="1500">
                <a:solidFill>
                  <a:schemeClr val="dk1"/>
                </a:solidFill>
              </a:rPr>
              <a:t>Higher pile-up</a:t>
            </a:r>
            <a:endParaRPr b="1"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b="1" lang="it" sz="1500">
                <a:solidFill>
                  <a:schemeClr val="dk1"/>
                </a:solidFill>
              </a:rPr>
              <a:t>Higher radiation dose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>
                <a:solidFill>
                  <a:schemeClr val="dk1"/>
                </a:solidFill>
              </a:rPr>
              <a:t>Intense R&amp;D to develop new </a:t>
            </a:r>
            <a:r>
              <a:rPr b="1" lang="it" sz="1500">
                <a:solidFill>
                  <a:schemeClr val="dk1"/>
                </a:solidFill>
              </a:rPr>
              <a:t>Spaghetti Calorimeter</a:t>
            </a:r>
            <a:r>
              <a:rPr lang="it" sz="1500">
                <a:solidFill>
                  <a:schemeClr val="dk1"/>
                </a:solidFill>
              </a:rPr>
              <a:t> modules for ECAL inner region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100" y="987475"/>
            <a:ext cx="2922749" cy="193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00" y="3026913"/>
            <a:ext cx="2343376" cy="169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9125" y="2973075"/>
            <a:ext cx="2425539" cy="179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4893100" y="2869250"/>
            <a:ext cx="4217100" cy="20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it" sz="1500">
                <a:solidFill>
                  <a:schemeClr val="dk1"/>
                </a:solidFill>
              </a:rPr>
              <a:t>Padova group interests and contributions: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it" sz="1500">
                <a:solidFill>
                  <a:schemeClr val="dk1"/>
                </a:solidFill>
              </a:rPr>
              <a:t>LHCb </a:t>
            </a:r>
            <a:r>
              <a:rPr b="1" lang="it" sz="1500">
                <a:solidFill>
                  <a:schemeClr val="dk1"/>
                </a:solidFill>
              </a:rPr>
              <a:t>detector simulation software </a:t>
            </a:r>
            <a:r>
              <a:rPr b="1" lang="it" sz="1500">
                <a:solidFill>
                  <a:schemeClr val="dk1"/>
                </a:solidFill>
              </a:rPr>
              <a:t>development</a:t>
            </a:r>
            <a:endParaRPr b="1"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it" sz="1500">
                <a:solidFill>
                  <a:schemeClr val="dk1"/>
                </a:solidFill>
              </a:rPr>
              <a:t>Analysis of Test-beams data and </a:t>
            </a:r>
            <a:r>
              <a:rPr b="1" lang="it" sz="1500">
                <a:solidFill>
                  <a:schemeClr val="dk1"/>
                </a:solidFill>
              </a:rPr>
              <a:t>characterization of modules</a:t>
            </a:r>
            <a:endParaRPr b="1"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it" sz="1500">
                <a:solidFill>
                  <a:schemeClr val="dk1"/>
                </a:solidFill>
              </a:rPr>
              <a:t>online data processing using FPGAs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329088" y="4703625"/>
            <a:ext cx="199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900">
                <a:solidFill>
                  <a:schemeClr val="dk2"/>
                </a:solidFill>
              </a:rPr>
              <a:t>energy resolution obtained using SPS data during TB campaign</a:t>
            </a:r>
            <a:endParaRPr i="1" sz="900">
              <a:solidFill>
                <a:schemeClr val="dk2"/>
              </a:solidFill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2649150" y="4717075"/>
            <a:ext cx="246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900">
                <a:solidFill>
                  <a:schemeClr val="dk2"/>
                </a:solidFill>
              </a:rPr>
              <a:t>study on electron vs pion discrimination exploiting ECAL longitudinal segmentation</a:t>
            </a:r>
            <a:endParaRPr i="1" sz="900">
              <a:solidFill>
                <a:schemeClr val="dk2"/>
              </a:solidFill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6398425" y="777475"/>
            <a:ext cx="2425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900">
                <a:solidFill>
                  <a:schemeClr val="dk2"/>
                </a:solidFill>
              </a:rPr>
              <a:t>expected radiation doses after Run 5</a:t>
            </a:r>
            <a:endParaRPr i="1" sz="900">
              <a:solidFill>
                <a:schemeClr val="dk2"/>
              </a:solidFill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6">
            <a:alphaModFix/>
          </a:blip>
          <a:srcRect b="0" l="16831" r="17953" t="0"/>
          <a:stretch/>
        </p:blipFill>
        <p:spPr>
          <a:xfrm>
            <a:off x="4803800" y="1763626"/>
            <a:ext cx="1407175" cy="104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