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96" r:id="rId3"/>
    <p:sldId id="324" r:id="rId4"/>
    <p:sldId id="290" r:id="rId5"/>
    <p:sldId id="311" r:id="rId6"/>
    <p:sldId id="326" r:id="rId7"/>
    <p:sldId id="314" r:id="rId8"/>
    <p:sldId id="322" r:id="rId9"/>
    <p:sldId id="323" r:id="rId10"/>
    <p:sldId id="315" r:id="rId11"/>
    <p:sldId id="316" r:id="rId12"/>
    <p:sldId id="317" r:id="rId13"/>
    <p:sldId id="318" r:id="rId14"/>
    <p:sldId id="320" r:id="rId15"/>
    <p:sldId id="321" r:id="rId16"/>
    <p:sldId id="325" r:id="rId17"/>
    <p:sldId id="327" r:id="rId18"/>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54"/>
    <p:restoredTop sz="95890"/>
  </p:normalViewPr>
  <p:slideViewPr>
    <p:cSldViewPr snapToGrid="0">
      <p:cViewPr varScale="1">
        <p:scale>
          <a:sx n="144" d="100"/>
          <a:sy n="144" d="100"/>
        </p:scale>
        <p:origin x="1032" y="19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284A3-1C42-6164-ADDC-3FD49DCAB5A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pt-PT"/>
          </a:p>
        </p:txBody>
      </p:sp>
      <p:sp>
        <p:nvSpPr>
          <p:cNvPr id="3" name="Subtitle 2">
            <a:extLst>
              <a:ext uri="{FF2B5EF4-FFF2-40B4-BE49-F238E27FC236}">
                <a16:creationId xmlns:a16="http://schemas.microsoft.com/office/drawing/2014/main" id="{AFAE199E-BA02-9A15-10B4-ADF70DA4C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pt-PT"/>
          </a:p>
        </p:txBody>
      </p:sp>
      <p:sp>
        <p:nvSpPr>
          <p:cNvPr id="4" name="Date Placeholder 3">
            <a:extLst>
              <a:ext uri="{FF2B5EF4-FFF2-40B4-BE49-F238E27FC236}">
                <a16:creationId xmlns:a16="http://schemas.microsoft.com/office/drawing/2014/main" id="{AFAEB45B-A3DC-BBAD-30AA-395D4C84F3AC}"/>
              </a:ext>
            </a:extLst>
          </p:cNvPr>
          <p:cNvSpPr>
            <a:spLocks noGrp="1"/>
          </p:cNvSpPr>
          <p:nvPr>
            <p:ph type="dt" sz="half" idx="10"/>
          </p:nvPr>
        </p:nvSpPr>
        <p:spPr/>
        <p:txBody>
          <a:bodyPr/>
          <a:lstStyle/>
          <a:p>
            <a:fld id="{76EA541A-0A4D-8E48-B533-2FB2D5DDEC8D}" type="datetimeFigureOut">
              <a:rPr lang="pt-PT" smtClean="0"/>
              <a:t>05/11/24</a:t>
            </a:fld>
            <a:endParaRPr lang="pt-PT"/>
          </a:p>
        </p:txBody>
      </p:sp>
      <p:sp>
        <p:nvSpPr>
          <p:cNvPr id="5" name="Footer Placeholder 4">
            <a:extLst>
              <a:ext uri="{FF2B5EF4-FFF2-40B4-BE49-F238E27FC236}">
                <a16:creationId xmlns:a16="http://schemas.microsoft.com/office/drawing/2014/main" id="{016C4502-CB33-F328-9049-435A448ECBCF}"/>
              </a:ext>
            </a:extLst>
          </p:cNvPr>
          <p:cNvSpPr>
            <a:spLocks noGrp="1"/>
          </p:cNvSpPr>
          <p:nvPr>
            <p:ph type="ftr" sz="quarter" idx="11"/>
          </p:nvPr>
        </p:nvSpPr>
        <p:spPr/>
        <p:txBody>
          <a:bodyPr/>
          <a:lstStyle/>
          <a:p>
            <a:endParaRPr lang="pt-PT"/>
          </a:p>
        </p:txBody>
      </p:sp>
      <p:sp>
        <p:nvSpPr>
          <p:cNvPr id="6" name="Slide Number Placeholder 5">
            <a:extLst>
              <a:ext uri="{FF2B5EF4-FFF2-40B4-BE49-F238E27FC236}">
                <a16:creationId xmlns:a16="http://schemas.microsoft.com/office/drawing/2014/main" id="{A4E6E903-B009-8C5B-C4B8-C46733C79119}"/>
              </a:ext>
            </a:extLst>
          </p:cNvPr>
          <p:cNvSpPr>
            <a:spLocks noGrp="1"/>
          </p:cNvSpPr>
          <p:nvPr>
            <p:ph type="sldNum" sz="quarter" idx="12"/>
          </p:nvPr>
        </p:nvSpPr>
        <p:spPr/>
        <p:txBody>
          <a:bodyPr/>
          <a:lstStyle/>
          <a:p>
            <a:fld id="{52F24138-F345-6046-A12F-7A06DE83BDB5}" type="slidenum">
              <a:rPr lang="pt-PT" smtClean="0"/>
              <a:t>‹#›</a:t>
            </a:fld>
            <a:endParaRPr lang="pt-PT"/>
          </a:p>
        </p:txBody>
      </p:sp>
    </p:spTree>
    <p:extLst>
      <p:ext uri="{BB962C8B-B14F-4D97-AF65-F5344CB8AC3E}">
        <p14:creationId xmlns:p14="http://schemas.microsoft.com/office/powerpoint/2010/main" val="116052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945C0-A4DB-B6EB-B787-B6529BA759C7}"/>
              </a:ext>
            </a:extLst>
          </p:cNvPr>
          <p:cNvSpPr>
            <a:spLocks noGrp="1"/>
          </p:cNvSpPr>
          <p:nvPr>
            <p:ph type="title"/>
          </p:nvPr>
        </p:nvSpPr>
        <p:spPr/>
        <p:txBody>
          <a:bodyPr/>
          <a:lstStyle/>
          <a:p>
            <a:r>
              <a:rPr lang="en-GB"/>
              <a:t>Click to edit Master title style</a:t>
            </a:r>
            <a:endParaRPr lang="pt-PT"/>
          </a:p>
        </p:txBody>
      </p:sp>
      <p:sp>
        <p:nvSpPr>
          <p:cNvPr id="3" name="Vertical Text Placeholder 2">
            <a:extLst>
              <a:ext uri="{FF2B5EF4-FFF2-40B4-BE49-F238E27FC236}">
                <a16:creationId xmlns:a16="http://schemas.microsoft.com/office/drawing/2014/main" id="{5632392B-4C18-9F1E-B708-DA9F82B5313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t-PT"/>
          </a:p>
        </p:txBody>
      </p:sp>
      <p:sp>
        <p:nvSpPr>
          <p:cNvPr id="4" name="Date Placeholder 3">
            <a:extLst>
              <a:ext uri="{FF2B5EF4-FFF2-40B4-BE49-F238E27FC236}">
                <a16:creationId xmlns:a16="http://schemas.microsoft.com/office/drawing/2014/main" id="{AADF1EC6-1559-DA8A-1BF1-AB5D2291939E}"/>
              </a:ext>
            </a:extLst>
          </p:cNvPr>
          <p:cNvSpPr>
            <a:spLocks noGrp="1"/>
          </p:cNvSpPr>
          <p:nvPr>
            <p:ph type="dt" sz="half" idx="10"/>
          </p:nvPr>
        </p:nvSpPr>
        <p:spPr/>
        <p:txBody>
          <a:bodyPr/>
          <a:lstStyle/>
          <a:p>
            <a:fld id="{76EA541A-0A4D-8E48-B533-2FB2D5DDEC8D}" type="datetimeFigureOut">
              <a:rPr lang="pt-PT" smtClean="0"/>
              <a:t>05/11/24</a:t>
            </a:fld>
            <a:endParaRPr lang="pt-PT"/>
          </a:p>
        </p:txBody>
      </p:sp>
      <p:sp>
        <p:nvSpPr>
          <p:cNvPr id="5" name="Footer Placeholder 4">
            <a:extLst>
              <a:ext uri="{FF2B5EF4-FFF2-40B4-BE49-F238E27FC236}">
                <a16:creationId xmlns:a16="http://schemas.microsoft.com/office/drawing/2014/main" id="{26A2F0C6-6246-B790-B7CB-C3FB910CBEF1}"/>
              </a:ext>
            </a:extLst>
          </p:cNvPr>
          <p:cNvSpPr>
            <a:spLocks noGrp="1"/>
          </p:cNvSpPr>
          <p:nvPr>
            <p:ph type="ftr" sz="quarter" idx="11"/>
          </p:nvPr>
        </p:nvSpPr>
        <p:spPr/>
        <p:txBody>
          <a:bodyPr/>
          <a:lstStyle/>
          <a:p>
            <a:endParaRPr lang="pt-PT"/>
          </a:p>
        </p:txBody>
      </p:sp>
      <p:sp>
        <p:nvSpPr>
          <p:cNvPr id="6" name="Slide Number Placeholder 5">
            <a:extLst>
              <a:ext uri="{FF2B5EF4-FFF2-40B4-BE49-F238E27FC236}">
                <a16:creationId xmlns:a16="http://schemas.microsoft.com/office/drawing/2014/main" id="{025C3A4B-8AB0-0B35-A635-B79F11B87015}"/>
              </a:ext>
            </a:extLst>
          </p:cNvPr>
          <p:cNvSpPr>
            <a:spLocks noGrp="1"/>
          </p:cNvSpPr>
          <p:nvPr>
            <p:ph type="sldNum" sz="quarter" idx="12"/>
          </p:nvPr>
        </p:nvSpPr>
        <p:spPr/>
        <p:txBody>
          <a:bodyPr/>
          <a:lstStyle/>
          <a:p>
            <a:fld id="{52F24138-F345-6046-A12F-7A06DE83BDB5}" type="slidenum">
              <a:rPr lang="pt-PT" smtClean="0"/>
              <a:t>‹#›</a:t>
            </a:fld>
            <a:endParaRPr lang="pt-PT"/>
          </a:p>
        </p:txBody>
      </p:sp>
    </p:spTree>
    <p:extLst>
      <p:ext uri="{BB962C8B-B14F-4D97-AF65-F5344CB8AC3E}">
        <p14:creationId xmlns:p14="http://schemas.microsoft.com/office/powerpoint/2010/main" val="2244597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104356-FFD0-5AB4-5F39-BBFF8E583D8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pt-PT"/>
          </a:p>
        </p:txBody>
      </p:sp>
      <p:sp>
        <p:nvSpPr>
          <p:cNvPr id="3" name="Vertical Text Placeholder 2">
            <a:extLst>
              <a:ext uri="{FF2B5EF4-FFF2-40B4-BE49-F238E27FC236}">
                <a16:creationId xmlns:a16="http://schemas.microsoft.com/office/drawing/2014/main" id="{1334722F-9F07-2DEC-4A33-2813FE5AA5B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t-PT"/>
          </a:p>
        </p:txBody>
      </p:sp>
      <p:sp>
        <p:nvSpPr>
          <p:cNvPr id="4" name="Date Placeholder 3">
            <a:extLst>
              <a:ext uri="{FF2B5EF4-FFF2-40B4-BE49-F238E27FC236}">
                <a16:creationId xmlns:a16="http://schemas.microsoft.com/office/drawing/2014/main" id="{65A0EE0C-AA31-0A1E-F61C-FEBB57E9F36A}"/>
              </a:ext>
            </a:extLst>
          </p:cNvPr>
          <p:cNvSpPr>
            <a:spLocks noGrp="1"/>
          </p:cNvSpPr>
          <p:nvPr>
            <p:ph type="dt" sz="half" idx="10"/>
          </p:nvPr>
        </p:nvSpPr>
        <p:spPr/>
        <p:txBody>
          <a:bodyPr/>
          <a:lstStyle/>
          <a:p>
            <a:fld id="{76EA541A-0A4D-8E48-B533-2FB2D5DDEC8D}" type="datetimeFigureOut">
              <a:rPr lang="pt-PT" smtClean="0"/>
              <a:t>05/11/24</a:t>
            </a:fld>
            <a:endParaRPr lang="pt-PT"/>
          </a:p>
        </p:txBody>
      </p:sp>
      <p:sp>
        <p:nvSpPr>
          <p:cNvPr id="5" name="Footer Placeholder 4">
            <a:extLst>
              <a:ext uri="{FF2B5EF4-FFF2-40B4-BE49-F238E27FC236}">
                <a16:creationId xmlns:a16="http://schemas.microsoft.com/office/drawing/2014/main" id="{179BE0BC-7DE9-0F48-1AF5-ED982E4662EF}"/>
              </a:ext>
            </a:extLst>
          </p:cNvPr>
          <p:cNvSpPr>
            <a:spLocks noGrp="1"/>
          </p:cNvSpPr>
          <p:nvPr>
            <p:ph type="ftr" sz="quarter" idx="11"/>
          </p:nvPr>
        </p:nvSpPr>
        <p:spPr/>
        <p:txBody>
          <a:bodyPr/>
          <a:lstStyle/>
          <a:p>
            <a:endParaRPr lang="pt-PT"/>
          </a:p>
        </p:txBody>
      </p:sp>
      <p:sp>
        <p:nvSpPr>
          <p:cNvPr id="6" name="Slide Number Placeholder 5">
            <a:extLst>
              <a:ext uri="{FF2B5EF4-FFF2-40B4-BE49-F238E27FC236}">
                <a16:creationId xmlns:a16="http://schemas.microsoft.com/office/drawing/2014/main" id="{3251833B-C030-4F61-92C5-4C8B69E041B1}"/>
              </a:ext>
            </a:extLst>
          </p:cNvPr>
          <p:cNvSpPr>
            <a:spLocks noGrp="1"/>
          </p:cNvSpPr>
          <p:nvPr>
            <p:ph type="sldNum" sz="quarter" idx="12"/>
          </p:nvPr>
        </p:nvSpPr>
        <p:spPr/>
        <p:txBody>
          <a:bodyPr/>
          <a:lstStyle/>
          <a:p>
            <a:fld id="{52F24138-F345-6046-A12F-7A06DE83BDB5}" type="slidenum">
              <a:rPr lang="pt-PT" smtClean="0"/>
              <a:t>‹#›</a:t>
            </a:fld>
            <a:endParaRPr lang="pt-PT"/>
          </a:p>
        </p:txBody>
      </p:sp>
    </p:spTree>
    <p:extLst>
      <p:ext uri="{BB962C8B-B14F-4D97-AF65-F5344CB8AC3E}">
        <p14:creationId xmlns:p14="http://schemas.microsoft.com/office/powerpoint/2010/main" val="985146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0930A-7BEE-B66D-9D88-9FE8A69DEDE6}"/>
              </a:ext>
            </a:extLst>
          </p:cNvPr>
          <p:cNvSpPr>
            <a:spLocks noGrp="1"/>
          </p:cNvSpPr>
          <p:nvPr>
            <p:ph type="title"/>
          </p:nvPr>
        </p:nvSpPr>
        <p:spPr/>
        <p:txBody>
          <a:bodyPr/>
          <a:lstStyle/>
          <a:p>
            <a:r>
              <a:rPr lang="en-GB"/>
              <a:t>Click to edit Master title style</a:t>
            </a:r>
            <a:endParaRPr lang="pt-PT"/>
          </a:p>
        </p:txBody>
      </p:sp>
      <p:sp>
        <p:nvSpPr>
          <p:cNvPr id="3" name="Content Placeholder 2">
            <a:extLst>
              <a:ext uri="{FF2B5EF4-FFF2-40B4-BE49-F238E27FC236}">
                <a16:creationId xmlns:a16="http://schemas.microsoft.com/office/drawing/2014/main" id="{73BB6AE5-90AB-6CDE-A1DD-CB421F46A98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t-PT"/>
          </a:p>
        </p:txBody>
      </p:sp>
      <p:sp>
        <p:nvSpPr>
          <p:cNvPr id="4" name="Date Placeholder 3">
            <a:extLst>
              <a:ext uri="{FF2B5EF4-FFF2-40B4-BE49-F238E27FC236}">
                <a16:creationId xmlns:a16="http://schemas.microsoft.com/office/drawing/2014/main" id="{27EA78E7-03B1-47CB-C7CC-231EE594C2FE}"/>
              </a:ext>
            </a:extLst>
          </p:cNvPr>
          <p:cNvSpPr>
            <a:spLocks noGrp="1"/>
          </p:cNvSpPr>
          <p:nvPr>
            <p:ph type="dt" sz="half" idx="10"/>
          </p:nvPr>
        </p:nvSpPr>
        <p:spPr/>
        <p:txBody>
          <a:bodyPr/>
          <a:lstStyle/>
          <a:p>
            <a:fld id="{76EA541A-0A4D-8E48-B533-2FB2D5DDEC8D}" type="datetimeFigureOut">
              <a:rPr lang="pt-PT" smtClean="0"/>
              <a:t>05/11/24</a:t>
            </a:fld>
            <a:endParaRPr lang="pt-PT"/>
          </a:p>
        </p:txBody>
      </p:sp>
      <p:sp>
        <p:nvSpPr>
          <p:cNvPr id="5" name="Footer Placeholder 4">
            <a:extLst>
              <a:ext uri="{FF2B5EF4-FFF2-40B4-BE49-F238E27FC236}">
                <a16:creationId xmlns:a16="http://schemas.microsoft.com/office/drawing/2014/main" id="{340B5B8D-1598-0B75-D828-AABC595E4934}"/>
              </a:ext>
            </a:extLst>
          </p:cNvPr>
          <p:cNvSpPr>
            <a:spLocks noGrp="1"/>
          </p:cNvSpPr>
          <p:nvPr>
            <p:ph type="ftr" sz="quarter" idx="11"/>
          </p:nvPr>
        </p:nvSpPr>
        <p:spPr/>
        <p:txBody>
          <a:bodyPr/>
          <a:lstStyle/>
          <a:p>
            <a:endParaRPr lang="pt-PT"/>
          </a:p>
        </p:txBody>
      </p:sp>
      <p:sp>
        <p:nvSpPr>
          <p:cNvPr id="6" name="Slide Number Placeholder 5">
            <a:extLst>
              <a:ext uri="{FF2B5EF4-FFF2-40B4-BE49-F238E27FC236}">
                <a16:creationId xmlns:a16="http://schemas.microsoft.com/office/drawing/2014/main" id="{D08C3E95-7157-50C0-8AC6-4D30001B34EB}"/>
              </a:ext>
            </a:extLst>
          </p:cNvPr>
          <p:cNvSpPr>
            <a:spLocks noGrp="1"/>
          </p:cNvSpPr>
          <p:nvPr>
            <p:ph type="sldNum" sz="quarter" idx="12"/>
          </p:nvPr>
        </p:nvSpPr>
        <p:spPr/>
        <p:txBody>
          <a:bodyPr/>
          <a:lstStyle/>
          <a:p>
            <a:fld id="{52F24138-F345-6046-A12F-7A06DE83BDB5}" type="slidenum">
              <a:rPr lang="pt-PT" smtClean="0"/>
              <a:t>‹#›</a:t>
            </a:fld>
            <a:endParaRPr lang="pt-PT"/>
          </a:p>
        </p:txBody>
      </p:sp>
    </p:spTree>
    <p:extLst>
      <p:ext uri="{BB962C8B-B14F-4D97-AF65-F5344CB8AC3E}">
        <p14:creationId xmlns:p14="http://schemas.microsoft.com/office/powerpoint/2010/main" val="1392571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FCA61-99E3-4E62-452F-59B49E50FB5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pt-PT"/>
          </a:p>
        </p:txBody>
      </p:sp>
      <p:sp>
        <p:nvSpPr>
          <p:cNvPr id="3" name="Text Placeholder 2">
            <a:extLst>
              <a:ext uri="{FF2B5EF4-FFF2-40B4-BE49-F238E27FC236}">
                <a16:creationId xmlns:a16="http://schemas.microsoft.com/office/drawing/2014/main" id="{CA839012-8A31-EBA1-F5A5-72B8D6B9FB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31E0D10-32B3-0C39-03CB-EEF330D08A00}"/>
              </a:ext>
            </a:extLst>
          </p:cNvPr>
          <p:cNvSpPr>
            <a:spLocks noGrp="1"/>
          </p:cNvSpPr>
          <p:nvPr>
            <p:ph type="dt" sz="half" idx="10"/>
          </p:nvPr>
        </p:nvSpPr>
        <p:spPr/>
        <p:txBody>
          <a:bodyPr/>
          <a:lstStyle/>
          <a:p>
            <a:fld id="{76EA541A-0A4D-8E48-B533-2FB2D5DDEC8D}" type="datetimeFigureOut">
              <a:rPr lang="pt-PT" smtClean="0"/>
              <a:t>05/11/24</a:t>
            </a:fld>
            <a:endParaRPr lang="pt-PT"/>
          </a:p>
        </p:txBody>
      </p:sp>
      <p:sp>
        <p:nvSpPr>
          <p:cNvPr id="5" name="Footer Placeholder 4">
            <a:extLst>
              <a:ext uri="{FF2B5EF4-FFF2-40B4-BE49-F238E27FC236}">
                <a16:creationId xmlns:a16="http://schemas.microsoft.com/office/drawing/2014/main" id="{D65ABD47-D34D-2640-5E3E-22069D5653ED}"/>
              </a:ext>
            </a:extLst>
          </p:cNvPr>
          <p:cNvSpPr>
            <a:spLocks noGrp="1"/>
          </p:cNvSpPr>
          <p:nvPr>
            <p:ph type="ftr" sz="quarter" idx="11"/>
          </p:nvPr>
        </p:nvSpPr>
        <p:spPr/>
        <p:txBody>
          <a:bodyPr/>
          <a:lstStyle/>
          <a:p>
            <a:endParaRPr lang="pt-PT"/>
          </a:p>
        </p:txBody>
      </p:sp>
      <p:sp>
        <p:nvSpPr>
          <p:cNvPr id="6" name="Slide Number Placeholder 5">
            <a:extLst>
              <a:ext uri="{FF2B5EF4-FFF2-40B4-BE49-F238E27FC236}">
                <a16:creationId xmlns:a16="http://schemas.microsoft.com/office/drawing/2014/main" id="{0901F252-C088-956D-B2AF-8B367DC1D869}"/>
              </a:ext>
            </a:extLst>
          </p:cNvPr>
          <p:cNvSpPr>
            <a:spLocks noGrp="1"/>
          </p:cNvSpPr>
          <p:nvPr>
            <p:ph type="sldNum" sz="quarter" idx="12"/>
          </p:nvPr>
        </p:nvSpPr>
        <p:spPr/>
        <p:txBody>
          <a:bodyPr/>
          <a:lstStyle/>
          <a:p>
            <a:fld id="{52F24138-F345-6046-A12F-7A06DE83BDB5}" type="slidenum">
              <a:rPr lang="pt-PT" smtClean="0"/>
              <a:t>‹#›</a:t>
            </a:fld>
            <a:endParaRPr lang="pt-PT"/>
          </a:p>
        </p:txBody>
      </p:sp>
    </p:spTree>
    <p:extLst>
      <p:ext uri="{BB962C8B-B14F-4D97-AF65-F5344CB8AC3E}">
        <p14:creationId xmlns:p14="http://schemas.microsoft.com/office/powerpoint/2010/main" val="3319336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DDA60-F6FD-4518-4E2A-B344AA6B9AEA}"/>
              </a:ext>
            </a:extLst>
          </p:cNvPr>
          <p:cNvSpPr>
            <a:spLocks noGrp="1"/>
          </p:cNvSpPr>
          <p:nvPr>
            <p:ph type="title"/>
          </p:nvPr>
        </p:nvSpPr>
        <p:spPr/>
        <p:txBody>
          <a:bodyPr/>
          <a:lstStyle/>
          <a:p>
            <a:r>
              <a:rPr lang="en-GB"/>
              <a:t>Click to edit Master title style</a:t>
            </a:r>
            <a:endParaRPr lang="pt-PT"/>
          </a:p>
        </p:txBody>
      </p:sp>
      <p:sp>
        <p:nvSpPr>
          <p:cNvPr id="3" name="Content Placeholder 2">
            <a:extLst>
              <a:ext uri="{FF2B5EF4-FFF2-40B4-BE49-F238E27FC236}">
                <a16:creationId xmlns:a16="http://schemas.microsoft.com/office/drawing/2014/main" id="{A862D4B1-5F1A-00CD-17B1-A6CA5DA62AF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t-PT"/>
          </a:p>
        </p:txBody>
      </p:sp>
      <p:sp>
        <p:nvSpPr>
          <p:cNvPr id="4" name="Content Placeholder 3">
            <a:extLst>
              <a:ext uri="{FF2B5EF4-FFF2-40B4-BE49-F238E27FC236}">
                <a16:creationId xmlns:a16="http://schemas.microsoft.com/office/drawing/2014/main" id="{EEE0DDFD-D3BD-0181-B4EE-80BEA4E0E50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t-PT"/>
          </a:p>
        </p:txBody>
      </p:sp>
      <p:sp>
        <p:nvSpPr>
          <p:cNvPr id="5" name="Date Placeholder 4">
            <a:extLst>
              <a:ext uri="{FF2B5EF4-FFF2-40B4-BE49-F238E27FC236}">
                <a16:creationId xmlns:a16="http://schemas.microsoft.com/office/drawing/2014/main" id="{435C0CFA-2242-F02E-111A-7CEBEE58FD57}"/>
              </a:ext>
            </a:extLst>
          </p:cNvPr>
          <p:cNvSpPr>
            <a:spLocks noGrp="1"/>
          </p:cNvSpPr>
          <p:nvPr>
            <p:ph type="dt" sz="half" idx="10"/>
          </p:nvPr>
        </p:nvSpPr>
        <p:spPr/>
        <p:txBody>
          <a:bodyPr/>
          <a:lstStyle/>
          <a:p>
            <a:fld id="{76EA541A-0A4D-8E48-B533-2FB2D5DDEC8D}" type="datetimeFigureOut">
              <a:rPr lang="pt-PT" smtClean="0"/>
              <a:t>05/11/24</a:t>
            </a:fld>
            <a:endParaRPr lang="pt-PT"/>
          </a:p>
        </p:txBody>
      </p:sp>
      <p:sp>
        <p:nvSpPr>
          <p:cNvPr id="6" name="Footer Placeholder 5">
            <a:extLst>
              <a:ext uri="{FF2B5EF4-FFF2-40B4-BE49-F238E27FC236}">
                <a16:creationId xmlns:a16="http://schemas.microsoft.com/office/drawing/2014/main" id="{B28E98D4-EE85-BFE5-1AD4-74368230DEB5}"/>
              </a:ext>
            </a:extLst>
          </p:cNvPr>
          <p:cNvSpPr>
            <a:spLocks noGrp="1"/>
          </p:cNvSpPr>
          <p:nvPr>
            <p:ph type="ftr" sz="quarter" idx="11"/>
          </p:nvPr>
        </p:nvSpPr>
        <p:spPr/>
        <p:txBody>
          <a:bodyPr/>
          <a:lstStyle/>
          <a:p>
            <a:endParaRPr lang="pt-PT"/>
          </a:p>
        </p:txBody>
      </p:sp>
      <p:sp>
        <p:nvSpPr>
          <p:cNvPr id="7" name="Slide Number Placeholder 6">
            <a:extLst>
              <a:ext uri="{FF2B5EF4-FFF2-40B4-BE49-F238E27FC236}">
                <a16:creationId xmlns:a16="http://schemas.microsoft.com/office/drawing/2014/main" id="{B3E8EA14-B1FB-51B3-0E5A-3BCE0C0AE17E}"/>
              </a:ext>
            </a:extLst>
          </p:cNvPr>
          <p:cNvSpPr>
            <a:spLocks noGrp="1"/>
          </p:cNvSpPr>
          <p:nvPr>
            <p:ph type="sldNum" sz="quarter" idx="12"/>
          </p:nvPr>
        </p:nvSpPr>
        <p:spPr/>
        <p:txBody>
          <a:bodyPr/>
          <a:lstStyle/>
          <a:p>
            <a:fld id="{52F24138-F345-6046-A12F-7A06DE83BDB5}" type="slidenum">
              <a:rPr lang="pt-PT" smtClean="0"/>
              <a:t>‹#›</a:t>
            </a:fld>
            <a:endParaRPr lang="pt-PT"/>
          </a:p>
        </p:txBody>
      </p:sp>
    </p:spTree>
    <p:extLst>
      <p:ext uri="{BB962C8B-B14F-4D97-AF65-F5344CB8AC3E}">
        <p14:creationId xmlns:p14="http://schemas.microsoft.com/office/powerpoint/2010/main" val="62807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2FC85-2D0D-0DCC-F402-C287A93A2BE9}"/>
              </a:ext>
            </a:extLst>
          </p:cNvPr>
          <p:cNvSpPr>
            <a:spLocks noGrp="1"/>
          </p:cNvSpPr>
          <p:nvPr>
            <p:ph type="title"/>
          </p:nvPr>
        </p:nvSpPr>
        <p:spPr>
          <a:xfrm>
            <a:off x="839788" y="365125"/>
            <a:ext cx="10515600" cy="1325563"/>
          </a:xfrm>
        </p:spPr>
        <p:txBody>
          <a:bodyPr/>
          <a:lstStyle/>
          <a:p>
            <a:r>
              <a:rPr lang="en-GB"/>
              <a:t>Click to edit Master title style</a:t>
            </a:r>
            <a:endParaRPr lang="pt-PT"/>
          </a:p>
        </p:txBody>
      </p:sp>
      <p:sp>
        <p:nvSpPr>
          <p:cNvPr id="3" name="Text Placeholder 2">
            <a:extLst>
              <a:ext uri="{FF2B5EF4-FFF2-40B4-BE49-F238E27FC236}">
                <a16:creationId xmlns:a16="http://schemas.microsoft.com/office/drawing/2014/main" id="{64993090-1CC0-6CF9-0DF9-C521A4BCBE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45C13A6-F8E4-4137-FBFF-0FA52999FB7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t-PT"/>
          </a:p>
        </p:txBody>
      </p:sp>
      <p:sp>
        <p:nvSpPr>
          <p:cNvPr id="5" name="Text Placeholder 4">
            <a:extLst>
              <a:ext uri="{FF2B5EF4-FFF2-40B4-BE49-F238E27FC236}">
                <a16:creationId xmlns:a16="http://schemas.microsoft.com/office/drawing/2014/main" id="{22679798-4BF3-B56C-A478-B8016CB8FA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EF164EA-38B7-E4AD-07D7-DEC0A513438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t-PT"/>
          </a:p>
        </p:txBody>
      </p:sp>
      <p:sp>
        <p:nvSpPr>
          <p:cNvPr id="7" name="Date Placeholder 6">
            <a:extLst>
              <a:ext uri="{FF2B5EF4-FFF2-40B4-BE49-F238E27FC236}">
                <a16:creationId xmlns:a16="http://schemas.microsoft.com/office/drawing/2014/main" id="{B03572D6-7DE2-AE54-D98D-07B64459A55F}"/>
              </a:ext>
            </a:extLst>
          </p:cNvPr>
          <p:cNvSpPr>
            <a:spLocks noGrp="1"/>
          </p:cNvSpPr>
          <p:nvPr>
            <p:ph type="dt" sz="half" idx="10"/>
          </p:nvPr>
        </p:nvSpPr>
        <p:spPr/>
        <p:txBody>
          <a:bodyPr/>
          <a:lstStyle/>
          <a:p>
            <a:fld id="{76EA541A-0A4D-8E48-B533-2FB2D5DDEC8D}" type="datetimeFigureOut">
              <a:rPr lang="pt-PT" smtClean="0"/>
              <a:t>05/11/24</a:t>
            </a:fld>
            <a:endParaRPr lang="pt-PT"/>
          </a:p>
        </p:txBody>
      </p:sp>
      <p:sp>
        <p:nvSpPr>
          <p:cNvPr id="8" name="Footer Placeholder 7">
            <a:extLst>
              <a:ext uri="{FF2B5EF4-FFF2-40B4-BE49-F238E27FC236}">
                <a16:creationId xmlns:a16="http://schemas.microsoft.com/office/drawing/2014/main" id="{ACCB1D35-19F5-FC53-7A0A-9C87FC40B53E}"/>
              </a:ext>
            </a:extLst>
          </p:cNvPr>
          <p:cNvSpPr>
            <a:spLocks noGrp="1"/>
          </p:cNvSpPr>
          <p:nvPr>
            <p:ph type="ftr" sz="quarter" idx="11"/>
          </p:nvPr>
        </p:nvSpPr>
        <p:spPr/>
        <p:txBody>
          <a:bodyPr/>
          <a:lstStyle/>
          <a:p>
            <a:endParaRPr lang="pt-PT"/>
          </a:p>
        </p:txBody>
      </p:sp>
      <p:sp>
        <p:nvSpPr>
          <p:cNvPr id="9" name="Slide Number Placeholder 8">
            <a:extLst>
              <a:ext uri="{FF2B5EF4-FFF2-40B4-BE49-F238E27FC236}">
                <a16:creationId xmlns:a16="http://schemas.microsoft.com/office/drawing/2014/main" id="{E2BFEDC3-8E97-7557-A99D-F4F355FCB05C}"/>
              </a:ext>
            </a:extLst>
          </p:cNvPr>
          <p:cNvSpPr>
            <a:spLocks noGrp="1"/>
          </p:cNvSpPr>
          <p:nvPr>
            <p:ph type="sldNum" sz="quarter" idx="12"/>
          </p:nvPr>
        </p:nvSpPr>
        <p:spPr/>
        <p:txBody>
          <a:bodyPr/>
          <a:lstStyle/>
          <a:p>
            <a:fld id="{52F24138-F345-6046-A12F-7A06DE83BDB5}" type="slidenum">
              <a:rPr lang="pt-PT" smtClean="0"/>
              <a:t>‹#›</a:t>
            </a:fld>
            <a:endParaRPr lang="pt-PT"/>
          </a:p>
        </p:txBody>
      </p:sp>
    </p:spTree>
    <p:extLst>
      <p:ext uri="{BB962C8B-B14F-4D97-AF65-F5344CB8AC3E}">
        <p14:creationId xmlns:p14="http://schemas.microsoft.com/office/powerpoint/2010/main" val="3613779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E87C6-EB40-140F-351A-A3D02967A904}"/>
              </a:ext>
            </a:extLst>
          </p:cNvPr>
          <p:cNvSpPr>
            <a:spLocks noGrp="1"/>
          </p:cNvSpPr>
          <p:nvPr>
            <p:ph type="title"/>
          </p:nvPr>
        </p:nvSpPr>
        <p:spPr/>
        <p:txBody>
          <a:bodyPr/>
          <a:lstStyle/>
          <a:p>
            <a:r>
              <a:rPr lang="en-GB"/>
              <a:t>Click to edit Master title style</a:t>
            </a:r>
            <a:endParaRPr lang="pt-PT"/>
          </a:p>
        </p:txBody>
      </p:sp>
      <p:sp>
        <p:nvSpPr>
          <p:cNvPr id="3" name="Date Placeholder 2">
            <a:extLst>
              <a:ext uri="{FF2B5EF4-FFF2-40B4-BE49-F238E27FC236}">
                <a16:creationId xmlns:a16="http://schemas.microsoft.com/office/drawing/2014/main" id="{C8A7E8AF-BE83-D682-0573-D6F543BF06BE}"/>
              </a:ext>
            </a:extLst>
          </p:cNvPr>
          <p:cNvSpPr>
            <a:spLocks noGrp="1"/>
          </p:cNvSpPr>
          <p:nvPr>
            <p:ph type="dt" sz="half" idx="10"/>
          </p:nvPr>
        </p:nvSpPr>
        <p:spPr/>
        <p:txBody>
          <a:bodyPr/>
          <a:lstStyle/>
          <a:p>
            <a:fld id="{76EA541A-0A4D-8E48-B533-2FB2D5DDEC8D}" type="datetimeFigureOut">
              <a:rPr lang="pt-PT" smtClean="0"/>
              <a:t>05/11/24</a:t>
            </a:fld>
            <a:endParaRPr lang="pt-PT"/>
          </a:p>
        </p:txBody>
      </p:sp>
      <p:sp>
        <p:nvSpPr>
          <p:cNvPr id="4" name="Footer Placeholder 3">
            <a:extLst>
              <a:ext uri="{FF2B5EF4-FFF2-40B4-BE49-F238E27FC236}">
                <a16:creationId xmlns:a16="http://schemas.microsoft.com/office/drawing/2014/main" id="{65F5EE34-E723-59BA-5E84-311B7CD8CF7E}"/>
              </a:ext>
            </a:extLst>
          </p:cNvPr>
          <p:cNvSpPr>
            <a:spLocks noGrp="1"/>
          </p:cNvSpPr>
          <p:nvPr>
            <p:ph type="ftr" sz="quarter" idx="11"/>
          </p:nvPr>
        </p:nvSpPr>
        <p:spPr/>
        <p:txBody>
          <a:bodyPr/>
          <a:lstStyle/>
          <a:p>
            <a:endParaRPr lang="pt-PT"/>
          </a:p>
        </p:txBody>
      </p:sp>
      <p:sp>
        <p:nvSpPr>
          <p:cNvPr id="5" name="Slide Number Placeholder 4">
            <a:extLst>
              <a:ext uri="{FF2B5EF4-FFF2-40B4-BE49-F238E27FC236}">
                <a16:creationId xmlns:a16="http://schemas.microsoft.com/office/drawing/2014/main" id="{08646BB8-A1F4-ABD7-39C2-E51AE1FA928B}"/>
              </a:ext>
            </a:extLst>
          </p:cNvPr>
          <p:cNvSpPr>
            <a:spLocks noGrp="1"/>
          </p:cNvSpPr>
          <p:nvPr>
            <p:ph type="sldNum" sz="quarter" idx="12"/>
          </p:nvPr>
        </p:nvSpPr>
        <p:spPr/>
        <p:txBody>
          <a:bodyPr/>
          <a:lstStyle/>
          <a:p>
            <a:fld id="{52F24138-F345-6046-A12F-7A06DE83BDB5}" type="slidenum">
              <a:rPr lang="pt-PT" smtClean="0"/>
              <a:t>‹#›</a:t>
            </a:fld>
            <a:endParaRPr lang="pt-PT"/>
          </a:p>
        </p:txBody>
      </p:sp>
    </p:spTree>
    <p:extLst>
      <p:ext uri="{BB962C8B-B14F-4D97-AF65-F5344CB8AC3E}">
        <p14:creationId xmlns:p14="http://schemas.microsoft.com/office/powerpoint/2010/main" val="636017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D9B893-C395-C817-A553-5E69A674BCA5}"/>
              </a:ext>
            </a:extLst>
          </p:cNvPr>
          <p:cNvSpPr>
            <a:spLocks noGrp="1"/>
          </p:cNvSpPr>
          <p:nvPr>
            <p:ph type="dt" sz="half" idx="10"/>
          </p:nvPr>
        </p:nvSpPr>
        <p:spPr/>
        <p:txBody>
          <a:bodyPr/>
          <a:lstStyle/>
          <a:p>
            <a:fld id="{76EA541A-0A4D-8E48-B533-2FB2D5DDEC8D}" type="datetimeFigureOut">
              <a:rPr lang="pt-PT" smtClean="0"/>
              <a:t>05/11/24</a:t>
            </a:fld>
            <a:endParaRPr lang="pt-PT"/>
          </a:p>
        </p:txBody>
      </p:sp>
      <p:sp>
        <p:nvSpPr>
          <p:cNvPr id="3" name="Footer Placeholder 2">
            <a:extLst>
              <a:ext uri="{FF2B5EF4-FFF2-40B4-BE49-F238E27FC236}">
                <a16:creationId xmlns:a16="http://schemas.microsoft.com/office/drawing/2014/main" id="{AFED5C34-311E-4EBA-1591-B2A08A3BD4AE}"/>
              </a:ext>
            </a:extLst>
          </p:cNvPr>
          <p:cNvSpPr>
            <a:spLocks noGrp="1"/>
          </p:cNvSpPr>
          <p:nvPr>
            <p:ph type="ftr" sz="quarter" idx="11"/>
          </p:nvPr>
        </p:nvSpPr>
        <p:spPr/>
        <p:txBody>
          <a:bodyPr/>
          <a:lstStyle/>
          <a:p>
            <a:endParaRPr lang="pt-PT"/>
          </a:p>
        </p:txBody>
      </p:sp>
      <p:sp>
        <p:nvSpPr>
          <p:cNvPr id="4" name="Slide Number Placeholder 3">
            <a:extLst>
              <a:ext uri="{FF2B5EF4-FFF2-40B4-BE49-F238E27FC236}">
                <a16:creationId xmlns:a16="http://schemas.microsoft.com/office/drawing/2014/main" id="{420C962E-8C0C-6776-FCC6-768244A9A4F6}"/>
              </a:ext>
            </a:extLst>
          </p:cNvPr>
          <p:cNvSpPr>
            <a:spLocks noGrp="1"/>
          </p:cNvSpPr>
          <p:nvPr>
            <p:ph type="sldNum" sz="quarter" idx="12"/>
          </p:nvPr>
        </p:nvSpPr>
        <p:spPr/>
        <p:txBody>
          <a:bodyPr/>
          <a:lstStyle/>
          <a:p>
            <a:fld id="{52F24138-F345-6046-A12F-7A06DE83BDB5}" type="slidenum">
              <a:rPr lang="pt-PT" smtClean="0"/>
              <a:t>‹#›</a:t>
            </a:fld>
            <a:endParaRPr lang="pt-PT"/>
          </a:p>
        </p:txBody>
      </p:sp>
    </p:spTree>
    <p:extLst>
      <p:ext uri="{BB962C8B-B14F-4D97-AF65-F5344CB8AC3E}">
        <p14:creationId xmlns:p14="http://schemas.microsoft.com/office/powerpoint/2010/main" val="1061872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EF365-584D-8E2F-5181-37A85579D06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pt-PT"/>
          </a:p>
        </p:txBody>
      </p:sp>
      <p:sp>
        <p:nvSpPr>
          <p:cNvPr id="3" name="Content Placeholder 2">
            <a:extLst>
              <a:ext uri="{FF2B5EF4-FFF2-40B4-BE49-F238E27FC236}">
                <a16:creationId xmlns:a16="http://schemas.microsoft.com/office/drawing/2014/main" id="{B3642A8B-A6D3-65AA-39EA-92CC1FD265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t-PT"/>
          </a:p>
        </p:txBody>
      </p:sp>
      <p:sp>
        <p:nvSpPr>
          <p:cNvPr id="4" name="Text Placeholder 3">
            <a:extLst>
              <a:ext uri="{FF2B5EF4-FFF2-40B4-BE49-F238E27FC236}">
                <a16:creationId xmlns:a16="http://schemas.microsoft.com/office/drawing/2014/main" id="{8C0C4AF2-E6EC-8F43-B3B5-F2CB377C16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F0E962E-8002-E3EB-3E1B-C761E52034BB}"/>
              </a:ext>
            </a:extLst>
          </p:cNvPr>
          <p:cNvSpPr>
            <a:spLocks noGrp="1"/>
          </p:cNvSpPr>
          <p:nvPr>
            <p:ph type="dt" sz="half" idx="10"/>
          </p:nvPr>
        </p:nvSpPr>
        <p:spPr/>
        <p:txBody>
          <a:bodyPr/>
          <a:lstStyle/>
          <a:p>
            <a:fld id="{76EA541A-0A4D-8E48-B533-2FB2D5DDEC8D}" type="datetimeFigureOut">
              <a:rPr lang="pt-PT" smtClean="0"/>
              <a:t>05/11/24</a:t>
            </a:fld>
            <a:endParaRPr lang="pt-PT"/>
          </a:p>
        </p:txBody>
      </p:sp>
      <p:sp>
        <p:nvSpPr>
          <p:cNvPr id="6" name="Footer Placeholder 5">
            <a:extLst>
              <a:ext uri="{FF2B5EF4-FFF2-40B4-BE49-F238E27FC236}">
                <a16:creationId xmlns:a16="http://schemas.microsoft.com/office/drawing/2014/main" id="{EE460ACF-24E7-BD02-86C1-7736D3A58701}"/>
              </a:ext>
            </a:extLst>
          </p:cNvPr>
          <p:cNvSpPr>
            <a:spLocks noGrp="1"/>
          </p:cNvSpPr>
          <p:nvPr>
            <p:ph type="ftr" sz="quarter" idx="11"/>
          </p:nvPr>
        </p:nvSpPr>
        <p:spPr/>
        <p:txBody>
          <a:bodyPr/>
          <a:lstStyle/>
          <a:p>
            <a:endParaRPr lang="pt-PT"/>
          </a:p>
        </p:txBody>
      </p:sp>
      <p:sp>
        <p:nvSpPr>
          <p:cNvPr id="7" name="Slide Number Placeholder 6">
            <a:extLst>
              <a:ext uri="{FF2B5EF4-FFF2-40B4-BE49-F238E27FC236}">
                <a16:creationId xmlns:a16="http://schemas.microsoft.com/office/drawing/2014/main" id="{3797D11A-1782-904A-423B-33B9CD68FD63}"/>
              </a:ext>
            </a:extLst>
          </p:cNvPr>
          <p:cNvSpPr>
            <a:spLocks noGrp="1"/>
          </p:cNvSpPr>
          <p:nvPr>
            <p:ph type="sldNum" sz="quarter" idx="12"/>
          </p:nvPr>
        </p:nvSpPr>
        <p:spPr/>
        <p:txBody>
          <a:bodyPr/>
          <a:lstStyle/>
          <a:p>
            <a:fld id="{52F24138-F345-6046-A12F-7A06DE83BDB5}" type="slidenum">
              <a:rPr lang="pt-PT" smtClean="0"/>
              <a:t>‹#›</a:t>
            </a:fld>
            <a:endParaRPr lang="pt-PT"/>
          </a:p>
        </p:txBody>
      </p:sp>
    </p:spTree>
    <p:extLst>
      <p:ext uri="{BB962C8B-B14F-4D97-AF65-F5344CB8AC3E}">
        <p14:creationId xmlns:p14="http://schemas.microsoft.com/office/powerpoint/2010/main" val="141869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55524-A5A5-8F97-4467-4860A227CCF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pt-PT"/>
          </a:p>
        </p:txBody>
      </p:sp>
      <p:sp>
        <p:nvSpPr>
          <p:cNvPr id="3" name="Picture Placeholder 2">
            <a:extLst>
              <a:ext uri="{FF2B5EF4-FFF2-40B4-BE49-F238E27FC236}">
                <a16:creationId xmlns:a16="http://schemas.microsoft.com/office/drawing/2014/main" id="{3A89520F-BD94-7723-3D39-58618650F2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Text Placeholder 3">
            <a:extLst>
              <a:ext uri="{FF2B5EF4-FFF2-40B4-BE49-F238E27FC236}">
                <a16:creationId xmlns:a16="http://schemas.microsoft.com/office/drawing/2014/main" id="{843B0D14-6A72-421F-F09C-C3B7F584A8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AEA1AA9-F8C7-922A-5C08-9DBD806FCC63}"/>
              </a:ext>
            </a:extLst>
          </p:cNvPr>
          <p:cNvSpPr>
            <a:spLocks noGrp="1"/>
          </p:cNvSpPr>
          <p:nvPr>
            <p:ph type="dt" sz="half" idx="10"/>
          </p:nvPr>
        </p:nvSpPr>
        <p:spPr/>
        <p:txBody>
          <a:bodyPr/>
          <a:lstStyle/>
          <a:p>
            <a:fld id="{76EA541A-0A4D-8E48-B533-2FB2D5DDEC8D}" type="datetimeFigureOut">
              <a:rPr lang="pt-PT" smtClean="0"/>
              <a:t>05/11/24</a:t>
            </a:fld>
            <a:endParaRPr lang="pt-PT"/>
          </a:p>
        </p:txBody>
      </p:sp>
      <p:sp>
        <p:nvSpPr>
          <p:cNvPr id="6" name="Footer Placeholder 5">
            <a:extLst>
              <a:ext uri="{FF2B5EF4-FFF2-40B4-BE49-F238E27FC236}">
                <a16:creationId xmlns:a16="http://schemas.microsoft.com/office/drawing/2014/main" id="{D84131BD-1CC0-CA85-8973-8A377650819F}"/>
              </a:ext>
            </a:extLst>
          </p:cNvPr>
          <p:cNvSpPr>
            <a:spLocks noGrp="1"/>
          </p:cNvSpPr>
          <p:nvPr>
            <p:ph type="ftr" sz="quarter" idx="11"/>
          </p:nvPr>
        </p:nvSpPr>
        <p:spPr/>
        <p:txBody>
          <a:bodyPr/>
          <a:lstStyle/>
          <a:p>
            <a:endParaRPr lang="pt-PT"/>
          </a:p>
        </p:txBody>
      </p:sp>
      <p:sp>
        <p:nvSpPr>
          <p:cNvPr id="7" name="Slide Number Placeholder 6">
            <a:extLst>
              <a:ext uri="{FF2B5EF4-FFF2-40B4-BE49-F238E27FC236}">
                <a16:creationId xmlns:a16="http://schemas.microsoft.com/office/drawing/2014/main" id="{512C2C9D-1CC7-F921-76DF-F36232610F09}"/>
              </a:ext>
            </a:extLst>
          </p:cNvPr>
          <p:cNvSpPr>
            <a:spLocks noGrp="1"/>
          </p:cNvSpPr>
          <p:nvPr>
            <p:ph type="sldNum" sz="quarter" idx="12"/>
          </p:nvPr>
        </p:nvSpPr>
        <p:spPr/>
        <p:txBody>
          <a:bodyPr/>
          <a:lstStyle/>
          <a:p>
            <a:fld id="{52F24138-F345-6046-A12F-7A06DE83BDB5}" type="slidenum">
              <a:rPr lang="pt-PT" smtClean="0"/>
              <a:t>‹#›</a:t>
            </a:fld>
            <a:endParaRPr lang="pt-PT"/>
          </a:p>
        </p:txBody>
      </p:sp>
    </p:spTree>
    <p:extLst>
      <p:ext uri="{BB962C8B-B14F-4D97-AF65-F5344CB8AC3E}">
        <p14:creationId xmlns:p14="http://schemas.microsoft.com/office/powerpoint/2010/main" val="2203971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129984-6A5A-7581-7920-0730DCA171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pt-PT"/>
          </a:p>
        </p:txBody>
      </p:sp>
      <p:sp>
        <p:nvSpPr>
          <p:cNvPr id="3" name="Text Placeholder 2">
            <a:extLst>
              <a:ext uri="{FF2B5EF4-FFF2-40B4-BE49-F238E27FC236}">
                <a16:creationId xmlns:a16="http://schemas.microsoft.com/office/drawing/2014/main" id="{62CEACAD-B723-C536-82A7-CC6E2BCD11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pt-PT"/>
          </a:p>
        </p:txBody>
      </p:sp>
      <p:sp>
        <p:nvSpPr>
          <p:cNvPr id="4" name="Date Placeholder 3">
            <a:extLst>
              <a:ext uri="{FF2B5EF4-FFF2-40B4-BE49-F238E27FC236}">
                <a16:creationId xmlns:a16="http://schemas.microsoft.com/office/drawing/2014/main" id="{C11EA083-5021-BE1A-5154-6D5E0D37C7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A541A-0A4D-8E48-B533-2FB2D5DDEC8D}" type="datetimeFigureOut">
              <a:rPr lang="pt-PT" smtClean="0"/>
              <a:t>05/11/24</a:t>
            </a:fld>
            <a:endParaRPr lang="pt-PT"/>
          </a:p>
        </p:txBody>
      </p:sp>
      <p:sp>
        <p:nvSpPr>
          <p:cNvPr id="5" name="Footer Placeholder 4">
            <a:extLst>
              <a:ext uri="{FF2B5EF4-FFF2-40B4-BE49-F238E27FC236}">
                <a16:creationId xmlns:a16="http://schemas.microsoft.com/office/drawing/2014/main" id="{F1B0A6AB-8B6B-3D5E-A7AE-406E726E26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Slide Number Placeholder 5">
            <a:extLst>
              <a:ext uri="{FF2B5EF4-FFF2-40B4-BE49-F238E27FC236}">
                <a16:creationId xmlns:a16="http://schemas.microsoft.com/office/drawing/2014/main" id="{3DC3B97B-80A2-2648-42A3-7A65B67382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F24138-F345-6046-A12F-7A06DE83BDB5}" type="slidenum">
              <a:rPr lang="pt-PT" smtClean="0"/>
              <a:t>‹#›</a:t>
            </a:fld>
            <a:endParaRPr lang="pt-PT"/>
          </a:p>
        </p:txBody>
      </p:sp>
    </p:spTree>
    <p:extLst>
      <p:ext uri="{BB962C8B-B14F-4D97-AF65-F5344CB8AC3E}">
        <p14:creationId xmlns:p14="http://schemas.microsoft.com/office/powerpoint/2010/main" val="826795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www.google.com/imgres?q=galileo%20greco&amp;imgurl=https%3A%2F%2Fm.media-amazon.com%2Fimages%2FI%2F61deSnA5%2BjL._AC_UF1000%2C1000_QL80_.jpg&amp;imgrefurl=https%3A%2F%2Fwww.amazon.fr%2FGalileo-Lartista-Toscano-Pietro-Greco%2Fdp%2F884705267X&amp;docid=LD9w-1rXvtO5wM&amp;tbnid=1wdImYripvyygM&amp;vet=12ahUKEwij3e3y98WJAxVXfKQEHSePKH0QM3oECBwQAA..i&amp;w=644&amp;h=1000&amp;hcb=2&amp;itg=1&amp;ved=2ahUKEwij3e3y98WJAxVXfKQEHSePKH0QM3oECBwQAA" TargetMode="External"/><Relationship Id="rId3" Type="http://schemas.openxmlformats.org/officeDocument/2006/relationships/image" Target="../media/image19.jpeg"/><Relationship Id="rId7" Type="http://schemas.openxmlformats.org/officeDocument/2006/relationships/image" Target="../media/image22.jpeg"/><Relationship Id="rId12" Type="http://schemas.openxmlformats.org/officeDocument/2006/relationships/image" Target="../media/image25.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4.jpeg"/><Relationship Id="rId5" Type="http://schemas.openxmlformats.org/officeDocument/2006/relationships/hyperlink" Target="https://www.einaudi.it/content/uploads/2012/05/978880620113GRA.JPG" TargetMode="External"/><Relationship Id="rId10" Type="http://schemas.openxmlformats.org/officeDocument/2006/relationships/hyperlink" Target="https://www.google.com/imgres?q=shea%20galileo&amp;imgurl=https%3A%2F%2Fwww.ibs.it%2Fimages%2F9788865123423_0_536_0_75.jpg&amp;imgrefurl=https%3A%2F%2Fwww.ibs.it%2Fgalileo-a-roma-trionfo-tribolazioni-ebook-mariano-artigas-william-r-shea%2Fe%2F9788865123423&amp;docid=FeOgQyoTae73XM&amp;tbnid=cq1ErVNb91iTAM&amp;vet=12ahUKEwiauImG-MWJAxVGfKQEHc56HEcQM3oECBwQAA..i&amp;w=536&amp;h=732&amp;hcb=2&amp;itg=1&amp;ved=2ahUKEwiauImG-MWJAxVGfKQEHc56HEcQM3oECBwQAA" TargetMode="External"/><Relationship Id="rId4" Type="http://schemas.openxmlformats.org/officeDocument/2006/relationships/image" Target="../media/image20.jpeg"/><Relationship Id="rId9"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B4BD7-967B-1E7D-9BEC-1CF0BA3923C4}"/>
              </a:ext>
            </a:extLst>
          </p:cNvPr>
          <p:cNvSpPr>
            <a:spLocks noGrp="1"/>
          </p:cNvSpPr>
          <p:nvPr>
            <p:ph type="ctrTitle"/>
          </p:nvPr>
        </p:nvSpPr>
        <p:spPr>
          <a:xfrm>
            <a:off x="651352" y="0"/>
            <a:ext cx="6643688" cy="2387600"/>
          </a:xfrm>
        </p:spPr>
        <p:txBody>
          <a:bodyPr/>
          <a:lstStyle/>
          <a:p>
            <a:r>
              <a:rPr lang="pt-PT" b="1" dirty="0">
                <a:solidFill>
                  <a:srgbClr val="FF0000"/>
                </a:solidFill>
              </a:rPr>
              <a:t>Galileo </a:t>
            </a:r>
            <a:r>
              <a:rPr lang="pt-PT" b="1" dirty="0" err="1">
                <a:solidFill>
                  <a:srgbClr val="FF0000"/>
                </a:solidFill>
              </a:rPr>
              <a:t>and</a:t>
            </a:r>
            <a:r>
              <a:rPr lang="pt-PT" b="1" dirty="0">
                <a:solidFill>
                  <a:srgbClr val="FF0000"/>
                </a:solidFill>
              </a:rPr>
              <a:t> </a:t>
            </a:r>
            <a:r>
              <a:rPr lang="pt-PT" b="1" dirty="0" err="1">
                <a:solidFill>
                  <a:srgbClr val="FF0000"/>
                </a:solidFill>
              </a:rPr>
              <a:t>satellite</a:t>
            </a:r>
            <a:r>
              <a:rPr lang="pt-PT" b="1" dirty="0">
                <a:solidFill>
                  <a:srgbClr val="FF0000"/>
                </a:solidFill>
              </a:rPr>
              <a:t> </a:t>
            </a:r>
            <a:r>
              <a:rPr lang="pt-PT" b="1" dirty="0" err="1">
                <a:solidFill>
                  <a:srgbClr val="FF0000"/>
                </a:solidFill>
              </a:rPr>
              <a:t>navigation</a:t>
            </a:r>
            <a:endParaRPr lang="pt-PT" b="1" dirty="0">
              <a:solidFill>
                <a:srgbClr val="FF0000"/>
              </a:solidFill>
            </a:endParaRPr>
          </a:p>
        </p:txBody>
      </p:sp>
      <p:sp>
        <p:nvSpPr>
          <p:cNvPr id="3" name="Subtitle 2">
            <a:extLst>
              <a:ext uri="{FF2B5EF4-FFF2-40B4-BE49-F238E27FC236}">
                <a16:creationId xmlns:a16="http://schemas.microsoft.com/office/drawing/2014/main" id="{143AFB57-5CAA-568F-57B3-2246310C4A29}"/>
              </a:ext>
            </a:extLst>
          </p:cNvPr>
          <p:cNvSpPr>
            <a:spLocks noGrp="1"/>
          </p:cNvSpPr>
          <p:nvPr>
            <p:ph type="subTitle" idx="1"/>
          </p:nvPr>
        </p:nvSpPr>
        <p:spPr>
          <a:xfrm>
            <a:off x="781981" y="3100388"/>
            <a:ext cx="6377049" cy="3757612"/>
          </a:xfrm>
        </p:spPr>
        <p:txBody>
          <a:bodyPr>
            <a:normAutofit/>
          </a:bodyPr>
          <a:lstStyle/>
          <a:p>
            <a:r>
              <a:rPr lang="pt-PT" dirty="0"/>
              <a:t>Alessandro De Angelis</a:t>
            </a:r>
          </a:p>
          <a:p>
            <a:r>
              <a:rPr lang="pt-PT" i="1" dirty="0" err="1"/>
              <a:t>Rappresentanza</a:t>
            </a:r>
            <a:r>
              <a:rPr lang="pt-PT" i="1" dirty="0"/>
              <a:t> Permanente d’</a:t>
            </a:r>
            <a:r>
              <a:rPr lang="pt-PT" i="1" dirty="0" err="1"/>
              <a:t>Italia</a:t>
            </a:r>
            <a:r>
              <a:rPr lang="pt-PT" i="1" dirty="0"/>
              <a:t> </a:t>
            </a:r>
            <a:r>
              <a:rPr lang="pt-PT" i="1" dirty="0" err="1"/>
              <a:t>presso</a:t>
            </a:r>
            <a:r>
              <a:rPr lang="pt-PT" i="1" dirty="0"/>
              <a:t> </a:t>
            </a:r>
            <a:r>
              <a:rPr lang="pt-PT" i="1" dirty="0" err="1"/>
              <a:t>le</a:t>
            </a:r>
            <a:r>
              <a:rPr lang="pt-PT" i="1" dirty="0"/>
              <a:t> </a:t>
            </a:r>
            <a:r>
              <a:rPr lang="pt-PT" i="1" dirty="0" err="1"/>
              <a:t>Organizzazioni</a:t>
            </a:r>
            <a:r>
              <a:rPr lang="pt-PT" i="1" dirty="0"/>
              <a:t> </a:t>
            </a:r>
            <a:r>
              <a:rPr lang="pt-PT" i="1" dirty="0" err="1"/>
              <a:t>Internazionali</a:t>
            </a:r>
            <a:r>
              <a:rPr lang="pt-PT" i="1" dirty="0"/>
              <a:t>, Paris</a:t>
            </a:r>
          </a:p>
          <a:p>
            <a:r>
              <a:rPr lang="pt-PT" i="1" dirty="0" err="1"/>
              <a:t>Università</a:t>
            </a:r>
            <a:r>
              <a:rPr lang="pt-PT" i="1" dirty="0"/>
              <a:t> </a:t>
            </a:r>
            <a:r>
              <a:rPr lang="pt-PT" i="1" dirty="0" err="1"/>
              <a:t>di</a:t>
            </a:r>
            <a:r>
              <a:rPr lang="pt-PT" i="1" dirty="0"/>
              <a:t> Padova e </a:t>
            </a:r>
            <a:r>
              <a:rPr lang="pt-PT" i="1" dirty="0" err="1"/>
              <a:t>di</a:t>
            </a:r>
            <a:r>
              <a:rPr lang="pt-PT" i="1" dirty="0"/>
              <a:t> Lisboa</a:t>
            </a:r>
          </a:p>
          <a:p>
            <a:endParaRPr lang="pt-PT" dirty="0"/>
          </a:p>
          <a:p>
            <a:r>
              <a:rPr lang="pt-PT" dirty="0" err="1"/>
              <a:t>Frascati</a:t>
            </a:r>
            <a:r>
              <a:rPr lang="pt-PT" dirty="0"/>
              <a:t>, </a:t>
            </a:r>
            <a:r>
              <a:rPr lang="pt-PT" dirty="0" err="1"/>
              <a:t>November</a:t>
            </a:r>
            <a:r>
              <a:rPr lang="pt-PT" dirty="0"/>
              <a:t> 2024</a:t>
            </a:r>
          </a:p>
          <a:p>
            <a:endParaRPr lang="pt-PT" dirty="0"/>
          </a:p>
          <a:p>
            <a:r>
              <a:rPr lang="pt-PT" sz="1800" dirty="0" err="1"/>
              <a:t>Acknowledgements</a:t>
            </a:r>
            <a:r>
              <a:rPr lang="pt-PT" sz="1800" dirty="0"/>
              <a:t> to Michele </a:t>
            </a:r>
            <a:r>
              <a:rPr lang="pt-PT" sz="1800" dirty="0" err="1"/>
              <a:t>Camerota</a:t>
            </a:r>
            <a:r>
              <a:rPr lang="pt-PT" sz="1800" dirty="0"/>
              <a:t>, Bill </a:t>
            </a:r>
            <a:r>
              <a:rPr lang="pt-PT" sz="1800" dirty="0" err="1"/>
              <a:t>Shea</a:t>
            </a:r>
            <a:r>
              <a:rPr lang="pt-PT" sz="1800" dirty="0"/>
              <a:t>, Giorgio </a:t>
            </a:r>
            <a:r>
              <a:rPr lang="pt-PT" sz="1800" dirty="0" err="1"/>
              <a:t>Strano</a:t>
            </a:r>
            <a:endParaRPr lang="pt-PT" sz="1800" dirty="0"/>
          </a:p>
          <a:p>
            <a:endParaRPr lang="pt-PT" dirty="0"/>
          </a:p>
          <a:p>
            <a:endParaRPr lang="pt-PT" dirty="0"/>
          </a:p>
        </p:txBody>
      </p:sp>
      <p:pic>
        <p:nvPicPr>
          <p:cNvPr id="4" name="Picture 3" descr="A close-up of a clock&#10;&#10;Description automatically generated">
            <a:extLst>
              <a:ext uri="{FF2B5EF4-FFF2-40B4-BE49-F238E27FC236}">
                <a16:creationId xmlns:a16="http://schemas.microsoft.com/office/drawing/2014/main" id="{706CE415-DD70-1476-D258-B0BBE4110293}"/>
              </a:ext>
            </a:extLst>
          </p:cNvPr>
          <p:cNvPicPr>
            <a:picLocks noChangeAspect="1"/>
          </p:cNvPicPr>
          <p:nvPr/>
        </p:nvPicPr>
        <p:blipFill rotWithShape="1">
          <a:blip r:embed="rId2"/>
          <a:srcRect l="12818" t="5416" r="11030" b="6705"/>
          <a:stretch/>
        </p:blipFill>
        <p:spPr>
          <a:xfrm>
            <a:off x="8192022" y="0"/>
            <a:ext cx="3331923" cy="6862480"/>
          </a:xfrm>
          <a:prstGeom prst="rect">
            <a:avLst/>
          </a:prstGeom>
        </p:spPr>
      </p:pic>
    </p:spTree>
    <p:extLst>
      <p:ext uri="{BB962C8B-B14F-4D97-AF65-F5344CB8AC3E}">
        <p14:creationId xmlns:p14="http://schemas.microsoft.com/office/powerpoint/2010/main" val="572686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F4ED80-611D-054D-B20A-2DCE028C9E42}"/>
              </a:ext>
            </a:extLst>
          </p:cNvPr>
          <p:cNvSpPr/>
          <p:nvPr/>
        </p:nvSpPr>
        <p:spPr>
          <a:xfrm>
            <a:off x="-2" y="1241347"/>
            <a:ext cx="12192001" cy="5509200"/>
          </a:xfrm>
          <a:prstGeom prst="rect">
            <a:avLst/>
          </a:prstGeom>
        </p:spPr>
        <p:txBody>
          <a:bodyPr wrap="square">
            <a:spAutoFit/>
          </a:bodyPr>
          <a:lstStyle/>
          <a:p>
            <a:pPr marL="285750" indent="-285750" algn="just">
              <a:buFont typeface="Arial" panose="020B0604020202020204" pitchFamily="34" charset="0"/>
              <a:buChar char="•"/>
            </a:pPr>
            <a:r>
              <a:rPr lang="en-IT" sz="3200" dirty="0">
                <a:latin typeface="Calibri" panose="020F0502020204030204" pitchFamily="34" charset="0"/>
                <a:ea typeface="Calibri" panose="020F0502020204030204" pitchFamily="34" charset="0"/>
                <a:cs typeface="Times New Roman" panose="02020603050405020304" pitchFamily="18" charset="0"/>
              </a:rPr>
              <a:t>Galileo’s lifestyle was very expensive</a:t>
            </a:r>
          </a:p>
          <a:p>
            <a:pPr marL="285750" indent="-285750" algn="just">
              <a:buFont typeface="Arial" panose="020B0604020202020204" pitchFamily="34" charset="0"/>
              <a:buChar char="•"/>
            </a:pPr>
            <a:endParaRPr lang="en-IT" sz="32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n-IT" sz="3200" dirty="0">
                <a:latin typeface="Calibri" panose="020F0502020204030204" pitchFamily="34" charset="0"/>
                <a:ea typeface="Calibri" panose="020F0502020204030204" pitchFamily="34" charset="0"/>
                <a:cs typeface="Times New Roman" panose="02020603050405020304" pitchFamily="18" charset="0"/>
              </a:rPr>
              <a:t>At the end of 1610, Galileo moved to Florence with the same salary as in Venice (but no teaching)</a:t>
            </a:r>
          </a:p>
          <a:p>
            <a:pPr marL="285750" indent="-285750" algn="just">
              <a:buFont typeface="Arial" panose="020B0604020202020204" pitchFamily="34" charset="0"/>
              <a:buChar char="•"/>
            </a:pPr>
            <a:endParaRPr lang="en-IT" sz="32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n-IT" sz="3200" dirty="0">
                <a:effectLst/>
                <a:latin typeface="Calibri" panose="020F0502020204030204" pitchFamily="34" charset="0"/>
                <a:ea typeface="Calibri" panose="020F0502020204030204" pitchFamily="34" charset="0"/>
                <a:cs typeface="Times New Roman" panose="02020603050405020304" pitchFamily="18" charset="0"/>
              </a:rPr>
              <a:t>The king of Spain promised tens of millions of euros at </a:t>
            </a:r>
            <a:r>
              <a:rPr lang="en-IT" sz="3200" dirty="0">
                <a:latin typeface="Calibri" panose="020F0502020204030204" pitchFamily="34" charset="0"/>
                <a:ea typeface="Calibri" panose="020F0502020204030204" pitchFamily="34" charset="0"/>
                <a:cs typeface="Times New Roman" panose="02020603050405020304" pitchFamily="18" charset="0"/>
              </a:rPr>
              <a:t>today’s </a:t>
            </a:r>
            <a:r>
              <a:rPr lang="en-IT" sz="3200" dirty="0">
                <a:effectLst/>
                <a:latin typeface="Calibri" panose="020F0502020204030204" pitchFamily="34" charset="0"/>
                <a:ea typeface="Calibri" panose="020F0502020204030204" pitchFamily="34" charset="0"/>
                <a:cs typeface="Times New Roman" panose="02020603050405020304" pitchFamily="18" charset="0"/>
              </a:rPr>
              <a:t>exchange rate to anyone who solved the problem</a:t>
            </a:r>
            <a:r>
              <a:rPr lang="en-IT" sz="3200" dirty="0">
                <a:latin typeface="Calibri" panose="020F0502020204030204" pitchFamily="34" charset="0"/>
                <a:ea typeface="Calibri" panose="020F0502020204030204" pitchFamily="34" charset="0"/>
                <a:cs typeface="Times New Roman" panose="02020603050405020304" pitchFamily="18" charset="0"/>
              </a:rPr>
              <a:t> of geolocation</a:t>
            </a:r>
          </a:p>
          <a:p>
            <a:pPr algn="just"/>
            <a:endParaRPr lang="en-IT" sz="32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n-IT" sz="3200" dirty="0">
                <a:effectLst/>
                <a:latin typeface="Calibri" panose="020F0502020204030204" pitchFamily="34" charset="0"/>
                <a:ea typeface="Calibri" panose="020F0502020204030204" pitchFamily="34" charset="0"/>
                <a:cs typeface="Times New Roman" panose="02020603050405020304" pitchFamily="18" charset="0"/>
              </a:rPr>
              <a:t>In 1612, Galileo described his invention to the prime minister and to the Florentine ambassador in Madrid, and asked for their help in selling the new technique to the king of Spain</a:t>
            </a:r>
            <a:endParaRPr lang="x-none" sz="3600" dirty="0"/>
          </a:p>
        </p:txBody>
      </p:sp>
      <p:sp>
        <p:nvSpPr>
          <p:cNvPr id="5" name="Title 1">
            <a:extLst>
              <a:ext uri="{FF2B5EF4-FFF2-40B4-BE49-F238E27FC236}">
                <a16:creationId xmlns:a16="http://schemas.microsoft.com/office/drawing/2014/main" id="{5DB032E6-0D36-4849-9F1B-D793DC00EDD9}"/>
              </a:ext>
            </a:extLst>
          </p:cNvPr>
          <p:cNvSpPr>
            <a:spLocks noGrp="1"/>
          </p:cNvSpPr>
          <p:nvPr>
            <p:ph type="title"/>
          </p:nvPr>
        </p:nvSpPr>
        <p:spPr>
          <a:xfrm>
            <a:off x="0" y="1"/>
            <a:ext cx="12192000" cy="952107"/>
          </a:xfrm>
        </p:spPr>
        <p:txBody>
          <a:bodyPr>
            <a:normAutofit/>
          </a:bodyPr>
          <a:lstStyle/>
          <a:p>
            <a:pPr algn="ctr"/>
            <a:r>
              <a:rPr lang="en-IT" dirty="0">
                <a:solidFill>
                  <a:srgbClr val="FF0000"/>
                </a:solidFill>
              </a:rPr>
              <a:t>How to make money out of the idea of geolocation?</a:t>
            </a:r>
          </a:p>
        </p:txBody>
      </p:sp>
    </p:spTree>
    <p:extLst>
      <p:ext uri="{BB962C8B-B14F-4D97-AF65-F5344CB8AC3E}">
        <p14:creationId xmlns:p14="http://schemas.microsoft.com/office/powerpoint/2010/main" val="1961033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F4ED80-611D-054D-B20A-2DCE028C9E42}"/>
              </a:ext>
            </a:extLst>
          </p:cNvPr>
          <p:cNvSpPr/>
          <p:nvPr/>
        </p:nvSpPr>
        <p:spPr>
          <a:xfrm>
            <a:off x="-1" y="1241347"/>
            <a:ext cx="12192001" cy="5293757"/>
          </a:xfrm>
          <a:prstGeom prst="rect">
            <a:avLst/>
          </a:prstGeom>
        </p:spPr>
        <p:txBody>
          <a:bodyPr wrap="square">
            <a:spAutoFit/>
          </a:bodyPr>
          <a:lstStyle/>
          <a:p>
            <a:pPr marL="342900" indent="-342900">
              <a:buFont typeface="Arial" panose="020B0604020202020204" pitchFamily="34" charset="0"/>
              <a:buChar char="•"/>
            </a:pPr>
            <a:r>
              <a:rPr lang="en-US" sz="2600" dirty="0"/>
              <a:t>It took 6 years for Spain to evaluate Galileo’s idea</a:t>
            </a:r>
          </a:p>
          <a:p>
            <a:pPr marL="342900" indent="-342900">
              <a:buFont typeface="Arial" panose="020B0604020202020204" pitchFamily="34" charset="0"/>
              <a:buChar char="•"/>
            </a:pPr>
            <a:endParaRPr lang="en-US" sz="2600" dirty="0"/>
          </a:p>
          <a:p>
            <a:pPr marL="342900" indent="-342900">
              <a:buFont typeface="Arial" panose="020B0604020202020204" pitchFamily="34" charset="0"/>
              <a:buChar char="•"/>
            </a:pPr>
            <a:r>
              <a:rPr lang="en-US" sz="2600" dirty="0"/>
              <a:t>The Spanish referee, Joao </a:t>
            </a:r>
            <a:r>
              <a:rPr lang="en-US" sz="2600" dirty="0" err="1"/>
              <a:t>Lavanha</a:t>
            </a:r>
            <a:r>
              <a:rPr lang="en-US" sz="2600" dirty="0"/>
              <a:t>, expressed a negative opinion justified by 4 reasons:</a:t>
            </a:r>
          </a:p>
          <a:p>
            <a:pPr marL="914400" lvl="1" indent="-457200">
              <a:buFont typeface="+mj-lt"/>
              <a:buAutoNum type="arabicPeriod"/>
            </a:pPr>
            <a:r>
              <a:rPr lang="en-US" sz="2600" dirty="0"/>
              <a:t>He did not believe that Jupiter’s satellites existed</a:t>
            </a:r>
          </a:p>
          <a:p>
            <a:pPr marL="914400" lvl="1" indent="-457200">
              <a:buFont typeface="+mj-lt"/>
              <a:buAutoNum type="arabicPeriod"/>
            </a:pPr>
            <a:r>
              <a:rPr lang="en-US" sz="2600" dirty="0"/>
              <a:t>Even if they existed, he did not believe that they could be observable</a:t>
            </a:r>
          </a:p>
          <a:p>
            <a:pPr marL="914400" lvl="1" indent="-457200">
              <a:buFont typeface="+mj-lt"/>
              <a:buAutoNum type="arabicPeriod"/>
            </a:pPr>
            <a:r>
              <a:rPr lang="en-US" sz="2600" dirty="0"/>
              <a:t>In any case, it could not be possible to compute their motion</a:t>
            </a:r>
          </a:p>
          <a:p>
            <a:pPr marL="914400" lvl="1" indent="-457200">
              <a:buFont typeface="+mj-lt"/>
              <a:buAutoNum type="arabicPeriod"/>
            </a:pPr>
            <a:r>
              <a:rPr lang="en-US" sz="2600" dirty="0"/>
              <a:t>And even if 1, 2, 3 were wrong, it would not be possible to observe from a ship</a:t>
            </a:r>
          </a:p>
          <a:p>
            <a:pPr marL="914400" lvl="1" indent="-457200">
              <a:buFont typeface="+mj-lt"/>
              <a:buAutoNum type="arabicPeriod"/>
            </a:pPr>
            <a:endParaRPr lang="en-US" sz="2600" dirty="0"/>
          </a:p>
          <a:p>
            <a:pPr marL="342900" indent="-342900">
              <a:buFont typeface="Arial" panose="020B0604020202020204" pitchFamily="34" charset="0"/>
              <a:buChar char="•"/>
            </a:pPr>
            <a:r>
              <a:rPr lang="en-US" sz="2600" dirty="0"/>
              <a:t>On the basis of this report, the king of Spain rejected Galileo’s idea</a:t>
            </a:r>
          </a:p>
          <a:p>
            <a:pPr marL="800100" lvl="1" indent="-342900">
              <a:buFont typeface="Arial" panose="020B0604020202020204" pitchFamily="34" charset="0"/>
              <a:buChar char="•"/>
            </a:pPr>
            <a:endParaRPr lang="en-US" sz="2600" dirty="0"/>
          </a:p>
          <a:p>
            <a:pPr marL="342900" indent="-342900">
              <a:buFont typeface="Arial" panose="020B0604020202020204" pitchFamily="34" charset="0"/>
              <a:buChar char="•"/>
            </a:pPr>
            <a:r>
              <a:rPr lang="en-US" sz="2600" dirty="0"/>
              <a:t>Galileo appealed, but his appeal was also rejected</a:t>
            </a:r>
            <a:endParaRPr lang="it-IT" sz="2600" dirty="0"/>
          </a:p>
          <a:p>
            <a:pPr marL="800100" lvl="1" indent="-342900">
              <a:buFont typeface="Arial" panose="020B0604020202020204" pitchFamily="34" charset="0"/>
              <a:buChar char="•"/>
            </a:pPr>
            <a:r>
              <a:rPr lang="en-US" sz="2600" dirty="0"/>
              <a:t>The king of Spain left anyway a small door open</a:t>
            </a:r>
          </a:p>
          <a:p>
            <a:pPr marL="342900" indent="-342900">
              <a:buFont typeface="Arial" panose="020B0604020202020204" pitchFamily="34" charset="0"/>
              <a:buChar char="•"/>
            </a:pPr>
            <a:endParaRPr lang="x-none" sz="2600" dirty="0"/>
          </a:p>
        </p:txBody>
      </p:sp>
      <p:sp>
        <p:nvSpPr>
          <p:cNvPr id="5" name="Title 1">
            <a:extLst>
              <a:ext uri="{FF2B5EF4-FFF2-40B4-BE49-F238E27FC236}">
                <a16:creationId xmlns:a16="http://schemas.microsoft.com/office/drawing/2014/main" id="{5DB032E6-0D36-4849-9F1B-D793DC00EDD9}"/>
              </a:ext>
            </a:extLst>
          </p:cNvPr>
          <p:cNvSpPr>
            <a:spLocks noGrp="1"/>
          </p:cNvSpPr>
          <p:nvPr>
            <p:ph type="title"/>
          </p:nvPr>
        </p:nvSpPr>
        <p:spPr>
          <a:xfrm>
            <a:off x="0" y="1"/>
            <a:ext cx="12192000" cy="952107"/>
          </a:xfrm>
        </p:spPr>
        <p:txBody>
          <a:bodyPr>
            <a:normAutofit/>
          </a:bodyPr>
          <a:lstStyle/>
          <a:p>
            <a:pPr algn="ctr"/>
            <a:r>
              <a:rPr lang="en-IT" sz="4000" dirty="0">
                <a:solidFill>
                  <a:srgbClr val="FF0000"/>
                </a:solidFill>
              </a:rPr>
              <a:t>The king of Spain rejects the idea</a:t>
            </a:r>
          </a:p>
        </p:txBody>
      </p:sp>
    </p:spTree>
    <p:extLst>
      <p:ext uri="{BB962C8B-B14F-4D97-AF65-F5344CB8AC3E}">
        <p14:creationId xmlns:p14="http://schemas.microsoft.com/office/powerpoint/2010/main" val="2536808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F4ED80-611D-054D-B20A-2DCE028C9E42}"/>
              </a:ext>
            </a:extLst>
          </p:cNvPr>
          <p:cNvSpPr/>
          <p:nvPr/>
        </p:nvSpPr>
        <p:spPr>
          <a:xfrm>
            <a:off x="0" y="1089482"/>
            <a:ext cx="4951141" cy="6001643"/>
          </a:xfrm>
          <a:prstGeom prst="rect">
            <a:avLst/>
          </a:prstGeom>
        </p:spPr>
        <p:txBody>
          <a:bodyPr wrap="square">
            <a:spAutoFit/>
          </a:bodyPr>
          <a:lstStyle/>
          <a:p>
            <a:pPr marL="342900" indent="-342900">
              <a:buFont typeface="Arial" panose="020B0604020202020204" pitchFamily="34" charset="0"/>
              <a:buChar char="•"/>
            </a:pPr>
            <a:r>
              <a:rPr lang="en-US" sz="2400" dirty="0"/>
              <a:t>Galileo was not a sailor. He knew that objections 1, 2 and 3 were wrong, but still he took objection 4 seriously</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To make it possible to observe Jupiter from a ship, compensating the ship’s movements, he invented the </a:t>
            </a:r>
            <a:r>
              <a:rPr lang="en-US" sz="2400" i="1" dirty="0" err="1"/>
              <a:t>celatone</a:t>
            </a:r>
            <a:r>
              <a:rPr lang="en-US" sz="2400" dirty="0"/>
              <a:t>, a helmet (kind of </a:t>
            </a:r>
            <a:r>
              <a:rPr lang="en-US" sz="2400" dirty="0" err="1"/>
              <a:t>steadycam</a:t>
            </a:r>
            <a:r>
              <a:rPr lang="en-US" sz="2400" dirty="0"/>
              <a:t>) with a telescope on one eye, and the </a:t>
            </a:r>
            <a:r>
              <a:rPr lang="en-US" sz="2400" i="1" dirty="0" err="1"/>
              <a:t>oleodynamic</a:t>
            </a:r>
            <a:r>
              <a:rPr lang="en-US" sz="2400" i="1" dirty="0"/>
              <a:t> suspension</a:t>
            </a: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There is no indication that these inventions ever worked</a:t>
            </a:r>
            <a:endParaRPr lang="it-IT" sz="2400" dirty="0"/>
          </a:p>
          <a:p>
            <a:pPr marL="342900" indent="-342900">
              <a:buFont typeface="Arial" panose="020B0604020202020204" pitchFamily="34" charset="0"/>
              <a:buChar char="•"/>
            </a:pPr>
            <a:endParaRPr lang="x-none" sz="2400" dirty="0"/>
          </a:p>
        </p:txBody>
      </p:sp>
      <p:sp>
        <p:nvSpPr>
          <p:cNvPr id="5" name="Title 1">
            <a:extLst>
              <a:ext uri="{FF2B5EF4-FFF2-40B4-BE49-F238E27FC236}">
                <a16:creationId xmlns:a16="http://schemas.microsoft.com/office/drawing/2014/main" id="{5DB032E6-0D36-4849-9F1B-D793DC00EDD9}"/>
              </a:ext>
            </a:extLst>
          </p:cNvPr>
          <p:cNvSpPr>
            <a:spLocks noGrp="1"/>
          </p:cNvSpPr>
          <p:nvPr>
            <p:ph type="title"/>
          </p:nvPr>
        </p:nvSpPr>
        <p:spPr>
          <a:xfrm>
            <a:off x="0" y="1"/>
            <a:ext cx="12192000" cy="952107"/>
          </a:xfrm>
        </p:spPr>
        <p:txBody>
          <a:bodyPr>
            <a:normAutofit fontScale="90000"/>
          </a:bodyPr>
          <a:lstStyle/>
          <a:p>
            <a:pPr algn="ctr"/>
            <a:r>
              <a:rPr lang="en-IT" sz="4000" dirty="0">
                <a:solidFill>
                  <a:srgbClr val="FF0000"/>
                </a:solidFill>
              </a:rPr>
              <a:t>In the meantime, Galileo tries to refurbish his idea: </a:t>
            </a:r>
            <a:br>
              <a:rPr lang="en-IT" sz="4000" dirty="0">
                <a:solidFill>
                  <a:srgbClr val="FF0000"/>
                </a:solidFill>
              </a:rPr>
            </a:br>
            <a:r>
              <a:rPr lang="en-IT" sz="4000" dirty="0">
                <a:solidFill>
                  <a:srgbClr val="FF0000"/>
                </a:solidFill>
              </a:rPr>
              <a:t>the celatone and the oleodynamic suspension</a:t>
            </a:r>
          </a:p>
        </p:txBody>
      </p:sp>
      <p:pic>
        <p:nvPicPr>
          <p:cNvPr id="7" name="Picture 6">
            <a:extLst>
              <a:ext uri="{FF2B5EF4-FFF2-40B4-BE49-F238E27FC236}">
                <a16:creationId xmlns:a16="http://schemas.microsoft.com/office/drawing/2014/main" id="{418EA56A-8934-89C1-E7EB-837C18ECDBCD}"/>
              </a:ext>
            </a:extLst>
          </p:cNvPr>
          <p:cNvPicPr>
            <a:picLocks noChangeAspect="1"/>
          </p:cNvPicPr>
          <p:nvPr/>
        </p:nvPicPr>
        <p:blipFill>
          <a:blip r:embed="rId2"/>
          <a:stretch>
            <a:fillRect/>
          </a:stretch>
        </p:blipFill>
        <p:spPr>
          <a:xfrm>
            <a:off x="7497030" y="3158505"/>
            <a:ext cx="5291137" cy="3699494"/>
          </a:xfrm>
          <a:prstGeom prst="rect">
            <a:avLst/>
          </a:prstGeom>
        </p:spPr>
      </p:pic>
      <p:pic>
        <p:nvPicPr>
          <p:cNvPr id="9" name="Picture 8" descr="A person wearing a helmet and a telescope on his eye&#10;&#10;Description automatically generated">
            <a:extLst>
              <a:ext uri="{FF2B5EF4-FFF2-40B4-BE49-F238E27FC236}">
                <a16:creationId xmlns:a16="http://schemas.microsoft.com/office/drawing/2014/main" id="{93A9CAC4-B5BE-8BFE-06DF-68C1ED5A49D4}"/>
              </a:ext>
            </a:extLst>
          </p:cNvPr>
          <p:cNvPicPr>
            <a:picLocks noChangeAspect="1"/>
          </p:cNvPicPr>
          <p:nvPr/>
        </p:nvPicPr>
        <p:blipFill>
          <a:blip r:embed="rId3"/>
          <a:stretch>
            <a:fillRect/>
          </a:stretch>
        </p:blipFill>
        <p:spPr>
          <a:xfrm>
            <a:off x="4901526" y="1138938"/>
            <a:ext cx="3803650" cy="4477715"/>
          </a:xfrm>
          <a:prstGeom prst="rect">
            <a:avLst/>
          </a:prstGeom>
        </p:spPr>
      </p:pic>
    </p:spTree>
    <p:extLst>
      <p:ext uri="{BB962C8B-B14F-4D97-AF65-F5344CB8AC3E}">
        <p14:creationId xmlns:p14="http://schemas.microsoft.com/office/powerpoint/2010/main" val="47343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F4ED80-611D-054D-B20A-2DCE028C9E42}"/>
              </a:ext>
            </a:extLst>
          </p:cNvPr>
          <p:cNvSpPr/>
          <p:nvPr/>
        </p:nvSpPr>
        <p:spPr>
          <a:xfrm>
            <a:off x="-1" y="1241347"/>
            <a:ext cx="12192000" cy="5909310"/>
          </a:xfrm>
          <a:prstGeom prst="rect">
            <a:avLst/>
          </a:prstGeom>
        </p:spPr>
        <p:txBody>
          <a:bodyPr wrap="square">
            <a:spAutoFit/>
          </a:bodyPr>
          <a:lstStyle/>
          <a:p>
            <a:pPr marL="342900" indent="-342900">
              <a:buFont typeface="Arial" panose="020B0604020202020204" pitchFamily="34" charset="0"/>
              <a:buChar char="•"/>
            </a:pPr>
            <a:r>
              <a:rPr lang="en-US" sz="2100" dirty="0"/>
              <a:t>In the following years (1628-1636) Galileo was busy with other problems:</a:t>
            </a:r>
          </a:p>
          <a:p>
            <a:pPr marL="800100" lvl="1" indent="-342900">
              <a:buFont typeface="Wingdings" pitchFamily="2" charset="2"/>
              <a:buChar char="Ø"/>
            </a:pPr>
            <a:r>
              <a:rPr lang="en-US" sz="2100" dirty="0"/>
              <a:t>He wrote his </a:t>
            </a:r>
            <a:r>
              <a:rPr lang="en-US" sz="2100" i="1" dirty="0" err="1"/>
              <a:t>Dialogo</a:t>
            </a:r>
            <a:r>
              <a:rPr lang="en-US" sz="2100" i="1" dirty="0"/>
              <a:t> sopra I due </a:t>
            </a:r>
            <a:r>
              <a:rPr lang="en-US" sz="2100" i="1" dirty="0" err="1"/>
              <a:t>massimi</a:t>
            </a:r>
            <a:r>
              <a:rPr lang="en-US" sz="2100" i="1" dirty="0"/>
              <a:t> </a:t>
            </a:r>
            <a:r>
              <a:rPr lang="en-US" sz="2100" i="1" dirty="0" err="1"/>
              <a:t>sistemi</a:t>
            </a:r>
            <a:r>
              <a:rPr lang="en-US" sz="2100" i="1" dirty="0"/>
              <a:t> del mondo</a:t>
            </a:r>
          </a:p>
          <a:p>
            <a:pPr marL="800100" lvl="1" indent="-342900">
              <a:buFont typeface="Wingdings" pitchFamily="2" charset="2"/>
              <a:buChar char="Ø"/>
            </a:pPr>
            <a:r>
              <a:rPr lang="en-US" sz="2100" dirty="0"/>
              <a:t>He faced the famous process for heresy, being condemned to home arrest for life (1633)</a:t>
            </a:r>
          </a:p>
          <a:p>
            <a:pPr marL="800100" lvl="1" indent="-342900">
              <a:buFont typeface="Wingdings" pitchFamily="2" charset="2"/>
              <a:buChar char="Ø"/>
            </a:pPr>
            <a:r>
              <a:rPr lang="en-US" sz="2100" dirty="0"/>
              <a:t>He finalized his last book: </a:t>
            </a:r>
            <a:r>
              <a:rPr lang="en-US" sz="2100" i="1" dirty="0" err="1"/>
              <a:t>Discorsi</a:t>
            </a:r>
            <a:r>
              <a:rPr lang="en-US" sz="2100" i="1" dirty="0"/>
              <a:t> e </a:t>
            </a:r>
            <a:r>
              <a:rPr lang="en-US" sz="2100" i="1" dirty="0" err="1"/>
              <a:t>dimostrazioni</a:t>
            </a:r>
            <a:r>
              <a:rPr lang="en-US" sz="2100" i="1" dirty="0"/>
              <a:t> </a:t>
            </a:r>
            <a:r>
              <a:rPr lang="en-US" sz="2100" i="1" dirty="0" err="1"/>
              <a:t>matematiche</a:t>
            </a:r>
            <a:r>
              <a:rPr lang="en-US" sz="2100" i="1" dirty="0"/>
              <a:t>…</a:t>
            </a:r>
          </a:p>
          <a:p>
            <a:pPr marL="800100" lvl="1" indent="-342900">
              <a:buFont typeface="Arial" panose="020B0604020202020204" pitchFamily="34" charset="0"/>
              <a:buChar char="•"/>
            </a:pPr>
            <a:endParaRPr lang="en-US" sz="2100" dirty="0"/>
          </a:p>
          <a:p>
            <a:r>
              <a:rPr lang="en-IT" sz="2100" dirty="0">
                <a:effectLst/>
                <a:latin typeface="Calibri" panose="020F0502020204030204" pitchFamily="34" charset="0"/>
                <a:ea typeface="Calibri" panose="020F0502020204030204" pitchFamily="34" charset="0"/>
                <a:cs typeface="Times New Roman" panose="02020603050405020304" pitchFamily="18" charset="0"/>
              </a:rPr>
              <a:t>Galileo took up the issue of geolocation again in 1636. This time, he decided to negotiate through intermediaries with the States General of the Netherlands (represeented by the diplomat </a:t>
            </a:r>
            <a:r>
              <a:rPr lang="en-GB" sz="2100" dirty="0" err="1"/>
              <a:t>Constantijn</a:t>
            </a:r>
            <a:r>
              <a:rPr lang="en-GB" sz="2100" dirty="0"/>
              <a:t> Huygens, father of Christiaan)</a:t>
            </a:r>
          </a:p>
          <a:p>
            <a:pPr marL="285750" indent="-285750" algn="just">
              <a:buFont typeface="Arial" panose="020B0604020202020204" pitchFamily="34" charset="0"/>
              <a:buChar char="•"/>
            </a:pPr>
            <a:endParaRPr lang="en-IT" sz="2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endParaRPr lang="en-IT" sz="2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n-IT" sz="2100" dirty="0">
                <a:latin typeface="Calibri" panose="020F0502020204030204" pitchFamily="34" charset="0"/>
                <a:ea typeface="Calibri" panose="020F0502020204030204" pitchFamily="34" charset="0"/>
                <a:cs typeface="Times New Roman" panose="02020603050405020304" pitchFamily="18" charset="0"/>
              </a:rPr>
              <a:t>In 1637 the technical committee of the Low Countries rewarded </a:t>
            </a:r>
            <a:r>
              <a:rPr lang="en-IT" sz="2100" dirty="0">
                <a:effectLst/>
                <a:latin typeface="Calibri" panose="020F0502020204030204" pitchFamily="34" charset="0"/>
                <a:ea typeface="Calibri" panose="020F0502020204030204" pitchFamily="34" charset="0"/>
                <a:cs typeface="Times New Roman" panose="02020603050405020304" pitchFamily="18" charset="0"/>
              </a:rPr>
              <a:t>Galileo with a precious gold necklace, which the Inquisition forbade him to accept</a:t>
            </a:r>
            <a:endParaRPr lang="en-IT" sz="21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buFont typeface="Arial" panose="020B0604020202020204" pitchFamily="34" charset="0"/>
              <a:buChar char="•"/>
            </a:pPr>
            <a:r>
              <a:rPr lang="en-IT" sz="2100" dirty="0">
                <a:effectLst/>
                <a:latin typeface="Calibri" panose="020F0502020204030204" pitchFamily="34" charset="0"/>
                <a:ea typeface="Calibri" panose="020F0502020204030204" pitchFamily="34" charset="0"/>
                <a:cs typeface="Times New Roman" panose="02020603050405020304" pitchFamily="18" charset="0"/>
              </a:rPr>
              <a:t>4 referees were selected (2 chosen by Galileo, 2 by the Netherlands)</a:t>
            </a:r>
          </a:p>
          <a:p>
            <a:pPr marL="285750" indent="-285750" algn="just">
              <a:buFont typeface="Arial" panose="020B0604020202020204" pitchFamily="34" charset="0"/>
              <a:buChar char="•"/>
            </a:pPr>
            <a:endParaRPr lang="en-IT" sz="2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n-IT" sz="2100" dirty="0">
                <a:effectLst/>
                <a:latin typeface="Calibri" panose="020F0502020204030204" pitchFamily="34" charset="0"/>
                <a:ea typeface="Calibri" panose="020F0502020204030204" pitchFamily="34" charset="0"/>
                <a:cs typeface="Times New Roman" panose="02020603050405020304" pitchFamily="18" charset="0"/>
              </a:rPr>
              <a:t>By 1640, all four referees died</a:t>
            </a:r>
          </a:p>
          <a:p>
            <a:pPr algn="just"/>
            <a:r>
              <a:rPr lang="en-IT" sz="2100" dirty="0">
                <a:effectLst/>
                <a:latin typeface="Calibri" panose="020F0502020204030204" pitchFamily="34" charset="0"/>
                <a:ea typeface="Calibri" panose="020F0502020204030204" pitchFamily="34" charset="0"/>
                <a:cs typeface="Times New Roman" panose="02020603050405020304" pitchFamily="18" charset="0"/>
              </a:rPr>
              <a:t> </a:t>
            </a:r>
          </a:p>
          <a:p>
            <a:pPr marL="285750" indent="-285750">
              <a:buFont typeface="Arial" panose="020B0604020202020204" pitchFamily="34" charset="0"/>
              <a:buChar char="•"/>
            </a:pPr>
            <a:r>
              <a:rPr lang="en-US" sz="2100" dirty="0">
                <a:effectLst/>
                <a:latin typeface="Calibri" panose="020F0502020204030204" pitchFamily="34" charset="0"/>
                <a:ea typeface="Calibri" panose="020F0502020204030204" pitchFamily="34" charset="0"/>
                <a:cs typeface="Times New Roman" panose="02020603050405020304" pitchFamily="18" charset="0"/>
              </a:rPr>
              <a:t>In 1642, also Galileo died.</a:t>
            </a:r>
            <a:endParaRPr lang="it-IT" sz="2100" dirty="0"/>
          </a:p>
          <a:p>
            <a:pPr marL="342900" indent="-342900">
              <a:buFont typeface="Arial" panose="020B0604020202020204" pitchFamily="34" charset="0"/>
              <a:buChar char="•"/>
            </a:pPr>
            <a:endParaRPr lang="x-none" sz="2100" dirty="0"/>
          </a:p>
        </p:txBody>
      </p:sp>
      <p:sp>
        <p:nvSpPr>
          <p:cNvPr id="5" name="Title 1">
            <a:extLst>
              <a:ext uri="{FF2B5EF4-FFF2-40B4-BE49-F238E27FC236}">
                <a16:creationId xmlns:a16="http://schemas.microsoft.com/office/drawing/2014/main" id="{5DB032E6-0D36-4849-9F1B-D793DC00EDD9}"/>
              </a:ext>
            </a:extLst>
          </p:cNvPr>
          <p:cNvSpPr>
            <a:spLocks noGrp="1"/>
          </p:cNvSpPr>
          <p:nvPr>
            <p:ph type="title"/>
          </p:nvPr>
        </p:nvSpPr>
        <p:spPr>
          <a:xfrm>
            <a:off x="0" y="1"/>
            <a:ext cx="12192000" cy="952107"/>
          </a:xfrm>
        </p:spPr>
        <p:txBody>
          <a:bodyPr>
            <a:normAutofit/>
          </a:bodyPr>
          <a:lstStyle/>
          <a:p>
            <a:pPr algn="ctr"/>
            <a:r>
              <a:rPr lang="en-IT" sz="4000" dirty="0">
                <a:solidFill>
                  <a:srgbClr val="FF0000"/>
                </a:solidFill>
              </a:rPr>
              <a:t>A second attempt with the Parlament of the Netherlands</a:t>
            </a:r>
          </a:p>
        </p:txBody>
      </p:sp>
    </p:spTree>
    <p:extLst>
      <p:ext uri="{BB962C8B-B14F-4D97-AF65-F5344CB8AC3E}">
        <p14:creationId xmlns:p14="http://schemas.microsoft.com/office/powerpoint/2010/main" val="1097590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DB032E6-0D36-4849-9F1B-D793DC00EDD9}"/>
              </a:ext>
            </a:extLst>
          </p:cNvPr>
          <p:cNvSpPr>
            <a:spLocks noGrp="1"/>
          </p:cNvSpPr>
          <p:nvPr>
            <p:ph type="title"/>
          </p:nvPr>
        </p:nvSpPr>
        <p:spPr>
          <a:xfrm>
            <a:off x="5754028" y="98757"/>
            <a:ext cx="6311591" cy="952107"/>
          </a:xfrm>
        </p:spPr>
        <p:txBody>
          <a:bodyPr>
            <a:normAutofit/>
          </a:bodyPr>
          <a:lstStyle/>
          <a:p>
            <a:pPr algn="ctr"/>
            <a:r>
              <a:rPr lang="en-IT" sz="4000" dirty="0">
                <a:solidFill>
                  <a:srgbClr val="FF0000"/>
                </a:solidFill>
              </a:rPr>
              <a:t>The real end?</a:t>
            </a:r>
          </a:p>
        </p:txBody>
      </p:sp>
      <p:pic>
        <p:nvPicPr>
          <p:cNvPr id="3" name="Picture 2" descr="A map of the french coast&#10;&#10;Description automatically generated">
            <a:extLst>
              <a:ext uri="{FF2B5EF4-FFF2-40B4-BE49-F238E27FC236}">
                <a16:creationId xmlns:a16="http://schemas.microsoft.com/office/drawing/2014/main" id="{E68D33EF-DB53-FDB6-C535-DF50C608819F}"/>
              </a:ext>
            </a:extLst>
          </p:cNvPr>
          <p:cNvPicPr>
            <a:picLocks noChangeAspect="1"/>
          </p:cNvPicPr>
          <p:nvPr/>
        </p:nvPicPr>
        <p:blipFill>
          <a:blip r:embed="rId2"/>
          <a:stretch>
            <a:fillRect/>
          </a:stretch>
        </p:blipFill>
        <p:spPr>
          <a:xfrm>
            <a:off x="5568377" y="952106"/>
            <a:ext cx="6623623" cy="5905893"/>
          </a:xfrm>
          <a:prstGeom prst="rect">
            <a:avLst/>
          </a:prstGeom>
        </p:spPr>
      </p:pic>
      <p:sp>
        <p:nvSpPr>
          <p:cNvPr id="6" name="TextBox 5">
            <a:extLst>
              <a:ext uri="{FF2B5EF4-FFF2-40B4-BE49-F238E27FC236}">
                <a16:creationId xmlns:a16="http://schemas.microsoft.com/office/drawing/2014/main" id="{D1E8998A-2307-6AD4-AD3D-E3B840542197}"/>
              </a:ext>
            </a:extLst>
          </p:cNvPr>
          <p:cNvSpPr txBox="1"/>
          <p:nvPr/>
        </p:nvSpPr>
        <p:spPr>
          <a:xfrm>
            <a:off x="0" y="98757"/>
            <a:ext cx="5754029" cy="6740307"/>
          </a:xfrm>
          <a:prstGeom prst="rect">
            <a:avLst/>
          </a:prstGeom>
          <a:noFill/>
        </p:spPr>
        <p:txBody>
          <a:bodyPr wrap="square">
            <a:spAutoFit/>
          </a:bodyPr>
          <a:lstStyle/>
          <a:p>
            <a:pPr marL="285750" indent="-285750">
              <a:buFont typeface="Arial" panose="020B0604020202020204" pitchFamily="34" charset="0"/>
              <a:buChar char="•"/>
            </a:pPr>
            <a:r>
              <a:rPr lang="en-US" sz="2400" dirty="0"/>
              <a:t>Galileo's method later was successfully used, although not from a ship: it became a standard technique in cartography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Giovanni Cassini, a professor in Bologna, was chosen in 1671 as the first director of the Paris Observatory; King Louis XIV, le Roi Soleil, commissioned an accurate map of France. Cassini used Galileo's method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In 1682, he presented his map to the Academy of Sciences in Paris. The difference is significant, particularly along the western coasts</a:t>
            </a:r>
          </a:p>
          <a:p>
            <a:pPr marL="742950" lvl="1" indent="-285750">
              <a:buFont typeface="Arial" panose="020B0604020202020204" pitchFamily="34" charset="0"/>
              <a:buChar char="•"/>
            </a:pPr>
            <a:r>
              <a:rPr lang="en-US" sz="2400" dirty="0"/>
              <a:t>It seems that Louis XIV commented that astronomers had stolen more land from him than he had gained in all his wars</a:t>
            </a:r>
          </a:p>
        </p:txBody>
      </p:sp>
      <p:sp>
        <p:nvSpPr>
          <p:cNvPr id="2" name="TextBox 1">
            <a:extLst>
              <a:ext uri="{FF2B5EF4-FFF2-40B4-BE49-F238E27FC236}">
                <a16:creationId xmlns:a16="http://schemas.microsoft.com/office/drawing/2014/main" id="{0F6977A1-3CFC-76AA-7F11-FBA0C98EB740}"/>
              </a:ext>
            </a:extLst>
          </p:cNvPr>
          <p:cNvSpPr txBox="1"/>
          <p:nvPr/>
        </p:nvSpPr>
        <p:spPr>
          <a:xfrm>
            <a:off x="5914432" y="5614639"/>
            <a:ext cx="1047082" cy="830997"/>
          </a:xfrm>
          <a:prstGeom prst="rect">
            <a:avLst/>
          </a:prstGeom>
          <a:noFill/>
        </p:spPr>
        <p:txBody>
          <a:bodyPr wrap="none" rtlCol="0">
            <a:spAutoFit/>
          </a:bodyPr>
          <a:lstStyle/>
          <a:p>
            <a:r>
              <a:rPr lang="pt-PT" sz="1200" i="1" dirty="0"/>
              <a:t>(</a:t>
            </a:r>
            <a:r>
              <a:rPr lang="pt-PT" sz="1200" i="1" dirty="0" err="1"/>
              <a:t>Bibliothèque</a:t>
            </a:r>
            <a:r>
              <a:rPr lang="pt-PT" sz="1200" i="1" dirty="0"/>
              <a:t> </a:t>
            </a:r>
          </a:p>
          <a:p>
            <a:r>
              <a:rPr lang="pt-PT" sz="1200" i="1" dirty="0" err="1"/>
              <a:t>Nationale</a:t>
            </a:r>
            <a:r>
              <a:rPr lang="pt-PT" sz="1200" i="1" dirty="0"/>
              <a:t> </a:t>
            </a:r>
          </a:p>
          <a:p>
            <a:r>
              <a:rPr lang="pt-PT" sz="1200" i="1" dirty="0"/>
              <a:t>de France -</a:t>
            </a:r>
          </a:p>
          <a:p>
            <a:r>
              <a:rPr lang="pt-PT" sz="1200" i="1" dirty="0"/>
              <a:t>Richelieu)</a:t>
            </a:r>
          </a:p>
        </p:txBody>
      </p:sp>
    </p:spTree>
    <p:extLst>
      <p:ext uri="{BB962C8B-B14F-4D97-AF65-F5344CB8AC3E}">
        <p14:creationId xmlns:p14="http://schemas.microsoft.com/office/powerpoint/2010/main" val="34214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F4ED80-611D-054D-B20A-2DCE028C9E42}"/>
              </a:ext>
            </a:extLst>
          </p:cNvPr>
          <p:cNvSpPr/>
          <p:nvPr/>
        </p:nvSpPr>
        <p:spPr>
          <a:xfrm>
            <a:off x="-21724" y="0"/>
            <a:ext cx="5486400" cy="7109639"/>
          </a:xfrm>
          <a:prstGeom prst="rect">
            <a:avLst/>
          </a:prstGeom>
        </p:spPr>
        <p:txBody>
          <a:bodyPr wrap="square">
            <a:spAutoFit/>
          </a:bodyPr>
          <a:lstStyle/>
          <a:p>
            <a:pPr marL="342900" indent="-342900">
              <a:buFont typeface="Arial" panose="020B0604020202020204" pitchFamily="34" charset="0"/>
              <a:buChar char="•"/>
            </a:pPr>
            <a:r>
              <a:rPr lang="en-US" sz="2400" dirty="0"/>
              <a:t>In 1675, Christiaan Huygens patented a transportable watch</a:t>
            </a:r>
          </a:p>
          <a:p>
            <a:pPr marL="342900" indent="-342900">
              <a:buFont typeface="Arial" panose="020B0604020202020204" pitchFamily="34" charset="0"/>
              <a:buChar char="•"/>
            </a:pPr>
            <a:r>
              <a:rPr lang="en-US" sz="2400" dirty="0"/>
              <a:t>Around 1730, the British clockmaker John Harrison invented a precise transportable watch, allowing a measurement of longitude more practical than Galileo’s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In the beginning of XX century, Marconi’s radiotelegraphy allowed an easier calculation of position, adopted from 1912</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Finally, the space era made it possible to actualize Galileo’s idea using constellations of satellites more numerous, closer and better distributed in space than Jupiter’s (1990s - )</a:t>
            </a:r>
            <a:endParaRPr lang="it-IT" sz="2400" dirty="0"/>
          </a:p>
          <a:p>
            <a:pPr marL="342900" indent="-342900">
              <a:buFont typeface="Arial" panose="020B0604020202020204" pitchFamily="34" charset="0"/>
              <a:buChar char="•"/>
            </a:pPr>
            <a:endParaRPr lang="x-none" sz="2400" dirty="0"/>
          </a:p>
        </p:txBody>
      </p:sp>
      <p:sp>
        <p:nvSpPr>
          <p:cNvPr id="5" name="Title 1">
            <a:extLst>
              <a:ext uri="{FF2B5EF4-FFF2-40B4-BE49-F238E27FC236}">
                <a16:creationId xmlns:a16="http://schemas.microsoft.com/office/drawing/2014/main" id="{5DB032E6-0D36-4849-9F1B-D793DC00EDD9}"/>
              </a:ext>
            </a:extLst>
          </p:cNvPr>
          <p:cNvSpPr>
            <a:spLocks noGrp="1"/>
          </p:cNvSpPr>
          <p:nvPr>
            <p:ph type="title"/>
          </p:nvPr>
        </p:nvSpPr>
        <p:spPr>
          <a:xfrm>
            <a:off x="4928838" y="1"/>
            <a:ext cx="7263161" cy="952107"/>
          </a:xfrm>
        </p:spPr>
        <p:txBody>
          <a:bodyPr>
            <a:normAutofit/>
          </a:bodyPr>
          <a:lstStyle/>
          <a:p>
            <a:pPr algn="ctr"/>
            <a:r>
              <a:rPr lang="en-IT" sz="4000" dirty="0">
                <a:solidFill>
                  <a:srgbClr val="FF0000"/>
                </a:solidFill>
              </a:rPr>
              <a:t>The real-real end (for now)</a:t>
            </a:r>
          </a:p>
        </p:txBody>
      </p:sp>
      <p:pic>
        <p:nvPicPr>
          <p:cNvPr id="3" name="Picture 2" descr="A satellite flying over the earth&#10;&#10;Description automatically generated">
            <a:extLst>
              <a:ext uri="{FF2B5EF4-FFF2-40B4-BE49-F238E27FC236}">
                <a16:creationId xmlns:a16="http://schemas.microsoft.com/office/drawing/2014/main" id="{DCFD8852-6C1A-2508-3FDF-0E3AF54A0301}"/>
              </a:ext>
            </a:extLst>
          </p:cNvPr>
          <p:cNvPicPr>
            <a:picLocks noChangeAspect="1"/>
          </p:cNvPicPr>
          <p:nvPr/>
        </p:nvPicPr>
        <p:blipFill>
          <a:blip r:embed="rId2"/>
          <a:stretch>
            <a:fillRect/>
          </a:stretch>
        </p:blipFill>
        <p:spPr>
          <a:xfrm>
            <a:off x="5464676" y="1137424"/>
            <a:ext cx="7627435" cy="5720576"/>
          </a:xfrm>
          <a:prstGeom prst="rect">
            <a:avLst/>
          </a:prstGeom>
        </p:spPr>
      </p:pic>
      <p:sp>
        <p:nvSpPr>
          <p:cNvPr id="2" name="TextBox 1">
            <a:extLst>
              <a:ext uri="{FF2B5EF4-FFF2-40B4-BE49-F238E27FC236}">
                <a16:creationId xmlns:a16="http://schemas.microsoft.com/office/drawing/2014/main" id="{1238480D-A15A-0823-F420-8A3193AE7D30}"/>
              </a:ext>
            </a:extLst>
          </p:cNvPr>
          <p:cNvSpPr txBox="1"/>
          <p:nvPr/>
        </p:nvSpPr>
        <p:spPr>
          <a:xfrm>
            <a:off x="5482389" y="5865541"/>
            <a:ext cx="3682226" cy="923330"/>
          </a:xfrm>
          <a:prstGeom prst="rect">
            <a:avLst/>
          </a:prstGeom>
          <a:noFill/>
        </p:spPr>
        <p:txBody>
          <a:bodyPr wrap="none" rtlCol="0">
            <a:spAutoFit/>
          </a:bodyPr>
          <a:lstStyle/>
          <a:p>
            <a:r>
              <a:rPr lang="pt-PT" i="1" dirty="0">
                <a:solidFill>
                  <a:schemeClr val="bg1"/>
                </a:solidFill>
              </a:rPr>
              <a:t>A </a:t>
            </a:r>
            <a:r>
              <a:rPr lang="pt-PT" i="1" dirty="0" err="1">
                <a:solidFill>
                  <a:schemeClr val="bg1"/>
                </a:solidFill>
              </a:rPr>
              <a:t>satellite</a:t>
            </a:r>
            <a:r>
              <a:rPr lang="pt-PT" i="1" dirty="0">
                <a:solidFill>
                  <a:schemeClr val="bg1"/>
                </a:solidFill>
              </a:rPr>
              <a:t> </a:t>
            </a:r>
            <a:r>
              <a:rPr lang="pt-PT" i="1" dirty="0" err="1">
                <a:solidFill>
                  <a:schemeClr val="bg1"/>
                </a:solidFill>
              </a:rPr>
              <a:t>of</a:t>
            </a:r>
            <a:r>
              <a:rPr lang="pt-PT" i="1" dirty="0">
                <a:solidFill>
                  <a:schemeClr val="bg1"/>
                </a:solidFill>
              </a:rPr>
              <a:t> </a:t>
            </a:r>
            <a:r>
              <a:rPr lang="pt-PT" i="1" dirty="0" err="1">
                <a:solidFill>
                  <a:schemeClr val="bg1"/>
                </a:solidFill>
              </a:rPr>
              <a:t>the</a:t>
            </a:r>
            <a:r>
              <a:rPr lang="pt-PT" i="1" dirty="0">
                <a:solidFill>
                  <a:schemeClr val="bg1"/>
                </a:solidFill>
              </a:rPr>
              <a:t> Galileo </a:t>
            </a:r>
            <a:r>
              <a:rPr lang="pt-PT" i="1" dirty="0" err="1">
                <a:solidFill>
                  <a:schemeClr val="bg1"/>
                </a:solidFill>
              </a:rPr>
              <a:t>constellation</a:t>
            </a:r>
            <a:endParaRPr lang="pt-PT" i="1" dirty="0">
              <a:solidFill>
                <a:schemeClr val="bg1"/>
              </a:solidFill>
            </a:endParaRPr>
          </a:p>
          <a:p>
            <a:endParaRPr lang="pt-PT" i="1" dirty="0">
              <a:solidFill>
                <a:schemeClr val="bg1"/>
              </a:solidFill>
            </a:endParaRPr>
          </a:p>
          <a:p>
            <a:r>
              <a:rPr lang="pt-PT" i="1" dirty="0" err="1">
                <a:solidFill>
                  <a:schemeClr val="bg1"/>
                </a:solidFill>
              </a:rPr>
              <a:t>Credit</a:t>
            </a:r>
            <a:r>
              <a:rPr lang="pt-PT" i="1" dirty="0">
                <a:solidFill>
                  <a:schemeClr val="bg1"/>
                </a:solidFill>
              </a:rPr>
              <a:t>: ESA</a:t>
            </a:r>
          </a:p>
        </p:txBody>
      </p:sp>
    </p:spTree>
    <p:extLst>
      <p:ext uri="{BB962C8B-B14F-4D97-AF65-F5344CB8AC3E}">
        <p14:creationId xmlns:p14="http://schemas.microsoft.com/office/powerpoint/2010/main" val="2535364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DB032E6-0D36-4849-9F1B-D793DC00EDD9}"/>
              </a:ext>
            </a:extLst>
          </p:cNvPr>
          <p:cNvSpPr>
            <a:spLocks noGrp="1"/>
          </p:cNvSpPr>
          <p:nvPr>
            <p:ph type="title"/>
          </p:nvPr>
        </p:nvSpPr>
        <p:spPr>
          <a:xfrm>
            <a:off x="4902820" y="1"/>
            <a:ext cx="7197444" cy="952107"/>
          </a:xfrm>
        </p:spPr>
        <p:txBody>
          <a:bodyPr>
            <a:normAutofit/>
          </a:bodyPr>
          <a:lstStyle/>
          <a:p>
            <a:r>
              <a:rPr lang="en-IT" sz="4000" dirty="0">
                <a:solidFill>
                  <a:srgbClr val="FF0000"/>
                </a:solidFill>
              </a:rPr>
              <a:t>  A book               and an exhibiton</a:t>
            </a:r>
          </a:p>
        </p:txBody>
      </p:sp>
      <p:pic>
        <p:nvPicPr>
          <p:cNvPr id="1026" name="Picture 2">
            <a:extLst>
              <a:ext uri="{FF2B5EF4-FFF2-40B4-BE49-F238E27FC236}">
                <a16:creationId xmlns:a16="http://schemas.microsoft.com/office/drawing/2014/main" id="{12EF1E7C-2C50-FA7D-619B-AE62B5B854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561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6557F03-1607-9500-B81D-0E8C46C72932}"/>
              </a:ext>
            </a:extLst>
          </p:cNvPr>
          <p:cNvSpPr/>
          <p:nvPr/>
        </p:nvSpPr>
        <p:spPr>
          <a:xfrm>
            <a:off x="2036956" y="4780482"/>
            <a:ext cx="6096000" cy="830997"/>
          </a:xfrm>
          <a:prstGeom prst="rect">
            <a:avLst/>
          </a:prstGeom>
        </p:spPr>
        <p:txBody>
          <a:bodyPr wrap="square">
            <a:spAutoFit/>
          </a:bodyPr>
          <a:lstStyle/>
          <a:p>
            <a:r>
              <a:rPr lang="en-US" sz="2400" dirty="0"/>
              <a:t>(</a:t>
            </a:r>
            <a:r>
              <a:rPr lang="en-US" sz="2400" dirty="0" err="1"/>
              <a:t>Castelvecchi</a:t>
            </a:r>
            <a:r>
              <a:rPr lang="en-US" sz="2400" dirty="0"/>
              <a:t> 2024)</a:t>
            </a:r>
            <a:endParaRPr lang="it-IT" sz="2400" dirty="0"/>
          </a:p>
          <a:p>
            <a:pPr marL="342900" indent="-342900">
              <a:buFont typeface="Arial" panose="020B0604020202020204" pitchFamily="34" charset="0"/>
              <a:buChar char="•"/>
            </a:pPr>
            <a:endParaRPr lang="x-none" sz="2400" dirty="0"/>
          </a:p>
        </p:txBody>
      </p:sp>
      <p:sp>
        <p:nvSpPr>
          <p:cNvPr id="4" name="Rectangle 3">
            <a:extLst>
              <a:ext uri="{FF2B5EF4-FFF2-40B4-BE49-F238E27FC236}">
                <a16:creationId xmlns:a16="http://schemas.microsoft.com/office/drawing/2014/main" id="{ADF4ED80-611D-054D-B20A-2DCE028C9E42}"/>
              </a:ext>
            </a:extLst>
          </p:cNvPr>
          <p:cNvSpPr/>
          <p:nvPr/>
        </p:nvSpPr>
        <p:spPr>
          <a:xfrm>
            <a:off x="0" y="5314979"/>
            <a:ext cx="4509779" cy="1200329"/>
          </a:xfrm>
          <a:prstGeom prst="rect">
            <a:avLst/>
          </a:prstGeom>
        </p:spPr>
        <p:txBody>
          <a:bodyPr wrap="square">
            <a:spAutoFit/>
          </a:bodyPr>
          <a:lstStyle/>
          <a:p>
            <a:r>
              <a:rPr lang="en-US" sz="2400" dirty="0">
                <a:solidFill>
                  <a:schemeClr val="accent1"/>
                </a:solidFill>
              </a:rPr>
              <a:t>(English edition announced, Springer 2025)</a:t>
            </a:r>
            <a:endParaRPr lang="it-IT" sz="2400" dirty="0">
              <a:solidFill>
                <a:schemeClr val="accent1"/>
              </a:solidFill>
            </a:endParaRPr>
          </a:p>
          <a:p>
            <a:pPr marL="342900" indent="-342900">
              <a:buFont typeface="Arial" panose="020B0604020202020204" pitchFamily="34" charset="0"/>
              <a:buChar char="•"/>
            </a:pPr>
            <a:endParaRPr lang="x-none" sz="2400" dirty="0">
              <a:solidFill>
                <a:schemeClr val="accent1"/>
              </a:solidFill>
            </a:endParaRPr>
          </a:p>
        </p:txBody>
      </p:sp>
      <p:pic>
        <p:nvPicPr>
          <p:cNvPr id="9" name="Picture 8">
            <a:extLst>
              <a:ext uri="{FF2B5EF4-FFF2-40B4-BE49-F238E27FC236}">
                <a16:creationId xmlns:a16="http://schemas.microsoft.com/office/drawing/2014/main" id="{FC6DE2F1-70B5-2D61-0D6E-B87229B377B9}"/>
              </a:ext>
            </a:extLst>
          </p:cNvPr>
          <p:cNvPicPr>
            <a:picLocks noChangeAspect="1"/>
          </p:cNvPicPr>
          <p:nvPr/>
        </p:nvPicPr>
        <p:blipFill>
          <a:blip r:embed="rId3"/>
          <a:stretch>
            <a:fillRect/>
          </a:stretch>
        </p:blipFill>
        <p:spPr>
          <a:xfrm>
            <a:off x="7900225" y="887767"/>
            <a:ext cx="4279939" cy="6059010"/>
          </a:xfrm>
          <a:prstGeom prst="rect">
            <a:avLst/>
          </a:prstGeom>
        </p:spPr>
      </p:pic>
      <p:sp>
        <p:nvSpPr>
          <p:cNvPr id="10" name="TextBox 9">
            <a:extLst>
              <a:ext uri="{FF2B5EF4-FFF2-40B4-BE49-F238E27FC236}">
                <a16:creationId xmlns:a16="http://schemas.microsoft.com/office/drawing/2014/main" id="{E141D7C4-EB68-F5BC-6631-FB13B64A581D}"/>
              </a:ext>
            </a:extLst>
          </p:cNvPr>
          <p:cNvSpPr txBox="1"/>
          <p:nvPr/>
        </p:nvSpPr>
        <p:spPr>
          <a:xfrm>
            <a:off x="5073063" y="4145871"/>
            <a:ext cx="2877519" cy="1754326"/>
          </a:xfrm>
          <a:prstGeom prst="rect">
            <a:avLst/>
          </a:prstGeom>
          <a:noFill/>
        </p:spPr>
        <p:txBody>
          <a:bodyPr wrap="none" rtlCol="0">
            <a:spAutoFit/>
          </a:bodyPr>
          <a:lstStyle/>
          <a:p>
            <a:r>
              <a:rPr lang="en-IT" dirty="0"/>
              <a:t>Paris, June 2024</a:t>
            </a:r>
          </a:p>
          <a:p>
            <a:r>
              <a:rPr lang="en-IT" dirty="0"/>
              <a:t>Prague, October 2024</a:t>
            </a:r>
          </a:p>
          <a:p>
            <a:r>
              <a:rPr lang="en-IT" dirty="0"/>
              <a:t>Amsterdam, December 2024</a:t>
            </a:r>
          </a:p>
          <a:p>
            <a:r>
              <a:rPr lang="en-IT" dirty="0"/>
              <a:t>Canada, Perimeter Institute,</a:t>
            </a:r>
          </a:p>
          <a:p>
            <a:r>
              <a:rPr lang="en-IT" dirty="0"/>
              <a:t>	February 2025</a:t>
            </a:r>
          </a:p>
          <a:p>
            <a:r>
              <a:rPr lang="en-IT" dirty="0"/>
              <a:t>…</a:t>
            </a:r>
          </a:p>
        </p:txBody>
      </p:sp>
    </p:spTree>
    <p:extLst>
      <p:ext uri="{BB962C8B-B14F-4D97-AF65-F5344CB8AC3E}">
        <p14:creationId xmlns:p14="http://schemas.microsoft.com/office/powerpoint/2010/main" val="500785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lessandro De Angelis">
            <a:extLst>
              <a:ext uri="{FF2B5EF4-FFF2-40B4-BE49-F238E27FC236}">
                <a16:creationId xmlns:a16="http://schemas.microsoft.com/office/drawing/2014/main" id="{A9683E85-0804-B02F-9B9F-543D0346AF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2643" y="3681056"/>
            <a:ext cx="2189355" cy="31769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2623723-3E81-D3B8-7C3B-55CBF4F9A172}"/>
              </a:ext>
            </a:extLst>
          </p:cNvPr>
          <p:cNvSpPr/>
          <p:nvPr/>
        </p:nvSpPr>
        <p:spPr>
          <a:xfrm>
            <a:off x="7509296" y="3308956"/>
            <a:ext cx="3077736" cy="584775"/>
          </a:xfrm>
          <a:prstGeom prst="rect">
            <a:avLst/>
          </a:prstGeom>
        </p:spPr>
        <p:txBody>
          <a:bodyPr wrap="square">
            <a:spAutoFit/>
          </a:bodyPr>
          <a:lstStyle/>
          <a:p>
            <a:r>
              <a:rPr lang="en-US" sz="1600" dirty="0"/>
              <a:t>(Translated into Portuguese)</a:t>
            </a:r>
            <a:endParaRPr lang="it-IT" sz="1600" dirty="0"/>
          </a:p>
          <a:p>
            <a:pPr marL="342900" indent="-342900">
              <a:buFont typeface="Arial" panose="020B0604020202020204" pitchFamily="34" charset="0"/>
              <a:buChar char="•"/>
            </a:pPr>
            <a:endParaRPr lang="x-none" sz="1600" dirty="0"/>
          </a:p>
        </p:txBody>
      </p:sp>
      <p:pic>
        <p:nvPicPr>
          <p:cNvPr id="1030" name="Picture 6">
            <a:extLst>
              <a:ext uri="{FF2B5EF4-FFF2-40B4-BE49-F238E27FC236}">
                <a16:creationId xmlns:a16="http://schemas.microsoft.com/office/drawing/2014/main" id="{AFECD29B-4447-B9FD-52DE-EBF0DFA8B7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0057" y="3681056"/>
            <a:ext cx="2340092" cy="32599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F73B0C2-EF5D-8DA7-323C-012F0EBA90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0620" y="3681056"/>
            <a:ext cx="2118190" cy="317287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7C93C05-FBDB-D61B-6F6A-5A940BF8DDC6}"/>
              </a:ext>
            </a:extLst>
          </p:cNvPr>
          <p:cNvSpPr/>
          <p:nvPr/>
        </p:nvSpPr>
        <p:spPr>
          <a:xfrm>
            <a:off x="10000149" y="3308956"/>
            <a:ext cx="3077736" cy="584775"/>
          </a:xfrm>
          <a:prstGeom prst="rect">
            <a:avLst/>
          </a:prstGeom>
        </p:spPr>
        <p:txBody>
          <a:bodyPr wrap="square">
            <a:spAutoFit/>
          </a:bodyPr>
          <a:lstStyle/>
          <a:p>
            <a:r>
              <a:rPr lang="en-US" sz="1600" dirty="0"/>
              <a:t>(Translated into English)</a:t>
            </a:r>
            <a:endParaRPr lang="it-IT" sz="1600" dirty="0"/>
          </a:p>
          <a:p>
            <a:pPr marL="342900" indent="-342900">
              <a:buFont typeface="Arial" panose="020B0604020202020204" pitchFamily="34" charset="0"/>
              <a:buChar char="•"/>
            </a:pPr>
            <a:endParaRPr lang="x-none" sz="1600" dirty="0"/>
          </a:p>
        </p:txBody>
      </p:sp>
      <p:sp>
        <p:nvSpPr>
          <p:cNvPr id="8" name="Rectangle 7">
            <a:extLst>
              <a:ext uri="{FF2B5EF4-FFF2-40B4-BE49-F238E27FC236}">
                <a16:creationId xmlns:a16="http://schemas.microsoft.com/office/drawing/2014/main" id="{6BED1B85-A36A-2482-C17A-AE3C30EBC270}"/>
              </a:ext>
            </a:extLst>
          </p:cNvPr>
          <p:cNvSpPr/>
          <p:nvPr/>
        </p:nvSpPr>
        <p:spPr>
          <a:xfrm>
            <a:off x="5132003" y="3628421"/>
            <a:ext cx="3077736" cy="830997"/>
          </a:xfrm>
          <a:prstGeom prst="rect">
            <a:avLst/>
          </a:prstGeom>
        </p:spPr>
        <p:txBody>
          <a:bodyPr wrap="square">
            <a:spAutoFit/>
          </a:bodyPr>
          <a:lstStyle/>
          <a:p>
            <a:r>
              <a:rPr lang="en-US" sz="1600" dirty="0"/>
              <a:t>(Translated into English</a:t>
            </a:r>
          </a:p>
          <a:p>
            <a:r>
              <a:rPr lang="en-US" sz="1600" dirty="0"/>
              <a:t>&amp; French)</a:t>
            </a:r>
            <a:endParaRPr lang="it-IT" sz="1600" dirty="0"/>
          </a:p>
          <a:p>
            <a:pPr marL="342900" indent="-342900">
              <a:buFont typeface="Arial" panose="020B0604020202020204" pitchFamily="34" charset="0"/>
              <a:buChar char="•"/>
            </a:pPr>
            <a:endParaRPr lang="x-none" sz="1600" dirty="0"/>
          </a:p>
        </p:txBody>
      </p:sp>
      <p:sp>
        <p:nvSpPr>
          <p:cNvPr id="9" name="Title 8">
            <a:extLst>
              <a:ext uri="{FF2B5EF4-FFF2-40B4-BE49-F238E27FC236}">
                <a16:creationId xmlns:a16="http://schemas.microsoft.com/office/drawing/2014/main" id="{0FB128A9-E44A-5BDC-16C8-E2C11626EEAC}"/>
              </a:ext>
            </a:extLst>
          </p:cNvPr>
          <p:cNvSpPr>
            <a:spLocks noGrp="1"/>
          </p:cNvSpPr>
          <p:nvPr>
            <p:ph type="title"/>
          </p:nvPr>
        </p:nvSpPr>
        <p:spPr>
          <a:xfrm>
            <a:off x="0" y="4139953"/>
            <a:ext cx="10515600" cy="1325563"/>
          </a:xfrm>
        </p:spPr>
        <p:txBody>
          <a:bodyPr>
            <a:normAutofit fontScale="90000"/>
          </a:bodyPr>
          <a:lstStyle/>
          <a:p>
            <a:r>
              <a:rPr lang="en-IT" sz="3600" dirty="0"/>
              <a:t>A few nice books not by me</a:t>
            </a:r>
            <a:br>
              <a:rPr lang="en-IT" sz="3600" dirty="0"/>
            </a:br>
            <a:r>
              <a:rPr lang="en-IT" sz="3600" dirty="0"/>
              <a:t>and three by me</a:t>
            </a:r>
            <a:br>
              <a:rPr lang="en-IT" sz="3600" dirty="0"/>
            </a:br>
            <a:br>
              <a:rPr lang="en-IT" sz="3600" dirty="0"/>
            </a:br>
            <a:r>
              <a:rPr lang="en-IT" sz="3600" dirty="0"/>
              <a:t>(a personal selection)</a:t>
            </a:r>
          </a:p>
        </p:txBody>
      </p:sp>
      <p:pic>
        <p:nvPicPr>
          <p:cNvPr id="10" name="Picture 2" descr="Copertina del libro Il telescopio di Galileo di Massimo Bucciantini, Michele Camerota, Franco Giudice">
            <a:hlinkClick r:id="rId5"/>
            <a:extLst>
              <a:ext uri="{FF2B5EF4-FFF2-40B4-BE49-F238E27FC236}">
                <a16:creationId xmlns:a16="http://schemas.microsoft.com/office/drawing/2014/main" id="{45D976C2-64AD-0DBF-BE0B-EF1085302A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0019" y="0"/>
            <a:ext cx="2316697" cy="356771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3DFC0E2F-E260-DDF7-FCCF-B913C15692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280020" cy="356771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mazon.fr - Galileo L'artista Toscano - Greco, Pietro - Livres">
            <a:hlinkClick r:id="rId8"/>
            <a:extLst>
              <a:ext uri="{FF2B5EF4-FFF2-40B4-BE49-F238E27FC236}">
                <a16:creationId xmlns:a16="http://schemas.microsoft.com/office/drawing/2014/main" id="{0E5967AC-4D82-E8C2-5F9E-CD04774F8A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96716" y="11713"/>
            <a:ext cx="2286000" cy="3556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Galileo a Roma. Trionfo e tribolazioni di un genio molesto - Artigas,  Mariano - Shea, William R. - Ebook - EPUB2 con Adobe DRM | IBS">
            <a:hlinkClick r:id="rId10"/>
            <a:extLst>
              <a:ext uri="{FF2B5EF4-FFF2-40B4-BE49-F238E27FC236}">
                <a16:creationId xmlns:a16="http://schemas.microsoft.com/office/drawing/2014/main" id="{8114E27C-0F96-BA8C-9294-54D0FBCCB85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63584" y="-18444"/>
            <a:ext cx="2438400" cy="33274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ED12CB6E-6B20-9AF5-720C-B496186E770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01984" y="-18444"/>
            <a:ext cx="2138409" cy="332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690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8F282-A795-6E45-AA24-8B1536329770}"/>
              </a:ext>
            </a:extLst>
          </p:cNvPr>
          <p:cNvSpPr>
            <a:spLocks noGrp="1"/>
          </p:cNvSpPr>
          <p:nvPr>
            <p:ph type="title"/>
          </p:nvPr>
        </p:nvSpPr>
        <p:spPr>
          <a:xfrm>
            <a:off x="1143000" y="658484"/>
            <a:ext cx="9906000" cy="1325563"/>
          </a:xfrm>
        </p:spPr>
        <p:txBody>
          <a:bodyPr>
            <a:normAutofit fontScale="90000"/>
          </a:bodyPr>
          <a:lstStyle/>
          <a:p>
            <a:pPr algn="ctr"/>
            <a:r>
              <a:rPr lang="en-US" dirty="0">
                <a:solidFill>
                  <a:srgbClr val="FF0000"/>
                </a:solidFill>
              </a:rPr>
              <a:t>1609: the telescope. </a:t>
            </a:r>
            <a:br>
              <a:rPr lang="en-US" dirty="0">
                <a:solidFill>
                  <a:srgbClr val="FF0000"/>
                </a:solidFill>
              </a:rPr>
            </a:br>
            <a:r>
              <a:rPr lang="en-US" dirty="0">
                <a:solidFill>
                  <a:srgbClr val="FF0000"/>
                </a:solidFill>
              </a:rPr>
              <a:t>A </a:t>
            </a:r>
            <a:r>
              <a:rPr lang="en-US" dirty="0" err="1">
                <a:solidFill>
                  <a:srgbClr val="FF0000"/>
                </a:solidFill>
              </a:rPr>
              <a:t>dutch</a:t>
            </a:r>
            <a:r>
              <a:rPr lang="en-US" dirty="0">
                <a:solidFill>
                  <a:srgbClr val="FF0000"/>
                </a:solidFill>
              </a:rPr>
              <a:t> invention perfected by Galilei</a:t>
            </a:r>
            <a:br>
              <a:rPr lang="en-US" dirty="0">
                <a:solidFill>
                  <a:srgbClr val="FF0000"/>
                </a:solidFill>
              </a:rPr>
            </a:br>
            <a:br>
              <a:rPr lang="en-US" sz="2200" dirty="0">
                <a:solidFill>
                  <a:srgbClr val="FF0000"/>
                </a:solidFill>
              </a:rPr>
            </a:br>
            <a:r>
              <a:rPr lang="en-US" sz="2200" dirty="0"/>
              <a:t>Galileo (1564-1642), a professor in Padova (Venezia) from 1592 to 1610 (</a:t>
            </a:r>
            <a:r>
              <a:rPr lang="en-US" sz="2200" i="1" dirty="0"/>
              <a:t>the best 18 years of my life</a:t>
            </a:r>
            <a:r>
              <a:rPr lang="en-US" sz="2200" dirty="0"/>
              <a:t>), is today mostly known for affirming the Copernican (heliocentric) system. </a:t>
            </a:r>
            <a:br>
              <a:rPr lang="en-US" sz="2200" dirty="0"/>
            </a:br>
            <a:r>
              <a:rPr lang="en-US" sz="2200" dirty="0"/>
              <a:t>But he is also the father of experimental science (according to Einstein) and of astronomy (thanks to the telescope, perfected thanks to the superior glassmaking technique of Venezia)</a:t>
            </a:r>
            <a:endParaRPr lang="en-US" i="1" dirty="0">
              <a:solidFill>
                <a:srgbClr val="FF0000"/>
              </a:solidFill>
            </a:endParaRPr>
          </a:p>
        </p:txBody>
      </p:sp>
      <p:pic>
        <p:nvPicPr>
          <p:cNvPr id="8193" name="Picture 1">
            <a:extLst>
              <a:ext uri="{FF2B5EF4-FFF2-40B4-BE49-F238E27FC236}">
                <a16:creationId xmlns:a16="http://schemas.microsoft.com/office/drawing/2014/main" id="{F9B911E1-52E2-1A44-8BB3-4F114F80D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927" y="2836345"/>
            <a:ext cx="8372928" cy="399817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a16="http://schemas.microsoft.com/office/drawing/2014/main" id="{9CE3868C-403E-984B-91BE-C5A6101ADB56}"/>
              </a:ext>
            </a:extLst>
          </p:cNvPr>
          <p:cNvSpPr txBox="1"/>
          <p:nvPr/>
        </p:nvSpPr>
        <p:spPr>
          <a:xfrm>
            <a:off x="8110080" y="5855042"/>
            <a:ext cx="2031775" cy="369332"/>
          </a:xfrm>
          <a:prstGeom prst="rect">
            <a:avLst/>
          </a:prstGeom>
          <a:noFill/>
        </p:spPr>
        <p:txBody>
          <a:bodyPr wrap="none" rtlCol="0">
            <a:spAutoFit/>
          </a:bodyPr>
          <a:lstStyle/>
          <a:p>
            <a:r>
              <a:rPr lang="x-none"/>
              <a:t>(</a:t>
            </a:r>
            <a:r>
              <a:rPr lang="en-US" dirty="0"/>
              <a:t>originals by </a:t>
            </a:r>
            <a:r>
              <a:rPr lang="x-none"/>
              <a:t>Galilei</a:t>
            </a:r>
            <a:r>
              <a:rPr lang="x-none" dirty="0"/>
              <a:t>)</a:t>
            </a:r>
          </a:p>
        </p:txBody>
      </p:sp>
    </p:spTree>
    <p:extLst>
      <p:ext uri="{BB962C8B-B14F-4D97-AF65-F5344CB8AC3E}">
        <p14:creationId xmlns:p14="http://schemas.microsoft.com/office/powerpoint/2010/main" val="2571389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8F282-A795-6E45-AA24-8B1536329770}"/>
              </a:ext>
            </a:extLst>
          </p:cNvPr>
          <p:cNvSpPr>
            <a:spLocks noGrp="1"/>
          </p:cNvSpPr>
          <p:nvPr>
            <p:ph type="title"/>
          </p:nvPr>
        </p:nvSpPr>
        <p:spPr>
          <a:xfrm>
            <a:off x="138111" y="372734"/>
            <a:ext cx="6396503" cy="1325563"/>
          </a:xfrm>
        </p:spPr>
        <p:txBody>
          <a:bodyPr>
            <a:normAutofit fontScale="90000"/>
          </a:bodyPr>
          <a:lstStyle/>
          <a:p>
            <a:pPr algn="ctr"/>
            <a:r>
              <a:rPr lang="en-US" dirty="0">
                <a:solidFill>
                  <a:srgbClr val="FF0000"/>
                </a:solidFill>
              </a:rPr>
              <a:t>Circa 1600: </a:t>
            </a:r>
            <a:br>
              <a:rPr lang="en-US" dirty="0">
                <a:solidFill>
                  <a:srgbClr val="FF0000"/>
                </a:solidFill>
              </a:rPr>
            </a:br>
            <a:r>
              <a:rPr lang="en-US" dirty="0">
                <a:solidFill>
                  <a:srgbClr val="FF0000"/>
                </a:solidFill>
              </a:rPr>
              <a:t>a golden age for astronomy</a:t>
            </a:r>
            <a:br>
              <a:rPr lang="es-ES" dirty="0">
                <a:solidFill>
                  <a:srgbClr val="FF0000"/>
                </a:solidFill>
              </a:rPr>
            </a:br>
            <a:br>
              <a:rPr lang="en-US" sz="2200" dirty="0">
                <a:solidFill>
                  <a:srgbClr val="FF0000"/>
                </a:solidFill>
              </a:rPr>
            </a:br>
            <a:endParaRPr lang="x-none" i="1" dirty="0">
              <a:solidFill>
                <a:srgbClr val="FF0000"/>
              </a:solidFill>
            </a:endParaRPr>
          </a:p>
        </p:txBody>
      </p:sp>
      <p:pic>
        <p:nvPicPr>
          <p:cNvPr id="1026" name="Picture 2">
            <a:extLst>
              <a:ext uri="{FF2B5EF4-FFF2-40B4-BE49-F238E27FC236}">
                <a16:creationId xmlns:a16="http://schemas.microsoft.com/office/drawing/2014/main" id="{FC3D4D24-4332-AF67-3038-0A3B7B3EC6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639" r="15113"/>
          <a:stretch/>
        </p:blipFill>
        <p:spPr bwMode="auto">
          <a:xfrm>
            <a:off x="7096125" y="0"/>
            <a:ext cx="509587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AAEB846-3C47-EC1D-2A60-021F79F23F3D}"/>
              </a:ext>
            </a:extLst>
          </p:cNvPr>
          <p:cNvSpPr/>
          <p:nvPr/>
        </p:nvSpPr>
        <p:spPr>
          <a:xfrm>
            <a:off x="0" y="1391211"/>
            <a:ext cx="6657976" cy="5847755"/>
          </a:xfrm>
          <a:prstGeom prst="rect">
            <a:avLst/>
          </a:prstGeom>
        </p:spPr>
        <p:txBody>
          <a:bodyPr wrap="square">
            <a:spAutoFit/>
          </a:bodyPr>
          <a:lstStyle/>
          <a:p>
            <a:pPr marL="342900" indent="-342900">
              <a:buFont typeface="Arial" panose="020B0604020202020204" pitchFamily="34" charset="0"/>
              <a:buChar char="•"/>
            </a:pPr>
            <a:r>
              <a:rPr lang="en-GB" sz="2200" dirty="0"/>
              <a:t>Brahe (in Scania, Denmark, Prague), Galilei, Kepler (in Austria, Germany, Prague), Newton</a:t>
            </a:r>
          </a:p>
          <a:p>
            <a:pPr marL="342900" indent="-342900">
              <a:buFont typeface="Arial" panose="020B0604020202020204" pitchFamily="34" charset="0"/>
              <a:buChar char="•"/>
            </a:pPr>
            <a:endParaRPr lang="en-GB" sz="2200" dirty="0"/>
          </a:p>
          <a:p>
            <a:pPr marL="342900" indent="-342900">
              <a:buFont typeface="Arial" panose="020B0604020202020204" pitchFamily="34" charset="0"/>
              <a:buChar char="•"/>
            </a:pPr>
            <a:r>
              <a:rPr lang="en-GB" sz="2200" dirty="0"/>
              <a:t>The two last supernovae visible with the naked eye (SN 1572, aka Tycho’s supernova, and SN1604, aka Kepler’s supernova), the 1600 nova, a couple of giant comets</a:t>
            </a:r>
          </a:p>
          <a:p>
            <a:pPr marL="342900" indent="-342900">
              <a:buFont typeface="Arial" panose="020B0604020202020204" pitchFamily="34" charset="0"/>
              <a:buChar char="•"/>
            </a:pPr>
            <a:endParaRPr lang="en-GB" sz="2200" dirty="0"/>
          </a:p>
          <a:p>
            <a:pPr marL="342900" indent="-342900">
              <a:buFont typeface="Arial" panose="020B0604020202020204" pitchFamily="34" charset="0"/>
              <a:buChar char="•"/>
            </a:pPr>
            <a:r>
              <a:rPr lang="en-GB" sz="2200" dirty="0"/>
              <a:t>The invention of the telescope, in several versions (Dutch, Galilean, Keplerian, Newtonian)</a:t>
            </a:r>
          </a:p>
          <a:p>
            <a:pPr marL="342900" indent="-342900">
              <a:buFont typeface="Arial" panose="020B0604020202020204" pitchFamily="34" charset="0"/>
              <a:buChar char="•"/>
            </a:pPr>
            <a:endParaRPr lang="en-GB" sz="2200" dirty="0"/>
          </a:p>
          <a:p>
            <a:pPr marL="342900" indent="-342900">
              <a:buFont typeface="Arial" panose="020B0604020202020204" pitchFamily="34" charset="0"/>
              <a:buChar char="•"/>
            </a:pPr>
            <a:r>
              <a:rPr lang="en-GB" sz="2200" dirty="0"/>
              <a:t>A stimulating debate on subjects crossing science and religion</a:t>
            </a:r>
          </a:p>
          <a:p>
            <a:pPr marL="342900" indent="-342900">
              <a:buFont typeface="Arial" panose="020B0604020202020204" pitchFamily="34" charset="0"/>
              <a:buChar char="•"/>
            </a:pPr>
            <a:endParaRPr lang="x-none" sz="2200"/>
          </a:p>
          <a:p>
            <a:pPr marL="342900" indent="-342900">
              <a:buFont typeface="Arial" panose="020B0604020202020204" pitchFamily="34" charset="0"/>
              <a:buChar char="•"/>
            </a:pPr>
            <a:r>
              <a:rPr lang="en-GB" sz="2200" dirty="0"/>
              <a:t>International cooperation/competition between scientists </a:t>
            </a:r>
          </a:p>
          <a:p>
            <a:pPr marL="342900" indent="-342900">
              <a:buFont typeface="Arial" panose="020B0604020202020204" pitchFamily="34" charset="0"/>
              <a:buChar char="•"/>
            </a:pPr>
            <a:endParaRPr lang="en-GB" sz="2200" dirty="0"/>
          </a:p>
        </p:txBody>
      </p:sp>
    </p:spTree>
    <p:extLst>
      <p:ext uri="{BB962C8B-B14F-4D97-AF65-F5344CB8AC3E}">
        <p14:creationId xmlns:p14="http://schemas.microsoft.com/office/powerpoint/2010/main" val="4103672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C265AA0-90D2-AC4D-90A1-F59A10CCA6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5138" y="0"/>
            <a:ext cx="4196862"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DF4ED80-611D-054D-B20A-2DCE028C9E42}"/>
              </a:ext>
            </a:extLst>
          </p:cNvPr>
          <p:cNvSpPr/>
          <p:nvPr/>
        </p:nvSpPr>
        <p:spPr>
          <a:xfrm>
            <a:off x="0" y="165814"/>
            <a:ext cx="7995138" cy="6408806"/>
          </a:xfrm>
          <a:prstGeom prst="rect">
            <a:avLst/>
          </a:prstGeom>
        </p:spPr>
        <p:txBody>
          <a:bodyPr wrap="square">
            <a:spAutoFit/>
          </a:bodyPr>
          <a:lstStyle/>
          <a:p>
            <a:pPr algn="ctr"/>
            <a:r>
              <a:rPr lang="it-IT" sz="3200" dirty="0" err="1">
                <a:solidFill>
                  <a:srgbClr val="FF0000"/>
                </a:solidFill>
              </a:rPr>
              <a:t>Sidereus</a:t>
            </a:r>
            <a:r>
              <a:rPr lang="it-IT" sz="3200" dirty="0">
                <a:solidFill>
                  <a:srgbClr val="FF0000"/>
                </a:solidFill>
              </a:rPr>
              <a:t> </a:t>
            </a:r>
            <a:r>
              <a:rPr lang="it-IT" sz="3200" dirty="0" err="1">
                <a:solidFill>
                  <a:srgbClr val="FF0000"/>
                </a:solidFill>
              </a:rPr>
              <a:t>Nuncius</a:t>
            </a:r>
            <a:endParaRPr lang="it-IT" sz="3200" dirty="0">
              <a:solidFill>
                <a:srgbClr val="FF0000"/>
              </a:solidFill>
            </a:endParaRPr>
          </a:p>
          <a:p>
            <a:endParaRPr lang="it-IT" sz="1846" dirty="0"/>
          </a:p>
          <a:p>
            <a:pPr marL="342900" indent="-342900">
              <a:buFont typeface="Arial" panose="020B0604020202020204" pitchFamily="34" charset="0"/>
              <a:buChar char="•"/>
            </a:pPr>
            <a:r>
              <a:rPr lang="en-GB" sz="2000" dirty="0"/>
              <a:t>Galileo wrote his first book in 1610: </a:t>
            </a:r>
            <a:r>
              <a:rPr lang="en-GB" sz="2000" i="1" dirty="0" err="1"/>
              <a:t>Sidereus</a:t>
            </a:r>
            <a:r>
              <a:rPr lang="en-GB" sz="2000" i="1" dirty="0"/>
              <a:t> </a:t>
            </a:r>
            <a:r>
              <a:rPr lang="en-GB" sz="2000" i="1" dirty="0" err="1"/>
              <a:t>Nuncius</a:t>
            </a:r>
            <a:r>
              <a:rPr lang="en-GB" sz="2000" i="1" dirty="0"/>
              <a:t> </a:t>
            </a:r>
            <a:r>
              <a:rPr lang="en-GB" sz="2000" dirty="0"/>
              <a:t>(the title is ambiguous and means “A message from the stars” or “The messenger of the stars”). The book sold like hot cakes </a:t>
            </a:r>
          </a:p>
          <a:p>
            <a:pPr marL="342900" indent="-342900">
              <a:buFont typeface="Arial" panose="020B0604020202020204" pitchFamily="34" charset="0"/>
              <a:buChar char="•"/>
            </a:pPr>
            <a:r>
              <a:rPr lang="en-GB" sz="2000" dirty="0"/>
              <a:t>The first scientific work that uses a scientific instrument: the telescope </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Galileo quickly became the most popular scientist in the world</a:t>
            </a:r>
            <a:endParaRPr lang="it-IT" sz="1846" dirty="0"/>
          </a:p>
        </p:txBody>
      </p:sp>
      <p:pic>
        <p:nvPicPr>
          <p:cNvPr id="3" name="Picture 2" descr="A person holding a telescope&#10;&#10;Description automatically generated">
            <a:extLst>
              <a:ext uri="{FF2B5EF4-FFF2-40B4-BE49-F238E27FC236}">
                <a16:creationId xmlns:a16="http://schemas.microsoft.com/office/drawing/2014/main" id="{0A1CB72F-0B19-0694-49D6-6CCD07D04F9D}"/>
              </a:ext>
            </a:extLst>
          </p:cNvPr>
          <p:cNvPicPr>
            <a:picLocks noChangeAspect="1"/>
          </p:cNvPicPr>
          <p:nvPr/>
        </p:nvPicPr>
        <p:blipFill>
          <a:blip r:embed="rId3"/>
          <a:stretch>
            <a:fillRect/>
          </a:stretch>
        </p:blipFill>
        <p:spPr>
          <a:xfrm>
            <a:off x="1108031" y="2493819"/>
            <a:ext cx="5617361" cy="3420095"/>
          </a:xfrm>
          <a:prstGeom prst="rect">
            <a:avLst/>
          </a:prstGeom>
        </p:spPr>
      </p:pic>
    </p:spTree>
    <p:extLst>
      <p:ext uri="{BB962C8B-B14F-4D97-AF65-F5344CB8AC3E}">
        <p14:creationId xmlns:p14="http://schemas.microsoft.com/office/powerpoint/2010/main" val="353555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F4ED80-611D-054D-B20A-2DCE028C9E42}"/>
              </a:ext>
            </a:extLst>
          </p:cNvPr>
          <p:cNvSpPr/>
          <p:nvPr/>
        </p:nvSpPr>
        <p:spPr>
          <a:xfrm>
            <a:off x="0" y="1227415"/>
            <a:ext cx="6657976" cy="5262979"/>
          </a:xfrm>
          <a:prstGeom prst="rect">
            <a:avLst/>
          </a:prstGeom>
        </p:spPr>
        <p:txBody>
          <a:bodyPr wrap="square">
            <a:spAutoFit/>
          </a:bodyPr>
          <a:lstStyle/>
          <a:p>
            <a:pPr marL="342900" indent="-342900">
              <a:buFont typeface="Arial" panose="020B0604020202020204" pitchFamily="34" charset="0"/>
              <a:buChar char="•"/>
            </a:pPr>
            <a:r>
              <a:rPr lang="en-GB" sz="2400" dirty="0"/>
              <a:t>One of the most important discoveries published in in the </a:t>
            </a:r>
            <a:r>
              <a:rPr lang="en-GB" sz="2400" i="1" dirty="0" err="1"/>
              <a:t>Sidereus</a:t>
            </a:r>
            <a:r>
              <a:rPr lang="en-GB" sz="2400" i="1" dirty="0"/>
              <a:t> </a:t>
            </a:r>
            <a:r>
              <a:rPr lang="en-GB" sz="2400" i="1" dirty="0" err="1"/>
              <a:t>Nuncius</a:t>
            </a:r>
            <a:r>
              <a:rPr lang="en-GB" sz="2400" i="1" dirty="0"/>
              <a:t> </a:t>
            </a:r>
            <a:r>
              <a:rPr lang="en-GB" sz="2400" dirty="0"/>
              <a:t>was that Jupiter has 4 large moons orbiting around</a:t>
            </a:r>
          </a:p>
          <a:p>
            <a:pPr marL="800100" lvl="1" indent="-342900">
              <a:buFont typeface="Arial" panose="020B0604020202020204" pitchFamily="34" charset="0"/>
              <a:buChar char="•"/>
            </a:pPr>
            <a:r>
              <a:rPr lang="en-GB" sz="2400" dirty="0"/>
              <a:t>Now you can easily see them around 10pm</a:t>
            </a:r>
          </a:p>
          <a:p>
            <a:pPr marL="342900" indent="-342900">
              <a:buFont typeface="Arial" panose="020B0604020202020204" pitchFamily="34" charset="0"/>
              <a:buChar char="•"/>
            </a:pPr>
            <a:r>
              <a:rPr lang="en-GB" sz="2400" dirty="0"/>
              <a:t>Every night from his home in Padua Galileo followed "live" the positions of these moons</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The revolution periods are short: about 1.8 days, 3.6 days, 7.2 days, 16 days </a:t>
            </a:r>
          </a:p>
          <a:p>
            <a:pPr marL="342900" indent="-342900">
              <a:buFont typeface="Arial" panose="020B0604020202020204" pitchFamily="34" charset="0"/>
              <a:buChar char="•"/>
            </a:pPr>
            <a:endParaRPr lang="en-GB" sz="2400" dirty="0"/>
          </a:p>
          <a:p>
            <a:pPr marL="800100" lvl="1" indent="-342900">
              <a:buFont typeface="Arial" panose="020B0604020202020204" pitchFamily="34" charset="0"/>
              <a:buChar char="•"/>
            </a:pPr>
            <a:r>
              <a:rPr lang="en-GB" sz="2400" dirty="0"/>
              <a:t>1-2 eclipses per night</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endParaRPr lang="x-none" sz="2400"/>
          </a:p>
          <a:p>
            <a:pPr marL="342900" indent="-342900">
              <a:buFont typeface="Arial" panose="020B0604020202020204" pitchFamily="34" charset="0"/>
              <a:buChar char="•"/>
            </a:pPr>
            <a:endParaRPr lang="en-GB" sz="2400" dirty="0"/>
          </a:p>
        </p:txBody>
      </p:sp>
      <p:sp>
        <p:nvSpPr>
          <p:cNvPr id="5" name="Title 1">
            <a:extLst>
              <a:ext uri="{FF2B5EF4-FFF2-40B4-BE49-F238E27FC236}">
                <a16:creationId xmlns:a16="http://schemas.microsoft.com/office/drawing/2014/main" id="{5DB032E6-0D36-4849-9F1B-D793DC00EDD9}"/>
              </a:ext>
            </a:extLst>
          </p:cNvPr>
          <p:cNvSpPr>
            <a:spLocks noGrp="1"/>
          </p:cNvSpPr>
          <p:nvPr>
            <p:ph type="title"/>
          </p:nvPr>
        </p:nvSpPr>
        <p:spPr>
          <a:xfrm>
            <a:off x="0" y="0"/>
            <a:ext cx="6657977" cy="952107"/>
          </a:xfrm>
        </p:spPr>
        <p:txBody>
          <a:bodyPr>
            <a:normAutofit fontScale="90000"/>
          </a:bodyPr>
          <a:lstStyle/>
          <a:p>
            <a:pPr algn="ctr"/>
            <a:r>
              <a:rPr lang="en-IT" sz="4000" dirty="0">
                <a:solidFill>
                  <a:srgbClr val="FF0000"/>
                </a:solidFill>
              </a:rPr>
              <a:t>A precise and systematic observer</a:t>
            </a:r>
          </a:p>
        </p:txBody>
      </p:sp>
      <p:sp>
        <p:nvSpPr>
          <p:cNvPr id="6" name="TextBox 5">
            <a:extLst>
              <a:ext uri="{FF2B5EF4-FFF2-40B4-BE49-F238E27FC236}">
                <a16:creationId xmlns:a16="http://schemas.microsoft.com/office/drawing/2014/main" id="{35024DB4-8B30-1BDB-4819-1485D6F4B86B}"/>
              </a:ext>
            </a:extLst>
          </p:cNvPr>
          <p:cNvSpPr txBox="1"/>
          <p:nvPr/>
        </p:nvSpPr>
        <p:spPr>
          <a:xfrm>
            <a:off x="2436540" y="6396370"/>
            <a:ext cx="6144322" cy="369332"/>
          </a:xfrm>
          <a:prstGeom prst="rect">
            <a:avLst/>
          </a:prstGeom>
          <a:noFill/>
        </p:spPr>
        <p:txBody>
          <a:bodyPr wrap="square">
            <a:spAutoFit/>
          </a:bodyPr>
          <a:lstStyle/>
          <a:p>
            <a:r>
              <a:rPr lang="en-GB" i="1" dirty="0">
                <a:effectLst/>
                <a:latin typeface="Helvetica" pitchFamily="2" charset="0"/>
              </a:rPr>
              <a:t>(BNC Firenze, Ms. Gal. </a:t>
            </a:r>
            <a:r>
              <a:rPr lang="en-GB" i="1" dirty="0">
                <a:latin typeface="Helvetica" pitchFamily="2" charset="0"/>
              </a:rPr>
              <a:t>50</a:t>
            </a:r>
            <a:r>
              <a:rPr lang="en-GB" i="1" dirty="0">
                <a:effectLst/>
                <a:latin typeface="Helvetica" pitchFamily="2" charset="0"/>
              </a:rPr>
              <a:t>, fol. 70r)</a:t>
            </a:r>
          </a:p>
        </p:txBody>
      </p:sp>
      <p:pic>
        <p:nvPicPr>
          <p:cNvPr id="7" name="Picture 6" descr="A close-up of a paper&#10;&#10;Description automatically generated">
            <a:extLst>
              <a:ext uri="{FF2B5EF4-FFF2-40B4-BE49-F238E27FC236}">
                <a16:creationId xmlns:a16="http://schemas.microsoft.com/office/drawing/2014/main" id="{92F19590-225D-D684-8156-A7A509E9EEA0}"/>
              </a:ext>
            </a:extLst>
          </p:cNvPr>
          <p:cNvPicPr>
            <a:picLocks noChangeAspect="1"/>
          </p:cNvPicPr>
          <p:nvPr/>
        </p:nvPicPr>
        <p:blipFill rotWithShape="1">
          <a:blip r:embed="rId2"/>
          <a:srcRect t="3842"/>
          <a:stretch/>
        </p:blipFill>
        <p:spPr>
          <a:xfrm>
            <a:off x="7197213" y="92298"/>
            <a:ext cx="4985051" cy="6773076"/>
          </a:xfrm>
          <a:prstGeom prst="rect">
            <a:avLst/>
          </a:prstGeom>
        </p:spPr>
      </p:pic>
    </p:spTree>
    <p:extLst>
      <p:ext uri="{BB962C8B-B14F-4D97-AF65-F5344CB8AC3E}">
        <p14:creationId xmlns:p14="http://schemas.microsoft.com/office/powerpoint/2010/main" val="3765021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F969B7-84B0-564E-196F-B0117AFDCE5A}"/>
              </a:ext>
            </a:extLst>
          </p:cNvPr>
          <p:cNvPicPr>
            <a:picLocks noChangeAspect="1"/>
          </p:cNvPicPr>
          <p:nvPr/>
        </p:nvPicPr>
        <p:blipFill>
          <a:blip r:embed="rId2"/>
          <a:stretch>
            <a:fillRect/>
          </a:stretch>
        </p:blipFill>
        <p:spPr>
          <a:xfrm>
            <a:off x="7872413" y="3873500"/>
            <a:ext cx="4319587" cy="2984500"/>
          </a:xfrm>
          <a:prstGeom prst="rect">
            <a:avLst/>
          </a:prstGeom>
        </p:spPr>
      </p:pic>
      <p:sp>
        <p:nvSpPr>
          <p:cNvPr id="4" name="Rectangle 3">
            <a:extLst>
              <a:ext uri="{FF2B5EF4-FFF2-40B4-BE49-F238E27FC236}">
                <a16:creationId xmlns:a16="http://schemas.microsoft.com/office/drawing/2014/main" id="{ADF4ED80-611D-054D-B20A-2DCE028C9E42}"/>
              </a:ext>
            </a:extLst>
          </p:cNvPr>
          <p:cNvSpPr/>
          <p:nvPr/>
        </p:nvSpPr>
        <p:spPr>
          <a:xfrm>
            <a:off x="0" y="952108"/>
            <a:ext cx="7695211" cy="6370975"/>
          </a:xfrm>
          <a:prstGeom prst="rect">
            <a:avLst/>
          </a:prstGeom>
        </p:spPr>
        <p:txBody>
          <a:bodyPr wrap="square">
            <a:spAutoFit/>
          </a:bodyPr>
          <a:lstStyle/>
          <a:p>
            <a:pPr marL="342900" indent="-342900">
              <a:buFont typeface="Arial" panose="020B0604020202020204" pitchFamily="34" charset="0"/>
              <a:buChar char="•"/>
            </a:pPr>
            <a:r>
              <a:rPr lang="en-US" sz="2400" dirty="0"/>
              <a:t>Starting Columbus' voyage in 1492, the issue of obtaining precise geolocation became pressing. You can locate a point on Earth by 2 coordinates: latitude (the angular distance from the Equator) and longitude (the angular distance from a reference meridian)</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Measuring latitude is simple (point to the Polar star with a quadrant)</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Measuring longitude is difficult: the Earth rotates</a:t>
            </a:r>
          </a:p>
          <a:p>
            <a:pPr marL="342900" indent="-342900">
              <a:buFont typeface="Arial" panose="020B0604020202020204" pitchFamily="34" charset="0"/>
              <a:buChar char="•"/>
            </a:pPr>
            <a:r>
              <a:rPr lang="en-US" sz="2400" dirty="0"/>
              <a:t>Can be done if one compares the local time with an event happening at a fixed time in the Universe, like an eclipse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The eclipses of Jupiter’s moons (1-2 per night) can offer an absolute clock. The biggest problem in the exploration of the world could be solved</a:t>
            </a:r>
            <a:endParaRPr lang="it-IT" sz="2400" dirty="0"/>
          </a:p>
          <a:p>
            <a:pPr marL="342900" indent="-342900">
              <a:buFont typeface="Arial" panose="020B0604020202020204" pitchFamily="34" charset="0"/>
              <a:buChar char="•"/>
            </a:pPr>
            <a:endParaRPr lang="x-none" sz="2400" dirty="0"/>
          </a:p>
        </p:txBody>
      </p:sp>
      <p:sp>
        <p:nvSpPr>
          <p:cNvPr id="5" name="Title 1">
            <a:extLst>
              <a:ext uri="{FF2B5EF4-FFF2-40B4-BE49-F238E27FC236}">
                <a16:creationId xmlns:a16="http://schemas.microsoft.com/office/drawing/2014/main" id="{5DB032E6-0D36-4849-9F1B-D793DC00EDD9}"/>
              </a:ext>
            </a:extLst>
          </p:cNvPr>
          <p:cNvSpPr>
            <a:spLocks noGrp="1"/>
          </p:cNvSpPr>
          <p:nvPr>
            <p:ph type="title"/>
          </p:nvPr>
        </p:nvSpPr>
        <p:spPr>
          <a:xfrm>
            <a:off x="0" y="1"/>
            <a:ext cx="7291449" cy="952107"/>
          </a:xfrm>
        </p:spPr>
        <p:txBody>
          <a:bodyPr>
            <a:normAutofit/>
          </a:bodyPr>
          <a:lstStyle/>
          <a:p>
            <a:pPr algn="ctr"/>
            <a:r>
              <a:rPr lang="en-IT" sz="4000" dirty="0">
                <a:solidFill>
                  <a:srgbClr val="FF0000"/>
                </a:solidFill>
              </a:rPr>
              <a:t>Longitude + Latitude: geolocation</a:t>
            </a:r>
          </a:p>
        </p:txBody>
      </p:sp>
      <p:pic>
        <p:nvPicPr>
          <p:cNvPr id="14" name="Picture 13" descr="A globe with a map&#10;&#10;Description automatically generated">
            <a:extLst>
              <a:ext uri="{FF2B5EF4-FFF2-40B4-BE49-F238E27FC236}">
                <a16:creationId xmlns:a16="http://schemas.microsoft.com/office/drawing/2014/main" id="{BC89498A-B67A-73EF-293E-7DD4E1698396}"/>
              </a:ext>
            </a:extLst>
          </p:cNvPr>
          <p:cNvPicPr>
            <a:picLocks noChangeAspect="1"/>
          </p:cNvPicPr>
          <p:nvPr/>
        </p:nvPicPr>
        <p:blipFill>
          <a:blip r:embed="rId3"/>
          <a:stretch>
            <a:fillRect/>
          </a:stretch>
        </p:blipFill>
        <p:spPr>
          <a:xfrm>
            <a:off x="7868388" y="-1"/>
            <a:ext cx="4323612" cy="4071939"/>
          </a:xfrm>
          <a:prstGeom prst="rect">
            <a:avLst/>
          </a:prstGeom>
        </p:spPr>
      </p:pic>
    </p:spTree>
    <p:extLst>
      <p:ext uri="{BB962C8B-B14F-4D97-AF65-F5344CB8AC3E}">
        <p14:creationId xmlns:p14="http://schemas.microsoft.com/office/powerpoint/2010/main" val="2902859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aper with math symbols and circles&#10;&#10;Description automatically generated with medium confidence">
            <a:extLst>
              <a:ext uri="{FF2B5EF4-FFF2-40B4-BE49-F238E27FC236}">
                <a16:creationId xmlns:a16="http://schemas.microsoft.com/office/drawing/2014/main" id="{C132863A-3D28-5052-7EDB-F376967B3AEE}"/>
              </a:ext>
            </a:extLst>
          </p:cNvPr>
          <p:cNvPicPr>
            <a:picLocks noChangeAspect="1"/>
          </p:cNvPicPr>
          <p:nvPr/>
        </p:nvPicPr>
        <p:blipFill>
          <a:blip r:embed="rId2"/>
          <a:stretch>
            <a:fillRect/>
          </a:stretch>
        </p:blipFill>
        <p:spPr>
          <a:xfrm>
            <a:off x="627208" y="-319596"/>
            <a:ext cx="10937584" cy="7774190"/>
          </a:xfrm>
          <a:prstGeom prst="rect">
            <a:avLst/>
          </a:prstGeom>
        </p:spPr>
      </p:pic>
      <p:sp>
        <p:nvSpPr>
          <p:cNvPr id="9" name="TextBox 8">
            <a:extLst>
              <a:ext uri="{FF2B5EF4-FFF2-40B4-BE49-F238E27FC236}">
                <a16:creationId xmlns:a16="http://schemas.microsoft.com/office/drawing/2014/main" id="{00041857-CBCB-E14C-21C6-0F7675DA1C6B}"/>
              </a:ext>
            </a:extLst>
          </p:cNvPr>
          <p:cNvSpPr txBox="1"/>
          <p:nvPr/>
        </p:nvSpPr>
        <p:spPr>
          <a:xfrm>
            <a:off x="1131523" y="4780634"/>
            <a:ext cx="6144322" cy="369332"/>
          </a:xfrm>
          <a:prstGeom prst="rect">
            <a:avLst/>
          </a:prstGeom>
          <a:noFill/>
        </p:spPr>
        <p:txBody>
          <a:bodyPr wrap="square">
            <a:spAutoFit/>
          </a:bodyPr>
          <a:lstStyle/>
          <a:p>
            <a:r>
              <a:rPr lang="en-GB" i="1" dirty="0">
                <a:effectLst/>
                <a:latin typeface="Helvetica" pitchFamily="2" charset="0"/>
              </a:rPr>
              <a:t>(BNC Firenze, Ms. Gal. </a:t>
            </a:r>
            <a:r>
              <a:rPr lang="en-GB" i="1" dirty="0">
                <a:latin typeface="Helvetica" pitchFamily="2" charset="0"/>
              </a:rPr>
              <a:t>50</a:t>
            </a:r>
            <a:r>
              <a:rPr lang="en-GB" i="1" dirty="0">
                <a:effectLst/>
                <a:latin typeface="Helvetica" pitchFamily="2" charset="0"/>
              </a:rPr>
              <a:t>)</a:t>
            </a:r>
          </a:p>
        </p:txBody>
      </p:sp>
    </p:spTree>
    <p:extLst>
      <p:ext uri="{BB962C8B-B14F-4D97-AF65-F5344CB8AC3E}">
        <p14:creationId xmlns:p14="http://schemas.microsoft.com/office/powerpoint/2010/main" val="1681711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F4ED80-611D-054D-B20A-2DCE028C9E42}"/>
              </a:ext>
            </a:extLst>
          </p:cNvPr>
          <p:cNvSpPr/>
          <p:nvPr/>
        </p:nvSpPr>
        <p:spPr>
          <a:xfrm>
            <a:off x="0" y="1182427"/>
            <a:ext cx="5865542" cy="6093976"/>
          </a:xfrm>
          <a:prstGeom prst="rect">
            <a:avLst/>
          </a:prstGeom>
        </p:spPr>
        <p:txBody>
          <a:bodyPr wrap="square">
            <a:spAutoFit/>
          </a:bodyPr>
          <a:lstStyle/>
          <a:p>
            <a:pPr marL="342900" indent="-342900">
              <a:buFont typeface="Arial" panose="020B0604020202020204" pitchFamily="34" charset="0"/>
              <a:buChar char="•"/>
            </a:pPr>
            <a:r>
              <a:rPr lang="en-US" sz="2600" dirty="0"/>
              <a:t>But how to compute the time of the eclipses of Jupiter’s moons? </a:t>
            </a:r>
          </a:p>
          <a:p>
            <a:pPr marL="342900" indent="-342900">
              <a:buFont typeface="Arial" panose="020B0604020202020204" pitchFamily="34" charset="0"/>
              <a:buChar char="•"/>
            </a:pPr>
            <a:endParaRPr lang="en-US" sz="2600" dirty="0"/>
          </a:p>
          <a:p>
            <a:pPr marL="342900" indent="-342900">
              <a:buFont typeface="Arial" panose="020B0604020202020204" pitchFamily="34" charset="0"/>
              <a:buChar char="•"/>
            </a:pPr>
            <a:r>
              <a:rPr lang="en-US" sz="2600" dirty="0"/>
              <a:t>And how to allow a sailorman to reproduce such a calculation?</a:t>
            </a:r>
          </a:p>
          <a:p>
            <a:pPr marL="342900" indent="-342900">
              <a:buFont typeface="Arial" panose="020B0604020202020204" pitchFamily="34" charset="0"/>
              <a:buChar char="•"/>
            </a:pPr>
            <a:endParaRPr lang="en-US" sz="2600" dirty="0"/>
          </a:p>
          <a:p>
            <a:pPr marL="342900" indent="-342900">
              <a:buFont typeface="Arial" panose="020B0604020202020204" pitchFamily="34" charset="0"/>
              <a:buChar char="•"/>
            </a:pPr>
            <a:r>
              <a:rPr lang="en-US" sz="2600" dirty="0"/>
              <a:t>In 1612, Galileo stared studying the problem</a:t>
            </a:r>
          </a:p>
          <a:p>
            <a:pPr marL="342900" indent="-342900">
              <a:buFont typeface="Arial" panose="020B0604020202020204" pitchFamily="34" charset="0"/>
              <a:buChar char="•"/>
            </a:pPr>
            <a:endParaRPr lang="en-US" sz="2600" dirty="0"/>
          </a:p>
          <a:p>
            <a:pPr marL="342900" indent="-342900">
              <a:buFont typeface="Arial" panose="020B0604020202020204" pitchFamily="34" charset="0"/>
              <a:buChar char="•"/>
            </a:pPr>
            <a:r>
              <a:rPr lang="en-US" sz="2600" dirty="0"/>
              <a:t>First, he determined the periods</a:t>
            </a:r>
          </a:p>
          <a:p>
            <a:pPr marL="342900" indent="-342900">
              <a:buFont typeface="Arial" panose="020B0604020202020204" pitchFamily="34" charset="0"/>
              <a:buChar char="•"/>
            </a:pPr>
            <a:r>
              <a:rPr lang="en-US" sz="2600" dirty="0"/>
              <a:t>Second, he calculated the transformations from the Earth’s reference frame to the Sun, and vice-versa</a:t>
            </a:r>
          </a:p>
          <a:p>
            <a:endParaRPr lang="en-US" sz="2600" dirty="0"/>
          </a:p>
        </p:txBody>
      </p:sp>
      <p:sp>
        <p:nvSpPr>
          <p:cNvPr id="5" name="Title 1">
            <a:extLst>
              <a:ext uri="{FF2B5EF4-FFF2-40B4-BE49-F238E27FC236}">
                <a16:creationId xmlns:a16="http://schemas.microsoft.com/office/drawing/2014/main" id="{5DB032E6-0D36-4849-9F1B-D793DC00EDD9}"/>
              </a:ext>
            </a:extLst>
          </p:cNvPr>
          <p:cNvSpPr>
            <a:spLocks noGrp="1"/>
          </p:cNvSpPr>
          <p:nvPr>
            <p:ph type="title"/>
          </p:nvPr>
        </p:nvSpPr>
        <p:spPr>
          <a:xfrm>
            <a:off x="0" y="1"/>
            <a:ext cx="7329488" cy="952107"/>
          </a:xfrm>
        </p:spPr>
        <p:txBody>
          <a:bodyPr>
            <a:normAutofit/>
          </a:bodyPr>
          <a:lstStyle/>
          <a:p>
            <a:pPr algn="ctr"/>
            <a:r>
              <a:rPr lang="en-IT" sz="4000" dirty="0">
                <a:solidFill>
                  <a:srgbClr val="FF0000"/>
                </a:solidFill>
              </a:rPr>
              <a:t>The postions of Jupiter’s satellites</a:t>
            </a:r>
          </a:p>
        </p:txBody>
      </p:sp>
      <p:pic>
        <p:nvPicPr>
          <p:cNvPr id="2" name="Picture 1">
            <a:extLst>
              <a:ext uri="{FF2B5EF4-FFF2-40B4-BE49-F238E27FC236}">
                <a16:creationId xmlns:a16="http://schemas.microsoft.com/office/drawing/2014/main" id="{08434165-DCC0-35FC-EBD3-AC75E736EE8C}"/>
              </a:ext>
            </a:extLst>
          </p:cNvPr>
          <p:cNvPicPr>
            <a:picLocks noChangeAspect="1"/>
          </p:cNvPicPr>
          <p:nvPr/>
        </p:nvPicPr>
        <p:blipFill>
          <a:blip r:embed="rId2"/>
          <a:stretch>
            <a:fillRect/>
          </a:stretch>
        </p:blipFill>
        <p:spPr>
          <a:xfrm>
            <a:off x="7875902" y="37403"/>
            <a:ext cx="4316098" cy="4791075"/>
          </a:xfrm>
          <a:prstGeom prst="rect">
            <a:avLst/>
          </a:prstGeom>
        </p:spPr>
      </p:pic>
      <p:pic>
        <p:nvPicPr>
          <p:cNvPr id="3" name="Picture 2" descr="A close-up of a drawing&#10;&#10;Description automatically generated">
            <a:extLst>
              <a:ext uri="{FF2B5EF4-FFF2-40B4-BE49-F238E27FC236}">
                <a16:creationId xmlns:a16="http://schemas.microsoft.com/office/drawing/2014/main" id="{2C8672D7-BF31-B6D6-1E7D-415C51A963DD}"/>
              </a:ext>
            </a:extLst>
          </p:cNvPr>
          <p:cNvPicPr>
            <a:picLocks noChangeAspect="1"/>
          </p:cNvPicPr>
          <p:nvPr/>
        </p:nvPicPr>
        <p:blipFill rotWithShape="1">
          <a:blip r:embed="rId3"/>
          <a:srcRect l="33388" r="39406"/>
          <a:stretch/>
        </p:blipFill>
        <p:spPr>
          <a:xfrm>
            <a:off x="5761352" y="1479183"/>
            <a:ext cx="2114550" cy="5341414"/>
          </a:xfrm>
          <a:prstGeom prst="rect">
            <a:avLst/>
          </a:prstGeom>
        </p:spPr>
      </p:pic>
      <p:sp>
        <p:nvSpPr>
          <p:cNvPr id="7" name="TextBox 6">
            <a:extLst>
              <a:ext uri="{FF2B5EF4-FFF2-40B4-BE49-F238E27FC236}">
                <a16:creationId xmlns:a16="http://schemas.microsoft.com/office/drawing/2014/main" id="{5849305A-1620-F2E0-4C60-AAAFE7E14901}"/>
              </a:ext>
            </a:extLst>
          </p:cNvPr>
          <p:cNvSpPr txBox="1"/>
          <p:nvPr/>
        </p:nvSpPr>
        <p:spPr>
          <a:xfrm>
            <a:off x="8349475" y="5140041"/>
            <a:ext cx="6149896" cy="369332"/>
          </a:xfrm>
          <a:prstGeom prst="rect">
            <a:avLst/>
          </a:prstGeom>
          <a:noFill/>
        </p:spPr>
        <p:txBody>
          <a:bodyPr wrap="square">
            <a:spAutoFit/>
          </a:bodyPr>
          <a:lstStyle/>
          <a:p>
            <a:r>
              <a:rPr lang="en-GB" i="1" dirty="0">
                <a:effectLst/>
                <a:latin typeface="Helvetica" pitchFamily="2" charset="0"/>
              </a:rPr>
              <a:t>(BNC, Firenze, Ms. Gal. 70)</a:t>
            </a:r>
          </a:p>
        </p:txBody>
      </p:sp>
    </p:spTree>
    <p:extLst>
      <p:ext uri="{BB962C8B-B14F-4D97-AF65-F5344CB8AC3E}">
        <p14:creationId xmlns:p14="http://schemas.microsoft.com/office/powerpoint/2010/main" val="140182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clock&#10;&#10;Description automatically generated">
            <a:extLst>
              <a:ext uri="{FF2B5EF4-FFF2-40B4-BE49-F238E27FC236}">
                <a16:creationId xmlns:a16="http://schemas.microsoft.com/office/drawing/2014/main" id="{92940ECB-27A8-B694-A60B-CD73872DEBDE}"/>
              </a:ext>
            </a:extLst>
          </p:cNvPr>
          <p:cNvPicPr>
            <a:picLocks noChangeAspect="1"/>
          </p:cNvPicPr>
          <p:nvPr/>
        </p:nvPicPr>
        <p:blipFill>
          <a:blip r:embed="rId2"/>
          <a:stretch>
            <a:fillRect/>
          </a:stretch>
        </p:blipFill>
        <p:spPr>
          <a:xfrm>
            <a:off x="7643813" y="-342901"/>
            <a:ext cx="4276724" cy="7632821"/>
          </a:xfrm>
          <a:prstGeom prst="rect">
            <a:avLst/>
          </a:prstGeom>
        </p:spPr>
      </p:pic>
      <p:pic>
        <p:nvPicPr>
          <p:cNvPr id="2" name="Picture 1" descr="A close-up of a clock&#10;&#10;Description automatically generated">
            <a:extLst>
              <a:ext uri="{FF2B5EF4-FFF2-40B4-BE49-F238E27FC236}">
                <a16:creationId xmlns:a16="http://schemas.microsoft.com/office/drawing/2014/main" id="{8A7F5DA5-0C00-8857-6547-AEAF72343CF1}"/>
              </a:ext>
            </a:extLst>
          </p:cNvPr>
          <p:cNvPicPr>
            <a:picLocks noChangeAspect="1"/>
          </p:cNvPicPr>
          <p:nvPr/>
        </p:nvPicPr>
        <p:blipFill>
          <a:blip r:embed="rId2"/>
          <a:stretch>
            <a:fillRect/>
          </a:stretch>
        </p:blipFill>
        <p:spPr>
          <a:xfrm>
            <a:off x="7643812" y="0"/>
            <a:ext cx="4276724" cy="7632821"/>
          </a:xfrm>
          <a:prstGeom prst="rect">
            <a:avLst/>
          </a:prstGeom>
        </p:spPr>
      </p:pic>
      <p:sp>
        <p:nvSpPr>
          <p:cNvPr id="4" name="Rectangle 3">
            <a:extLst>
              <a:ext uri="{FF2B5EF4-FFF2-40B4-BE49-F238E27FC236}">
                <a16:creationId xmlns:a16="http://schemas.microsoft.com/office/drawing/2014/main" id="{ADF4ED80-611D-054D-B20A-2DCE028C9E42}"/>
              </a:ext>
            </a:extLst>
          </p:cNvPr>
          <p:cNvSpPr/>
          <p:nvPr/>
        </p:nvSpPr>
        <p:spPr>
          <a:xfrm>
            <a:off x="-1" y="1241347"/>
            <a:ext cx="7943851" cy="6494085"/>
          </a:xfrm>
          <a:prstGeom prst="rect">
            <a:avLst/>
          </a:prstGeom>
        </p:spPr>
        <p:txBody>
          <a:bodyPr wrap="square">
            <a:spAutoFit/>
          </a:bodyPr>
          <a:lstStyle/>
          <a:p>
            <a:pPr marL="342900" indent="-342900">
              <a:buFont typeface="Arial" panose="020B0604020202020204" pitchFamily="34" charset="0"/>
              <a:buChar char="•"/>
            </a:pPr>
            <a:r>
              <a:rPr lang="en-US" sz="3200" dirty="0"/>
              <a:t>The calculations needed to be made easy</a:t>
            </a:r>
          </a:p>
          <a:p>
            <a:pPr marL="342900" indent="-342900">
              <a:buFont typeface="Arial" panose="020B0604020202020204" pitchFamily="34" charset="0"/>
              <a:buChar char="•"/>
            </a:pPr>
            <a:endParaRPr lang="en-US" sz="3200" dirty="0"/>
          </a:p>
          <a:p>
            <a:pPr marL="342900" indent="-342900">
              <a:buFont typeface="Arial" panose="020B0604020202020204" pitchFamily="34" charset="0"/>
              <a:buChar char="•"/>
            </a:pPr>
            <a:r>
              <a:rPr lang="en-US" sz="3200" dirty="0"/>
              <a:t>Galileo invented (between 1612 and 1616) a specific analogic computer designed for the calculation: the </a:t>
            </a:r>
            <a:r>
              <a:rPr lang="en-US" sz="3200" dirty="0" err="1"/>
              <a:t>jovilabe</a:t>
            </a:r>
            <a:endParaRPr lang="en-US" sz="3200" dirty="0"/>
          </a:p>
          <a:p>
            <a:pPr marL="342900" indent="-342900">
              <a:buFont typeface="Arial" panose="020B0604020202020204" pitchFamily="34" charset="0"/>
              <a:buChar char="•"/>
            </a:pPr>
            <a:endParaRPr lang="en-US" sz="3200" dirty="0"/>
          </a:p>
          <a:p>
            <a:pPr marL="342900" indent="-342900">
              <a:buFont typeface="Arial" panose="020B0604020202020204" pitchFamily="34" charset="0"/>
              <a:buChar char="•"/>
            </a:pPr>
            <a:r>
              <a:rPr lang="en-US" sz="3200" dirty="0"/>
              <a:t>The original </a:t>
            </a:r>
            <a:r>
              <a:rPr lang="en-US" sz="3200" dirty="0" err="1"/>
              <a:t>jovilabe</a:t>
            </a:r>
            <a:r>
              <a:rPr lang="en-US" sz="3200" dirty="0"/>
              <a:t> by Galileo is lost, but a replica done for the Grand Duke of Tuscany little after Galileo’s death is exhibited at the Museo Galileo in Florence</a:t>
            </a:r>
          </a:p>
          <a:p>
            <a:pPr marL="342900" indent="-342900">
              <a:buFont typeface="Arial" panose="020B0604020202020204" pitchFamily="34" charset="0"/>
              <a:buChar char="•"/>
            </a:pPr>
            <a:endParaRPr lang="en-US" sz="3200" dirty="0"/>
          </a:p>
          <a:p>
            <a:pPr marL="342900" indent="-342900">
              <a:buFont typeface="Arial" panose="020B0604020202020204" pitchFamily="34" charset="0"/>
              <a:buChar char="•"/>
            </a:pPr>
            <a:endParaRPr lang="en-US" sz="3200" dirty="0"/>
          </a:p>
          <a:p>
            <a:pPr marL="342900" indent="-342900">
              <a:buFont typeface="Arial" panose="020B0604020202020204" pitchFamily="34" charset="0"/>
              <a:buChar char="•"/>
            </a:pPr>
            <a:endParaRPr lang="en-US" sz="3200" dirty="0"/>
          </a:p>
        </p:txBody>
      </p:sp>
      <p:sp>
        <p:nvSpPr>
          <p:cNvPr id="5" name="Title 1">
            <a:extLst>
              <a:ext uri="{FF2B5EF4-FFF2-40B4-BE49-F238E27FC236}">
                <a16:creationId xmlns:a16="http://schemas.microsoft.com/office/drawing/2014/main" id="{5DB032E6-0D36-4849-9F1B-D793DC00EDD9}"/>
              </a:ext>
            </a:extLst>
          </p:cNvPr>
          <p:cNvSpPr>
            <a:spLocks noGrp="1"/>
          </p:cNvSpPr>
          <p:nvPr>
            <p:ph type="title"/>
          </p:nvPr>
        </p:nvSpPr>
        <p:spPr>
          <a:xfrm>
            <a:off x="-1" y="1"/>
            <a:ext cx="7643813" cy="952107"/>
          </a:xfrm>
        </p:spPr>
        <p:txBody>
          <a:bodyPr>
            <a:normAutofit/>
          </a:bodyPr>
          <a:lstStyle/>
          <a:p>
            <a:pPr algn="ctr"/>
            <a:r>
              <a:rPr lang="en-IT" sz="4000" dirty="0">
                <a:solidFill>
                  <a:srgbClr val="FF0000"/>
                </a:solidFill>
              </a:rPr>
              <a:t>How to compute it? The jovilabe!</a:t>
            </a:r>
          </a:p>
        </p:txBody>
      </p:sp>
    </p:spTree>
    <p:extLst>
      <p:ext uri="{BB962C8B-B14F-4D97-AF65-F5344CB8AC3E}">
        <p14:creationId xmlns:p14="http://schemas.microsoft.com/office/powerpoint/2010/main" val="41065081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1327</TotalTime>
  <Words>1400</Words>
  <Application>Microsoft Macintosh PowerPoint</Application>
  <PresentationFormat>Widescreen</PresentationFormat>
  <Paragraphs>152</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Helvetica</vt:lpstr>
      <vt:lpstr>Wingdings</vt:lpstr>
      <vt:lpstr>Office Theme</vt:lpstr>
      <vt:lpstr>Galileo and satellite navigation</vt:lpstr>
      <vt:lpstr>1609: the telescope.  A dutch invention perfected by Galilei  Galileo (1564-1642), a professor in Padova (Venezia) from 1592 to 1610 (the best 18 years of my life), is today mostly known for affirming the Copernican (heliocentric) system.  But he is also the father of experimental science (according to Einstein) and of astronomy (thanks to the telescope, perfected thanks to the superior glassmaking technique of Venezia)</vt:lpstr>
      <vt:lpstr>Circa 1600:  a golden age for astronomy  </vt:lpstr>
      <vt:lpstr>PowerPoint Presentation</vt:lpstr>
      <vt:lpstr>A precise and systematic observer</vt:lpstr>
      <vt:lpstr>Longitude + Latitude: geolocation</vt:lpstr>
      <vt:lpstr>PowerPoint Presentation</vt:lpstr>
      <vt:lpstr>The postions of Jupiter’s satellites</vt:lpstr>
      <vt:lpstr>How to compute it? The jovilabe!</vt:lpstr>
      <vt:lpstr>How to make money out of the idea of geolocation?</vt:lpstr>
      <vt:lpstr>The king of Spain rejects the idea</vt:lpstr>
      <vt:lpstr>In the meantime, Galileo tries to refurbish his idea:  the celatone and the oleodynamic suspension</vt:lpstr>
      <vt:lpstr>A second attempt with the Parlament of the Netherlands</vt:lpstr>
      <vt:lpstr>The real end?</vt:lpstr>
      <vt:lpstr>The real-real end (for now)</vt:lpstr>
      <vt:lpstr>  A book               and an exhibiton</vt:lpstr>
      <vt:lpstr>A few nice books not by me and three by me  (a personal selection)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Galileo and satellite navigation</dc:title>
  <dc:creator>De Angelis Alessandro</dc:creator>
  <cp:lastModifiedBy>De Angelis Alessandro</cp:lastModifiedBy>
  <cp:revision>164</cp:revision>
  <cp:lastPrinted>2024-10-21T14:33:39Z</cp:lastPrinted>
  <dcterms:created xsi:type="dcterms:W3CDTF">2024-10-20T07:29:43Z</dcterms:created>
  <dcterms:modified xsi:type="dcterms:W3CDTF">2024-11-05T19:37:31Z</dcterms:modified>
</cp:coreProperties>
</file>