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1" r:id="rId4"/>
    <p:sldId id="259" r:id="rId5"/>
    <p:sldId id="260" r:id="rId6"/>
    <p:sldId id="262" r:id="rId7"/>
    <p:sldId id="263" r:id="rId8"/>
    <p:sldId id="264" r:id="rId9"/>
    <p:sldId id="265" r:id="rId10"/>
    <p:sldId id="266" r:id="rId11"/>
    <p:sldId id="267" r:id="rId12"/>
    <p:sldId id="270" r:id="rId13"/>
    <p:sldId id="268" r:id="rId14"/>
    <p:sldId id="271" r:id="rId15"/>
    <p:sldId id="272" r:id="rId16"/>
    <p:sldId id="269" r:id="rId17"/>
    <p:sldId id="273"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2" autoAdjust="0"/>
    <p:restoredTop sz="94660"/>
  </p:normalViewPr>
  <p:slideViewPr>
    <p:cSldViewPr snapToGrid="0">
      <p:cViewPr>
        <p:scale>
          <a:sx n="82" d="100"/>
          <a:sy n="82" d="100"/>
        </p:scale>
        <p:origin x="61"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2692A-075D-4826-9221-DA45C531814A}" type="datetimeFigureOut">
              <a:rPr lang="it-IT" smtClean="0"/>
              <a:t>07/11/2024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B78E8-D427-41DC-A0FA-43D582981A7C}" type="slidenum">
              <a:rPr lang="it-IT" smtClean="0"/>
              <a:t>‹N›</a:t>
            </a:fld>
            <a:endParaRPr lang="it-IT"/>
          </a:p>
        </p:txBody>
      </p:sp>
    </p:spTree>
    <p:extLst>
      <p:ext uri="{BB962C8B-B14F-4D97-AF65-F5344CB8AC3E}">
        <p14:creationId xmlns:p14="http://schemas.microsoft.com/office/powerpoint/2010/main" val="981703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8CB78E8-D427-41DC-A0FA-43D582981A7C}" type="slidenum">
              <a:rPr lang="it-IT" smtClean="0"/>
              <a:t>14</a:t>
            </a:fld>
            <a:endParaRPr lang="it-IT"/>
          </a:p>
        </p:txBody>
      </p:sp>
    </p:spTree>
    <p:extLst>
      <p:ext uri="{BB962C8B-B14F-4D97-AF65-F5344CB8AC3E}">
        <p14:creationId xmlns:p14="http://schemas.microsoft.com/office/powerpoint/2010/main" val="131595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806CCC-C3E7-761A-BEE4-17F215D47B7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1933BE4-6EB3-E7F6-8C2E-E10AFF42B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57B4978-3DF2-F048-2BE2-23C4996C2B9E}"/>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5" name="Segnaposto piè di pagina 4">
            <a:extLst>
              <a:ext uri="{FF2B5EF4-FFF2-40B4-BE49-F238E27FC236}">
                <a16:creationId xmlns:a16="http://schemas.microsoft.com/office/drawing/2014/main" id="{DE8EE136-C1CC-0CFB-B88B-1A566DA5E88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ACFC5F-8BAA-BD6D-4432-DC881EBB4729}"/>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31511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CC069-7E99-99B9-10E6-A690188FC38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3E5F604-F59A-F89E-13EB-04D6D436D8D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576016-BF3C-15DE-FF86-AFCA2C2FAA24}"/>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5" name="Segnaposto piè di pagina 4">
            <a:extLst>
              <a:ext uri="{FF2B5EF4-FFF2-40B4-BE49-F238E27FC236}">
                <a16:creationId xmlns:a16="http://schemas.microsoft.com/office/drawing/2014/main" id="{983E58D9-9E6A-CD00-3FC5-12FAF09F7B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E0D8D3-E0F8-9821-126C-2555FBD3F31A}"/>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314176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3D23350-77E4-699A-34EB-C13BB550EFF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FB84169-5BDD-A682-92FF-B282DE019F1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DAC609-C24C-8C3A-F6C7-4869C7C0BAC6}"/>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5" name="Segnaposto piè di pagina 4">
            <a:extLst>
              <a:ext uri="{FF2B5EF4-FFF2-40B4-BE49-F238E27FC236}">
                <a16:creationId xmlns:a16="http://schemas.microsoft.com/office/drawing/2014/main" id="{70B86CF5-F119-0F62-C9B4-5222CDAE62E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468600-CC2A-0BF6-40F6-D2175F205033}"/>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238598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16B0B6-7CBA-A39D-4678-1498ED7E4A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088FE2-73C5-F565-F855-AC315CFD67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D8462F4-6AA1-54FA-08CA-A4726703EBF8}"/>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5" name="Segnaposto piè di pagina 4">
            <a:extLst>
              <a:ext uri="{FF2B5EF4-FFF2-40B4-BE49-F238E27FC236}">
                <a16:creationId xmlns:a16="http://schemas.microsoft.com/office/drawing/2014/main" id="{94F127DD-93EB-22A4-F99C-340B0FF0F0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630835-BFDA-344E-E09B-63182545D98E}"/>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165059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45C00C-B056-E469-F492-DC44C80D384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3187CF5-44E2-E82E-DEA6-53AC644C76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596389F-D8A8-3F63-5A2C-E7EA7F9C114C}"/>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5" name="Segnaposto piè di pagina 4">
            <a:extLst>
              <a:ext uri="{FF2B5EF4-FFF2-40B4-BE49-F238E27FC236}">
                <a16:creationId xmlns:a16="http://schemas.microsoft.com/office/drawing/2014/main" id="{D9A6E707-1829-B36C-85DB-C744C0B6AE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B4D840-8DB0-D92B-6A86-5A8F2A0E2DB8}"/>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13236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841981-3D63-4E6E-3B48-48988BF9485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97832CB-ACB3-8234-8C7E-B26F98BC0FD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5F46B39-4395-872F-6AAD-E7A42EDDB9A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D5DA54D-2B21-A28C-E002-472A9884B53B}"/>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6" name="Segnaposto piè di pagina 5">
            <a:extLst>
              <a:ext uri="{FF2B5EF4-FFF2-40B4-BE49-F238E27FC236}">
                <a16:creationId xmlns:a16="http://schemas.microsoft.com/office/drawing/2014/main" id="{47E84757-B98B-EFAC-95D9-7331A6C8AE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194B317-1C0B-3BDA-03CC-2EBFE4C69CF2}"/>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51242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9AE86A-DD48-DD7B-03B2-F6E5D1F6F50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56C7214-4E78-46FB-8BB7-C6ADE1B7E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C982EF-F68D-F608-0BB8-6B777705F8C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D026B00-1670-22DB-2583-7BF10ABF7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D18FE14-F27B-AB5B-47F8-B3AF99C318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41BBEB3-FB6E-5467-A76D-D6EFA7256A8E}"/>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8" name="Segnaposto piè di pagina 7">
            <a:extLst>
              <a:ext uri="{FF2B5EF4-FFF2-40B4-BE49-F238E27FC236}">
                <a16:creationId xmlns:a16="http://schemas.microsoft.com/office/drawing/2014/main" id="{23860A22-E1EA-7B6F-543B-9B9FC64FD1A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5FD5D5-E940-DC0E-C8D0-1D9C85000148}"/>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10290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927204-5AF2-EF93-99A6-F70B2091F3D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65BA03A-99B9-A0C0-0E6E-4234097EFAC6}"/>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4" name="Segnaposto piè di pagina 3">
            <a:extLst>
              <a:ext uri="{FF2B5EF4-FFF2-40B4-BE49-F238E27FC236}">
                <a16:creationId xmlns:a16="http://schemas.microsoft.com/office/drawing/2014/main" id="{4BB34626-E8CF-A95C-D4D6-A89975E1CB4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92BA2FB-3054-3AD4-BD5E-F7F6B1B07810}"/>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41231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CBE94CB-61CE-FDDC-9112-0081344DB361}"/>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3" name="Segnaposto piè di pagina 2">
            <a:extLst>
              <a:ext uri="{FF2B5EF4-FFF2-40B4-BE49-F238E27FC236}">
                <a16:creationId xmlns:a16="http://schemas.microsoft.com/office/drawing/2014/main" id="{ED05BA3F-26FF-AA54-E9FA-ABE4D024523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60BEE55-020B-8A58-B2AA-DCBED4BA2C1D}"/>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39180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E6D037-3A3F-B869-0C3D-FD647ADA7DC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5CB55E-642A-6981-C2E5-52CACEDF2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4B69235-BAE3-6256-847F-2F572F338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F5EF0F9-E85A-DB7D-D75B-756F87CE3159}"/>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6" name="Segnaposto piè di pagina 5">
            <a:extLst>
              <a:ext uri="{FF2B5EF4-FFF2-40B4-BE49-F238E27FC236}">
                <a16:creationId xmlns:a16="http://schemas.microsoft.com/office/drawing/2014/main" id="{A7BD2E47-139A-4A2F-F783-0D5763C6DC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6D833CC-786F-71CC-E253-BE7CBD837408}"/>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428746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6C262-19C4-FE05-74AC-1C8C064CF52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2663B52-3E93-D345-D125-66B61FC1DA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1707A89-C595-A9E6-E114-1706CCC0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33A82F4-6348-53F4-F0DC-3F57D3D17BED}"/>
              </a:ext>
            </a:extLst>
          </p:cNvPr>
          <p:cNvSpPr>
            <a:spLocks noGrp="1"/>
          </p:cNvSpPr>
          <p:nvPr>
            <p:ph type="dt" sz="half" idx="10"/>
          </p:nvPr>
        </p:nvSpPr>
        <p:spPr/>
        <p:txBody>
          <a:bodyPr/>
          <a:lstStyle/>
          <a:p>
            <a:fld id="{1B6FD8CB-D2A3-4976-B705-A99B54D5FE4C}" type="datetimeFigureOut">
              <a:rPr lang="it-IT" smtClean="0"/>
              <a:t>07/11/2024</a:t>
            </a:fld>
            <a:endParaRPr lang="it-IT"/>
          </a:p>
        </p:txBody>
      </p:sp>
      <p:sp>
        <p:nvSpPr>
          <p:cNvPr id="6" name="Segnaposto piè di pagina 5">
            <a:extLst>
              <a:ext uri="{FF2B5EF4-FFF2-40B4-BE49-F238E27FC236}">
                <a16:creationId xmlns:a16="http://schemas.microsoft.com/office/drawing/2014/main" id="{0DDC9E97-0675-4269-DAD5-F1C4FF72BA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64AA828-DA0C-D1B1-75F5-75FCC0D37666}"/>
              </a:ext>
            </a:extLst>
          </p:cNvPr>
          <p:cNvSpPr>
            <a:spLocks noGrp="1"/>
          </p:cNvSpPr>
          <p:nvPr>
            <p:ph type="sldNum" sz="quarter" idx="12"/>
          </p:nvPr>
        </p:nvSpPr>
        <p:spPr/>
        <p:txBody>
          <a:bodyPr/>
          <a:lstStyle/>
          <a:p>
            <a:fld id="{4EBED787-750F-4E1F-878E-B4A0843F0FA4}" type="slidenum">
              <a:rPr lang="it-IT" smtClean="0"/>
              <a:t>‹N›</a:t>
            </a:fld>
            <a:endParaRPr lang="it-IT"/>
          </a:p>
        </p:txBody>
      </p:sp>
    </p:spTree>
    <p:extLst>
      <p:ext uri="{BB962C8B-B14F-4D97-AF65-F5344CB8AC3E}">
        <p14:creationId xmlns:p14="http://schemas.microsoft.com/office/powerpoint/2010/main" val="3584116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7C5AF23-5F49-C96C-FFD6-B477FAB48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3354EC4-E0CC-51D5-93D9-9C5867E47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83BF39-3C10-6D91-0288-6A51B1D7A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6FD8CB-D2A3-4976-B705-A99B54D5FE4C}" type="datetimeFigureOut">
              <a:rPr lang="it-IT" smtClean="0"/>
              <a:t>07/11/2024</a:t>
            </a:fld>
            <a:endParaRPr lang="it-IT"/>
          </a:p>
        </p:txBody>
      </p:sp>
      <p:sp>
        <p:nvSpPr>
          <p:cNvPr id="5" name="Segnaposto piè di pagina 4">
            <a:extLst>
              <a:ext uri="{FF2B5EF4-FFF2-40B4-BE49-F238E27FC236}">
                <a16:creationId xmlns:a16="http://schemas.microsoft.com/office/drawing/2014/main" id="{4DCA78BD-2240-911C-C529-68E1B0F65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EAA1406C-C8BE-6326-80BF-37B54F98A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BED787-750F-4E1F-878E-B4A0843F0FA4}" type="slidenum">
              <a:rPr lang="it-IT" smtClean="0"/>
              <a:t>‹N›</a:t>
            </a:fld>
            <a:endParaRPr lang="it-IT"/>
          </a:p>
        </p:txBody>
      </p:sp>
    </p:spTree>
    <p:extLst>
      <p:ext uri="{BB962C8B-B14F-4D97-AF65-F5344CB8AC3E}">
        <p14:creationId xmlns:p14="http://schemas.microsoft.com/office/powerpoint/2010/main" val="2048990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dipinto, vestiti, mitologia, donna&#10;&#10;Descrizione generata automaticamente">
            <a:extLst>
              <a:ext uri="{FF2B5EF4-FFF2-40B4-BE49-F238E27FC236}">
                <a16:creationId xmlns:a16="http://schemas.microsoft.com/office/drawing/2014/main" id="{77A876F4-4A7A-9C49-3C9D-90FB6E1F34E8}"/>
              </a:ext>
            </a:extLst>
          </p:cNvPr>
          <p:cNvPicPr>
            <a:picLocks noChangeAspect="1"/>
          </p:cNvPicPr>
          <p:nvPr/>
        </p:nvPicPr>
        <p:blipFill>
          <a:blip r:embed="rId2">
            <a:extLst>
              <a:ext uri="{28A0092B-C50C-407E-A947-70E740481C1C}">
                <a14:useLocalDpi xmlns:a14="http://schemas.microsoft.com/office/drawing/2010/main" val="0"/>
              </a:ext>
            </a:extLst>
          </a:blip>
          <a:srcRect b="20147"/>
          <a:stretch/>
        </p:blipFill>
        <p:spPr>
          <a:xfrm>
            <a:off x="457200" y="457200"/>
            <a:ext cx="11277600" cy="5943600"/>
          </a:xfrm>
          <a:prstGeom prst="rect">
            <a:avLst/>
          </a:prstGeom>
        </p:spPr>
      </p:pic>
      <p:sp>
        <p:nvSpPr>
          <p:cNvPr id="4" name="CasellaDiTesto 3">
            <a:extLst>
              <a:ext uri="{FF2B5EF4-FFF2-40B4-BE49-F238E27FC236}">
                <a16:creationId xmlns:a16="http://schemas.microsoft.com/office/drawing/2014/main" id="{BB03FEF2-5245-C64F-28E7-86612779523E}"/>
              </a:ext>
            </a:extLst>
          </p:cNvPr>
          <p:cNvSpPr txBox="1"/>
          <p:nvPr/>
        </p:nvSpPr>
        <p:spPr>
          <a:xfrm>
            <a:off x="1270861" y="878237"/>
            <a:ext cx="5605220" cy="584775"/>
          </a:xfrm>
          <a:prstGeom prst="rect">
            <a:avLst/>
          </a:prstGeom>
          <a:noFill/>
        </p:spPr>
        <p:txBody>
          <a:bodyPr wrap="square" rtlCol="0">
            <a:spAutoFit/>
          </a:bodyPr>
          <a:lstStyle/>
          <a:p>
            <a:r>
              <a:rPr lang="it-IT" sz="3200" dirty="0">
                <a:solidFill>
                  <a:schemeClr val="bg1"/>
                </a:solidFill>
                <a:latin typeface="Algerian" panose="04020705040A02060702" pitchFamily="82" charset="0"/>
              </a:rPr>
              <a:t>Ad </a:t>
            </a:r>
            <a:r>
              <a:rPr lang="it-IT" sz="3200" dirty="0" err="1">
                <a:solidFill>
                  <a:schemeClr val="bg1"/>
                </a:solidFill>
                <a:latin typeface="Algerian" panose="04020705040A02060702" pitchFamily="82" charset="0"/>
              </a:rPr>
              <a:t>Sidera</a:t>
            </a:r>
            <a:r>
              <a:rPr lang="it-IT" sz="3200" dirty="0">
                <a:solidFill>
                  <a:schemeClr val="bg1"/>
                </a:solidFill>
                <a:latin typeface="Algerian" panose="04020705040A02060702" pitchFamily="82" charset="0"/>
              </a:rPr>
              <a:t> </a:t>
            </a:r>
            <a:r>
              <a:rPr lang="it-IT" sz="3200" dirty="0" err="1">
                <a:solidFill>
                  <a:schemeClr val="bg1"/>
                </a:solidFill>
                <a:latin typeface="Algerian" panose="04020705040A02060702" pitchFamily="82" charset="0"/>
              </a:rPr>
              <a:t>Tollere</a:t>
            </a:r>
            <a:r>
              <a:rPr lang="it-IT" sz="3200" dirty="0">
                <a:solidFill>
                  <a:schemeClr val="bg1"/>
                </a:solidFill>
                <a:latin typeface="Algerian" panose="04020705040A02060702" pitchFamily="82" charset="0"/>
              </a:rPr>
              <a:t> </a:t>
            </a:r>
            <a:r>
              <a:rPr lang="it-IT" sz="3200" dirty="0" err="1">
                <a:solidFill>
                  <a:schemeClr val="bg1"/>
                </a:solidFill>
                <a:latin typeface="Algerian" panose="04020705040A02060702" pitchFamily="82" charset="0"/>
              </a:rPr>
              <a:t>Vultus</a:t>
            </a:r>
            <a:endParaRPr lang="it-IT" sz="3200" dirty="0">
              <a:solidFill>
                <a:schemeClr val="bg1"/>
              </a:solidFill>
              <a:latin typeface="Algerian" panose="04020705040A02060702" pitchFamily="82" charset="0"/>
            </a:endParaRPr>
          </a:p>
        </p:txBody>
      </p:sp>
      <p:sp>
        <p:nvSpPr>
          <p:cNvPr id="5" name="CasellaDiTesto 4">
            <a:extLst>
              <a:ext uri="{FF2B5EF4-FFF2-40B4-BE49-F238E27FC236}">
                <a16:creationId xmlns:a16="http://schemas.microsoft.com/office/drawing/2014/main" id="{8B9F4D22-9ACF-4264-2886-486BF59D62A6}"/>
              </a:ext>
            </a:extLst>
          </p:cNvPr>
          <p:cNvSpPr txBox="1"/>
          <p:nvPr/>
        </p:nvSpPr>
        <p:spPr>
          <a:xfrm>
            <a:off x="7614833" y="4481596"/>
            <a:ext cx="2805194" cy="1569660"/>
          </a:xfrm>
          <a:prstGeom prst="rect">
            <a:avLst/>
          </a:prstGeom>
          <a:noFill/>
        </p:spPr>
        <p:txBody>
          <a:bodyPr wrap="square" rtlCol="0">
            <a:spAutoFit/>
          </a:bodyPr>
          <a:lstStyle/>
          <a:p>
            <a:pPr algn="ctr"/>
            <a:r>
              <a:rPr lang="it-IT" sz="3200" dirty="0">
                <a:solidFill>
                  <a:schemeClr val="bg1"/>
                </a:solidFill>
                <a:latin typeface="Algerian" panose="04020705040A02060702" pitchFamily="82" charset="0"/>
              </a:rPr>
              <a:t>Fabio Bossi, Frascati   8/11/2024</a:t>
            </a:r>
          </a:p>
        </p:txBody>
      </p:sp>
    </p:spTree>
    <p:extLst>
      <p:ext uri="{BB962C8B-B14F-4D97-AF65-F5344CB8AC3E}">
        <p14:creationId xmlns:p14="http://schemas.microsoft.com/office/powerpoint/2010/main" val="173363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4C54-14D7-E707-8B3E-3087A2D394A7}"/>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C1A12A93-3918-CC47-F1E8-EFB5BEE2F7BE}"/>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6AE610E7-FCD3-72AC-2EAF-019C28A4F594}"/>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E5096438-ACAE-C505-67B9-D276B3E55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motore, parecchi&#10;&#10;Descrizione generata automaticamente">
            <a:extLst>
              <a:ext uri="{FF2B5EF4-FFF2-40B4-BE49-F238E27FC236}">
                <a16:creationId xmlns:a16="http://schemas.microsoft.com/office/drawing/2014/main" id="{8D256DF3-1444-A1EB-1A09-E0F0011494BA}"/>
              </a:ext>
            </a:extLst>
          </p:cNvPr>
          <p:cNvPicPr>
            <a:picLocks noChangeAspect="1"/>
          </p:cNvPicPr>
          <p:nvPr/>
        </p:nvPicPr>
        <p:blipFill rotWithShape="1">
          <a:blip r:embed="rId3">
            <a:extLst>
              <a:ext uri="{28A0092B-C50C-407E-A947-70E740481C1C}">
                <a14:useLocalDpi xmlns:a14="http://schemas.microsoft.com/office/drawing/2010/main" val="0"/>
              </a:ext>
            </a:extLst>
          </a:blip>
          <a:srcRect l="4132" r="4281" b="-1"/>
          <a:stretch/>
        </p:blipFill>
        <p:spPr>
          <a:xfrm>
            <a:off x="2174931" y="-1193"/>
            <a:ext cx="8169017" cy="604295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54746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33945-C435-6021-4367-5C58B96E5057}"/>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AB47784E-5C62-2DDD-4896-0771ECFBDAF1}"/>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41850047-A8A2-64E7-E34F-8BCF31CCD0DF}"/>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50D0AF33-20FD-DAC4-19E0-8E4757074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3ACC372-13D2-B974-128A-484E90E33EB9}"/>
              </a:ext>
            </a:extLst>
          </p:cNvPr>
          <p:cNvSpPr txBox="1"/>
          <p:nvPr/>
        </p:nvSpPr>
        <p:spPr>
          <a:xfrm>
            <a:off x="469899" y="695786"/>
            <a:ext cx="11055673" cy="769441"/>
          </a:xfrm>
          <a:prstGeom prst="rect">
            <a:avLst/>
          </a:prstGeom>
          <a:noFill/>
        </p:spPr>
        <p:txBody>
          <a:bodyPr wrap="square" rtlCol="0">
            <a:spAutoFit/>
          </a:bodyPr>
          <a:lstStyle/>
          <a:p>
            <a:r>
              <a:rPr lang="it-IT" sz="2200" dirty="0"/>
              <a:t>Dall’anno 2000 è entrato in funzione ai LNF  un collisionatore </a:t>
            </a:r>
            <a:r>
              <a:rPr lang="it-IT" sz="2200" dirty="0" err="1"/>
              <a:t>e</a:t>
            </a:r>
            <a:r>
              <a:rPr lang="it-IT" sz="2200" baseline="30000" dirty="0" err="1"/>
              <a:t>+</a:t>
            </a:r>
            <a:r>
              <a:rPr lang="it-IT" sz="2200" dirty="0" err="1"/>
              <a:t>e</a:t>
            </a:r>
            <a:r>
              <a:rPr lang="it-IT" sz="2200" baseline="30000" dirty="0"/>
              <a:t>-</a:t>
            </a:r>
            <a:r>
              <a:rPr lang="it-IT" sz="2200" dirty="0"/>
              <a:t> a bassa energia ed alta frequenza di collisioni (luminosità): DA</a:t>
            </a:r>
            <a:r>
              <a:rPr lang="it-IT" sz="2200" dirty="0">
                <a:latin typeface="Symbol" panose="05050102010706020507" pitchFamily="18" charset="2"/>
              </a:rPr>
              <a:t>F</a:t>
            </a:r>
            <a:r>
              <a:rPr lang="it-IT" sz="2200" dirty="0"/>
              <a:t>NE</a:t>
            </a:r>
          </a:p>
        </p:txBody>
      </p:sp>
      <p:sp>
        <p:nvSpPr>
          <p:cNvPr id="5" name="CasellaDiTesto 4">
            <a:extLst>
              <a:ext uri="{FF2B5EF4-FFF2-40B4-BE49-F238E27FC236}">
                <a16:creationId xmlns:a16="http://schemas.microsoft.com/office/drawing/2014/main" id="{904F5279-C557-60E7-A112-53C56B56BAAD}"/>
              </a:ext>
            </a:extLst>
          </p:cNvPr>
          <p:cNvSpPr txBox="1"/>
          <p:nvPr/>
        </p:nvSpPr>
        <p:spPr>
          <a:xfrm>
            <a:off x="462153" y="1829749"/>
            <a:ext cx="11055673" cy="769441"/>
          </a:xfrm>
          <a:prstGeom prst="rect">
            <a:avLst/>
          </a:prstGeom>
          <a:noFill/>
        </p:spPr>
        <p:txBody>
          <a:bodyPr wrap="square" rtlCol="0">
            <a:spAutoFit/>
          </a:bodyPr>
          <a:lstStyle/>
          <a:p>
            <a:r>
              <a:rPr lang="it-IT" sz="2200" dirty="0"/>
              <a:t>DA</a:t>
            </a:r>
            <a:r>
              <a:rPr lang="it-IT" sz="2200" dirty="0">
                <a:latin typeface="Symbol" panose="05050102010706020507" pitchFamily="18" charset="2"/>
              </a:rPr>
              <a:t>F</a:t>
            </a:r>
            <a:r>
              <a:rPr lang="it-IT" sz="2200" dirty="0"/>
              <a:t>NE ha servito negli anni 6 diversi esperimenti che hanno prodotto centinaia di pubblicazioni scientifiche nel campo della fisica nucleare e delle particelle </a:t>
            </a:r>
          </a:p>
        </p:txBody>
      </p:sp>
      <p:sp>
        <p:nvSpPr>
          <p:cNvPr id="6" name="CasellaDiTesto 5">
            <a:extLst>
              <a:ext uri="{FF2B5EF4-FFF2-40B4-BE49-F238E27FC236}">
                <a16:creationId xmlns:a16="http://schemas.microsoft.com/office/drawing/2014/main" id="{97889E67-C040-9327-0DE9-931ABA325498}"/>
              </a:ext>
            </a:extLst>
          </p:cNvPr>
          <p:cNvSpPr txBox="1"/>
          <p:nvPr/>
        </p:nvSpPr>
        <p:spPr>
          <a:xfrm>
            <a:off x="428576" y="3051533"/>
            <a:ext cx="11055673" cy="1107996"/>
          </a:xfrm>
          <a:prstGeom prst="rect">
            <a:avLst/>
          </a:prstGeom>
          <a:noFill/>
        </p:spPr>
        <p:txBody>
          <a:bodyPr wrap="square" rtlCol="0">
            <a:spAutoFit/>
          </a:bodyPr>
          <a:lstStyle/>
          <a:p>
            <a:r>
              <a:rPr lang="it-IT" sz="2200" dirty="0"/>
              <a:t>Ha inoltre raggiunto il record mondiale di luminosità per una macchina di questa energia, introducendo nel 2010 un innovativo schema di collisione, il cosiddetto «</a:t>
            </a:r>
            <a:r>
              <a:rPr lang="it-IT" sz="2200" dirty="0" err="1"/>
              <a:t>crab</a:t>
            </a:r>
            <a:r>
              <a:rPr lang="it-IT" sz="2200" dirty="0"/>
              <a:t> </a:t>
            </a:r>
            <a:r>
              <a:rPr lang="it-IT" sz="2200" dirty="0" err="1"/>
              <a:t>waist</a:t>
            </a:r>
            <a:r>
              <a:rPr lang="it-IT" sz="2200" dirty="0"/>
              <a:t> </a:t>
            </a:r>
            <a:r>
              <a:rPr lang="it-IT" sz="2200" dirty="0" err="1"/>
              <a:t>collision</a:t>
            </a:r>
            <a:r>
              <a:rPr lang="it-IT" sz="2200" dirty="0"/>
              <a:t> </a:t>
            </a:r>
            <a:r>
              <a:rPr lang="it-IT" sz="2200" dirty="0" err="1"/>
              <a:t>scheme</a:t>
            </a:r>
            <a:r>
              <a:rPr lang="it-IT" sz="2200" dirty="0"/>
              <a:t>», ideato da P. Raimondi </a:t>
            </a:r>
          </a:p>
        </p:txBody>
      </p:sp>
      <p:sp>
        <p:nvSpPr>
          <p:cNvPr id="9" name="CasellaDiTesto 8">
            <a:extLst>
              <a:ext uri="{FF2B5EF4-FFF2-40B4-BE49-F238E27FC236}">
                <a16:creationId xmlns:a16="http://schemas.microsoft.com/office/drawing/2014/main" id="{03713841-E104-10B5-7A63-76E914D037F7}"/>
              </a:ext>
            </a:extLst>
          </p:cNvPr>
          <p:cNvSpPr txBox="1"/>
          <p:nvPr/>
        </p:nvSpPr>
        <p:spPr>
          <a:xfrm>
            <a:off x="554282" y="4628471"/>
            <a:ext cx="11214100" cy="769441"/>
          </a:xfrm>
          <a:prstGeom prst="rect">
            <a:avLst/>
          </a:prstGeom>
          <a:noFill/>
        </p:spPr>
        <p:txBody>
          <a:bodyPr wrap="square" rtlCol="0">
            <a:spAutoFit/>
          </a:bodyPr>
          <a:lstStyle/>
          <a:p>
            <a:r>
              <a:rPr lang="it-IT" sz="2200" dirty="0"/>
              <a:t>Il </a:t>
            </a:r>
            <a:r>
              <a:rPr lang="it-IT" sz="2200" dirty="0" err="1"/>
              <a:t>crab</a:t>
            </a:r>
            <a:r>
              <a:rPr lang="it-IT" sz="2200" dirty="0"/>
              <a:t> </a:t>
            </a:r>
            <a:r>
              <a:rPr lang="it-IT" sz="2200" dirty="0" err="1"/>
              <a:t>waist</a:t>
            </a:r>
            <a:r>
              <a:rPr lang="it-IT" sz="2200" dirty="0"/>
              <a:t> è oggi utilizzato in </a:t>
            </a:r>
            <a:r>
              <a:rPr lang="it-IT" sz="2200" dirty="0" err="1"/>
              <a:t>colliders</a:t>
            </a:r>
            <a:r>
              <a:rPr lang="it-IT" sz="2200" dirty="0"/>
              <a:t> di nuova generazione operativi (</a:t>
            </a:r>
            <a:r>
              <a:rPr lang="it-IT" sz="2200" dirty="0" err="1"/>
              <a:t>SuperKeKB</a:t>
            </a:r>
            <a:r>
              <a:rPr lang="it-IT" sz="2200" dirty="0"/>
              <a:t>, Giappone) o in fase di progettazione (FCC-</a:t>
            </a:r>
            <a:r>
              <a:rPr lang="it-IT" sz="2200" dirty="0" err="1"/>
              <a:t>ee</a:t>
            </a:r>
            <a:r>
              <a:rPr lang="it-IT" sz="2200" dirty="0"/>
              <a:t>, CERN; CEPC, Cina)</a:t>
            </a:r>
          </a:p>
        </p:txBody>
      </p:sp>
    </p:spTree>
    <p:extLst>
      <p:ext uri="{BB962C8B-B14F-4D97-AF65-F5344CB8AC3E}">
        <p14:creationId xmlns:p14="http://schemas.microsoft.com/office/powerpoint/2010/main" val="312233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2DE8A7-BF73-0C6D-52B2-CB2E0EC5D5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209" y="77972"/>
            <a:ext cx="11839817" cy="6627627"/>
          </a:xfrm>
          <a:prstGeom prst="rect">
            <a:avLst/>
          </a:prstGeom>
          <a:solidFill>
            <a:srgbClr val="16B036"/>
          </a:solidFill>
        </p:spPr>
      </p:pic>
      <p:sp>
        <p:nvSpPr>
          <p:cNvPr id="3" name="Text Box 7">
            <a:extLst>
              <a:ext uri="{FF2B5EF4-FFF2-40B4-BE49-F238E27FC236}">
                <a16:creationId xmlns:a16="http://schemas.microsoft.com/office/drawing/2014/main" id="{408FB7DA-A295-A861-4395-4C1624FBB57A}"/>
              </a:ext>
            </a:extLst>
          </p:cNvPr>
          <p:cNvSpPr txBox="1">
            <a:spLocks noChangeArrowheads="1"/>
          </p:cNvSpPr>
          <p:nvPr/>
        </p:nvSpPr>
        <p:spPr bwMode="auto">
          <a:xfrm>
            <a:off x="6206108" y="1385590"/>
            <a:ext cx="1038678"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chemeClr val="bg2">
                    <a:lumMod val="50000"/>
                  </a:schemeClr>
                </a:solidFill>
              </a:rPr>
              <a:t>DAΦNE</a:t>
            </a:r>
          </a:p>
        </p:txBody>
      </p:sp>
      <p:sp>
        <p:nvSpPr>
          <p:cNvPr id="4" name="Text Box 8">
            <a:extLst>
              <a:ext uri="{FF2B5EF4-FFF2-40B4-BE49-F238E27FC236}">
                <a16:creationId xmlns:a16="http://schemas.microsoft.com/office/drawing/2014/main" id="{DEF193A7-04DD-9836-3379-BF6CA99E5118}"/>
              </a:ext>
            </a:extLst>
          </p:cNvPr>
          <p:cNvSpPr txBox="1">
            <a:spLocks noChangeArrowheads="1"/>
          </p:cNvSpPr>
          <p:nvPr/>
        </p:nvSpPr>
        <p:spPr bwMode="auto">
          <a:xfrm>
            <a:off x="4117876" y="3833862"/>
            <a:ext cx="882650" cy="366712"/>
          </a:xfrm>
          <a:prstGeom prst="rect">
            <a:avLst/>
          </a:prstGeom>
          <a:solidFill>
            <a:srgbClr val="3333CC"/>
          </a:solidFill>
          <a:ln w="9525">
            <a:noFill/>
            <a:miter lim="800000"/>
            <a:headEnd/>
            <a:tailEnd/>
          </a:ln>
        </p:spPr>
        <p:txBody>
          <a:bodyPr wrap="none">
            <a:prstTxWarp prst="textNoShape">
              <a:avLst/>
            </a:prstTxWarp>
            <a:spAutoFit/>
          </a:bodyPr>
          <a:lstStyle/>
          <a:p>
            <a:r>
              <a:rPr lang="it-IT" b="1" dirty="0">
                <a:solidFill>
                  <a:srgbClr val="0E1430"/>
                </a:solidFill>
              </a:rPr>
              <a:t>LINAC</a:t>
            </a:r>
          </a:p>
        </p:txBody>
      </p:sp>
      <p:sp>
        <p:nvSpPr>
          <p:cNvPr id="5" name="Text Box 13">
            <a:extLst>
              <a:ext uri="{FF2B5EF4-FFF2-40B4-BE49-F238E27FC236}">
                <a16:creationId xmlns:a16="http://schemas.microsoft.com/office/drawing/2014/main" id="{9132E494-3D80-4627-4FA9-FAB86C3325D5}"/>
              </a:ext>
            </a:extLst>
          </p:cNvPr>
          <p:cNvSpPr txBox="1">
            <a:spLocks noChangeArrowheads="1"/>
          </p:cNvSpPr>
          <p:nvPr/>
        </p:nvSpPr>
        <p:spPr bwMode="auto">
          <a:xfrm>
            <a:off x="3613820" y="1961654"/>
            <a:ext cx="526293"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chemeClr val="bg2">
                    <a:lumMod val="50000"/>
                  </a:schemeClr>
                </a:solidFill>
              </a:rPr>
              <a:t>BTF</a:t>
            </a:r>
          </a:p>
        </p:txBody>
      </p:sp>
      <p:sp>
        <p:nvSpPr>
          <p:cNvPr id="6" name="Text Box 15">
            <a:extLst>
              <a:ext uri="{FF2B5EF4-FFF2-40B4-BE49-F238E27FC236}">
                <a16:creationId xmlns:a16="http://schemas.microsoft.com/office/drawing/2014/main" id="{880E906F-6DDB-03CA-26E4-DB069532000B}"/>
              </a:ext>
            </a:extLst>
          </p:cNvPr>
          <p:cNvSpPr txBox="1">
            <a:spLocks noChangeArrowheads="1"/>
          </p:cNvSpPr>
          <p:nvPr/>
        </p:nvSpPr>
        <p:spPr bwMode="auto">
          <a:xfrm>
            <a:off x="8282414" y="2176553"/>
            <a:ext cx="1584176" cy="338554"/>
          </a:xfrm>
          <a:prstGeom prst="rect">
            <a:avLst/>
          </a:prstGeom>
          <a:solidFill>
            <a:srgbClr val="3333CC"/>
          </a:solidFill>
          <a:ln w="9525">
            <a:noFill/>
            <a:miter lim="800000"/>
            <a:headEnd/>
            <a:tailEnd/>
          </a:ln>
        </p:spPr>
        <p:txBody>
          <a:bodyPr wrap="square">
            <a:prstTxWarp prst="textNoShape">
              <a:avLst/>
            </a:prstTxWarp>
            <a:spAutoFit/>
          </a:bodyPr>
          <a:lstStyle/>
          <a:p>
            <a:r>
              <a:rPr lang="it-IT" sz="1600" b="1">
                <a:solidFill>
                  <a:srgbClr val="0E1430"/>
                </a:solidFill>
              </a:rPr>
              <a:t>DAΦNE-light</a:t>
            </a:r>
          </a:p>
        </p:txBody>
      </p:sp>
      <p:sp>
        <p:nvSpPr>
          <p:cNvPr id="7" name="Oval 43">
            <a:extLst>
              <a:ext uri="{FF2B5EF4-FFF2-40B4-BE49-F238E27FC236}">
                <a16:creationId xmlns:a16="http://schemas.microsoft.com/office/drawing/2014/main" id="{5B49EC44-6CBE-3685-3191-454D762B6B46}"/>
              </a:ext>
            </a:extLst>
          </p:cNvPr>
          <p:cNvSpPr/>
          <p:nvPr/>
        </p:nvSpPr>
        <p:spPr>
          <a:xfrm>
            <a:off x="6007974" y="1727740"/>
            <a:ext cx="1656184" cy="43204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44">
            <a:extLst>
              <a:ext uri="{FF2B5EF4-FFF2-40B4-BE49-F238E27FC236}">
                <a16:creationId xmlns:a16="http://schemas.microsoft.com/office/drawing/2014/main" id="{4E8924BA-5904-9234-D599-A38DDEA6E5FA}"/>
              </a:ext>
            </a:extLst>
          </p:cNvPr>
          <p:cNvSpPr/>
          <p:nvPr/>
        </p:nvSpPr>
        <p:spPr>
          <a:xfrm>
            <a:off x="5976076" y="1749003"/>
            <a:ext cx="1656184" cy="432048"/>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60">
            <a:extLst>
              <a:ext uri="{FF2B5EF4-FFF2-40B4-BE49-F238E27FC236}">
                <a16:creationId xmlns:a16="http://schemas.microsoft.com/office/drawing/2014/main" id="{455BC965-EC00-EDA7-9057-4D5B506A65CC}"/>
              </a:ext>
            </a:extLst>
          </p:cNvPr>
          <p:cNvCxnSpPr>
            <a:stCxn id="8" idx="5"/>
          </p:cNvCxnSpPr>
          <p:nvPr/>
        </p:nvCxnSpPr>
        <p:spPr>
          <a:xfrm flipV="1">
            <a:off x="7389717" y="2037035"/>
            <a:ext cx="954239" cy="80744"/>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62">
            <a:extLst>
              <a:ext uri="{FF2B5EF4-FFF2-40B4-BE49-F238E27FC236}">
                <a16:creationId xmlns:a16="http://schemas.microsoft.com/office/drawing/2014/main" id="{B7B67CF7-D892-9363-8142-93A62C2FF94A}"/>
              </a:ext>
            </a:extLst>
          </p:cNvPr>
          <p:cNvCxnSpPr>
            <a:stCxn id="8" idx="5"/>
          </p:cNvCxnSpPr>
          <p:nvPr/>
        </p:nvCxnSpPr>
        <p:spPr>
          <a:xfrm flipV="1">
            <a:off x="7389717" y="1965027"/>
            <a:ext cx="666207" cy="15275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 name="Oval 17">
            <a:extLst>
              <a:ext uri="{FF2B5EF4-FFF2-40B4-BE49-F238E27FC236}">
                <a16:creationId xmlns:a16="http://schemas.microsoft.com/office/drawing/2014/main" id="{ECBE5B14-ABAC-EE04-CD4B-2E5E44CB3445}"/>
              </a:ext>
            </a:extLst>
          </p:cNvPr>
          <p:cNvSpPr/>
          <p:nvPr/>
        </p:nvSpPr>
        <p:spPr>
          <a:xfrm>
            <a:off x="4711275" y="2009767"/>
            <a:ext cx="504056" cy="216024"/>
          </a:xfrm>
          <a:prstGeom prst="ellipse">
            <a:avLst/>
          </a:prstGeom>
          <a:noFill/>
          <a:ln w="57150" cmpd="sng">
            <a:solidFill>
              <a:srgbClr val="16B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8">
            <a:extLst>
              <a:ext uri="{FF2B5EF4-FFF2-40B4-BE49-F238E27FC236}">
                <a16:creationId xmlns:a16="http://schemas.microsoft.com/office/drawing/2014/main" id="{C3ADF64E-0A98-0CF0-29A8-0A00EC839E66}"/>
              </a:ext>
            </a:extLst>
          </p:cNvPr>
          <p:cNvSpPr txBox="1">
            <a:spLocks noChangeArrowheads="1"/>
          </p:cNvSpPr>
          <p:nvPr/>
        </p:nvSpPr>
        <p:spPr bwMode="auto">
          <a:xfrm>
            <a:off x="4206484" y="1576218"/>
            <a:ext cx="1514645"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dirty="0">
                <a:solidFill>
                  <a:srgbClr val="0E1430"/>
                </a:solidFill>
              </a:rPr>
              <a:t>Accumulatore</a:t>
            </a:r>
          </a:p>
        </p:txBody>
      </p:sp>
      <p:cxnSp>
        <p:nvCxnSpPr>
          <p:cNvPr id="13" name="Connettore diritto 12">
            <a:extLst>
              <a:ext uri="{FF2B5EF4-FFF2-40B4-BE49-F238E27FC236}">
                <a16:creationId xmlns:a16="http://schemas.microsoft.com/office/drawing/2014/main" id="{7D82E340-143D-6523-7B65-71AF29ADC3C9}"/>
              </a:ext>
            </a:extLst>
          </p:cNvPr>
          <p:cNvCxnSpPr>
            <a:cxnSpLocks/>
          </p:cNvCxnSpPr>
          <p:nvPr/>
        </p:nvCxnSpPr>
        <p:spPr>
          <a:xfrm flipV="1">
            <a:off x="3368420" y="2693584"/>
            <a:ext cx="1661901" cy="2324987"/>
          </a:xfrm>
          <a:prstGeom prst="line">
            <a:avLst/>
          </a:prstGeom>
          <a:ln w="38100">
            <a:solidFill>
              <a:srgbClr val="7030A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93472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389FC-8A1C-C8D7-009D-AFFD778A729E}"/>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A941C9F7-D3DA-817E-FBDE-E39C595925D7}"/>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157C1FFC-72CB-A5FD-34AA-857C2DB7577F}"/>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C973426C-509C-62AD-E4A1-BCACE7DFB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F849AF1-1615-7B17-2AAF-067BFED9CA3C}"/>
              </a:ext>
            </a:extLst>
          </p:cNvPr>
          <p:cNvSpPr txBox="1"/>
          <p:nvPr/>
        </p:nvSpPr>
        <p:spPr>
          <a:xfrm>
            <a:off x="520700" y="583618"/>
            <a:ext cx="11113361" cy="769441"/>
          </a:xfrm>
          <a:prstGeom prst="rect">
            <a:avLst/>
          </a:prstGeom>
          <a:noFill/>
        </p:spPr>
        <p:txBody>
          <a:bodyPr wrap="square" rtlCol="0">
            <a:spAutoFit/>
          </a:bodyPr>
          <a:lstStyle/>
          <a:p>
            <a:r>
              <a:rPr lang="it-IT" sz="2200" dirty="0"/>
              <a:t> Tutti i </a:t>
            </a:r>
            <a:r>
              <a:rPr lang="it-IT" sz="2200" dirty="0" err="1"/>
              <a:t>colliders</a:t>
            </a:r>
            <a:r>
              <a:rPr lang="it-IT" sz="2200" dirty="0"/>
              <a:t> attualmente in funzione od in fase di progettazione si basano sulla tecnica di accelerazione «standard» che utilizza campi elettrici  generati da cavità a radiofrequenza </a:t>
            </a:r>
          </a:p>
        </p:txBody>
      </p:sp>
      <p:sp>
        <p:nvSpPr>
          <p:cNvPr id="5" name="CasellaDiTesto 4">
            <a:extLst>
              <a:ext uri="{FF2B5EF4-FFF2-40B4-BE49-F238E27FC236}">
                <a16:creationId xmlns:a16="http://schemas.microsoft.com/office/drawing/2014/main" id="{88028CD9-EAAC-39AD-DBE4-639189BC57E4}"/>
              </a:ext>
            </a:extLst>
          </p:cNvPr>
          <p:cNvSpPr txBox="1"/>
          <p:nvPr/>
        </p:nvSpPr>
        <p:spPr>
          <a:xfrm>
            <a:off x="520700" y="1747915"/>
            <a:ext cx="11214100" cy="1107996"/>
          </a:xfrm>
          <a:prstGeom prst="rect">
            <a:avLst/>
          </a:prstGeom>
          <a:noFill/>
        </p:spPr>
        <p:txBody>
          <a:bodyPr wrap="square" rtlCol="0">
            <a:spAutoFit/>
          </a:bodyPr>
          <a:lstStyle/>
          <a:p>
            <a:r>
              <a:rPr lang="it-IT" sz="2200" dirty="0"/>
              <a:t> I gradienti di accelerazione ottenibili con questo tipo di tecnologia fanno si che qualunque macchina di altissima energia debba, raggiungere dimensioni di parecchie decine di chilometri, con ovvie conseguenze finanziarie ed infrastrutturali</a:t>
            </a:r>
          </a:p>
        </p:txBody>
      </p:sp>
      <p:sp>
        <p:nvSpPr>
          <p:cNvPr id="6" name="CasellaDiTesto 5">
            <a:extLst>
              <a:ext uri="{FF2B5EF4-FFF2-40B4-BE49-F238E27FC236}">
                <a16:creationId xmlns:a16="http://schemas.microsoft.com/office/drawing/2014/main" id="{2879EF53-94F1-0524-03EC-C2501415EDB5}"/>
              </a:ext>
            </a:extLst>
          </p:cNvPr>
          <p:cNvSpPr txBox="1"/>
          <p:nvPr/>
        </p:nvSpPr>
        <p:spPr>
          <a:xfrm>
            <a:off x="602217" y="3166728"/>
            <a:ext cx="11214100" cy="769441"/>
          </a:xfrm>
          <a:prstGeom prst="rect">
            <a:avLst/>
          </a:prstGeom>
          <a:noFill/>
        </p:spPr>
        <p:txBody>
          <a:bodyPr wrap="square" rtlCol="0">
            <a:spAutoFit/>
          </a:bodyPr>
          <a:lstStyle/>
          <a:p>
            <a:r>
              <a:rPr lang="it-IT" sz="2200" dirty="0"/>
              <a:t> Riuscire a sviluppare una tecnica di accelerazione diversa, con gradienti molto più elevati, è dunque estremamente importante per il futuro della fisica delle particelle</a:t>
            </a:r>
          </a:p>
        </p:txBody>
      </p:sp>
      <p:sp>
        <p:nvSpPr>
          <p:cNvPr id="8" name="CasellaDiTesto 7">
            <a:extLst>
              <a:ext uri="{FF2B5EF4-FFF2-40B4-BE49-F238E27FC236}">
                <a16:creationId xmlns:a16="http://schemas.microsoft.com/office/drawing/2014/main" id="{DA75FADA-6ED4-E5CD-8883-7D98C94E0621}"/>
              </a:ext>
            </a:extLst>
          </p:cNvPr>
          <p:cNvSpPr txBox="1"/>
          <p:nvPr/>
        </p:nvSpPr>
        <p:spPr>
          <a:xfrm>
            <a:off x="616394" y="4208722"/>
            <a:ext cx="11214100" cy="769441"/>
          </a:xfrm>
          <a:prstGeom prst="rect">
            <a:avLst/>
          </a:prstGeom>
          <a:noFill/>
        </p:spPr>
        <p:txBody>
          <a:bodyPr wrap="square" rtlCol="0">
            <a:spAutoFit/>
          </a:bodyPr>
          <a:lstStyle/>
          <a:p>
            <a:r>
              <a:rPr lang="it-IT" sz="2200" dirty="0"/>
              <a:t> Si noti che questo problema si pone anche in macchine di tipo «applicativo» per cui la compattezza e la maneggiabilità sono parametri di grande importanza</a:t>
            </a:r>
          </a:p>
        </p:txBody>
      </p:sp>
    </p:spTree>
    <p:extLst>
      <p:ext uri="{BB962C8B-B14F-4D97-AF65-F5344CB8AC3E}">
        <p14:creationId xmlns:p14="http://schemas.microsoft.com/office/powerpoint/2010/main" val="96968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1">
            <a:extLst>
              <a:ext uri="{FF2B5EF4-FFF2-40B4-BE49-F238E27FC236}">
                <a16:creationId xmlns:a16="http://schemas.microsoft.com/office/drawing/2014/main" id="{A55262FC-36BA-9F50-4A79-7CAAEEFC6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78" y="-27384"/>
            <a:ext cx="11886888" cy="7157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a:extLst>
              <a:ext uri="{FF2B5EF4-FFF2-40B4-BE49-F238E27FC236}">
                <a16:creationId xmlns:a16="http://schemas.microsoft.com/office/drawing/2014/main" id="{CF92D70C-39AB-34D9-154A-30B1623BA7CF}"/>
              </a:ext>
            </a:extLst>
          </p:cNvPr>
          <p:cNvSpPr txBox="1">
            <a:spLocks noChangeArrowheads="1"/>
          </p:cNvSpPr>
          <p:nvPr/>
        </p:nvSpPr>
        <p:spPr bwMode="auto">
          <a:xfrm>
            <a:off x="790414" y="191362"/>
            <a:ext cx="10895308" cy="10803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4528" tIns="47286" rIns="94528" bIns="47286">
            <a:spAutoFit/>
          </a:bodyPr>
          <a:lstStyle>
            <a:lvl1pPr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742950" indent="-28575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marL="11430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marL="16002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marL="20574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25146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29718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34290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38862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algn="just" fontAlgn="base">
              <a:spcBef>
                <a:spcPct val="0"/>
              </a:spcBef>
              <a:spcAft>
                <a:spcPct val="0"/>
              </a:spcAft>
            </a:pPr>
            <a:r>
              <a:rPr lang="en-US" sz="3200" b="1" dirty="0">
                <a:solidFill>
                  <a:srgbClr val="FFFF00"/>
                </a:solidFill>
                <a:latin typeface="Times New Roman" charset="0"/>
                <a:ea typeface="ＭＳ Ｐゴシック" charset="0"/>
                <a:cs typeface="ＭＳ Ｐゴシック" charset="0"/>
              </a:rPr>
              <a:t>SPARC_LAB is the test and training facility at LNF for Advanced Accelerator Developments (since 2005)</a:t>
            </a:r>
            <a:endParaRPr lang="en-US" sz="2000" b="1" dirty="0">
              <a:solidFill>
                <a:prstClr val="white"/>
              </a:solidFill>
              <a:latin typeface="Times New Roman" charset="0"/>
              <a:ea typeface="ＭＳ Ｐゴシック" charset="0"/>
              <a:cs typeface="ＭＳ Ｐゴシック" charset="0"/>
            </a:endParaRPr>
          </a:p>
        </p:txBody>
      </p:sp>
      <p:sp>
        <p:nvSpPr>
          <p:cNvPr id="5" name="CasellaDiTesto 32">
            <a:extLst>
              <a:ext uri="{FF2B5EF4-FFF2-40B4-BE49-F238E27FC236}">
                <a16:creationId xmlns:a16="http://schemas.microsoft.com/office/drawing/2014/main" id="{8764277C-8293-B59C-97B4-962960569313}"/>
              </a:ext>
            </a:extLst>
          </p:cNvPr>
          <p:cNvSpPr txBox="1"/>
          <p:nvPr/>
        </p:nvSpPr>
        <p:spPr bwMode="auto">
          <a:xfrm>
            <a:off x="2974852" y="5879680"/>
            <a:ext cx="789008"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1783">
              <a:defRPr/>
            </a:pP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PWFA</a:t>
            </a:r>
          </a:p>
        </p:txBody>
      </p:sp>
      <p:cxnSp>
        <p:nvCxnSpPr>
          <p:cNvPr id="6" name="Connettore 2 34">
            <a:extLst>
              <a:ext uri="{FF2B5EF4-FFF2-40B4-BE49-F238E27FC236}">
                <a16:creationId xmlns:a16="http://schemas.microsoft.com/office/drawing/2014/main" id="{5E053875-C15A-6814-218B-36A76AE5C90D}"/>
              </a:ext>
            </a:extLst>
          </p:cNvPr>
          <p:cNvCxnSpPr>
            <a:stCxn id="5" idx="0"/>
          </p:cNvCxnSpPr>
          <p:nvPr/>
        </p:nvCxnSpPr>
        <p:spPr bwMode="auto">
          <a:xfrm flipV="1">
            <a:off x="3369358" y="5087441"/>
            <a:ext cx="934385" cy="79223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8" name="CasellaDiTesto 32">
            <a:extLst>
              <a:ext uri="{FF2B5EF4-FFF2-40B4-BE49-F238E27FC236}">
                <a16:creationId xmlns:a16="http://schemas.microsoft.com/office/drawing/2014/main" id="{01F620D9-AC72-8EE8-E02D-C2ACB3C610FD}"/>
              </a:ext>
            </a:extLst>
          </p:cNvPr>
          <p:cNvSpPr txBox="1"/>
          <p:nvPr/>
        </p:nvSpPr>
        <p:spPr bwMode="auto">
          <a:xfrm>
            <a:off x="9487072" y="5087594"/>
            <a:ext cx="1165743"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1783">
              <a:defRPr/>
            </a:pPr>
            <a:r>
              <a:rPr lang="it-IT" b="1" kern="0" spc="5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Ext</a:t>
            </a: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-LWFA</a:t>
            </a:r>
          </a:p>
        </p:txBody>
      </p:sp>
      <p:cxnSp>
        <p:nvCxnSpPr>
          <p:cNvPr id="10" name="Connettore 2 34">
            <a:extLst>
              <a:ext uri="{FF2B5EF4-FFF2-40B4-BE49-F238E27FC236}">
                <a16:creationId xmlns:a16="http://schemas.microsoft.com/office/drawing/2014/main" id="{A5F12D9E-3938-2D24-1328-FF38864C22C6}"/>
              </a:ext>
            </a:extLst>
          </p:cNvPr>
          <p:cNvCxnSpPr>
            <a:stCxn id="8" idx="1"/>
          </p:cNvCxnSpPr>
          <p:nvPr/>
        </p:nvCxnSpPr>
        <p:spPr bwMode="auto">
          <a:xfrm flipH="1" flipV="1">
            <a:off x="8689458" y="5160465"/>
            <a:ext cx="797619" cy="113519"/>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2" name="CasellaDiTesto 32">
            <a:extLst>
              <a:ext uri="{FF2B5EF4-FFF2-40B4-BE49-F238E27FC236}">
                <a16:creationId xmlns:a16="http://schemas.microsoft.com/office/drawing/2014/main" id="{B1961AF1-27F1-D4FC-77B2-AC9CD578A0A7}"/>
              </a:ext>
            </a:extLst>
          </p:cNvPr>
          <p:cNvSpPr txBox="1"/>
          <p:nvPr/>
        </p:nvSpPr>
        <p:spPr bwMode="auto">
          <a:xfrm>
            <a:off x="8105546" y="1920418"/>
            <a:ext cx="1228861" cy="654107"/>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1783">
              <a:defRPr/>
            </a:pP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Self-LWFA</a:t>
            </a:r>
          </a:p>
          <a:p>
            <a:pPr algn="ctr" defTabSz="451783">
              <a:defRPr/>
            </a:pP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TNSA</a:t>
            </a:r>
          </a:p>
        </p:txBody>
      </p:sp>
      <p:cxnSp>
        <p:nvCxnSpPr>
          <p:cNvPr id="14" name="Connettore 2 34">
            <a:extLst>
              <a:ext uri="{FF2B5EF4-FFF2-40B4-BE49-F238E27FC236}">
                <a16:creationId xmlns:a16="http://schemas.microsoft.com/office/drawing/2014/main" id="{DF356AF7-61A3-65D5-AD00-3F2DFA3D4858}"/>
              </a:ext>
            </a:extLst>
          </p:cNvPr>
          <p:cNvCxnSpPr/>
          <p:nvPr/>
        </p:nvCxnSpPr>
        <p:spPr bwMode="auto">
          <a:xfrm flipH="1" flipV="1">
            <a:off x="6362055" y="1844824"/>
            <a:ext cx="1780305" cy="28803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5" name="CasellaDiTesto 32">
            <a:extLst>
              <a:ext uri="{FF2B5EF4-FFF2-40B4-BE49-F238E27FC236}">
                <a16:creationId xmlns:a16="http://schemas.microsoft.com/office/drawing/2014/main" id="{F15F2015-C337-9CF4-2B90-A5E48090B75E}"/>
              </a:ext>
            </a:extLst>
          </p:cNvPr>
          <p:cNvSpPr txBox="1"/>
          <p:nvPr/>
        </p:nvSpPr>
        <p:spPr bwMode="auto">
          <a:xfrm>
            <a:off x="9486108" y="4079480"/>
            <a:ext cx="1125301"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1783">
              <a:defRPr/>
            </a:pP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Thomson</a:t>
            </a:r>
          </a:p>
        </p:txBody>
      </p:sp>
      <p:cxnSp>
        <p:nvCxnSpPr>
          <p:cNvPr id="16" name="Connettore 2 34">
            <a:extLst>
              <a:ext uri="{FF2B5EF4-FFF2-40B4-BE49-F238E27FC236}">
                <a16:creationId xmlns:a16="http://schemas.microsoft.com/office/drawing/2014/main" id="{EA260636-69DC-CDCF-0C2B-617CAD682D7B}"/>
              </a:ext>
            </a:extLst>
          </p:cNvPr>
          <p:cNvCxnSpPr/>
          <p:nvPr/>
        </p:nvCxnSpPr>
        <p:spPr bwMode="auto">
          <a:xfrm flipH="1">
            <a:off x="9220040" y="4437112"/>
            <a:ext cx="731158" cy="28803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7" name="CasellaDiTesto 32">
            <a:extLst>
              <a:ext uri="{FF2B5EF4-FFF2-40B4-BE49-F238E27FC236}">
                <a16:creationId xmlns:a16="http://schemas.microsoft.com/office/drawing/2014/main" id="{D85F3D92-114A-DE4C-B741-C4D319C56A63}"/>
              </a:ext>
            </a:extLst>
          </p:cNvPr>
          <p:cNvSpPr txBox="1"/>
          <p:nvPr/>
        </p:nvSpPr>
        <p:spPr bwMode="auto">
          <a:xfrm>
            <a:off x="2043380" y="5231611"/>
            <a:ext cx="552859"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1783">
              <a:defRPr/>
            </a:pPr>
            <a:r>
              <a:rPr lang="it-IT" b="1" kern="0" spc="5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THz</a:t>
            </a:r>
            <a:endPar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endParaRPr>
          </a:p>
        </p:txBody>
      </p:sp>
      <p:cxnSp>
        <p:nvCxnSpPr>
          <p:cNvPr id="18" name="Connettore 2 34">
            <a:extLst>
              <a:ext uri="{FF2B5EF4-FFF2-40B4-BE49-F238E27FC236}">
                <a16:creationId xmlns:a16="http://schemas.microsoft.com/office/drawing/2014/main" id="{A1017790-A996-CAE3-67BF-2580158D579B}"/>
              </a:ext>
            </a:extLst>
          </p:cNvPr>
          <p:cNvCxnSpPr>
            <a:stCxn id="17" idx="3"/>
          </p:cNvCxnSpPr>
          <p:nvPr/>
        </p:nvCxnSpPr>
        <p:spPr bwMode="auto">
          <a:xfrm flipV="1">
            <a:off x="2596237" y="4871428"/>
            <a:ext cx="1706852" cy="546566"/>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19" name="CasellaDiTesto 32">
            <a:extLst>
              <a:ext uri="{FF2B5EF4-FFF2-40B4-BE49-F238E27FC236}">
                <a16:creationId xmlns:a16="http://schemas.microsoft.com/office/drawing/2014/main" id="{C9223982-6F86-5572-3E52-5D3F1AC65B57}"/>
              </a:ext>
            </a:extLst>
          </p:cNvPr>
          <p:cNvSpPr txBox="1"/>
          <p:nvPr/>
        </p:nvSpPr>
        <p:spPr bwMode="auto">
          <a:xfrm>
            <a:off x="5100143" y="6023697"/>
            <a:ext cx="516801"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1783">
              <a:defRPr/>
            </a:pP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FEL</a:t>
            </a:r>
          </a:p>
        </p:txBody>
      </p:sp>
      <p:cxnSp>
        <p:nvCxnSpPr>
          <p:cNvPr id="20" name="Connettore 2 34">
            <a:extLst>
              <a:ext uri="{FF2B5EF4-FFF2-40B4-BE49-F238E27FC236}">
                <a16:creationId xmlns:a16="http://schemas.microsoft.com/office/drawing/2014/main" id="{713CF277-146D-30F5-7281-A8A139E623AA}"/>
              </a:ext>
            </a:extLst>
          </p:cNvPr>
          <p:cNvCxnSpPr>
            <a:stCxn id="19" idx="0"/>
          </p:cNvCxnSpPr>
          <p:nvPr/>
        </p:nvCxnSpPr>
        <p:spPr bwMode="auto">
          <a:xfrm flipV="1">
            <a:off x="5358545" y="5592492"/>
            <a:ext cx="738395" cy="431205"/>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21" name="CasellaDiTesto 32">
            <a:extLst>
              <a:ext uri="{FF2B5EF4-FFF2-40B4-BE49-F238E27FC236}">
                <a16:creationId xmlns:a16="http://schemas.microsoft.com/office/drawing/2014/main" id="{BD0237F3-5B0B-308A-AEB0-EE917CBEF0AD}"/>
              </a:ext>
            </a:extLst>
          </p:cNvPr>
          <p:cNvSpPr txBox="1"/>
          <p:nvPr/>
        </p:nvSpPr>
        <p:spPr bwMode="auto">
          <a:xfrm>
            <a:off x="6561311" y="5951690"/>
            <a:ext cx="579646"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451783">
              <a:defRPr/>
            </a:pPr>
            <a:r>
              <a:rPr lang="it-IT" b="1" kern="0"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ヒラギノ明朝 Pro W3" charset="0"/>
                <a:cs typeface="ヒラギノ明朝 Pro W3" charset="0"/>
                <a:sym typeface="American Typewriter" charset="0"/>
              </a:rPr>
              <a:t>EOS</a:t>
            </a:r>
          </a:p>
        </p:txBody>
      </p:sp>
      <p:cxnSp>
        <p:nvCxnSpPr>
          <p:cNvPr id="22" name="Connettore 2 34">
            <a:extLst>
              <a:ext uri="{FF2B5EF4-FFF2-40B4-BE49-F238E27FC236}">
                <a16:creationId xmlns:a16="http://schemas.microsoft.com/office/drawing/2014/main" id="{73506494-AAE4-7D31-C613-FA13D8ADB714}"/>
              </a:ext>
            </a:extLst>
          </p:cNvPr>
          <p:cNvCxnSpPr>
            <a:stCxn id="21" idx="0"/>
          </p:cNvCxnSpPr>
          <p:nvPr/>
        </p:nvCxnSpPr>
        <p:spPr bwMode="auto">
          <a:xfrm flipV="1">
            <a:off x="6851134" y="5519513"/>
            <a:ext cx="707216" cy="432173"/>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69827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D4B8327-5B61-455D-7433-5A95F7B6306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389505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2A34-319B-2C7F-ED38-2A3D10F23BB6}"/>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C25D7A84-77FF-FE7D-ADEA-534269195999}"/>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690B77C9-A585-1DA6-3410-5813D8C579F2}"/>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99A0990F-119F-63EE-7DE8-440F8D420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C2DD07DF-B232-272A-C774-51C02AD8A3EE}"/>
              </a:ext>
            </a:extLst>
          </p:cNvPr>
          <p:cNvPicPr>
            <a:picLocks noChangeAspect="1"/>
          </p:cNvPicPr>
          <p:nvPr/>
        </p:nvPicPr>
        <p:blipFill>
          <a:blip r:embed="rId3"/>
          <a:stretch>
            <a:fillRect/>
          </a:stretch>
        </p:blipFill>
        <p:spPr>
          <a:xfrm>
            <a:off x="1431013" y="222277"/>
            <a:ext cx="9144000" cy="5572125"/>
          </a:xfrm>
          <a:prstGeom prst="rect">
            <a:avLst/>
          </a:prstGeom>
        </p:spPr>
      </p:pic>
    </p:spTree>
    <p:extLst>
      <p:ext uri="{BB962C8B-B14F-4D97-AF65-F5344CB8AC3E}">
        <p14:creationId xmlns:p14="http://schemas.microsoft.com/office/powerpoint/2010/main" val="1042426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4">
            <a:extLst>
              <a:ext uri="{FF2B5EF4-FFF2-40B4-BE49-F238E27FC236}">
                <a16:creationId xmlns:a16="http://schemas.microsoft.com/office/drawing/2014/main" id="{5E88AC36-0B81-95A3-82CB-BEF2AA5EA63F}"/>
              </a:ext>
            </a:extLst>
          </p:cNvPr>
          <p:cNvSpPr txBox="1"/>
          <p:nvPr/>
        </p:nvSpPr>
        <p:spPr>
          <a:xfrm>
            <a:off x="787758" y="504473"/>
            <a:ext cx="10542394" cy="1107996"/>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Intorno a queste esperienze si è venuta formando negli anni una nutrita comunità internazionale che ha lanciato la proposta di costruire una (o più) grande infrastruttura di ricerca rivolta ad utenti di varie discipline, basata su questa tecnologia innovativa</a:t>
            </a:r>
            <a:endParaRPr lang="it-IT" sz="2200" dirty="0"/>
          </a:p>
        </p:txBody>
      </p:sp>
      <p:sp>
        <p:nvSpPr>
          <p:cNvPr id="3" name="TextBox 44">
            <a:extLst>
              <a:ext uri="{FF2B5EF4-FFF2-40B4-BE49-F238E27FC236}">
                <a16:creationId xmlns:a16="http://schemas.microsoft.com/office/drawing/2014/main" id="{4D384306-4930-1D35-F4CC-36BBCB7B2A52}"/>
              </a:ext>
            </a:extLst>
          </p:cNvPr>
          <p:cNvSpPr txBox="1"/>
          <p:nvPr/>
        </p:nvSpPr>
        <p:spPr>
          <a:xfrm>
            <a:off x="814033" y="1885248"/>
            <a:ext cx="10542394" cy="43088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 Ridotta all’essenza, questa è la descrizione del progetto </a:t>
            </a:r>
            <a:r>
              <a:rPr lang="it-IT" sz="2200" b="1" dirty="0" err="1">
                <a:sym typeface="Symbol" panose="05050102010706020507" pitchFamily="18" charset="2"/>
              </a:rPr>
              <a:t>EuPRAXIA</a:t>
            </a:r>
            <a:r>
              <a:rPr lang="it-IT" sz="2200" dirty="0">
                <a:sym typeface="Symbol" panose="05050102010706020507" pitchFamily="18" charset="2"/>
              </a:rPr>
              <a:t>  </a:t>
            </a:r>
            <a:endParaRPr lang="it-IT" sz="2200" dirty="0"/>
          </a:p>
        </p:txBody>
      </p:sp>
      <p:pic>
        <p:nvPicPr>
          <p:cNvPr id="4" name="Grafik 4">
            <a:extLst>
              <a:ext uri="{FF2B5EF4-FFF2-40B4-BE49-F238E27FC236}">
                <a16:creationId xmlns:a16="http://schemas.microsoft.com/office/drawing/2014/main" id="{BDBD6AEE-2E63-10A9-33B2-47E073FF9F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663" y="2489303"/>
            <a:ext cx="5583235" cy="3097482"/>
          </a:xfrm>
          <a:prstGeom prst="rect">
            <a:avLst/>
          </a:prstGeom>
        </p:spPr>
      </p:pic>
      <p:pic>
        <p:nvPicPr>
          <p:cNvPr id="5" name="Image 3" descr="Une image contenant bâtiment&#10;&#10;Description générée automatiquement">
            <a:extLst>
              <a:ext uri="{FF2B5EF4-FFF2-40B4-BE49-F238E27FC236}">
                <a16:creationId xmlns:a16="http://schemas.microsoft.com/office/drawing/2014/main" id="{357F8D80-5E83-1DB0-20B0-2CBD6C038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4189" y="2407341"/>
            <a:ext cx="5941017" cy="3216517"/>
          </a:xfrm>
          <a:prstGeom prst="rect">
            <a:avLst/>
          </a:prstGeom>
        </p:spPr>
      </p:pic>
      <p:sp>
        <p:nvSpPr>
          <p:cNvPr id="6" name="CasellaDiTesto 5">
            <a:extLst>
              <a:ext uri="{FF2B5EF4-FFF2-40B4-BE49-F238E27FC236}">
                <a16:creationId xmlns:a16="http://schemas.microsoft.com/office/drawing/2014/main" id="{076E71D2-E367-6BE9-D184-7FD5EDC7D1D8}"/>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1E9100E7-6958-5027-ABF8-240F9DABB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15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318FBC9-E175-F106-4133-D9A10B558589}"/>
              </a:ext>
            </a:extLst>
          </p:cNvPr>
          <p:cNvSpPr txBox="1"/>
          <p:nvPr/>
        </p:nvSpPr>
        <p:spPr>
          <a:xfrm>
            <a:off x="669012" y="831739"/>
            <a:ext cx="10807485" cy="769441"/>
          </a:xfrm>
          <a:prstGeom prst="rect">
            <a:avLst/>
          </a:prstGeom>
          <a:noFill/>
        </p:spPr>
        <p:txBody>
          <a:bodyPr wrap="square" rtlCol="0">
            <a:spAutoFit/>
          </a:bodyPr>
          <a:lstStyle/>
          <a:p>
            <a:r>
              <a:rPr lang="it-IT" sz="2200" dirty="0"/>
              <a:t>E’ la prima volta che l’Accademia </a:t>
            </a:r>
            <a:r>
              <a:rPr lang="it-IT" sz="2200" dirty="0" err="1"/>
              <a:t>Vivarium</a:t>
            </a:r>
            <a:r>
              <a:rPr lang="it-IT" sz="2200" dirty="0"/>
              <a:t> </a:t>
            </a:r>
            <a:r>
              <a:rPr lang="it-IT" sz="2200" dirty="0" err="1"/>
              <a:t>Novum</a:t>
            </a:r>
            <a:r>
              <a:rPr lang="it-IT" sz="2200" dirty="0"/>
              <a:t> e l’Istituto Nazionale di Fisica Nucleare organizzano un evento in collaborazione e sono convinto che non sarà l’ultima</a:t>
            </a:r>
          </a:p>
        </p:txBody>
      </p:sp>
      <p:sp>
        <p:nvSpPr>
          <p:cNvPr id="3" name="CasellaDiTesto 2">
            <a:extLst>
              <a:ext uri="{FF2B5EF4-FFF2-40B4-BE49-F238E27FC236}">
                <a16:creationId xmlns:a16="http://schemas.microsoft.com/office/drawing/2014/main" id="{2229CF2E-5158-7F84-FFF0-E7CE57A35DA3}"/>
              </a:ext>
            </a:extLst>
          </p:cNvPr>
          <p:cNvSpPr txBox="1"/>
          <p:nvPr/>
        </p:nvSpPr>
        <p:spPr>
          <a:xfrm>
            <a:off x="700009" y="1934707"/>
            <a:ext cx="10807485" cy="1446550"/>
          </a:xfrm>
          <a:prstGeom prst="rect">
            <a:avLst/>
          </a:prstGeom>
          <a:noFill/>
        </p:spPr>
        <p:txBody>
          <a:bodyPr wrap="square" rtlCol="0">
            <a:spAutoFit/>
          </a:bodyPr>
          <a:lstStyle/>
          <a:p>
            <a:r>
              <a:rPr lang="it-IT" sz="2200" dirty="0"/>
              <a:t>Questo è il frutto dell’incontro e delle prime discussioni tra alcuni membri di queste due istituzioni  da cui è emersa l’esigenza di una approfondita riflessione su quanto sia necessario, oggi come non mai,  ristabilire una forte connessione tra sapere tecnico-scientifico e sapere umanistico </a:t>
            </a:r>
          </a:p>
        </p:txBody>
      </p:sp>
      <p:sp>
        <p:nvSpPr>
          <p:cNvPr id="4" name="CasellaDiTesto 3">
            <a:extLst>
              <a:ext uri="{FF2B5EF4-FFF2-40B4-BE49-F238E27FC236}">
                <a16:creationId xmlns:a16="http://schemas.microsoft.com/office/drawing/2014/main" id="{73D94AB7-AFF9-62D3-E33D-5BA5E4607C77}"/>
              </a:ext>
            </a:extLst>
          </p:cNvPr>
          <p:cNvSpPr txBox="1"/>
          <p:nvPr/>
        </p:nvSpPr>
        <p:spPr>
          <a:xfrm>
            <a:off x="697429" y="3807418"/>
            <a:ext cx="10807485" cy="1107996"/>
          </a:xfrm>
          <a:prstGeom prst="rect">
            <a:avLst/>
          </a:prstGeom>
          <a:noFill/>
        </p:spPr>
        <p:txBody>
          <a:bodyPr wrap="square" rtlCol="0">
            <a:spAutoFit/>
          </a:bodyPr>
          <a:lstStyle/>
          <a:p>
            <a:r>
              <a:rPr lang="it-IT" sz="2200" dirty="0"/>
              <a:t>Dico </a:t>
            </a:r>
            <a:r>
              <a:rPr lang="it-IT" sz="2200" b="1" i="1" dirty="0"/>
              <a:t>ri</a:t>
            </a:r>
            <a:r>
              <a:rPr lang="it-IT" sz="2200" dirty="0"/>
              <a:t>stabilire, perché è noto come questa connessione fosse chiara, direi quasi scontata, nella mente dei grandi scienziati-filosofi che hanno caratterizzato il panorama culturale della nostra prima era moderna</a:t>
            </a:r>
          </a:p>
        </p:txBody>
      </p:sp>
      <p:sp>
        <p:nvSpPr>
          <p:cNvPr id="5" name="CasellaDiTesto 4">
            <a:extLst>
              <a:ext uri="{FF2B5EF4-FFF2-40B4-BE49-F238E27FC236}">
                <a16:creationId xmlns:a16="http://schemas.microsoft.com/office/drawing/2014/main" id="{5E705DE5-883E-C8E9-8582-88DAA3E37E31}"/>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6" name="Picture 1">
            <a:extLst>
              <a:ext uri="{FF2B5EF4-FFF2-40B4-BE49-F238E27FC236}">
                <a16:creationId xmlns:a16="http://schemas.microsoft.com/office/drawing/2014/main" id="{B03C3762-8264-17E1-FAFB-D98FB9645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74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1DD9-34D2-E539-D964-E794F9D49EE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8F68DF75-54CF-7538-68D8-734F669D77E4}"/>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66D9634F-8444-EFD9-2A71-2434CEA6C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814F08B-DEAA-5DB2-EC5C-15B5CCFE54DB}"/>
              </a:ext>
            </a:extLst>
          </p:cNvPr>
          <p:cNvSpPr txBox="1"/>
          <p:nvPr/>
        </p:nvSpPr>
        <p:spPr>
          <a:xfrm>
            <a:off x="650929" y="2138765"/>
            <a:ext cx="10668000" cy="1785104"/>
          </a:xfrm>
          <a:prstGeom prst="rect">
            <a:avLst/>
          </a:prstGeom>
          <a:noFill/>
        </p:spPr>
        <p:txBody>
          <a:bodyPr wrap="square" rtlCol="0">
            <a:spAutoFit/>
          </a:bodyPr>
          <a:lstStyle/>
          <a:p>
            <a:r>
              <a:rPr lang="it-IT" sz="2200" dirty="0">
                <a:ea typeface="Calibri" panose="020F0502020204030204" pitchFamily="34" charset="0"/>
                <a:cs typeface="Calibri" panose="020F0502020204030204" pitchFamily="34" charset="0"/>
              </a:rPr>
              <a:t>«Qual è il valore delle scienze naturali? Il loro obbiettivo, scopo e valore è il medesimo di ogni branca del sapere umano. Anzi nessuna di queste branche, da sola, ha uno scopo o un valore, ma solo l’unione di tutti i rami del sapere ha un significato e un valore, e questo può essere definito abbastanza semplicemente: obbedire al comandamento dell’oracolo di Delfi, «conosci te stesso»». </a:t>
            </a:r>
            <a:r>
              <a:rPr lang="it-IT" sz="2200" b="1" dirty="0">
                <a:ea typeface="Calibri" panose="020F0502020204030204" pitchFamily="34" charset="0"/>
                <a:cs typeface="Calibri" panose="020F0502020204030204" pitchFamily="34" charset="0"/>
              </a:rPr>
              <a:t>E. </a:t>
            </a:r>
            <a:r>
              <a:rPr lang="it-IT" sz="2200" b="1" dirty="0" err="1">
                <a:ea typeface="Calibri" panose="020F0502020204030204" pitchFamily="34" charset="0"/>
                <a:cs typeface="Calibri" panose="020F0502020204030204" pitchFamily="34" charset="0"/>
              </a:rPr>
              <a:t>Schroedinger</a:t>
            </a:r>
            <a:endParaRPr lang="it-IT" sz="2200" b="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184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E8A2-0651-BB8E-63ED-E3CA9C1D23C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0FF0480-6F8A-5A4D-29E2-087EA00E1205}"/>
              </a:ext>
            </a:extLst>
          </p:cNvPr>
          <p:cNvSpPr txBox="1"/>
          <p:nvPr/>
        </p:nvSpPr>
        <p:spPr>
          <a:xfrm>
            <a:off x="669012" y="1260524"/>
            <a:ext cx="10807485" cy="769441"/>
          </a:xfrm>
          <a:prstGeom prst="rect">
            <a:avLst/>
          </a:prstGeom>
          <a:noFill/>
        </p:spPr>
        <p:txBody>
          <a:bodyPr wrap="square" rtlCol="0">
            <a:spAutoFit/>
          </a:bodyPr>
          <a:lstStyle/>
          <a:p>
            <a:r>
              <a:rPr lang="it-IT" sz="2200" dirty="0"/>
              <a:t>La «scusa» che abbiamo trovato è stato il 400esimo anniversario, lo scorso anno, della pubblicazione del «Saggiatore» di Galileo, e del 550esimo della nascita di Copernico</a:t>
            </a:r>
          </a:p>
        </p:txBody>
      </p:sp>
      <p:sp>
        <p:nvSpPr>
          <p:cNvPr id="5" name="CasellaDiTesto 4">
            <a:extLst>
              <a:ext uri="{FF2B5EF4-FFF2-40B4-BE49-F238E27FC236}">
                <a16:creationId xmlns:a16="http://schemas.microsoft.com/office/drawing/2014/main" id="{E3CC3D9D-91A6-BB3C-65AF-28280CE2E445}"/>
              </a:ext>
            </a:extLst>
          </p:cNvPr>
          <p:cNvSpPr txBox="1"/>
          <p:nvPr/>
        </p:nvSpPr>
        <p:spPr>
          <a:xfrm>
            <a:off x="738756" y="2482301"/>
            <a:ext cx="10807485" cy="769441"/>
          </a:xfrm>
          <a:prstGeom prst="rect">
            <a:avLst/>
          </a:prstGeom>
          <a:noFill/>
        </p:spPr>
        <p:txBody>
          <a:bodyPr wrap="square" rtlCol="0">
            <a:spAutoFit/>
          </a:bodyPr>
          <a:lstStyle/>
          <a:p>
            <a:r>
              <a:rPr lang="it-IT" sz="2200" dirty="0"/>
              <a:t>Galileo sarà il fil-rouge delle nostre giornate. Di lui parleranno, sotto diversi prospettive, fisici, filosofi, storici della scienza, rivelandone a volte la sorprendente modernità</a:t>
            </a:r>
          </a:p>
        </p:txBody>
      </p:sp>
      <p:sp>
        <p:nvSpPr>
          <p:cNvPr id="6" name="CasellaDiTesto 5">
            <a:extLst>
              <a:ext uri="{FF2B5EF4-FFF2-40B4-BE49-F238E27FC236}">
                <a16:creationId xmlns:a16="http://schemas.microsoft.com/office/drawing/2014/main" id="{7B1375E6-B73C-CE10-B75A-34D3258FC945}"/>
              </a:ext>
            </a:extLst>
          </p:cNvPr>
          <p:cNvSpPr txBox="1"/>
          <p:nvPr/>
        </p:nvSpPr>
        <p:spPr>
          <a:xfrm>
            <a:off x="772338" y="3745417"/>
            <a:ext cx="10807485" cy="1107996"/>
          </a:xfrm>
          <a:prstGeom prst="rect">
            <a:avLst/>
          </a:prstGeom>
          <a:noFill/>
        </p:spPr>
        <p:txBody>
          <a:bodyPr wrap="square" rtlCol="0">
            <a:spAutoFit/>
          </a:bodyPr>
          <a:lstStyle/>
          <a:p>
            <a:r>
              <a:rPr lang="it-IT" sz="2200" dirty="0"/>
              <a:t>Così come Galileo e Copernico utilizzavano l’osservazione oculare o con i cannocchiali,  parleremo anche di alcuni degli attuali metodi con cui la scienza contemporanea esplora  l’Universo e cerca di comprenderne la struttura e la evoluzione </a:t>
            </a:r>
          </a:p>
        </p:txBody>
      </p:sp>
      <p:graphicFrame>
        <p:nvGraphicFramePr>
          <p:cNvPr id="3" name="Tabella 2">
            <a:extLst>
              <a:ext uri="{FF2B5EF4-FFF2-40B4-BE49-F238E27FC236}">
                <a16:creationId xmlns:a16="http://schemas.microsoft.com/office/drawing/2014/main" id="{CCCD0F3D-2E90-C86F-B214-8FF9DEF73C83}"/>
              </a:ext>
            </a:extLst>
          </p:cNvPr>
          <p:cNvGraphicFramePr>
            <a:graphicFrameLocks noGrp="1"/>
          </p:cNvGraphicFramePr>
          <p:nvPr>
            <p:extLst>
              <p:ext uri="{D42A27DB-BD31-4B8C-83A1-F6EECF244321}">
                <p14:modId xmlns:p14="http://schemas.microsoft.com/office/powerpoint/2010/main" val="781975065"/>
              </p:ext>
            </p:extLst>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BB82C9A8-B7F3-ECDC-315B-0953B18D0F5F}"/>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24EF9FB9-FCD7-8B23-6B1B-0C0A4E42F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2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5FCC-2966-00AE-5B5D-74F96ED82FD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EF7A8D7-C4C8-3009-2CD0-B4169E63443C}"/>
              </a:ext>
            </a:extLst>
          </p:cNvPr>
          <p:cNvSpPr txBox="1"/>
          <p:nvPr/>
        </p:nvSpPr>
        <p:spPr>
          <a:xfrm>
            <a:off x="669012" y="1260524"/>
            <a:ext cx="10807485" cy="1107996"/>
          </a:xfrm>
          <a:prstGeom prst="rect">
            <a:avLst/>
          </a:prstGeom>
          <a:noFill/>
        </p:spPr>
        <p:txBody>
          <a:bodyPr wrap="square" rtlCol="0">
            <a:spAutoFit/>
          </a:bodyPr>
          <a:lstStyle/>
          <a:p>
            <a:r>
              <a:rPr lang="it-IT" sz="2200" dirty="0"/>
              <a:t>L’incontro, almeno nelle mattinate di oggi e di domani, è pensato rivolgersi ad un pubblico di studenti liceali. Trovo significativo che si tratti di licei sia classici che scientifici, esattamente secondo  lo spirito dell’iniziativa</a:t>
            </a:r>
          </a:p>
        </p:txBody>
      </p:sp>
      <p:graphicFrame>
        <p:nvGraphicFramePr>
          <p:cNvPr id="3" name="Tabella 2">
            <a:extLst>
              <a:ext uri="{FF2B5EF4-FFF2-40B4-BE49-F238E27FC236}">
                <a16:creationId xmlns:a16="http://schemas.microsoft.com/office/drawing/2014/main" id="{0C5836B6-C588-51BC-2FA3-0DD864DD7AA6}"/>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D729DBE4-9445-D61C-469A-9B4EAC665B38}"/>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F4E07A2D-6068-0475-2D53-69A75458A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0D2774A2-FD36-8072-B9B8-E4081CD49085}"/>
              </a:ext>
            </a:extLst>
          </p:cNvPr>
          <p:cNvSpPr txBox="1"/>
          <p:nvPr/>
        </p:nvSpPr>
        <p:spPr>
          <a:xfrm>
            <a:off x="681930" y="2616624"/>
            <a:ext cx="10807485" cy="769441"/>
          </a:xfrm>
          <a:prstGeom prst="rect">
            <a:avLst/>
          </a:prstGeom>
          <a:noFill/>
        </p:spPr>
        <p:txBody>
          <a:bodyPr wrap="square" rtlCol="0">
            <a:spAutoFit/>
          </a:bodyPr>
          <a:lstStyle/>
          <a:p>
            <a:r>
              <a:rPr lang="it-IT" sz="2200" dirty="0"/>
              <a:t>In noi c’è la speranza di piantare un seme che possa produrre futuri studiosi delle nostre discipline </a:t>
            </a:r>
          </a:p>
        </p:txBody>
      </p:sp>
      <p:sp>
        <p:nvSpPr>
          <p:cNvPr id="11" name="CasellaDiTesto 10">
            <a:extLst>
              <a:ext uri="{FF2B5EF4-FFF2-40B4-BE49-F238E27FC236}">
                <a16:creationId xmlns:a16="http://schemas.microsoft.com/office/drawing/2014/main" id="{E074CE63-FF0B-C54A-2F3B-230C30B24073}"/>
              </a:ext>
            </a:extLst>
          </p:cNvPr>
          <p:cNvSpPr txBox="1"/>
          <p:nvPr/>
        </p:nvSpPr>
        <p:spPr>
          <a:xfrm>
            <a:off x="702594" y="3603348"/>
            <a:ext cx="10807485" cy="1107996"/>
          </a:xfrm>
          <a:prstGeom prst="rect">
            <a:avLst/>
          </a:prstGeom>
          <a:noFill/>
        </p:spPr>
        <p:txBody>
          <a:bodyPr wrap="square" rtlCol="0">
            <a:spAutoFit/>
          </a:bodyPr>
          <a:lstStyle/>
          <a:p>
            <a:r>
              <a:rPr lang="it-IT" sz="2200" dirty="0"/>
              <a:t>Ma c’è più in generale l’idea di fare in modo che questa rinnovata coesione tra sapere scientifico ed </a:t>
            </a:r>
            <a:r>
              <a:rPr lang="it-IT" sz="2200" dirty="0" err="1"/>
              <a:t>humanae</a:t>
            </a:r>
            <a:r>
              <a:rPr lang="it-IT" sz="2200" dirty="0"/>
              <a:t> </a:t>
            </a:r>
            <a:r>
              <a:rPr lang="it-IT" sz="2200" dirty="0" err="1"/>
              <a:t>litterae</a:t>
            </a:r>
            <a:r>
              <a:rPr lang="it-IT" sz="2200" dirty="0"/>
              <a:t> possa fare scaturire l’energia intellettuale e morale necessaria ad affrontare i grandi e pressanti problemi dell’età moderna</a:t>
            </a:r>
          </a:p>
        </p:txBody>
      </p:sp>
    </p:spTree>
    <p:extLst>
      <p:ext uri="{BB962C8B-B14F-4D97-AF65-F5344CB8AC3E}">
        <p14:creationId xmlns:p14="http://schemas.microsoft.com/office/powerpoint/2010/main" val="159969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AE4CE-28B4-9D0D-2D36-CC063D4ED4A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B81919F-4DA3-65BA-D26E-13DE5BADCF24}"/>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39518B90-2353-84F0-A55D-5D04C0F82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C4E613B-ED06-6FB3-0136-81C41E8EE3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6296" y="790412"/>
            <a:ext cx="4341291" cy="4896117"/>
          </a:xfrm>
          <a:prstGeom prst="rect">
            <a:avLst/>
          </a:prstGeom>
        </p:spPr>
      </p:pic>
      <p:sp>
        <p:nvSpPr>
          <p:cNvPr id="6" name="CasellaDiTesto 5">
            <a:extLst>
              <a:ext uri="{FF2B5EF4-FFF2-40B4-BE49-F238E27FC236}">
                <a16:creationId xmlns:a16="http://schemas.microsoft.com/office/drawing/2014/main" id="{208623EB-BDAF-D919-B68C-7FFF615DDB7E}"/>
              </a:ext>
            </a:extLst>
          </p:cNvPr>
          <p:cNvSpPr txBox="1"/>
          <p:nvPr/>
        </p:nvSpPr>
        <p:spPr>
          <a:xfrm>
            <a:off x="5806697" y="1918687"/>
            <a:ext cx="6096000" cy="2800767"/>
          </a:xfrm>
          <a:prstGeom prst="rect">
            <a:avLst/>
          </a:prstGeom>
          <a:noFill/>
        </p:spPr>
        <p:txBody>
          <a:bodyPr wrap="square">
            <a:spAutoFit/>
          </a:bodyPr>
          <a:lstStyle/>
          <a:p>
            <a:pPr algn="l"/>
            <a:r>
              <a:rPr lang="it-IT" sz="2200" b="1" i="0" u="none" strike="noStrike" baseline="0" dirty="0"/>
              <a:t>L'Istituto Nazionale di Fisica Nucleare </a:t>
            </a:r>
            <a:r>
              <a:rPr lang="it-IT" sz="2200" b="0" i="0" u="none" strike="noStrike" baseline="0" dirty="0"/>
              <a:t>promuove, coordina ed effettua la ricerca scientifica nel campo della fisica nucleare, subnucleare, </a:t>
            </a:r>
            <a:r>
              <a:rPr lang="it-IT" sz="2200" b="0" i="0" u="none" strike="noStrike" baseline="0" dirty="0" err="1"/>
              <a:t>astroparticellare</a:t>
            </a:r>
            <a:r>
              <a:rPr lang="it-IT" sz="2200" b="0" i="0" u="none" strike="noStrike" baseline="0" dirty="0"/>
              <a:t> e delle interazioni fondamentali, nonché la ricerca e lo sviluppo tecnologico pertinenti all'attività in tali settori, prevedendo forme di sinergia con altri Enti di ricerca e il mondo dell’impresa</a:t>
            </a:r>
            <a:endParaRPr lang="it-IT" sz="2200" dirty="0"/>
          </a:p>
        </p:txBody>
      </p:sp>
      <p:sp>
        <p:nvSpPr>
          <p:cNvPr id="8" name="CasellaDiTesto 7">
            <a:extLst>
              <a:ext uri="{FF2B5EF4-FFF2-40B4-BE49-F238E27FC236}">
                <a16:creationId xmlns:a16="http://schemas.microsoft.com/office/drawing/2014/main" id="{D669D92F-70C5-0CEE-0B1D-B4B5358C9300}"/>
              </a:ext>
            </a:extLst>
          </p:cNvPr>
          <p:cNvSpPr txBox="1"/>
          <p:nvPr/>
        </p:nvSpPr>
        <p:spPr>
          <a:xfrm>
            <a:off x="6315559" y="960890"/>
            <a:ext cx="4548751" cy="430887"/>
          </a:xfrm>
          <a:prstGeom prst="rect">
            <a:avLst/>
          </a:prstGeom>
          <a:noFill/>
        </p:spPr>
        <p:txBody>
          <a:bodyPr wrap="square" rtlCol="0">
            <a:spAutoFit/>
          </a:bodyPr>
          <a:lstStyle/>
          <a:p>
            <a:r>
              <a:rPr lang="it-IT" sz="2200" dirty="0"/>
              <a:t>Due parole su dove siamo</a:t>
            </a:r>
          </a:p>
        </p:txBody>
      </p:sp>
    </p:spTree>
    <p:extLst>
      <p:ext uri="{BB962C8B-B14F-4D97-AF65-F5344CB8AC3E}">
        <p14:creationId xmlns:p14="http://schemas.microsoft.com/office/powerpoint/2010/main" val="24437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A9EEC-A729-E3B8-FB61-F0E0F4DD4A61}"/>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A2016BF2-17A6-1D11-C260-E02715799641}"/>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6F0F5DD6-013C-FF70-B87E-2517394C3EBD}"/>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22511B01-6AED-27D9-C0DA-277FC2470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4">
            <a:extLst>
              <a:ext uri="{FF2B5EF4-FFF2-40B4-BE49-F238E27FC236}">
                <a16:creationId xmlns:a16="http://schemas.microsoft.com/office/drawing/2014/main" id="{3380A298-4C39-0063-5EB0-3489AA76BE57}"/>
              </a:ext>
            </a:extLst>
          </p:cNvPr>
          <p:cNvSpPr txBox="1"/>
          <p:nvPr/>
        </p:nvSpPr>
        <p:spPr>
          <a:xfrm>
            <a:off x="735206" y="878384"/>
            <a:ext cx="10836684" cy="1107996"/>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I Laboratori Nazionali di Frascati (LNF) sono il più antico e più grande laboratorio dell’INFN, il primo a costruire un acceleratore di particelle in Italia, e protagonista negli anni di numerose imprese di rilevanza mondiale in questo campo</a:t>
            </a:r>
            <a:endParaRPr lang="it-IT" sz="2200" dirty="0"/>
          </a:p>
        </p:txBody>
      </p:sp>
      <p:sp>
        <p:nvSpPr>
          <p:cNvPr id="6" name="CasellaDiTesto 5">
            <a:extLst>
              <a:ext uri="{FF2B5EF4-FFF2-40B4-BE49-F238E27FC236}">
                <a16:creationId xmlns:a16="http://schemas.microsoft.com/office/drawing/2014/main" id="{11ACFA44-AFB6-1741-8DB4-4BE14F8D5C1B}"/>
              </a:ext>
            </a:extLst>
          </p:cNvPr>
          <p:cNvSpPr txBox="1"/>
          <p:nvPr/>
        </p:nvSpPr>
        <p:spPr>
          <a:xfrm>
            <a:off x="779300" y="2328119"/>
            <a:ext cx="10629900" cy="2677656"/>
          </a:xfrm>
          <a:prstGeom prst="rect">
            <a:avLst/>
          </a:prstGeom>
          <a:noFill/>
        </p:spPr>
        <p:txBody>
          <a:bodyPr wrap="square" rtlCol="0">
            <a:spAutoFit/>
          </a:bodyPr>
          <a:lstStyle/>
          <a:p>
            <a:pPr marL="285750" indent="-285750">
              <a:buFont typeface="Arial" panose="020B0604020202020204" pitchFamily="34" charset="0"/>
              <a:buChar char="•"/>
            </a:pPr>
            <a:r>
              <a:rPr lang="it-IT" sz="2400" dirty="0">
                <a:solidFill>
                  <a:srgbClr val="FF0000"/>
                </a:solidFill>
              </a:rPr>
              <a:t>1957</a:t>
            </a:r>
            <a:r>
              <a:rPr lang="it-IT" sz="2400" dirty="0"/>
              <a:t>: Fondazione dei Laboratori Nazionali di Frascati</a:t>
            </a:r>
          </a:p>
          <a:p>
            <a:pPr marL="742950" lvl="1" indent="-285750">
              <a:buFont typeface="Arial" panose="020B0604020202020204" pitchFamily="34" charset="0"/>
              <a:buChar char="•"/>
            </a:pPr>
            <a:r>
              <a:rPr lang="it-IT" sz="2400" dirty="0">
                <a:solidFill>
                  <a:srgbClr val="FF0000"/>
                </a:solidFill>
              </a:rPr>
              <a:t>1959</a:t>
            </a:r>
            <a:r>
              <a:rPr lang="it-IT" sz="2400" dirty="0"/>
              <a:t>: Messa in funzione del </a:t>
            </a:r>
            <a:r>
              <a:rPr lang="it-IT" sz="2400" u="sng" dirty="0">
                <a:solidFill>
                  <a:srgbClr val="0070C0"/>
                </a:solidFill>
              </a:rPr>
              <a:t>Sincrotrone</a:t>
            </a:r>
          </a:p>
          <a:p>
            <a:pPr marL="1200150" lvl="2" indent="-285750">
              <a:buFont typeface="Arial" panose="020B0604020202020204" pitchFamily="34" charset="0"/>
              <a:buChar char="•"/>
            </a:pPr>
            <a:r>
              <a:rPr lang="it-IT" sz="2400" dirty="0">
                <a:solidFill>
                  <a:srgbClr val="FF0000"/>
                </a:solidFill>
              </a:rPr>
              <a:t>1961</a:t>
            </a:r>
            <a:r>
              <a:rPr lang="it-IT" sz="2400" dirty="0"/>
              <a:t>: Prime collisioni elettrone-positrone con </a:t>
            </a:r>
            <a:r>
              <a:rPr lang="it-IT" sz="2400" u="sng" dirty="0">
                <a:solidFill>
                  <a:srgbClr val="0070C0"/>
                </a:solidFill>
              </a:rPr>
              <a:t>Ada</a:t>
            </a:r>
            <a:r>
              <a:rPr lang="it-IT" sz="2400" dirty="0"/>
              <a:t> </a:t>
            </a:r>
          </a:p>
          <a:p>
            <a:pPr marL="1657350" lvl="3" indent="-285750">
              <a:buFont typeface="Arial" panose="020B0604020202020204" pitchFamily="34" charset="0"/>
              <a:buChar char="•"/>
            </a:pPr>
            <a:r>
              <a:rPr lang="it-IT" sz="2400" dirty="0">
                <a:solidFill>
                  <a:srgbClr val="FF0000"/>
                </a:solidFill>
              </a:rPr>
              <a:t>1969</a:t>
            </a:r>
            <a:r>
              <a:rPr lang="it-IT" sz="2400" dirty="0"/>
              <a:t>: Messa in funzione di </a:t>
            </a:r>
            <a:r>
              <a:rPr lang="it-IT" sz="2400" u="sng" dirty="0">
                <a:solidFill>
                  <a:srgbClr val="0070C0"/>
                </a:solidFill>
              </a:rPr>
              <a:t>ADONE</a:t>
            </a:r>
          </a:p>
          <a:p>
            <a:pPr marL="2114550" lvl="4" indent="-285750">
              <a:buFont typeface="Arial" panose="020B0604020202020204" pitchFamily="34" charset="0"/>
              <a:buChar char="•"/>
            </a:pPr>
            <a:r>
              <a:rPr lang="it-IT" sz="2400" dirty="0">
                <a:solidFill>
                  <a:srgbClr val="FF0000"/>
                </a:solidFill>
              </a:rPr>
              <a:t>2000</a:t>
            </a:r>
            <a:r>
              <a:rPr lang="it-IT" sz="2400" dirty="0"/>
              <a:t>: Messa in funzione di </a:t>
            </a:r>
            <a:r>
              <a:rPr lang="it-IT" sz="2400" u="sng" dirty="0">
                <a:solidFill>
                  <a:srgbClr val="FF0000"/>
                </a:solidFill>
              </a:rPr>
              <a:t>DA</a:t>
            </a:r>
            <a:r>
              <a:rPr lang="it-IT" sz="2400" u="sng" dirty="0">
                <a:solidFill>
                  <a:srgbClr val="FF0000"/>
                </a:solidFill>
                <a:latin typeface="Symbol" panose="05050102010706020507" pitchFamily="18" charset="2"/>
              </a:rPr>
              <a:t>F</a:t>
            </a:r>
            <a:r>
              <a:rPr lang="it-IT" sz="2400" u="sng" dirty="0">
                <a:solidFill>
                  <a:srgbClr val="FF0000"/>
                </a:solidFill>
              </a:rPr>
              <a:t>NE</a:t>
            </a:r>
          </a:p>
          <a:p>
            <a:pPr marL="2571750" lvl="5" indent="-285750">
              <a:buFont typeface="Arial" panose="020B0604020202020204" pitchFamily="34" charset="0"/>
              <a:buChar char="•"/>
            </a:pPr>
            <a:r>
              <a:rPr lang="it-IT" sz="2400" dirty="0">
                <a:solidFill>
                  <a:srgbClr val="FF0000"/>
                </a:solidFill>
              </a:rPr>
              <a:t>2004</a:t>
            </a:r>
            <a:r>
              <a:rPr lang="it-IT" sz="2400" dirty="0"/>
              <a:t>: Messa in funzione di </a:t>
            </a:r>
            <a:r>
              <a:rPr lang="it-IT" sz="2400" u="sng" dirty="0">
                <a:solidFill>
                  <a:srgbClr val="FF0000"/>
                </a:solidFill>
              </a:rPr>
              <a:t>SPARC</a:t>
            </a:r>
          </a:p>
          <a:p>
            <a:pPr marL="3028950" lvl="6" indent="-285750">
              <a:buFont typeface="Arial" panose="020B0604020202020204" pitchFamily="34" charset="0"/>
              <a:buChar char="•"/>
            </a:pPr>
            <a:r>
              <a:rPr lang="it-IT" sz="2400" dirty="0">
                <a:solidFill>
                  <a:srgbClr val="FF0000"/>
                </a:solidFill>
              </a:rPr>
              <a:t>2029</a:t>
            </a:r>
            <a:r>
              <a:rPr lang="it-IT" sz="2400" dirty="0"/>
              <a:t>: Messa in funzione di </a:t>
            </a:r>
            <a:r>
              <a:rPr lang="it-IT" sz="2400" u="sng" dirty="0" err="1">
                <a:solidFill>
                  <a:srgbClr val="7030A0"/>
                </a:solidFill>
              </a:rPr>
              <a:t>EuPRAXIA</a:t>
            </a:r>
            <a:endParaRPr lang="it-IT" sz="2400" u="sng" dirty="0">
              <a:solidFill>
                <a:srgbClr val="7030A0"/>
              </a:solidFill>
            </a:endParaRPr>
          </a:p>
        </p:txBody>
      </p:sp>
    </p:spTree>
    <p:extLst>
      <p:ext uri="{BB962C8B-B14F-4D97-AF65-F5344CB8AC3E}">
        <p14:creationId xmlns:p14="http://schemas.microsoft.com/office/powerpoint/2010/main" val="166437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C7147-027E-0372-0A80-C456BA481BD1}"/>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56DDFED8-2408-95E8-6E07-C2F59C4C1048}"/>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81778881-2906-8763-D3D9-16F62AE5B27A}"/>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E90ED55D-10C3-775A-1F56-9F6E68408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4">
            <a:extLst>
              <a:ext uri="{FF2B5EF4-FFF2-40B4-BE49-F238E27FC236}">
                <a16:creationId xmlns:a16="http://schemas.microsoft.com/office/drawing/2014/main" id="{0A554A27-CFDB-6D0A-5EB6-DDA42DBD835C}"/>
              </a:ext>
            </a:extLst>
          </p:cNvPr>
          <p:cNvSpPr txBox="1"/>
          <p:nvPr/>
        </p:nvSpPr>
        <p:spPr>
          <a:xfrm>
            <a:off x="1071538" y="559328"/>
            <a:ext cx="10084978" cy="76944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Il 7 Marzo 1960, in uno storico seminario tenuto a Frascati, Bruno Touschek discusse per la prima volta la fattibilità di un collisionatore elettrone-positrone</a:t>
            </a:r>
            <a:endParaRPr lang="it-IT" sz="2200" dirty="0"/>
          </a:p>
        </p:txBody>
      </p:sp>
      <p:sp>
        <p:nvSpPr>
          <p:cNvPr id="9" name="TextBox 44">
            <a:extLst>
              <a:ext uri="{FF2B5EF4-FFF2-40B4-BE49-F238E27FC236}">
                <a16:creationId xmlns:a16="http://schemas.microsoft.com/office/drawing/2014/main" id="{9B82624A-E89C-AE9E-65D8-A97F7A6F091B}"/>
              </a:ext>
            </a:extLst>
          </p:cNvPr>
          <p:cNvSpPr txBox="1"/>
          <p:nvPr/>
        </p:nvSpPr>
        <p:spPr>
          <a:xfrm>
            <a:off x="771910" y="2031506"/>
            <a:ext cx="4706692" cy="347787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La prima macchina di questo tipo, ADA, fu realizzata l’anno successivo, dimostrando la fattibiltà della tecnica. ADA era poco più che un dimostratore, con scarse possibiltà di effettuare reali misure di fisica,  ma aprì immediatamente le porte alla costruzione di più grandi ed efficienti complessi, a Frascati ed in altri laboratori in tutto il mondo</a:t>
            </a:r>
            <a:endParaRPr lang="it-IT" sz="2200" dirty="0"/>
          </a:p>
        </p:txBody>
      </p:sp>
      <p:pic>
        <p:nvPicPr>
          <p:cNvPr id="10" name="Picture 6">
            <a:extLst>
              <a:ext uri="{FF2B5EF4-FFF2-40B4-BE49-F238E27FC236}">
                <a16:creationId xmlns:a16="http://schemas.microsoft.com/office/drawing/2014/main" id="{A235728B-255D-EDED-2657-DA423A699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968" y="1884827"/>
            <a:ext cx="2389230" cy="3764038"/>
          </a:xfrm>
          <a:prstGeom prst="rect">
            <a:avLst/>
          </a:prstGeom>
        </p:spPr>
      </p:pic>
      <p:pic>
        <p:nvPicPr>
          <p:cNvPr id="11" name="Picture 7">
            <a:extLst>
              <a:ext uri="{FF2B5EF4-FFF2-40B4-BE49-F238E27FC236}">
                <a16:creationId xmlns:a16="http://schemas.microsoft.com/office/drawing/2014/main" id="{709DE749-44B7-D192-B815-0DB360994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780" y="2340469"/>
            <a:ext cx="2970900" cy="2693952"/>
          </a:xfrm>
          <a:prstGeom prst="rect">
            <a:avLst/>
          </a:prstGeom>
        </p:spPr>
      </p:pic>
    </p:spTree>
    <p:extLst>
      <p:ext uri="{BB962C8B-B14F-4D97-AF65-F5344CB8AC3E}">
        <p14:creationId xmlns:p14="http://schemas.microsoft.com/office/powerpoint/2010/main" val="359852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D09A-3411-65C4-300B-5EDEB082C4BB}"/>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0CA97F18-810D-3A2F-B5C6-246921CA61F2}"/>
              </a:ext>
            </a:extLst>
          </p:cNvPr>
          <p:cNvGraphicFramePr>
            <a:graphicFrameLocks noGrp="1"/>
          </p:cNvGraphicFramePr>
          <p:nvPr/>
        </p:nvGraphicFramePr>
        <p:xfrm>
          <a:off x="838200" y="287673"/>
          <a:ext cx="10515600" cy="907626"/>
        </p:xfrm>
        <a:graphic>
          <a:graphicData uri="http://schemas.openxmlformats.org/drawingml/2006/table">
            <a:tbl>
              <a:tblPr/>
              <a:tblGrid>
                <a:gridCol w="10515600">
                  <a:extLst>
                    <a:ext uri="{9D8B030D-6E8A-4147-A177-3AD203B41FA5}">
                      <a16:colId xmlns:a16="http://schemas.microsoft.com/office/drawing/2014/main" val="3435204127"/>
                    </a:ext>
                  </a:extLst>
                </a:gridCol>
              </a:tblGrid>
              <a:tr h="0">
                <a:tc>
                  <a:txBody>
                    <a:bodyPr/>
                    <a:lstStyle/>
                    <a:p>
                      <a:br>
                        <a:rPr lang="it-IT">
                          <a:effectLst/>
                        </a:rPr>
                      </a:br>
                      <a:endParaRPr lang="it-IT"/>
                    </a:p>
                  </a:txBody>
                  <a:tcPr marL="105833" marR="105833" marT="42333" marB="42333">
                    <a:lnL>
                      <a:noFill/>
                    </a:lnL>
                    <a:lnR>
                      <a:noFill/>
                    </a:lnR>
                    <a:lnT>
                      <a:noFill/>
                    </a:lnT>
                    <a:lnB>
                      <a:noFill/>
                    </a:lnB>
                    <a:solidFill>
                      <a:srgbClr val="FFFFFF"/>
                    </a:solidFill>
                  </a:tcPr>
                </a:tc>
                <a:extLst>
                  <a:ext uri="{0D108BD9-81ED-4DB2-BD59-A6C34878D82A}">
                    <a16:rowId xmlns:a16="http://schemas.microsoft.com/office/drawing/2014/main" val="1274634823"/>
                  </a:ext>
                </a:extLst>
              </a:tr>
              <a:tr h="0">
                <a:tc>
                  <a:txBody>
                    <a:bodyPr/>
                    <a:lstStyle/>
                    <a:p>
                      <a:pPr algn="ctr"/>
                      <a:endParaRPr lang="it-I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872916590"/>
                  </a:ext>
                </a:extLst>
              </a:tr>
            </a:tbl>
          </a:graphicData>
        </a:graphic>
      </p:graphicFrame>
      <p:sp>
        <p:nvSpPr>
          <p:cNvPr id="4" name="CasellaDiTesto 3">
            <a:extLst>
              <a:ext uri="{FF2B5EF4-FFF2-40B4-BE49-F238E27FC236}">
                <a16:creationId xmlns:a16="http://schemas.microsoft.com/office/drawing/2014/main" id="{0B2EBB10-E250-6ABF-6786-BE9C0BDBC0C8}"/>
              </a:ext>
            </a:extLst>
          </p:cNvPr>
          <p:cNvSpPr txBox="1"/>
          <p:nvPr/>
        </p:nvSpPr>
        <p:spPr>
          <a:xfrm>
            <a:off x="1219201" y="6034003"/>
            <a:ext cx="5605220" cy="461665"/>
          </a:xfrm>
          <a:prstGeom prst="rect">
            <a:avLst/>
          </a:prstGeom>
          <a:noFill/>
        </p:spPr>
        <p:txBody>
          <a:bodyPr wrap="square" rtlCol="0">
            <a:spAutoFit/>
          </a:bodyPr>
          <a:lstStyle/>
          <a:p>
            <a:r>
              <a:rPr lang="it-IT" sz="2400" dirty="0">
                <a:latin typeface="Algerian" panose="04020705040A02060702" pitchFamily="82" charset="0"/>
              </a:rPr>
              <a:t>Ad </a:t>
            </a:r>
            <a:r>
              <a:rPr lang="it-IT" sz="2400" dirty="0" err="1">
                <a:latin typeface="Algerian" panose="04020705040A02060702" pitchFamily="82" charset="0"/>
              </a:rPr>
              <a:t>Sidera</a:t>
            </a:r>
            <a:r>
              <a:rPr lang="it-IT" sz="2400" dirty="0">
                <a:latin typeface="Algerian" panose="04020705040A02060702" pitchFamily="82" charset="0"/>
              </a:rPr>
              <a:t> </a:t>
            </a:r>
            <a:r>
              <a:rPr lang="it-IT" sz="2400" dirty="0" err="1">
                <a:latin typeface="Algerian" panose="04020705040A02060702" pitchFamily="82" charset="0"/>
              </a:rPr>
              <a:t>Tollere</a:t>
            </a:r>
            <a:r>
              <a:rPr lang="it-IT" sz="2400" dirty="0">
                <a:latin typeface="Algerian" panose="04020705040A02060702" pitchFamily="82" charset="0"/>
              </a:rPr>
              <a:t> </a:t>
            </a:r>
            <a:r>
              <a:rPr lang="it-IT" sz="2400" dirty="0" err="1">
                <a:latin typeface="Algerian" panose="04020705040A02060702" pitchFamily="82" charset="0"/>
              </a:rPr>
              <a:t>Vultus</a:t>
            </a:r>
            <a:endParaRPr lang="it-IT" sz="2400" dirty="0">
              <a:latin typeface="Algerian" panose="04020705040A02060702" pitchFamily="82" charset="0"/>
            </a:endParaRPr>
          </a:p>
        </p:txBody>
      </p:sp>
      <p:pic>
        <p:nvPicPr>
          <p:cNvPr id="7" name="Picture 1">
            <a:extLst>
              <a:ext uri="{FF2B5EF4-FFF2-40B4-BE49-F238E27FC236}">
                <a16:creationId xmlns:a16="http://schemas.microsoft.com/office/drawing/2014/main" id="{FC1803C9-AED6-0D83-04BE-A6B4187ED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28" y="5717824"/>
            <a:ext cx="523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4">
            <a:extLst>
              <a:ext uri="{FF2B5EF4-FFF2-40B4-BE49-F238E27FC236}">
                <a16:creationId xmlns:a16="http://schemas.microsoft.com/office/drawing/2014/main" id="{55DF36FD-2811-E0AF-EC54-A7C1F9B9BDFE}"/>
              </a:ext>
            </a:extLst>
          </p:cNvPr>
          <p:cNvSpPr txBox="1"/>
          <p:nvPr/>
        </p:nvSpPr>
        <p:spPr>
          <a:xfrm>
            <a:off x="1071538" y="865387"/>
            <a:ext cx="6592912" cy="43088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Nel 1969 entrò in operazione il collisionatore ADONE</a:t>
            </a:r>
            <a:endParaRPr lang="it-IT" sz="2200" dirty="0"/>
          </a:p>
        </p:txBody>
      </p:sp>
      <p:sp>
        <p:nvSpPr>
          <p:cNvPr id="6" name="TextBox 44">
            <a:extLst>
              <a:ext uri="{FF2B5EF4-FFF2-40B4-BE49-F238E27FC236}">
                <a16:creationId xmlns:a16="http://schemas.microsoft.com/office/drawing/2014/main" id="{DF5D15A9-F792-09CC-0A1A-E51C397A393B}"/>
              </a:ext>
            </a:extLst>
          </p:cNvPr>
          <p:cNvSpPr txBox="1"/>
          <p:nvPr/>
        </p:nvSpPr>
        <p:spPr>
          <a:xfrm>
            <a:off x="838200" y="1889985"/>
            <a:ext cx="5685817" cy="178510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Ad ADONE venne per la prima volta osservata la cosiddetta </a:t>
            </a:r>
            <a:r>
              <a:rPr lang="it-IT" sz="2200" b="1" dirty="0">
                <a:sym typeface="Symbol" panose="05050102010706020507" pitchFamily="18" charset="2"/>
              </a:rPr>
              <a:t>produzione</a:t>
            </a:r>
            <a:r>
              <a:rPr lang="it-IT" sz="2200" dirty="0">
                <a:sym typeface="Symbol" panose="05050102010706020507" pitchFamily="18" charset="2"/>
              </a:rPr>
              <a:t> </a:t>
            </a:r>
            <a:r>
              <a:rPr lang="it-IT" sz="2200" b="1" dirty="0" err="1">
                <a:sym typeface="Symbol" panose="05050102010706020507" pitchFamily="18" charset="2"/>
              </a:rPr>
              <a:t>multiadronica</a:t>
            </a:r>
            <a:r>
              <a:rPr lang="it-IT" sz="2200" dirty="0">
                <a:sym typeface="Symbol" panose="05050102010706020507" pitchFamily="18" charset="2"/>
              </a:rPr>
              <a:t> che è da considerarsi una delle evidenze più solide per il modello a quark dotati di numero quantico del «colore»</a:t>
            </a:r>
            <a:endParaRPr lang="it-IT" sz="2200" dirty="0"/>
          </a:p>
        </p:txBody>
      </p:sp>
      <p:pic>
        <p:nvPicPr>
          <p:cNvPr id="8" name="Picture 4">
            <a:extLst>
              <a:ext uri="{FF2B5EF4-FFF2-40B4-BE49-F238E27FC236}">
                <a16:creationId xmlns:a16="http://schemas.microsoft.com/office/drawing/2014/main" id="{34B76C37-2CBD-889B-5019-4E27E8B8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571" y="1960433"/>
            <a:ext cx="4267200" cy="3212592"/>
          </a:xfrm>
          <a:prstGeom prst="rect">
            <a:avLst/>
          </a:prstGeom>
        </p:spPr>
      </p:pic>
      <p:sp>
        <p:nvSpPr>
          <p:cNvPr id="9" name="TextBox 44">
            <a:extLst>
              <a:ext uri="{FF2B5EF4-FFF2-40B4-BE49-F238E27FC236}">
                <a16:creationId xmlns:a16="http://schemas.microsoft.com/office/drawing/2014/main" id="{2B944AD5-43FB-F942-14E2-8D10F7B65213}"/>
              </a:ext>
            </a:extLst>
          </p:cNvPr>
          <p:cNvSpPr txBox="1"/>
          <p:nvPr/>
        </p:nvSpPr>
        <p:spPr>
          <a:xfrm>
            <a:off x="945099" y="4178586"/>
            <a:ext cx="5405329" cy="144655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200" dirty="0">
                <a:sym typeface="Symbol" panose="05050102010706020507" pitchFamily="18" charset="2"/>
              </a:rPr>
              <a:t>In effetti, sino alla fine degli anni ‘70 Frascati è stato uno dei centri «motori» della fisica delle particelle a livello mondiale</a:t>
            </a:r>
            <a:endParaRPr lang="it-IT" sz="2200" dirty="0"/>
          </a:p>
        </p:txBody>
      </p:sp>
    </p:spTree>
    <p:extLst>
      <p:ext uri="{BB962C8B-B14F-4D97-AF65-F5344CB8AC3E}">
        <p14:creationId xmlns:p14="http://schemas.microsoft.com/office/powerpoint/2010/main" val="10997391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TotalTime>
  <Words>1074</Words>
  <Application>Microsoft Office PowerPoint</Application>
  <PresentationFormat>Widescreen</PresentationFormat>
  <Paragraphs>74</Paragraphs>
  <Slides>17</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17</vt:i4>
      </vt:variant>
    </vt:vector>
  </HeadingPairs>
  <TitlesOfParts>
    <vt:vector size="25" baseType="lpstr">
      <vt:lpstr>Algerian</vt:lpstr>
      <vt:lpstr>Aptos</vt:lpstr>
      <vt:lpstr>Aptos Display</vt:lpstr>
      <vt:lpstr>Arial</vt:lpstr>
      <vt:lpstr>Calibri</vt:lpstr>
      <vt:lpstr>Symbol</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Fabio Bossi</dc:creator>
  <cp:lastModifiedBy>Fabio Bossi</cp:lastModifiedBy>
  <cp:revision>13</cp:revision>
  <dcterms:created xsi:type="dcterms:W3CDTF">2024-11-06T14:58:00Z</dcterms:created>
  <dcterms:modified xsi:type="dcterms:W3CDTF">2024-11-07T15:55:33Z</dcterms:modified>
</cp:coreProperties>
</file>