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3" r:id="rId2"/>
    <p:sldMasterId id="2147483694" r:id="rId3"/>
  </p:sldMasterIdLst>
  <p:notesMasterIdLst>
    <p:notesMasterId r:id="rId24"/>
  </p:notesMasterIdLst>
  <p:sldIdLst>
    <p:sldId id="1622" r:id="rId4"/>
    <p:sldId id="1645" r:id="rId5"/>
    <p:sldId id="1656" r:id="rId6"/>
    <p:sldId id="1646" r:id="rId7"/>
    <p:sldId id="1647" r:id="rId8"/>
    <p:sldId id="1649" r:id="rId9"/>
    <p:sldId id="1640" r:id="rId10"/>
    <p:sldId id="1641" r:id="rId11"/>
    <p:sldId id="1643" r:id="rId12"/>
    <p:sldId id="1651" r:id="rId13"/>
    <p:sldId id="256" r:id="rId14"/>
    <p:sldId id="1660" r:id="rId15"/>
    <p:sldId id="1650" r:id="rId16"/>
    <p:sldId id="1653" r:id="rId17"/>
    <p:sldId id="1654" r:id="rId18"/>
    <p:sldId id="1655" r:id="rId19"/>
    <p:sldId id="1652" r:id="rId20"/>
    <p:sldId id="1657" r:id="rId21"/>
    <p:sldId id="1658" r:id="rId22"/>
    <p:sldId id="1659"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FA00"/>
    <a:srgbClr val="FFC000"/>
    <a:srgbClr val="F6F8F2"/>
    <a:srgbClr val="167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82"/>
    <p:restoredTop sz="94521"/>
  </p:normalViewPr>
  <p:slideViewPr>
    <p:cSldViewPr snapToGrid="0" snapToObjects="1">
      <p:cViewPr varScale="1">
        <p:scale>
          <a:sx n="103" d="100"/>
          <a:sy n="103" d="100"/>
        </p:scale>
        <p:origin x="11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2A996-9A00-3047-B40A-C9215CE73E1F}" type="datetimeFigureOut">
              <a:rPr lang="en-US" smtClean="0"/>
              <a:t>11/21/24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64E63-1B77-514A-83BB-9B83B35B7E7A}" type="slidenum">
              <a:rPr lang="en-US" smtClean="0"/>
              <a:t>‹#›</a:t>
            </a:fld>
            <a:endParaRPr lang="en-US"/>
          </a:p>
        </p:txBody>
      </p:sp>
    </p:spTree>
    <p:extLst>
      <p:ext uri="{BB962C8B-B14F-4D97-AF65-F5344CB8AC3E}">
        <p14:creationId xmlns:p14="http://schemas.microsoft.com/office/powerpoint/2010/main" val="408406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FD349-FFDA-10AD-6AF4-6DF5900EA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49B7D-552D-3AE9-44AF-13CD72F9363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FD527AB-A507-2972-D6D3-5BA72383C6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A222D5-C471-EE2B-CE17-7D557B39A9A8}"/>
              </a:ext>
            </a:extLst>
          </p:cNvPr>
          <p:cNvSpPr>
            <a:spLocks noGrp="1"/>
          </p:cNvSpPr>
          <p:nvPr>
            <p:ph type="sldNum" sz="quarter" idx="5"/>
          </p:nvPr>
        </p:nvSpPr>
        <p:spPr/>
        <p:txBody>
          <a:bodyPr/>
          <a:lstStyle/>
          <a:p>
            <a:fld id="{E0564E63-1B77-514A-83BB-9B83B35B7E7A}" type="slidenum">
              <a:rPr lang="en-US" smtClean="0"/>
              <a:t>2</a:t>
            </a:fld>
            <a:endParaRPr lang="en-US"/>
          </a:p>
        </p:txBody>
      </p:sp>
    </p:spTree>
    <p:extLst>
      <p:ext uri="{BB962C8B-B14F-4D97-AF65-F5344CB8AC3E}">
        <p14:creationId xmlns:p14="http://schemas.microsoft.com/office/powerpoint/2010/main" val="3791300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E020-0BAD-DB9C-3CF5-0C10562A7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43161-C3B9-EDA2-2D93-9125DB0B7F1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EF80D41-5121-DB1F-23C3-45FFBEFF5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212181-2C7E-F5E5-6C4C-642CFF9E5800}"/>
              </a:ext>
            </a:extLst>
          </p:cNvPr>
          <p:cNvSpPr>
            <a:spLocks noGrp="1"/>
          </p:cNvSpPr>
          <p:nvPr>
            <p:ph type="sldNum" sz="quarter" idx="5"/>
          </p:nvPr>
        </p:nvSpPr>
        <p:spPr/>
        <p:txBody>
          <a:bodyPr/>
          <a:lstStyle/>
          <a:p>
            <a:fld id="{E0564E63-1B77-514A-83BB-9B83B35B7E7A}" type="slidenum">
              <a:rPr lang="en-US" smtClean="0"/>
              <a:t>12</a:t>
            </a:fld>
            <a:endParaRPr lang="en-US"/>
          </a:p>
        </p:txBody>
      </p:sp>
    </p:spTree>
    <p:extLst>
      <p:ext uri="{BB962C8B-B14F-4D97-AF65-F5344CB8AC3E}">
        <p14:creationId xmlns:p14="http://schemas.microsoft.com/office/powerpoint/2010/main" val="119964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68E92-C92A-4224-4C46-D742EE7BF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3B629-BDB9-45FD-4404-25AF0FA15FA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5BB355F-EA43-C7FF-F9B8-12EFC72B1A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B64001-BC5E-1374-712D-4005C07166A1}"/>
              </a:ext>
            </a:extLst>
          </p:cNvPr>
          <p:cNvSpPr>
            <a:spLocks noGrp="1"/>
          </p:cNvSpPr>
          <p:nvPr>
            <p:ph type="sldNum" sz="quarter" idx="5"/>
          </p:nvPr>
        </p:nvSpPr>
        <p:spPr/>
        <p:txBody>
          <a:bodyPr/>
          <a:lstStyle/>
          <a:p>
            <a:fld id="{E0564E63-1B77-514A-83BB-9B83B35B7E7A}" type="slidenum">
              <a:rPr lang="en-US" smtClean="0"/>
              <a:t>13</a:t>
            </a:fld>
            <a:endParaRPr lang="en-US"/>
          </a:p>
        </p:txBody>
      </p:sp>
    </p:spTree>
    <p:extLst>
      <p:ext uri="{BB962C8B-B14F-4D97-AF65-F5344CB8AC3E}">
        <p14:creationId xmlns:p14="http://schemas.microsoft.com/office/powerpoint/2010/main" val="342127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AD15-2789-5CB1-F313-2F04652A4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A966B-F607-6B49-2228-0E0526D72D7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44918C-4F93-7FF2-C232-99B8E97EC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4B921C-6DBE-A292-BCEB-0ED57C729A1B}"/>
              </a:ext>
            </a:extLst>
          </p:cNvPr>
          <p:cNvSpPr>
            <a:spLocks noGrp="1"/>
          </p:cNvSpPr>
          <p:nvPr>
            <p:ph type="sldNum" sz="quarter" idx="5"/>
          </p:nvPr>
        </p:nvSpPr>
        <p:spPr/>
        <p:txBody>
          <a:bodyPr/>
          <a:lstStyle/>
          <a:p>
            <a:fld id="{E0564E63-1B77-514A-83BB-9B83B35B7E7A}" type="slidenum">
              <a:rPr lang="en-US" smtClean="0"/>
              <a:t>14</a:t>
            </a:fld>
            <a:endParaRPr lang="en-US"/>
          </a:p>
        </p:txBody>
      </p:sp>
    </p:spTree>
    <p:extLst>
      <p:ext uri="{BB962C8B-B14F-4D97-AF65-F5344CB8AC3E}">
        <p14:creationId xmlns:p14="http://schemas.microsoft.com/office/powerpoint/2010/main" val="230844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8BBF-C69E-A584-32D5-CEB4ADE5C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9B14B-1682-7346-7EA5-F1CF28AD266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6C42583-7687-86FE-5614-C3E754C11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27BED-A869-32F3-45A8-704BB445F79D}"/>
              </a:ext>
            </a:extLst>
          </p:cNvPr>
          <p:cNvSpPr>
            <a:spLocks noGrp="1"/>
          </p:cNvSpPr>
          <p:nvPr>
            <p:ph type="sldNum" sz="quarter" idx="5"/>
          </p:nvPr>
        </p:nvSpPr>
        <p:spPr/>
        <p:txBody>
          <a:bodyPr/>
          <a:lstStyle/>
          <a:p>
            <a:fld id="{E0564E63-1B77-514A-83BB-9B83B35B7E7A}" type="slidenum">
              <a:rPr lang="en-US" smtClean="0"/>
              <a:t>15</a:t>
            </a:fld>
            <a:endParaRPr lang="en-US"/>
          </a:p>
        </p:txBody>
      </p:sp>
    </p:spTree>
    <p:extLst>
      <p:ext uri="{BB962C8B-B14F-4D97-AF65-F5344CB8AC3E}">
        <p14:creationId xmlns:p14="http://schemas.microsoft.com/office/powerpoint/2010/main" val="137403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301B5-95F8-87A4-B5A3-694F69EF4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7ED5C-81E2-CC23-5224-4E5358C299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FF3E2E-6CD8-6530-1F2A-D2652519E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218C-6A29-BBF1-4471-37B43B5D3559}"/>
              </a:ext>
            </a:extLst>
          </p:cNvPr>
          <p:cNvSpPr>
            <a:spLocks noGrp="1"/>
          </p:cNvSpPr>
          <p:nvPr>
            <p:ph type="sldNum" sz="quarter" idx="5"/>
          </p:nvPr>
        </p:nvSpPr>
        <p:spPr/>
        <p:txBody>
          <a:bodyPr/>
          <a:lstStyle/>
          <a:p>
            <a:fld id="{E0564E63-1B77-514A-83BB-9B83B35B7E7A}" type="slidenum">
              <a:rPr lang="en-US" smtClean="0"/>
              <a:t>16</a:t>
            </a:fld>
            <a:endParaRPr lang="en-US"/>
          </a:p>
        </p:txBody>
      </p:sp>
    </p:spTree>
    <p:extLst>
      <p:ext uri="{BB962C8B-B14F-4D97-AF65-F5344CB8AC3E}">
        <p14:creationId xmlns:p14="http://schemas.microsoft.com/office/powerpoint/2010/main" val="1275025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7E7D-44D5-49B7-241E-E98F3219F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3B017-5D9A-FEAF-CB9C-887F59D3CC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DE8366F-9C35-70BC-BB21-4BFEE94374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D9EB99-2DFF-D056-4C76-D1E60AA2B8B3}"/>
              </a:ext>
            </a:extLst>
          </p:cNvPr>
          <p:cNvSpPr>
            <a:spLocks noGrp="1"/>
          </p:cNvSpPr>
          <p:nvPr>
            <p:ph type="sldNum" sz="quarter" idx="5"/>
          </p:nvPr>
        </p:nvSpPr>
        <p:spPr/>
        <p:txBody>
          <a:bodyPr/>
          <a:lstStyle/>
          <a:p>
            <a:fld id="{E0564E63-1B77-514A-83BB-9B83B35B7E7A}" type="slidenum">
              <a:rPr lang="en-US" smtClean="0"/>
              <a:t>17</a:t>
            </a:fld>
            <a:endParaRPr lang="en-US"/>
          </a:p>
        </p:txBody>
      </p:sp>
    </p:spTree>
    <p:extLst>
      <p:ext uri="{BB962C8B-B14F-4D97-AF65-F5344CB8AC3E}">
        <p14:creationId xmlns:p14="http://schemas.microsoft.com/office/powerpoint/2010/main" val="201412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AECD-5502-E7E9-7BB7-262486794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B82D4-974A-E962-BF90-8B4B3905C1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F17DCAD-B859-58F0-E1CD-FFC9A94526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FA3798-BC37-9B78-FAEB-7584E61EF650}"/>
              </a:ext>
            </a:extLst>
          </p:cNvPr>
          <p:cNvSpPr>
            <a:spLocks noGrp="1"/>
          </p:cNvSpPr>
          <p:nvPr>
            <p:ph type="sldNum" sz="quarter" idx="5"/>
          </p:nvPr>
        </p:nvSpPr>
        <p:spPr/>
        <p:txBody>
          <a:bodyPr/>
          <a:lstStyle/>
          <a:p>
            <a:fld id="{E0564E63-1B77-514A-83BB-9B83B35B7E7A}" type="slidenum">
              <a:rPr lang="en-US" smtClean="0"/>
              <a:t>18</a:t>
            </a:fld>
            <a:endParaRPr lang="en-US"/>
          </a:p>
        </p:txBody>
      </p:sp>
    </p:spTree>
    <p:extLst>
      <p:ext uri="{BB962C8B-B14F-4D97-AF65-F5344CB8AC3E}">
        <p14:creationId xmlns:p14="http://schemas.microsoft.com/office/powerpoint/2010/main" val="1664466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5F596-BBB9-7EF5-43E4-B09185833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3CB1B-25BC-F249-1CCF-673288225B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8C5D6D-C618-3C29-BEB0-22A732C55C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C8BE92-2F8A-D503-9B8A-8000C756885D}"/>
              </a:ext>
            </a:extLst>
          </p:cNvPr>
          <p:cNvSpPr>
            <a:spLocks noGrp="1"/>
          </p:cNvSpPr>
          <p:nvPr>
            <p:ph type="sldNum" sz="quarter" idx="5"/>
          </p:nvPr>
        </p:nvSpPr>
        <p:spPr/>
        <p:txBody>
          <a:bodyPr/>
          <a:lstStyle/>
          <a:p>
            <a:fld id="{E0564E63-1B77-514A-83BB-9B83B35B7E7A}" type="slidenum">
              <a:rPr lang="en-US" smtClean="0"/>
              <a:t>19</a:t>
            </a:fld>
            <a:endParaRPr lang="en-US"/>
          </a:p>
        </p:txBody>
      </p:sp>
    </p:spTree>
    <p:extLst>
      <p:ext uri="{BB962C8B-B14F-4D97-AF65-F5344CB8AC3E}">
        <p14:creationId xmlns:p14="http://schemas.microsoft.com/office/powerpoint/2010/main" val="3774105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5B215-0B2B-FF9E-BA36-C9EBCE2DD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AD747-BAF8-91B0-0157-970F2573814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A985C73-E57D-126C-A361-5B0A313CEC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CEA6A9-EB57-F36F-04CE-AB9D8C1237A3}"/>
              </a:ext>
            </a:extLst>
          </p:cNvPr>
          <p:cNvSpPr>
            <a:spLocks noGrp="1"/>
          </p:cNvSpPr>
          <p:nvPr>
            <p:ph type="sldNum" sz="quarter" idx="5"/>
          </p:nvPr>
        </p:nvSpPr>
        <p:spPr/>
        <p:txBody>
          <a:bodyPr/>
          <a:lstStyle/>
          <a:p>
            <a:fld id="{E0564E63-1B77-514A-83BB-9B83B35B7E7A}" type="slidenum">
              <a:rPr lang="en-US" smtClean="0"/>
              <a:t>20</a:t>
            </a:fld>
            <a:endParaRPr lang="en-US"/>
          </a:p>
        </p:txBody>
      </p:sp>
    </p:spTree>
    <p:extLst>
      <p:ext uri="{BB962C8B-B14F-4D97-AF65-F5344CB8AC3E}">
        <p14:creationId xmlns:p14="http://schemas.microsoft.com/office/powerpoint/2010/main" val="179350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2C34-6A18-DE71-22C3-9B55ABF75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0570F-8E01-0CB5-A5F2-70C05C30753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9D6BCCA-A698-09F2-6996-304BBC2086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4D71D2-B1F0-94D0-C48B-E88B25A259E8}"/>
              </a:ext>
            </a:extLst>
          </p:cNvPr>
          <p:cNvSpPr>
            <a:spLocks noGrp="1"/>
          </p:cNvSpPr>
          <p:nvPr>
            <p:ph type="sldNum" sz="quarter" idx="5"/>
          </p:nvPr>
        </p:nvSpPr>
        <p:spPr/>
        <p:txBody>
          <a:bodyPr/>
          <a:lstStyle/>
          <a:p>
            <a:fld id="{E0564E63-1B77-514A-83BB-9B83B35B7E7A}" type="slidenum">
              <a:rPr lang="en-US" smtClean="0"/>
              <a:t>3</a:t>
            </a:fld>
            <a:endParaRPr lang="en-US"/>
          </a:p>
        </p:txBody>
      </p:sp>
    </p:spTree>
    <p:extLst>
      <p:ext uri="{BB962C8B-B14F-4D97-AF65-F5344CB8AC3E}">
        <p14:creationId xmlns:p14="http://schemas.microsoft.com/office/powerpoint/2010/main" val="299822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9ED99-1895-57EC-7053-1A5A78540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4B72A-15BB-7125-90E4-9B50681851B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BA65B0-2C00-559C-66EC-2943FBF6DA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753F85-9B99-E363-12A5-3F5F61CCF09A}"/>
              </a:ext>
            </a:extLst>
          </p:cNvPr>
          <p:cNvSpPr>
            <a:spLocks noGrp="1"/>
          </p:cNvSpPr>
          <p:nvPr>
            <p:ph type="sldNum" sz="quarter" idx="5"/>
          </p:nvPr>
        </p:nvSpPr>
        <p:spPr/>
        <p:txBody>
          <a:bodyPr/>
          <a:lstStyle/>
          <a:p>
            <a:fld id="{E0564E63-1B77-514A-83BB-9B83B35B7E7A}" type="slidenum">
              <a:rPr lang="en-US" smtClean="0"/>
              <a:t>4</a:t>
            </a:fld>
            <a:endParaRPr lang="en-US"/>
          </a:p>
        </p:txBody>
      </p:sp>
    </p:spTree>
    <p:extLst>
      <p:ext uri="{BB962C8B-B14F-4D97-AF65-F5344CB8AC3E}">
        <p14:creationId xmlns:p14="http://schemas.microsoft.com/office/powerpoint/2010/main" val="94209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3A4C-07D3-9756-B223-460484B4F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EF6E1-3C5A-F09C-EF52-63BEFBACD61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BF4D1D-86F1-B9EB-D8DB-34A4BF4AA2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3A5FA4-99FA-ACAE-2422-F367C3E630D0}"/>
              </a:ext>
            </a:extLst>
          </p:cNvPr>
          <p:cNvSpPr>
            <a:spLocks noGrp="1"/>
          </p:cNvSpPr>
          <p:nvPr>
            <p:ph type="sldNum" sz="quarter" idx="5"/>
          </p:nvPr>
        </p:nvSpPr>
        <p:spPr/>
        <p:txBody>
          <a:bodyPr/>
          <a:lstStyle/>
          <a:p>
            <a:fld id="{E0564E63-1B77-514A-83BB-9B83B35B7E7A}" type="slidenum">
              <a:rPr lang="en-US" smtClean="0"/>
              <a:t>5</a:t>
            </a:fld>
            <a:endParaRPr lang="en-US"/>
          </a:p>
        </p:txBody>
      </p:sp>
    </p:spTree>
    <p:extLst>
      <p:ext uri="{BB962C8B-B14F-4D97-AF65-F5344CB8AC3E}">
        <p14:creationId xmlns:p14="http://schemas.microsoft.com/office/powerpoint/2010/main" val="56643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C5EA-2802-79B2-D618-B1BFB8099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D6CFE-10FE-E6D7-ED8E-632D03BD0C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3D2CF4D-89B0-35AC-CF7A-86DDF7E18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B98FE2-A354-9E60-BD7C-B5E1EB58BC3A}"/>
              </a:ext>
            </a:extLst>
          </p:cNvPr>
          <p:cNvSpPr>
            <a:spLocks noGrp="1"/>
          </p:cNvSpPr>
          <p:nvPr>
            <p:ph type="sldNum" sz="quarter" idx="5"/>
          </p:nvPr>
        </p:nvSpPr>
        <p:spPr/>
        <p:txBody>
          <a:bodyPr/>
          <a:lstStyle/>
          <a:p>
            <a:fld id="{E0564E63-1B77-514A-83BB-9B83B35B7E7A}" type="slidenum">
              <a:rPr lang="en-US" smtClean="0"/>
              <a:t>6</a:t>
            </a:fld>
            <a:endParaRPr lang="en-US"/>
          </a:p>
        </p:txBody>
      </p:sp>
    </p:spTree>
    <p:extLst>
      <p:ext uri="{BB962C8B-B14F-4D97-AF65-F5344CB8AC3E}">
        <p14:creationId xmlns:p14="http://schemas.microsoft.com/office/powerpoint/2010/main" val="131981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8BCBC-7091-137B-FBFE-1CC7C3AA1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867EA-3182-DF49-6C6E-91134F07A4C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D9A3618-3744-063B-33B1-8955A71A50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600712-9AD2-5E8F-549B-B45F57017395}"/>
              </a:ext>
            </a:extLst>
          </p:cNvPr>
          <p:cNvSpPr>
            <a:spLocks noGrp="1"/>
          </p:cNvSpPr>
          <p:nvPr>
            <p:ph type="sldNum" sz="quarter" idx="5"/>
          </p:nvPr>
        </p:nvSpPr>
        <p:spPr/>
        <p:txBody>
          <a:bodyPr/>
          <a:lstStyle/>
          <a:p>
            <a:fld id="{E0564E63-1B77-514A-83BB-9B83B35B7E7A}" type="slidenum">
              <a:rPr lang="en-US" smtClean="0"/>
              <a:t>7</a:t>
            </a:fld>
            <a:endParaRPr lang="en-US"/>
          </a:p>
        </p:txBody>
      </p:sp>
    </p:spTree>
    <p:extLst>
      <p:ext uri="{BB962C8B-B14F-4D97-AF65-F5344CB8AC3E}">
        <p14:creationId xmlns:p14="http://schemas.microsoft.com/office/powerpoint/2010/main" val="140742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962-F1A2-F1BD-76DA-BF56ADF94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C7861-2AD1-68FA-5CEB-6D06F0FFCFE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6A6F6A-3D72-9856-551F-E7BE010D81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41C8E-29BE-5815-AD4B-53E46668867A}"/>
              </a:ext>
            </a:extLst>
          </p:cNvPr>
          <p:cNvSpPr>
            <a:spLocks noGrp="1"/>
          </p:cNvSpPr>
          <p:nvPr>
            <p:ph type="sldNum" sz="quarter" idx="5"/>
          </p:nvPr>
        </p:nvSpPr>
        <p:spPr/>
        <p:txBody>
          <a:bodyPr/>
          <a:lstStyle/>
          <a:p>
            <a:fld id="{E0564E63-1B77-514A-83BB-9B83B35B7E7A}" type="slidenum">
              <a:rPr lang="en-US" smtClean="0"/>
              <a:t>8</a:t>
            </a:fld>
            <a:endParaRPr lang="en-US"/>
          </a:p>
        </p:txBody>
      </p:sp>
    </p:spTree>
    <p:extLst>
      <p:ext uri="{BB962C8B-B14F-4D97-AF65-F5344CB8AC3E}">
        <p14:creationId xmlns:p14="http://schemas.microsoft.com/office/powerpoint/2010/main" val="2557762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6FFC4-F682-57F7-74AE-3BB866D1F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A8142-BA5D-C72C-3046-2F220E0915A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2CFE71-80F4-20EE-D639-17AF8A6FAF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36DCB3-DAE9-A535-FC40-9E082A27A2CA}"/>
              </a:ext>
            </a:extLst>
          </p:cNvPr>
          <p:cNvSpPr>
            <a:spLocks noGrp="1"/>
          </p:cNvSpPr>
          <p:nvPr>
            <p:ph type="sldNum" sz="quarter" idx="5"/>
          </p:nvPr>
        </p:nvSpPr>
        <p:spPr/>
        <p:txBody>
          <a:bodyPr/>
          <a:lstStyle/>
          <a:p>
            <a:fld id="{E0564E63-1B77-514A-83BB-9B83B35B7E7A}" type="slidenum">
              <a:rPr lang="en-US" smtClean="0"/>
              <a:t>9</a:t>
            </a:fld>
            <a:endParaRPr lang="en-US"/>
          </a:p>
        </p:txBody>
      </p:sp>
    </p:spTree>
    <p:extLst>
      <p:ext uri="{BB962C8B-B14F-4D97-AF65-F5344CB8AC3E}">
        <p14:creationId xmlns:p14="http://schemas.microsoft.com/office/powerpoint/2010/main" val="47133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3B2E-3B5A-E1B3-6C53-57F6604CF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FD9BD-DD9B-CE46-A862-D6F5989F193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18E1648-2A97-6476-0269-7170582691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CD3406-279C-67F5-8E8E-FBE438E59D32}"/>
              </a:ext>
            </a:extLst>
          </p:cNvPr>
          <p:cNvSpPr>
            <a:spLocks noGrp="1"/>
          </p:cNvSpPr>
          <p:nvPr>
            <p:ph type="sldNum" sz="quarter" idx="5"/>
          </p:nvPr>
        </p:nvSpPr>
        <p:spPr/>
        <p:txBody>
          <a:bodyPr/>
          <a:lstStyle/>
          <a:p>
            <a:fld id="{E0564E63-1B77-514A-83BB-9B83B35B7E7A}" type="slidenum">
              <a:rPr lang="en-US" smtClean="0"/>
              <a:t>10</a:t>
            </a:fld>
            <a:endParaRPr lang="en-US"/>
          </a:p>
        </p:txBody>
      </p:sp>
    </p:spTree>
    <p:extLst>
      <p:ext uri="{BB962C8B-B14F-4D97-AF65-F5344CB8AC3E}">
        <p14:creationId xmlns:p14="http://schemas.microsoft.com/office/powerpoint/2010/main" val="294383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8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8F9C-D18B-3E6D-7E9C-1CBD827039A3}"/>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3" name="Footer Placeholder 2">
            <a:extLst>
              <a:ext uri="{FF2B5EF4-FFF2-40B4-BE49-F238E27FC236}">
                <a16:creationId xmlns:a16="http://schemas.microsoft.com/office/drawing/2014/main" id="{ADA8B8E8-FFBA-2096-63C9-91908D2A7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B4C8C-BDAC-B0B8-FD6C-F3361A04033B}"/>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17342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8C55-7901-3A36-72CE-2269726A68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15B0FE1-AC78-2402-58BE-5ABF9973A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D3D2BE9-BF4F-3D6F-9028-11080851E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A7D0BC-1676-569F-266B-582C8DE45DD2}"/>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6" name="Footer Placeholder 5">
            <a:extLst>
              <a:ext uri="{FF2B5EF4-FFF2-40B4-BE49-F238E27FC236}">
                <a16:creationId xmlns:a16="http://schemas.microsoft.com/office/drawing/2014/main" id="{74BD7805-5778-A943-6AC5-EF1D757DC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133BB-B188-B6AD-1307-A55C5AB667DA}"/>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103926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7563-350C-B287-B980-71267E657A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24D61F-2C37-0852-CE61-BA0566858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75C877-91FD-A818-D37D-752B9F1BC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806592-38C1-DA99-888A-EBC1F41EB3D5}"/>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6" name="Footer Placeholder 5">
            <a:extLst>
              <a:ext uri="{FF2B5EF4-FFF2-40B4-BE49-F238E27FC236}">
                <a16:creationId xmlns:a16="http://schemas.microsoft.com/office/drawing/2014/main" id="{442ED464-1C7C-3DB0-8EEC-C77A3279D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7EA93-8170-ED78-B904-C0E9D29EBC7B}"/>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69668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3159-B59E-0670-F706-BD894831F6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18408D-9430-D983-F440-9BFB839409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F33C5A-1555-A26D-DF50-A511B92AE893}"/>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5" name="Footer Placeholder 4">
            <a:extLst>
              <a:ext uri="{FF2B5EF4-FFF2-40B4-BE49-F238E27FC236}">
                <a16:creationId xmlns:a16="http://schemas.microsoft.com/office/drawing/2014/main" id="{B623E2F3-EA1D-06C9-FFAE-ED4A3EEE2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D1D9C-7F7E-04B4-D91C-D89EE86E5ED8}"/>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3487682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64E996-595C-4E42-3C39-50586D36A9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8A7013-578C-1D86-9462-9BE12324B3F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284A1B-D2F2-5FC4-A188-2188ED280A35}"/>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5" name="Footer Placeholder 4">
            <a:extLst>
              <a:ext uri="{FF2B5EF4-FFF2-40B4-BE49-F238E27FC236}">
                <a16:creationId xmlns:a16="http://schemas.microsoft.com/office/drawing/2014/main" id="{30688A76-0CFA-FABD-79D9-459BE34EE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CCAE9-338E-C52B-8962-DAE83E70BB4E}"/>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3412152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2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76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5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4BD7-6B72-6A9F-70B0-AC26E460EB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A0AE33C-891B-A18E-064A-1A53C30A6F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A48C57-79A6-4AB9-ADE8-7903B81E7120}"/>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5" name="Footer Placeholder 4">
            <a:extLst>
              <a:ext uri="{FF2B5EF4-FFF2-40B4-BE49-F238E27FC236}">
                <a16:creationId xmlns:a16="http://schemas.microsoft.com/office/drawing/2014/main" id="{568F8553-A658-104A-20EE-CCCC95641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A0B7-23E9-7B47-5B99-67260CED22B3}"/>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3657681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8867-CE60-A9D7-EEA1-77D4419652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522FE6-E576-F6A8-D3BA-B9AA58905B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F82D54-BBF1-2E44-94CF-D8A77DBC62FF}"/>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5" name="Footer Placeholder 4">
            <a:extLst>
              <a:ext uri="{FF2B5EF4-FFF2-40B4-BE49-F238E27FC236}">
                <a16:creationId xmlns:a16="http://schemas.microsoft.com/office/drawing/2014/main" id="{3F84B0FB-4F0D-2BCE-8431-632FA7E19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9C327-77EE-ECE5-83C7-A8316D1F0ABB}"/>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346164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7CB4-9E14-58BD-1BA7-DE1B03327E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B5F0804-D538-8E7F-DFBA-1709A08D9E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9F2FDD-1772-561A-531B-5C487788AA25}"/>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5" name="Footer Placeholder 4">
            <a:extLst>
              <a:ext uri="{FF2B5EF4-FFF2-40B4-BE49-F238E27FC236}">
                <a16:creationId xmlns:a16="http://schemas.microsoft.com/office/drawing/2014/main" id="{4124CE8F-FFDB-2678-5FBF-FB3F9F55C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DEF03-2059-3BAF-6B2C-B064F20DF70E}"/>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252667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0789-D648-CFF2-8336-DAB61F2D87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6EB8E8-434B-D408-86CB-B372F9BC1A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69F28BB-1ABF-8653-395A-EDA355BD2C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1D4B44-1D05-5375-AC5A-9C34FE7E34D6}"/>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6" name="Footer Placeholder 5">
            <a:extLst>
              <a:ext uri="{FF2B5EF4-FFF2-40B4-BE49-F238E27FC236}">
                <a16:creationId xmlns:a16="http://schemas.microsoft.com/office/drawing/2014/main" id="{287D57DB-6924-7420-D168-8D56EBF81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2113F-F849-71DB-E643-7851A8B30DE8}"/>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279038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F134-D5EB-C206-1755-0EB795679B7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91F3F9-3B55-5A9A-946F-BC6005FB46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297F6D-E2FC-B9D7-9FEE-8DBC64F0C51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94CF596-42A1-27E0-038E-19C102920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1FCF79-F660-6984-A5D2-2CB49D3ED8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32B0320-D1EC-1277-DDA0-99AC83B43BB1}"/>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8" name="Footer Placeholder 7">
            <a:extLst>
              <a:ext uri="{FF2B5EF4-FFF2-40B4-BE49-F238E27FC236}">
                <a16:creationId xmlns:a16="http://schemas.microsoft.com/office/drawing/2014/main" id="{AB5244CF-A8E6-B1C9-6E8B-232E75CCDF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5A65A9-FD6E-1254-FFD5-F027BD337F0A}"/>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131109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C2C7-6FAF-EABD-2D46-55A01FFA2E3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7282FD3-5B06-9CF6-BB2F-5AF7BD0CF2A4}"/>
              </a:ext>
            </a:extLst>
          </p:cNvPr>
          <p:cNvSpPr>
            <a:spLocks noGrp="1"/>
          </p:cNvSpPr>
          <p:nvPr>
            <p:ph type="dt" sz="half" idx="10"/>
          </p:nvPr>
        </p:nvSpPr>
        <p:spPr/>
        <p:txBody>
          <a:bodyPr/>
          <a:lstStyle/>
          <a:p>
            <a:fld id="{C0ABE149-8719-3649-A3CF-46FA129945B8}" type="datetimeFigureOut">
              <a:rPr lang="en-US" smtClean="0"/>
              <a:t>11/21/24</a:t>
            </a:fld>
            <a:endParaRPr lang="en-US"/>
          </a:p>
        </p:txBody>
      </p:sp>
      <p:sp>
        <p:nvSpPr>
          <p:cNvPr id="4" name="Footer Placeholder 3">
            <a:extLst>
              <a:ext uri="{FF2B5EF4-FFF2-40B4-BE49-F238E27FC236}">
                <a16:creationId xmlns:a16="http://schemas.microsoft.com/office/drawing/2014/main" id="{44844462-4562-9309-811A-FA4B7DDCC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495423-2A98-30CE-050C-F941BEDDDC85}"/>
              </a:ext>
            </a:extLst>
          </p:cNvPr>
          <p:cNvSpPr>
            <a:spLocks noGrp="1"/>
          </p:cNvSpPr>
          <p:nvPr>
            <p:ph type="sldNum" sz="quarter" idx="12"/>
          </p:nvPr>
        </p:nvSpPr>
        <p:spPr/>
        <p:txBody>
          <a:bodyPr/>
          <a:lstStyle/>
          <a:p>
            <a:fld id="{4A7833A6-5DA9-944B-A7A4-DC841857FF2A}" type="slidenum">
              <a:rPr lang="en-US" smtClean="0"/>
              <a:t>‹#›</a:t>
            </a:fld>
            <a:endParaRPr lang="en-US"/>
          </a:p>
        </p:txBody>
      </p:sp>
    </p:spTree>
    <p:extLst>
      <p:ext uri="{BB962C8B-B14F-4D97-AF65-F5344CB8AC3E}">
        <p14:creationId xmlns:p14="http://schemas.microsoft.com/office/powerpoint/2010/main" val="17625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B8E943-6F6A-4D4A-96BA-1F97E5A1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pic>
        <p:nvPicPr>
          <p:cNvPr id="7" name="Picture 6">
            <a:extLst>
              <a:ext uri="{FF2B5EF4-FFF2-40B4-BE49-F238E27FC236}">
                <a16:creationId xmlns:a16="http://schemas.microsoft.com/office/drawing/2014/main" id="{811C9739-AEA3-E1F8-0AC7-1CA2212F168D}"/>
              </a:ext>
            </a:extLst>
          </p:cNvPr>
          <p:cNvPicPr>
            <a:picLocks noChangeAspect="1"/>
          </p:cNvPicPr>
          <p:nvPr userDrawn="1"/>
        </p:nvPicPr>
        <p:blipFill>
          <a:blip r:embed="rId5"/>
          <a:stretch>
            <a:fillRect/>
          </a:stretch>
        </p:blipFill>
        <p:spPr>
          <a:xfrm>
            <a:off x="10739023" y="5815577"/>
            <a:ext cx="1449696" cy="1012706"/>
          </a:xfrm>
          <a:prstGeom prst="rect">
            <a:avLst/>
          </a:prstGeom>
        </p:spPr>
      </p:pic>
      <p:pic>
        <p:nvPicPr>
          <p:cNvPr id="11" name="Picture 10" descr="A blue logo with text&#10;&#10;Description automatically generated">
            <a:extLst>
              <a:ext uri="{FF2B5EF4-FFF2-40B4-BE49-F238E27FC236}">
                <a16:creationId xmlns:a16="http://schemas.microsoft.com/office/drawing/2014/main" id="{DA6D426E-B8E1-9500-CEFE-9916982E51C7}"/>
              </a:ext>
            </a:extLst>
          </p:cNvPr>
          <p:cNvPicPr>
            <a:picLocks noChangeAspect="1"/>
          </p:cNvPicPr>
          <p:nvPr userDrawn="1"/>
        </p:nvPicPr>
        <p:blipFill>
          <a:blip r:embed="rId6"/>
          <a:stretch>
            <a:fillRect/>
          </a:stretch>
        </p:blipFill>
        <p:spPr>
          <a:xfrm>
            <a:off x="0" y="5765478"/>
            <a:ext cx="1097466" cy="1092522"/>
          </a:xfrm>
          <a:prstGeom prst="rect">
            <a:avLst/>
          </a:prstGeom>
        </p:spPr>
      </p:pic>
    </p:spTree>
    <p:extLst>
      <p:ext uri="{BB962C8B-B14F-4D97-AF65-F5344CB8AC3E}">
        <p14:creationId xmlns:p14="http://schemas.microsoft.com/office/powerpoint/2010/main" val="94489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8656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22B0C-3350-E253-6992-071E21335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5C19B8-EFA8-B3B5-DCB6-76A62E361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44B5C0-FDA1-E9D6-E224-43B3003D5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ABE149-8719-3649-A3CF-46FA129945B8}" type="datetimeFigureOut">
              <a:rPr lang="en-US" smtClean="0"/>
              <a:t>11/21/24</a:t>
            </a:fld>
            <a:endParaRPr lang="en-US"/>
          </a:p>
        </p:txBody>
      </p:sp>
      <p:sp>
        <p:nvSpPr>
          <p:cNvPr id="5" name="Footer Placeholder 4">
            <a:extLst>
              <a:ext uri="{FF2B5EF4-FFF2-40B4-BE49-F238E27FC236}">
                <a16:creationId xmlns:a16="http://schemas.microsoft.com/office/drawing/2014/main" id="{63879B83-FF1D-6191-FB63-D7CC1B817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5248DE-E26D-3121-1796-62252D5BB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7833A6-5DA9-944B-A7A4-DC841857FF2A}" type="slidenum">
              <a:rPr lang="en-US" smtClean="0"/>
              <a:t>‹#›</a:t>
            </a:fld>
            <a:endParaRPr lang="en-US"/>
          </a:p>
        </p:txBody>
      </p:sp>
    </p:spTree>
    <p:extLst>
      <p:ext uri="{BB962C8B-B14F-4D97-AF65-F5344CB8AC3E}">
        <p14:creationId xmlns:p14="http://schemas.microsoft.com/office/powerpoint/2010/main" val="201854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g"/><Relationship Id="rId7"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1.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2.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3.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www.nupecc.org/lrp2024/Documents/nupecc_lrp2024.pdf" TargetMode="External"/><Relationship Id="rId5" Type="http://schemas.openxmlformats.org/officeDocument/2006/relationships/image" Target="../media/image26.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emf"/><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slide" Target="slide11.xml"/><Relationship Id="rId5" Type="http://schemas.openxmlformats.org/officeDocument/2006/relationships/slide" Target="slide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cds.cern.ch/record/2872360?ln=en" TargetMode="External"/><Relationship Id="rId3" Type="http://schemas.openxmlformats.org/officeDocument/2006/relationships/hyperlink" Target="http://cds.cern.ch/record/2845928" TargetMode="External"/><Relationship Id="rId7" Type="http://schemas.openxmlformats.org/officeDocument/2006/relationships/hyperlink" Target="https://cds.cern.ch/record/2872409?ln=en"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cds.cern.ch/record/2845947" TargetMode="External"/><Relationship Id="rId11" Type="http://schemas.openxmlformats.org/officeDocument/2006/relationships/image" Target="../media/image2.png"/><Relationship Id="rId5" Type="http://schemas.openxmlformats.org/officeDocument/2006/relationships/hyperlink" Target="https://cds.cern.ch/record/2856453/" TargetMode="External"/><Relationship Id="rId10" Type="http://schemas.openxmlformats.org/officeDocument/2006/relationships/image" Target="../media/image1.emf"/><Relationship Id="rId4" Type="http://schemas.openxmlformats.org/officeDocument/2006/relationships/hyperlink" Target="https://cds.cern.ch/record/2872407?ln=en" TargetMode="External"/><Relationship Id="rId9" Type="http://schemas.openxmlformats.org/officeDocument/2006/relationships/hyperlink" Target="https://cds.cern.ch/record/2886135"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ds.cern.ch/record/2886127" TargetMode="External"/><Relationship Id="rId3" Type="http://schemas.openxmlformats.org/officeDocument/2006/relationships/image" Target="../media/image4.png"/><Relationship Id="rId7" Type="http://schemas.openxmlformats.org/officeDocument/2006/relationships/hyperlink" Target="https://cds.cern.ch/record/2872366?ln=en"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cds.cern.ch/record/2894937" TargetMode="External"/><Relationship Id="rId5" Type="http://schemas.openxmlformats.org/officeDocument/2006/relationships/image" Target="../media/image2.png"/><Relationship Id="rId10" Type="http://schemas.openxmlformats.org/officeDocument/2006/relationships/hyperlink" Target="https://cds.cern.ch/record/2834656?ln=en" TargetMode="External"/><Relationship Id="rId4" Type="http://schemas.openxmlformats.org/officeDocument/2006/relationships/image" Target="../media/image1.emf"/><Relationship Id="rId9" Type="http://schemas.openxmlformats.org/officeDocument/2006/relationships/hyperlink" Target="https://cds.cern.ch/record/285650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chrome-extension://efaidnbmnnnibpcajpcglclefindmkaj/https:/cds.cern.ch/record/2798978/files/INTC-P-623.pdf"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cds.cern.ch/record/2809189" TargetMode="External"/><Relationship Id="rId5" Type="http://schemas.openxmlformats.org/officeDocument/2006/relationships/hyperlink" Target="https://cds.cern.ch/record/2845911"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cds.cern.ch/record/2856506"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hyperlink" Target="https://cds.cern.ch/record/2856506"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hyperlink" Target="https://cds.cern.ch/record/2856506"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46DC51-8744-5BB9-B59B-FB7DD8BF2FD2}"/>
              </a:ext>
            </a:extLst>
          </p:cNvPr>
          <p:cNvPicPr>
            <a:picLocks noChangeAspect="1"/>
          </p:cNvPicPr>
          <p:nvPr/>
        </p:nvPicPr>
        <p:blipFill>
          <a:blip r:embed="rId2"/>
          <a:stretch>
            <a:fillRect/>
          </a:stretch>
        </p:blipFill>
        <p:spPr>
          <a:xfrm>
            <a:off x="161051" y="262828"/>
            <a:ext cx="7194637" cy="5025919"/>
          </a:xfrm>
          <a:prstGeom prst="rect">
            <a:avLst/>
          </a:prstGeom>
        </p:spPr>
      </p:pic>
      <p:pic>
        <p:nvPicPr>
          <p:cNvPr id="5" name="Picture 4" descr="A blue logo with text&#10;&#10;Description automatically generated">
            <a:extLst>
              <a:ext uri="{FF2B5EF4-FFF2-40B4-BE49-F238E27FC236}">
                <a16:creationId xmlns:a16="http://schemas.microsoft.com/office/drawing/2014/main" id="{0960E4F5-3FCA-0295-FC96-E5EBFD8B751D}"/>
              </a:ext>
            </a:extLst>
          </p:cNvPr>
          <p:cNvPicPr>
            <a:picLocks noChangeAspect="1"/>
          </p:cNvPicPr>
          <p:nvPr/>
        </p:nvPicPr>
        <p:blipFill>
          <a:blip r:embed="rId3"/>
          <a:stretch>
            <a:fillRect/>
          </a:stretch>
        </p:blipFill>
        <p:spPr>
          <a:xfrm>
            <a:off x="9211549" y="32588"/>
            <a:ext cx="2819400" cy="2743200"/>
          </a:xfrm>
          <a:prstGeom prst="rect">
            <a:avLst/>
          </a:prstGeom>
        </p:spPr>
      </p:pic>
      <p:sp>
        <p:nvSpPr>
          <p:cNvPr id="3" name="TextBox 2">
            <a:extLst>
              <a:ext uri="{FF2B5EF4-FFF2-40B4-BE49-F238E27FC236}">
                <a16:creationId xmlns:a16="http://schemas.microsoft.com/office/drawing/2014/main" id="{1348C98F-2BC9-BF67-19E6-2F91324DE372}"/>
              </a:ext>
            </a:extLst>
          </p:cNvPr>
          <p:cNvSpPr txBox="1"/>
          <p:nvPr/>
        </p:nvSpPr>
        <p:spPr>
          <a:xfrm>
            <a:off x="8818512" y="6456080"/>
            <a:ext cx="3307637" cy="369332"/>
          </a:xfrm>
          <a:prstGeom prst="rect">
            <a:avLst/>
          </a:prstGeom>
          <a:noFill/>
        </p:spPr>
        <p:txBody>
          <a:bodyPr wrap="none" rtlCol="0">
            <a:spAutoFit/>
          </a:bodyPr>
          <a:lstStyle/>
          <a:p>
            <a:r>
              <a:rPr lang="en-US" dirty="0"/>
              <a:t>Bologna, 21-22 November 2024</a:t>
            </a:r>
          </a:p>
        </p:txBody>
      </p:sp>
      <p:sp>
        <p:nvSpPr>
          <p:cNvPr id="6" name="TextBox 5">
            <a:extLst>
              <a:ext uri="{FF2B5EF4-FFF2-40B4-BE49-F238E27FC236}">
                <a16:creationId xmlns:a16="http://schemas.microsoft.com/office/drawing/2014/main" id="{83AE48D1-D84C-3E52-EA34-19FD50AFC3A3}"/>
              </a:ext>
            </a:extLst>
          </p:cNvPr>
          <p:cNvSpPr txBox="1"/>
          <p:nvPr/>
        </p:nvSpPr>
        <p:spPr>
          <a:xfrm>
            <a:off x="161051" y="6387792"/>
            <a:ext cx="2780761" cy="369332"/>
          </a:xfrm>
          <a:prstGeom prst="rect">
            <a:avLst/>
          </a:prstGeom>
          <a:noFill/>
        </p:spPr>
        <p:txBody>
          <a:bodyPr wrap="none" rtlCol="0">
            <a:spAutoFit/>
          </a:bodyPr>
          <a:lstStyle/>
          <a:p>
            <a:r>
              <a:rPr lang="en-US" dirty="0" err="1"/>
              <a:t>alberto.mengoni@cern.ch</a:t>
            </a:r>
            <a:endParaRPr lang="en-US" dirty="0"/>
          </a:p>
        </p:txBody>
      </p:sp>
    </p:spTree>
    <p:extLst>
      <p:ext uri="{BB962C8B-B14F-4D97-AF65-F5344CB8AC3E}">
        <p14:creationId xmlns:p14="http://schemas.microsoft.com/office/powerpoint/2010/main" val="1750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C9F9-2E26-2105-408B-8B62419294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39FD12-6B05-5CD3-DA97-98E10E65B7CC}"/>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D9DE6855-4AD3-38F4-3814-85DC4198E886}"/>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5049F6AB-BA0B-24A1-81A6-C21F611E044D}"/>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7312E5F4-3121-4298-3402-E77E18C2C1A3}"/>
              </a:ext>
            </a:extLst>
          </p:cNvPr>
          <p:cNvPicPr>
            <a:picLocks noChangeAspect="1"/>
          </p:cNvPicPr>
          <p:nvPr/>
        </p:nvPicPr>
        <p:blipFill>
          <a:blip r:embed="rId4"/>
          <a:stretch>
            <a:fillRect/>
          </a:stretch>
        </p:blipFill>
        <p:spPr>
          <a:xfrm>
            <a:off x="0" y="5765478"/>
            <a:ext cx="1097466" cy="1092522"/>
          </a:xfrm>
          <a:prstGeom prst="rect">
            <a:avLst/>
          </a:prstGeom>
        </p:spPr>
      </p:pic>
      <p:sp>
        <p:nvSpPr>
          <p:cNvPr id="8" name="TextBox 7">
            <a:extLst>
              <a:ext uri="{FF2B5EF4-FFF2-40B4-BE49-F238E27FC236}">
                <a16:creationId xmlns:a16="http://schemas.microsoft.com/office/drawing/2014/main" id="{085CB912-C0CE-9F62-678B-B2970B1DBCB9}"/>
              </a:ext>
            </a:extLst>
          </p:cNvPr>
          <p:cNvSpPr txBox="1"/>
          <p:nvPr/>
        </p:nvSpPr>
        <p:spPr>
          <a:xfrm>
            <a:off x="5529223" y="3198167"/>
            <a:ext cx="1225015" cy="461665"/>
          </a:xfrm>
          <a:prstGeom prst="rect">
            <a:avLst/>
          </a:prstGeom>
          <a:noFill/>
        </p:spPr>
        <p:txBody>
          <a:bodyPr wrap="none" rtlCol="0">
            <a:spAutoFit/>
          </a:bodyPr>
          <a:lstStyle/>
          <a:p>
            <a:r>
              <a:rPr lang="en-US" sz="2400" dirty="0">
                <a:hlinkClick r:id="rId5" action="ppaction://hlinksldjump"/>
              </a:rPr>
              <a:t>&lt;&lt; back</a:t>
            </a:r>
            <a:endParaRPr lang="en-US" sz="2400" dirty="0"/>
          </a:p>
        </p:txBody>
      </p:sp>
    </p:spTree>
    <p:extLst>
      <p:ext uri="{BB962C8B-B14F-4D97-AF65-F5344CB8AC3E}">
        <p14:creationId xmlns:p14="http://schemas.microsoft.com/office/powerpoint/2010/main" val="264251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20DDD221-F034-3A89-A24A-0D1F011C4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3" y="3647495"/>
            <a:ext cx="3210505" cy="3210505"/>
          </a:xfrm>
          <a:prstGeom prst="rect">
            <a:avLst/>
          </a:prstGeom>
        </p:spPr>
      </p:pic>
      <p:pic>
        <p:nvPicPr>
          <p:cNvPr id="7" name="Picture 6">
            <a:extLst>
              <a:ext uri="{FF2B5EF4-FFF2-40B4-BE49-F238E27FC236}">
                <a16:creationId xmlns:a16="http://schemas.microsoft.com/office/drawing/2014/main" id="{C5E70A5D-7001-FAEF-6651-401A0A2D2901}"/>
              </a:ext>
            </a:extLst>
          </p:cNvPr>
          <p:cNvPicPr>
            <a:picLocks noChangeAspect="1"/>
          </p:cNvPicPr>
          <p:nvPr/>
        </p:nvPicPr>
        <p:blipFill>
          <a:blip r:embed="rId3"/>
          <a:stretch>
            <a:fillRect/>
          </a:stretch>
        </p:blipFill>
        <p:spPr>
          <a:xfrm>
            <a:off x="46519" y="1150887"/>
            <a:ext cx="5830785" cy="2691131"/>
          </a:xfrm>
          <a:prstGeom prst="rect">
            <a:avLst/>
          </a:prstGeom>
        </p:spPr>
      </p:pic>
      <p:pic>
        <p:nvPicPr>
          <p:cNvPr id="8" name="Picture 7">
            <a:extLst>
              <a:ext uri="{FF2B5EF4-FFF2-40B4-BE49-F238E27FC236}">
                <a16:creationId xmlns:a16="http://schemas.microsoft.com/office/drawing/2014/main" id="{F18D0888-61A9-D62D-BF99-7F00DED62DE9}"/>
              </a:ext>
            </a:extLst>
          </p:cNvPr>
          <p:cNvPicPr>
            <a:picLocks noChangeAspect="1"/>
          </p:cNvPicPr>
          <p:nvPr/>
        </p:nvPicPr>
        <p:blipFill>
          <a:blip r:embed="rId4"/>
          <a:stretch>
            <a:fillRect/>
          </a:stretch>
        </p:blipFill>
        <p:spPr>
          <a:xfrm>
            <a:off x="7736721" y="3917981"/>
            <a:ext cx="4191990" cy="2940019"/>
          </a:xfrm>
          <a:prstGeom prst="rect">
            <a:avLst/>
          </a:prstGeom>
        </p:spPr>
      </p:pic>
      <p:sp>
        <p:nvSpPr>
          <p:cNvPr id="9" name="TextBox 8">
            <a:extLst>
              <a:ext uri="{FF2B5EF4-FFF2-40B4-BE49-F238E27FC236}">
                <a16:creationId xmlns:a16="http://schemas.microsoft.com/office/drawing/2014/main" id="{54B50ABF-FDD2-8943-AB67-5FE56D5A2598}"/>
              </a:ext>
            </a:extLst>
          </p:cNvPr>
          <p:cNvSpPr txBox="1"/>
          <p:nvPr/>
        </p:nvSpPr>
        <p:spPr>
          <a:xfrm>
            <a:off x="5940186" y="1407177"/>
            <a:ext cx="607856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Parasitic use for </a:t>
            </a:r>
            <a:r>
              <a:rPr lang="en-US" b="1" dirty="0"/>
              <a:t>neutron cross section measurements</a:t>
            </a:r>
          </a:p>
          <a:p>
            <a:pPr marL="285750" indent="-285750">
              <a:buFont typeface="Arial" panose="020B0604020202020204" pitchFamily="34" charset="0"/>
              <a:buChar char="•"/>
            </a:pPr>
            <a:r>
              <a:rPr lang="en-US" b="1" dirty="0"/>
              <a:t>Unique</a:t>
            </a:r>
            <a:r>
              <a:rPr lang="en-US" dirty="0"/>
              <a:t> installation providing </a:t>
            </a:r>
            <a:r>
              <a:rPr lang="en-US" b="1" dirty="0"/>
              <a:t>ultra high neutron fluxes </a:t>
            </a:r>
            <a:r>
              <a:rPr lang="en-US" dirty="0"/>
              <a:t>over a wide energy range for activation measurements – complementary to </a:t>
            </a:r>
            <a:r>
              <a:rPr lang="en-US" dirty="0" err="1"/>
              <a:t>n_TOF</a:t>
            </a:r>
            <a:r>
              <a:rPr lang="en-US" dirty="0"/>
              <a:t> capabilities</a:t>
            </a:r>
          </a:p>
          <a:p>
            <a:pPr marL="285750" indent="-285750">
              <a:buFont typeface="Arial" panose="020B0604020202020204" pitchFamily="34" charset="0"/>
              <a:buChar char="•"/>
            </a:pPr>
            <a:r>
              <a:rPr lang="en-US" dirty="0"/>
              <a:t>Proximity to ISOLDE – measurements on </a:t>
            </a:r>
            <a:r>
              <a:rPr lang="en-US" b="1" dirty="0"/>
              <a:t>radioactive</a:t>
            </a:r>
            <a:r>
              <a:rPr lang="en-US" dirty="0"/>
              <a:t> nuclei </a:t>
            </a:r>
          </a:p>
          <a:p>
            <a:pPr marL="285750" indent="-285750">
              <a:buFont typeface="Arial" panose="020B0604020202020204" pitchFamily="34" charset="0"/>
              <a:buChar char="•"/>
            </a:pPr>
            <a:r>
              <a:rPr lang="en-US" b="1" dirty="0"/>
              <a:t>World-first measurements </a:t>
            </a:r>
            <a:r>
              <a:rPr lang="en-US" dirty="0"/>
              <a:t>of key reactions for nuclear astrophysics and nuclear applications</a:t>
            </a:r>
          </a:p>
        </p:txBody>
      </p:sp>
      <p:pic>
        <p:nvPicPr>
          <p:cNvPr id="18" name="Picture 4" descr="Safety at n_TOF">
            <a:extLst>
              <a:ext uri="{FF2B5EF4-FFF2-40B4-BE49-F238E27FC236}">
                <a16:creationId xmlns:a16="http://schemas.microsoft.com/office/drawing/2014/main" id="{FC9684F7-C61A-D2E3-645A-5F4734138DE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32716" y="167390"/>
            <a:ext cx="1416611" cy="8747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Untitled 1">
            <a:extLst>
              <a:ext uri="{FF2B5EF4-FFF2-40B4-BE49-F238E27FC236}">
                <a16:creationId xmlns:a16="http://schemas.microsoft.com/office/drawing/2014/main" id="{3A2AECFF-CF0C-0D8A-C62D-A272186CB18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298231" y="19286"/>
            <a:ext cx="847250" cy="1131601"/>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7E910EBB-AAE1-2C1D-595B-65DE9FCA05CA}"/>
              </a:ext>
            </a:extLst>
          </p:cNvPr>
          <p:cNvSpPr/>
          <p:nvPr/>
        </p:nvSpPr>
        <p:spPr>
          <a:xfrm>
            <a:off x="2666799" y="1664443"/>
            <a:ext cx="3210505" cy="455136"/>
          </a:xfrm>
          <a:prstGeom prst="round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Possible Activation Station</a:t>
            </a:r>
          </a:p>
        </p:txBody>
      </p:sp>
      <p:sp>
        <p:nvSpPr>
          <p:cNvPr id="26" name="Rounded Rectangle 25">
            <a:extLst>
              <a:ext uri="{FF2B5EF4-FFF2-40B4-BE49-F238E27FC236}">
                <a16:creationId xmlns:a16="http://schemas.microsoft.com/office/drawing/2014/main" id="{C023BC14-8D32-B3FA-C38B-270B6886E46B}"/>
              </a:ext>
            </a:extLst>
          </p:cNvPr>
          <p:cNvSpPr/>
          <p:nvPr/>
        </p:nvSpPr>
        <p:spPr>
          <a:xfrm>
            <a:off x="2849545" y="4135015"/>
            <a:ext cx="4191989" cy="658598"/>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Flux 3-4 orders of magnitudes higher than at present </a:t>
            </a:r>
            <a:r>
              <a:rPr lang="en-US" dirty="0" err="1">
                <a:solidFill>
                  <a:schemeClr val="bg1"/>
                </a:solidFill>
              </a:rPr>
              <a:t>n_TOF</a:t>
            </a:r>
            <a:r>
              <a:rPr lang="en-US" dirty="0">
                <a:solidFill>
                  <a:schemeClr val="bg1"/>
                </a:solidFill>
              </a:rPr>
              <a:t> NEAR</a:t>
            </a:r>
          </a:p>
        </p:txBody>
      </p:sp>
      <p:sp>
        <p:nvSpPr>
          <p:cNvPr id="27" name="Rounded Rectangle 26">
            <a:extLst>
              <a:ext uri="{FF2B5EF4-FFF2-40B4-BE49-F238E27FC236}">
                <a16:creationId xmlns:a16="http://schemas.microsoft.com/office/drawing/2014/main" id="{C4F44D79-B261-AD17-B644-E639142D2005}"/>
              </a:ext>
            </a:extLst>
          </p:cNvPr>
          <p:cNvSpPr/>
          <p:nvPr/>
        </p:nvSpPr>
        <p:spPr>
          <a:xfrm>
            <a:off x="5159296" y="6015416"/>
            <a:ext cx="2577425" cy="658598"/>
          </a:xfrm>
          <a:prstGeom prst="roundRect">
            <a:avLst/>
          </a:prstGeom>
          <a:solidFill>
            <a:srgbClr val="FF4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Filters create quasi- stellar neutron spectra</a:t>
            </a:r>
          </a:p>
        </p:txBody>
      </p:sp>
      <p:sp>
        <p:nvSpPr>
          <p:cNvPr id="28" name="TextBox 27">
            <a:extLst>
              <a:ext uri="{FF2B5EF4-FFF2-40B4-BE49-F238E27FC236}">
                <a16:creationId xmlns:a16="http://schemas.microsoft.com/office/drawing/2014/main" id="{4C36B8DC-4185-0B3E-4BEB-D35C084E57DC}"/>
              </a:ext>
            </a:extLst>
          </p:cNvPr>
          <p:cNvSpPr txBox="1"/>
          <p:nvPr/>
        </p:nvSpPr>
        <p:spPr>
          <a:xfrm>
            <a:off x="109402" y="212088"/>
            <a:ext cx="11661569" cy="446276"/>
          </a:xfrm>
          <a:prstGeom prst="rect">
            <a:avLst/>
          </a:prstGeom>
          <a:noFill/>
        </p:spPr>
        <p:txBody>
          <a:bodyPr wrap="square" rtlCol="0">
            <a:spAutoFit/>
          </a:bodyPr>
          <a:lstStyle/>
          <a:p>
            <a:r>
              <a:rPr lang="en-US" sz="2300" b="1" dirty="0" err="1">
                <a:latin typeface="Book Antiqua" panose="02040602050305030304" pitchFamily="18" charset="0"/>
                <a:ea typeface="Apple Color Emoji" pitchFamily="2" charset="0"/>
              </a:rPr>
              <a:t>n_Act@BDF</a:t>
            </a:r>
            <a:r>
              <a:rPr lang="en-US" sz="2300" b="1" dirty="0">
                <a:latin typeface="Book Antiqua" panose="02040602050305030304" pitchFamily="18" charset="0"/>
                <a:ea typeface="Apple Color Emoji" pitchFamily="2" charset="0"/>
              </a:rPr>
              <a:t> – Neutron Activation Station at the SPS Beam Dump Facility</a:t>
            </a:r>
          </a:p>
        </p:txBody>
      </p:sp>
      <p:sp>
        <p:nvSpPr>
          <p:cNvPr id="29" name="TextBox 28">
            <a:extLst>
              <a:ext uri="{FF2B5EF4-FFF2-40B4-BE49-F238E27FC236}">
                <a16:creationId xmlns:a16="http://schemas.microsoft.com/office/drawing/2014/main" id="{05B321B3-57E1-EF3D-7FE6-C01D92396870}"/>
              </a:ext>
            </a:extLst>
          </p:cNvPr>
          <p:cNvSpPr txBox="1"/>
          <p:nvPr/>
        </p:nvSpPr>
        <p:spPr>
          <a:xfrm>
            <a:off x="109402" y="672815"/>
            <a:ext cx="6097978" cy="369332"/>
          </a:xfrm>
          <a:prstGeom prst="rect">
            <a:avLst/>
          </a:prstGeom>
          <a:noFill/>
        </p:spPr>
        <p:txBody>
          <a:bodyPr wrap="square">
            <a:spAutoFit/>
          </a:bodyPr>
          <a:lstStyle/>
          <a:p>
            <a:r>
              <a:rPr lang="en-GB" i="1" dirty="0">
                <a:effectLst/>
                <a:latin typeface="Helvetica" pitchFamily="2" charset="0"/>
              </a:rPr>
              <a:t>CERN-SPSC-2024-027 / SPSC-EOI-023</a:t>
            </a:r>
            <a:endParaRPr lang="en-GB" dirty="0">
              <a:effectLst/>
              <a:latin typeface="Helvetica" pitchFamily="2" charset="0"/>
            </a:endParaRPr>
          </a:p>
        </p:txBody>
      </p:sp>
      <p:sp>
        <p:nvSpPr>
          <p:cNvPr id="2" name="TextBox 1">
            <a:extLst>
              <a:ext uri="{FF2B5EF4-FFF2-40B4-BE49-F238E27FC236}">
                <a16:creationId xmlns:a16="http://schemas.microsoft.com/office/drawing/2014/main" id="{76622ECD-485C-1190-98AB-DFA977E4EC73}"/>
              </a:ext>
            </a:extLst>
          </p:cNvPr>
          <p:cNvSpPr txBox="1"/>
          <p:nvPr/>
        </p:nvSpPr>
        <p:spPr>
          <a:xfrm>
            <a:off x="8349842" y="1037845"/>
            <a:ext cx="2965748" cy="369332"/>
          </a:xfrm>
          <a:prstGeom prst="rect">
            <a:avLst/>
          </a:prstGeom>
          <a:noFill/>
        </p:spPr>
        <p:txBody>
          <a:bodyPr wrap="none" rtlCol="0">
            <a:spAutoFit/>
          </a:bodyPr>
          <a:lstStyle/>
          <a:p>
            <a:r>
              <a:rPr lang="en-US" dirty="0"/>
              <a:t>from C Lederer-Woods et al.</a:t>
            </a:r>
          </a:p>
        </p:txBody>
      </p:sp>
    </p:spTree>
    <p:extLst>
      <p:ext uri="{BB962C8B-B14F-4D97-AF65-F5344CB8AC3E}">
        <p14:creationId xmlns:p14="http://schemas.microsoft.com/office/powerpoint/2010/main" val="47424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BEFAD-1F95-AAA7-693C-EA808E4077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C5218B-35DC-6E22-4242-9BA23EF0CFDF}"/>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41F357B8-EDE7-E440-80CC-AF3B6BB0F0C4}"/>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E5E5B3F3-6CD2-C334-874C-C3862B76540C}"/>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29B518E9-B0D5-67A3-8E8F-7E372B4465CF}"/>
              </a:ext>
            </a:extLst>
          </p:cNvPr>
          <p:cNvPicPr>
            <a:picLocks noChangeAspect="1"/>
          </p:cNvPicPr>
          <p:nvPr/>
        </p:nvPicPr>
        <p:blipFill>
          <a:blip r:embed="rId4"/>
          <a:stretch>
            <a:fillRect/>
          </a:stretch>
        </p:blipFill>
        <p:spPr>
          <a:xfrm>
            <a:off x="0" y="5765478"/>
            <a:ext cx="1097466" cy="1092522"/>
          </a:xfrm>
          <a:prstGeom prst="rect">
            <a:avLst/>
          </a:prstGeom>
        </p:spPr>
      </p:pic>
      <p:sp>
        <p:nvSpPr>
          <p:cNvPr id="8" name="TextBox 7">
            <a:extLst>
              <a:ext uri="{FF2B5EF4-FFF2-40B4-BE49-F238E27FC236}">
                <a16:creationId xmlns:a16="http://schemas.microsoft.com/office/drawing/2014/main" id="{3F8BCA13-FCD2-BDA7-AB35-CBD02E92EAD0}"/>
              </a:ext>
            </a:extLst>
          </p:cNvPr>
          <p:cNvSpPr txBox="1"/>
          <p:nvPr/>
        </p:nvSpPr>
        <p:spPr>
          <a:xfrm>
            <a:off x="5529223" y="3198167"/>
            <a:ext cx="1225015" cy="461665"/>
          </a:xfrm>
          <a:prstGeom prst="rect">
            <a:avLst/>
          </a:prstGeom>
          <a:noFill/>
        </p:spPr>
        <p:txBody>
          <a:bodyPr wrap="none" rtlCol="0">
            <a:spAutoFit/>
          </a:bodyPr>
          <a:lstStyle/>
          <a:p>
            <a:r>
              <a:rPr lang="en-US" sz="2400" dirty="0">
                <a:hlinkClick r:id="rId5" action="ppaction://hlinksldjump"/>
              </a:rPr>
              <a:t>&lt;&lt; back</a:t>
            </a:r>
            <a:endParaRPr lang="en-US" sz="2400" dirty="0"/>
          </a:p>
        </p:txBody>
      </p:sp>
    </p:spTree>
    <p:extLst>
      <p:ext uri="{BB962C8B-B14F-4D97-AF65-F5344CB8AC3E}">
        <p14:creationId xmlns:p14="http://schemas.microsoft.com/office/powerpoint/2010/main" val="2888389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A6F13F-C644-BDD1-2AC0-4B1FC5A83E03}"/>
            </a:ext>
          </a:extLst>
        </p:cNvPr>
        <p:cNvGrpSpPr/>
        <p:nvPr/>
      </p:nvGrpSpPr>
      <p:grpSpPr>
        <a:xfrm>
          <a:off x="0" y="0"/>
          <a:ext cx="0" cy="0"/>
          <a:chOff x="0" y="0"/>
          <a:chExt cx="0" cy="0"/>
        </a:xfrm>
      </p:grpSpPr>
      <p:pic>
        <p:nvPicPr>
          <p:cNvPr id="18" name="Picture 17" descr="A close-up of a hole in a rock&#10;&#10;Description automatically generated">
            <a:extLst>
              <a:ext uri="{FF2B5EF4-FFF2-40B4-BE49-F238E27FC236}">
                <a16:creationId xmlns:a16="http://schemas.microsoft.com/office/drawing/2014/main" id="{51DA7F32-0F59-9ACE-3310-5E227193F8D5}"/>
              </a:ext>
            </a:extLst>
          </p:cNvPr>
          <p:cNvPicPr>
            <a:picLocks noChangeAspect="1"/>
          </p:cNvPicPr>
          <p:nvPr/>
        </p:nvPicPr>
        <p:blipFill>
          <a:blip r:embed="rId3"/>
          <a:srcRect t="2375"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22" name="Picture 21" descr="A close-up of a stone surface&#10;&#10;Description automatically generated">
            <a:extLst>
              <a:ext uri="{FF2B5EF4-FFF2-40B4-BE49-F238E27FC236}">
                <a16:creationId xmlns:a16="http://schemas.microsoft.com/office/drawing/2014/main" id="{4A668FBB-16AB-4AA6-915D-8AB57991AA59}"/>
              </a:ext>
            </a:extLst>
          </p:cNvPr>
          <p:cNvPicPr>
            <a:picLocks noChangeAspect="1"/>
          </p:cNvPicPr>
          <p:nvPr/>
        </p:nvPicPr>
        <p:blipFill>
          <a:blip r:embed="rId4"/>
          <a:srcRect r="11221" b="-2"/>
          <a:stretch/>
        </p:blipFill>
        <p:spPr>
          <a:xfrm>
            <a:off x="3696199" y="3257176"/>
            <a:ext cx="4789093" cy="3600824"/>
          </a:xfrm>
          <a:prstGeom prst="rect">
            <a:avLst/>
          </a:prstGeom>
        </p:spPr>
      </p:pic>
      <p:pic>
        <p:nvPicPr>
          <p:cNvPr id="26" name="Picture 25" descr="Close-up of a metal surface&#10;&#10;Description automatically generated">
            <a:extLst>
              <a:ext uri="{FF2B5EF4-FFF2-40B4-BE49-F238E27FC236}">
                <a16:creationId xmlns:a16="http://schemas.microsoft.com/office/drawing/2014/main" id="{6F9E0D3F-A4A0-A27B-0CC7-90D4B7C64091}"/>
              </a:ext>
            </a:extLst>
          </p:cNvPr>
          <p:cNvPicPr>
            <a:picLocks noChangeAspect="1"/>
          </p:cNvPicPr>
          <p:nvPr/>
        </p:nvPicPr>
        <p:blipFill>
          <a:blip r:embed="rId5"/>
          <a:srcRect t="2375" r="1" b="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4" name="Picture 23" descr="A broken window with a hole in it&#10;&#10;Description automatically generated">
            <a:extLst>
              <a:ext uri="{FF2B5EF4-FFF2-40B4-BE49-F238E27FC236}">
                <a16:creationId xmlns:a16="http://schemas.microsoft.com/office/drawing/2014/main" id="{9CDC5383-76E9-FE7B-D793-76867E5605A2}"/>
              </a:ext>
            </a:extLst>
          </p:cNvPr>
          <p:cNvPicPr>
            <a:picLocks noChangeAspect="1"/>
          </p:cNvPicPr>
          <p:nvPr/>
        </p:nvPicPr>
        <p:blipFill>
          <a:blip r:embed="rId6"/>
          <a:srcRect r="15106"/>
          <a:stretch/>
        </p:blipFill>
        <p:spPr>
          <a:xfrm>
            <a:off x="8646161" y="4069976"/>
            <a:ext cx="3545840" cy="2788024"/>
          </a:xfrm>
          <a:prstGeom prst="rect">
            <a:avLst/>
          </a:prstGeom>
        </p:spPr>
      </p:pic>
      <p:sp>
        <p:nvSpPr>
          <p:cNvPr id="3" name="TextBox 2">
            <a:extLst>
              <a:ext uri="{FF2B5EF4-FFF2-40B4-BE49-F238E27FC236}">
                <a16:creationId xmlns:a16="http://schemas.microsoft.com/office/drawing/2014/main" id="{6DB4E35E-6983-DD82-470A-F500BABA91B0}"/>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32797718-727B-20C7-E953-CCA2F11DB0E4}"/>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pPr>
              <a:lnSpc>
                <a:spcPct val="90000"/>
              </a:lnSpc>
              <a:spcAft>
                <a:spcPts val="600"/>
              </a:spcAft>
            </a:pPr>
            <a:br>
              <a:rPr lang="en-GB" sz="4100"/>
            </a:br>
            <a:endParaRPr lang="en-IT" sz="410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CB36570E-3201-1F3C-1143-7289C96EF68B}"/>
              </a:ext>
            </a:extLst>
          </p:cNvPr>
          <p:cNvPicPr>
            <a:picLocks noChangeAspect="1"/>
          </p:cNvPicPr>
          <p:nvPr/>
        </p:nvPicPr>
        <p:blipFill>
          <a:blip r:embed="rId7"/>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7945C640-1F36-EA40-20CF-BB7DC862725D}"/>
              </a:ext>
            </a:extLst>
          </p:cNvPr>
          <p:cNvPicPr>
            <a:picLocks noChangeAspect="1"/>
          </p:cNvPicPr>
          <p:nvPr/>
        </p:nvPicPr>
        <p:blipFill>
          <a:blip r:embed="rId8"/>
          <a:stretch>
            <a:fillRect/>
          </a:stretch>
        </p:blipFill>
        <p:spPr>
          <a:xfrm>
            <a:off x="0" y="5765478"/>
            <a:ext cx="1097466" cy="1092522"/>
          </a:xfrm>
          <a:prstGeom prst="rect">
            <a:avLst/>
          </a:prstGeom>
        </p:spPr>
      </p:pic>
      <p:pic>
        <p:nvPicPr>
          <p:cNvPr id="20" name="Picture 19" descr="A circular metal surface with holes&#10;&#10;Description automatically generated">
            <a:extLst>
              <a:ext uri="{FF2B5EF4-FFF2-40B4-BE49-F238E27FC236}">
                <a16:creationId xmlns:a16="http://schemas.microsoft.com/office/drawing/2014/main" id="{32F778E6-FF89-242D-FAB8-ABF4F842A405}"/>
              </a:ext>
            </a:extLst>
          </p:cNvPr>
          <p:cNvPicPr>
            <a:picLocks noChangeAspect="1"/>
          </p:cNvPicPr>
          <p:nvPr/>
        </p:nvPicPr>
        <p:blipFill>
          <a:blip r:embed="rId9"/>
          <a:srcRect r="15358"/>
          <a:stretch/>
        </p:blipFill>
        <p:spPr>
          <a:xfrm>
            <a:off x="20" y="4069976"/>
            <a:ext cx="3535311" cy="2788023"/>
          </a:xfrm>
          <a:prstGeom prst="rect">
            <a:avLst/>
          </a:prstGeom>
        </p:spPr>
      </p:pic>
    </p:spTree>
    <p:extLst>
      <p:ext uri="{BB962C8B-B14F-4D97-AF65-F5344CB8AC3E}">
        <p14:creationId xmlns:p14="http://schemas.microsoft.com/office/powerpoint/2010/main" val="62854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2CED9-6FEF-3B1C-6068-7A4ECEAF86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52A0A7-24A5-50C1-C5D2-F12803794A25}"/>
              </a:ext>
            </a:extLst>
          </p:cNvPr>
          <p:cNvSpPr txBox="1"/>
          <p:nvPr/>
        </p:nvSpPr>
        <p:spPr>
          <a:xfrm>
            <a:off x="1881817" y="331304"/>
            <a:ext cx="184731" cy="369332"/>
          </a:xfrm>
          <a:prstGeom prst="rect">
            <a:avLst/>
          </a:prstGeom>
          <a:noFill/>
        </p:spPr>
        <p:txBody>
          <a:bodyPr wrap="none" rtlCol="0">
            <a:spAutoFit/>
          </a:bodyPr>
          <a:lstStyle/>
          <a:p>
            <a:endParaRPr lang="en-IT" dirty="0"/>
          </a:p>
        </p:txBody>
      </p:sp>
      <p:pic>
        <p:nvPicPr>
          <p:cNvPr id="2" name="Picture 1">
            <a:extLst>
              <a:ext uri="{FF2B5EF4-FFF2-40B4-BE49-F238E27FC236}">
                <a16:creationId xmlns:a16="http://schemas.microsoft.com/office/drawing/2014/main" id="{8CEB31DA-7EA0-3A0A-5ED3-B42C1F5664AC}"/>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E6E43A8A-0D65-B6D7-121A-52BD16C650FC}"/>
              </a:ext>
            </a:extLst>
          </p:cNvPr>
          <p:cNvPicPr>
            <a:picLocks noChangeAspect="1"/>
          </p:cNvPicPr>
          <p:nvPr/>
        </p:nvPicPr>
        <p:blipFill>
          <a:blip r:embed="rId4"/>
          <a:stretch>
            <a:fillRect/>
          </a:stretch>
        </p:blipFill>
        <p:spPr>
          <a:xfrm>
            <a:off x="0" y="5765478"/>
            <a:ext cx="1097466" cy="1092522"/>
          </a:xfrm>
          <a:prstGeom prst="rect">
            <a:avLst/>
          </a:prstGeom>
        </p:spPr>
      </p:pic>
      <p:pic>
        <p:nvPicPr>
          <p:cNvPr id="7" name="Picture 6">
            <a:extLst>
              <a:ext uri="{FF2B5EF4-FFF2-40B4-BE49-F238E27FC236}">
                <a16:creationId xmlns:a16="http://schemas.microsoft.com/office/drawing/2014/main" id="{24187307-5544-BF56-2693-93DD5EA97DD2}"/>
              </a:ext>
            </a:extLst>
          </p:cNvPr>
          <p:cNvPicPr>
            <a:picLocks noChangeAspect="1"/>
          </p:cNvPicPr>
          <p:nvPr/>
        </p:nvPicPr>
        <p:blipFill>
          <a:blip r:embed="rId5"/>
          <a:stretch>
            <a:fillRect/>
          </a:stretch>
        </p:blipFill>
        <p:spPr>
          <a:xfrm>
            <a:off x="1530000" y="522000"/>
            <a:ext cx="8159999" cy="6120000"/>
          </a:xfrm>
          <a:prstGeom prst="rect">
            <a:avLst/>
          </a:prstGeom>
        </p:spPr>
      </p:pic>
      <p:sp>
        <p:nvSpPr>
          <p:cNvPr id="8" name="TextBox 7">
            <a:extLst>
              <a:ext uri="{FF2B5EF4-FFF2-40B4-BE49-F238E27FC236}">
                <a16:creationId xmlns:a16="http://schemas.microsoft.com/office/drawing/2014/main" id="{5FAEB4C5-BBCE-2B77-D825-A2821DDCDEF1}"/>
              </a:ext>
            </a:extLst>
          </p:cNvPr>
          <p:cNvSpPr txBox="1"/>
          <p:nvPr/>
        </p:nvSpPr>
        <p:spPr>
          <a:xfrm>
            <a:off x="9846526" y="4646826"/>
            <a:ext cx="2134623" cy="523220"/>
          </a:xfrm>
          <a:prstGeom prst="rect">
            <a:avLst/>
          </a:prstGeom>
          <a:noFill/>
        </p:spPr>
        <p:txBody>
          <a:bodyPr wrap="none" rtlCol="0">
            <a:spAutoFit/>
          </a:bodyPr>
          <a:lstStyle/>
          <a:p>
            <a:r>
              <a:rPr lang="en-US" sz="1400" dirty="0"/>
              <a:t>by Daniel </a:t>
            </a:r>
            <a:r>
              <a:rPr lang="en-US" sz="1400" dirty="0" err="1"/>
              <a:t>Cano</a:t>
            </a:r>
            <a:r>
              <a:rPr lang="en-US" sz="1400" dirty="0"/>
              <a:t>-Ott et al.</a:t>
            </a:r>
          </a:p>
          <a:p>
            <a:r>
              <a:rPr lang="en-US" sz="1400" dirty="0"/>
              <a:t>email of 30 October 2024</a:t>
            </a:r>
          </a:p>
        </p:txBody>
      </p:sp>
    </p:spTree>
    <p:extLst>
      <p:ext uri="{BB962C8B-B14F-4D97-AF65-F5344CB8AC3E}">
        <p14:creationId xmlns:p14="http://schemas.microsoft.com/office/powerpoint/2010/main" val="54700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50824-5FB4-8B39-D071-EF056E6A83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BDCD8A-C4E2-6AF2-023F-FDEB9087C416}"/>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303A8CDD-E725-53FB-D3DF-7C1204285858}"/>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C43493D4-F70F-AEBC-C947-35DD7ACC4A96}"/>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E5247B6A-10C9-E8BA-7BEF-EC54988D7100}"/>
              </a:ext>
            </a:extLst>
          </p:cNvPr>
          <p:cNvPicPr>
            <a:picLocks noChangeAspect="1"/>
          </p:cNvPicPr>
          <p:nvPr/>
        </p:nvPicPr>
        <p:blipFill>
          <a:blip r:embed="rId4"/>
          <a:stretch>
            <a:fillRect/>
          </a:stretch>
        </p:blipFill>
        <p:spPr>
          <a:xfrm>
            <a:off x="0" y="5765478"/>
            <a:ext cx="1097466" cy="1092522"/>
          </a:xfrm>
          <a:prstGeom prst="rect">
            <a:avLst/>
          </a:prstGeom>
        </p:spPr>
      </p:pic>
      <p:pic>
        <p:nvPicPr>
          <p:cNvPr id="7" name="Picture 6">
            <a:extLst>
              <a:ext uri="{FF2B5EF4-FFF2-40B4-BE49-F238E27FC236}">
                <a16:creationId xmlns:a16="http://schemas.microsoft.com/office/drawing/2014/main" id="{D23D0FE4-1146-A826-3FE3-F68097071025}"/>
              </a:ext>
            </a:extLst>
          </p:cNvPr>
          <p:cNvPicPr>
            <a:picLocks noChangeAspect="1"/>
          </p:cNvPicPr>
          <p:nvPr/>
        </p:nvPicPr>
        <p:blipFill>
          <a:blip r:embed="rId5"/>
          <a:stretch>
            <a:fillRect/>
          </a:stretch>
        </p:blipFill>
        <p:spPr>
          <a:xfrm>
            <a:off x="1530000" y="522000"/>
            <a:ext cx="8160000" cy="6120000"/>
          </a:xfrm>
          <a:prstGeom prst="rect">
            <a:avLst/>
          </a:prstGeom>
        </p:spPr>
      </p:pic>
      <p:sp>
        <p:nvSpPr>
          <p:cNvPr id="8" name="TextBox 7">
            <a:extLst>
              <a:ext uri="{FF2B5EF4-FFF2-40B4-BE49-F238E27FC236}">
                <a16:creationId xmlns:a16="http://schemas.microsoft.com/office/drawing/2014/main" id="{D1F60F75-E9B8-7D73-6C18-999324F86874}"/>
              </a:ext>
            </a:extLst>
          </p:cNvPr>
          <p:cNvSpPr txBox="1"/>
          <p:nvPr/>
        </p:nvSpPr>
        <p:spPr>
          <a:xfrm>
            <a:off x="9846526" y="4646826"/>
            <a:ext cx="2134623" cy="523220"/>
          </a:xfrm>
          <a:prstGeom prst="rect">
            <a:avLst/>
          </a:prstGeom>
          <a:noFill/>
        </p:spPr>
        <p:txBody>
          <a:bodyPr wrap="none" rtlCol="0">
            <a:spAutoFit/>
          </a:bodyPr>
          <a:lstStyle/>
          <a:p>
            <a:r>
              <a:rPr lang="en-US" sz="1400" dirty="0"/>
              <a:t>by Daniel </a:t>
            </a:r>
            <a:r>
              <a:rPr lang="en-US" sz="1400" dirty="0" err="1"/>
              <a:t>Cano</a:t>
            </a:r>
            <a:r>
              <a:rPr lang="en-US" sz="1400" dirty="0"/>
              <a:t>-Ott et al.</a:t>
            </a:r>
          </a:p>
          <a:p>
            <a:r>
              <a:rPr lang="en-US" sz="1400" dirty="0"/>
              <a:t>email of 30 October 2024</a:t>
            </a:r>
          </a:p>
        </p:txBody>
      </p:sp>
    </p:spTree>
    <p:extLst>
      <p:ext uri="{BB962C8B-B14F-4D97-AF65-F5344CB8AC3E}">
        <p14:creationId xmlns:p14="http://schemas.microsoft.com/office/powerpoint/2010/main" val="3409606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C8C4C-77EF-96FC-24E5-6E7A6EFA8E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23EFFD-1AF9-6FE8-A083-AC2825AA7CE3}"/>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F97FCADD-2F66-A913-815C-47F5641D9539}"/>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542AB9EF-13CD-D4A7-3E7D-C8EB2EAE9DB2}"/>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9A37F93A-A5E4-597D-314E-31D09D4FFFCB}"/>
              </a:ext>
            </a:extLst>
          </p:cNvPr>
          <p:cNvPicPr>
            <a:picLocks noChangeAspect="1"/>
          </p:cNvPicPr>
          <p:nvPr/>
        </p:nvPicPr>
        <p:blipFill>
          <a:blip r:embed="rId4"/>
          <a:stretch>
            <a:fillRect/>
          </a:stretch>
        </p:blipFill>
        <p:spPr>
          <a:xfrm>
            <a:off x="0" y="5765478"/>
            <a:ext cx="1097466" cy="1092522"/>
          </a:xfrm>
          <a:prstGeom prst="rect">
            <a:avLst/>
          </a:prstGeom>
        </p:spPr>
      </p:pic>
      <p:pic>
        <p:nvPicPr>
          <p:cNvPr id="7" name="Picture 6">
            <a:extLst>
              <a:ext uri="{FF2B5EF4-FFF2-40B4-BE49-F238E27FC236}">
                <a16:creationId xmlns:a16="http://schemas.microsoft.com/office/drawing/2014/main" id="{1AD4C472-5F99-C77C-A142-73656106DAEA}"/>
              </a:ext>
            </a:extLst>
          </p:cNvPr>
          <p:cNvPicPr>
            <a:picLocks noChangeAspect="1"/>
          </p:cNvPicPr>
          <p:nvPr/>
        </p:nvPicPr>
        <p:blipFill>
          <a:blip r:embed="rId5"/>
          <a:stretch>
            <a:fillRect/>
          </a:stretch>
        </p:blipFill>
        <p:spPr>
          <a:xfrm>
            <a:off x="1530000" y="522000"/>
            <a:ext cx="8160000" cy="6120000"/>
          </a:xfrm>
          <a:prstGeom prst="rect">
            <a:avLst/>
          </a:prstGeom>
        </p:spPr>
      </p:pic>
      <p:sp>
        <p:nvSpPr>
          <p:cNvPr id="8" name="TextBox 7">
            <a:extLst>
              <a:ext uri="{FF2B5EF4-FFF2-40B4-BE49-F238E27FC236}">
                <a16:creationId xmlns:a16="http://schemas.microsoft.com/office/drawing/2014/main" id="{8CEB556B-ED61-72DC-70B4-AEFF1E720F59}"/>
              </a:ext>
            </a:extLst>
          </p:cNvPr>
          <p:cNvSpPr txBox="1"/>
          <p:nvPr/>
        </p:nvSpPr>
        <p:spPr>
          <a:xfrm>
            <a:off x="9846526" y="4646826"/>
            <a:ext cx="2134623" cy="523220"/>
          </a:xfrm>
          <a:prstGeom prst="rect">
            <a:avLst/>
          </a:prstGeom>
          <a:noFill/>
        </p:spPr>
        <p:txBody>
          <a:bodyPr wrap="none" rtlCol="0">
            <a:spAutoFit/>
          </a:bodyPr>
          <a:lstStyle/>
          <a:p>
            <a:r>
              <a:rPr lang="en-US" sz="1400" dirty="0"/>
              <a:t>by Daniel </a:t>
            </a:r>
            <a:r>
              <a:rPr lang="en-US" sz="1400" dirty="0" err="1"/>
              <a:t>Cano</a:t>
            </a:r>
            <a:r>
              <a:rPr lang="en-US" sz="1400" dirty="0"/>
              <a:t>-Ott et al.</a:t>
            </a:r>
          </a:p>
          <a:p>
            <a:r>
              <a:rPr lang="en-US" sz="1400" dirty="0"/>
              <a:t>email of 30 October 2024</a:t>
            </a:r>
          </a:p>
        </p:txBody>
      </p:sp>
    </p:spTree>
    <p:extLst>
      <p:ext uri="{BB962C8B-B14F-4D97-AF65-F5344CB8AC3E}">
        <p14:creationId xmlns:p14="http://schemas.microsoft.com/office/powerpoint/2010/main" val="3249903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F93B-DC00-72EC-0C88-8899BB6416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5AD8C2-3AF7-3DA3-9DF7-B3DF6C561061}"/>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14CEBC48-82DA-F9F8-ED2F-31123636D1F4}"/>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761DFE86-D569-89AD-D9B5-149ECD87A6D3}"/>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8CE70FF2-8B3F-3180-65B3-587C83B977A7}"/>
              </a:ext>
            </a:extLst>
          </p:cNvPr>
          <p:cNvPicPr>
            <a:picLocks noChangeAspect="1"/>
          </p:cNvPicPr>
          <p:nvPr/>
        </p:nvPicPr>
        <p:blipFill>
          <a:blip r:embed="rId4"/>
          <a:stretch>
            <a:fillRect/>
          </a:stretch>
        </p:blipFill>
        <p:spPr>
          <a:xfrm>
            <a:off x="0" y="5765478"/>
            <a:ext cx="1097466" cy="1092522"/>
          </a:xfrm>
          <a:prstGeom prst="rect">
            <a:avLst/>
          </a:prstGeom>
        </p:spPr>
      </p:pic>
      <p:pic>
        <p:nvPicPr>
          <p:cNvPr id="13" name="Picture 12" descr="A graph of a graph&#10;&#10;Description automatically generated">
            <a:extLst>
              <a:ext uri="{FF2B5EF4-FFF2-40B4-BE49-F238E27FC236}">
                <a16:creationId xmlns:a16="http://schemas.microsoft.com/office/drawing/2014/main" id="{F6F267DA-CFBA-C019-0217-FFF745ADCC43}"/>
              </a:ext>
            </a:extLst>
          </p:cNvPr>
          <p:cNvPicPr>
            <a:picLocks noChangeAspect="1"/>
          </p:cNvPicPr>
          <p:nvPr/>
        </p:nvPicPr>
        <p:blipFill>
          <a:blip r:embed="rId5"/>
          <a:stretch>
            <a:fillRect/>
          </a:stretch>
        </p:blipFill>
        <p:spPr>
          <a:xfrm>
            <a:off x="679278" y="454638"/>
            <a:ext cx="5876159" cy="3653154"/>
          </a:xfrm>
          <a:prstGeom prst="rect">
            <a:avLst/>
          </a:prstGeom>
        </p:spPr>
      </p:pic>
      <p:pic>
        <p:nvPicPr>
          <p:cNvPr id="18" name="Picture 17" descr="A graph of energy&#10;&#10;Description automatically generated">
            <a:extLst>
              <a:ext uri="{FF2B5EF4-FFF2-40B4-BE49-F238E27FC236}">
                <a16:creationId xmlns:a16="http://schemas.microsoft.com/office/drawing/2014/main" id="{BCCC3191-2DD4-BAC0-51E1-9D8B51C4F304}"/>
              </a:ext>
            </a:extLst>
          </p:cNvPr>
          <p:cNvPicPr>
            <a:picLocks noChangeAspect="1"/>
          </p:cNvPicPr>
          <p:nvPr/>
        </p:nvPicPr>
        <p:blipFill>
          <a:blip r:embed="rId6"/>
          <a:stretch>
            <a:fillRect/>
          </a:stretch>
        </p:blipFill>
        <p:spPr>
          <a:xfrm>
            <a:off x="6829826" y="237909"/>
            <a:ext cx="5094521" cy="4086612"/>
          </a:xfrm>
          <a:prstGeom prst="rect">
            <a:avLst/>
          </a:prstGeom>
        </p:spPr>
      </p:pic>
      <p:sp>
        <p:nvSpPr>
          <p:cNvPr id="19" name="TextBox 18">
            <a:extLst>
              <a:ext uri="{FF2B5EF4-FFF2-40B4-BE49-F238E27FC236}">
                <a16:creationId xmlns:a16="http://schemas.microsoft.com/office/drawing/2014/main" id="{C705D53E-B23C-4745-2A1D-0C4BA6144A9C}"/>
              </a:ext>
            </a:extLst>
          </p:cNvPr>
          <p:cNvSpPr txBox="1"/>
          <p:nvPr/>
        </p:nvSpPr>
        <p:spPr>
          <a:xfrm>
            <a:off x="2049233" y="4003888"/>
            <a:ext cx="8184996" cy="2893100"/>
          </a:xfrm>
          <a:prstGeom prst="rect">
            <a:avLst/>
          </a:prstGeom>
          <a:noFill/>
        </p:spPr>
        <p:txBody>
          <a:bodyPr wrap="square" rtlCol="0">
            <a:spAutoFit/>
          </a:bodyPr>
          <a:lstStyle/>
          <a:p>
            <a:pPr algn="l"/>
            <a:r>
              <a:rPr lang="en-GB" sz="1400" b="0" i="0" u="none" strike="noStrike" dirty="0">
                <a:solidFill>
                  <a:srgbClr val="000000"/>
                </a:solidFill>
                <a:effectLst/>
                <a:latin typeface="Helvetica, Arial, sans-serif"/>
              </a:rPr>
              <a:t>Dear all,</a:t>
            </a:r>
            <a:br>
              <a:rPr lang="en-GB" sz="1400" b="0" i="0" u="none" strike="noStrike" dirty="0">
                <a:solidFill>
                  <a:srgbClr val="000000"/>
                </a:solidFill>
                <a:effectLst/>
                <a:latin typeface="Helvetica, Arial, sans-serif"/>
              </a:rPr>
            </a:br>
            <a:endParaRPr lang="en-GB" sz="1400" b="0" i="0" u="none" strike="noStrike" dirty="0">
              <a:solidFill>
                <a:srgbClr val="000000"/>
              </a:solidFill>
              <a:effectLst/>
              <a:latin typeface="Helvetica, Arial, sans-serif"/>
            </a:endParaRPr>
          </a:p>
          <a:p>
            <a:pPr algn="l"/>
            <a:r>
              <a:rPr lang="en-GB" sz="1400" dirty="0">
                <a:solidFill>
                  <a:srgbClr val="000000"/>
                </a:solidFill>
                <a:latin typeface="Helvetica, Arial, sans-serif"/>
              </a:rPr>
              <a:t>T</a:t>
            </a:r>
            <a:r>
              <a:rPr lang="en-GB" sz="1400" b="0" i="0" u="none" strike="noStrike" dirty="0">
                <a:solidFill>
                  <a:srgbClr val="000000"/>
                </a:solidFill>
                <a:effectLst/>
                <a:latin typeface="Helvetica, Arial, sans-serif"/>
              </a:rPr>
              <a:t>his is to confirm what Daniel obtained with the simulations.</a:t>
            </a:r>
            <a:br>
              <a:rPr lang="en-GB" sz="1400" b="0" i="0" u="none" strike="noStrike" dirty="0">
                <a:solidFill>
                  <a:srgbClr val="000000"/>
                </a:solidFill>
                <a:effectLst/>
                <a:latin typeface="Helvetica, Arial, sans-serif"/>
              </a:rPr>
            </a:br>
            <a:r>
              <a:rPr lang="en-GB" sz="1400" b="0" i="0" u="none" strike="noStrike" dirty="0">
                <a:solidFill>
                  <a:srgbClr val="000000"/>
                </a:solidFill>
                <a:effectLst/>
                <a:latin typeface="Helvetica, Arial, sans-serif"/>
              </a:rPr>
              <a:t>You can find attached here two pictures where the 2014 evaluated flux is reported in red (for both the plots) together with the flux obtained in EAR1 in 2018 with the PPAC (U5, with the capture collimator) and the </a:t>
            </a:r>
            <a:r>
              <a:rPr lang="en-GB" sz="1400" b="0" i="0" u="none" strike="noStrike" dirty="0" err="1">
                <a:solidFill>
                  <a:srgbClr val="000000"/>
                </a:solidFill>
                <a:effectLst/>
                <a:latin typeface="Helvetica, Arial, sans-serif"/>
              </a:rPr>
              <a:t>uMegas</a:t>
            </a:r>
            <a:r>
              <a:rPr lang="en-GB" sz="1400" b="0" i="0" u="none" strike="noStrike" dirty="0">
                <a:solidFill>
                  <a:srgbClr val="000000"/>
                </a:solidFill>
                <a:effectLst/>
                <a:latin typeface="Helvetica, Arial, sans-serif"/>
              </a:rPr>
              <a:t> (by </a:t>
            </a:r>
            <a:r>
              <a:rPr lang="en-GB" sz="1400" b="0" i="0" u="none" strike="noStrike" dirty="0" err="1">
                <a:solidFill>
                  <a:srgbClr val="000000"/>
                </a:solidFill>
                <a:effectLst/>
                <a:latin typeface="Helvetica, Arial, sans-serif"/>
              </a:rPr>
              <a:t>Veatriki</a:t>
            </a:r>
            <a:r>
              <a:rPr lang="en-GB" sz="1400" b="0" i="0" u="none" strike="noStrike" dirty="0">
                <a:solidFill>
                  <a:srgbClr val="000000"/>
                </a:solidFill>
                <a:effectLst/>
                <a:latin typeface="Helvetica, Arial, sans-serif"/>
              </a:rPr>
              <a:t> with U5, with the fission collimator). As you can see, in both measurements we were not able to reproduce the shape obtained in 2014 with exactly the same trend found in the simulations, with less neutron produced for energy lower than about 1 MeV.</a:t>
            </a:r>
            <a:br>
              <a:rPr lang="en-GB" sz="1400" b="0" i="0" u="none" strike="noStrike" dirty="0">
                <a:solidFill>
                  <a:srgbClr val="000000"/>
                </a:solidFill>
                <a:effectLst/>
                <a:latin typeface="Helvetica, Arial, sans-serif"/>
              </a:rPr>
            </a:br>
            <a:br>
              <a:rPr lang="en-GB" sz="1400" b="0" i="0" u="none" strike="noStrike" dirty="0">
                <a:solidFill>
                  <a:srgbClr val="000000"/>
                </a:solidFill>
                <a:effectLst/>
                <a:latin typeface="Helvetica, Arial, sans-serif"/>
              </a:rPr>
            </a:br>
            <a:r>
              <a:rPr lang="en-GB" sz="1400" b="0" i="0" u="none" strike="noStrike" dirty="0">
                <a:solidFill>
                  <a:srgbClr val="000000"/>
                </a:solidFill>
                <a:effectLst/>
                <a:latin typeface="Helvetica, Arial, sans-serif"/>
              </a:rPr>
              <a:t>Have a nice weekend.</a:t>
            </a:r>
            <a:br>
              <a:rPr lang="en-GB" sz="1400" b="0" i="0" u="none" strike="noStrike" dirty="0">
                <a:solidFill>
                  <a:srgbClr val="000000"/>
                </a:solidFill>
                <a:effectLst/>
                <a:latin typeface="Helvetica, Arial, sans-serif"/>
              </a:rPr>
            </a:br>
            <a:endParaRPr lang="en-GB" sz="1400" b="0" i="0" u="none" strike="noStrike" dirty="0">
              <a:solidFill>
                <a:srgbClr val="000000"/>
              </a:solidFill>
              <a:effectLst/>
              <a:latin typeface="Helvetica, Arial, sans-serif"/>
            </a:endParaRPr>
          </a:p>
          <a:p>
            <a:pPr algn="l"/>
            <a:r>
              <a:rPr lang="en-GB" sz="1400" b="0" i="0" u="none" strike="noStrike" dirty="0">
                <a:solidFill>
                  <a:srgbClr val="000000"/>
                </a:solidFill>
                <a:effectLst/>
                <a:latin typeface="Helvetica, Arial, sans-serif"/>
              </a:rPr>
              <a:t>Cheers,</a:t>
            </a:r>
            <a:br>
              <a:rPr lang="en-GB" sz="1400" b="0" i="0" u="none" strike="noStrike" dirty="0">
                <a:solidFill>
                  <a:srgbClr val="000000"/>
                </a:solidFill>
                <a:effectLst/>
                <a:latin typeface="Helvetica, Arial, sans-serif"/>
              </a:rPr>
            </a:br>
            <a:r>
              <a:rPr lang="en-GB" sz="1400" b="0" i="0" u="none" strike="noStrike" dirty="0">
                <a:solidFill>
                  <a:srgbClr val="000000"/>
                </a:solidFill>
                <a:effectLst/>
                <a:latin typeface="Helvetica, Arial, sans-serif"/>
              </a:rPr>
              <a:t>Alice</a:t>
            </a:r>
            <a:endParaRPr lang="en-GB" sz="1400" b="0" i="0" u="none" strike="noStrike" dirty="0">
              <a:solidFill>
                <a:srgbClr val="000000"/>
              </a:solidFill>
              <a:effectLst/>
              <a:latin typeface="Helvetica" pitchFamily="2" charset="0"/>
            </a:endParaRPr>
          </a:p>
        </p:txBody>
      </p:sp>
      <p:sp>
        <p:nvSpPr>
          <p:cNvPr id="20" name="TextBox 19">
            <a:extLst>
              <a:ext uri="{FF2B5EF4-FFF2-40B4-BE49-F238E27FC236}">
                <a16:creationId xmlns:a16="http://schemas.microsoft.com/office/drawing/2014/main" id="{62B963CB-5971-1C73-8E98-4E9EE17CB375}"/>
              </a:ext>
            </a:extLst>
          </p:cNvPr>
          <p:cNvSpPr txBox="1"/>
          <p:nvPr/>
        </p:nvSpPr>
        <p:spPr>
          <a:xfrm>
            <a:off x="66068" y="85306"/>
            <a:ext cx="965329" cy="369332"/>
          </a:xfrm>
          <a:prstGeom prst="rect">
            <a:avLst/>
          </a:prstGeom>
          <a:noFill/>
        </p:spPr>
        <p:txBody>
          <a:bodyPr wrap="none" rtlCol="0">
            <a:spAutoFit/>
          </a:bodyPr>
          <a:lstStyle/>
          <a:p>
            <a:r>
              <a:rPr lang="en-US" dirty="0">
                <a:hlinkClick r:id="rId7" action="ppaction://hlinksldjump"/>
              </a:rPr>
              <a:t>&lt;&lt; back</a:t>
            </a:r>
            <a:endParaRPr lang="en-US" dirty="0"/>
          </a:p>
        </p:txBody>
      </p:sp>
      <p:sp>
        <p:nvSpPr>
          <p:cNvPr id="21" name="TextBox 20">
            <a:extLst>
              <a:ext uri="{FF2B5EF4-FFF2-40B4-BE49-F238E27FC236}">
                <a16:creationId xmlns:a16="http://schemas.microsoft.com/office/drawing/2014/main" id="{2FEA7BA8-6FE9-BDEB-9D1E-A779E3D3423A}"/>
              </a:ext>
            </a:extLst>
          </p:cNvPr>
          <p:cNvSpPr txBox="1"/>
          <p:nvPr/>
        </p:nvSpPr>
        <p:spPr>
          <a:xfrm>
            <a:off x="10981206" y="5265772"/>
            <a:ext cx="965329" cy="369332"/>
          </a:xfrm>
          <a:prstGeom prst="rect">
            <a:avLst/>
          </a:prstGeom>
          <a:noFill/>
        </p:spPr>
        <p:txBody>
          <a:bodyPr wrap="none" rtlCol="0">
            <a:spAutoFit/>
          </a:bodyPr>
          <a:lstStyle/>
          <a:p>
            <a:r>
              <a:rPr lang="en-US" dirty="0">
                <a:hlinkClick r:id="rId7" action="ppaction://hlinksldjump"/>
              </a:rPr>
              <a:t>&lt;&lt; back</a:t>
            </a:r>
            <a:endParaRPr lang="en-US" dirty="0"/>
          </a:p>
        </p:txBody>
      </p:sp>
    </p:spTree>
    <p:extLst>
      <p:ext uri="{BB962C8B-B14F-4D97-AF65-F5344CB8AC3E}">
        <p14:creationId xmlns:p14="http://schemas.microsoft.com/office/powerpoint/2010/main" val="3715947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8A344-A0BA-368B-24BC-AFD2E164C4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B597BE-F062-6247-24D2-B4EFBF627F45}"/>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D51D412E-8AA8-BD1B-F2BE-DDEBC7F38B0E}"/>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D6CEEEBE-5245-C0B1-F510-4EE3238435BA}"/>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C3ACE719-A197-E543-C4DB-0EBE5322032E}"/>
              </a:ext>
            </a:extLst>
          </p:cNvPr>
          <p:cNvPicPr>
            <a:picLocks noChangeAspect="1"/>
          </p:cNvPicPr>
          <p:nvPr/>
        </p:nvPicPr>
        <p:blipFill>
          <a:blip r:embed="rId4"/>
          <a:stretch>
            <a:fillRect/>
          </a:stretch>
        </p:blipFill>
        <p:spPr>
          <a:xfrm>
            <a:off x="0" y="5765478"/>
            <a:ext cx="1097466" cy="1092522"/>
          </a:xfrm>
          <a:prstGeom prst="rect">
            <a:avLst/>
          </a:prstGeom>
        </p:spPr>
      </p:pic>
      <p:sp>
        <p:nvSpPr>
          <p:cNvPr id="8" name="TextBox 7">
            <a:extLst>
              <a:ext uri="{FF2B5EF4-FFF2-40B4-BE49-F238E27FC236}">
                <a16:creationId xmlns:a16="http://schemas.microsoft.com/office/drawing/2014/main" id="{70823384-207C-099F-478C-751C189D24DD}"/>
              </a:ext>
            </a:extLst>
          </p:cNvPr>
          <p:cNvSpPr txBox="1"/>
          <p:nvPr/>
        </p:nvSpPr>
        <p:spPr>
          <a:xfrm>
            <a:off x="5529223" y="3198167"/>
            <a:ext cx="1225015" cy="461665"/>
          </a:xfrm>
          <a:prstGeom prst="rect">
            <a:avLst/>
          </a:prstGeom>
          <a:noFill/>
        </p:spPr>
        <p:txBody>
          <a:bodyPr wrap="none" rtlCol="0">
            <a:spAutoFit/>
          </a:bodyPr>
          <a:lstStyle/>
          <a:p>
            <a:r>
              <a:rPr lang="en-US" sz="2400" dirty="0">
                <a:hlinkClick r:id="rId5" action="ppaction://hlinksldjump"/>
              </a:rPr>
              <a:t>&lt;&lt; back</a:t>
            </a:r>
            <a:endParaRPr lang="en-US" sz="2400" dirty="0"/>
          </a:p>
        </p:txBody>
      </p:sp>
    </p:spTree>
    <p:extLst>
      <p:ext uri="{BB962C8B-B14F-4D97-AF65-F5344CB8AC3E}">
        <p14:creationId xmlns:p14="http://schemas.microsoft.com/office/powerpoint/2010/main" val="3086864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99C6-FF12-2C2B-FDE0-56BF965BD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2AA3A50-DC98-03AB-079C-C7FD41ABCA7D}"/>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E37B3DD3-F13C-8E8B-0E60-25826DFBE61D}"/>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37859D65-C757-66D8-D4C3-CBF2530EC676}"/>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4B641358-AA79-BEF2-0525-4CE1560A6641}"/>
              </a:ext>
            </a:extLst>
          </p:cNvPr>
          <p:cNvPicPr>
            <a:picLocks noChangeAspect="1"/>
          </p:cNvPicPr>
          <p:nvPr/>
        </p:nvPicPr>
        <p:blipFill>
          <a:blip r:embed="rId4"/>
          <a:stretch>
            <a:fillRect/>
          </a:stretch>
        </p:blipFill>
        <p:spPr>
          <a:xfrm>
            <a:off x="0" y="5765478"/>
            <a:ext cx="1097466" cy="1092522"/>
          </a:xfrm>
          <a:prstGeom prst="rect">
            <a:avLst/>
          </a:prstGeom>
        </p:spPr>
      </p:pic>
      <p:pic>
        <p:nvPicPr>
          <p:cNvPr id="6" name="Picture 5">
            <a:extLst>
              <a:ext uri="{FF2B5EF4-FFF2-40B4-BE49-F238E27FC236}">
                <a16:creationId xmlns:a16="http://schemas.microsoft.com/office/drawing/2014/main" id="{20924F46-13AF-8E80-17A3-01D6D42F30E0}"/>
              </a:ext>
            </a:extLst>
          </p:cNvPr>
          <p:cNvPicPr>
            <a:picLocks noChangeAspect="1"/>
          </p:cNvPicPr>
          <p:nvPr/>
        </p:nvPicPr>
        <p:blipFill>
          <a:blip r:embed="rId5"/>
          <a:stretch>
            <a:fillRect/>
          </a:stretch>
        </p:blipFill>
        <p:spPr>
          <a:xfrm>
            <a:off x="5892812" y="0"/>
            <a:ext cx="4846211" cy="6858000"/>
          </a:xfrm>
          <a:prstGeom prst="rect">
            <a:avLst/>
          </a:prstGeom>
        </p:spPr>
      </p:pic>
      <p:sp>
        <p:nvSpPr>
          <p:cNvPr id="7" name="TextBox 6">
            <a:extLst>
              <a:ext uri="{FF2B5EF4-FFF2-40B4-BE49-F238E27FC236}">
                <a16:creationId xmlns:a16="http://schemas.microsoft.com/office/drawing/2014/main" id="{545D0EE8-C1C9-1339-26FA-D477CFC825C8}"/>
              </a:ext>
            </a:extLst>
          </p:cNvPr>
          <p:cNvSpPr txBox="1"/>
          <p:nvPr/>
        </p:nvSpPr>
        <p:spPr>
          <a:xfrm>
            <a:off x="791610" y="6506082"/>
            <a:ext cx="5407058" cy="307777"/>
          </a:xfrm>
          <a:prstGeom prst="rect">
            <a:avLst/>
          </a:prstGeom>
          <a:noFill/>
        </p:spPr>
        <p:txBody>
          <a:bodyPr wrap="none" rtlCol="0">
            <a:spAutoFit/>
          </a:bodyPr>
          <a:lstStyle/>
          <a:p>
            <a:r>
              <a:rPr lang="en-GB" sz="1400" b="0" i="0" u="none" strike="noStrike" dirty="0">
                <a:solidFill>
                  <a:srgbClr val="000000"/>
                </a:solidFill>
                <a:effectLst/>
                <a:latin typeface="Helvetica" pitchFamily="2" charset="0"/>
              </a:rPr>
              <a:t>   </a:t>
            </a:r>
            <a:r>
              <a:rPr lang="en-GB" sz="1400" b="0" i="0" dirty="0">
                <a:effectLst/>
                <a:latin typeface="Helvetica" pitchFamily="2" charset="0"/>
                <a:hlinkClick r:id="rId6"/>
              </a:rPr>
              <a:t>https://www.nupecc.org/lrp2024/Documents/nupecc_lrp2024.pdf</a:t>
            </a:r>
            <a:endParaRPr lang="en-US" sz="1400" dirty="0"/>
          </a:p>
        </p:txBody>
      </p:sp>
      <p:pic>
        <p:nvPicPr>
          <p:cNvPr id="9" name="Picture 8">
            <a:extLst>
              <a:ext uri="{FF2B5EF4-FFF2-40B4-BE49-F238E27FC236}">
                <a16:creationId xmlns:a16="http://schemas.microsoft.com/office/drawing/2014/main" id="{5A1A9A8C-66AA-A811-4267-3F438A544AC7}"/>
              </a:ext>
            </a:extLst>
          </p:cNvPr>
          <p:cNvPicPr>
            <a:picLocks noChangeAspect="1"/>
          </p:cNvPicPr>
          <p:nvPr/>
        </p:nvPicPr>
        <p:blipFill>
          <a:blip r:embed="rId7"/>
          <a:stretch>
            <a:fillRect/>
          </a:stretch>
        </p:blipFill>
        <p:spPr>
          <a:xfrm>
            <a:off x="1714493" y="182513"/>
            <a:ext cx="3089426" cy="5514573"/>
          </a:xfrm>
          <a:prstGeom prst="rect">
            <a:avLst/>
          </a:prstGeom>
        </p:spPr>
      </p:pic>
      <p:sp>
        <p:nvSpPr>
          <p:cNvPr id="10" name="Rounded Rectangle 9">
            <a:extLst>
              <a:ext uri="{FF2B5EF4-FFF2-40B4-BE49-F238E27FC236}">
                <a16:creationId xmlns:a16="http://schemas.microsoft.com/office/drawing/2014/main" id="{FF588AB3-BDFD-9C73-E45C-49A4B310A679}"/>
              </a:ext>
            </a:extLst>
          </p:cNvPr>
          <p:cNvSpPr/>
          <p:nvPr/>
        </p:nvSpPr>
        <p:spPr>
          <a:xfrm>
            <a:off x="1974182" y="2939799"/>
            <a:ext cx="2824769" cy="1058414"/>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3B6E359-6526-2D7A-7318-1428DBD2B3D8}"/>
              </a:ext>
            </a:extLst>
          </p:cNvPr>
          <p:cNvSpPr txBox="1"/>
          <p:nvPr/>
        </p:nvSpPr>
        <p:spPr>
          <a:xfrm>
            <a:off x="10981206" y="5265772"/>
            <a:ext cx="965329" cy="369332"/>
          </a:xfrm>
          <a:prstGeom prst="rect">
            <a:avLst/>
          </a:prstGeom>
          <a:noFill/>
        </p:spPr>
        <p:txBody>
          <a:bodyPr wrap="none" rtlCol="0">
            <a:spAutoFit/>
          </a:bodyPr>
          <a:lstStyle/>
          <a:p>
            <a:r>
              <a:rPr lang="en-US" dirty="0">
                <a:hlinkClick r:id="rId8" action="ppaction://hlinksldjump"/>
              </a:rPr>
              <a:t>&lt;&lt; back</a:t>
            </a:r>
            <a:endParaRPr lang="en-US" dirty="0"/>
          </a:p>
        </p:txBody>
      </p:sp>
    </p:spTree>
    <p:extLst>
      <p:ext uri="{BB962C8B-B14F-4D97-AF65-F5344CB8AC3E}">
        <p14:creationId xmlns:p14="http://schemas.microsoft.com/office/powerpoint/2010/main" val="41443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3FF45-8296-F960-B93B-FFF20839AE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24BA41-EB18-C6FE-A0C3-441B1237512D}"/>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9B323A5A-881A-FA75-03EF-1F3EFADC7945}"/>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23189E70-6715-67C3-A9FD-8BB85DEADCEC}"/>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035FC934-38BE-8B18-3B43-58DDC408C5CB}"/>
              </a:ext>
            </a:extLst>
          </p:cNvPr>
          <p:cNvPicPr>
            <a:picLocks noChangeAspect="1"/>
          </p:cNvPicPr>
          <p:nvPr/>
        </p:nvPicPr>
        <p:blipFill>
          <a:blip r:embed="rId4"/>
          <a:stretch>
            <a:fillRect/>
          </a:stretch>
        </p:blipFill>
        <p:spPr>
          <a:xfrm>
            <a:off x="0" y="5765478"/>
            <a:ext cx="1097466" cy="1092522"/>
          </a:xfrm>
          <a:prstGeom prst="rect">
            <a:avLst/>
          </a:prstGeom>
        </p:spPr>
      </p:pic>
      <p:sp>
        <p:nvSpPr>
          <p:cNvPr id="6" name="TextBox 5">
            <a:extLst>
              <a:ext uri="{FF2B5EF4-FFF2-40B4-BE49-F238E27FC236}">
                <a16:creationId xmlns:a16="http://schemas.microsoft.com/office/drawing/2014/main" id="{71874A1D-F05D-CC18-E7E0-898DA3C17B0D}"/>
              </a:ext>
            </a:extLst>
          </p:cNvPr>
          <p:cNvSpPr txBox="1"/>
          <p:nvPr/>
        </p:nvSpPr>
        <p:spPr>
          <a:xfrm>
            <a:off x="1499186" y="1166371"/>
            <a:ext cx="9558258" cy="4801314"/>
          </a:xfrm>
          <a:prstGeom prst="rect">
            <a:avLst/>
          </a:prstGeom>
          <a:noFill/>
        </p:spPr>
        <p:txBody>
          <a:bodyPr wrap="none" rtlCol="0">
            <a:spAutoFit/>
          </a:bodyPr>
          <a:lstStyle/>
          <a:p>
            <a:pPr marL="285750" indent="-285750">
              <a:buFont typeface="Arial" panose="020B0604020202020204" pitchFamily="34" charset="0"/>
              <a:buChar char="•"/>
            </a:pPr>
            <a:r>
              <a:rPr lang="en-US" dirty="0">
                <a:hlinkClick r:id="rId5" action="ppaction://hlinksldjump"/>
              </a:rPr>
              <a:t>2024 run &gt;&gt;</a:t>
            </a:r>
            <a:r>
              <a:rPr lang="en-US" dirty="0"/>
              <a:t> almost completed (18 March – 25 November, 252 days, 36 weeks, ∼9 months)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Futura Working groups</a:t>
            </a:r>
          </a:p>
          <a:p>
            <a:pPr marL="742950" lvl="1" indent="-285750">
              <a:buFontTx/>
              <a:buChar char="-"/>
            </a:pPr>
            <a:r>
              <a:rPr lang="en-US" dirty="0" err="1"/>
              <a:t>n_ACT@BDF</a:t>
            </a:r>
            <a:r>
              <a:rPr lang="en-US" dirty="0"/>
              <a:t> completed, EOI </a:t>
            </a:r>
            <a:r>
              <a:rPr lang="en-US" dirty="0">
                <a:hlinkClick r:id="rId6" action="ppaction://hlinksldjump"/>
              </a:rPr>
              <a:t>submitted to CERN/SPSC (C Lederer-Woods) &gt;&gt;</a:t>
            </a:r>
            <a:endParaRPr lang="en-US" dirty="0"/>
          </a:p>
          <a:p>
            <a:pPr marL="742950" lvl="1" indent="-285750">
              <a:buFontTx/>
              <a:buChar char="-"/>
            </a:pPr>
            <a:r>
              <a:rPr lang="en-US" dirty="0"/>
              <a:t>Detector development WP produced final report (N </a:t>
            </a:r>
            <a:r>
              <a:rPr lang="en-US" dirty="0" err="1"/>
              <a:t>Patronis</a:t>
            </a:r>
            <a:r>
              <a:rPr lang="en-US" dirty="0"/>
              <a:t>)</a:t>
            </a:r>
          </a:p>
          <a:p>
            <a:pPr lvl="1"/>
            <a:endParaRPr lang="en-US" dirty="0"/>
          </a:p>
          <a:p>
            <a:pPr marL="298450" lvl="1" indent="-285750">
              <a:buFont typeface="Arial" panose="020B0604020202020204" pitchFamily="34" charset="0"/>
              <a:buChar char="•"/>
            </a:pPr>
            <a:r>
              <a:rPr lang="en-US" dirty="0"/>
              <a:t>Official request for beam-line modification for the n_TOF TRANS station submitted (O Aberle)</a:t>
            </a:r>
          </a:p>
          <a:p>
            <a:pPr marL="298450" lvl="1" indent="-285750">
              <a:buFont typeface="Arial" panose="020B0604020202020204" pitchFamily="34" charset="0"/>
              <a:buChar char="•"/>
            </a:pPr>
            <a:endParaRPr lang="en-US" dirty="0"/>
          </a:p>
          <a:p>
            <a:pPr marL="298450" lvl="1" indent="-285750">
              <a:buFont typeface="Arial" panose="020B0604020202020204" pitchFamily="34" charset="0"/>
              <a:buChar char="•"/>
            </a:pPr>
            <a:r>
              <a:rPr lang="en-GB" dirty="0">
                <a:hlinkClick r:id="rId7" action="ppaction://hlinksldjump"/>
              </a:rPr>
              <a:t>images &gt;&gt;</a:t>
            </a:r>
            <a:r>
              <a:rPr lang="en-GB" dirty="0"/>
              <a:t> of n_TOF spallation target #2 autopsy released</a:t>
            </a:r>
            <a:endParaRPr lang="en-US" dirty="0"/>
          </a:p>
          <a:p>
            <a:pPr marL="298450" lvl="1" indent="-285750">
              <a:buFont typeface="Arial" panose="020B0604020202020204" pitchFamily="34" charset="0"/>
              <a:buChar char="•"/>
            </a:pPr>
            <a:endParaRPr lang="en-US" dirty="0"/>
          </a:p>
          <a:p>
            <a:pPr marL="298450" lvl="1" indent="-285750">
              <a:buFont typeface="Arial" panose="020B0604020202020204" pitchFamily="34" charset="0"/>
              <a:buChar char="•"/>
            </a:pPr>
            <a:r>
              <a:rPr lang="en-US" dirty="0"/>
              <a:t>FRC meeting set for 5 December 2024, at 15:00 at CERN</a:t>
            </a:r>
          </a:p>
          <a:p>
            <a:pPr marL="298450" lvl="1" indent="-285750">
              <a:buFont typeface="Arial" panose="020B0604020202020204" pitchFamily="34" charset="0"/>
              <a:buChar char="•"/>
            </a:pPr>
            <a:endParaRPr lang="en-US" dirty="0"/>
          </a:p>
          <a:p>
            <a:pPr marL="298450" lvl="1" indent="-285750">
              <a:buFont typeface="Arial" panose="020B0604020202020204" pitchFamily="34" charset="0"/>
              <a:buChar char="•"/>
            </a:pPr>
            <a:r>
              <a:rPr lang="en-US" dirty="0"/>
              <a:t>EURO-LABS general meeting held at CERN 27-30 October 2024</a:t>
            </a:r>
          </a:p>
          <a:p>
            <a:pPr marL="298450" lvl="1" indent="-285750">
              <a:buFont typeface="Arial" panose="020B0604020202020204" pitchFamily="34" charset="0"/>
              <a:buChar char="•"/>
            </a:pPr>
            <a:endParaRPr lang="en-US" dirty="0"/>
          </a:p>
          <a:p>
            <a:pPr marL="298450" lvl="1" indent="-285750">
              <a:buFont typeface="Arial" panose="020B0604020202020204" pitchFamily="34" charset="0"/>
              <a:buChar char="•"/>
            </a:pPr>
            <a:r>
              <a:rPr lang="en-US" dirty="0" err="1"/>
              <a:t>NuPECC</a:t>
            </a:r>
            <a:r>
              <a:rPr lang="en-US" dirty="0"/>
              <a:t> Long-Range plan 2024 </a:t>
            </a:r>
            <a:r>
              <a:rPr lang="en-US" dirty="0">
                <a:hlinkClick r:id="rId8" action="ppaction://hlinksldjump"/>
              </a:rPr>
              <a:t>document presented in Brussels &gt;&gt;</a:t>
            </a:r>
            <a:endParaRPr lang="en-US" dirty="0"/>
          </a:p>
          <a:p>
            <a:pPr marL="755650" lvl="2" indent="-285750">
              <a:buFontTx/>
              <a:buChar char="-"/>
            </a:pPr>
            <a:r>
              <a:rPr lang="en-US" dirty="0"/>
              <a:t>fair representation of n_TOF (mentioned 23 times)</a:t>
            </a:r>
          </a:p>
          <a:p>
            <a:pPr marL="298450" lvl="1"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24BD697E-EABF-026E-0345-156DE229837C}"/>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News</a:t>
            </a:r>
          </a:p>
        </p:txBody>
      </p:sp>
    </p:spTree>
    <p:extLst>
      <p:ext uri="{BB962C8B-B14F-4D97-AF65-F5344CB8AC3E}">
        <p14:creationId xmlns:p14="http://schemas.microsoft.com/office/powerpoint/2010/main" val="421872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dissolve">
                                      <p:cBhvr>
                                        <p:cTn id="11" dur="500"/>
                                        <p:tgtEl>
                                          <p:spTgt spid="6">
                                            <p:txEl>
                                              <p:pRg st="3" end="3"/>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dissolve">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dissolve">
                                      <p:cBhvr>
                                        <p:cTn id="19" dur="500"/>
                                        <p:tgtEl>
                                          <p:spTgt spid="6">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Effect transition="in" filter="dissolve">
                                      <p:cBhvr>
                                        <p:cTn id="24" dur="500"/>
                                        <p:tgtEl>
                                          <p:spTgt spid="6">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animEffect transition="in" filter="dissolve">
                                      <p:cBhvr>
                                        <p:cTn id="29" dur="500"/>
                                        <p:tgtEl>
                                          <p:spTgt spid="6">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dissolve">
                                      <p:cBhvr>
                                        <p:cTn id="34" dur="500"/>
                                        <p:tgtEl>
                                          <p:spTgt spid="6">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animEffect transition="in" filter="dissolve">
                                      <p:cBhvr>
                                        <p:cTn id="39" dur="500"/>
                                        <p:tgtEl>
                                          <p:spTgt spid="6">
                                            <p:txEl>
                                              <p:pRg st="14" end="14"/>
                                            </p:txEl>
                                          </p:spTgt>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6">
                                            <p:txEl>
                                              <p:pRg st="15" end="15"/>
                                            </p:txEl>
                                          </p:spTgt>
                                        </p:tgtEl>
                                        <p:attrNameLst>
                                          <p:attrName>style.visibility</p:attrName>
                                        </p:attrNameLst>
                                      </p:cBhvr>
                                      <p:to>
                                        <p:strVal val="visible"/>
                                      </p:to>
                                    </p:set>
                                    <p:animEffect transition="in" filter="dissolve">
                                      <p:cBhvr>
                                        <p:cTn id="43"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FB6EB-D6E3-4A27-2957-9DB087E3F9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4D5A19-A703-2DA2-6232-701EC8A2C766}"/>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26399BEE-534F-7A81-020E-087F55E9C0F7}"/>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0FDA5C03-4B32-8F4B-DDAF-43346DD48365}"/>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F5FAC082-FF9F-9D94-E78E-339A8D685CE5}"/>
              </a:ext>
            </a:extLst>
          </p:cNvPr>
          <p:cNvPicPr>
            <a:picLocks noChangeAspect="1"/>
          </p:cNvPicPr>
          <p:nvPr/>
        </p:nvPicPr>
        <p:blipFill>
          <a:blip r:embed="rId4"/>
          <a:stretch>
            <a:fillRect/>
          </a:stretch>
        </p:blipFill>
        <p:spPr>
          <a:xfrm>
            <a:off x="0" y="5765478"/>
            <a:ext cx="1097466" cy="1092522"/>
          </a:xfrm>
          <a:prstGeom prst="rect">
            <a:avLst/>
          </a:prstGeom>
        </p:spPr>
      </p:pic>
      <p:sp>
        <p:nvSpPr>
          <p:cNvPr id="8" name="TextBox 7">
            <a:extLst>
              <a:ext uri="{FF2B5EF4-FFF2-40B4-BE49-F238E27FC236}">
                <a16:creationId xmlns:a16="http://schemas.microsoft.com/office/drawing/2014/main" id="{2F37799C-275C-1ED0-D2FA-7ED8752A7DA5}"/>
              </a:ext>
            </a:extLst>
          </p:cNvPr>
          <p:cNvSpPr txBox="1"/>
          <p:nvPr/>
        </p:nvSpPr>
        <p:spPr>
          <a:xfrm>
            <a:off x="5529223" y="3198167"/>
            <a:ext cx="1225015" cy="461665"/>
          </a:xfrm>
          <a:prstGeom prst="rect">
            <a:avLst/>
          </a:prstGeom>
          <a:noFill/>
        </p:spPr>
        <p:txBody>
          <a:bodyPr wrap="none" rtlCol="0">
            <a:spAutoFit/>
          </a:bodyPr>
          <a:lstStyle/>
          <a:p>
            <a:r>
              <a:rPr lang="en-US" sz="2400" dirty="0">
                <a:hlinkClick r:id="rId5" action="ppaction://hlinksldjump"/>
              </a:rPr>
              <a:t>&lt;&lt; back</a:t>
            </a:r>
            <a:endParaRPr lang="en-US" sz="2400" dirty="0"/>
          </a:p>
        </p:txBody>
      </p:sp>
    </p:spTree>
    <p:extLst>
      <p:ext uri="{BB962C8B-B14F-4D97-AF65-F5344CB8AC3E}">
        <p14:creationId xmlns:p14="http://schemas.microsoft.com/office/powerpoint/2010/main" val="79422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6E7F-8B83-15D1-5CE6-71368469FC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D00702-776F-CC44-C8F0-5192B58DC5D5}"/>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5F352A74-8B0B-A99D-E5B5-EEB869E7B85A}"/>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1D425D6B-CA3F-4FF1-CC85-686C2A37744E}"/>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FCA49204-AF30-8433-B214-5D7AD48AA9E1}"/>
              </a:ext>
            </a:extLst>
          </p:cNvPr>
          <p:cNvPicPr>
            <a:picLocks noChangeAspect="1"/>
          </p:cNvPicPr>
          <p:nvPr/>
        </p:nvPicPr>
        <p:blipFill>
          <a:blip r:embed="rId4"/>
          <a:stretch>
            <a:fillRect/>
          </a:stretch>
        </p:blipFill>
        <p:spPr>
          <a:xfrm>
            <a:off x="0" y="5765478"/>
            <a:ext cx="1097466" cy="1092522"/>
          </a:xfrm>
          <a:prstGeom prst="rect">
            <a:avLst/>
          </a:prstGeom>
        </p:spPr>
      </p:pic>
      <p:sp>
        <p:nvSpPr>
          <p:cNvPr id="6" name="TextBox 5">
            <a:extLst>
              <a:ext uri="{FF2B5EF4-FFF2-40B4-BE49-F238E27FC236}">
                <a16:creationId xmlns:a16="http://schemas.microsoft.com/office/drawing/2014/main" id="{64CCA5C0-C615-356F-638C-30C1A04444B3}"/>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The End</a:t>
            </a:r>
          </a:p>
        </p:txBody>
      </p:sp>
    </p:spTree>
    <p:extLst>
      <p:ext uri="{BB962C8B-B14F-4D97-AF65-F5344CB8AC3E}">
        <p14:creationId xmlns:p14="http://schemas.microsoft.com/office/powerpoint/2010/main" val="63841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3EA40-D699-F8CE-E274-E07E1E34C0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1F5269-0CD0-275D-C4D8-315DE579BC0A}"/>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6BFFF857-685F-C555-0D4F-5DF7AF216A2B}"/>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graphicFrame>
        <p:nvGraphicFramePr>
          <p:cNvPr id="9" name="Table 8">
            <a:extLst>
              <a:ext uri="{FF2B5EF4-FFF2-40B4-BE49-F238E27FC236}">
                <a16:creationId xmlns:a16="http://schemas.microsoft.com/office/drawing/2014/main" id="{0A5C6F97-1845-7162-5894-24F68F7E6C35}"/>
              </a:ext>
            </a:extLst>
          </p:cNvPr>
          <p:cNvGraphicFramePr>
            <a:graphicFrameLocks noGrp="1"/>
          </p:cNvGraphicFramePr>
          <p:nvPr/>
        </p:nvGraphicFramePr>
        <p:xfrm>
          <a:off x="450580" y="1706679"/>
          <a:ext cx="11382304" cy="4043680"/>
        </p:xfrm>
        <a:graphic>
          <a:graphicData uri="http://schemas.openxmlformats.org/drawingml/2006/table">
            <a:tbl>
              <a:tblPr firstRow="1" bandRow="1">
                <a:tableStyleId>{5C22544A-7EE6-4342-B048-85BDC9FD1C3A}</a:tableStyleId>
              </a:tblPr>
              <a:tblGrid>
                <a:gridCol w="1660608">
                  <a:extLst>
                    <a:ext uri="{9D8B030D-6E8A-4147-A177-3AD203B41FA5}">
                      <a16:colId xmlns:a16="http://schemas.microsoft.com/office/drawing/2014/main" val="3298994405"/>
                    </a:ext>
                  </a:extLst>
                </a:gridCol>
                <a:gridCol w="6695485">
                  <a:extLst>
                    <a:ext uri="{9D8B030D-6E8A-4147-A177-3AD203B41FA5}">
                      <a16:colId xmlns:a16="http://schemas.microsoft.com/office/drawing/2014/main" val="2307304449"/>
                    </a:ext>
                  </a:extLst>
                </a:gridCol>
                <a:gridCol w="1322173">
                  <a:extLst>
                    <a:ext uri="{9D8B030D-6E8A-4147-A177-3AD203B41FA5}">
                      <a16:colId xmlns:a16="http://schemas.microsoft.com/office/drawing/2014/main" val="3030548068"/>
                    </a:ext>
                  </a:extLst>
                </a:gridCol>
                <a:gridCol w="1704038">
                  <a:extLst>
                    <a:ext uri="{9D8B030D-6E8A-4147-A177-3AD203B41FA5}">
                      <a16:colId xmlns:a16="http://schemas.microsoft.com/office/drawing/2014/main" val="3213787005"/>
                    </a:ext>
                  </a:extLst>
                </a:gridCol>
              </a:tblGrid>
              <a:tr h="370840">
                <a:tc>
                  <a:txBody>
                    <a:bodyPr/>
                    <a:lstStyle/>
                    <a:p>
                      <a:r>
                        <a:rPr lang="en-US" dirty="0"/>
                        <a:t>reaction</a:t>
                      </a:r>
                    </a:p>
                  </a:txBody>
                  <a:tcPr/>
                </a:tc>
                <a:tc>
                  <a:txBody>
                    <a:bodyPr/>
                    <a:lstStyle/>
                    <a:p>
                      <a:r>
                        <a:rPr lang="en-US" dirty="0"/>
                        <a:t>motivation</a:t>
                      </a:r>
                    </a:p>
                  </a:txBody>
                  <a:tcPr/>
                </a:tc>
                <a:tc>
                  <a:txBody>
                    <a:bodyPr/>
                    <a:lstStyle/>
                    <a:p>
                      <a:endParaRPr lang="en-US" dirty="0"/>
                    </a:p>
                  </a:txBody>
                  <a:tcPr/>
                </a:tc>
                <a:tc>
                  <a:txBody>
                    <a:bodyPr/>
                    <a:lstStyle/>
                    <a:p>
                      <a:r>
                        <a:rPr lang="en-US" dirty="0"/>
                        <a:t>n_TOF area</a:t>
                      </a:r>
                    </a:p>
                  </a:txBody>
                  <a:tcPr/>
                </a:tc>
                <a:extLst>
                  <a:ext uri="{0D108BD9-81ED-4DB2-BD59-A6C34878D82A}">
                    <a16:rowId xmlns:a16="http://schemas.microsoft.com/office/drawing/2014/main" val="318436838"/>
                  </a:ext>
                </a:extLst>
              </a:tr>
              <a:tr h="370840">
                <a:tc>
                  <a:txBody>
                    <a:bodyPr/>
                    <a:lstStyle/>
                    <a:p>
                      <a:r>
                        <a:rPr lang="en-US" baseline="30000" dirty="0"/>
                        <a:t>28,29,30</a:t>
                      </a:r>
                      <a:r>
                        <a:rPr lang="en-US" dirty="0"/>
                        <a:t>Si(n,</a:t>
                      </a:r>
                      <a:r>
                        <a:rPr lang="el-GR" dirty="0"/>
                        <a:t>γ) </a:t>
                      </a:r>
                      <a:endParaRPr lang="en-US" dirty="0"/>
                    </a:p>
                  </a:txBody>
                  <a:tcPr anchor="ctr"/>
                </a:tc>
                <a:tc>
                  <a:txBody>
                    <a:bodyPr/>
                    <a:lstStyle/>
                    <a:p>
                      <a:r>
                        <a:rPr lang="en-US" dirty="0"/>
                        <a:t>isotopic abundances in pre-solar grains</a:t>
                      </a:r>
                    </a:p>
                    <a:p>
                      <a:r>
                        <a:rPr lang="en-US" dirty="0"/>
                        <a:t>nucleosynthesis in massive stars</a:t>
                      </a:r>
                    </a:p>
                  </a:txBody>
                  <a:tcPr/>
                </a:tc>
                <a:tc>
                  <a:txBody>
                    <a:bodyPr/>
                    <a:lstStyle/>
                    <a:p>
                      <a:r>
                        <a:rPr lang="en-US" dirty="0">
                          <a:hlinkClick r:id="rId3"/>
                        </a:rPr>
                        <a:t>INTC-P-653</a:t>
                      </a:r>
                      <a:endParaRPr lang="en-US" dirty="0"/>
                    </a:p>
                  </a:txBody>
                  <a:tcPr anchor="ctr"/>
                </a:tc>
                <a:tc>
                  <a:txBody>
                    <a:bodyPr/>
                    <a:lstStyle/>
                    <a:p>
                      <a:r>
                        <a:rPr lang="en-US" dirty="0"/>
                        <a:t>EAR1 + EAR2</a:t>
                      </a:r>
                    </a:p>
                  </a:txBody>
                  <a:tcPr anchor="ctr"/>
                </a:tc>
                <a:extLst>
                  <a:ext uri="{0D108BD9-81ED-4DB2-BD59-A6C34878D82A}">
                    <a16:rowId xmlns:a16="http://schemas.microsoft.com/office/drawing/2014/main" val="470562837"/>
                  </a:ext>
                </a:extLst>
              </a:tr>
              <a:tr h="370840">
                <a:tc>
                  <a:txBody>
                    <a:bodyPr/>
                    <a:lstStyle/>
                    <a:p>
                      <a:r>
                        <a:rPr lang="en-US" baseline="30000" dirty="0"/>
                        <a:t>24</a:t>
                      </a:r>
                      <a:r>
                        <a:rPr lang="en-US" dirty="0"/>
                        <a:t>Mg(</a:t>
                      </a:r>
                      <a:r>
                        <a:rPr lang="en-US" dirty="0" err="1"/>
                        <a:t>n,n</a:t>
                      </a:r>
                      <a:r>
                        <a:rPr lang="en-US" dirty="0"/>
                        <a:t>’) </a:t>
                      </a:r>
                    </a:p>
                  </a:txBody>
                  <a:tcPr anchor="ctr"/>
                </a:tc>
                <a:tc>
                  <a:txBody>
                    <a:bodyPr/>
                    <a:lstStyle/>
                    <a:p>
                      <a:r>
                        <a:rPr lang="en-US" dirty="0" err="1"/>
                        <a:t>HPGe</a:t>
                      </a:r>
                      <a:r>
                        <a:rPr lang="en-US" dirty="0"/>
                        <a:t> + LaBr3(Ce) detector test </a:t>
                      </a:r>
                    </a:p>
                    <a:p>
                      <a:r>
                        <a:rPr lang="en-US" dirty="0"/>
                        <a:t>new reaction channel investigations</a:t>
                      </a:r>
                    </a:p>
                  </a:txBody>
                  <a:tcPr/>
                </a:tc>
                <a:tc>
                  <a:txBody>
                    <a:bodyPr/>
                    <a:lstStyle/>
                    <a:p>
                      <a:r>
                        <a:rPr lang="en-US" dirty="0">
                          <a:hlinkClick r:id="rId4"/>
                        </a:rPr>
                        <a:t>INTC-I-261</a:t>
                      </a:r>
                      <a:endParaRPr lang="en-US" dirty="0"/>
                    </a:p>
                  </a:txBody>
                  <a:tcPr anchor="ctr"/>
                </a:tc>
                <a:tc>
                  <a:txBody>
                    <a:bodyPr/>
                    <a:lstStyle/>
                    <a:p>
                      <a:r>
                        <a:rPr lang="en-US" dirty="0"/>
                        <a:t>EAR1</a:t>
                      </a:r>
                    </a:p>
                  </a:txBody>
                  <a:tcPr anchor="ctr"/>
                </a:tc>
                <a:extLst>
                  <a:ext uri="{0D108BD9-81ED-4DB2-BD59-A6C34878D82A}">
                    <a16:rowId xmlns:a16="http://schemas.microsoft.com/office/drawing/2014/main" val="630686724"/>
                  </a:ext>
                </a:extLst>
              </a:tr>
              <a:tr h="370840">
                <a:tc>
                  <a:txBody>
                    <a:bodyPr/>
                    <a:lstStyle/>
                    <a:p>
                      <a:r>
                        <a:rPr lang="en-US" dirty="0"/>
                        <a:t>Ce(</a:t>
                      </a:r>
                      <a:r>
                        <a:rPr lang="en-US" dirty="0" err="1"/>
                        <a:t>n,f</a:t>
                      </a:r>
                      <a:r>
                        <a:rPr lang="en-US" dirty="0"/>
                        <a:t>)</a:t>
                      </a:r>
                    </a:p>
                  </a:txBody>
                  <a:tcPr anchor="ctr"/>
                </a:tc>
                <a:tc>
                  <a:txBody>
                    <a:bodyPr/>
                    <a:lstStyle/>
                    <a:p>
                      <a:r>
                        <a:rPr lang="en-GB" sz="1800" b="0" i="0" kern="1200" dirty="0">
                          <a:solidFill>
                            <a:schemeClr val="dk1"/>
                          </a:solidFill>
                          <a:effectLst/>
                          <a:latin typeface="+mn-lt"/>
                          <a:ea typeface="+mn-ea"/>
                          <a:cs typeface="+mn-cs"/>
                        </a:rPr>
                        <a:t>search for new fission modes in light systems around Z=60</a:t>
                      </a:r>
                      <a:endParaRPr lang="en-US" dirty="0"/>
                    </a:p>
                  </a:txBody>
                  <a:tcPr/>
                </a:tc>
                <a:tc>
                  <a:txBody>
                    <a:bodyPr/>
                    <a:lstStyle/>
                    <a:p>
                      <a:r>
                        <a:rPr lang="en-US" dirty="0">
                          <a:hlinkClick r:id="rId5"/>
                        </a:rPr>
                        <a:t>INTC-P-665</a:t>
                      </a:r>
                      <a:endParaRPr lang="en-US" dirty="0"/>
                    </a:p>
                  </a:txBody>
                  <a:tcPr anchor="ctr"/>
                </a:tc>
                <a:tc>
                  <a:txBody>
                    <a:bodyPr/>
                    <a:lstStyle/>
                    <a:p>
                      <a:r>
                        <a:rPr lang="en-US" dirty="0"/>
                        <a:t>EAR1</a:t>
                      </a:r>
                    </a:p>
                  </a:txBody>
                  <a:tcPr anchor="ctr"/>
                </a:tc>
                <a:extLst>
                  <a:ext uri="{0D108BD9-81ED-4DB2-BD59-A6C34878D82A}">
                    <a16:rowId xmlns:a16="http://schemas.microsoft.com/office/drawing/2014/main" val="3454766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166,167</a:t>
                      </a:r>
                      <a:r>
                        <a:rPr lang="en-US" dirty="0"/>
                        <a:t>Er(n,</a:t>
                      </a:r>
                      <a:r>
                        <a:rPr lang="el-GR" dirty="0"/>
                        <a:t>γ) </a:t>
                      </a:r>
                      <a:endParaRPr lang="en-US" dirty="0"/>
                    </a:p>
                  </a:txBody>
                  <a:tcPr anchor="ctr"/>
                </a:tc>
                <a:tc>
                  <a:txBody>
                    <a:bodyPr/>
                    <a:lstStyle/>
                    <a:p>
                      <a:r>
                        <a:rPr lang="en-US" dirty="0"/>
                        <a:t>burnable neutron absorbers for nuclear technologies</a:t>
                      </a:r>
                    </a:p>
                  </a:txBody>
                  <a:tcPr/>
                </a:tc>
                <a:tc>
                  <a:txBody>
                    <a:bodyPr/>
                    <a:lstStyle/>
                    <a:p>
                      <a:r>
                        <a:rPr lang="en-US" dirty="0">
                          <a:hlinkClick r:id="rId6"/>
                        </a:rPr>
                        <a:t>INTC-P-656</a:t>
                      </a:r>
                      <a:endParaRPr lang="en-US" dirty="0"/>
                    </a:p>
                  </a:txBody>
                  <a:tcPr anchor="ctr"/>
                </a:tc>
                <a:tc>
                  <a:txBody>
                    <a:bodyPr/>
                    <a:lstStyle/>
                    <a:p>
                      <a:r>
                        <a:rPr lang="en-US" dirty="0"/>
                        <a:t>EAR1</a:t>
                      </a:r>
                    </a:p>
                  </a:txBody>
                  <a:tcPr anchor="ctr"/>
                </a:tc>
                <a:extLst>
                  <a:ext uri="{0D108BD9-81ED-4DB2-BD59-A6C34878D82A}">
                    <a16:rowId xmlns:a16="http://schemas.microsoft.com/office/drawing/2014/main" val="1520296427"/>
                  </a:ext>
                </a:extLst>
              </a:tr>
              <a:tr h="370840">
                <a:tc>
                  <a:txBody>
                    <a:bodyPr/>
                    <a:lstStyle/>
                    <a:p>
                      <a:r>
                        <a:rPr lang="en-US" baseline="30000" dirty="0"/>
                        <a:t>209</a:t>
                      </a:r>
                      <a:r>
                        <a:rPr lang="en-US" baseline="0" dirty="0"/>
                        <a:t>Bi</a:t>
                      </a:r>
                      <a:r>
                        <a:rPr lang="en-US" dirty="0"/>
                        <a:t>(n,</a:t>
                      </a:r>
                      <a:r>
                        <a:rPr lang="el-GR" dirty="0"/>
                        <a:t>γ)</a:t>
                      </a:r>
                      <a:endParaRPr lang="en-US" dirty="0"/>
                    </a:p>
                  </a:txBody>
                  <a:tcPr anchor="ctr"/>
                </a:tc>
                <a:tc>
                  <a:txBody>
                    <a:bodyPr/>
                    <a:lstStyle/>
                    <a:p>
                      <a:r>
                        <a:rPr lang="en-GB" sz="1800" i="0" kern="1200" dirty="0">
                          <a:solidFill>
                            <a:schemeClr val="dk1"/>
                          </a:solidFill>
                          <a:effectLst/>
                          <a:latin typeface="+mn-lt"/>
                          <a:ea typeface="+mn-ea"/>
                          <a:cs typeface="+mn-cs"/>
                        </a:rPr>
                        <a:t>radiological burden associated to </a:t>
                      </a:r>
                      <a:r>
                        <a:rPr lang="en-GB" sz="1800" i="0" kern="1200" baseline="30000" dirty="0">
                          <a:solidFill>
                            <a:schemeClr val="dk1"/>
                          </a:solidFill>
                          <a:effectLst/>
                          <a:latin typeface="+mn-lt"/>
                          <a:ea typeface="+mn-ea"/>
                          <a:cs typeface="+mn-cs"/>
                        </a:rPr>
                        <a:t>210</a:t>
                      </a:r>
                      <a:r>
                        <a:rPr lang="en-GB" sz="1800" i="0" kern="1200" dirty="0">
                          <a:solidFill>
                            <a:schemeClr val="dk1"/>
                          </a:solidFill>
                          <a:effectLst/>
                          <a:latin typeface="+mn-lt"/>
                          <a:ea typeface="+mn-ea"/>
                          <a:cs typeface="+mn-cs"/>
                        </a:rPr>
                        <a:t>Po inventory</a:t>
                      </a:r>
                    </a:p>
                    <a:p>
                      <a:r>
                        <a:rPr lang="en-US" sz="1800" i="0" kern="1200" dirty="0">
                          <a:solidFill>
                            <a:schemeClr val="dk1"/>
                          </a:solidFill>
                          <a:effectLst/>
                          <a:latin typeface="+mn-lt"/>
                          <a:ea typeface="+mn-ea"/>
                          <a:cs typeface="+mn-cs"/>
                        </a:rPr>
                        <a:t>termination point of the s-process nucleosynthesis</a:t>
                      </a:r>
                      <a:endParaRPr lang="en-GB" sz="1800" i="0" kern="1200" dirty="0">
                        <a:solidFill>
                          <a:schemeClr val="dk1"/>
                        </a:solidFill>
                        <a:effectLst/>
                        <a:latin typeface="+mn-lt"/>
                        <a:ea typeface="+mn-ea"/>
                        <a:cs typeface="+mn-cs"/>
                      </a:endParaRPr>
                    </a:p>
                  </a:txBody>
                  <a:tcPr/>
                </a:tc>
                <a:tc>
                  <a:txBody>
                    <a:bodyPr/>
                    <a:lstStyle/>
                    <a:p>
                      <a:r>
                        <a:rPr lang="en-US" dirty="0">
                          <a:hlinkClick r:id="rId7"/>
                        </a:rPr>
                        <a:t>INTC-P-675</a:t>
                      </a:r>
                      <a:endParaRPr lang="en-US" dirty="0"/>
                    </a:p>
                  </a:txBody>
                  <a:tcPr anchor="ctr"/>
                </a:tc>
                <a:tc>
                  <a:txBody>
                    <a:bodyPr/>
                    <a:lstStyle/>
                    <a:p>
                      <a:r>
                        <a:rPr lang="en-US" dirty="0"/>
                        <a:t>EAR2</a:t>
                      </a:r>
                    </a:p>
                  </a:txBody>
                  <a:tcPr anchor="ctr"/>
                </a:tc>
                <a:extLst>
                  <a:ext uri="{0D108BD9-81ED-4DB2-BD59-A6C34878D82A}">
                    <a16:rowId xmlns:a16="http://schemas.microsoft.com/office/drawing/2014/main" val="1764694836"/>
                  </a:ext>
                </a:extLst>
              </a:tr>
              <a:tr h="370840">
                <a:tc>
                  <a:txBody>
                    <a:bodyPr/>
                    <a:lstStyle/>
                    <a:p>
                      <a:r>
                        <a:rPr lang="en-US" baseline="30000" dirty="0"/>
                        <a:t>146</a:t>
                      </a:r>
                      <a:r>
                        <a:rPr lang="en-US" baseline="0" dirty="0"/>
                        <a:t>Nd</a:t>
                      </a:r>
                      <a:r>
                        <a:rPr lang="en-US" dirty="0"/>
                        <a:t>(n,</a:t>
                      </a:r>
                      <a:r>
                        <a:rPr lang="el-GR" dirty="0"/>
                        <a:t>γ)</a:t>
                      </a:r>
                      <a:endParaRPr lang="en-US" dirty="0"/>
                    </a:p>
                  </a:txBody>
                  <a:tcPr anchor="ctr"/>
                </a:tc>
                <a:tc>
                  <a:txBody>
                    <a:bodyPr/>
                    <a:lstStyle/>
                    <a:p>
                      <a:r>
                        <a:rPr lang="en-US" dirty="0"/>
                        <a:t>s-process nucleosynthesis in AGB stars</a:t>
                      </a:r>
                    </a:p>
                  </a:txBody>
                  <a:tcPr/>
                </a:tc>
                <a:tc>
                  <a:txBody>
                    <a:bodyPr/>
                    <a:lstStyle/>
                    <a:p>
                      <a:r>
                        <a:rPr lang="en-US" dirty="0">
                          <a:hlinkClick r:id="rId8"/>
                        </a:rPr>
                        <a:t>INTC-P-671</a:t>
                      </a:r>
                      <a:endParaRPr lang="en-US" dirty="0"/>
                    </a:p>
                  </a:txBody>
                  <a:tcPr anchor="ctr"/>
                </a:tc>
                <a:tc>
                  <a:txBody>
                    <a:bodyPr/>
                    <a:lstStyle/>
                    <a:p>
                      <a:r>
                        <a:rPr lang="en-US" dirty="0"/>
                        <a:t>EAR2</a:t>
                      </a:r>
                    </a:p>
                  </a:txBody>
                  <a:tcPr anchor="ctr"/>
                </a:tc>
                <a:extLst>
                  <a:ext uri="{0D108BD9-81ED-4DB2-BD59-A6C34878D82A}">
                    <a16:rowId xmlns:a16="http://schemas.microsoft.com/office/drawing/2014/main" val="24316807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88</a:t>
                      </a:r>
                      <a:r>
                        <a:rPr lang="en-US" baseline="0" dirty="0"/>
                        <a:t>Zr</a:t>
                      </a:r>
                      <a:r>
                        <a:rPr lang="en-US" dirty="0"/>
                        <a:t>(n,</a:t>
                      </a:r>
                      <a:r>
                        <a:rPr lang="el-GR" dirty="0"/>
                        <a:t>γ)</a:t>
                      </a:r>
                      <a:r>
                        <a:rPr lang="en-US" dirty="0"/>
                        <a:t>        ☢️</a:t>
                      </a:r>
                    </a:p>
                  </a:txBody>
                  <a:tcPr anchor="ctr"/>
                </a:tc>
                <a:tc>
                  <a:txBody>
                    <a:bodyPr/>
                    <a:lstStyle/>
                    <a:p>
                      <a:r>
                        <a:rPr lang="en-US" dirty="0"/>
                        <a:t>extremely large neutron absorption cross section</a:t>
                      </a:r>
                    </a:p>
                    <a:p>
                      <a:r>
                        <a:rPr lang="en-US" dirty="0"/>
                        <a:t>radioactive sample with t</a:t>
                      </a:r>
                      <a:r>
                        <a:rPr lang="en-US" baseline="-25000" dirty="0"/>
                        <a:t>1/2</a:t>
                      </a:r>
                      <a:r>
                        <a:rPr lang="en-US" dirty="0"/>
                        <a:t>=  83.4 d</a:t>
                      </a:r>
                    </a:p>
                  </a:txBody>
                  <a:tcPr/>
                </a:tc>
                <a:tc>
                  <a:txBody>
                    <a:bodyPr/>
                    <a:lstStyle/>
                    <a:p>
                      <a:r>
                        <a:rPr lang="en-US" dirty="0">
                          <a:hlinkClick r:id="rId9"/>
                        </a:rPr>
                        <a:t>INTC-P-693</a:t>
                      </a:r>
                      <a:endParaRPr lang="en-US" dirty="0"/>
                    </a:p>
                  </a:txBody>
                  <a:tcPr anchor="ctr"/>
                </a:tc>
                <a:tc>
                  <a:txBody>
                    <a:bodyPr/>
                    <a:lstStyle/>
                    <a:p>
                      <a:r>
                        <a:rPr lang="en-US" dirty="0"/>
                        <a:t>EAR2</a:t>
                      </a:r>
                    </a:p>
                  </a:txBody>
                  <a:tcPr anchor="ctr"/>
                </a:tc>
                <a:extLst>
                  <a:ext uri="{0D108BD9-81ED-4DB2-BD59-A6C34878D82A}">
                    <a16:rowId xmlns:a16="http://schemas.microsoft.com/office/drawing/2014/main" val="2365394734"/>
                  </a:ext>
                </a:extLst>
              </a:tr>
            </a:tbl>
          </a:graphicData>
        </a:graphic>
      </p:graphicFrame>
      <p:sp>
        <p:nvSpPr>
          <p:cNvPr id="11" name="TextBox 10">
            <a:extLst>
              <a:ext uri="{FF2B5EF4-FFF2-40B4-BE49-F238E27FC236}">
                <a16:creationId xmlns:a16="http://schemas.microsoft.com/office/drawing/2014/main" id="{775A85AE-C05A-93E5-0F45-3BEEC17F8B4F}"/>
              </a:ext>
            </a:extLst>
          </p:cNvPr>
          <p:cNvSpPr txBox="1"/>
          <p:nvPr/>
        </p:nvSpPr>
        <p:spPr>
          <a:xfrm>
            <a:off x="7241142" y="1294147"/>
            <a:ext cx="4683205" cy="369332"/>
          </a:xfrm>
          <a:prstGeom prst="rect">
            <a:avLst/>
          </a:prstGeom>
          <a:noFill/>
        </p:spPr>
        <p:txBody>
          <a:bodyPr wrap="none" rtlCol="0">
            <a:spAutoFit/>
          </a:bodyPr>
          <a:lstStyle/>
          <a:p>
            <a:r>
              <a:rPr lang="en-US" dirty="0"/>
              <a:t>from mid-March through end-November 2024</a:t>
            </a:r>
          </a:p>
        </p:txBody>
      </p:sp>
      <p:pic>
        <p:nvPicPr>
          <p:cNvPr id="2" name="Picture 1">
            <a:extLst>
              <a:ext uri="{FF2B5EF4-FFF2-40B4-BE49-F238E27FC236}">
                <a16:creationId xmlns:a16="http://schemas.microsoft.com/office/drawing/2014/main" id="{969BA49B-9F49-D61B-C9D8-46FB02BB1625}"/>
              </a:ext>
            </a:extLst>
          </p:cNvPr>
          <p:cNvPicPr>
            <a:picLocks noChangeAspect="1"/>
          </p:cNvPicPr>
          <p:nvPr/>
        </p:nvPicPr>
        <p:blipFill>
          <a:blip r:embed="rId10"/>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6F707589-09F8-BD1D-4B5F-369D266A4ADF}"/>
              </a:ext>
            </a:extLst>
          </p:cNvPr>
          <p:cNvPicPr>
            <a:picLocks noChangeAspect="1"/>
          </p:cNvPicPr>
          <p:nvPr/>
        </p:nvPicPr>
        <p:blipFill>
          <a:blip r:embed="rId11"/>
          <a:stretch>
            <a:fillRect/>
          </a:stretch>
        </p:blipFill>
        <p:spPr>
          <a:xfrm>
            <a:off x="0" y="5765478"/>
            <a:ext cx="1097466" cy="1092522"/>
          </a:xfrm>
          <a:prstGeom prst="rect">
            <a:avLst/>
          </a:prstGeom>
        </p:spPr>
      </p:pic>
      <p:sp>
        <p:nvSpPr>
          <p:cNvPr id="8" name="Rectangle 7">
            <a:extLst>
              <a:ext uri="{FF2B5EF4-FFF2-40B4-BE49-F238E27FC236}">
                <a16:creationId xmlns:a16="http://schemas.microsoft.com/office/drawing/2014/main" id="{124B434B-7719-FE9B-C562-F232B96C2B6D}"/>
              </a:ext>
            </a:extLst>
          </p:cNvPr>
          <p:cNvSpPr/>
          <p:nvPr/>
        </p:nvSpPr>
        <p:spPr>
          <a:xfrm>
            <a:off x="477083" y="2075935"/>
            <a:ext cx="1615969" cy="61783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B0F264-9C20-78FA-8BD7-9E184F112A50}"/>
              </a:ext>
            </a:extLst>
          </p:cNvPr>
          <p:cNvSpPr/>
          <p:nvPr/>
        </p:nvSpPr>
        <p:spPr>
          <a:xfrm>
            <a:off x="470459" y="2705413"/>
            <a:ext cx="1615969" cy="61783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F767A3-33EF-E4B9-6E3B-EA0A6CD1D389}"/>
              </a:ext>
            </a:extLst>
          </p:cNvPr>
          <p:cNvSpPr/>
          <p:nvPr/>
        </p:nvSpPr>
        <p:spPr>
          <a:xfrm>
            <a:off x="472560" y="3745515"/>
            <a:ext cx="1615969" cy="38612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ACC166F-F105-838B-8D8F-FFE249B1040D}"/>
              </a:ext>
            </a:extLst>
          </p:cNvPr>
          <p:cNvSpPr/>
          <p:nvPr/>
        </p:nvSpPr>
        <p:spPr>
          <a:xfrm>
            <a:off x="470459" y="3327815"/>
            <a:ext cx="1615969" cy="417700"/>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B1A076E-BE71-365F-39F8-33178A0F6D7E}"/>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2024 run: </a:t>
            </a:r>
            <a:r>
              <a:rPr lang="en-US" sz="4400" dirty="0">
                <a:solidFill>
                  <a:schemeClr val="accent1"/>
                </a:solidFill>
                <a:effectLst>
                  <a:outerShdw blurRad="50800" dist="38100" dir="2700000" algn="tl" rotWithShape="0">
                    <a:prstClr val="black">
                      <a:alpha val="40000"/>
                    </a:prstClr>
                  </a:outerShdw>
                </a:effectLst>
                <a:latin typeface="Roboto" panose="02000000000000000000" pitchFamily="2" charset="0"/>
              </a:rPr>
              <a:t>n</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_TOF-</a:t>
            </a:r>
            <a:r>
              <a:rPr lang="en-US" sz="4400" dirty="0">
                <a:solidFill>
                  <a:srgbClr val="FF0000"/>
                </a:solidFill>
                <a:effectLst>
                  <a:outerShdw blurRad="50800" dist="38100" dir="2700000" algn="tl" rotWithShape="0">
                    <a:prstClr val="black">
                      <a:alpha val="40000"/>
                    </a:prstClr>
                  </a:outerShdw>
                </a:effectLst>
                <a:latin typeface="Roboto" panose="02000000000000000000" pitchFamily="2" charset="0"/>
              </a:rPr>
              <a:t>IT</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                                        1/3</a:t>
            </a:r>
          </a:p>
        </p:txBody>
      </p:sp>
      <p:sp>
        <p:nvSpPr>
          <p:cNvPr id="14" name="TextBox 13">
            <a:extLst>
              <a:ext uri="{FF2B5EF4-FFF2-40B4-BE49-F238E27FC236}">
                <a16:creationId xmlns:a16="http://schemas.microsoft.com/office/drawing/2014/main" id="{2A6687A3-3655-1F94-5583-A36989B6FCF5}"/>
              </a:ext>
            </a:extLst>
          </p:cNvPr>
          <p:cNvSpPr txBox="1"/>
          <p:nvPr/>
        </p:nvSpPr>
        <p:spPr>
          <a:xfrm>
            <a:off x="9881786" y="978833"/>
            <a:ext cx="1996829" cy="369332"/>
          </a:xfrm>
          <a:prstGeom prst="rect">
            <a:avLst/>
          </a:prstGeom>
          <a:noFill/>
        </p:spPr>
        <p:txBody>
          <a:bodyPr wrap="none" rtlCol="0">
            <a:spAutoFit/>
          </a:bodyPr>
          <a:lstStyle/>
          <a:p>
            <a:r>
              <a:rPr lang="en-US" dirty="0"/>
              <a:t>11 ex, 3 dd/dt, 2 td</a:t>
            </a:r>
          </a:p>
        </p:txBody>
      </p:sp>
    </p:spTree>
    <p:extLst>
      <p:ext uri="{BB962C8B-B14F-4D97-AF65-F5344CB8AC3E}">
        <p14:creationId xmlns:p14="http://schemas.microsoft.com/office/powerpoint/2010/main" val="10409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0DDAB-A8CE-3945-FA00-8B9B3F01CA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588AD4-1932-00F1-135D-0CBFFD470CC8}"/>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28D93138-F705-8636-7146-0CCE2FB6D218}"/>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10" name="Picture 2" descr="Compressed Gas Sign - Hazard Signs - Safe Industrial">
            <a:extLst>
              <a:ext uri="{FF2B5EF4-FFF2-40B4-BE49-F238E27FC236}">
                <a16:creationId xmlns:a16="http://schemas.microsoft.com/office/drawing/2014/main" id="{73DDBD78-8FFE-FF8C-19CD-16F709091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103" y="3845860"/>
            <a:ext cx="541445" cy="405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1656BE-8841-1753-D78F-3F1D868D4B55}"/>
              </a:ext>
            </a:extLst>
          </p:cNvPr>
          <p:cNvPicPr>
            <a:picLocks noChangeAspect="1"/>
          </p:cNvPicPr>
          <p:nvPr/>
        </p:nvPicPr>
        <p:blipFill>
          <a:blip r:embed="rId4"/>
          <a:stretch>
            <a:fillRect/>
          </a:stretch>
        </p:blipFill>
        <p:spPr>
          <a:xfrm>
            <a:off x="10739023" y="5815577"/>
            <a:ext cx="1449696" cy="1012706"/>
          </a:xfrm>
          <a:prstGeom prst="rect">
            <a:avLst/>
          </a:prstGeom>
        </p:spPr>
      </p:pic>
      <p:pic>
        <p:nvPicPr>
          <p:cNvPr id="7" name="Picture 6" descr="A blue logo with text&#10;&#10;Description automatically generated">
            <a:extLst>
              <a:ext uri="{FF2B5EF4-FFF2-40B4-BE49-F238E27FC236}">
                <a16:creationId xmlns:a16="http://schemas.microsoft.com/office/drawing/2014/main" id="{0376E783-EACC-F8BF-8E17-76E129D8CAF3}"/>
              </a:ext>
            </a:extLst>
          </p:cNvPr>
          <p:cNvPicPr>
            <a:picLocks noChangeAspect="1"/>
          </p:cNvPicPr>
          <p:nvPr/>
        </p:nvPicPr>
        <p:blipFill>
          <a:blip r:embed="rId5"/>
          <a:stretch>
            <a:fillRect/>
          </a:stretch>
        </p:blipFill>
        <p:spPr>
          <a:xfrm>
            <a:off x="0" y="5765478"/>
            <a:ext cx="1097466" cy="1092522"/>
          </a:xfrm>
          <a:prstGeom prst="rect">
            <a:avLst/>
          </a:prstGeom>
        </p:spPr>
      </p:pic>
      <p:sp>
        <p:nvSpPr>
          <p:cNvPr id="8" name="TextBox 7">
            <a:extLst>
              <a:ext uri="{FF2B5EF4-FFF2-40B4-BE49-F238E27FC236}">
                <a16:creationId xmlns:a16="http://schemas.microsoft.com/office/drawing/2014/main" id="{0B9A06E2-D1B4-F056-09D0-8010C4F3EED3}"/>
              </a:ext>
            </a:extLst>
          </p:cNvPr>
          <p:cNvSpPr txBox="1"/>
          <p:nvPr/>
        </p:nvSpPr>
        <p:spPr>
          <a:xfrm>
            <a:off x="7241142" y="1294147"/>
            <a:ext cx="4683205" cy="369332"/>
          </a:xfrm>
          <a:prstGeom prst="rect">
            <a:avLst/>
          </a:prstGeom>
          <a:noFill/>
        </p:spPr>
        <p:txBody>
          <a:bodyPr wrap="none" rtlCol="0">
            <a:spAutoFit/>
          </a:bodyPr>
          <a:lstStyle/>
          <a:p>
            <a:r>
              <a:rPr lang="en-US" dirty="0"/>
              <a:t>from mid-March through end-November 2024</a:t>
            </a:r>
          </a:p>
        </p:txBody>
      </p:sp>
      <p:graphicFrame>
        <p:nvGraphicFramePr>
          <p:cNvPr id="9" name="Table 8">
            <a:extLst>
              <a:ext uri="{FF2B5EF4-FFF2-40B4-BE49-F238E27FC236}">
                <a16:creationId xmlns:a16="http://schemas.microsoft.com/office/drawing/2014/main" id="{77FDAFA5-AF03-91E6-D186-AF98B35E884B}"/>
              </a:ext>
            </a:extLst>
          </p:cNvPr>
          <p:cNvGraphicFramePr>
            <a:graphicFrameLocks noGrp="1"/>
          </p:cNvGraphicFramePr>
          <p:nvPr>
            <p:extLst>
              <p:ext uri="{D42A27DB-BD31-4B8C-83A1-F6EECF244321}">
                <p14:modId xmlns:p14="http://schemas.microsoft.com/office/powerpoint/2010/main" val="994327449"/>
              </p:ext>
            </p:extLst>
          </p:nvPr>
        </p:nvGraphicFramePr>
        <p:xfrm>
          <a:off x="450579" y="1706400"/>
          <a:ext cx="11382304" cy="3302000"/>
        </p:xfrm>
        <a:graphic>
          <a:graphicData uri="http://schemas.openxmlformats.org/drawingml/2006/table">
            <a:tbl>
              <a:tblPr firstRow="1" bandRow="1">
                <a:tableStyleId>{5C22544A-7EE6-4342-B048-85BDC9FD1C3A}</a:tableStyleId>
              </a:tblPr>
              <a:tblGrid>
                <a:gridCol w="1660609">
                  <a:extLst>
                    <a:ext uri="{9D8B030D-6E8A-4147-A177-3AD203B41FA5}">
                      <a16:colId xmlns:a16="http://schemas.microsoft.com/office/drawing/2014/main" val="3298994405"/>
                    </a:ext>
                  </a:extLst>
                </a:gridCol>
                <a:gridCol w="6695484">
                  <a:extLst>
                    <a:ext uri="{9D8B030D-6E8A-4147-A177-3AD203B41FA5}">
                      <a16:colId xmlns:a16="http://schemas.microsoft.com/office/drawing/2014/main" val="2307304449"/>
                    </a:ext>
                  </a:extLst>
                </a:gridCol>
                <a:gridCol w="1322173">
                  <a:extLst>
                    <a:ext uri="{9D8B030D-6E8A-4147-A177-3AD203B41FA5}">
                      <a16:colId xmlns:a16="http://schemas.microsoft.com/office/drawing/2014/main" val="3030548068"/>
                    </a:ext>
                  </a:extLst>
                </a:gridCol>
                <a:gridCol w="1704038">
                  <a:extLst>
                    <a:ext uri="{9D8B030D-6E8A-4147-A177-3AD203B41FA5}">
                      <a16:colId xmlns:a16="http://schemas.microsoft.com/office/drawing/2014/main" val="3213787005"/>
                    </a:ext>
                  </a:extLst>
                </a:gridCol>
              </a:tblGrid>
              <a:tr h="370840">
                <a:tc>
                  <a:txBody>
                    <a:bodyPr/>
                    <a:lstStyle/>
                    <a:p>
                      <a:r>
                        <a:rPr lang="en-US" dirty="0"/>
                        <a:t>reaction</a:t>
                      </a:r>
                    </a:p>
                  </a:txBody>
                  <a:tcPr/>
                </a:tc>
                <a:tc>
                  <a:txBody>
                    <a:bodyPr/>
                    <a:lstStyle/>
                    <a:p>
                      <a:r>
                        <a:rPr lang="en-US" dirty="0"/>
                        <a:t>motivation</a:t>
                      </a:r>
                    </a:p>
                  </a:txBody>
                  <a:tcPr/>
                </a:tc>
                <a:tc>
                  <a:txBody>
                    <a:bodyPr/>
                    <a:lstStyle/>
                    <a:p>
                      <a:endParaRPr lang="en-US" dirty="0"/>
                    </a:p>
                  </a:txBody>
                  <a:tcPr/>
                </a:tc>
                <a:tc>
                  <a:txBody>
                    <a:bodyPr/>
                    <a:lstStyle/>
                    <a:p>
                      <a:r>
                        <a:rPr lang="en-US" dirty="0"/>
                        <a:t>n_TOF area</a:t>
                      </a:r>
                    </a:p>
                  </a:txBody>
                  <a:tcPr/>
                </a:tc>
                <a:extLst>
                  <a:ext uri="{0D108BD9-81ED-4DB2-BD59-A6C34878D82A}">
                    <a16:rowId xmlns:a16="http://schemas.microsoft.com/office/drawing/2014/main" val="3184368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92,97,98</a:t>
                      </a:r>
                      <a:r>
                        <a:rPr lang="en-US" baseline="0" dirty="0"/>
                        <a:t>Mo</a:t>
                      </a:r>
                      <a:r>
                        <a:rPr lang="en-US" dirty="0"/>
                        <a:t>(n,</a:t>
                      </a:r>
                      <a:r>
                        <a:rPr lang="el-GR" dirty="0"/>
                        <a:t>γ)</a:t>
                      </a:r>
                      <a:endParaRPr lang="en-US" dirty="0"/>
                    </a:p>
                  </a:txBody>
                  <a:tcPr anchor="ctr"/>
                </a:tc>
                <a:tc>
                  <a:txBody>
                    <a:bodyPr/>
                    <a:lstStyle/>
                    <a:p>
                      <a:r>
                        <a:rPr lang="en-US" dirty="0"/>
                        <a:t>multiple nucleosynthesis processes for different stable isotopes</a:t>
                      </a:r>
                    </a:p>
                    <a:p>
                      <a:r>
                        <a:rPr lang="en-US" dirty="0"/>
                        <a:t>development of nuclear fuel for advanced nuclear reactors  </a:t>
                      </a:r>
                    </a:p>
                  </a:txBody>
                  <a:tcPr/>
                </a:tc>
                <a:tc>
                  <a:txBody>
                    <a:bodyPr/>
                    <a:lstStyle/>
                    <a:p>
                      <a:pPr algn="ctr"/>
                      <a:r>
                        <a:rPr lang="en-US" dirty="0">
                          <a:hlinkClick r:id="rId6"/>
                        </a:rPr>
                        <a:t>INTC-P-569-ADD-1</a:t>
                      </a:r>
                      <a:endParaRPr lang="en-US" dirty="0"/>
                    </a:p>
                  </a:txBody>
                  <a:tcPr anchor="ctr"/>
                </a:tc>
                <a:tc>
                  <a:txBody>
                    <a:bodyPr/>
                    <a:lstStyle/>
                    <a:p>
                      <a:r>
                        <a:rPr lang="en-US" dirty="0"/>
                        <a:t>EAR1 + EAR2</a:t>
                      </a:r>
                    </a:p>
                  </a:txBody>
                  <a:tcPr anchor="ctr"/>
                </a:tc>
                <a:extLst>
                  <a:ext uri="{0D108BD9-81ED-4DB2-BD59-A6C34878D82A}">
                    <a16:rowId xmlns:a16="http://schemas.microsoft.com/office/drawing/2014/main" val="14693034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238</a:t>
                      </a:r>
                      <a:r>
                        <a:rPr lang="en-US" baseline="0" dirty="0"/>
                        <a:t>U</a:t>
                      </a:r>
                      <a:r>
                        <a:rPr lang="en-US" dirty="0"/>
                        <a:t>(n,</a:t>
                      </a:r>
                      <a:r>
                        <a:rPr lang="el-GR" dirty="0"/>
                        <a:t>γ)</a:t>
                      </a:r>
                      <a:r>
                        <a:rPr lang="en-US" dirty="0"/>
                        <a:t>         ☢️</a:t>
                      </a:r>
                    </a:p>
                  </a:txBody>
                  <a:tcPr anchor="ctr"/>
                </a:tc>
                <a:tc>
                  <a:txBody>
                    <a:bodyPr/>
                    <a:lstStyle/>
                    <a:p>
                      <a:r>
                        <a:rPr lang="en-US" dirty="0"/>
                        <a:t>key reaction for any nuclear technology applications</a:t>
                      </a:r>
                    </a:p>
                  </a:txBody>
                  <a:tcPr/>
                </a:tc>
                <a:tc>
                  <a:txBody>
                    <a:bodyPr/>
                    <a:lstStyle/>
                    <a:p>
                      <a:r>
                        <a:rPr lang="en-US" dirty="0">
                          <a:hlinkClick r:id="rId7"/>
                        </a:rPr>
                        <a:t>INTC-P-672</a:t>
                      </a:r>
                      <a:endParaRPr lang="en-US" dirty="0"/>
                    </a:p>
                  </a:txBody>
                  <a:tcPr anchor="ctr"/>
                </a:tc>
                <a:tc>
                  <a:txBody>
                    <a:bodyPr/>
                    <a:lstStyle/>
                    <a:p>
                      <a:r>
                        <a:rPr lang="en-US" dirty="0"/>
                        <a:t>EAR1</a:t>
                      </a:r>
                    </a:p>
                  </a:txBody>
                  <a:tcPr anchor="ctr"/>
                </a:tc>
                <a:extLst>
                  <a:ext uri="{0D108BD9-81ED-4DB2-BD59-A6C34878D82A}">
                    <a16:rowId xmlns:a16="http://schemas.microsoft.com/office/drawing/2014/main" val="3472073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63,65</a:t>
                      </a:r>
                      <a:r>
                        <a:rPr lang="en-US" baseline="0" dirty="0"/>
                        <a:t>Cu</a:t>
                      </a:r>
                      <a:r>
                        <a:rPr lang="en-US" dirty="0"/>
                        <a:t>(n,</a:t>
                      </a:r>
                      <a:r>
                        <a:rPr lang="el-GR" dirty="0"/>
                        <a:t>γ)</a:t>
                      </a:r>
                      <a:endParaRPr lang="en-US" dirty="0"/>
                    </a:p>
                  </a:txBody>
                  <a:tcPr anchor="ctr"/>
                </a:tc>
                <a:tc>
                  <a:txBody>
                    <a:bodyPr/>
                    <a:lstStyle/>
                    <a:p>
                      <a:r>
                        <a:rPr lang="en-US" dirty="0"/>
                        <a:t>advanced nuclear technologies applications</a:t>
                      </a:r>
                    </a:p>
                    <a:p>
                      <a:r>
                        <a:rPr lang="en-US" dirty="0"/>
                        <a:t>s-process nucleosynthesis about the iron peak</a:t>
                      </a:r>
                    </a:p>
                  </a:txBody>
                  <a:tcPr/>
                </a:tc>
                <a:tc>
                  <a:txBody>
                    <a:bodyPr/>
                    <a:lstStyle/>
                    <a:p>
                      <a:r>
                        <a:rPr lang="en-US" dirty="0">
                          <a:hlinkClick r:id="rId8"/>
                        </a:rPr>
                        <a:t>INTC-P-689</a:t>
                      </a:r>
                      <a:endParaRPr lang="en-US" dirty="0"/>
                    </a:p>
                  </a:txBody>
                  <a:tcPr anchor="ctr"/>
                </a:tc>
                <a:tc>
                  <a:txBody>
                    <a:bodyPr/>
                    <a:lstStyle/>
                    <a:p>
                      <a:r>
                        <a:rPr lang="en-US" dirty="0"/>
                        <a:t>EAR1</a:t>
                      </a:r>
                    </a:p>
                  </a:txBody>
                  <a:tcPr anchor="ctr"/>
                </a:tc>
                <a:extLst>
                  <a:ext uri="{0D108BD9-81ED-4DB2-BD59-A6C34878D82A}">
                    <a16:rowId xmlns:a16="http://schemas.microsoft.com/office/drawing/2014/main" val="13256546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40</a:t>
                      </a:r>
                      <a:r>
                        <a:rPr lang="en-US" baseline="0" dirty="0"/>
                        <a:t>Ar</a:t>
                      </a:r>
                      <a:r>
                        <a:rPr lang="en-US" dirty="0"/>
                        <a:t>(n,</a:t>
                      </a:r>
                      <a:r>
                        <a:rPr lang="el-GR" dirty="0"/>
                        <a:t>γ)</a:t>
                      </a:r>
                      <a:r>
                        <a:rPr lang="en-US" dirty="0"/>
                        <a:t>            </a:t>
                      </a:r>
                    </a:p>
                  </a:txBody>
                  <a:tcPr anchor="ctr"/>
                </a:tc>
                <a:tc>
                  <a:txBody>
                    <a:bodyPr/>
                    <a:lstStyle/>
                    <a:p>
                      <a:r>
                        <a:rPr lang="en-US" dirty="0"/>
                        <a:t>understanding neutron propagation in argon</a:t>
                      </a:r>
                    </a:p>
                    <a:p>
                      <a:r>
                        <a:rPr lang="en-US" dirty="0"/>
                        <a:t>first capture measurement on a gas sample at n_TOF</a:t>
                      </a:r>
                    </a:p>
                  </a:txBody>
                  <a:tcPr/>
                </a:tc>
                <a:tc>
                  <a:txBody>
                    <a:bodyPr/>
                    <a:lstStyle/>
                    <a:p>
                      <a:r>
                        <a:rPr lang="en-US" dirty="0">
                          <a:hlinkClick r:id="rId9"/>
                        </a:rPr>
                        <a:t>INTC-I-256</a:t>
                      </a:r>
                      <a:endParaRPr lang="en-US" dirty="0"/>
                    </a:p>
                  </a:txBody>
                  <a:tcPr anchor="ctr"/>
                </a:tc>
                <a:tc>
                  <a:txBody>
                    <a:bodyPr/>
                    <a:lstStyle/>
                    <a:p>
                      <a:r>
                        <a:rPr lang="en-US" dirty="0"/>
                        <a:t>EAR2</a:t>
                      </a:r>
                    </a:p>
                  </a:txBody>
                  <a:tcPr anchor="ctr"/>
                </a:tc>
                <a:extLst>
                  <a:ext uri="{0D108BD9-81ED-4DB2-BD59-A6C34878D82A}">
                    <a16:rowId xmlns:a16="http://schemas.microsoft.com/office/drawing/2014/main" val="14685226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40</a:t>
                      </a:r>
                      <a:r>
                        <a:rPr lang="en-US" dirty="0"/>
                        <a:t>K(</a:t>
                      </a:r>
                      <a:r>
                        <a:rPr lang="en-US" dirty="0" err="1"/>
                        <a:t>n,p</a:t>
                      </a:r>
                      <a:r>
                        <a:rPr lang="en-US" dirty="0"/>
                        <a:t>), (n,⍺)</a:t>
                      </a:r>
                    </a:p>
                  </a:txBody>
                  <a:tcPr anchor="ctr"/>
                </a:tc>
                <a:tc>
                  <a:txBody>
                    <a:bodyPr/>
                    <a:lstStyle/>
                    <a:p>
                      <a:r>
                        <a:rPr lang="en-US" dirty="0"/>
                        <a:t>s-process nucleosynthesis in massive stars</a:t>
                      </a:r>
                    </a:p>
                    <a:p>
                      <a:r>
                        <a:rPr lang="en-US" dirty="0"/>
                        <a:t>radioactive heating of earth-like exoplanets</a:t>
                      </a:r>
                    </a:p>
                  </a:txBody>
                  <a:tcPr/>
                </a:tc>
                <a:tc>
                  <a:txBody>
                    <a:bodyPr/>
                    <a:lstStyle/>
                    <a:p>
                      <a:pPr algn="ctr"/>
                      <a:r>
                        <a:rPr lang="en-US" dirty="0">
                          <a:hlinkClick r:id="rId10"/>
                        </a:rPr>
                        <a:t>INTC-645</a:t>
                      </a:r>
                      <a:endParaRPr lang="en-US" dirty="0"/>
                    </a:p>
                  </a:txBody>
                  <a:tcPr anchor="ctr"/>
                </a:tc>
                <a:tc>
                  <a:txBody>
                    <a:bodyPr/>
                    <a:lstStyle/>
                    <a:p>
                      <a:r>
                        <a:rPr lang="en-US" dirty="0"/>
                        <a:t>EAR2</a:t>
                      </a:r>
                    </a:p>
                  </a:txBody>
                  <a:tcPr anchor="ctr"/>
                </a:tc>
                <a:extLst>
                  <a:ext uri="{0D108BD9-81ED-4DB2-BD59-A6C34878D82A}">
                    <a16:rowId xmlns:a16="http://schemas.microsoft.com/office/drawing/2014/main" val="1960040410"/>
                  </a:ext>
                </a:extLst>
              </a:tr>
            </a:tbl>
          </a:graphicData>
        </a:graphic>
      </p:graphicFrame>
      <p:sp>
        <p:nvSpPr>
          <p:cNvPr id="2" name="Rectangle 1">
            <a:extLst>
              <a:ext uri="{FF2B5EF4-FFF2-40B4-BE49-F238E27FC236}">
                <a16:creationId xmlns:a16="http://schemas.microsoft.com/office/drawing/2014/main" id="{654562D9-8527-5862-4265-C70835F662F5}"/>
              </a:ext>
            </a:extLst>
          </p:cNvPr>
          <p:cNvSpPr/>
          <p:nvPr/>
        </p:nvSpPr>
        <p:spPr>
          <a:xfrm>
            <a:off x="477083" y="2075935"/>
            <a:ext cx="1615969" cy="61783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6E3CB68-B8D3-FA7F-0629-79A9F45C4494}"/>
              </a:ext>
            </a:extLst>
          </p:cNvPr>
          <p:cNvSpPr/>
          <p:nvPr/>
        </p:nvSpPr>
        <p:spPr>
          <a:xfrm>
            <a:off x="490334" y="3089905"/>
            <a:ext cx="1615969" cy="61783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722093E-833A-76B8-59AB-F51A94673960}"/>
              </a:ext>
            </a:extLst>
          </p:cNvPr>
          <p:cNvSpPr/>
          <p:nvPr/>
        </p:nvSpPr>
        <p:spPr>
          <a:xfrm>
            <a:off x="490334" y="3720995"/>
            <a:ext cx="1615969" cy="61783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2671979-CA56-C97B-6D8E-8AF79AF9F31C}"/>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2024 run: </a:t>
            </a:r>
            <a:r>
              <a:rPr lang="en-US" sz="4400" dirty="0">
                <a:solidFill>
                  <a:schemeClr val="accent1"/>
                </a:solidFill>
                <a:effectLst>
                  <a:outerShdw blurRad="50800" dist="38100" dir="2700000" algn="tl" rotWithShape="0">
                    <a:prstClr val="black">
                      <a:alpha val="40000"/>
                    </a:prstClr>
                  </a:outerShdw>
                </a:effectLst>
                <a:latin typeface="Roboto" panose="02000000000000000000" pitchFamily="2" charset="0"/>
              </a:rPr>
              <a:t>n</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_TOF-</a:t>
            </a:r>
            <a:r>
              <a:rPr lang="en-US" sz="4400" dirty="0">
                <a:solidFill>
                  <a:srgbClr val="FF0000"/>
                </a:solidFill>
                <a:effectLst>
                  <a:outerShdw blurRad="50800" dist="38100" dir="2700000" algn="tl" rotWithShape="0">
                    <a:prstClr val="black">
                      <a:alpha val="40000"/>
                    </a:prstClr>
                  </a:outerShdw>
                </a:effectLst>
                <a:latin typeface="Roboto" panose="02000000000000000000" pitchFamily="2" charset="0"/>
              </a:rPr>
              <a:t>IT</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                                        2/3</a:t>
            </a:r>
          </a:p>
        </p:txBody>
      </p:sp>
      <p:sp>
        <p:nvSpPr>
          <p:cNvPr id="17" name="TextBox 16">
            <a:extLst>
              <a:ext uri="{FF2B5EF4-FFF2-40B4-BE49-F238E27FC236}">
                <a16:creationId xmlns:a16="http://schemas.microsoft.com/office/drawing/2014/main" id="{98B55F32-BAF0-EB2D-20E9-CE3755DE1D19}"/>
              </a:ext>
            </a:extLst>
          </p:cNvPr>
          <p:cNvSpPr txBox="1"/>
          <p:nvPr/>
        </p:nvSpPr>
        <p:spPr>
          <a:xfrm>
            <a:off x="9881786" y="978833"/>
            <a:ext cx="1996829" cy="369332"/>
          </a:xfrm>
          <a:prstGeom prst="rect">
            <a:avLst/>
          </a:prstGeom>
          <a:noFill/>
        </p:spPr>
        <p:txBody>
          <a:bodyPr wrap="none" rtlCol="0">
            <a:spAutoFit/>
          </a:bodyPr>
          <a:lstStyle/>
          <a:p>
            <a:r>
              <a:rPr lang="en-US" dirty="0"/>
              <a:t>11 ex, 3 dd/dt, 2 td</a:t>
            </a:r>
          </a:p>
        </p:txBody>
      </p:sp>
    </p:spTree>
    <p:extLst>
      <p:ext uri="{BB962C8B-B14F-4D97-AF65-F5344CB8AC3E}">
        <p14:creationId xmlns:p14="http://schemas.microsoft.com/office/powerpoint/2010/main" val="281713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DAEA-6D93-C043-A67C-F5AB612E06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4A0469-EAF4-94CC-5379-26C4F3E8660B}"/>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520B2CB1-45BC-5476-3069-0E6152B013CA}"/>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4" name="Picture 3">
            <a:extLst>
              <a:ext uri="{FF2B5EF4-FFF2-40B4-BE49-F238E27FC236}">
                <a16:creationId xmlns:a16="http://schemas.microsoft.com/office/drawing/2014/main" id="{BC5C0641-B088-E52B-ED05-D8057311D4C5}"/>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7" name="Picture 6" descr="A blue logo with text&#10;&#10;Description automatically generated">
            <a:extLst>
              <a:ext uri="{FF2B5EF4-FFF2-40B4-BE49-F238E27FC236}">
                <a16:creationId xmlns:a16="http://schemas.microsoft.com/office/drawing/2014/main" id="{C154C235-7A13-F29C-C740-C9126B8421EF}"/>
              </a:ext>
            </a:extLst>
          </p:cNvPr>
          <p:cNvPicPr>
            <a:picLocks noChangeAspect="1"/>
          </p:cNvPicPr>
          <p:nvPr/>
        </p:nvPicPr>
        <p:blipFill>
          <a:blip r:embed="rId4"/>
          <a:stretch>
            <a:fillRect/>
          </a:stretch>
        </p:blipFill>
        <p:spPr>
          <a:xfrm>
            <a:off x="0" y="5765478"/>
            <a:ext cx="1097466" cy="1092522"/>
          </a:xfrm>
          <a:prstGeom prst="rect">
            <a:avLst/>
          </a:prstGeom>
        </p:spPr>
      </p:pic>
      <p:sp>
        <p:nvSpPr>
          <p:cNvPr id="8" name="TextBox 7">
            <a:extLst>
              <a:ext uri="{FF2B5EF4-FFF2-40B4-BE49-F238E27FC236}">
                <a16:creationId xmlns:a16="http://schemas.microsoft.com/office/drawing/2014/main" id="{0E8B592D-493C-D46A-B3EA-153A1F322DB4}"/>
              </a:ext>
            </a:extLst>
          </p:cNvPr>
          <p:cNvSpPr txBox="1"/>
          <p:nvPr/>
        </p:nvSpPr>
        <p:spPr>
          <a:xfrm>
            <a:off x="7241142" y="1294147"/>
            <a:ext cx="4683205" cy="369332"/>
          </a:xfrm>
          <a:prstGeom prst="rect">
            <a:avLst/>
          </a:prstGeom>
          <a:noFill/>
        </p:spPr>
        <p:txBody>
          <a:bodyPr wrap="none" rtlCol="0">
            <a:spAutoFit/>
          </a:bodyPr>
          <a:lstStyle/>
          <a:p>
            <a:r>
              <a:rPr lang="en-US" dirty="0"/>
              <a:t>from mid-March through end-November 2024</a:t>
            </a:r>
          </a:p>
        </p:txBody>
      </p:sp>
      <p:graphicFrame>
        <p:nvGraphicFramePr>
          <p:cNvPr id="9" name="Table 8">
            <a:extLst>
              <a:ext uri="{FF2B5EF4-FFF2-40B4-BE49-F238E27FC236}">
                <a16:creationId xmlns:a16="http://schemas.microsoft.com/office/drawing/2014/main" id="{14E91789-9D04-B5C8-7DF1-DC8DF9C741D0}"/>
              </a:ext>
            </a:extLst>
          </p:cNvPr>
          <p:cNvGraphicFramePr>
            <a:graphicFrameLocks noGrp="1"/>
          </p:cNvGraphicFramePr>
          <p:nvPr/>
        </p:nvGraphicFramePr>
        <p:xfrm>
          <a:off x="450579" y="1706400"/>
          <a:ext cx="11382304" cy="1752600"/>
        </p:xfrm>
        <a:graphic>
          <a:graphicData uri="http://schemas.openxmlformats.org/drawingml/2006/table">
            <a:tbl>
              <a:tblPr firstRow="1" bandRow="1">
                <a:tableStyleId>{5C22544A-7EE6-4342-B048-85BDC9FD1C3A}</a:tableStyleId>
              </a:tblPr>
              <a:tblGrid>
                <a:gridCol w="1660609">
                  <a:extLst>
                    <a:ext uri="{9D8B030D-6E8A-4147-A177-3AD203B41FA5}">
                      <a16:colId xmlns:a16="http://schemas.microsoft.com/office/drawing/2014/main" val="3298994405"/>
                    </a:ext>
                  </a:extLst>
                </a:gridCol>
                <a:gridCol w="6695484">
                  <a:extLst>
                    <a:ext uri="{9D8B030D-6E8A-4147-A177-3AD203B41FA5}">
                      <a16:colId xmlns:a16="http://schemas.microsoft.com/office/drawing/2014/main" val="2307304449"/>
                    </a:ext>
                  </a:extLst>
                </a:gridCol>
                <a:gridCol w="1322173">
                  <a:extLst>
                    <a:ext uri="{9D8B030D-6E8A-4147-A177-3AD203B41FA5}">
                      <a16:colId xmlns:a16="http://schemas.microsoft.com/office/drawing/2014/main" val="3030548068"/>
                    </a:ext>
                  </a:extLst>
                </a:gridCol>
                <a:gridCol w="1704038">
                  <a:extLst>
                    <a:ext uri="{9D8B030D-6E8A-4147-A177-3AD203B41FA5}">
                      <a16:colId xmlns:a16="http://schemas.microsoft.com/office/drawing/2014/main" val="3213787005"/>
                    </a:ext>
                  </a:extLst>
                </a:gridCol>
              </a:tblGrid>
              <a:tr h="370840">
                <a:tc>
                  <a:txBody>
                    <a:bodyPr/>
                    <a:lstStyle/>
                    <a:p>
                      <a:r>
                        <a:rPr lang="en-US" dirty="0"/>
                        <a:t>reaction</a:t>
                      </a:r>
                    </a:p>
                  </a:txBody>
                  <a:tcPr/>
                </a:tc>
                <a:tc>
                  <a:txBody>
                    <a:bodyPr/>
                    <a:lstStyle/>
                    <a:p>
                      <a:r>
                        <a:rPr lang="en-US" dirty="0"/>
                        <a:t>motivation</a:t>
                      </a:r>
                    </a:p>
                  </a:txBody>
                  <a:tcPr/>
                </a:tc>
                <a:tc>
                  <a:txBody>
                    <a:bodyPr/>
                    <a:lstStyle/>
                    <a:p>
                      <a:endParaRPr lang="en-US" dirty="0"/>
                    </a:p>
                  </a:txBody>
                  <a:tcPr/>
                </a:tc>
                <a:tc>
                  <a:txBody>
                    <a:bodyPr/>
                    <a:lstStyle/>
                    <a:p>
                      <a:r>
                        <a:rPr lang="en-US" dirty="0"/>
                        <a:t>n_TOF area</a:t>
                      </a:r>
                    </a:p>
                  </a:txBody>
                  <a:tcPr/>
                </a:tc>
                <a:extLst>
                  <a:ext uri="{0D108BD9-81ED-4DB2-BD59-A6C34878D82A}">
                    <a16:rowId xmlns:a16="http://schemas.microsoft.com/office/drawing/2014/main" val="3184368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12</a:t>
                      </a:r>
                      <a:r>
                        <a:rPr lang="en-US" dirty="0"/>
                        <a:t>C(</a:t>
                      </a:r>
                      <a:r>
                        <a:rPr lang="en-US" dirty="0" err="1"/>
                        <a:t>n,lcp</a:t>
                      </a:r>
                      <a:r>
                        <a:rPr lang="en-US" dirty="0"/>
                        <a:t>)</a:t>
                      </a:r>
                    </a:p>
                  </a:txBody>
                  <a:tcPr anchor="ctr"/>
                </a:tc>
                <a:tc>
                  <a:txBody>
                    <a:bodyPr/>
                    <a:lstStyle/>
                    <a:p>
                      <a:r>
                        <a:rPr lang="en-US" dirty="0"/>
                        <a:t>neutrons from high-energy accelerators and cosmic rays</a:t>
                      </a:r>
                    </a:p>
                    <a:p>
                      <a:r>
                        <a:rPr lang="en-US" dirty="0"/>
                        <a:t>radiation protection in proton radiation therapy centers</a:t>
                      </a:r>
                    </a:p>
                  </a:txBody>
                  <a:tcPr/>
                </a:tc>
                <a:tc>
                  <a:txBody>
                    <a:bodyPr/>
                    <a:lstStyle/>
                    <a:p>
                      <a:pPr algn="ctr"/>
                      <a:r>
                        <a:rPr lang="en-US" dirty="0">
                          <a:hlinkClick r:id="rId5"/>
                        </a:rPr>
                        <a:t>INTC-651</a:t>
                      </a:r>
                      <a:endParaRPr lang="en-US" dirty="0"/>
                    </a:p>
                  </a:txBody>
                  <a:tcPr anchor="ctr"/>
                </a:tc>
                <a:tc>
                  <a:txBody>
                    <a:bodyPr/>
                    <a:lstStyle/>
                    <a:p>
                      <a:r>
                        <a:rPr lang="en-US" dirty="0"/>
                        <a:t>EAR1</a:t>
                      </a:r>
                    </a:p>
                  </a:txBody>
                  <a:tcPr anchor="ctr"/>
                </a:tc>
                <a:extLst>
                  <a:ext uri="{0D108BD9-81ED-4DB2-BD59-A6C34878D82A}">
                    <a16:rowId xmlns:a16="http://schemas.microsoft.com/office/drawing/2014/main" val="15677646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dirty="0" err="1"/>
                        <a:t>n,cp</a:t>
                      </a:r>
                      <a:r>
                        <a:rPr lang="en-US" dirty="0"/>
                        <a:t>)</a:t>
                      </a:r>
                    </a:p>
                  </a:txBody>
                  <a:tcPr anchor="ctr"/>
                </a:tc>
                <a:tc>
                  <a:txBody>
                    <a:bodyPr/>
                    <a:lstStyle/>
                    <a:p>
                      <a:r>
                        <a:rPr lang="en-US" dirty="0" err="1"/>
                        <a:t>GEMpix</a:t>
                      </a:r>
                      <a:r>
                        <a:rPr lang="en-US" dirty="0"/>
                        <a:t> + </a:t>
                      </a:r>
                      <a:r>
                        <a:rPr lang="en-US" dirty="0" err="1"/>
                        <a:t>nTD</a:t>
                      </a:r>
                      <a:r>
                        <a:rPr lang="en-US" dirty="0"/>
                        <a:t> detector test</a:t>
                      </a:r>
                    </a:p>
                  </a:txBody>
                  <a:tcPr/>
                </a:tc>
                <a:tc>
                  <a:txBody>
                    <a:bodyPr/>
                    <a:lstStyle/>
                    <a:p>
                      <a:pPr algn="ctr"/>
                      <a:r>
                        <a:rPr lang="en-US" dirty="0">
                          <a:hlinkClick r:id="rId6"/>
                        </a:rPr>
                        <a:t>INTC-P-629</a:t>
                      </a:r>
                      <a:endParaRPr lang="en-US" dirty="0"/>
                    </a:p>
                  </a:txBody>
                  <a:tcPr anchor="ctr"/>
                </a:tc>
                <a:tc>
                  <a:txBody>
                    <a:bodyPr/>
                    <a:lstStyle/>
                    <a:p>
                      <a:r>
                        <a:rPr lang="en-US" dirty="0"/>
                        <a:t>EAR1 + EAR2</a:t>
                      </a:r>
                    </a:p>
                  </a:txBody>
                  <a:tcPr anchor="ctr"/>
                </a:tc>
                <a:extLst>
                  <a:ext uri="{0D108BD9-81ED-4DB2-BD59-A6C34878D82A}">
                    <a16:rowId xmlns:a16="http://schemas.microsoft.com/office/drawing/2014/main" val="105559744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various</a:t>
                      </a:r>
                    </a:p>
                  </a:txBody>
                  <a:tcPr anchor="ctr"/>
                </a:tc>
                <a:tc>
                  <a:txBody>
                    <a:bodyPr/>
                    <a:lstStyle/>
                    <a:p>
                      <a:r>
                        <a:rPr lang="en-US" dirty="0"/>
                        <a:t>neutron beam filtering technique </a:t>
                      </a:r>
                    </a:p>
                  </a:txBody>
                  <a:tcPr/>
                </a:tc>
                <a:tc>
                  <a:txBody>
                    <a:bodyPr/>
                    <a:lstStyle/>
                    <a:p>
                      <a:pPr algn="ctr"/>
                      <a:r>
                        <a:rPr lang="en-US" dirty="0">
                          <a:hlinkClick r:id="rId7"/>
                        </a:rPr>
                        <a:t>INTC-P-623</a:t>
                      </a:r>
                      <a:endParaRPr lang="en-US" dirty="0"/>
                    </a:p>
                  </a:txBody>
                  <a:tcPr anchor="ctr"/>
                </a:tc>
                <a:tc>
                  <a:txBody>
                    <a:bodyPr/>
                    <a:lstStyle/>
                    <a:p>
                      <a:r>
                        <a:rPr lang="en-US" dirty="0"/>
                        <a:t>NEAR</a:t>
                      </a:r>
                    </a:p>
                  </a:txBody>
                  <a:tcPr anchor="ctr"/>
                </a:tc>
                <a:extLst>
                  <a:ext uri="{0D108BD9-81ED-4DB2-BD59-A6C34878D82A}">
                    <a16:rowId xmlns:a16="http://schemas.microsoft.com/office/drawing/2014/main" val="2588895254"/>
                  </a:ext>
                </a:extLst>
              </a:tr>
            </a:tbl>
          </a:graphicData>
        </a:graphic>
      </p:graphicFrame>
      <p:sp>
        <p:nvSpPr>
          <p:cNvPr id="2" name="TextBox 1">
            <a:extLst>
              <a:ext uri="{FF2B5EF4-FFF2-40B4-BE49-F238E27FC236}">
                <a16:creationId xmlns:a16="http://schemas.microsoft.com/office/drawing/2014/main" id="{5610E3BF-037D-9FF1-E528-CDB242BE9585}"/>
              </a:ext>
            </a:extLst>
          </p:cNvPr>
          <p:cNvSpPr txBox="1"/>
          <p:nvPr/>
        </p:nvSpPr>
        <p:spPr>
          <a:xfrm>
            <a:off x="903767" y="4104167"/>
            <a:ext cx="3193182" cy="923330"/>
          </a:xfrm>
          <a:prstGeom prst="rect">
            <a:avLst/>
          </a:prstGeom>
          <a:noFill/>
        </p:spPr>
        <p:txBody>
          <a:bodyPr wrap="none" rtlCol="0">
            <a:spAutoFit/>
          </a:bodyPr>
          <a:lstStyle/>
          <a:p>
            <a:r>
              <a:rPr lang="en-US" dirty="0"/>
              <a:t>11  experiments</a:t>
            </a:r>
          </a:p>
          <a:p>
            <a:r>
              <a:rPr lang="en-US" dirty="0"/>
              <a:t>  3  detector test/development</a:t>
            </a:r>
          </a:p>
          <a:p>
            <a:r>
              <a:rPr lang="en-US" dirty="0"/>
              <a:t>  2  technique development</a:t>
            </a:r>
          </a:p>
        </p:txBody>
      </p:sp>
      <p:sp>
        <p:nvSpPr>
          <p:cNvPr id="12" name="Rectangle 11">
            <a:extLst>
              <a:ext uri="{FF2B5EF4-FFF2-40B4-BE49-F238E27FC236}">
                <a16:creationId xmlns:a16="http://schemas.microsoft.com/office/drawing/2014/main" id="{04F8D4C0-7314-EEBA-3B77-098A4711A9B3}"/>
              </a:ext>
            </a:extLst>
          </p:cNvPr>
          <p:cNvSpPr/>
          <p:nvPr/>
        </p:nvSpPr>
        <p:spPr>
          <a:xfrm>
            <a:off x="490334" y="2062316"/>
            <a:ext cx="1615969" cy="61783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BB8E881-7B1D-BB7E-CAF1-8A14F85DEF36}"/>
              </a:ext>
            </a:extLst>
          </p:cNvPr>
          <p:cNvSpPr/>
          <p:nvPr/>
        </p:nvSpPr>
        <p:spPr>
          <a:xfrm>
            <a:off x="483711" y="2682255"/>
            <a:ext cx="1615969" cy="38612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697DB88-6C05-EC63-A3FA-9E255B13B6D0}"/>
              </a:ext>
            </a:extLst>
          </p:cNvPr>
          <p:cNvSpPr/>
          <p:nvPr/>
        </p:nvSpPr>
        <p:spPr>
          <a:xfrm>
            <a:off x="483711" y="3065021"/>
            <a:ext cx="1615969" cy="38612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B15A798-305B-7208-BCCE-F2C6E41513AC}"/>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2024 run: </a:t>
            </a:r>
            <a:r>
              <a:rPr lang="en-US" sz="4400" dirty="0">
                <a:solidFill>
                  <a:schemeClr val="accent1"/>
                </a:solidFill>
                <a:effectLst>
                  <a:outerShdw blurRad="50800" dist="38100" dir="2700000" algn="tl" rotWithShape="0">
                    <a:prstClr val="black">
                      <a:alpha val="40000"/>
                    </a:prstClr>
                  </a:outerShdw>
                </a:effectLst>
                <a:latin typeface="Roboto" panose="02000000000000000000" pitchFamily="2" charset="0"/>
              </a:rPr>
              <a:t>n</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_TOF-</a:t>
            </a:r>
            <a:r>
              <a:rPr lang="en-US" sz="4400" dirty="0">
                <a:solidFill>
                  <a:srgbClr val="FF0000"/>
                </a:solidFill>
                <a:effectLst>
                  <a:outerShdw blurRad="50800" dist="38100" dir="2700000" algn="tl" rotWithShape="0">
                    <a:prstClr val="black">
                      <a:alpha val="40000"/>
                    </a:prstClr>
                  </a:outerShdw>
                </a:effectLst>
                <a:latin typeface="Roboto" panose="02000000000000000000" pitchFamily="2" charset="0"/>
              </a:rPr>
              <a:t>IT</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                                        3/3</a:t>
            </a:r>
          </a:p>
        </p:txBody>
      </p:sp>
      <p:sp>
        <p:nvSpPr>
          <p:cNvPr id="17" name="TextBox 16">
            <a:extLst>
              <a:ext uri="{FF2B5EF4-FFF2-40B4-BE49-F238E27FC236}">
                <a16:creationId xmlns:a16="http://schemas.microsoft.com/office/drawing/2014/main" id="{3B9B5EE3-3221-CE2C-EB9A-8E0EE7E09B18}"/>
              </a:ext>
            </a:extLst>
          </p:cNvPr>
          <p:cNvSpPr txBox="1"/>
          <p:nvPr/>
        </p:nvSpPr>
        <p:spPr>
          <a:xfrm>
            <a:off x="9881786" y="978833"/>
            <a:ext cx="1996829" cy="369332"/>
          </a:xfrm>
          <a:prstGeom prst="rect">
            <a:avLst/>
          </a:prstGeom>
          <a:noFill/>
        </p:spPr>
        <p:txBody>
          <a:bodyPr wrap="none" rtlCol="0">
            <a:spAutoFit/>
          </a:bodyPr>
          <a:lstStyle/>
          <a:p>
            <a:r>
              <a:rPr lang="en-US" dirty="0"/>
              <a:t>11 ex, 3 dd/dt, 2 td</a:t>
            </a:r>
          </a:p>
        </p:txBody>
      </p:sp>
    </p:spTree>
    <p:extLst>
      <p:ext uri="{BB962C8B-B14F-4D97-AF65-F5344CB8AC3E}">
        <p14:creationId xmlns:p14="http://schemas.microsoft.com/office/powerpoint/2010/main" val="249477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004BF-4703-6081-7B89-0801776612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48FC51-B54D-BB41-7EC0-B7211002063A}"/>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C991FC63-F6CA-A833-DDC2-31E8498C7DE4}"/>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2" name="Picture 1">
            <a:extLst>
              <a:ext uri="{FF2B5EF4-FFF2-40B4-BE49-F238E27FC236}">
                <a16:creationId xmlns:a16="http://schemas.microsoft.com/office/drawing/2014/main" id="{5EA3B1B1-7669-F54A-74EF-9D2FE9A1F02E}"/>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4" name="Picture 3" descr="A blue logo with text&#10;&#10;Description automatically generated">
            <a:extLst>
              <a:ext uri="{FF2B5EF4-FFF2-40B4-BE49-F238E27FC236}">
                <a16:creationId xmlns:a16="http://schemas.microsoft.com/office/drawing/2014/main" id="{5579F54B-8758-8865-A4B1-2BB979278C1F}"/>
              </a:ext>
            </a:extLst>
          </p:cNvPr>
          <p:cNvPicPr>
            <a:picLocks noChangeAspect="1"/>
          </p:cNvPicPr>
          <p:nvPr/>
        </p:nvPicPr>
        <p:blipFill>
          <a:blip r:embed="rId4"/>
          <a:stretch>
            <a:fillRect/>
          </a:stretch>
        </p:blipFill>
        <p:spPr>
          <a:xfrm>
            <a:off x="0" y="5765478"/>
            <a:ext cx="1097466" cy="1092522"/>
          </a:xfrm>
          <a:prstGeom prst="rect">
            <a:avLst/>
          </a:prstGeom>
        </p:spPr>
      </p:pic>
      <p:graphicFrame>
        <p:nvGraphicFramePr>
          <p:cNvPr id="8" name="Table 7">
            <a:extLst>
              <a:ext uri="{FF2B5EF4-FFF2-40B4-BE49-F238E27FC236}">
                <a16:creationId xmlns:a16="http://schemas.microsoft.com/office/drawing/2014/main" id="{7E86DE82-2237-F639-0EAB-98A73396B502}"/>
              </a:ext>
            </a:extLst>
          </p:cNvPr>
          <p:cNvGraphicFramePr>
            <a:graphicFrameLocks noGrp="1"/>
          </p:cNvGraphicFramePr>
          <p:nvPr>
            <p:extLst>
              <p:ext uri="{D42A27DB-BD31-4B8C-83A1-F6EECF244321}">
                <p14:modId xmlns:p14="http://schemas.microsoft.com/office/powerpoint/2010/main" val="3523936216"/>
              </p:ext>
            </p:extLst>
          </p:nvPr>
        </p:nvGraphicFramePr>
        <p:xfrm>
          <a:off x="450579" y="1017933"/>
          <a:ext cx="11382304" cy="640080"/>
        </p:xfrm>
        <a:graphic>
          <a:graphicData uri="http://schemas.openxmlformats.org/drawingml/2006/table">
            <a:tbl>
              <a:tblPr firstRow="1" bandRow="1">
                <a:tableStyleId>{5C22544A-7EE6-4342-B048-85BDC9FD1C3A}</a:tableStyleId>
              </a:tblPr>
              <a:tblGrid>
                <a:gridCol w="1660609">
                  <a:extLst>
                    <a:ext uri="{9D8B030D-6E8A-4147-A177-3AD203B41FA5}">
                      <a16:colId xmlns:a16="http://schemas.microsoft.com/office/drawing/2014/main" val="3911710904"/>
                    </a:ext>
                  </a:extLst>
                </a:gridCol>
                <a:gridCol w="6695484">
                  <a:extLst>
                    <a:ext uri="{9D8B030D-6E8A-4147-A177-3AD203B41FA5}">
                      <a16:colId xmlns:a16="http://schemas.microsoft.com/office/drawing/2014/main" val="791563403"/>
                    </a:ext>
                  </a:extLst>
                </a:gridCol>
                <a:gridCol w="1322173">
                  <a:extLst>
                    <a:ext uri="{9D8B030D-6E8A-4147-A177-3AD203B41FA5}">
                      <a16:colId xmlns:a16="http://schemas.microsoft.com/office/drawing/2014/main" val="1708921476"/>
                    </a:ext>
                  </a:extLst>
                </a:gridCol>
                <a:gridCol w="1704038">
                  <a:extLst>
                    <a:ext uri="{9D8B030D-6E8A-4147-A177-3AD203B41FA5}">
                      <a16:colId xmlns:a16="http://schemas.microsoft.com/office/drawing/2014/main" val="1964671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40</a:t>
                      </a:r>
                      <a:r>
                        <a:rPr lang="en-US" baseline="0" dirty="0"/>
                        <a:t>Ar</a:t>
                      </a:r>
                      <a:r>
                        <a:rPr lang="en-US" dirty="0"/>
                        <a:t>(n,</a:t>
                      </a:r>
                      <a:r>
                        <a:rPr lang="el-GR" dirty="0"/>
                        <a:t>γ)</a:t>
                      </a:r>
                      <a:r>
                        <a:rPr lang="en-US" dirty="0"/>
                        <a:t>            </a:t>
                      </a:r>
                    </a:p>
                  </a:txBody>
                  <a:tcPr anchor="ctr"/>
                </a:tc>
                <a:tc>
                  <a:txBody>
                    <a:bodyPr/>
                    <a:lstStyle/>
                    <a:p>
                      <a:r>
                        <a:rPr lang="en-US" dirty="0"/>
                        <a:t>understanding neutron propagation in argon</a:t>
                      </a:r>
                    </a:p>
                    <a:p>
                      <a:r>
                        <a:rPr lang="en-US" dirty="0"/>
                        <a:t>first capture measurement on a gas sample at n_TOF</a:t>
                      </a:r>
                    </a:p>
                  </a:txBody>
                  <a:tcPr/>
                </a:tc>
                <a:tc>
                  <a:txBody>
                    <a:bodyPr/>
                    <a:lstStyle/>
                    <a:p>
                      <a:r>
                        <a:rPr lang="en-US" dirty="0">
                          <a:solidFill>
                            <a:schemeClr val="bg1"/>
                          </a:solidFill>
                          <a:hlinkClick r:id="rId5">
                            <a:extLst>
                              <a:ext uri="{A12FA001-AC4F-418D-AE19-62706E023703}">
                                <ahyp:hlinkClr xmlns:ahyp="http://schemas.microsoft.com/office/drawing/2018/hyperlinkcolor" val="tx"/>
                              </a:ext>
                            </a:extLst>
                          </a:hlinkClick>
                        </a:rPr>
                        <a:t>INTC-I-256</a:t>
                      </a:r>
                      <a:endParaRPr lang="en-US" dirty="0">
                        <a:solidFill>
                          <a:schemeClr val="bg1"/>
                        </a:solidFill>
                      </a:endParaRPr>
                    </a:p>
                  </a:txBody>
                  <a:tcPr anchor="ctr"/>
                </a:tc>
                <a:tc>
                  <a:txBody>
                    <a:bodyPr/>
                    <a:lstStyle/>
                    <a:p>
                      <a:r>
                        <a:rPr lang="en-US" dirty="0"/>
                        <a:t>EAR2</a:t>
                      </a:r>
                    </a:p>
                  </a:txBody>
                  <a:tcPr anchor="ctr"/>
                </a:tc>
                <a:extLst>
                  <a:ext uri="{0D108BD9-81ED-4DB2-BD59-A6C34878D82A}">
                    <a16:rowId xmlns:a16="http://schemas.microsoft.com/office/drawing/2014/main" val="894285449"/>
                  </a:ext>
                </a:extLst>
              </a:tr>
            </a:tbl>
          </a:graphicData>
        </a:graphic>
      </p:graphicFrame>
      <p:sp>
        <p:nvSpPr>
          <p:cNvPr id="7" name="TextBox 6">
            <a:extLst>
              <a:ext uri="{FF2B5EF4-FFF2-40B4-BE49-F238E27FC236}">
                <a16:creationId xmlns:a16="http://schemas.microsoft.com/office/drawing/2014/main" id="{94948818-94D5-CC8F-43C4-8FBDABD364E8}"/>
              </a:ext>
            </a:extLst>
          </p:cNvPr>
          <p:cNvSpPr txBox="1"/>
          <p:nvPr/>
        </p:nvSpPr>
        <p:spPr>
          <a:xfrm>
            <a:off x="1160206" y="6373282"/>
            <a:ext cx="3060261" cy="369332"/>
          </a:xfrm>
          <a:prstGeom prst="rect">
            <a:avLst/>
          </a:prstGeom>
          <a:noFill/>
        </p:spPr>
        <p:txBody>
          <a:bodyPr wrap="none" rtlCol="0">
            <a:spAutoFit/>
          </a:bodyPr>
          <a:lstStyle/>
          <a:p>
            <a:r>
              <a:rPr lang="en-US" dirty="0"/>
              <a:t>* Multiple Argon Experiments</a:t>
            </a:r>
          </a:p>
        </p:txBody>
      </p:sp>
      <p:sp>
        <p:nvSpPr>
          <p:cNvPr id="9" name="TextBox 8">
            <a:extLst>
              <a:ext uri="{FF2B5EF4-FFF2-40B4-BE49-F238E27FC236}">
                <a16:creationId xmlns:a16="http://schemas.microsoft.com/office/drawing/2014/main" id="{604A7675-ED55-57D2-1FA9-1996DA671ECB}"/>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The </a:t>
            </a:r>
            <a:r>
              <a:rPr lang="en-US" sz="4400" dirty="0" err="1">
                <a:solidFill>
                  <a:srgbClr val="1A63A0"/>
                </a:solidFill>
                <a:effectLst>
                  <a:outerShdw blurRad="50800" dist="38100" dir="2700000" algn="tl" rotWithShape="0">
                    <a:prstClr val="black">
                      <a:alpha val="40000"/>
                    </a:prstClr>
                  </a:outerShdw>
                </a:effectLst>
                <a:latin typeface="Roboto" panose="02000000000000000000" pitchFamily="2" charset="0"/>
              </a:rPr>
              <a:t>MArEX</a:t>
            </a:r>
            <a:r>
              <a:rPr lang="en-US" sz="4400" baseline="30000" dirty="0">
                <a:solidFill>
                  <a:srgbClr val="1A63A0"/>
                </a:solidFill>
                <a:effectLst>
                  <a:outerShdw blurRad="50800" dist="38100" dir="2700000" algn="tl" rotWithShape="0">
                    <a:prstClr val="black">
                      <a:alpha val="40000"/>
                    </a:prstClr>
                  </a:outerShdw>
                </a:effectLst>
                <a:latin typeface="Roboto" panose="02000000000000000000" pitchFamily="2" charset="0"/>
              </a:rPr>
              <a:t>*</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 initiative at </a:t>
            </a:r>
            <a:r>
              <a:rPr lang="en-US" sz="4400" dirty="0">
                <a:solidFill>
                  <a:srgbClr val="FF0000"/>
                </a:solidFill>
                <a:effectLst>
                  <a:outerShdw blurRad="50800" dist="38100" dir="2700000" algn="tl" rotWithShape="0">
                    <a:prstClr val="black">
                      <a:alpha val="40000"/>
                    </a:prstClr>
                  </a:outerShdw>
                </a:effectLst>
                <a:latin typeface="Roboto" panose="02000000000000000000" pitchFamily="2" charset="0"/>
              </a:rPr>
              <a:t>n</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_TOF</a:t>
            </a:r>
          </a:p>
        </p:txBody>
      </p:sp>
    </p:spTree>
    <p:extLst>
      <p:ext uri="{BB962C8B-B14F-4D97-AF65-F5344CB8AC3E}">
        <p14:creationId xmlns:p14="http://schemas.microsoft.com/office/powerpoint/2010/main" val="917273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CEBC-FD2F-423A-B1D6-7A12E0560C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20DCA0-076A-97A7-8B0C-27BC7F30129A}"/>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A71103F9-02AB-0A92-FC98-F3F300550C3F}"/>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4" name="Picture 3" descr="A blue logo with text&#10;&#10;Description automatically generated">
            <a:extLst>
              <a:ext uri="{FF2B5EF4-FFF2-40B4-BE49-F238E27FC236}">
                <a16:creationId xmlns:a16="http://schemas.microsoft.com/office/drawing/2014/main" id="{D7BCE3CC-1FCA-365C-781B-96EFDDACC94F}"/>
              </a:ext>
            </a:extLst>
          </p:cNvPr>
          <p:cNvPicPr>
            <a:picLocks noChangeAspect="1"/>
          </p:cNvPicPr>
          <p:nvPr/>
        </p:nvPicPr>
        <p:blipFill>
          <a:blip r:embed="rId3"/>
          <a:stretch>
            <a:fillRect/>
          </a:stretch>
        </p:blipFill>
        <p:spPr>
          <a:xfrm>
            <a:off x="0" y="5765478"/>
            <a:ext cx="1097466" cy="1092522"/>
          </a:xfrm>
          <a:prstGeom prst="rect">
            <a:avLst/>
          </a:prstGeom>
        </p:spPr>
      </p:pic>
      <p:sp>
        <p:nvSpPr>
          <p:cNvPr id="6" name="TextBox 5">
            <a:extLst>
              <a:ext uri="{FF2B5EF4-FFF2-40B4-BE49-F238E27FC236}">
                <a16:creationId xmlns:a16="http://schemas.microsoft.com/office/drawing/2014/main" id="{4A5E1BED-57C0-7FFE-C5C2-A508492ADE1E}"/>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The </a:t>
            </a:r>
            <a:r>
              <a:rPr lang="en-US" sz="4400" dirty="0" err="1">
                <a:solidFill>
                  <a:srgbClr val="1A63A0"/>
                </a:solidFill>
                <a:effectLst>
                  <a:outerShdw blurRad="50800" dist="38100" dir="2700000" algn="tl" rotWithShape="0">
                    <a:prstClr val="black">
                      <a:alpha val="40000"/>
                    </a:prstClr>
                  </a:outerShdw>
                </a:effectLst>
                <a:latin typeface="Roboto" panose="02000000000000000000" pitchFamily="2" charset="0"/>
              </a:rPr>
              <a:t>MArEX</a:t>
            </a:r>
            <a:r>
              <a:rPr lang="en-US" sz="4400" baseline="30000" dirty="0">
                <a:solidFill>
                  <a:srgbClr val="1A63A0"/>
                </a:solidFill>
                <a:effectLst>
                  <a:outerShdw blurRad="50800" dist="38100" dir="2700000" algn="tl" rotWithShape="0">
                    <a:prstClr val="black">
                      <a:alpha val="40000"/>
                    </a:prstClr>
                  </a:outerShdw>
                </a:effectLst>
                <a:latin typeface="Roboto" panose="02000000000000000000" pitchFamily="2" charset="0"/>
              </a:rPr>
              <a:t>*</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 initiative at </a:t>
            </a:r>
            <a:r>
              <a:rPr lang="en-US" sz="4400" dirty="0">
                <a:solidFill>
                  <a:srgbClr val="FF0000"/>
                </a:solidFill>
                <a:effectLst>
                  <a:outerShdw blurRad="50800" dist="38100" dir="2700000" algn="tl" rotWithShape="0">
                    <a:prstClr val="black">
                      <a:alpha val="40000"/>
                    </a:prstClr>
                  </a:outerShdw>
                </a:effectLst>
                <a:latin typeface="Roboto" panose="02000000000000000000" pitchFamily="2" charset="0"/>
              </a:rPr>
              <a:t>n</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_TOF</a:t>
            </a:r>
          </a:p>
        </p:txBody>
      </p:sp>
      <p:sp>
        <p:nvSpPr>
          <p:cNvPr id="10" name="AutoShape 2" descr="moderator-1.pdf">
            <a:extLst>
              <a:ext uri="{FF2B5EF4-FFF2-40B4-BE49-F238E27FC236}">
                <a16:creationId xmlns:a16="http://schemas.microsoft.com/office/drawing/2014/main" id="{CC5B4E9C-5B9C-6D51-C8DC-25A0D497DB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Immagine 4" descr="Immagine che contiene arte&#10;&#10;Descrizione generata automaticamente con attendibilità bassa">
            <a:extLst>
              <a:ext uri="{FF2B5EF4-FFF2-40B4-BE49-F238E27FC236}">
                <a16:creationId xmlns:a16="http://schemas.microsoft.com/office/drawing/2014/main" id="{1E6D8911-FC23-4F0E-5751-F2A12BAEDA8D}"/>
              </a:ext>
            </a:extLst>
          </p:cNvPr>
          <p:cNvPicPr>
            <a:picLocks noChangeAspect="1"/>
          </p:cNvPicPr>
          <p:nvPr/>
        </p:nvPicPr>
        <p:blipFill>
          <a:blip r:embed="rId4"/>
          <a:stretch>
            <a:fillRect/>
          </a:stretch>
        </p:blipFill>
        <p:spPr>
          <a:xfrm>
            <a:off x="8937142" y="2843344"/>
            <a:ext cx="2035119" cy="1061073"/>
          </a:xfrm>
          <a:prstGeom prst="rect">
            <a:avLst/>
          </a:prstGeom>
        </p:spPr>
      </p:pic>
      <p:pic>
        <p:nvPicPr>
          <p:cNvPr id="1026" name="Picture 2">
            <a:extLst>
              <a:ext uri="{FF2B5EF4-FFF2-40B4-BE49-F238E27FC236}">
                <a16:creationId xmlns:a16="http://schemas.microsoft.com/office/drawing/2014/main" id="{C715F662-D0A1-97E6-88A4-2F531EBCB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024" y="3986353"/>
            <a:ext cx="3692435" cy="2769326"/>
          </a:xfrm>
          <a:prstGeom prst="rect">
            <a:avLst/>
          </a:prstGeom>
          <a:noFill/>
          <a:scene3d>
            <a:camera prst="orthographicFront">
              <a:rot lat="0" lon="0" rev="10800000"/>
            </a:camera>
            <a:lightRig rig="threePt" dir="t"/>
          </a:scene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073920-BDF4-A8F3-A317-F6AB1CC702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767283" y="2363018"/>
            <a:ext cx="5005252" cy="37539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DCA9B5B-DBC3-CB3B-002D-E1349DC5F7DB}"/>
              </a:ext>
            </a:extLst>
          </p:cNvPr>
          <p:cNvSpPr txBox="1"/>
          <p:nvPr/>
        </p:nvSpPr>
        <p:spPr>
          <a:xfrm>
            <a:off x="312976" y="2263507"/>
            <a:ext cx="4084388" cy="2308324"/>
          </a:xfrm>
          <a:prstGeom prst="rect">
            <a:avLst/>
          </a:prstGeom>
          <a:noFill/>
        </p:spPr>
        <p:txBody>
          <a:bodyPr wrap="none" rtlCol="0">
            <a:spAutoFit/>
          </a:bodyPr>
          <a:lstStyle/>
          <a:p>
            <a:pPr marL="285750" indent="-285750">
              <a:buFont typeface="Arial" panose="020B0604020202020204" pitchFamily="34" charset="0"/>
              <a:buChar char="•"/>
            </a:pPr>
            <a:r>
              <a:rPr lang="en-US" dirty="0"/>
              <a:t>First neutron capture measurement </a:t>
            </a:r>
            <a:br>
              <a:rPr lang="en-US" dirty="0"/>
            </a:br>
            <a:r>
              <a:rPr lang="en-US" dirty="0"/>
              <a:t>on a gas target performed at n_TOF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200 bar Argon gas-cell developed</a:t>
            </a:r>
            <a:br>
              <a:rPr lang="en-US" dirty="0"/>
            </a:br>
            <a:r>
              <a:rPr lang="en-US" dirty="0"/>
              <a:t>by the n_TOF Collaboration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full operation watched over by CERN</a:t>
            </a:r>
            <a:br>
              <a:rPr lang="en-US" dirty="0"/>
            </a:br>
            <a:r>
              <a:rPr lang="en-US" dirty="0"/>
              <a:t>safety authorities (including RP)  </a:t>
            </a:r>
          </a:p>
        </p:txBody>
      </p:sp>
      <p:graphicFrame>
        <p:nvGraphicFramePr>
          <p:cNvPr id="39" name="Table 38">
            <a:extLst>
              <a:ext uri="{FF2B5EF4-FFF2-40B4-BE49-F238E27FC236}">
                <a16:creationId xmlns:a16="http://schemas.microsoft.com/office/drawing/2014/main" id="{8D7EEDF7-0BAC-62E1-6079-14DE4AC9C2D3}"/>
              </a:ext>
            </a:extLst>
          </p:cNvPr>
          <p:cNvGraphicFramePr>
            <a:graphicFrameLocks noGrp="1"/>
          </p:cNvGraphicFramePr>
          <p:nvPr>
            <p:extLst>
              <p:ext uri="{D42A27DB-BD31-4B8C-83A1-F6EECF244321}">
                <p14:modId xmlns:p14="http://schemas.microsoft.com/office/powerpoint/2010/main" val="3055706764"/>
              </p:ext>
            </p:extLst>
          </p:nvPr>
        </p:nvGraphicFramePr>
        <p:xfrm>
          <a:off x="450579" y="1017933"/>
          <a:ext cx="11382304" cy="640080"/>
        </p:xfrm>
        <a:graphic>
          <a:graphicData uri="http://schemas.openxmlformats.org/drawingml/2006/table">
            <a:tbl>
              <a:tblPr firstRow="1" bandRow="1">
                <a:tableStyleId>{5C22544A-7EE6-4342-B048-85BDC9FD1C3A}</a:tableStyleId>
              </a:tblPr>
              <a:tblGrid>
                <a:gridCol w="1660609">
                  <a:extLst>
                    <a:ext uri="{9D8B030D-6E8A-4147-A177-3AD203B41FA5}">
                      <a16:colId xmlns:a16="http://schemas.microsoft.com/office/drawing/2014/main" val="3911710904"/>
                    </a:ext>
                  </a:extLst>
                </a:gridCol>
                <a:gridCol w="6695484">
                  <a:extLst>
                    <a:ext uri="{9D8B030D-6E8A-4147-A177-3AD203B41FA5}">
                      <a16:colId xmlns:a16="http://schemas.microsoft.com/office/drawing/2014/main" val="791563403"/>
                    </a:ext>
                  </a:extLst>
                </a:gridCol>
                <a:gridCol w="1322173">
                  <a:extLst>
                    <a:ext uri="{9D8B030D-6E8A-4147-A177-3AD203B41FA5}">
                      <a16:colId xmlns:a16="http://schemas.microsoft.com/office/drawing/2014/main" val="1708921476"/>
                    </a:ext>
                  </a:extLst>
                </a:gridCol>
                <a:gridCol w="1704038">
                  <a:extLst>
                    <a:ext uri="{9D8B030D-6E8A-4147-A177-3AD203B41FA5}">
                      <a16:colId xmlns:a16="http://schemas.microsoft.com/office/drawing/2014/main" val="1964671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40</a:t>
                      </a:r>
                      <a:r>
                        <a:rPr lang="en-US" baseline="0" dirty="0"/>
                        <a:t>Ar</a:t>
                      </a:r>
                      <a:r>
                        <a:rPr lang="en-US" dirty="0"/>
                        <a:t>(n,</a:t>
                      </a:r>
                      <a:r>
                        <a:rPr lang="el-GR" dirty="0"/>
                        <a:t>γ)</a:t>
                      </a:r>
                      <a:r>
                        <a:rPr lang="en-US" dirty="0"/>
                        <a:t>            </a:t>
                      </a:r>
                    </a:p>
                  </a:txBody>
                  <a:tcPr anchor="ctr"/>
                </a:tc>
                <a:tc>
                  <a:txBody>
                    <a:bodyPr/>
                    <a:lstStyle/>
                    <a:p>
                      <a:r>
                        <a:rPr lang="en-US" dirty="0"/>
                        <a:t>understanding neutron propagation in argon</a:t>
                      </a:r>
                    </a:p>
                    <a:p>
                      <a:r>
                        <a:rPr lang="en-US" dirty="0"/>
                        <a:t>first capture measurement on a gas sample at n_TOF</a:t>
                      </a:r>
                    </a:p>
                  </a:txBody>
                  <a:tcPr/>
                </a:tc>
                <a:tc>
                  <a:txBody>
                    <a:bodyPr/>
                    <a:lstStyle/>
                    <a:p>
                      <a:r>
                        <a:rPr lang="en-US" dirty="0">
                          <a:solidFill>
                            <a:schemeClr val="bg1"/>
                          </a:solidFill>
                          <a:hlinkClick r:id="rId7">
                            <a:extLst>
                              <a:ext uri="{A12FA001-AC4F-418D-AE19-62706E023703}">
                                <ahyp:hlinkClr xmlns:ahyp="http://schemas.microsoft.com/office/drawing/2018/hyperlinkcolor" val="tx"/>
                              </a:ext>
                            </a:extLst>
                          </a:hlinkClick>
                        </a:rPr>
                        <a:t>INTC-I-256</a:t>
                      </a:r>
                      <a:endParaRPr lang="en-US" dirty="0">
                        <a:solidFill>
                          <a:schemeClr val="bg1"/>
                        </a:solidFill>
                      </a:endParaRPr>
                    </a:p>
                  </a:txBody>
                  <a:tcPr anchor="ctr"/>
                </a:tc>
                <a:tc>
                  <a:txBody>
                    <a:bodyPr/>
                    <a:lstStyle/>
                    <a:p>
                      <a:r>
                        <a:rPr lang="en-US" dirty="0"/>
                        <a:t>EAR2</a:t>
                      </a:r>
                    </a:p>
                  </a:txBody>
                  <a:tcPr anchor="ctr"/>
                </a:tc>
                <a:extLst>
                  <a:ext uri="{0D108BD9-81ED-4DB2-BD59-A6C34878D82A}">
                    <a16:rowId xmlns:a16="http://schemas.microsoft.com/office/drawing/2014/main" val="894285449"/>
                  </a:ext>
                </a:extLst>
              </a:tr>
            </a:tbl>
          </a:graphicData>
        </a:graphic>
      </p:graphicFrame>
      <p:pic>
        <p:nvPicPr>
          <p:cNvPr id="40" name="Immagine 3" descr="Immagine che contiene schizzo, disegno, diagramma, bianco&#10;&#10;Descrizione generata automaticamente">
            <a:extLst>
              <a:ext uri="{FF2B5EF4-FFF2-40B4-BE49-F238E27FC236}">
                <a16:creationId xmlns:a16="http://schemas.microsoft.com/office/drawing/2014/main" id="{992E4D70-B1C8-C15C-89C5-3E44D980F088}"/>
              </a:ext>
            </a:extLst>
          </p:cNvPr>
          <p:cNvPicPr>
            <a:picLocks noChangeAspect="1"/>
          </p:cNvPicPr>
          <p:nvPr/>
        </p:nvPicPr>
        <p:blipFill>
          <a:blip r:embed="rId8"/>
          <a:stretch>
            <a:fillRect/>
          </a:stretch>
        </p:blipFill>
        <p:spPr>
          <a:xfrm>
            <a:off x="9030557" y="1719993"/>
            <a:ext cx="1848290" cy="1061074"/>
          </a:xfrm>
          <a:prstGeom prst="rect">
            <a:avLst/>
          </a:prstGeom>
        </p:spPr>
      </p:pic>
      <p:pic>
        <p:nvPicPr>
          <p:cNvPr id="41" name="Picture 2" descr="Compressed Gas Sign - Hazard Signs - Safe Industrial">
            <a:extLst>
              <a:ext uri="{FF2B5EF4-FFF2-40B4-BE49-F238E27FC236}">
                <a16:creationId xmlns:a16="http://schemas.microsoft.com/office/drawing/2014/main" id="{6D0AA289-2452-EC00-86BC-A390BF6F66A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640" t="5765" r="22747" b="4286"/>
          <a:stretch/>
        </p:blipFill>
        <p:spPr bwMode="auto">
          <a:xfrm>
            <a:off x="1657195" y="4654546"/>
            <a:ext cx="1161531" cy="14329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B94145-C171-07B4-256F-E7A819AF03E7}"/>
              </a:ext>
            </a:extLst>
          </p:cNvPr>
          <p:cNvSpPr txBox="1"/>
          <p:nvPr/>
        </p:nvSpPr>
        <p:spPr>
          <a:xfrm>
            <a:off x="1160206" y="6373282"/>
            <a:ext cx="3060261" cy="369332"/>
          </a:xfrm>
          <a:prstGeom prst="rect">
            <a:avLst/>
          </a:prstGeom>
          <a:noFill/>
        </p:spPr>
        <p:txBody>
          <a:bodyPr wrap="none" rtlCol="0">
            <a:spAutoFit/>
          </a:bodyPr>
          <a:lstStyle/>
          <a:p>
            <a:r>
              <a:rPr lang="en-US" dirty="0"/>
              <a:t>* Multiple Argon Experiments</a:t>
            </a:r>
          </a:p>
        </p:txBody>
      </p:sp>
    </p:spTree>
    <p:extLst>
      <p:ext uri="{BB962C8B-B14F-4D97-AF65-F5344CB8AC3E}">
        <p14:creationId xmlns:p14="http://schemas.microsoft.com/office/powerpoint/2010/main" val="3640989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6C071-D28B-4941-BDFE-E431F74BFA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F5280C-C67C-B508-C87D-62AC6D3C25BB}"/>
              </a:ext>
            </a:extLst>
          </p:cNvPr>
          <p:cNvSpPr txBox="1"/>
          <p:nvPr/>
        </p:nvSpPr>
        <p:spPr>
          <a:xfrm>
            <a:off x="1881817" y="331304"/>
            <a:ext cx="184731" cy="369332"/>
          </a:xfrm>
          <a:prstGeom prst="rect">
            <a:avLst/>
          </a:prstGeom>
          <a:noFill/>
        </p:spPr>
        <p:txBody>
          <a:bodyPr wrap="none" rtlCol="0">
            <a:spAutoFit/>
          </a:bodyPr>
          <a:lstStyle/>
          <a:p>
            <a:endParaRPr lang="en-IT" dirty="0"/>
          </a:p>
        </p:txBody>
      </p:sp>
      <p:sp>
        <p:nvSpPr>
          <p:cNvPr id="5" name="TextBox 4">
            <a:extLst>
              <a:ext uri="{FF2B5EF4-FFF2-40B4-BE49-F238E27FC236}">
                <a16:creationId xmlns:a16="http://schemas.microsoft.com/office/drawing/2014/main" id="{35AD9680-C805-5819-2CA3-CC7B0F763430}"/>
              </a:ext>
            </a:extLst>
          </p:cNvPr>
          <p:cNvSpPr txBox="1"/>
          <p:nvPr/>
        </p:nvSpPr>
        <p:spPr>
          <a:xfrm>
            <a:off x="450579" y="198029"/>
            <a:ext cx="11382305" cy="12481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endParaRPr lang="en-IT" sz="4400" dirty="0">
              <a:effectLst>
                <a:outerShdw blurRad="50800" dist="38100" dir="2700000" algn="tl" rotWithShape="0">
                  <a:prstClr val="black">
                    <a:alpha val="40000"/>
                  </a:prstClr>
                </a:outerShdw>
              </a:effectLst>
              <a:latin typeface="+mj-lt"/>
            </a:endParaRPr>
          </a:p>
        </p:txBody>
      </p:sp>
      <p:pic>
        <p:nvPicPr>
          <p:cNvPr id="3074" name="Picture 2">
            <a:extLst>
              <a:ext uri="{FF2B5EF4-FFF2-40B4-BE49-F238E27FC236}">
                <a16:creationId xmlns:a16="http://schemas.microsoft.com/office/drawing/2014/main" id="{C71CA010-BFB9-055B-8C90-AA6C49180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70" y="1729870"/>
            <a:ext cx="57599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D406E56-C9BF-4375-07A6-BC299983D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346" y="1756000"/>
            <a:ext cx="5760001" cy="432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E0A4A9-C755-D49E-8F37-B98FDFC94CC1}"/>
              </a:ext>
            </a:extLst>
          </p:cNvPr>
          <p:cNvSpPr txBox="1"/>
          <p:nvPr/>
        </p:nvSpPr>
        <p:spPr>
          <a:xfrm>
            <a:off x="6627967" y="6201130"/>
            <a:ext cx="3996735" cy="369332"/>
          </a:xfrm>
          <a:prstGeom prst="rect">
            <a:avLst/>
          </a:prstGeom>
          <a:noFill/>
        </p:spPr>
        <p:txBody>
          <a:bodyPr wrap="none" rtlCol="0">
            <a:spAutoFit/>
          </a:bodyPr>
          <a:lstStyle/>
          <a:p>
            <a:r>
              <a:rPr lang="en-US" baseline="30000" dirty="0"/>
              <a:t>40</a:t>
            </a:r>
            <a:r>
              <a:rPr lang="en-US" dirty="0"/>
              <a:t>Ar neutron resonances clearly visible</a:t>
            </a:r>
          </a:p>
        </p:txBody>
      </p:sp>
      <p:graphicFrame>
        <p:nvGraphicFramePr>
          <p:cNvPr id="8" name="Table 7">
            <a:extLst>
              <a:ext uri="{FF2B5EF4-FFF2-40B4-BE49-F238E27FC236}">
                <a16:creationId xmlns:a16="http://schemas.microsoft.com/office/drawing/2014/main" id="{66868101-2597-E44E-E552-4E5281673773}"/>
              </a:ext>
            </a:extLst>
          </p:cNvPr>
          <p:cNvGraphicFramePr>
            <a:graphicFrameLocks noGrp="1"/>
          </p:cNvGraphicFramePr>
          <p:nvPr>
            <p:extLst>
              <p:ext uri="{D42A27DB-BD31-4B8C-83A1-F6EECF244321}">
                <p14:modId xmlns:p14="http://schemas.microsoft.com/office/powerpoint/2010/main" val="441675530"/>
              </p:ext>
            </p:extLst>
          </p:nvPr>
        </p:nvGraphicFramePr>
        <p:xfrm>
          <a:off x="450579" y="1017933"/>
          <a:ext cx="11382304" cy="640080"/>
        </p:xfrm>
        <a:graphic>
          <a:graphicData uri="http://schemas.openxmlformats.org/drawingml/2006/table">
            <a:tbl>
              <a:tblPr firstRow="1" bandRow="1">
                <a:tableStyleId>{5C22544A-7EE6-4342-B048-85BDC9FD1C3A}</a:tableStyleId>
              </a:tblPr>
              <a:tblGrid>
                <a:gridCol w="1660609">
                  <a:extLst>
                    <a:ext uri="{9D8B030D-6E8A-4147-A177-3AD203B41FA5}">
                      <a16:colId xmlns:a16="http://schemas.microsoft.com/office/drawing/2014/main" val="3911710904"/>
                    </a:ext>
                  </a:extLst>
                </a:gridCol>
                <a:gridCol w="6695484">
                  <a:extLst>
                    <a:ext uri="{9D8B030D-6E8A-4147-A177-3AD203B41FA5}">
                      <a16:colId xmlns:a16="http://schemas.microsoft.com/office/drawing/2014/main" val="791563403"/>
                    </a:ext>
                  </a:extLst>
                </a:gridCol>
                <a:gridCol w="1322173">
                  <a:extLst>
                    <a:ext uri="{9D8B030D-6E8A-4147-A177-3AD203B41FA5}">
                      <a16:colId xmlns:a16="http://schemas.microsoft.com/office/drawing/2014/main" val="1708921476"/>
                    </a:ext>
                  </a:extLst>
                </a:gridCol>
                <a:gridCol w="1704038">
                  <a:extLst>
                    <a:ext uri="{9D8B030D-6E8A-4147-A177-3AD203B41FA5}">
                      <a16:colId xmlns:a16="http://schemas.microsoft.com/office/drawing/2014/main" val="1964671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40</a:t>
                      </a:r>
                      <a:r>
                        <a:rPr lang="en-US" baseline="0" dirty="0"/>
                        <a:t>Ar</a:t>
                      </a:r>
                      <a:r>
                        <a:rPr lang="en-US" dirty="0"/>
                        <a:t>(n,</a:t>
                      </a:r>
                      <a:r>
                        <a:rPr lang="el-GR" dirty="0"/>
                        <a:t>γ)</a:t>
                      </a:r>
                      <a:r>
                        <a:rPr lang="en-US" dirty="0"/>
                        <a:t>            </a:t>
                      </a:r>
                    </a:p>
                  </a:txBody>
                  <a:tcPr anchor="ctr"/>
                </a:tc>
                <a:tc>
                  <a:txBody>
                    <a:bodyPr/>
                    <a:lstStyle/>
                    <a:p>
                      <a:r>
                        <a:rPr lang="en-US" dirty="0"/>
                        <a:t>understanding neutron propagation in argon</a:t>
                      </a:r>
                    </a:p>
                    <a:p>
                      <a:r>
                        <a:rPr lang="en-US" dirty="0"/>
                        <a:t>first capture measurement on a gas sample at n_TOF</a:t>
                      </a:r>
                    </a:p>
                  </a:txBody>
                  <a:tcPr/>
                </a:tc>
                <a:tc>
                  <a:txBody>
                    <a:bodyPr/>
                    <a:lstStyle/>
                    <a:p>
                      <a:r>
                        <a:rPr lang="en-US" dirty="0">
                          <a:solidFill>
                            <a:schemeClr val="bg1"/>
                          </a:solidFill>
                          <a:hlinkClick r:id="rId5">
                            <a:extLst>
                              <a:ext uri="{A12FA001-AC4F-418D-AE19-62706E023703}">
                                <ahyp:hlinkClr xmlns:ahyp="http://schemas.microsoft.com/office/drawing/2018/hyperlinkcolor" val="tx"/>
                              </a:ext>
                            </a:extLst>
                          </a:hlinkClick>
                        </a:rPr>
                        <a:t>INTC-I-256</a:t>
                      </a:r>
                      <a:endParaRPr lang="en-US" dirty="0">
                        <a:solidFill>
                          <a:schemeClr val="bg1"/>
                        </a:solidFill>
                      </a:endParaRPr>
                    </a:p>
                  </a:txBody>
                  <a:tcPr anchor="ctr"/>
                </a:tc>
                <a:tc>
                  <a:txBody>
                    <a:bodyPr/>
                    <a:lstStyle/>
                    <a:p>
                      <a:r>
                        <a:rPr lang="en-US" dirty="0"/>
                        <a:t>EAR2</a:t>
                      </a:r>
                    </a:p>
                  </a:txBody>
                  <a:tcPr anchor="ctr"/>
                </a:tc>
                <a:extLst>
                  <a:ext uri="{0D108BD9-81ED-4DB2-BD59-A6C34878D82A}">
                    <a16:rowId xmlns:a16="http://schemas.microsoft.com/office/drawing/2014/main" val="894285449"/>
                  </a:ext>
                </a:extLst>
              </a:tr>
            </a:tbl>
          </a:graphicData>
        </a:graphic>
      </p:graphicFrame>
      <p:pic>
        <p:nvPicPr>
          <p:cNvPr id="4" name="Picture 3" descr="A blue logo with text&#10;&#10;Description automatically generated">
            <a:extLst>
              <a:ext uri="{FF2B5EF4-FFF2-40B4-BE49-F238E27FC236}">
                <a16:creationId xmlns:a16="http://schemas.microsoft.com/office/drawing/2014/main" id="{C9E99B1F-E86C-5AC0-72EB-3B59F2AD4253}"/>
              </a:ext>
            </a:extLst>
          </p:cNvPr>
          <p:cNvPicPr>
            <a:picLocks noChangeAspect="1"/>
          </p:cNvPicPr>
          <p:nvPr/>
        </p:nvPicPr>
        <p:blipFill>
          <a:blip r:embed="rId6"/>
          <a:stretch>
            <a:fillRect/>
          </a:stretch>
        </p:blipFill>
        <p:spPr>
          <a:xfrm>
            <a:off x="0" y="5765478"/>
            <a:ext cx="1097466" cy="1092522"/>
          </a:xfrm>
          <a:prstGeom prst="rect">
            <a:avLst/>
          </a:prstGeom>
        </p:spPr>
      </p:pic>
      <p:pic>
        <p:nvPicPr>
          <p:cNvPr id="2" name="Picture 1">
            <a:extLst>
              <a:ext uri="{FF2B5EF4-FFF2-40B4-BE49-F238E27FC236}">
                <a16:creationId xmlns:a16="http://schemas.microsoft.com/office/drawing/2014/main" id="{0B67EC47-25C9-D00E-4875-D5C650C11086}"/>
              </a:ext>
            </a:extLst>
          </p:cNvPr>
          <p:cNvPicPr>
            <a:picLocks noChangeAspect="1"/>
          </p:cNvPicPr>
          <p:nvPr/>
        </p:nvPicPr>
        <p:blipFill>
          <a:blip r:embed="rId7"/>
          <a:stretch>
            <a:fillRect/>
          </a:stretch>
        </p:blipFill>
        <p:spPr>
          <a:xfrm>
            <a:off x="10739023" y="5815577"/>
            <a:ext cx="1449696" cy="1012706"/>
          </a:xfrm>
          <a:prstGeom prst="rect">
            <a:avLst/>
          </a:prstGeom>
        </p:spPr>
      </p:pic>
      <p:cxnSp>
        <p:nvCxnSpPr>
          <p:cNvPr id="10" name="Straight Arrow Connector 9">
            <a:extLst>
              <a:ext uri="{FF2B5EF4-FFF2-40B4-BE49-F238E27FC236}">
                <a16:creationId xmlns:a16="http://schemas.microsoft.com/office/drawing/2014/main" id="{4AF32721-8C34-0CFA-B160-BA2390252537}"/>
              </a:ext>
            </a:extLst>
          </p:cNvPr>
          <p:cNvCxnSpPr/>
          <p:nvPr/>
        </p:nvCxnSpPr>
        <p:spPr>
          <a:xfrm flipH="1">
            <a:off x="8822724" y="2446638"/>
            <a:ext cx="395417" cy="766119"/>
          </a:xfrm>
          <a:prstGeom prst="straightConnector1">
            <a:avLst/>
          </a:prstGeom>
          <a:ln w="444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7CD07AC-56D9-EFFB-B6F6-DDC25F448681}"/>
              </a:ext>
            </a:extLst>
          </p:cNvPr>
          <p:cNvCxnSpPr/>
          <p:nvPr/>
        </p:nvCxnSpPr>
        <p:spPr>
          <a:xfrm flipH="1">
            <a:off x="9236378" y="2938675"/>
            <a:ext cx="395417" cy="766119"/>
          </a:xfrm>
          <a:prstGeom prst="straightConnector1">
            <a:avLst/>
          </a:prstGeom>
          <a:ln w="444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BC89EB9-76C6-292C-792B-3BE2F21C09A0}"/>
              </a:ext>
            </a:extLst>
          </p:cNvPr>
          <p:cNvCxnSpPr/>
          <p:nvPr/>
        </p:nvCxnSpPr>
        <p:spPr>
          <a:xfrm flipH="1">
            <a:off x="10335012" y="3935590"/>
            <a:ext cx="395417" cy="766119"/>
          </a:xfrm>
          <a:prstGeom prst="straightConnector1">
            <a:avLst/>
          </a:prstGeom>
          <a:ln w="444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1F9E66D-7C26-D47F-8852-E9EF9D82BA3F}"/>
              </a:ext>
            </a:extLst>
          </p:cNvPr>
          <p:cNvCxnSpPr/>
          <p:nvPr/>
        </p:nvCxnSpPr>
        <p:spPr>
          <a:xfrm flipH="1">
            <a:off x="10578853" y="4087990"/>
            <a:ext cx="395417" cy="766119"/>
          </a:xfrm>
          <a:prstGeom prst="straightConnector1">
            <a:avLst/>
          </a:prstGeom>
          <a:ln w="444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4C62390-1282-FB4F-3C3E-80ED0AA3A098}"/>
              </a:ext>
            </a:extLst>
          </p:cNvPr>
          <p:cNvCxnSpPr/>
          <p:nvPr/>
        </p:nvCxnSpPr>
        <p:spPr>
          <a:xfrm flipH="1">
            <a:off x="10744316" y="4188138"/>
            <a:ext cx="395417" cy="766119"/>
          </a:xfrm>
          <a:prstGeom prst="straightConnector1">
            <a:avLst/>
          </a:prstGeom>
          <a:ln w="444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43BF89A-F7A9-791B-379A-8377A920C1E7}"/>
              </a:ext>
            </a:extLst>
          </p:cNvPr>
          <p:cNvSpPr txBox="1"/>
          <p:nvPr/>
        </p:nvSpPr>
        <p:spPr>
          <a:xfrm>
            <a:off x="359116" y="198029"/>
            <a:ext cx="11382305" cy="7808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ormAutofit/>
          </a:bodyPr>
          <a:lstStyle/>
          <a:p>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The </a:t>
            </a:r>
            <a:r>
              <a:rPr lang="en-US" sz="4400" dirty="0" err="1">
                <a:solidFill>
                  <a:srgbClr val="1A63A0"/>
                </a:solidFill>
                <a:effectLst>
                  <a:outerShdw blurRad="50800" dist="38100" dir="2700000" algn="tl" rotWithShape="0">
                    <a:prstClr val="black">
                      <a:alpha val="40000"/>
                    </a:prstClr>
                  </a:outerShdw>
                </a:effectLst>
                <a:latin typeface="Roboto" panose="02000000000000000000" pitchFamily="2" charset="0"/>
              </a:rPr>
              <a:t>MArEX</a:t>
            </a:r>
            <a:r>
              <a:rPr lang="en-US" sz="4400" baseline="30000" dirty="0">
                <a:solidFill>
                  <a:srgbClr val="1A63A0"/>
                </a:solidFill>
                <a:effectLst>
                  <a:outerShdw blurRad="50800" dist="38100" dir="2700000" algn="tl" rotWithShape="0">
                    <a:prstClr val="black">
                      <a:alpha val="40000"/>
                    </a:prstClr>
                  </a:outerShdw>
                </a:effectLst>
                <a:latin typeface="Roboto" panose="02000000000000000000" pitchFamily="2" charset="0"/>
              </a:rPr>
              <a:t>*</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 initiative at </a:t>
            </a:r>
            <a:r>
              <a:rPr lang="en-US" sz="4400" dirty="0">
                <a:solidFill>
                  <a:srgbClr val="FF0000"/>
                </a:solidFill>
                <a:effectLst>
                  <a:outerShdw blurRad="50800" dist="38100" dir="2700000" algn="tl" rotWithShape="0">
                    <a:prstClr val="black">
                      <a:alpha val="40000"/>
                    </a:prstClr>
                  </a:outerShdw>
                </a:effectLst>
                <a:latin typeface="Roboto" panose="02000000000000000000" pitchFamily="2" charset="0"/>
              </a:rPr>
              <a:t>n</a:t>
            </a:r>
            <a:r>
              <a:rPr lang="en-US" sz="4400" dirty="0">
                <a:solidFill>
                  <a:srgbClr val="1A63A0"/>
                </a:solidFill>
                <a:effectLst>
                  <a:outerShdw blurRad="50800" dist="38100" dir="2700000" algn="tl" rotWithShape="0">
                    <a:prstClr val="black">
                      <a:alpha val="40000"/>
                    </a:prstClr>
                  </a:outerShdw>
                </a:effectLst>
                <a:latin typeface="Roboto" panose="02000000000000000000" pitchFamily="2" charset="0"/>
              </a:rPr>
              <a:t>_TOF</a:t>
            </a:r>
          </a:p>
        </p:txBody>
      </p:sp>
      <p:sp>
        <p:nvSpPr>
          <p:cNvPr id="15" name="TextBox 14">
            <a:extLst>
              <a:ext uri="{FF2B5EF4-FFF2-40B4-BE49-F238E27FC236}">
                <a16:creationId xmlns:a16="http://schemas.microsoft.com/office/drawing/2014/main" id="{4C656D27-B89A-3ADC-0B19-B10F0B518792}"/>
              </a:ext>
            </a:extLst>
          </p:cNvPr>
          <p:cNvSpPr txBox="1"/>
          <p:nvPr/>
        </p:nvSpPr>
        <p:spPr>
          <a:xfrm rot="1770934">
            <a:off x="9851569" y="3337099"/>
            <a:ext cx="1774909" cy="369332"/>
          </a:xfrm>
          <a:prstGeom prst="rect">
            <a:avLst/>
          </a:prstGeom>
          <a:noFill/>
        </p:spPr>
        <p:txBody>
          <a:bodyPr wrap="none" rtlCol="0">
            <a:spAutoFit/>
          </a:bodyPr>
          <a:lstStyle/>
          <a:p>
            <a:r>
              <a:rPr lang="en-US" baseline="30000" dirty="0">
                <a:solidFill>
                  <a:schemeClr val="accent5">
                    <a:lumMod val="60000"/>
                    <a:lumOff val="40000"/>
                  </a:schemeClr>
                </a:solidFill>
              </a:rPr>
              <a:t>40</a:t>
            </a:r>
            <a:r>
              <a:rPr lang="en-US" dirty="0">
                <a:solidFill>
                  <a:schemeClr val="accent5">
                    <a:lumMod val="60000"/>
                    <a:lumOff val="40000"/>
                  </a:schemeClr>
                </a:solidFill>
              </a:rPr>
              <a:t>Ar resonances</a:t>
            </a:r>
          </a:p>
        </p:txBody>
      </p:sp>
      <p:sp>
        <p:nvSpPr>
          <p:cNvPr id="17" name="TextBox 16">
            <a:extLst>
              <a:ext uri="{FF2B5EF4-FFF2-40B4-BE49-F238E27FC236}">
                <a16:creationId xmlns:a16="http://schemas.microsoft.com/office/drawing/2014/main" id="{2F726921-CDA5-89E8-B7FF-97764AE1E2EC}"/>
              </a:ext>
            </a:extLst>
          </p:cNvPr>
          <p:cNvSpPr txBox="1"/>
          <p:nvPr/>
        </p:nvSpPr>
        <p:spPr>
          <a:xfrm>
            <a:off x="1160206" y="6373282"/>
            <a:ext cx="3060261" cy="369332"/>
          </a:xfrm>
          <a:prstGeom prst="rect">
            <a:avLst/>
          </a:prstGeom>
          <a:noFill/>
        </p:spPr>
        <p:txBody>
          <a:bodyPr wrap="none" rtlCol="0">
            <a:spAutoFit/>
          </a:bodyPr>
          <a:lstStyle/>
          <a:p>
            <a:r>
              <a:rPr lang="en-US" dirty="0"/>
              <a:t>* Multiple Argon Experiments</a:t>
            </a:r>
          </a:p>
        </p:txBody>
      </p:sp>
    </p:spTree>
    <p:extLst>
      <p:ext uri="{BB962C8B-B14F-4D97-AF65-F5344CB8AC3E}">
        <p14:creationId xmlns:p14="http://schemas.microsoft.com/office/powerpoint/2010/main" val="24228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200"/>
                                        <p:tgtEl>
                                          <p:spTgt spid="10"/>
                                        </p:tgtEl>
                                      </p:cBhvr>
                                    </p:animEffect>
                                  </p:childTnLst>
                                </p:cTn>
                              </p:par>
                            </p:childTnLst>
                          </p:cTn>
                        </p:par>
                        <p:par>
                          <p:cTn id="12" fill="hold">
                            <p:stCondLst>
                              <p:cond delay="7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200"/>
                                        <p:tgtEl>
                                          <p:spTgt spid="11"/>
                                        </p:tgtEl>
                                      </p:cBhvr>
                                    </p:animEffect>
                                  </p:childTnLst>
                                </p:cTn>
                              </p:par>
                            </p:childTnLst>
                          </p:cTn>
                        </p:par>
                        <p:par>
                          <p:cTn id="16" fill="hold">
                            <p:stCondLst>
                              <p:cond delay="9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200"/>
                                        <p:tgtEl>
                                          <p:spTgt spid="12"/>
                                        </p:tgtEl>
                                      </p:cBhvr>
                                    </p:animEffect>
                                  </p:childTnLst>
                                </p:cTn>
                              </p:par>
                            </p:childTnLst>
                          </p:cTn>
                        </p:par>
                        <p:par>
                          <p:cTn id="20" fill="hold">
                            <p:stCondLst>
                              <p:cond delay="1100"/>
                            </p:stCondLst>
                            <p:childTnLst>
                              <p:par>
                                <p:cTn id="21" presetID="9"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200"/>
                                        <p:tgtEl>
                                          <p:spTgt spid="13"/>
                                        </p:tgtEl>
                                      </p:cBhvr>
                                    </p:animEffect>
                                  </p:childTnLst>
                                </p:cTn>
                              </p:par>
                            </p:childTnLst>
                          </p:cTn>
                        </p:par>
                        <p:par>
                          <p:cTn id="24" fill="hold">
                            <p:stCondLst>
                              <p:cond delay="1300"/>
                            </p:stCondLst>
                            <p:childTnLst>
                              <p:par>
                                <p:cTn id="25" presetID="9"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200"/>
                                        <p:tgtEl>
                                          <p:spTgt spid="14"/>
                                        </p:tgtEl>
                                      </p:cBhvr>
                                    </p:animEffect>
                                  </p:childTnLst>
                                </p:cTn>
                              </p:par>
                            </p:childTnLst>
                          </p:cTn>
                        </p:par>
                        <p:par>
                          <p:cTn id="28" fill="hold">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23099</TotalTime>
  <Words>968</Words>
  <Application>Microsoft Macintosh PowerPoint</Application>
  <PresentationFormat>Widescreen</PresentationFormat>
  <Paragraphs>184</Paragraphs>
  <Slides>20</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Helvetica, Arial, sans-serif</vt:lpstr>
      <vt:lpstr>Aptos</vt:lpstr>
      <vt:lpstr>Aptos Display</vt:lpstr>
      <vt:lpstr>Arial</vt:lpstr>
      <vt:lpstr>Book Antiqua</vt:lpstr>
      <vt:lpstr>Calibri</vt:lpstr>
      <vt:lpstr>Helvetica</vt:lpstr>
      <vt:lpstr>Roboto</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Mengoni</dc:creator>
  <cp:lastModifiedBy>Alberto Mengoni</cp:lastModifiedBy>
  <cp:revision>292</cp:revision>
  <cp:lastPrinted>2021-10-20T06:17:33Z</cp:lastPrinted>
  <dcterms:created xsi:type="dcterms:W3CDTF">2020-10-28T06:17:44Z</dcterms:created>
  <dcterms:modified xsi:type="dcterms:W3CDTF">2024-11-21T12:00:30Z</dcterms:modified>
</cp:coreProperties>
</file>