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  <p:sldMasterId id="2147483652" r:id="rId3"/>
    <p:sldMasterId id="2147483660" r:id="rId4"/>
  </p:sldMasterIdLst>
  <p:notesMasterIdLst>
    <p:notesMasterId r:id="rId6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</p:sldIdLst>
  <p:sldSz cx="12192000" cy="6858000"/>
  <p:notesSz cx="6858000" cy="9144000"/>
  <p:embeddedFontLst>
    <p:embeddedFont>
      <p:font typeface="Noto Sans Symbols" panose="020B0604020202020204" charset="0"/>
      <p:regular r:id="rId65"/>
      <p:bold r:id="rId66"/>
    </p:embeddedFont>
    <p:embeddedFont>
      <p:font typeface="Quattrocento Sans" panose="020B0502050000020003" pitchFamily="34" charset="0"/>
      <p:regular r:id="rId67"/>
      <p:bold r:id="rId68"/>
      <p:italic r:id="rId69"/>
      <p:boldItalic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4" roundtripDataSignature="AMtx7mjzEB9RKqPemithiTw+4JR9cTV0R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E2C1482-7EB3-403A-A63F-6EA680F7492B}">
  <a:tblStyle styleId="{7E2C1482-7EB3-403A-A63F-6EA680F7492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font" Target="fonts/font2.fntdata"/><Relationship Id="rId74" Type="http://customschemas.google.com/relationships/presentationmetadata" Target="metadata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3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6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font" Target="fonts/font1.fntdata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viewProps" Target="viewProps.xml"/><Relationship Id="rId7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dt" idx="1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‹N›</a:t>
            </a:fld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0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80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80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4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5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6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80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7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8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16e0172bad_0_1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g316e0172bad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040" cy="308592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-21600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16e0172bad_0_26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g316e0172bad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80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9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0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16e0172bad_0_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316e0172ba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3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80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4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6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7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28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9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0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3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3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33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316b5728881_7_9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g316b5728881_7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35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4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80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3180f28cd56_0_17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g3180f28cd56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6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7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39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40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31686fffb22_0_6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g31686fffb22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316b5728881_7_48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g316b5728881_7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3170c5c5d5e_0_5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g3170c5c5d5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316b5728881_7_18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g316b5728881_7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80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9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4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4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43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44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45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80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46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47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48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49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50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5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8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164f6419f8_0_6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g3164f6419f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81252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3"/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3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3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3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1200"/>
              <a:buFont typeface="Arial"/>
              <a:buNone/>
              <a:defRPr sz="1200" b="0" u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1200"/>
              <a:buFont typeface="Arial"/>
              <a:buNone/>
              <a:defRPr sz="1200" b="0" u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1200"/>
              <a:buFont typeface="Arial"/>
              <a:buNone/>
              <a:defRPr sz="1200" b="0" u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1200"/>
              <a:buFont typeface="Arial"/>
              <a:buNone/>
              <a:defRPr sz="1200" b="0" u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1200"/>
              <a:buFont typeface="Arial"/>
              <a:buNone/>
              <a:defRPr sz="1200" b="0" u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1200"/>
              <a:buFont typeface="Arial"/>
              <a:buNone/>
              <a:defRPr sz="1200" b="0" u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1200"/>
              <a:buFont typeface="Arial"/>
              <a:buNone/>
              <a:defRPr sz="1200" b="0" u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1200"/>
              <a:buFont typeface="Arial"/>
              <a:buNone/>
              <a:defRPr sz="1200" b="0" u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1200"/>
              <a:buFont typeface="Arial"/>
              <a:buNone/>
              <a:defRPr sz="1200" b="0" u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20" name="Google Shape;20;p53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9"/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9"/>
          <p:cNvSpPr txBox="1">
            <a:spLocks noGrp="1"/>
          </p:cNvSpPr>
          <p:nvPr>
            <p:ph type="subTitle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9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9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1200"/>
              <a:buFont typeface="Arial"/>
              <a:buNone/>
              <a:defRPr sz="1200" b="0" u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1200"/>
              <a:buFont typeface="Arial"/>
              <a:buNone/>
              <a:defRPr sz="1200" b="0" u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1200"/>
              <a:buFont typeface="Arial"/>
              <a:buNone/>
              <a:defRPr sz="1200" b="0" u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1200"/>
              <a:buFont typeface="Arial"/>
              <a:buNone/>
              <a:defRPr sz="1200" b="0" u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1200"/>
              <a:buFont typeface="Arial"/>
              <a:buNone/>
              <a:defRPr sz="1200" b="0" u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1200"/>
              <a:buFont typeface="Arial"/>
              <a:buNone/>
              <a:defRPr sz="1200" b="0" u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1200"/>
              <a:buFont typeface="Arial"/>
              <a:buNone/>
              <a:defRPr sz="1200" b="0" u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1200"/>
              <a:buFont typeface="Arial"/>
              <a:buNone/>
              <a:defRPr sz="1200" b="0" u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1200"/>
              <a:buFont typeface="Arial"/>
              <a:buNone/>
              <a:defRPr sz="1200" b="0" u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82" name="Google Shape;82;p59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5"/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5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5"/>
          <p:cNvSpPr txBox="1">
            <a:spLocks noGrp="1"/>
          </p:cNvSpPr>
          <p:nvPr>
            <p:ph type="sldNum" idx="12"/>
          </p:nvPr>
        </p:nvSpPr>
        <p:spPr>
          <a:xfrm>
            <a:off x="11296440" y="6217560"/>
            <a:ext cx="731160" cy="52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757980"/>
              </a:buClr>
              <a:buSzPts val="1340"/>
              <a:buFont typeface="Arial"/>
              <a:buNone/>
              <a:defRPr sz="1340" b="0" u="none" strike="noStrike">
                <a:solidFill>
                  <a:srgbClr val="75798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757980"/>
              </a:buClr>
              <a:buSzPts val="1340"/>
              <a:buFont typeface="Arial"/>
              <a:buNone/>
              <a:defRPr sz="1340" b="0" u="none" strike="noStrike">
                <a:solidFill>
                  <a:srgbClr val="7579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757980"/>
              </a:buClr>
              <a:buSzPts val="1340"/>
              <a:buFont typeface="Arial"/>
              <a:buNone/>
              <a:defRPr sz="1340" b="0" u="none" strike="noStrike">
                <a:solidFill>
                  <a:srgbClr val="7579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757980"/>
              </a:buClr>
              <a:buSzPts val="1340"/>
              <a:buFont typeface="Arial"/>
              <a:buNone/>
              <a:defRPr sz="1340" b="0" u="none" strike="noStrike">
                <a:solidFill>
                  <a:srgbClr val="7579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757980"/>
              </a:buClr>
              <a:buSzPts val="1340"/>
              <a:buFont typeface="Arial"/>
              <a:buNone/>
              <a:defRPr sz="1340" b="0" u="none" strike="noStrike">
                <a:solidFill>
                  <a:srgbClr val="7579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757980"/>
              </a:buClr>
              <a:buSzPts val="1340"/>
              <a:buFont typeface="Arial"/>
              <a:buNone/>
              <a:defRPr sz="1340" b="0" u="none" strike="noStrike">
                <a:solidFill>
                  <a:srgbClr val="7579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757980"/>
              </a:buClr>
              <a:buSzPts val="1340"/>
              <a:buFont typeface="Arial"/>
              <a:buNone/>
              <a:defRPr sz="1340" b="0" u="none" strike="noStrike">
                <a:solidFill>
                  <a:srgbClr val="7579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757980"/>
              </a:buClr>
              <a:buSzPts val="1340"/>
              <a:buFont typeface="Arial"/>
              <a:buNone/>
              <a:defRPr sz="1340" b="0" u="none" strike="noStrike">
                <a:solidFill>
                  <a:srgbClr val="7579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757980"/>
              </a:buClr>
              <a:buSzPts val="1340"/>
              <a:buFont typeface="Arial"/>
              <a:buNone/>
              <a:defRPr sz="1340" b="0" u="none" strike="noStrike">
                <a:solidFill>
                  <a:srgbClr val="7579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7"/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7"/>
          <p:cNvSpPr txBox="1">
            <a:spLocks noGrp="1"/>
          </p:cNvSpPr>
          <p:nvPr>
            <p:ph type="subTitle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7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7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40" name="Google Shape;40;p57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x">
  <p:cSld name="TITLE_AND_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0"/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0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0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0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46" name="Google Shape;46;p60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vertTx">
  <p:cSld name="VERTICAL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1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1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50" name="Google Shape;50;p61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vertTitleAndTx">
  <p:cSld name="VERTICAL_TITLE_AND_VERTICAL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2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2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54" name="Google Shape;54;p62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63"/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3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63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59" name="Google Shape;59;p63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woObj">
  <p:cSld name="TWO_OBJECTS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4"/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4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4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4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66" name="Google Shape;66;p64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5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65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u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70" name="Google Shape;70;p65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2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1" name="Google Shape;11;p52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2" name="Google Shape;12;p52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3" name="Google Shape;13;p52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4" name="Google Shape;14;p52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4"/>
          <p:cNvSpPr txBox="1">
            <a:spLocks noGrp="1"/>
          </p:cNvSpPr>
          <p:nvPr>
            <p:ph type="title"/>
          </p:nvPr>
        </p:nvSpPr>
        <p:spPr>
          <a:xfrm>
            <a:off x="415440" y="593280"/>
            <a:ext cx="1136052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54"/>
          <p:cNvSpPr txBox="1">
            <a:spLocks noGrp="1"/>
          </p:cNvSpPr>
          <p:nvPr>
            <p:ph type="body" idx="1"/>
          </p:nvPr>
        </p:nvSpPr>
        <p:spPr>
          <a:xfrm>
            <a:off x="415440" y="1536480"/>
            <a:ext cx="11360520" cy="455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4" name="Google Shape;24;p54"/>
          <p:cNvSpPr txBox="1">
            <a:spLocks noGrp="1"/>
          </p:cNvSpPr>
          <p:nvPr>
            <p:ph type="sldNum" idx="12"/>
          </p:nvPr>
        </p:nvSpPr>
        <p:spPr>
          <a:xfrm>
            <a:off x="11296440" y="6217560"/>
            <a:ext cx="731160" cy="52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Clr>
                <a:srgbClr val="7579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75798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Clr>
                <a:srgbClr val="7579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7579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Clr>
                <a:srgbClr val="7579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7579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Clr>
                <a:srgbClr val="7579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7579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Clr>
                <a:srgbClr val="7579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7579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Clr>
                <a:srgbClr val="7579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7579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Clr>
                <a:srgbClr val="7579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7579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Clr>
                <a:srgbClr val="7579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7579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Clr>
                <a:srgbClr val="757980"/>
              </a:buClr>
              <a:buSzPts val="1340"/>
              <a:buFont typeface="Arial"/>
              <a:buNone/>
              <a:defRPr sz="1340" b="0" i="0" u="none" strike="noStrike" cap="none">
                <a:solidFill>
                  <a:srgbClr val="7579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6"/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31" name="Google Shape;31;p56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32" name="Google Shape;32;p56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33" name="Google Shape;33;p56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" name="Google Shape;34;p56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8"/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3" name="Google Shape;73;p58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u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4" name="Google Shape;74;p58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5" name="Google Shape;75;p58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1200"/>
              <a:buFont typeface="Arial"/>
              <a:buNone/>
              <a:defRPr sz="1200" b="0" u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1200"/>
              <a:buFont typeface="Arial"/>
              <a:buNone/>
              <a:defRPr sz="1200" b="0" u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1200"/>
              <a:buFont typeface="Arial"/>
              <a:buNone/>
              <a:defRPr sz="1200" b="0" u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1200"/>
              <a:buFont typeface="Arial"/>
              <a:buNone/>
              <a:defRPr sz="1200" b="0" u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1200"/>
              <a:buFont typeface="Arial"/>
              <a:buNone/>
              <a:defRPr sz="1200" b="0" u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1200"/>
              <a:buFont typeface="Arial"/>
              <a:buNone/>
              <a:defRPr sz="1200" b="0" u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1200"/>
              <a:buFont typeface="Arial"/>
              <a:buNone/>
              <a:defRPr sz="1200" b="0" u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1200"/>
              <a:buFont typeface="Arial"/>
              <a:buNone/>
              <a:defRPr sz="1200" b="0" u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Clr>
                <a:srgbClr val="757575"/>
              </a:buClr>
              <a:buSzPts val="1200"/>
              <a:buFont typeface="Arial"/>
              <a:buNone/>
              <a:defRPr sz="1200" b="0" u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" name="Google Shape;76;p58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64.jpg"/><Relationship Id="rId4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"/>
          <p:cNvSpPr txBox="1">
            <a:spLocks noGrp="1"/>
          </p:cNvSpPr>
          <p:nvPr>
            <p:ph type="title"/>
          </p:nvPr>
        </p:nvSpPr>
        <p:spPr>
          <a:xfrm>
            <a:off x="393480" y="1531080"/>
            <a:ext cx="1165068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" sz="39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Stilbene detectors</a:t>
            </a:r>
            <a:r>
              <a:rPr lang="en" sz="3900"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" sz="39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900">
                <a:latin typeface="Calibri"/>
                <a:ea typeface="Calibri"/>
                <a:cs typeface="Calibri"/>
                <a:sym typeface="Calibri"/>
              </a:rPr>
              <a:t>characterization, n+</a:t>
            </a:r>
            <a:r>
              <a:rPr lang="en" sz="3900" baseline="30000"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en" sz="3900">
                <a:latin typeface="Calibri"/>
                <a:ea typeface="Calibri"/>
                <a:cs typeface="Calibri"/>
                <a:sym typeface="Calibri"/>
              </a:rPr>
              <a:t>C preliminary results and</a:t>
            </a:r>
            <a:r>
              <a:rPr lang="en" sz="39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future developments</a:t>
            </a:r>
            <a:endParaRPr sz="390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/>
          <p:cNvSpPr txBox="1">
            <a:spLocks noGrp="1"/>
          </p:cNvSpPr>
          <p:nvPr>
            <p:ph type="body" idx="1"/>
          </p:nvPr>
        </p:nvSpPr>
        <p:spPr>
          <a:xfrm>
            <a:off x="727200" y="2915280"/>
            <a:ext cx="10515240" cy="171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064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lphaUcPeriod"/>
            </a:pPr>
            <a:r>
              <a:rPr lang="en" sz="28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Musumarra, M.G. Pellegriti, D. Papanikolaou, </a:t>
            </a:r>
            <a:endParaRPr sz="280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28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 Massimi, R. Mucciola, R. Sahoo and N. Patronis</a:t>
            </a:r>
            <a:endParaRPr sz="280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28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for the n_TOF collaboration</a:t>
            </a:r>
            <a:endParaRPr sz="280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89;p1" descr="Identità visiva | Università di Catan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8840" y="4552920"/>
            <a:ext cx="1942920" cy="171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 l="14472" r="13643"/>
          <a:stretch/>
        </p:blipFill>
        <p:spPr>
          <a:xfrm>
            <a:off x="5627160" y="4552920"/>
            <a:ext cx="2480400" cy="171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8800"/>
            <a:ext cx="1991880" cy="1689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96800" y="4664160"/>
            <a:ext cx="3247200" cy="127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Immagine che contiene Elementi grafici, Carattere, logo, grafica&#10;&#10;Descrizione generata automa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400" y="4634280"/>
            <a:ext cx="3049560" cy="1378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311040" y="10440"/>
            <a:ext cx="2874960" cy="168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45949" y="28800"/>
            <a:ext cx="2277751" cy="137807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 txBox="1"/>
          <p:nvPr/>
        </p:nvSpPr>
        <p:spPr>
          <a:xfrm>
            <a:off x="3058500" y="6217800"/>
            <a:ext cx="607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Meeting Nazionale n_TOF, Bologna 21/11/2024</a:t>
            </a:r>
            <a:endParaRPr sz="1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0" y="326160"/>
            <a:ext cx="7931520" cy="4034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56960" y="2857680"/>
            <a:ext cx="4816800" cy="363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0"/>
          <p:cNvSpPr/>
          <p:nvPr/>
        </p:nvSpPr>
        <p:spPr>
          <a:xfrm>
            <a:off x="2880" y="-432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Detector Characterization:  </a:t>
            </a:r>
            <a:r>
              <a:rPr lang="en" sz="1600" b="1" i="1" baseline="30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137</a:t>
            </a: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Cs and </a:t>
            </a:r>
            <a:r>
              <a:rPr lang="en" sz="1600" b="1" i="1" baseline="30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60</a:t>
            </a: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 </a:t>
            </a:r>
            <a:r>
              <a:rPr lang="en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source</a:t>
            </a:r>
            <a:endParaRPr sz="16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0"/>
          <p:cNvSpPr/>
          <p:nvPr/>
        </p:nvSpPr>
        <p:spPr>
          <a:xfrm>
            <a:off x="2880" y="651168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M. G.</a:t>
            </a:r>
            <a:endParaRPr sz="1600" b="0" i="1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0" name="Google Shape;220;p10"/>
          <p:cNvSpPr txBox="1"/>
          <p:nvPr/>
        </p:nvSpPr>
        <p:spPr>
          <a:xfrm>
            <a:off x="11148480" y="6475680"/>
            <a:ext cx="137484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0"/>
          <p:cNvSpPr/>
          <p:nvPr/>
        </p:nvSpPr>
        <p:spPr>
          <a:xfrm>
            <a:off x="8951400" y="36360"/>
            <a:ext cx="3279240" cy="326160"/>
          </a:xfrm>
          <a:prstGeom prst="roundRect">
            <a:avLst>
              <a:gd name="adj" fmla="val 16667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Rise/Fall time</a:t>
            </a:r>
            <a:endParaRPr sz="16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22" name="Google Shape;222;p10"/>
          <p:cNvGraphicFramePr/>
          <p:nvPr/>
        </p:nvGraphicFramePr>
        <p:xfrm>
          <a:off x="1229040" y="4165920"/>
          <a:ext cx="5331225" cy="1802875"/>
        </p:xfrm>
        <a:graphic>
          <a:graphicData uri="http://schemas.openxmlformats.org/drawingml/2006/table">
            <a:tbl>
              <a:tblPr>
                <a:noFill/>
                <a:tableStyleId>{7E2C1482-7EB3-403A-A63F-6EA680F7492B}</a:tableStyleId>
              </a:tblPr>
              <a:tblGrid>
                <a:gridCol w="1777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6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6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12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83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Rise Time (ns)</a:t>
                      </a:r>
                      <a:endParaRPr sz="18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83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Fall Time (ns)</a:t>
                      </a:r>
                      <a:endParaRPr sz="18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83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4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INRAD</a:t>
                      </a:r>
                      <a:endParaRPr sz="18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3.966 ± 0.003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14.13 ± 0.06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2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PROTEUS</a:t>
                      </a:r>
                      <a:endParaRPr sz="18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4.051 ± 0.002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14.43 ± 0.05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3" name="Google Shape;223;p10"/>
          <p:cNvSpPr txBox="1"/>
          <p:nvPr/>
        </p:nvSpPr>
        <p:spPr>
          <a:xfrm>
            <a:off x="1544400" y="5953320"/>
            <a:ext cx="4572000" cy="59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**Averaged for ~40000 events**</a:t>
            </a:r>
            <a:endParaRPr sz="18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10"/>
          <p:cNvSpPr/>
          <p:nvPr/>
        </p:nvSpPr>
        <p:spPr>
          <a:xfrm>
            <a:off x="8275320" y="912240"/>
            <a:ext cx="3200400" cy="6858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Savitzky-Golay Filtering</a:t>
            </a:r>
            <a:endParaRPr sz="1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0"/>
          <p:cNvSpPr/>
          <p:nvPr/>
        </p:nvSpPr>
        <p:spPr>
          <a:xfrm>
            <a:off x="7465680" y="1883520"/>
            <a:ext cx="4644000" cy="6858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Implementation of a </a:t>
            </a:r>
            <a:r>
              <a:rPr lang="en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signal</a:t>
            </a:r>
            <a:r>
              <a:rPr lang="en" sz="18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smoothing process</a:t>
            </a:r>
            <a:endParaRPr sz="18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0"/>
          <p:cNvSpPr txBox="1"/>
          <p:nvPr/>
        </p:nvSpPr>
        <p:spPr>
          <a:xfrm>
            <a:off x="3406680" y="266688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10% - 90%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1"/>
          <p:cNvSpPr/>
          <p:nvPr/>
        </p:nvSpPr>
        <p:spPr>
          <a:xfrm>
            <a:off x="2880" y="-432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Detector Characterization</a:t>
            </a:r>
            <a:endParaRPr sz="16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1"/>
          <p:cNvSpPr/>
          <p:nvPr/>
        </p:nvSpPr>
        <p:spPr>
          <a:xfrm>
            <a:off x="2880" y="651168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M. G.</a:t>
            </a:r>
            <a:endParaRPr sz="1600" b="0" i="1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3" name="Google Shape;233;p11"/>
          <p:cNvSpPr txBox="1"/>
          <p:nvPr/>
        </p:nvSpPr>
        <p:spPr>
          <a:xfrm>
            <a:off x="11148480" y="6475680"/>
            <a:ext cx="137484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1"/>
          <p:cNvSpPr/>
          <p:nvPr/>
        </p:nvSpPr>
        <p:spPr>
          <a:xfrm>
            <a:off x="8383302" y="36350"/>
            <a:ext cx="3847500" cy="326100"/>
          </a:xfrm>
          <a:prstGeom prst="roundRect">
            <a:avLst>
              <a:gd name="adj" fmla="val 16667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γ-γ</a:t>
            </a:r>
            <a:r>
              <a:rPr lang="en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Time Coincidence with </a:t>
            </a:r>
            <a:r>
              <a:rPr lang="en" sz="1600" b="1" i="0" u="none" strike="noStrike" cap="none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60</a:t>
            </a:r>
            <a:r>
              <a:rPr lang="en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 source</a:t>
            </a:r>
            <a:endParaRPr sz="16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1"/>
          <p:cNvSpPr/>
          <p:nvPr/>
        </p:nvSpPr>
        <p:spPr>
          <a:xfrm>
            <a:off x="264960" y="493200"/>
            <a:ext cx="3200400" cy="8784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Time Pick-Off</a:t>
            </a:r>
            <a:endParaRPr sz="1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Crossover Timing</a:t>
            </a:r>
            <a:endParaRPr sz="1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592360"/>
            <a:ext cx="6629400" cy="3372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14040" y="2572200"/>
            <a:ext cx="673956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1"/>
          <p:cNvSpPr/>
          <p:nvPr/>
        </p:nvSpPr>
        <p:spPr>
          <a:xfrm>
            <a:off x="6316200" y="2178000"/>
            <a:ext cx="5029200" cy="4572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Constant Fraction Discriminator (CFD) </a:t>
            </a:r>
            <a:r>
              <a:rPr lang="en" sz="160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method</a:t>
            </a:r>
            <a:endParaRPr sz="1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1"/>
          <p:cNvSpPr/>
          <p:nvPr/>
        </p:nvSpPr>
        <p:spPr>
          <a:xfrm>
            <a:off x="2358000" y="2178000"/>
            <a:ext cx="2057400" cy="4212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Derivative </a:t>
            </a:r>
            <a:r>
              <a:rPr lang="en" sz="160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method</a:t>
            </a:r>
            <a:endParaRPr sz="1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63920" y="46080"/>
            <a:ext cx="3186720" cy="4249440"/>
          </a:xfrm>
          <a:prstGeom prst="rect">
            <a:avLst/>
          </a:prstGeom>
          <a:noFill/>
          <a:ln w="54700" cap="flat" cmpd="sng">
            <a:solidFill>
              <a:srgbClr val="729FC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5" name="Google Shape;24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53280" y="37080"/>
            <a:ext cx="3117960" cy="4157640"/>
          </a:xfrm>
          <a:prstGeom prst="rect">
            <a:avLst/>
          </a:prstGeom>
          <a:noFill/>
          <a:ln w="54700" cap="flat" cmpd="sng">
            <a:solidFill>
              <a:srgbClr val="729FC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6" name="Google Shape;246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280" y="3819600"/>
            <a:ext cx="5105520" cy="2597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640" y="1417320"/>
            <a:ext cx="5105160" cy="259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2"/>
          <p:cNvSpPr/>
          <p:nvPr/>
        </p:nvSpPr>
        <p:spPr>
          <a:xfrm>
            <a:off x="2880" y="-432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Detector Characterization</a:t>
            </a:r>
            <a:endParaRPr sz="16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2"/>
          <p:cNvSpPr/>
          <p:nvPr/>
        </p:nvSpPr>
        <p:spPr>
          <a:xfrm>
            <a:off x="2880" y="651168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M. G.</a:t>
            </a:r>
            <a:endParaRPr sz="1600" b="0" i="1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0" name="Google Shape;250;p12"/>
          <p:cNvSpPr txBox="1"/>
          <p:nvPr/>
        </p:nvSpPr>
        <p:spPr>
          <a:xfrm>
            <a:off x="11148480" y="6475680"/>
            <a:ext cx="137484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2"/>
          <p:cNvSpPr/>
          <p:nvPr/>
        </p:nvSpPr>
        <p:spPr>
          <a:xfrm>
            <a:off x="8951400" y="36360"/>
            <a:ext cx="3279240" cy="326160"/>
          </a:xfrm>
          <a:prstGeom prst="roundRect">
            <a:avLst>
              <a:gd name="adj" fmla="val 16667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γ-γ</a:t>
            </a:r>
            <a:r>
              <a:rPr lang="en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Time Coincidence</a:t>
            </a:r>
            <a:endParaRPr sz="16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12"/>
          <p:cNvSpPr/>
          <p:nvPr/>
        </p:nvSpPr>
        <p:spPr>
          <a:xfrm>
            <a:off x="264960" y="493200"/>
            <a:ext cx="3200400" cy="8784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Time Resolution</a:t>
            </a:r>
            <a:endParaRPr sz="1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53" name="Google Shape;253;p12"/>
          <p:cNvGraphicFramePr/>
          <p:nvPr/>
        </p:nvGraphicFramePr>
        <p:xfrm>
          <a:off x="5585760" y="4145640"/>
          <a:ext cx="6107400" cy="2265450"/>
        </p:xfrm>
        <a:graphic>
          <a:graphicData uri="http://schemas.openxmlformats.org/drawingml/2006/table">
            <a:tbl>
              <a:tblPr>
                <a:noFill/>
                <a:tableStyleId>{7E2C1482-7EB3-403A-A63F-6EA680F7492B}</a:tableStyleId>
              </a:tblPr>
              <a:tblGrid>
                <a:gridCol w="203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5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6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3475"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Time Resolution (ns)</a:t>
                      </a:r>
                      <a:endParaRPr sz="16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83B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9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INRAD - PROTEUS</a:t>
                      </a:r>
                      <a:endParaRPr sz="16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INRAD - INRAD</a:t>
                      </a:r>
                      <a:endParaRPr sz="16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9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Derivative</a:t>
                      </a:r>
                      <a:endParaRPr sz="16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0.74 ± 0.03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1.08 ± 0.02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9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Leading Edge</a:t>
                      </a:r>
                      <a:endParaRPr sz="16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0.78 ± 0.03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1.12 ± 0.02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CFD</a:t>
                      </a:r>
                      <a:endParaRPr sz="16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0.73 ± 0.03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1.13 ± 0.03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5983B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54" name="Google Shape;254;p12"/>
          <p:cNvSpPr txBox="1"/>
          <p:nvPr/>
        </p:nvSpPr>
        <p:spPr>
          <a:xfrm>
            <a:off x="1888200" y="1741320"/>
            <a:ext cx="2057400" cy="31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PROTEUS - INRAD</a:t>
            </a:r>
            <a:endParaRPr sz="16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2"/>
          <p:cNvSpPr txBox="1"/>
          <p:nvPr/>
        </p:nvSpPr>
        <p:spPr>
          <a:xfrm>
            <a:off x="2057400" y="4186800"/>
            <a:ext cx="1828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INRAD - INRAD</a:t>
            </a:r>
            <a:endParaRPr sz="16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3"/>
          <p:cNvSpPr/>
          <p:nvPr/>
        </p:nvSpPr>
        <p:spPr>
          <a:xfrm>
            <a:off x="2880" y="-432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Pulse Shape Discrimination (PSD)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3"/>
          <p:cNvSpPr/>
          <p:nvPr/>
        </p:nvSpPr>
        <p:spPr>
          <a:xfrm>
            <a:off x="2880" y="651168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M. G.</a:t>
            </a:r>
            <a:endParaRPr sz="1600" b="0" i="1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2" name="Google Shape;262;p13"/>
          <p:cNvSpPr txBox="1"/>
          <p:nvPr/>
        </p:nvSpPr>
        <p:spPr>
          <a:xfrm>
            <a:off x="11148480" y="6475680"/>
            <a:ext cx="137484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3"/>
          <p:cNvSpPr txBox="1"/>
          <p:nvPr/>
        </p:nvSpPr>
        <p:spPr>
          <a:xfrm>
            <a:off x="3103200" y="2622600"/>
            <a:ext cx="6112800" cy="12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Pulse Shape Discrimination (PSD)</a:t>
            </a:r>
            <a:endParaRPr sz="40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4" name="Google Shape;264;p13"/>
          <p:cNvCxnSpPr/>
          <p:nvPr/>
        </p:nvCxnSpPr>
        <p:spPr>
          <a:xfrm>
            <a:off x="3164400" y="2514600"/>
            <a:ext cx="5943600" cy="0"/>
          </a:xfrm>
          <a:prstGeom prst="straightConnector1">
            <a:avLst/>
          </a:prstGeom>
          <a:noFill/>
          <a:ln w="73075" cap="flat" cmpd="sng">
            <a:solidFill>
              <a:srgbClr val="B4C7D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5" name="Google Shape;265;p13"/>
          <p:cNvCxnSpPr/>
          <p:nvPr/>
        </p:nvCxnSpPr>
        <p:spPr>
          <a:xfrm>
            <a:off x="3164400" y="3918600"/>
            <a:ext cx="5943600" cy="0"/>
          </a:xfrm>
          <a:prstGeom prst="straightConnector1">
            <a:avLst/>
          </a:prstGeom>
          <a:noFill/>
          <a:ln w="73075" cap="flat" cmpd="sng">
            <a:solidFill>
              <a:srgbClr val="B4C7DC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4"/>
          <p:cNvSpPr/>
          <p:nvPr/>
        </p:nvSpPr>
        <p:spPr>
          <a:xfrm>
            <a:off x="2880" y="-432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Pulse Shape Discrimination (PSD)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4"/>
          <p:cNvSpPr/>
          <p:nvPr/>
        </p:nvSpPr>
        <p:spPr>
          <a:xfrm>
            <a:off x="2880" y="651168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M. G.</a:t>
            </a:r>
            <a:endParaRPr sz="1600" b="0" i="1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2" name="Google Shape;272;p14"/>
          <p:cNvSpPr txBox="1"/>
          <p:nvPr/>
        </p:nvSpPr>
        <p:spPr>
          <a:xfrm>
            <a:off x="11148480" y="6475680"/>
            <a:ext cx="137484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4"/>
          <p:cNvSpPr/>
          <p:nvPr/>
        </p:nvSpPr>
        <p:spPr>
          <a:xfrm>
            <a:off x="8987400" y="36720"/>
            <a:ext cx="3279240" cy="326160"/>
          </a:xfrm>
          <a:prstGeom prst="roundRect">
            <a:avLst>
              <a:gd name="adj" fmla="val 16667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Methodology - Parameters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4"/>
          <p:cNvSpPr/>
          <p:nvPr/>
        </p:nvSpPr>
        <p:spPr>
          <a:xfrm>
            <a:off x="457200" y="685800"/>
            <a:ext cx="3200400" cy="11070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“Discrimination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Ratios”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5" name="Google Shape;27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61840" y="1915560"/>
            <a:ext cx="8632800" cy="441612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14"/>
          <p:cNvSpPr/>
          <p:nvPr/>
        </p:nvSpPr>
        <p:spPr>
          <a:xfrm rot="5410800">
            <a:off x="1601640" y="3272760"/>
            <a:ext cx="9144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4"/>
          <p:cNvSpPr/>
          <p:nvPr/>
        </p:nvSpPr>
        <p:spPr>
          <a:xfrm>
            <a:off x="7074000" y="685800"/>
            <a:ext cx="3200400" cy="11070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Charge Integration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Method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8" name="Google Shape;278;p14"/>
          <p:cNvCxnSpPr/>
          <p:nvPr/>
        </p:nvCxnSpPr>
        <p:spPr>
          <a:xfrm>
            <a:off x="6229440" y="2390760"/>
            <a:ext cx="5760" cy="3383640"/>
          </a:xfrm>
          <a:prstGeom prst="straightConnector1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279" name="Google Shape;279;p14"/>
          <p:cNvCxnSpPr/>
          <p:nvPr/>
        </p:nvCxnSpPr>
        <p:spPr>
          <a:xfrm rot="10800000" flipH="1">
            <a:off x="2932200" y="3695760"/>
            <a:ext cx="3097080" cy="876240"/>
          </a:xfrm>
          <a:prstGeom prst="straightConnector1">
            <a:avLst/>
          </a:prstGeom>
          <a:noFill/>
          <a:ln w="36700" cap="flat" cmpd="sng">
            <a:solidFill>
              <a:srgbClr val="B4C7DC"/>
            </a:solidFill>
            <a:prstDash val="solid"/>
            <a:round/>
            <a:headEnd type="oval" w="med" len="med"/>
            <a:tailEnd type="triangle" w="med" len="med"/>
          </a:ln>
        </p:spPr>
      </p:cxnSp>
      <p:pic>
        <p:nvPicPr>
          <p:cNvPr id="280" name="Google Shape;28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138" y="2129638"/>
            <a:ext cx="2627400" cy="576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9575" y="4244751"/>
            <a:ext cx="1952625" cy="58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7240" y="349200"/>
            <a:ext cx="6204240" cy="3156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97240" y="3355200"/>
            <a:ext cx="6204240" cy="315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371040"/>
            <a:ext cx="6172200" cy="314064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5"/>
          <p:cNvSpPr/>
          <p:nvPr/>
        </p:nvSpPr>
        <p:spPr>
          <a:xfrm>
            <a:off x="2880" y="-432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Pulse Shape Discrimination (PSD) - AmBe source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15"/>
          <p:cNvSpPr/>
          <p:nvPr/>
        </p:nvSpPr>
        <p:spPr>
          <a:xfrm>
            <a:off x="2880" y="651168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M. G.</a:t>
            </a:r>
            <a:endParaRPr sz="1600" b="0" i="1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1" name="Google Shape;291;p15"/>
          <p:cNvSpPr txBox="1"/>
          <p:nvPr/>
        </p:nvSpPr>
        <p:spPr>
          <a:xfrm>
            <a:off x="11148480" y="6475680"/>
            <a:ext cx="137484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5"/>
          <p:cNvSpPr/>
          <p:nvPr/>
        </p:nvSpPr>
        <p:spPr>
          <a:xfrm>
            <a:off x="8987400" y="36720"/>
            <a:ext cx="3279240" cy="326160"/>
          </a:xfrm>
          <a:prstGeom prst="roundRect">
            <a:avLst>
              <a:gd name="adj" fmla="val 16667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PSD Distributions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3" name="Google Shape;293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65400"/>
            <a:ext cx="6172200" cy="314064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5"/>
          <p:cNvSpPr txBox="1"/>
          <p:nvPr/>
        </p:nvSpPr>
        <p:spPr>
          <a:xfrm>
            <a:off x="1828800" y="4150800"/>
            <a:ext cx="1600200" cy="34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INRAD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15"/>
          <p:cNvSpPr txBox="1"/>
          <p:nvPr/>
        </p:nvSpPr>
        <p:spPr>
          <a:xfrm>
            <a:off x="8001000" y="4150800"/>
            <a:ext cx="1600200" cy="34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INRAD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15"/>
          <p:cNvSpPr txBox="1"/>
          <p:nvPr/>
        </p:nvSpPr>
        <p:spPr>
          <a:xfrm>
            <a:off x="8001000" y="1143000"/>
            <a:ext cx="1600200" cy="34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INRAD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5"/>
          <p:cNvSpPr txBox="1"/>
          <p:nvPr/>
        </p:nvSpPr>
        <p:spPr>
          <a:xfrm>
            <a:off x="1828800" y="1184760"/>
            <a:ext cx="1600200" cy="34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PROTEUS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15"/>
          <p:cNvSpPr/>
          <p:nvPr/>
        </p:nvSpPr>
        <p:spPr>
          <a:xfrm>
            <a:off x="5149800" y="2851200"/>
            <a:ext cx="1371600" cy="9144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Using an</a:t>
            </a:r>
            <a:r>
              <a:rPr lang="en" sz="20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000" b="1" u="none" strike="noStrike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241</a:t>
            </a:r>
            <a:r>
              <a:rPr lang="en" sz="20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Am-Be </a:t>
            </a:r>
            <a:r>
              <a:rPr lang="en" sz="20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source</a:t>
            </a:r>
            <a:endParaRPr sz="20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15"/>
          <p:cNvSpPr txBox="1"/>
          <p:nvPr/>
        </p:nvSpPr>
        <p:spPr>
          <a:xfrm>
            <a:off x="4800600" y="3886200"/>
            <a:ext cx="2178000" cy="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**Provided by INFN-LNS**</a:t>
            </a:r>
            <a:endParaRPr sz="15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15"/>
          <p:cNvSpPr txBox="1"/>
          <p:nvPr/>
        </p:nvSpPr>
        <p:spPr>
          <a:xfrm>
            <a:off x="5142960" y="4690080"/>
            <a:ext cx="1419480" cy="99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-300 pC threshold to account for pile-up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6"/>
          <p:cNvSpPr/>
          <p:nvPr/>
        </p:nvSpPr>
        <p:spPr>
          <a:xfrm>
            <a:off x="2880" y="-432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Pulse Shape Discrimination (PSD)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16"/>
          <p:cNvSpPr/>
          <p:nvPr/>
        </p:nvSpPr>
        <p:spPr>
          <a:xfrm>
            <a:off x="2880" y="651168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M. G.</a:t>
            </a:r>
            <a:endParaRPr sz="1600" b="0" i="1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7" name="Google Shape;307;p16"/>
          <p:cNvSpPr txBox="1"/>
          <p:nvPr/>
        </p:nvSpPr>
        <p:spPr>
          <a:xfrm>
            <a:off x="11148480" y="6475680"/>
            <a:ext cx="137484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16"/>
          <p:cNvSpPr/>
          <p:nvPr/>
        </p:nvSpPr>
        <p:spPr>
          <a:xfrm>
            <a:off x="8987400" y="36720"/>
            <a:ext cx="3279240" cy="326160"/>
          </a:xfrm>
          <a:prstGeom prst="roundRect">
            <a:avLst>
              <a:gd name="adj" fmla="val 16667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PSD FOM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6"/>
          <p:cNvSpPr/>
          <p:nvPr/>
        </p:nvSpPr>
        <p:spPr>
          <a:xfrm>
            <a:off x="228600" y="493200"/>
            <a:ext cx="3200400" cy="11070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Slicing the PSD Distributions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0" name="Google Shape;31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088080"/>
            <a:ext cx="6400800" cy="3256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21480" y="2971800"/>
            <a:ext cx="6470640" cy="329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6"/>
          <p:cNvSpPr/>
          <p:nvPr/>
        </p:nvSpPr>
        <p:spPr>
          <a:xfrm>
            <a:off x="2406600" y="3513600"/>
            <a:ext cx="1600200" cy="4572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(60-360) keVee</a:t>
            </a:r>
            <a:endParaRPr sz="16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16"/>
          <p:cNvSpPr/>
          <p:nvPr/>
        </p:nvSpPr>
        <p:spPr>
          <a:xfrm>
            <a:off x="8109000" y="3441600"/>
            <a:ext cx="1828800" cy="4572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(800-1100) keVee</a:t>
            </a:r>
            <a:endParaRPr sz="16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14" name="Google Shape;314;p16"/>
          <p:cNvGraphicFramePr/>
          <p:nvPr/>
        </p:nvGraphicFramePr>
        <p:xfrm>
          <a:off x="5179680" y="794880"/>
          <a:ext cx="6120000" cy="2081200"/>
        </p:xfrm>
        <a:graphic>
          <a:graphicData uri="http://schemas.openxmlformats.org/drawingml/2006/table">
            <a:tbl>
              <a:tblPr>
                <a:noFill/>
                <a:tableStyleId>{7E2C1482-7EB3-403A-A63F-6EA680F7492B}</a:tableStyleId>
              </a:tblPr>
              <a:tblGrid>
                <a:gridCol w="2040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0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525"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PSD FOM</a:t>
                      </a:r>
                      <a:endParaRPr sz="16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83B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60-360 keVee</a:t>
                      </a:r>
                      <a:endParaRPr sz="16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800-1100 keVee</a:t>
                      </a:r>
                      <a:endParaRPr sz="16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pStil0 - PROTEUS</a:t>
                      </a:r>
                      <a:endParaRPr sz="16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1.22 ± 0.01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1.64 ± 0.08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pStil1</a:t>
                      </a:r>
                      <a:r>
                        <a:rPr lang="en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- INRAD</a:t>
                      </a:r>
                      <a:endParaRPr sz="16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1.29 ± 0.01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1.69 ± 0.03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pStil2 - INRAD</a:t>
                      </a:r>
                      <a:endParaRPr sz="16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1.22 ± 0.01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1.86 ± 0.06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3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pStil3 - INRAD</a:t>
                      </a:r>
                      <a:endParaRPr sz="16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1.22 ± 0.01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1.60 ± 0.04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12360"/>
            <a:ext cx="8213760" cy="417924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17"/>
          <p:cNvSpPr/>
          <p:nvPr/>
        </p:nvSpPr>
        <p:spPr>
          <a:xfrm>
            <a:off x="2880" y="-432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Pulse Shape Discrimination (PSD)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17"/>
          <p:cNvSpPr/>
          <p:nvPr/>
        </p:nvSpPr>
        <p:spPr>
          <a:xfrm>
            <a:off x="2880" y="651168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M. G.</a:t>
            </a:r>
            <a:endParaRPr sz="1600" b="0" i="1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2" name="Google Shape;322;p17"/>
          <p:cNvSpPr txBox="1"/>
          <p:nvPr/>
        </p:nvSpPr>
        <p:spPr>
          <a:xfrm>
            <a:off x="11148480" y="6475680"/>
            <a:ext cx="137484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17"/>
          <p:cNvSpPr/>
          <p:nvPr/>
        </p:nvSpPr>
        <p:spPr>
          <a:xfrm>
            <a:off x="8987400" y="36720"/>
            <a:ext cx="3279240" cy="326160"/>
          </a:xfrm>
          <a:prstGeom prst="roundRect">
            <a:avLst>
              <a:gd name="adj" fmla="val 16667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PSD FOM as a function of energy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17"/>
          <p:cNvSpPr/>
          <p:nvPr/>
        </p:nvSpPr>
        <p:spPr>
          <a:xfrm>
            <a:off x="228600" y="493200"/>
            <a:ext cx="3200400" cy="11070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Slicing the PSD Distributions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17"/>
          <p:cNvSpPr/>
          <p:nvPr/>
        </p:nvSpPr>
        <p:spPr>
          <a:xfrm>
            <a:off x="7880400" y="1143000"/>
            <a:ext cx="3886200" cy="32004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Difficult to comparatively assess the results!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6000" marR="0" lvl="0" indent="-216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Type of </a:t>
            </a: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scintillator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6000" marR="0" lvl="0" indent="-16456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</a:pP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6000" marR="0" lvl="0" indent="-216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QE</a:t>
            </a: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of the PMT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6000" marR="0" lvl="0" indent="-16456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</a:pP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6000" marR="0" lvl="0" indent="-216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Energy</a:t>
            </a: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of the incident particles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6000" marR="0" lvl="0" indent="-16456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</a:pP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6000" marR="0" lvl="0" indent="-216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Performance of </a:t>
            </a: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electronics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17"/>
          <p:cNvSpPr txBox="1"/>
          <p:nvPr/>
        </p:nvSpPr>
        <p:spPr>
          <a:xfrm>
            <a:off x="8686800" y="4575240"/>
            <a:ext cx="2514600" cy="144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**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Just accounting for the </a:t>
            </a: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QE</a:t>
            </a:r>
            <a:r>
              <a:rPr lang="en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of a PMT, differences in FOM up to </a:t>
            </a: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30%</a:t>
            </a:r>
            <a:r>
              <a:rPr lang="en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can be introduced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**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8"/>
          <p:cNvSpPr/>
          <p:nvPr/>
        </p:nvSpPr>
        <p:spPr>
          <a:xfrm>
            <a:off x="2880" y="-432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Principal Component Analysis (PCA)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18"/>
          <p:cNvSpPr/>
          <p:nvPr/>
        </p:nvSpPr>
        <p:spPr>
          <a:xfrm>
            <a:off x="2880" y="651168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M. G.</a:t>
            </a:r>
            <a:endParaRPr sz="1600" b="0" i="1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3" name="Google Shape;333;p18"/>
          <p:cNvSpPr txBox="1"/>
          <p:nvPr/>
        </p:nvSpPr>
        <p:spPr>
          <a:xfrm>
            <a:off x="11148480" y="6475680"/>
            <a:ext cx="137484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18"/>
          <p:cNvSpPr txBox="1"/>
          <p:nvPr/>
        </p:nvSpPr>
        <p:spPr>
          <a:xfrm>
            <a:off x="3103200" y="2622600"/>
            <a:ext cx="6112800" cy="12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Principal Component Analysis (PCA)</a:t>
            </a:r>
            <a:endParaRPr sz="40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5" name="Google Shape;335;p18"/>
          <p:cNvCxnSpPr/>
          <p:nvPr/>
        </p:nvCxnSpPr>
        <p:spPr>
          <a:xfrm>
            <a:off x="3164400" y="2514600"/>
            <a:ext cx="5943600" cy="0"/>
          </a:xfrm>
          <a:prstGeom prst="straightConnector1">
            <a:avLst/>
          </a:prstGeom>
          <a:noFill/>
          <a:ln w="73075" cap="flat" cmpd="sng">
            <a:solidFill>
              <a:srgbClr val="B4C7D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6" name="Google Shape;336;p18"/>
          <p:cNvCxnSpPr/>
          <p:nvPr/>
        </p:nvCxnSpPr>
        <p:spPr>
          <a:xfrm>
            <a:off x="3164400" y="3918600"/>
            <a:ext cx="5943600" cy="0"/>
          </a:xfrm>
          <a:prstGeom prst="straightConnector1">
            <a:avLst/>
          </a:prstGeom>
          <a:noFill/>
          <a:ln w="73075" cap="flat" cmpd="sng">
            <a:solidFill>
              <a:srgbClr val="B4C7DC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16e0172bad_0_12"/>
          <p:cNvSpPr/>
          <p:nvPr/>
        </p:nvSpPr>
        <p:spPr>
          <a:xfrm>
            <a:off x="5257800" y="685800"/>
            <a:ext cx="5486400" cy="1828800"/>
          </a:xfrm>
          <a:prstGeom prst="cloudCallout">
            <a:avLst>
              <a:gd name="adj1" fmla="val -67180"/>
              <a:gd name="adj2" fmla="val 95814"/>
            </a:avLst>
          </a:prstGeom>
          <a:noFill/>
          <a:ln w="36700" cap="flat" cmpd="sng">
            <a:solidFill>
              <a:srgbClr val="B4C7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8000" tIns="63000" rIns="108000" bIns="63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g316e0172bad_0_12"/>
          <p:cNvSpPr/>
          <p:nvPr/>
        </p:nvSpPr>
        <p:spPr>
          <a:xfrm>
            <a:off x="2880" y="-4320"/>
            <a:ext cx="12191700" cy="33060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Principal Component Analysis (PCA)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g316e0172bad_0_12"/>
          <p:cNvSpPr/>
          <p:nvPr/>
        </p:nvSpPr>
        <p:spPr>
          <a:xfrm>
            <a:off x="2880" y="6511680"/>
            <a:ext cx="12191700" cy="33060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M. G.</a:t>
            </a:r>
            <a:endParaRPr sz="1600" b="0" i="1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4" name="Google Shape;344;g316e0172bad_0_12"/>
          <p:cNvSpPr txBox="1"/>
          <p:nvPr/>
        </p:nvSpPr>
        <p:spPr>
          <a:xfrm>
            <a:off x="11148480" y="6475680"/>
            <a:ext cx="13749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g316e0172bad_0_12"/>
          <p:cNvSpPr/>
          <p:nvPr/>
        </p:nvSpPr>
        <p:spPr>
          <a:xfrm>
            <a:off x="341160" y="529200"/>
            <a:ext cx="2478300" cy="8424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</a:t>
            </a: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why PCA ?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6" name="Google Shape;346;g316e0172bad_0_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82960" y="3494520"/>
            <a:ext cx="5609160" cy="2981159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g316e0172bad_0_12"/>
          <p:cNvSpPr/>
          <p:nvPr/>
        </p:nvSpPr>
        <p:spPr>
          <a:xfrm>
            <a:off x="228600" y="1791275"/>
            <a:ext cx="3732900" cy="27807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 Initial Parameters! ...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Pulse-height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Charge (short, long, tail)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Pulse-width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...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g316e0172bad_0_12"/>
          <p:cNvSpPr/>
          <p:nvPr/>
        </p:nvSpPr>
        <p:spPr>
          <a:xfrm>
            <a:off x="7459200" y="3259800"/>
            <a:ext cx="2249700" cy="5226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Pulse-width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g316e0172bad_0_12"/>
          <p:cNvSpPr txBox="1"/>
          <p:nvPr/>
        </p:nvSpPr>
        <p:spPr>
          <a:xfrm>
            <a:off x="-4200" y="4805640"/>
            <a:ext cx="41148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**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lot of missed opportunity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**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g316e0172bad_0_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4575" y="1309688"/>
            <a:ext cx="1952625" cy="58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g316e0172bad_0_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13398" y="1227675"/>
            <a:ext cx="2963650" cy="6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/>
          <p:nvPr/>
        </p:nvSpPr>
        <p:spPr>
          <a:xfrm>
            <a:off x="2880" y="6511680"/>
            <a:ext cx="12191700" cy="33060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</a:t>
            </a:r>
            <a:r>
              <a:rPr lang="en" sz="1600" b="1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M. G.</a:t>
            </a:r>
            <a:endParaRPr sz="160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 txBox="1">
            <a:spLocks noGrp="1"/>
          </p:cNvSpPr>
          <p:nvPr>
            <p:ph type="title"/>
          </p:nvPr>
        </p:nvSpPr>
        <p:spPr>
          <a:xfrm>
            <a:off x="823575" y="278046"/>
            <a:ext cx="3222000" cy="8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F4861"/>
              </a:buClr>
              <a:buSzPts val="4400"/>
              <a:buFont typeface="Arial"/>
              <a:buNone/>
            </a:pPr>
            <a:r>
              <a:rPr lang="en" sz="4400">
                <a:solidFill>
                  <a:srgbClr val="0F4861"/>
                </a:solidFill>
                <a:latin typeface="Calibri"/>
                <a:ea typeface="Calibri"/>
                <a:cs typeface="Calibri"/>
                <a:sym typeface="Calibri"/>
              </a:rPr>
              <a:t>OUTLOOK</a:t>
            </a:r>
            <a:endParaRPr sz="440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>
            <a:spLocks noGrp="1"/>
          </p:cNvSpPr>
          <p:nvPr>
            <p:ph type="body" idx="1"/>
          </p:nvPr>
        </p:nvSpPr>
        <p:spPr>
          <a:xfrm>
            <a:off x="191375" y="1296200"/>
            <a:ext cx="11452800" cy="4610700"/>
          </a:xfrm>
          <a:prstGeom prst="rect">
            <a:avLst/>
          </a:prstGeom>
          <a:solidFill>
            <a:srgbClr val="82CAE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endParaRPr sz="250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" sz="2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Development motivations: (n,γ),  (n,n) and (n,n’) reactions </a:t>
            </a:r>
            <a:endParaRPr sz="250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" sz="2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LoI’s for PSTIL in-beam characterization @ n_TOF</a:t>
            </a:r>
            <a:endParaRPr sz="2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" sz="2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PSTIL Structure and specs</a:t>
            </a:r>
            <a:endParaRPr sz="2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" sz="25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Detector Characterization</a:t>
            </a:r>
            <a:endParaRPr sz="25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5. Pulse Shape Discrimination (PSD)</a:t>
            </a:r>
            <a:endParaRPr sz="25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6. Principal Component Analysis (PCA)</a:t>
            </a:r>
            <a:endParaRPr sz="25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7. Preliminary results on </a:t>
            </a:r>
            <a:r>
              <a:rPr lang="en" sz="2500" b="1" baseline="30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en" sz="25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C(n,n)</a:t>
            </a:r>
            <a:r>
              <a:rPr lang="en" sz="2500" b="1" baseline="30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en" sz="25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 measurement at EAR1</a:t>
            </a:r>
            <a:endParaRPr sz="2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 Summary of the activities in 2024 </a:t>
            </a:r>
            <a:endParaRPr sz="2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9. S</a:t>
            </a:r>
            <a:r>
              <a:rPr lang="en" sz="2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tatus of the PSTIL set-up and Future developments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457200" algn="l" rtl="0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 txBox="1"/>
          <p:nvPr/>
        </p:nvSpPr>
        <p:spPr>
          <a:xfrm>
            <a:off x="11644174" y="6431050"/>
            <a:ext cx="5481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16e0172bad_0_26"/>
          <p:cNvSpPr/>
          <p:nvPr/>
        </p:nvSpPr>
        <p:spPr>
          <a:xfrm>
            <a:off x="2880" y="-4320"/>
            <a:ext cx="12191700" cy="33060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Principal Component Analysis (PCA)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g316e0172bad_0_26"/>
          <p:cNvSpPr/>
          <p:nvPr/>
        </p:nvSpPr>
        <p:spPr>
          <a:xfrm>
            <a:off x="2880" y="6511680"/>
            <a:ext cx="12191700" cy="33060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M. G.</a:t>
            </a:r>
            <a:endParaRPr sz="1600" b="0" i="1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8" name="Google Shape;358;g316e0172bad_0_26"/>
          <p:cNvSpPr txBox="1"/>
          <p:nvPr/>
        </p:nvSpPr>
        <p:spPr>
          <a:xfrm>
            <a:off x="11148480" y="6475680"/>
            <a:ext cx="13749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g316e0172bad_0_26"/>
          <p:cNvSpPr/>
          <p:nvPr/>
        </p:nvSpPr>
        <p:spPr>
          <a:xfrm>
            <a:off x="9023400" y="37080"/>
            <a:ext cx="3279300" cy="326100"/>
          </a:xfrm>
          <a:prstGeom prst="roundRect">
            <a:avLst>
              <a:gd name="adj" fmla="val 16667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PCA – Scree Plots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60" name="Google Shape;360;g316e0172bad_0_26"/>
          <p:cNvGraphicFramePr/>
          <p:nvPr/>
        </p:nvGraphicFramePr>
        <p:xfrm>
          <a:off x="460800" y="1325160"/>
          <a:ext cx="4964400" cy="3475475"/>
        </p:xfrm>
        <a:graphic>
          <a:graphicData uri="http://schemas.openxmlformats.org/drawingml/2006/table">
            <a:tbl>
              <a:tblPr>
                <a:noFill/>
                <a:tableStyleId>{7E2C1482-7EB3-403A-A63F-6EA680F7492B}</a:tableStyleId>
              </a:tblPr>
              <a:tblGrid>
                <a:gridCol w="993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2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3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2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2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94450">
                <a:tc gridSpan="5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% Variance</a:t>
                      </a:r>
                      <a:endParaRPr sz="18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83B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4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pStil0</a:t>
                      </a:r>
                      <a:endParaRPr sz="18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pStil1</a:t>
                      </a:r>
                      <a:endParaRPr sz="18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pStil2</a:t>
                      </a:r>
                      <a:endParaRPr sz="18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pStil3</a:t>
                      </a:r>
                      <a:endParaRPr sz="18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4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PC1</a:t>
                      </a:r>
                      <a:endParaRPr sz="18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87.0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85.7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85.0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85.3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4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PC2</a:t>
                      </a:r>
                      <a:endParaRPr sz="18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10.0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11.0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11.5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11.3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7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SUM</a:t>
                      </a:r>
                      <a:endParaRPr sz="18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97.0</a:t>
                      </a:r>
                      <a:endParaRPr sz="18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96.7</a:t>
                      </a:r>
                      <a:endParaRPr sz="18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96.5</a:t>
                      </a:r>
                      <a:endParaRPr sz="18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96.6</a:t>
                      </a:r>
                      <a:endParaRPr sz="18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61" name="Google Shape;361;g316e0172bad_0_26"/>
          <p:cNvSpPr/>
          <p:nvPr/>
        </p:nvSpPr>
        <p:spPr>
          <a:xfrm>
            <a:off x="1539000" y="4066200"/>
            <a:ext cx="6172200" cy="685800"/>
          </a:xfrm>
          <a:prstGeom prst="rightArrow">
            <a:avLst>
              <a:gd name="adj1" fmla="val 50000"/>
              <a:gd name="adj2" fmla="val 225000"/>
            </a:avLst>
          </a:prstGeom>
          <a:noFill/>
          <a:ln w="54700" cap="flat" cmpd="sng">
            <a:solidFill>
              <a:srgbClr val="FFB66C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117000" tIns="72000" rIns="117000" bIns="72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g316e0172bad_0_26"/>
          <p:cNvSpPr/>
          <p:nvPr/>
        </p:nvSpPr>
        <p:spPr>
          <a:xfrm>
            <a:off x="8061120" y="3657600"/>
            <a:ext cx="2983800" cy="13716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Overall, more than 96% of the variation is preserved in the first two PCs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g316e0172bad_0_26"/>
          <p:cNvSpPr/>
          <p:nvPr/>
        </p:nvSpPr>
        <p:spPr>
          <a:xfrm>
            <a:off x="8069760" y="1317240"/>
            <a:ext cx="2983800" cy="13716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Lower the dimensionality from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5D to 2D !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0" y="2505240"/>
            <a:ext cx="7873920" cy="400644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19"/>
          <p:cNvSpPr/>
          <p:nvPr/>
        </p:nvSpPr>
        <p:spPr>
          <a:xfrm>
            <a:off x="2880" y="-432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Principal Component Analysis (PCA)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19"/>
          <p:cNvSpPr/>
          <p:nvPr/>
        </p:nvSpPr>
        <p:spPr>
          <a:xfrm>
            <a:off x="2880" y="651168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M. G.</a:t>
            </a:r>
            <a:endParaRPr sz="1600" b="0" i="1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1" name="Google Shape;371;p19"/>
          <p:cNvSpPr txBox="1"/>
          <p:nvPr/>
        </p:nvSpPr>
        <p:spPr>
          <a:xfrm>
            <a:off x="11148480" y="6475680"/>
            <a:ext cx="137484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19"/>
          <p:cNvSpPr/>
          <p:nvPr/>
        </p:nvSpPr>
        <p:spPr>
          <a:xfrm>
            <a:off x="9023400" y="37080"/>
            <a:ext cx="3279240" cy="326160"/>
          </a:xfrm>
          <a:prstGeom prst="roundRect">
            <a:avLst>
              <a:gd name="adj" fmla="val 16667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PCA – Biplots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19"/>
          <p:cNvSpPr/>
          <p:nvPr/>
        </p:nvSpPr>
        <p:spPr>
          <a:xfrm>
            <a:off x="1515960" y="433800"/>
            <a:ext cx="3657600" cy="20574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biplot is another </a:t>
            </a: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enhanced graphical representation</a:t>
            </a: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used in PCA that displays both the </a:t>
            </a: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PC scores</a:t>
            </a: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of the observations </a:t>
            </a: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the loadings </a:t>
            </a: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of the variables on the same plot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19"/>
          <p:cNvSpPr/>
          <p:nvPr/>
        </p:nvSpPr>
        <p:spPr>
          <a:xfrm>
            <a:off x="7446960" y="433800"/>
            <a:ext cx="3657600" cy="20574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Scores</a:t>
            </a: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represent the </a:t>
            </a: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transformed coordinates of the observations</a:t>
            </a: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 the new PC space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19"/>
          <p:cNvSpPr/>
          <p:nvPr/>
        </p:nvSpPr>
        <p:spPr>
          <a:xfrm>
            <a:off x="5810760" y="1240200"/>
            <a:ext cx="9144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19"/>
          <p:cNvSpPr/>
          <p:nvPr/>
        </p:nvSpPr>
        <p:spPr>
          <a:xfrm>
            <a:off x="7446960" y="3945600"/>
            <a:ext cx="3657600" cy="20574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position</a:t>
            </a: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of each point </a:t>
            </a: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indicates its projection</a:t>
            </a: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of the original data point onto the PCs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19"/>
          <p:cNvSpPr/>
          <p:nvPr/>
        </p:nvSpPr>
        <p:spPr>
          <a:xfrm rot="5410800">
            <a:off x="8820000" y="2970720"/>
            <a:ext cx="9144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2360" y="1085760"/>
            <a:ext cx="8695440" cy="442404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20"/>
          <p:cNvSpPr/>
          <p:nvPr/>
        </p:nvSpPr>
        <p:spPr>
          <a:xfrm>
            <a:off x="2880" y="-432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Principal Component Analysis (PCA)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20"/>
          <p:cNvSpPr/>
          <p:nvPr/>
        </p:nvSpPr>
        <p:spPr>
          <a:xfrm>
            <a:off x="2880" y="651168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M. G.</a:t>
            </a:r>
            <a:endParaRPr sz="1600" b="0" i="1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5" name="Google Shape;385;p20"/>
          <p:cNvSpPr txBox="1"/>
          <p:nvPr/>
        </p:nvSpPr>
        <p:spPr>
          <a:xfrm>
            <a:off x="11148480" y="6475680"/>
            <a:ext cx="137484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20"/>
          <p:cNvSpPr/>
          <p:nvPr/>
        </p:nvSpPr>
        <p:spPr>
          <a:xfrm>
            <a:off x="9023400" y="37080"/>
            <a:ext cx="3279240" cy="326160"/>
          </a:xfrm>
          <a:prstGeom prst="roundRect">
            <a:avLst>
              <a:gd name="adj" fmla="val 16667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PCA – Physical Interpretation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20"/>
          <p:cNvSpPr/>
          <p:nvPr/>
        </p:nvSpPr>
        <p:spPr>
          <a:xfrm>
            <a:off x="576720" y="457200"/>
            <a:ext cx="2899080" cy="6138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Principal Component 1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PC1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20"/>
          <p:cNvSpPr/>
          <p:nvPr/>
        </p:nvSpPr>
        <p:spPr>
          <a:xfrm>
            <a:off x="0" y="4114800"/>
            <a:ext cx="4114800" cy="18288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Pulse-width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Negative loading on PC1</a:t>
            </a: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Inversely correlated with the other variables on this component.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ToT → </a:t>
            </a: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proportional to energy loss</a:t>
            </a: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20"/>
          <p:cNvSpPr/>
          <p:nvPr/>
        </p:nvSpPr>
        <p:spPr>
          <a:xfrm>
            <a:off x="0" y="1371600"/>
            <a:ext cx="4114800" cy="25146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Pulse-height, Charge (short), Charge (long)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 positive loadings on PC1</a:t>
            </a: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It suggests</a:t>
            </a: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that PC1 represents the </a:t>
            </a: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overall signal strength or energy deposited</a:t>
            </a: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by the particle, as these parameters are directly related to the signal amplitude and integrated charge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12160" y="1095480"/>
            <a:ext cx="8676000" cy="441432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21"/>
          <p:cNvSpPr/>
          <p:nvPr/>
        </p:nvSpPr>
        <p:spPr>
          <a:xfrm>
            <a:off x="2880" y="-432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Principal Component Analysis (PCA)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21"/>
          <p:cNvSpPr/>
          <p:nvPr/>
        </p:nvSpPr>
        <p:spPr>
          <a:xfrm>
            <a:off x="2880" y="651168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M. G.</a:t>
            </a:r>
            <a:endParaRPr sz="1600" b="0" i="1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7" name="Google Shape;397;p21"/>
          <p:cNvSpPr txBox="1"/>
          <p:nvPr/>
        </p:nvSpPr>
        <p:spPr>
          <a:xfrm>
            <a:off x="11148480" y="6475680"/>
            <a:ext cx="137484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21"/>
          <p:cNvSpPr/>
          <p:nvPr/>
        </p:nvSpPr>
        <p:spPr>
          <a:xfrm>
            <a:off x="9023400" y="37080"/>
            <a:ext cx="3279240" cy="326160"/>
          </a:xfrm>
          <a:prstGeom prst="roundRect">
            <a:avLst>
              <a:gd name="adj" fmla="val 16667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PCA – Physical Interpretation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21"/>
          <p:cNvSpPr/>
          <p:nvPr/>
        </p:nvSpPr>
        <p:spPr>
          <a:xfrm>
            <a:off x="565200" y="457200"/>
            <a:ext cx="2899080" cy="6138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Principal Component 2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PC2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21"/>
          <p:cNvSpPr/>
          <p:nvPr/>
        </p:nvSpPr>
        <p:spPr>
          <a:xfrm>
            <a:off x="192600" y="1600200"/>
            <a:ext cx="3657600" cy="18288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Charge (tail)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 positive loading on PC2.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Reflects PSD contribution of slower signal components, confirming the basis of PSD by charge integration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21"/>
          <p:cNvSpPr/>
          <p:nvPr/>
        </p:nvSpPr>
        <p:spPr>
          <a:xfrm>
            <a:off x="228600" y="4114800"/>
            <a:ext cx="3657600" cy="18288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Pulse-height and Charge (long)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Relatively </a:t>
            </a: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small loadings on PC2,</a:t>
            </a: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Suggesting they are equivalent for the purpose of discrimination, as expected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g316e0172bad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12160" y="1095480"/>
            <a:ext cx="8676000" cy="441432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g316e0172bad_0_1"/>
          <p:cNvSpPr/>
          <p:nvPr/>
        </p:nvSpPr>
        <p:spPr>
          <a:xfrm>
            <a:off x="2880" y="-4320"/>
            <a:ext cx="12191700" cy="33060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Principal Component Analysis (PCA)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g316e0172bad_0_1"/>
          <p:cNvSpPr/>
          <p:nvPr/>
        </p:nvSpPr>
        <p:spPr>
          <a:xfrm>
            <a:off x="2880" y="6511680"/>
            <a:ext cx="12191700" cy="33060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M. G.</a:t>
            </a:r>
            <a:endParaRPr sz="1600" b="0" i="1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9" name="Google Shape;409;g316e0172bad_0_1"/>
          <p:cNvSpPr txBox="1"/>
          <p:nvPr/>
        </p:nvSpPr>
        <p:spPr>
          <a:xfrm>
            <a:off x="11148480" y="6475680"/>
            <a:ext cx="13749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g316e0172bad_0_1"/>
          <p:cNvSpPr/>
          <p:nvPr/>
        </p:nvSpPr>
        <p:spPr>
          <a:xfrm>
            <a:off x="9023400" y="37080"/>
            <a:ext cx="3279300" cy="326100"/>
          </a:xfrm>
          <a:prstGeom prst="roundRect">
            <a:avLst>
              <a:gd name="adj" fmla="val 16667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PCA – Physical Interpretation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g316e0172bad_0_1"/>
          <p:cNvSpPr/>
          <p:nvPr/>
        </p:nvSpPr>
        <p:spPr>
          <a:xfrm>
            <a:off x="268800" y="2057400"/>
            <a:ext cx="3657600" cy="24645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Calibri"/>
                <a:ea typeface="Calibri"/>
                <a:cs typeface="Calibri"/>
                <a:sym typeface="Calibri"/>
              </a:rPr>
              <a:t>Verifying the validity of an unsupervised technique for discrimination</a:t>
            </a:r>
            <a:endParaRPr sz="20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2"/>
          <p:cNvSpPr/>
          <p:nvPr/>
        </p:nvSpPr>
        <p:spPr>
          <a:xfrm>
            <a:off x="2880" y="-432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EAR1 – </a:t>
            </a:r>
            <a:r>
              <a:rPr lang="en" sz="1600" b="1" u="none" strike="noStrike" baseline="3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 Measurements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22"/>
          <p:cNvSpPr/>
          <p:nvPr/>
        </p:nvSpPr>
        <p:spPr>
          <a:xfrm>
            <a:off x="2880" y="651168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M. G.</a:t>
            </a:r>
            <a:endParaRPr sz="1600" b="0" i="1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8" name="Google Shape;418;p22"/>
          <p:cNvSpPr txBox="1"/>
          <p:nvPr/>
        </p:nvSpPr>
        <p:spPr>
          <a:xfrm>
            <a:off x="11148480" y="6475680"/>
            <a:ext cx="137484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22"/>
          <p:cNvSpPr txBox="1"/>
          <p:nvPr/>
        </p:nvSpPr>
        <p:spPr>
          <a:xfrm>
            <a:off x="2206338" y="2609100"/>
            <a:ext cx="7779300" cy="12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Preliminary results on </a:t>
            </a:r>
            <a:r>
              <a:rPr lang="en" sz="4000" b="1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en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C(n,n)</a:t>
            </a:r>
            <a:r>
              <a:rPr lang="en" sz="4000" b="1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en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 measurement at EAR1</a:t>
            </a:r>
            <a:endParaRPr sz="40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0" name="Google Shape;420;p22"/>
          <p:cNvCxnSpPr/>
          <p:nvPr/>
        </p:nvCxnSpPr>
        <p:spPr>
          <a:xfrm>
            <a:off x="3164400" y="2514600"/>
            <a:ext cx="5943600" cy="0"/>
          </a:xfrm>
          <a:prstGeom prst="straightConnector1">
            <a:avLst/>
          </a:prstGeom>
          <a:noFill/>
          <a:ln w="73075" cap="flat" cmpd="sng">
            <a:solidFill>
              <a:srgbClr val="B4C7D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1" name="Google Shape;421;p22"/>
          <p:cNvCxnSpPr/>
          <p:nvPr/>
        </p:nvCxnSpPr>
        <p:spPr>
          <a:xfrm>
            <a:off x="3164400" y="3918600"/>
            <a:ext cx="5943600" cy="0"/>
          </a:xfrm>
          <a:prstGeom prst="straightConnector1">
            <a:avLst/>
          </a:prstGeom>
          <a:noFill/>
          <a:ln w="73075" cap="flat" cmpd="sng">
            <a:solidFill>
              <a:srgbClr val="B4C7DC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23" descr="A group of black objects with wire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6725" y="911875"/>
            <a:ext cx="4829399" cy="5945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23" descr="A group of black tubes on a metal surfac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87760" y="911880"/>
            <a:ext cx="6356880" cy="476748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23"/>
          <p:cNvSpPr/>
          <p:nvPr/>
        </p:nvSpPr>
        <p:spPr>
          <a:xfrm>
            <a:off x="2917440" y="4386960"/>
            <a:ext cx="968400" cy="247068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u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23"/>
          <p:cNvSpPr/>
          <p:nvPr/>
        </p:nvSpPr>
        <p:spPr>
          <a:xfrm>
            <a:off x="5270760" y="5843880"/>
            <a:ext cx="4230720" cy="39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equalization/distribution box</a:t>
            </a:r>
            <a:endParaRPr sz="20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0" name="Google Shape;430;p23"/>
          <p:cNvCxnSpPr/>
          <p:nvPr/>
        </p:nvCxnSpPr>
        <p:spPr>
          <a:xfrm rot="10800000">
            <a:off x="3813840" y="5679720"/>
            <a:ext cx="1465560" cy="320400"/>
          </a:xfrm>
          <a:prstGeom prst="straightConnector1">
            <a:avLst/>
          </a:prstGeom>
          <a:noFill/>
          <a:ln w="9525" cap="flat" cmpd="sng">
            <a:solidFill>
              <a:srgbClr val="15608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31" name="Google Shape;431;p23"/>
          <p:cNvSpPr/>
          <p:nvPr/>
        </p:nvSpPr>
        <p:spPr>
          <a:xfrm>
            <a:off x="87480" y="351720"/>
            <a:ext cx="7452360" cy="455400"/>
          </a:xfrm>
          <a:prstGeom prst="rect">
            <a:avLst/>
          </a:prstGeom>
          <a:solidFill>
            <a:srgbClr val="82CAEB"/>
          </a:solidFill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PSTIL set-up</a:t>
            </a:r>
            <a:r>
              <a:rPr lang="en" sz="2400" u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400" b="1" u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lang="en" sz="2400" u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400" b="1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EAR1 - October 2024</a:t>
            </a:r>
            <a:endParaRPr sz="24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32" name="Google Shape;432;p23"/>
          <p:cNvGraphicFramePr/>
          <p:nvPr/>
        </p:nvGraphicFramePr>
        <p:xfrm>
          <a:off x="9547200" y="4627080"/>
          <a:ext cx="2197425" cy="1905050"/>
        </p:xfrm>
        <a:graphic>
          <a:graphicData uri="http://schemas.openxmlformats.org/drawingml/2006/table">
            <a:tbl>
              <a:tblPr>
                <a:noFill/>
                <a:tableStyleId>{7E2C1482-7EB3-403A-A63F-6EA680F7492B}</a:tableStyleId>
              </a:tblPr>
              <a:tblGrid>
                <a:gridCol w="1001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Det #</a:t>
                      </a:r>
                      <a:endParaRPr sz="1900" b="1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θ</a:t>
                      </a:r>
                      <a:r>
                        <a:rPr lang="en" sz="1900" b="1" u="none" strike="noStrike" cap="none" baseline="-250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lab</a:t>
                      </a:r>
                      <a:r>
                        <a:rPr lang="en" sz="19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900" b="1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r>
                        <a:rPr lang="en" sz="19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and </a:t>
                      </a:r>
                      <a:r>
                        <a:rPr lang="en" sz="1900" b="1" u="none" strike="noStrike" cap="none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 sz="19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EAEA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100°±6°</a:t>
                      </a:r>
                      <a:endParaRPr sz="19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EAE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lang="en" sz="19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and </a:t>
                      </a:r>
                      <a:r>
                        <a:rPr lang="en" sz="1900" b="1" u="none" strike="noStrike" cap="none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 sz="19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EAEA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120°±6°</a:t>
                      </a:r>
                      <a:endParaRPr sz="19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EAE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lang="en" sz="19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and </a:t>
                      </a:r>
                      <a:r>
                        <a:rPr lang="en" sz="1900" b="1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 sz="19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EAEA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140°±6°</a:t>
                      </a:r>
                      <a:endParaRPr sz="19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EAE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lang="en" sz="19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and </a:t>
                      </a:r>
                      <a:r>
                        <a:rPr lang="en" sz="1900" b="1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19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EAEA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160°±6°</a:t>
                      </a:r>
                      <a:endParaRPr sz="19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EAE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433" name="Google Shape;433;p23"/>
          <p:cNvCxnSpPr/>
          <p:nvPr/>
        </p:nvCxnSpPr>
        <p:spPr>
          <a:xfrm>
            <a:off x="8406360" y="3156120"/>
            <a:ext cx="993600" cy="45252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434" name="Google Shape;434;p23"/>
          <p:cNvSpPr/>
          <p:nvPr/>
        </p:nvSpPr>
        <p:spPr>
          <a:xfrm>
            <a:off x="9080651" y="2971450"/>
            <a:ext cx="2485800" cy="363900"/>
          </a:xfrm>
          <a:prstGeom prst="rect">
            <a:avLst/>
          </a:prstGeom>
          <a:solidFill>
            <a:srgbClr val="AEAEAE"/>
          </a:solidFill>
          <a:ln>
            <a:noFill/>
          </a:ln>
        </p:spPr>
        <p:txBody>
          <a:bodyPr spcFirstLastPara="1" wrap="square" lIns="90000" tIns="45000" rIns="90000" bIns="450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u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d=12cm</a:t>
            </a:r>
            <a:r>
              <a:rPr lang="en" sz="2000" b="1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ΔΩ=0.04sr</a:t>
            </a:r>
            <a:endParaRPr sz="20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23"/>
          <p:cNvSpPr/>
          <p:nvPr/>
        </p:nvSpPr>
        <p:spPr>
          <a:xfrm rot="-1904771">
            <a:off x="7286038" y="1483564"/>
            <a:ext cx="941924" cy="36439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u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INRAD</a:t>
            </a:r>
            <a:r>
              <a:rPr lang="en" sz="1800" b="1" u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23"/>
          <p:cNvSpPr/>
          <p:nvPr/>
        </p:nvSpPr>
        <p:spPr>
          <a:xfrm rot="2926600">
            <a:off x="6671779" y="4933903"/>
            <a:ext cx="1339766" cy="363749"/>
          </a:xfrm>
          <a:prstGeom prst="rect">
            <a:avLst/>
          </a:prstGeom>
          <a:solidFill>
            <a:srgbClr val="BFBFBF"/>
          </a:solidFill>
          <a:ln w="9525" cap="flat" cmpd="sng">
            <a:solidFill>
              <a:srgbClr val="0E284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u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PROTEUS </a:t>
            </a:r>
            <a:endParaRPr sz="20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23"/>
          <p:cNvSpPr/>
          <p:nvPr/>
        </p:nvSpPr>
        <p:spPr>
          <a:xfrm>
            <a:off x="9126720" y="2140560"/>
            <a:ext cx="350640" cy="36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23"/>
          <p:cNvSpPr/>
          <p:nvPr/>
        </p:nvSpPr>
        <p:spPr>
          <a:xfrm>
            <a:off x="8718840" y="2243880"/>
            <a:ext cx="350640" cy="36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23"/>
          <p:cNvSpPr/>
          <p:nvPr/>
        </p:nvSpPr>
        <p:spPr>
          <a:xfrm>
            <a:off x="8305920" y="2489760"/>
            <a:ext cx="350640" cy="36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23"/>
          <p:cNvSpPr/>
          <p:nvPr/>
        </p:nvSpPr>
        <p:spPr>
          <a:xfrm>
            <a:off x="8001000" y="2804400"/>
            <a:ext cx="350640" cy="36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23"/>
          <p:cNvSpPr/>
          <p:nvPr/>
        </p:nvSpPr>
        <p:spPr>
          <a:xfrm>
            <a:off x="7902720" y="3807000"/>
            <a:ext cx="350640" cy="36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23"/>
          <p:cNvSpPr/>
          <p:nvPr/>
        </p:nvSpPr>
        <p:spPr>
          <a:xfrm>
            <a:off x="8055000" y="4293720"/>
            <a:ext cx="350640" cy="36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23"/>
          <p:cNvSpPr/>
          <p:nvPr/>
        </p:nvSpPr>
        <p:spPr>
          <a:xfrm>
            <a:off x="8408880" y="4618440"/>
            <a:ext cx="350640" cy="36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23"/>
          <p:cNvSpPr/>
          <p:nvPr/>
        </p:nvSpPr>
        <p:spPr>
          <a:xfrm>
            <a:off x="8880840" y="4824720"/>
            <a:ext cx="350640" cy="36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23"/>
          <p:cNvSpPr/>
          <p:nvPr/>
        </p:nvSpPr>
        <p:spPr>
          <a:xfrm>
            <a:off x="2880" y="6547680"/>
            <a:ext cx="12191700" cy="33060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M. G.</a:t>
            </a:r>
            <a:endParaRPr sz="1600" b="0" i="1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6" name="Google Shape;446;p23"/>
          <p:cNvSpPr/>
          <p:nvPr/>
        </p:nvSpPr>
        <p:spPr>
          <a:xfrm>
            <a:off x="2880" y="-432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EAR1 – </a:t>
            </a:r>
            <a:r>
              <a:rPr lang="en" sz="1600" b="1" u="none" strike="noStrike" baseline="3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 Measurements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23"/>
          <p:cNvSpPr/>
          <p:nvPr/>
        </p:nvSpPr>
        <p:spPr>
          <a:xfrm>
            <a:off x="8987400" y="37440"/>
            <a:ext cx="3279240" cy="326160"/>
          </a:xfrm>
          <a:prstGeom prst="roundRect">
            <a:avLst>
              <a:gd name="adj" fmla="val 16667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Calibri"/>
                <a:ea typeface="Calibri"/>
                <a:cs typeface="Calibri"/>
                <a:sym typeface="Calibri"/>
              </a:rPr>
              <a:t>Experimental </a:t>
            </a: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Set-</a:t>
            </a:r>
            <a:r>
              <a:rPr lang="en" sz="1600" b="1"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 sz="16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23"/>
          <p:cNvSpPr txBox="1"/>
          <p:nvPr/>
        </p:nvSpPr>
        <p:spPr>
          <a:xfrm>
            <a:off x="11148480" y="6475680"/>
            <a:ext cx="13749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241" y="919450"/>
            <a:ext cx="11146908" cy="5706350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24"/>
          <p:cNvSpPr/>
          <p:nvPr/>
        </p:nvSpPr>
        <p:spPr>
          <a:xfrm>
            <a:off x="2880" y="-432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EAR1 – </a:t>
            </a:r>
            <a:r>
              <a:rPr lang="en" sz="1600" b="1" u="none" strike="noStrike" baseline="3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 Measurements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24"/>
          <p:cNvSpPr/>
          <p:nvPr/>
        </p:nvSpPr>
        <p:spPr>
          <a:xfrm>
            <a:off x="2880" y="651168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M. G.</a:t>
            </a:r>
            <a:endParaRPr sz="1600" b="0" i="1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6" name="Google Shape;456;p24"/>
          <p:cNvSpPr txBox="1"/>
          <p:nvPr/>
        </p:nvSpPr>
        <p:spPr>
          <a:xfrm>
            <a:off x="11148480" y="6475680"/>
            <a:ext cx="137484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24"/>
          <p:cNvSpPr/>
          <p:nvPr/>
        </p:nvSpPr>
        <p:spPr>
          <a:xfrm>
            <a:off x="9023400" y="37080"/>
            <a:ext cx="3279240" cy="326160"/>
          </a:xfrm>
          <a:prstGeom prst="roundRect">
            <a:avLst>
              <a:gd name="adj" fmla="val 16667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88</a:t>
            </a: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 Stability Check</a:t>
            </a:r>
            <a:endParaRPr sz="16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24"/>
          <p:cNvSpPr/>
          <p:nvPr/>
        </p:nvSpPr>
        <p:spPr>
          <a:xfrm>
            <a:off x="4686120" y="522720"/>
            <a:ext cx="988200" cy="29772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" b="1" u="none" strike="noStrike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run</a:t>
            </a:r>
            <a:endParaRPr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24"/>
          <p:cNvSpPr/>
          <p:nvPr/>
        </p:nvSpPr>
        <p:spPr>
          <a:xfrm>
            <a:off x="6001920" y="522720"/>
            <a:ext cx="973800" cy="297720"/>
          </a:xfrm>
          <a:prstGeom prst="rect">
            <a:avLst/>
          </a:prstGeom>
          <a:solidFill>
            <a:srgbClr val="3465A4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" b="1" u="none" strike="noStrike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nd</a:t>
            </a:r>
            <a:r>
              <a:rPr lang="en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run</a:t>
            </a:r>
            <a:endParaRPr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24"/>
          <p:cNvSpPr/>
          <p:nvPr/>
        </p:nvSpPr>
        <p:spPr>
          <a:xfrm>
            <a:off x="7301520" y="522720"/>
            <a:ext cx="878400" cy="297720"/>
          </a:xfrm>
          <a:prstGeom prst="rect">
            <a:avLst/>
          </a:prstGeom>
          <a:solidFill>
            <a:srgbClr val="3FAF46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" b="1" u="none" strike="noStrike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rd</a:t>
            </a:r>
            <a:r>
              <a:rPr lang="en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run</a:t>
            </a:r>
            <a:endParaRPr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24"/>
          <p:cNvSpPr/>
          <p:nvPr/>
        </p:nvSpPr>
        <p:spPr>
          <a:xfrm>
            <a:off x="1080" y="397800"/>
            <a:ext cx="3713760" cy="4500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Stabilized Electronics – 3 runs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24"/>
          <p:cNvSpPr txBox="1"/>
          <p:nvPr/>
        </p:nvSpPr>
        <p:spPr>
          <a:xfrm>
            <a:off x="8615275" y="658250"/>
            <a:ext cx="3288300" cy="9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3" name="Google Shape;463;p24"/>
          <p:cNvSpPr txBox="1"/>
          <p:nvPr/>
        </p:nvSpPr>
        <p:spPr>
          <a:xfrm>
            <a:off x="10143725" y="1927650"/>
            <a:ext cx="8784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160</a:t>
            </a:r>
            <a:r>
              <a:rPr lang="en" sz="2200" b="1" baseline="30000">
                <a:latin typeface="Calibri"/>
                <a:ea typeface="Calibri"/>
                <a:cs typeface="Calibri"/>
                <a:sym typeface="Calibri"/>
              </a:rPr>
              <a:t>o</a:t>
            </a:r>
            <a:endParaRPr sz="2200" b="1" baseline="30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24"/>
          <p:cNvSpPr txBox="1"/>
          <p:nvPr/>
        </p:nvSpPr>
        <p:spPr>
          <a:xfrm>
            <a:off x="1728725" y="4887350"/>
            <a:ext cx="8784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160</a:t>
            </a:r>
            <a:r>
              <a:rPr lang="en" sz="2200" b="1" baseline="30000">
                <a:latin typeface="Calibri"/>
                <a:ea typeface="Calibri"/>
                <a:cs typeface="Calibri"/>
                <a:sym typeface="Calibri"/>
              </a:rPr>
              <a:t>o</a:t>
            </a:r>
            <a:endParaRPr sz="2200" b="1" baseline="30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24"/>
          <p:cNvSpPr txBox="1"/>
          <p:nvPr/>
        </p:nvSpPr>
        <p:spPr>
          <a:xfrm>
            <a:off x="4603875" y="1927650"/>
            <a:ext cx="8784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120</a:t>
            </a:r>
            <a:r>
              <a:rPr lang="en" sz="2200" b="1" baseline="30000">
                <a:latin typeface="Calibri"/>
                <a:ea typeface="Calibri"/>
                <a:cs typeface="Calibri"/>
                <a:sym typeface="Calibri"/>
              </a:rPr>
              <a:t>o</a:t>
            </a:r>
            <a:endParaRPr sz="2200" b="1" baseline="30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24"/>
          <p:cNvSpPr txBox="1"/>
          <p:nvPr/>
        </p:nvSpPr>
        <p:spPr>
          <a:xfrm>
            <a:off x="10143725" y="4887350"/>
            <a:ext cx="8784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100</a:t>
            </a:r>
            <a:r>
              <a:rPr lang="en" sz="2200" b="1" baseline="30000">
                <a:latin typeface="Calibri"/>
                <a:ea typeface="Calibri"/>
                <a:cs typeface="Calibri"/>
                <a:sym typeface="Calibri"/>
              </a:rPr>
              <a:t>o</a:t>
            </a:r>
            <a:endParaRPr sz="2200" b="1" baseline="30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24"/>
          <p:cNvSpPr txBox="1"/>
          <p:nvPr/>
        </p:nvSpPr>
        <p:spPr>
          <a:xfrm>
            <a:off x="7301525" y="1927650"/>
            <a:ext cx="8784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140</a:t>
            </a:r>
            <a:r>
              <a:rPr lang="en" sz="2200" b="1" baseline="30000">
                <a:latin typeface="Calibri"/>
                <a:ea typeface="Calibri"/>
                <a:cs typeface="Calibri"/>
                <a:sym typeface="Calibri"/>
              </a:rPr>
              <a:t>o</a:t>
            </a:r>
            <a:endParaRPr sz="2200" b="1" baseline="30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24"/>
          <p:cNvSpPr txBox="1"/>
          <p:nvPr/>
        </p:nvSpPr>
        <p:spPr>
          <a:xfrm>
            <a:off x="1728725" y="1927650"/>
            <a:ext cx="8784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100</a:t>
            </a:r>
            <a:r>
              <a:rPr lang="en" sz="2200" b="1" baseline="30000">
                <a:latin typeface="Calibri"/>
                <a:ea typeface="Calibri"/>
                <a:cs typeface="Calibri"/>
                <a:sym typeface="Calibri"/>
              </a:rPr>
              <a:t>o</a:t>
            </a:r>
            <a:endParaRPr sz="2200" b="1" baseline="30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24"/>
          <p:cNvSpPr txBox="1"/>
          <p:nvPr/>
        </p:nvSpPr>
        <p:spPr>
          <a:xfrm>
            <a:off x="7301525" y="4887350"/>
            <a:ext cx="8784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120</a:t>
            </a:r>
            <a:r>
              <a:rPr lang="en" sz="2200" b="1" baseline="30000">
                <a:latin typeface="Calibri"/>
                <a:ea typeface="Calibri"/>
                <a:cs typeface="Calibri"/>
                <a:sym typeface="Calibri"/>
              </a:rPr>
              <a:t>o</a:t>
            </a:r>
            <a:endParaRPr sz="2200" b="1" baseline="30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24"/>
          <p:cNvSpPr txBox="1"/>
          <p:nvPr/>
        </p:nvSpPr>
        <p:spPr>
          <a:xfrm>
            <a:off x="4603875" y="4887350"/>
            <a:ext cx="8784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140</a:t>
            </a:r>
            <a:r>
              <a:rPr lang="en" sz="2200" b="1" baseline="30000">
                <a:latin typeface="Calibri"/>
                <a:ea typeface="Calibri"/>
                <a:cs typeface="Calibri"/>
                <a:sym typeface="Calibri"/>
              </a:rPr>
              <a:t>o</a:t>
            </a:r>
            <a:endParaRPr sz="2200" b="1" baseline="30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360" y="852480"/>
            <a:ext cx="11315520" cy="579276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26"/>
          <p:cNvSpPr/>
          <p:nvPr/>
        </p:nvSpPr>
        <p:spPr>
          <a:xfrm>
            <a:off x="2880" y="-432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EAR1 – </a:t>
            </a:r>
            <a:r>
              <a:rPr lang="en" sz="1600" b="1" u="none" strike="noStrike" baseline="3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 Measurements /AmBe source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26"/>
          <p:cNvSpPr/>
          <p:nvPr/>
        </p:nvSpPr>
        <p:spPr>
          <a:xfrm>
            <a:off x="2880" y="651168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M. G.</a:t>
            </a:r>
            <a:endParaRPr sz="1600" b="0" i="1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8" name="Google Shape;478;p26"/>
          <p:cNvSpPr txBox="1"/>
          <p:nvPr/>
        </p:nvSpPr>
        <p:spPr>
          <a:xfrm>
            <a:off x="11148480" y="6475680"/>
            <a:ext cx="137484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26"/>
          <p:cNvSpPr/>
          <p:nvPr/>
        </p:nvSpPr>
        <p:spPr>
          <a:xfrm>
            <a:off x="9023400" y="37080"/>
            <a:ext cx="3279240" cy="326160"/>
          </a:xfrm>
          <a:prstGeom prst="roundRect">
            <a:avLst>
              <a:gd name="adj" fmla="val 16667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Filtering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26"/>
          <p:cNvSpPr/>
          <p:nvPr/>
        </p:nvSpPr>
        <p:spPr>
          <a:xfrm>
            <a:off x="1080" y="397800"/>
            <a:ext cx="3713760" cy="4500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Amp/Area filtering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26"/>
          <p:cNvSpPr/>
          <p:nvPr/>
        </p:nvSpPr>
        <p:spPr>
          <a:xfrm>
            <a:off x="4216680" y="518760"/>
            <a:ext cx="4270320" cy="297720"/>
          </a:xfrm>
          <a:prstGeom prst="rect">
            <a:avLst/>
          </a:prstGeom>
          <a:solidFill>
            <a:srgbClr val="FFBF00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amp/area: 0.074 threshold to select neutrons</a:t>
            </a:r>
            <a:endParaRPr sz="16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26"/>
          <p:cNvSpPr/>
          <p:nvPr/>
        </p:nvSpPr>
        <p:spPr>
          <a:xfrm>
            <a:off x="8788680" y="518760"/>
            <a:ext cx="1849680" cy="297720"/>
          </a:xfrm>
          <a:prstGeom prst="rect">
            <a:avLst/>
          </a:prstGeom>
          <a:solidFill>
            <a:srgbClr val="FFBF00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+ pile-up rejection</a:t>
            </a:r>
            <a:endParaRPr sz="16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26"/>
          <p:cNvSpPr txBox="1"/>
          <p:nvPr/>
        </p:nvSpPr>
        <p:spPr>
          <a:xfrm>
            <a:off x="5179325" y="3364175"/>
            <a:ext cx="1985700" cy="73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Preliminary PSA is used</a:t>
            </a:r>
            <a:endParaRPr sz="19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4" name="Google Shape;484;p26"/>
          <p:cNvSpPr txBox="1"/>
          <p:nvPr/>
        </p:nvSpPr>
        <p:spPr>
          <a:xfrm>
            <a:off x="9991325" y="1470450"/>
            <a:ext cx="8784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160</a:t>
            </a:r>
            <a:r>
              <a:rPr lang="en" sz="2200" b="1" baseline="30000">
                <a:latin typeface="Calibri"/>
                <a:ea typeface="Calibri"/>
                <a:cs typeface="Calibri"/>
                <a:sym typeface="Calibri"/>
              </a:rPr>
              <a:t>o</a:t>
            </a:r>
            <a:endParaRPr sz="2200" b="1" baseline="30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26"/>
          <p:cNvSpPr txBox="1"/>
          <p:nvPr/>
        </p:nvSpPr>
        <p:spPr>
          <a:xfrm>
            <a:off x="1576325" y="4430150"/>
            <a:ext cx="8784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160</a:t>
            </a:r>
            <a:r>
              <a:rPr lang="en" sz="2200" b="1" baseline="30000">
                <a:latin typeface="Calibri"/>
                <a:ea typeface="Calibri"/>
                <a:cs typeface="Calibri"/>
                <a:sym typeface="Calibri"/>
              </a:rPr>
              <a:t>o</a:t>
            </a:r>
            <a:endParaRPr sz="2200" b="1" baseline="30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26"/>
          <p:cNvSpPr txBox="1"/>
          <p:nvPr/>
        </p:nvSpPr>
        <p:spPr>
          <a:xfrm>
            <a:off x="4451475" y="1470450"/>
            <a:ext cx="8784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120</a:t>
            </a:r>
            <a:r>
              <a:rPr lang="en" sz="2200" b="1" baseline="30000">
                <a:latin typeface="Calibri"/>
                <a:ea typeface="Calibri"/>
                <a:cs typeface="Calibri"/>
                <a:sym typeface="Calibri"/>
              </a:rPr>
              <a:t>o</a:t>
            </a:r>
            <a:endParaRPr sz="2200" b="1" baseline="30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26"/>
          <p:cNvSpPr txBox="1"/>
          <p:nvPr/>
        </p:nvSpPr>
        <p:spPr>
          <a:xfrm>
            <a:off x="9991325" y="4430150"/>
            <a:ext cx="8784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100</a:t>
            </a:r>
            <a:r>
              <a:rPr lang="en" sz="2200" b="1" baseline="30000">
                <a:latin typeface="Calibri"/>
                <a:ea typeface="Calibri"/>
                <a:cs typeface="Calibri"/>
                <a:sym typeface="Calibri"/>
              </a:rPr>
              <a:t>o</a:t>
            </a:r>
            <a:endParaRPr sz="2200" b="1" baseline="30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26"/>
          <p:cNvSpPr txBox="1"/>
          <p:nvPr/>
        </p:nvSpPr>
        <p:spPr>
          <a:xfrm>
            <a:off x="7149125" y="1470450"/>
            <a:ext cx="8784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140</a:t>
            </a:r>
            <a:r>
              <a:rPr lang="en" sz="2200" b="1" baseline="30000">
                <a:latin typeface="Calibri"/>
                <a:ea typeface="Calibri"/>
                <a:cs typeface="Calibri"/>
                <a:sym typeface="Calibri"/>
              </a:rPr>
              <a:t>o</a:t>
            </a:r>
            <a:endParaRPr sz="2200" b="1" baseline="30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26"/>
          <p:cNvSpPr txBox="1"/>
          <p:nvPr/>
        </p:nvSpPr>
        <p:spPr>
          <a:xfrm>
            <a:off x="1576325" y="1470450"/>
            <a:ext cx="8784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100</a:t>
            </a:r>
            <a:r>
              <a:rPr lang="en" sz="2200" b="1" baseline="30000">
                <a:latin typeface="Calibri"/>
                <a:ea typeface="Calibri"/>
                <a:cs typeface="Calibri"/>
                <a:sym typeface="Calibri"/>
              </a:rPr>
              <a:t>o</a:t>
            </a:r>
            <a:endParaRPr sz="2200" b="1" baseline="30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26"/>
          <p:cNvSpPr txBox="1"/>
          <p:nvPr/>
        </p:nvSpPr>
        <p:spPr>
          <a:xfrm>
            <a:off x="7149125" y="4430150"/>
            <a:ext cx="8784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120</a:t>
            </a:r>
            <a:r>
              <a:rPr lang="en" sz="2200" b="1" baseline="30000">
                <a:latin typeface="Calibri"/>
                <a:ea typeface="Calibri"/>
                <a:cs typeface="Calibri"/>
                <a:sym typeface="Calibri"/>
              </a:rPr>
              <a:t>o</a:t>
            </a:r>
            <a:endParaRPr sz="2200" b="1" baseline="30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26"/>
          <p:cNvSpPr txBox="1"/>
          <p:nvPr/>
        </p:nvSpPr>
        <p:spPr>
          <a:xfrm>
            <a:off x="4451475" y="4430150"/>
            <a:ext cx="8784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140</a:t>
            </a:r>
            <a:r>
              <a:rPr lang="en" sz="2200" b="1" baseline="30000">
                <a:latin typeface="Calibri"/>
                <a:ea typeface="Calibri"/>
                <a:cs typeface="Calibri"/>
                <a:sym typeface="Calibri"/>
              </a:rPr>
              <a:t>o</a:t>
            </a:r>
            <a:endParaRPr sz="2200" b="1" baseline="30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360" y="852480"/>
            <a:ext cx="11315520" cy="579276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27"/>
          <p:cNvSpPr/>
          <p:nvPr/>
        </p:nvSpPr>
        <p:spPr>
          <a:xfrm>
            <a:off x="2880" y="-432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EAR1 – </a:t>
            </a:r>
            <a:r>
              <a:rPr lang="en" sz="1600" b="1" u="none" strike="noStrike" baseline="3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 Measurements /AmBe source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27"/>
          <p:cNvSpPr/>
          <p:nvPr/>
        </p:nvSpPr>
        <p:spPr>
          <a:xfrm>
            <a:off x="2880" y="651168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M. G.</a:t>
            </a:r>
            <a:endParaRPr sz="1600" b="0" i="1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9" name="Google Shape;499;p27"/>
          <p:cNvSpPr txBox="1"/>
          <p:nvPr/>
        </p:nvSpPr>
        <p:spPr>
          <a:xfrm>
            <a:off x="11148480" y="6475680"/>
            <a:ext cx="137484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27"/>
          <p:cNvSpPr/>
          <p:nvPr/>
        </p:nvSpPr>
        <p:spPr>
          <a:xfrm>
            <a:off x="9023400" y="37080"/>
            <a:ext cx="3279240" cy="326160"/>
          </a:xfrm>
          <a:prstGeom prst="roundRect">
            <a:avLst>
              <a:gd name="adj" fmla="val 16667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Filtering</a:t>
            </a:r>
            <a:endParaRPr sz="1800" b="1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1" name="Google Shape;501;p27"/>
          <p:cNvSpPr/>
          <p:nvPr/>
        </p:nvSpPr>
        <p:spPr>
          <a:xfrm>
            <a:off x="1080" y="397800"/>
            <a:ext cx="3713760" cy="4500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Amp/Area filtering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27"/>
          <p:cNvSpPr/>
          <p:nvPr/>
        </p:nvSpPr>
        <p:spPr>
          <a:xfrm>
            <a:off x="4216680" y="518760"/>
            <a:ext cx="4270320" cy="297720"/>
          </a:xfrm>
          <a:prstGeom prst="rect">
            <a:avLst/>
          </a:prstGeom>
          <a:solidFill>
            <a:srgbClr val="FFBF00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amp/area: 0.074 threshold to select neutrons</a:t>
            </a:r>
            <a:endParaRPr sz="16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27"/>
          <p:cNvSpPr/>
          <p:nvPr/>
        </p:nvSpPr>
        <p:spPr>
          <a:xfrm>
            <a:off x="8788680" y="518760"/>
            <a:ext cx="1849680" cy="297720"/>
          </a:xfrm>
          <a:prstGeom prst="rect">
            <a:avLst/>
          </a:prstGeom>
          <a:solidFill>
            <a:srgbClr val="FFBF00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+ pile-up rejection</a:t>
            </a:r>
            <a:endParaRPr sz="16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4" name="Google Shape;504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28840" y="923760"/>
            <a:ext cx="8965800" cy="5587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/>
          <p:nvPr/>
        </p:nvSpPr>
        <p:spPr>
          <a:xfrm>
            <a:off x="2880" y="6511680"/>
            <a:ext cx="12191700" cy="33060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</a:t>
            </a:r>
            <a:r>
              <a:rPr lang="en" sz="1600" b="1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M. G.</a:t>
            </a:r>
            <a:endParaRPr sz="160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040" y="1033200"/>
            <a:ext cx="2823480" cy="2117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5880" y="1033200"/>
            <a:ext cx="2823480" cy="211752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/>
          <p:nvPr/>
        </p:nvSpPr>
        <p:spPr>
          <a:xfrm>
            <a:off x="138960" y="4379760"/>
            <a:ext cx="11830680" cy="7020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lin ang="5400000" scaled="0"/>
          </a:gra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2025" tIns="122025" rIns="122025" bIns="122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7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3"/>
          <p:cNvSpPr/>
          <p:nvPr/>
        </p:nvSpPr>
        <p:spPr>
          <a:xfrm>
            <a:off x="0" y="3289680"/>
            <a:ext cx="325836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7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“Big” C</a:t>
            </a:r>
            <a:r>
              <a:rPr lang="en" sz="1968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en" sz="197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" sz="1968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en" sz="197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Liquid scintillators</a:t>
            </a:r>
            <a:endParaRPr sz="197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3"/>
          <p:cNvSpPr/>
          <p:nvPr/>
        </p:nvSpPr>
        <p:spPr>
          <a:xfrm>
            <a:off x="2634480" y="3613320"/>
            <a:ext cx="380736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7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Large &amp; segmented </a:t>
            </a:r>
            <a:r>
              <a:rPr lang="en" sz="197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" sz="1968" i="0" u="none" strike="noStrike" cap="none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en" sz="197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" sz="1968" i="0" u="none" strike="noStrike" cap="none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97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24840" y="1207440"/>
            <a:ext cx="3003120" cy="188208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7" name="Google Shape;117;p3"/>
          <p:cNvSpPr/>
          <p:nvPr/>
        </p:nvSpPr>
        <p:spPr>
          <a:xfrm>
            <a:off x="8996276" y="3617400"/>
            <a:ext cx="3206100" cy="8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7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Solid organic scintillators</a:t>
            </a:r>
            <a:endParaRPr sz="197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7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Read-outs/Power supplies</a:t>
            </a:r>
            <a:endParaRPr sz="197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3"/>
          <p:cNvSpPr/>
          <p:nvPr/>
        </p:nvSpPr>
        <p:spPr>
          <a:xfrm>
            <a:off x="4299840" y="4906800"/>
            <a:ext cx="3591720" cy="1706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0" u="none" strike="noStrike" cap="none">
                <a:solidFill>
                  <a:srgbClr val="0000CC"/>
                </a:solidFill>
                <a:latin typeface="Calibri"/>
                <a:ea typeface="Calibri"/>
                <a:cs typeface="Calibri"/>
                <a:sym typeface="Calibri"/>
              </a:rPr>
              <a:t>Solid</a:t>
            </a:r>
            <a:endParaRPr sz="24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0" u="none" strike="noStrike" cap="none">
                <a:solidFill>
                  <a:srgbClr val="0000CC"/>
                </a:solidFill>
                <a:latin typeface="Calibri"/>
                <a:ea typeface="Calibri"/>
                <a:cs typeface="Calibri"/>
                <a:sym typeface="Calibri"/>
              </a:rPr>
              <a:t>Higher density </a:t>
            </a:r>
            <a:endParaRPr sz="24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0" u="none" strike="noStrike" cap="none">
                <a:solidFill>
                  <a:srgbClr val="0000CC"/>
                </a:solidFill>
                <a:latin typeface="Calibri"/>
                <a:ea typeface="Calibri"/>
                <a:cs typeface="Calibri"/>
                <a:sym typeface="Calibri"/>
              </a:rPr>
              <a:t>No Chemical hazard</a:t>
            </a:r>
            <a:endParaRPr sz="24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0" u="none" strike="noStrike" cap="none">
                <a:solidFill>
                  <a:srgbClr val="0000CC"/>
                </a:solidFill>
                <a:latin typeface="Calibri"/>
                <a:ea typeface="Calibri"/>
                <a:cs typeface="Calibri"/>
                <a:sym typeface="Calibri"/>
              </a:rPr>
              <a:t>n/γ discrimination</a:t>
            </a:r>
            <a:endParaRPr sz="24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3"/>
          <p:cNvSpPr/>
          <p:nvPr/>
        </p:nvSpPr>
        <p:spPr>
          <a:xfrm>
            <a:off x="5985000" y="3284280"/>
            <a:ext cx="339336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7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Compact array of small </a:t>
            </a:r>
            <a:r>
              <a:rPr lang="en" sz="197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" sz="1968" i="0" u="none" strike="noStrike" cap="none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en" sz="197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" sz="1968" i="0" u="none" strike="noStrike" cap="none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97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0" y="191520"/>
            <a:ext cx="12191760" cy="516600"/>
          </a:xfrm>
          <a:prstGeom prst="rect">
            <a:avLst/>
          </a:prstGeom>
          <a:solidFill>
            <a:srgbClr val="6DA5E3"/>
          </a:solidFill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Motivation for developing the prototype: (n,</a:t>
            </a:r>
            <a:r>
              <a:rPr lang="en" sz="2800" b="1" i="0" u="none" strike="noStrike" cap="none">
                <a:solidFill>
                  <a:schemeClr val="dk1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γ</a:t>
            </a:r>
            <a:r>
              <a:rPr lang="en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measurements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6">
            <a:alphaModFix/>
          </a:blip>
          <a:srcRect l="45441" t="36745" r="38864" b="43136"/>
          <a:stretch/>
        </p:blipFill>
        <p:spPr>
          <a:xfrm>
            <a:off x="3065040" y="1231560"/>
            <a:ext cx="3041640" cy="179532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1732760" y="6431040"/>
            <a:ext cx="45972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520" y="851040"/>
            <a:ext cx="11276282" cy="5772601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28"/>
          <p:cNvSpPr/>
          <p:nvPr/>
        </p:nvSpPr>
        <p:spPr>
          <a:xfrm>
            <a:off x="2880" y="-432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EAR1 – </a:t>
            </a:r>
            <a:r>
              <a:rPr lang="en" sz="1600" b="1" u="none" strike="noStrike" baseline="3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 Measurements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28"/>
          <p:cNvSpPr/>
          <p:nvPr/>
        </p:nvSpPr>
        <p:spPr>
          <a:xfrm>
            <a:off x="2880" y="651168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M. G.</a:t>
            </a:r>
            <a:endParaRPr sz="1600" b="0" i="1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2" name="Google Shape;512;p28"/>
          <p:cNvSpPr txBox="1"/>
          <p:nvPr/>
        </p:nvSpPr>
        <p:spPr>
          <a:xfrm>
            <a:off x="11148480" y="6475680"/>
            <a:ext cx="137484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28"/>
          <p:cNvSpPr/>
          <p:nvPr/>
        </p:nvSpPr>
        <p:spPr>
          <a:xfrm>
            <a:off x="9023400" y="37080"/>
            <a:ext cx="3279240" cy="326160"/>
          </a:xfrm>
          <a:prstGeom prst="roundRect">
            <a:avLst>
              <a:gd name="adj" fmla="val 16667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Spectra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28"/>
          <p:cNvSpPr/>
          <p:nvPr/>
        </p:nvSpPr>
        <p:spPr>
          <a:xfrm>
            <a:off x="1080" y="397800"/>
            <a:ext cx="3713760" cy="4500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Normalized </a:t>
            </a:r>
            <a:r>
              <a:rPr lang="en" sz="1800" b="1" u="none" strike="noStrike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 spectra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28"/>
          <p:cNvSpPr/>
          <p:nvPr/>
        </p:nvSpPr>
        <p:spPr>
          <a:xfrm>
            <a:off x="4216680" y="518760"/>
            <a:ext cx="2588760" cy="297720"/>
          </a:xfrm>
          <a:prstGeom prst="rect">
            <a:avLst/>
          </a:prstGeom>
          <a:solidFill>
            <a:srgbClr val="FFBF00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0.074 amp/area threshold</a:t>
            </a:r>
            <a:endParaRPr sz="16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28"/>
          <p:cNvSpPr/>
          <p:nvPr/>
        </p:nvSpPr>
        <p:spPr>
          <a:xfrm>
            <a:off x="7024680" y="518760"/>
            <a:ext cx="1506240" cy="297720"/>
          </a:xfrm>
          <a:prstGeom prst="rect">
            <a:avLst/>
          </a:prstGeom>
          <a:solidFill>
            <a:srgbClr val="FFBF00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5keV Binning</a:t>
            </a:r>
            <a:endParaRPr sz="16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28"/>
          <p:cNvSpPr/>
          <p:nvPr/>
        </p:nvSpPr>
        <p:spPr>
          <a:xfrm>
            <a:off x="8743680" y="518760"/>
            <a:ext cx="1273680" cy="297720"/>
          </a:xfrm>
          <a:prstGeom prst="rect">
            <a:avLst/>
          </a:prstGeom>
          <a:solidFill>
            <a:srgbClr val="FFBF00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 pile-up</a:t>
            </a:r>
            <a:endParaRPr sz="16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28"/>
          <p:cNvSpPr/>
          <p:nvPr/>
        </p:nvSpPr>
        <p:spPr>
          <a:xfrm>
            <a:off x="10219680" y="518760"/>
            <a:ext cx="1315080" cy="297720"/>
          </a:xfrm>
          <a:prstGeom prst="rect">
            <a:avLst/>
          </a:prstGeom>
          <a:solidFill>
            <a:srgbClr val="FFBF00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tflash range</a:t>
            </a:r>
            <a:endParaRPr sz="16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28"/>
          <p:cNvSpPr txBox="1"/>
          <p:nvPr/>
        </p:nvSpPr>
        <p:spPr>
          <a:xfrm>
            <a:off x="5179325" y="3364175"/>
            <a:ext cx="1985700" cy="73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Preliminary PSA is used</a:t>
            </a:r>
            <a:endParaRPr sz="19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28"/>
          <p:cNvSpPr txBox="1"/>
          <p:nvPr/>
        </p:nvSpPr>
        <p:spPr>
          <a:xfrm>
            <a:off x="10143725" y="1927650"/>
            <a:ext cx="8784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160</a:t>
            </a:r>
            <a:r>
              <a:rPr lang="en" sz="2200" b="1" baseline="30000">
                <a:latin typeface="Calibri"/>
                <a:ea typeface="Calibri"/>
                <a:cs typeface="Calibri"/>
                <a:sym typeface="Calibri"/>
              </a:rPr>
              <a:t>o</a:t>
            </a:r>
            <a:endParaRPr sz="2200" b="1" baseline="30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28"/>
          <p:cNvSpPr txBox="1"/>
          <p:nvPr/>
        </p:nvSpPr>
        <p:spPr>
          <a:xfrm>
            <a:off x="1728725" y="4887350"/>
            <a:ext cx="8784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160</a:t>
            </a:r>
            <a:r>
              <a:rPr lang="en" sz="2200" b="1" baseline="30000">
                <a:latin typeface="Calibri"/>
                <a:ea typeface="Calibri"/>
                <a:cs typeface="Calibri"/>
                <a:sym typeface="Calibri"/>
              </a:rPr>
              <a:t>o</a:t>
            </a:r>
            <a:endParaRPr sz="2200" b="1" baseline="30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28"/>
          <p:cNvSpPr txBox="1"/>
          <p:nvPr/>
        </p:nvSpPr>
        <p:spPr>
          <a:xfrm>
            <a:off x="4603875" y="1927650"/>
            <a:ext cx="8784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120</a:t>
            </a:r>
            <a:r>
              <a:rPr lang="en" sz="2200" b="1" baseline="30000">
                <a:latin typeface="Calibri"/>
                <a:ea typeface="Calibri"/>
                <a:cs typeface="Calibri"/>
                <a:sym typeface="Calibri"/>
              </a:rPr>
              <a:t>o</a:t>
            </a:r>
            <a:endParaRPr sz="2200" b="1" baseline="30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28"/>
          <p:cNvSpPr txBox="1"/>
          <p:nvPr/>
        </p:nvSpPr>
        <p:spPr>
          <a:xfrm>
            <a:off x="10143725" y="4887350"/>
            <a:ext cx="8784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100</a:t>
            </a:r>
            <a:r>
              <a:rPr lang="en" sz="2200" b="1" baseline="30000">
                <a:latin typeface="Calibri"/>
                <a:ea typeface="Calibri"/>
                <a:cs typeface="Calibri"/>
                <a:sym typeface="Calibri"/>
              </a:rPr>
              <a:t>o</a:t>
            </a:r>
            <a:endParaRPr sz="2200" b="1" baseline="30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28"/>
          <p:cNvSpPr txBox="1"/>
          <p:nvPr/>
        </p:nvSpPr>
        <p:spPr>
          <a:xfrm>
            <a:off x="7301525" y="1927650"/>
            <a:ext cx="8784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140</a:t>
            </a:r>
            <a:r>
              <a:rPr lang="en" sz="2200" b="1" baseline="30000">
                <a:latin typeface="Calibri"/>
                <a:ea typeface="Calibri"/>
                <a:cs typeface="Calibri"/>
                <a:sym typeface="Calibri"/>
              </a:rPr>
              <a:t>o</a:t>
            </a:r>
            <a:endParaRPr sz="2200" b="1" baseline="30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28"/>
          <p:cNvSpPr txBox="1"/>
          <p:nvPr/>
        </p:nvSpPr>
        <p:spPr>
          <a:xfrm>
            <a:off x="1728725" y="1927650"/>
            <a:ext cx="8784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100</a:t>
            </a:r>
            <a:r>
              <a:rPr lang="en" sz="2200" b="1" baseline="30000">
                <a:latin typeface="Calibri"/>
                <a:ea typeface="Calibri"/>
                <a:cs typeface="Calibri"/>
                <a:sym typeface="Calibri"/>
              </a:rPr>
              <a:t>o</a:t>
            </a:r>
            <a:endParaRPr sz="2200" b="1" baseline="30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p28"/>
          <p:cNvSpPr txBox="1"/>
          <p:nvPr/>
        </p:nvSpPr>
        <p:spPr>
          <a:xfrm>
            <a:off x="7301525" y="4887350"/>
            <a:ext cx="8784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120</a:t>
            </a:r>
            <a:r>
              <a:rPr lang="en" sz="2200" b="1" baseline="30000">
                <a:latin typeface="Calibri"/>
                <a:ea typeface="Calibri"/>
                <a:cs typeface="Calibri"/>
                <a:sym typeface="Calibri"/>
              </a:rPr>
              <a:t>o</a:t>
            </a:r>
            <a:endParaRPr sz="2200" b="1" baseline="30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28"/>
          <p:cNvSpPr txBox="1"/>
          <p:nvPr/>
        </p:nvSpPr>
        <p:spPr>
          <a:xfrm>
            <a:off x="4603875" y="4887350"/>
            <a:ext cx="8784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140</a:t>
            </a:r>
            <a:r>
              <a:rPr lang="en" sz="2200" b="1" baseline="30000">
                <a:latin typeface="Calibri"/>
                <a:ea typeface="Calibri"/>
                <a:cs typeface="Calibri"/>
                <a:sym typeface="Calibri"/>
              </a:rPr>
              <a:t>o</a:t>
            </a:r>
            <a:endParaRPr sz="2200" b="1" baseline="30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9600" y="828360"/>
            <a:ext cx="11320200" cy="579528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29"/>
          <p:cNvSpPr/>
          <p:nvPr/>
        </p:nvSpPr>
        <p:spPr>
          <a:xfrm>
            <a:off x="2880" y="-432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EAR1 – </a:t>
            </a:r>
            <a:r>
              <a:rPr lang="en" sz="1600" b="1" u="none" strike="noStrike" baseline="3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 Measurements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29"/>
          <p:cNvSpPr/>
          <p:nvPr/>
        </p:nvSpPr>
        <p:spPr>
          <a:xfrm>
            <a:off x="2880" y="651168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M. G.</a:t>
            </a:r>
            <a:endParaRPr sz="1600" b="0" i="1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5" name="Google Shape;535;p29"/>
          <p:cNvSpPr txBox="1"/>
          <p:nvPr/>
        </p:nvSpPr>
        <p:spPr>
          <a:xfrm>
            <a:off x="11148480" y="6475680"/>
            <a:ext cx="137484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29"/>
          <p:cNvSpPr/>
          <p:nvPr/>
        </p:nvSpPr>
        <p:spPr>
          <a:xfrm>
            <a:off x="9023400" y="37080"/>
            <a:ext cx="3279240" cy="326160"/>
          </a:xfrm>
          <a:prstGeom prst="roundRect">
            <a:avLst>
              <a:gd name="adj" fmla="val 16667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Spectra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29"/>
          <p:cNvSpPr/>
          <p:nvPr/>
        </p:nvSpPr>
        <p:spPr>
          <a:xfrm>
            <a:off x="1080" y="397800"/>
            <a:ext cx="3713760" cy="4500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Normalized Empty Spectra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29"/>
          <p:cNvSpPr/>
          <p:nvPr/>
        </p:nvSpPr>
        <p:spPr>
          <a:xfrm>
            <a:off x="4216680" y="518760"/>
            <a:ext cx="2588760" cy="297720"/>
          </a:xfrm>
          <a:prstGeom prst="rect">
            <a:avLst/>
          </a:prstGeom>
          <a:solidFill>
            <a:srgbClr val="FFBF00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0.074 amp/area threshold</a:t>
            </a:r>
            <a:endParaRPr sz="16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29"/>
          <p:cNvSpPr/>
          <p:nvPr/>
        </p:nvSpPr>
        <p:spPr>
          <a:xfrm>
            <a:off x="7024680" y="518760"/>
            <a:ext cx="1506240" cy="297720"/>
          </a:xfrm>
          <a:prstGeom prst="rect">
            <a:avLst/>
          </a:prstGeom>
          <a:solidFill>
            <a:srgbClr val="FFBF00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5keV Binning</a:t>
            </a:r>
            <a:endParaRPr sz="16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29"/>
          <p:cNvSpPr/>
          <p:nvPr/>
        </p:nvSpPr>
        <p:spPr>
          <a:xfrm>
            <a:off x="8743680" y="518760"/>
            <a:ext cx="1273680" cy="297720"/>
          </a:xfrm>
          <a:prstGeom prst="rect">
            <a:avLst/>
          </a:prstGeom>
          <a:solidFill>
            <a:srgbClr val="FFBF00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 pile-up</a:t>
            </a:r>
            <a:endParaRPr sz="16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29"/>
          <p:cNvSpPr/>
          <p:nvPr/>
        </p:nvSpPr>
        <p:spPr>
          <a:xfrm>
            <a:off x="10219680" y="518760"/>
            <a:ext cx="1315080" cy="297720"/>
          </a:xfrm>
          <a:prstGeom prst="rect">
            <a:avLst/>
          </a:prstGeom>
          <a:solidFill>
            <a:srgbClr val="FFBF00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tflash range</a:t>
            </a:r>
            <a:endParaRPr sz="16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29"/>
          <p:cNvSpPr txBox="1"/>
          <p:nvPr/>
        </p:nvSpPr>
        <p:spPr>
          <a:xfrm>
            <a:off x="5179325" y="3364175"/>
            <a:ext cx="1985700" cy="73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Preliminary PSA is used</a:t>
            </a:r>
            <a:endParaRPr sz="19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29"/>
          <p:cNvSpPr txBox="1"/>
          <p:nvPr/>
        </p:nvSpPr>
        <p:spPr>
          <a:xfrm>
            <a:off x="10143725" y="1927650"/>
            <a:ext cx="8784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160</a:t>
            </a:r>
            <a:r>
              <a:rPr lang="en" sz="2200" b="1" baseline="30000">
                <a:latin typeface="Calibri"/>
                <a:ea typeface="Calibri"/>
                <a:cs typeface="Calibri"/>
                <a:sym typeface="Calibri"/>
              </a:rPr>
              <a:t>o</a:t>
            </a:r>
            <a:endParaRPr sz="2200" b="1" baseline="30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p29"/>
          <p:cNvSpPr txBox="1"/>
          <p:nvPr/>
        </p:nvSpPr>
        <p:spPr>
          <a:xfrm>
            <a:off x="1728725" y="4887350"/>
            <a:ext cx="8784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160</a:t>
            </a:r>
            <a:r>
              <a:rPr lang="en" sz="2200" b="1" baseline="30000">
                <a:latin typeface="Calibri"/>
                <a:ea typeface="Calibri"/>
                <a:cs typeface="Calibri"/>
                <a:sym typeface="Calibri"/>
              </a:rPr>
              <a:t>o</a:t>
            </a:r>
            <a:endParaRPr sz="2200" b="1" baseline="30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p29"/>
          <p:cNvSpPr txBox="1"/>
          <p:nvPr/>
        </p:nvSpPr>
        <p:spPr>
          <a:xfrm>
            <a:off x="4603875" y="1927650"/>
            <a:ext cx="8784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120</a:t>
            </a:r>
            <a:r>
              <a:rPr lang="en" sz="2200" b="1" baseline="30000">
                <a:latin typeface="Calibri"/>
                <a:ea typeface="Calibri"/>
                <a:cs typeface="Calibri"/>
                <a:sym typeface="Calibri"/>
              </a:rPr>
              <a:t>o</a:t>
            </a:r>
            <a:endParaRPr sz="2200" b="1" baseline="30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29"/>
          <p:cNvSpPr txBox="1"/>
          <p:nvPr/>
        </p:nvSpPr>
        <p:spPr>
          <a:xfrm>
            <a:off x="10143725" y="4887350"/>
            <a:ext cx="8784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100</a:t>
            </a:r>
            <a:r>
              <a:rPr lang="en" sz="2200" b="1" baseline="30000">
                <a:latin typeface="Calibri"/>
                <a:ea typeface="Calibri"/>
                <a:cs typeface="Calibri"/>
                <a:sym typeface="Calibri"/>
              </a:rPr>
              <a:t>o</a:t>
            </a:r>
            <a:endParaRPr sz="2200" b="1" baseline="30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29"/>
          <p:cNvSpPr txBox="1"/>
          <p:nvPr/>
        </p:nvSpPr>
        <p:spPr>
          <a:xfrm>
            <a:off x="7301525" y="1927650"/>
            <a:ext cx="8784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140</a:t>
            </a:r>
            <a:r>
              <a:rPr lang="en" sz="2200" b="1" baseline="30000">
                <a:latin typeface="Calibri"/>
                <a:ea typeface="Calibri"/>
                <a:cs typeface="Calibri"/>
                <a:sym typeface="Calibri"/>
              </a:rPr>
              <a:t>o</a:t>
            </a:r>
            <a:endParaRPr sz="2200" b="1" baseline="30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29"/>
          <p:cNvSpPr txBox="1"/>
          <p:nvPr/>
        </p:nvSpPr>
        <p:spPr>
          <a:xfrm>
            <a:off x="1728725" y="1927650"/>
            <a:ext cx="8784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100</a:t>
            </a:r>
            <a:r>
              <a:rPr lang="en" sz="2200" b="1" baseline="30000">
                <a:latin typeface="Calibri"/>
                <a:ea typeface="Calibri"/>
                <a:cs typeface="Calibri"/>
                <a:sym typeface="Calibri"/>
              </a:rPr>
              <a:t>o</a:t>
            </a:r>
            <a:endParaRPr sz="2200" b="1" baseline="30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29"/>
          <p:cNvSpPr txBox="1"/>
          <p:nvPr/>
        </p:nvSpPr>
        <p:spPr>
          <a:xfrm>
            <a:off x="7301525" y="4887350"/>
            <a:ext cx="8784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120</a:t>
            </a:r>
            <a:r>
              <a:rPr lang="en" sz="2200" b="1" baseline="30000">
                <a:latin typeface="Calibri"/>
                <a:ea typeface="Calibri"/>
                <a:cs typeface="Calibri"/>
                <a:sym typeface="Calibri"/>
              </a:rPr>
              <a:t>o</a:t>
            </a:r>
            <a:endParaRPr sz="2200" b="1" baseline="30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29"/>
          <p:cNvSpPr txBox="1"/>
          <p:nvPr/>
        </p:nvSpPr>
        <p:spPr>
          <a:xfrm>
            <a:off x="4603875" y="4887350"/>
            <a:ext cx="8784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140</a:t>
            </a:r>
            <a:r>
              <a:rPr lang="en" sz="2200" b="1" baseline="30000">
                <a:latin typeface="Calibri"/>
                <a:ea typeface="Calibri"/>
                <a:cs typeface="Calibri"/>
                <a:sym typeface="Calibri"/>
              </a:rPr>
              <a:t>o</a:t>
            </a:r>
            <a:endParaRPr sz="2200" b="1" baseline="30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920" y="847800"/>
            <a:ext cx="11195280" cy="5731560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30"/>
          <p:cNvSpPr/>
          <p:nvPr/>
        </p:nvSpPr>
        <p:spPr>
          <a:xfrm>
            <a:off x="2880" y="-432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EAR1 – </a:t>
            </a:r>
            <a:r>
              <a:rPr lang="en" sz="1600" b="1" u="none" strike="noStrike" baseline="3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 Measurements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30"/>
          <p:cNvSpPr/>
          <p:nvPr/>
        </p:nvSpPr>
        <p:spPr>
          <a:xfrm>
            <a:off x="2880" y="651168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M. G.</a:t>
            </a:r>
            <a:endParaRPr sz="1600" b="0" i="1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8" name="Google Shape;558;p30"/>
          <p:cNvSpPr txBox="1"/>
          <p:nvPr/>
        </p:nvSpPr>
        <p:spPr>
          <a:xfrm>
            <a:off x="11148480" y="6475680"/>
            <a:ext cx="137484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30"/>
          <p:cNvSpPr/>
          <p:nvPr/>
        </p:nvSpPr>
        <p:spPr>
          <a:xfrm>
            <a:off x="9023400" y="37080"/>
            <a:ext cx="3279240" cy="326160"/>
          </a:xfrm>
          <a:prstGeom prst="roundRect">
            <a:avLst>
              <a:gd name="adj" fmla="val 16667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Spectra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30"/>
          <p:cNvSpPr/>
          <p:nvPr/>
        </p:nvSpPr>
        <p:spPr>
          <a:xfrm>
            <a:off x="1080" y="397800"/>
            <a:ext cx="3713760" cy="4500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Clean Spectra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30"/>
          <p:cNvSpPr/>
          <p:nvPr/>
        </p:nvSpPr>
        <p:spPr>
          <a:xfrm>
            <a:off x="4216680" y="518760"/>
            <a:ext cx="2588760" cy="297720"/>
          </a:xfrm>
          <a:prstGeom prst="rect">
            <a:avLst/>
          </a:prstGeom>
          <a:solidFill>
            <a:srgbClr val="FFBF00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0.074 amp/area threshold</a:t>
            </a:r>
            <a:endParaRPr sz="16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30"/>
          <p:cNvSpPr/>
          <p:nvPr/>
        </p:nvSpPr>
        <p:spPr>
          <a:xfrm>
            <a:off x="7024680" y="518760"/>
            <a:ext cx="1506240" cy="297720"/>
          </a:xfrm>
          <a:prstGeom prst="rect">
            <a:avLst/>
          </a:prstGeom>
          <a:solidFill>
            <a:srgbClr val="FFBF00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5keV Binning</a:t>
            </a:r>
            <a:endParaRPr sz="16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30"/>
          <p:cNvSpPr/>
          <p:nvPr/>
        </p:nvSpPr>
        <p:spPr>
          <a:xfrm>
            <a:off x="8743680" y="518760"/>
            <a:ext cx="1273680" cy="297720"/>
          </a:xfrm>
          <a:prstGeom prst="rect">
            <a:avLst/>
          </a:prstGeom>
          <a:solidFill>
            <a:srgbClr val="FFBF00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 pile-up</a:t>
            </a:r>
            <a:endParaRPr sz="16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30"/>
          <p:cNvSpPr/>
          <p:nvPr/>
        </p:nvSpPr>
        <p:spPr>
          <a:xfrm>
            <a:off x="10219680" y="518760"/>
            <a:ext cx="1315080" cy="297720"/>
          </a:xfrm>
          <a:prstGeom prst="rect">
            <a:avLst/>
          </a:prstGeom>
          <a:solidFill>
            <a:srgbClr val="FFBF00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tflash range</a:t>
            </a:r>
            <a:endParaRPr sz="16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p30"/>
          <p:cNvSpPr txBox="1"/>
          <p:nvPr/>
        </p:nvSpPr>
        <p:spPr>
          <a:xfrm>
            <a:off x="5179325" y="3364175"/>
            <a:ext cx="1985700" cy="73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Preliminary PSA is used</a:t>
            </a:r>
            <a:endParaRPr sz="19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30"/>
          <p:cNvSpPr txBox="1"/>
          <p:nvPr/>
        </p:nvSpPr>
        <p:spPr>
          <a:xfrm>
            <a:off x="10372325" y="2384850"/>
            <a:ext cx="8784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160</a:t>
            </a:r>
            <a:r>
              <a:rPr lang="en" sz="2200" b="1" baseline="30000">
                <a:latin typeface="Calibri"/>
                <a:ea typeface="Calibri"/>
                <a:cs typeface="Calibri"/>
                <a:sym typeface="Calibri"/>
              </a:rPr>
              <a:t>o</a:t>
            </a:r>
            <a:endParaRPr sz="2200" b="1" baseline="30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p30"/>
          <p:cNvSpPr txBox="1"/>
          <p:nvPr/>
        </p:nvSpPr>
        <p:spPr>
          <a:xfrm>
            <a:off x="1957325" y="5344550"/>
            <a:ext cx="8784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160</a:t>
            </a:r>
            <a:r>
              <a:rPr lang="en" sz="2200" b="1" baseline="30000">
                <a:latin typeface="Calibri"/>
                <a:ea typeface="Calibri"/>
                <a:cs typeface="Calibri"/>
                <a:sym typeface="Calibri"/>
              </a:rPr>
              <a:t>o</a:t>
            </a:r>
            <a:endParaRPr sz="2200" b="1" baseline="30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30"/>
          <p:cNvSpPr txBox="1"/>
          <p:nvPr/>
        </p:nvSpPr>
        <p:spPr>
          <a:xfrm>
            <a:off x="4832475" y="2384850"/>
            <a:ext cx="8784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120</a:t>
            </a:r>
            <a:r>
              <a:rPr lang="en" sz="2200" b="1" baseline="30000">
                <a:latin typeface="Calibri"/>
                <a:ea typeface="Calibri"/>
                <a:cs typeface="Calibri"/>
                <a:sym typeface="Calibri"/>
              </a:rPr>
              <a:t>o</a:t>
            </a:r>
            <a:endParaRPr sz="2200" b="1" baseline="30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30"/>
          <p:cNvSpPr txBox="1"/>
          <p:nvPr/>
        </p:nvSpPr>
        <p:spPr>
          <a:xfrm>
            <a:off x="10372325" y="5344550"/>
            <a:ext cx="8784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100</a:t>
            </a:r>
            <a:r>
              <a:rPr lang="en" sz="2200" b="1" baseline="30000">
                <a:latin typeface="Calibri"/>
                <a:ea typeface="Calibri"/>
                <a:cs typeface="Calibri"/>
                <a:sym typeface="Calibri"/>
              </a:rPr>
              <a:t>o</a:t>
            </a:r>
            <a:endParaRPr sz="2200" b="1" baseline="30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p30"/>
          <p:cNvSpPr txBox="1"/>
          <p:nvPr/>
        </p:nvSpPr>
        <p:spPr>
          <a:xfrm>
            <a:off x="7530125" y="2384850"/>
            <a:ext cx="8784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140</a:t>
            </a:r>
            <a:r>
              <a:rPr lang="en" sz="2200" b="1" baseline="30000">
                <a:latin typeface="Calibri"/>
                <a:ea typeface="Calibri"/>
                <a:cs typeface="Calibri"/>
                <a:sym typeface="Calibri"/>
              </a:rPr>
              <a:t>o</a:t>
            </a:r>
            <a:endParaRPr sz="2200" b="1" baseline="30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30"/>
          <p:cNvSpPr txBox="1"/>
          <p:nvPr/>
        </p:nvSpPr>
        <p:spPr>
          <a:xfrm>
            <a:off x="1957325" y="2384850"/>
            <a:ext cx="8784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100</a:t>
            </a:r>
            <a:r>
              <a:rPr lang="en" sz="2200" b="1" baseline="30000">
                <a:latin typeface="Calibri"/>
                <a:ea typeface="Calibri"/>
                <a:cs typeface="Calibri"/>
                <a:sym typeface="Calibri"/>
              </a:rPr>
              <a:t>o</a:t>
            </a:r>
            <a:endParaRPr sz="2200" b="1" baseline="30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p30"/>
          <p:cNvSpPr txBox="1"/>
          <p:nvPr/>
        </p:nvSpPr>
        <p:spPr>
          <a:xfrm>
            <a:off x="7530125" y="5344550"/>
            <a:ext cx="8784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120</a:t>
            </a:r>
            <a:r>
              <a:rPr lang="en" sz="2200" b="1" baseline="30000">
                <a:latin typeface="Calibri"/>
                <a:ea typeface="Calibri"/>
                <a:cs typeface="Calibri"/>
                <a:sym typeface="Calibri"/>
              </a:rPr>
              <a:t>o</a:t>
            </a:r>
            <a:endParaRPr sz="2200" b="1" baseline="30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p30"/>
          <p:cNvSpPr txBox="1"/>
          <p:nvPr/>
        </p:nvSpPr>
        <p:spPr>
          <a:xfrm>
            <a:off x="4832475" y="5344550"/>
            <a:ext cx="8784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140</a:t>
            </a:r>
            <a:r>
              <a:rPr lang="en" sz="2200" b="1" baseline="30000">
                <a:latin typeface="Calibri"/>
                <a:ea typeface="Calibri"/>
                <a:cs typeface="Calibri"/>
                <a:sym typeface="Calibri"/>
              </a:rPr>
              <a:t>o</a:t>
            </a:r>
            <a:endParaRPr sz="2200" b="1" baseline="30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Google Shape;57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920" y="847800"/>
            <a:ext cx="11195280" cy="5731560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31"/>
          <p:cNvSpPr/>
          <p:nvPr/>
        </p:nvSpPr>
        <p:spPr>
          <a:xfrm>
            <a:off x="2880" y="-432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EAR1 – </a:t>
            </a:r>
            <a:r>
              <a:rPr lang="en" sz="1600" b="1" u="none" strike="noStrike" baseline="3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 Measurements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31"/>
          <p:cNvSpPr/>
          <p:nvPr/>
        </p:nvSpPr>
        <p:spPr>
          <a:xfrm>
            <a:off x="2880" y="651168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M. G.</a:t>
            </a:r>
            <a:endParaRPr sz="1600" b="0" i="1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1" name="Google Shape;581;p31"/>
          <p:cNvSpPr txBox="1"/>
          <p:nvPr/>
        </p:nvSpPr>
        <p:spPr>
          <a:xfrm>
            <a:off x="11148480" y="6475680"/>
            <a:ext cx="137484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31"/>
          <p:cNvSpPr/>
          <p:nvPr/>
        </p:nvSpPr>
        <p:spPr>
          <a:xfrm>
            <a:off x="9023400" y="37080"/>
            <a:ext cx="3279240" cy="326160"/>
          </a:xfrm>
          <a:prstGeom prst="roundRect">
            <a:avLst>
              <a:gd name="adj" fmla="val 16667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Spectra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p31"/>
          <p:cNvSpPr/>
          <p:nvPr/>
        </p:nvSpPr>
        <p:spPr>
          <a:xfrm>
            <a:off x="1080" y="397800"/>
            <a:ext cx="3713760" cy="4500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Clean Spectra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31"/>
          <p:cNvSpPr/>
          <p:nvPr/>
        </p:nvSpPr>
        <p:spPr>
          <a:xfrm>
            <a:off x="4216680" y="518760"/>
            <a:ext cx="2588760" cy="297720"/>
          </a:xfrm>
          <a:prstGeom prst="rect">
            <a:avLst/>
          </a:prstGeom>
          <a:solidFill>
            <a:srgbClr val="FFBF00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0.074 amp/area threshold</a:t>
            </a:r>
            <a:endParaRPr sz="16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31"/>
          <p:cNvSpPr/>
          <p:nvPr/>
        </p:nvSpPr>
        <p:spPr>
          <a:xfrm>
            <a:off x="7024680" y="518760"/>
            <a:ext cx="1506240" cy="297720"/>
          </a:xfrm>
          <a:prstGeom prst="rect">
            <a:avLst/>
          </a:prstGeom>
          <a:solidFill>
            <a:srgbClr val="FFBF00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5keV Binning</a:t>
            </a:r>
            <a:endParaRPr sz="16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31"/>
          <p:cNvSpPr/>
          <p:nvPr/>
        </p:nvSpPr>
        <p:spPr>
          <a:xfrm>
            <a:off x="8743680" y="518760"/>
            <a:ext cx="1273680" cy="297720"/>
          </a:xfrm>
          <a:prstGeom prst="rect">
            <a:avLst/>
          </a:prstGeom>
          <a:solidFill>
            <a:srgbClr val="FFBF00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 pile-up</a:t>
            </a:r>
            <a:endParaRPr sz="16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31"/>
          <p:cNvSpPr/>
          <p:nvPr/>
        </p:nvSpPr>
        <p:spPr>
          <a:xfrm>
            <a:off x="10219680" y="518760"/>
            <a:ext cx="1315080" cy="297720"/>
          </a:xfrm>
          <a:prstGeom prst="rect">
            <a:avLst/>
          </a:prstGeom>
          <a:solidFill>
            <a:srgbClr val="FFBF00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tflash range</a:t>
            </a:r>
            <a:endParaRPr sz="16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p31"/>
          <p:cNvSpPr/>
          <p:nvPr/>
        </p:nvSpPr>
        <p:spPr>
          <a:xfrm>
            <a:off x="9060840" y="1061280"/>
            <a:ext cx="1419120" cy="2552760"/>
          </a:xfrm>
          <a:prstGeom prst="ellipse">
            <a:avLst/>
          </a:prstGeom>
          <a:noFill/>
          <a:ln w="25550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2600" tIns="57600" rIns="102600" bIns="576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9" name="Google Shape;5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5" y="910975"/>
            <a:ext cx="8950675" cy="5564700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31"/>
          <p:cNvSpPr/>
          <p:nvPr/>
        </p:nvSpPr>
        <p:spPr>
          <a:xfrm>
            <a:off x="1035375" y="2204000"/>
            <a:ext cx="3053700" cy="3967200"/>
          </a:xfrm>
          <a:prstGeom prst="ellipse">
            <a:avLst/>
          </a:prstGeom>
          <a:noFill/>
          <a:ln w="25550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2600" tIns="57600" rIns="102600" bIns="576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1" name="Google Shape;591;p31"/>
          <p:cNvCxnSpPr>
            <a:stCxn id="590" idx="6"/>
          </p:cNvCxnSpPr>
          <p:nvPr/>
        </p:nvCxnSpPr>
        <p:spPr>
          <a:xfrm rot="10800000" flipH="1">
            <a:off x="4089075" y="2357900"/>
            <a:ext cx="4972800" cy="1829700"/>
          </a:xfrm>
          <a:prstGeom prst="straightConnector1">
            <a:avLst/>
          </a:prstGeom>
          <a:noFill/>
          <a:ln w="127075" cap="rnd" cmpd="sng">
            <a:solidFill>
              <a:srgbClr val="3465A4"/>
            </a:solidFill>
            <a:prstDash val="dot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Google Shape;59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80" y="891000"/>
            <a:ext cx="5347800" cy="5604480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32"/>
          <p:cNvSpPr/>
          <p:nvPr/>
        </p:nvSpPr>
        <p:spPr>
          <a:xfrm>
            <a:off x="2880" y="-432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EAR1 – </a:t>
            </a:r>
            <a:r>
              <a:rPr lang="en" sz="1600" b="1" u="none" strike="noStrike" baseline="3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 Measurements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p32"/>
          <p:cNvSpPr/>
          <p:nvPr/>
        </p:nvSpPr>
        <p:spPr>
          <a:xfrm>
            <a:off x="2880" y="651168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M. G.</a:t>
            </a:r>
            <a:endParaRPr sz="1600" b="0" i="1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9" name="Google Shape;599;p32"/>
          <p:cNvSpPr txBox="1"/>
          <p:nvPr/>
        </p:nvSpPr>
        <p:spPr>
          <a:xfrm>
            <a:off x="11148480" y="6475680"/>
            <a:ext cx="137484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34</a:t>
            </a:fld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32"/>
          <p:cNvSpPr/>
          <p:nvPr/>
        </p:nvSpPr>
        <p:spPr>
          <a:xfrm>
            <a:off x="9023400" y="37080"/>
            <a:ext cx="3279240" cy="326160"/>
          </a:xfrm>
          <a:prstGeom prst="roundRect">
            <a:avLst>
              <a:gd name="adj" fmla="val 16667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Spectra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32"/>
          <p:cNvSpPr/>
          <p:nvPr/>
        </p:nvSpPr>
        <p:spPr>
          <a:xfrm>
            <a:off x="1080" y="397800"/>
            <a:ext cx="3713760" cy="4500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Clean Spectra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32"/>
          <p:cNvSpPr/>
          <p:nvPr/>
        </p:nvSpPr>
        <p:spPr>
          <a:xfrm>
            <a:off x="4216680" y="518760"/>
            <a:ext cx="2588760" cy="297720"/>
          </a:xfrm>
          <a:prstGeom prst="rect">
            <a:avLst/>
          </a:prstGeom>
          <a:solidFill>
            <a:srgbClr val="FFBF00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0.074 amp/area threshold</a:t>
            </a:r>
            <a:endParaRPr sz="16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32"/>
          <p:cNvSpPr/>
          <p:nvPr/>
        </p:nvSpPr>
        <p:spPr>
          <a:xfrm>
            <a:off x="7024680" y="518760"/>
            <a:ext cx="1506240" cy="297720"/>
          </a:xfrm>
          <a:prstGeom prst="rect">
            <a:avLst/>
          </a:prstGeom>
          <a:solidFill>
            <a:srgbClr val="FFBF00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5keV Binning</a:t>
            </a:r>
            <a:endParaRPr sz="16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32"/>
          <p:cNvSpPr/>
          <p:nvPr/>
        </p:nvSpPr>
        <p:spPr>
          <a:xfrm>
            <a:off x="8743680" y="518760"/>
            <a:ext cx="1273680" cy="297720"/>
          </a:xfrm>
          <a:prstGeom prst="rect">
            <a:avLst/>
          </a:prstGeom>
          <a:solidFill>
            <a:srgbClr val="FFBF00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 pile-up</a:t>
            </a:r>
            <a:endParaRPr sz="16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32"/>
          <p:cNvSpPr/>
          <p:nvPr/>
        </p:nvSpPr>
        <p:spPr>
          <a:xfrm>
            <a:off x="10219680" y="518760"/>
            <a:ext cx="1315080" cy="297720"/>
          </a:xfrm>
          <a:prstGeom prst="rect">
            <a:avLst/>
          </a:prstGeom>
          <a:solidFill>
            <a:srgbClr val="FFBF00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tflash range</a:t>
            </a:r>
            <a:endParaRPr sz="16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p32"/>
          <p:cNvSpPr/>
          <p:nvPr/>
        </p:nvSpPr>
        <p:spPr>
          <a:xfrm>
            <a:off x="914040" y="1508040"/>
            <a:ext cx="1492920" cy="4082040"/>
          </a:xfrm>
          <a:prstGeom prst="ellipse">
            <a:avLst/>
          </a:prstGeom>
          <a:noFill/>
          <a:ln w="25550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2600" tIns="57600" rIns="102600" bIns="576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7" name="Google Shape;607;p32"/>
          <p:cNvCxnSpPr/>
          <p:nvPr/>
        </p:nvCxnSpPr>
        <p:spPr>
          <a:xfrm>
            <a:off x="2419200" y="3543120"/>
            <a:ext cx="3953160" cy="0"/>
          </a:xfrm>
          <a:prstGeom prst="straightConnector1">
            <a:avLst/>
          </a:prstGeom>
          <a:noFill/>
          <a:ln w="127075" cap="rnd" cmpd="sng">
            <a:solidFill>
              <a:srgbClr val="3465A4"/>
            </a:solidFill>
            <a:prstDash val="dot"/>
            <a:round/>
            <a:headEnd type="none" w="sm" len="sm"/>
            <a:tailEnd type="triangle" w="med" len="med"/>
          </a:ln>
        </p:spPr>
      </p:cxnSp>
      <p:pic>
        <p:nvPicPr>
          <p:cNvPr id="608" name="Google Shape;608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1720" y="1301400"/>
            <a:ext cx="4748040" cy="4980240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32"/>
          <p:cNvSpPr/>
          <p:nvPr/>
        </p:nvSpPr>
        <p:spPr>
          <a:xfrm>
            <a:off x="9231480" y="4063320"/>
            <a:ext cx="2122200" cy="4500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 = (1.28 ± 0.04) %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32"/>
          <p:cNvSpPr txBox="1"/>
          <p:nvPr/>
        </p:nvSpPr>
        <p:spPr>
          <a:xfrm>
            <a:off x="7628125" y="951075"/>
            <a:ext cx="2930100" cy="9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preliminary estimation</a:t>
            </a:r>
            <a:endParaRPr sz="1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33"/>
          <p:cNvSpPr/>
          <p:nvPr/>
        </p:nvSpPr>
        <p:spPr>
          <a:xfrm>
            <a:off x="2880" y="-432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Future A</a:t>
            </a:r>
            <a:r>
              <a:rPr lang="en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nalysis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p33"/>
          <p:cNvSpPr/>
          <p:nvPr/>
        </p:nvSpPr>
        <p:spPr>
          <a:xfrm>
            <a:off x="2880" y="651168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M. G.</a:t>
            </a:r>
            <a:endParaRPr sz="1600" b="0" i="1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7" name="Google Shape;617;p33"/>
          <p:cNvSpPr txBox="1"/>
          <p:nvPr/>
        </p:nvSpPr>
        <p:spPr>
          <a:xfrm>
            <a:off x="11148480" y="6475680"/>
            <a:ext cx="137484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35</a:t>
            </a:fld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33"/>
          <p:cNvSpPr txBox="1"/>
          <p:nvPr/>
        </p:nvSpPr>
        <p:spPr>
          <a:xfrm>
            <a:off x="3103200" y="2622600"/>
            <a:ext cx="6112800" cy="12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Future </a:t>
            </a:r>
            <a:r>
              <a:rPr lang="en" sz="4000" b="1">
                <a:latin typeface="Calibri"/>
                <a:ea typeface="Calibri"/>
                <a:cs typeface="Calibri"/>
                <a:sym typeface="Calibri"/>
              </a:rPr>
              <a:t>Analysis</a:t>
            </a:r>
            <a:endParaRPr sz="40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9" name="Google Shape;619;p33"/>
          <p:cNvCxnSpPr/>
          <p:nvPr/>
        </p:nvCxnSpPr>
        <p:spPr>
          <a:xfrm>
            <a:off x="3164400" y="2514600"/>
            <a:ext cx="5943600" cy="0"/>
          </a:xfrm>
          <a:prstGeom prst="straightConnector1">
            <a:avLst/>
          </a:prstGeom>
          <a:noFill/>
          <a:ln w="73075" cap="flat" cmpd="sng">
            <a:solidFill>
              <a:srgbClr val="B4C7D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0" name="Google Shape;620;p33"/>
          <p:cNvCxnSpPr/>
          <p:nvPr/>
        </p:nvCxnSpPr>
        <p:spPr>
          <a:xfrm>
            <a:off x="3164400" y="3918600"/>
            <a:ext cx="5943600" cy="0"/>
          </a:xfrm>
          <a:prstGeom prst="straightConnector1">
            <a:avLst/>
          </a:prstGeom>
          <a:noFill/>
          <a:ln w="73075" cap="flat" cmpd="sng">
            <a:solidFill>
              <a:srgbClr val="B4C7DC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316b5728881_7_9"/>
          <p:cNvSpPr/>
          <p:nvPr/>
        </p:nvSpPr>
        <p:spPr>
          <a:xfrm>
            <a:off x="2880" y="6511680"/>
            <a:ext cx="12191700" cy="33060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M. G.</a:t>
            </a:r>
            <a:endParaRPr sz="1600" b="0" i="1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6" name="Google Shape;626;g316b5728881_7_9"/>
          <p:cNvSpPr/>
          <p:nvPr/>
        </p:nvSpPr>
        <p:spPr>
          <a:xfrm>
            <a:off x="2880" y="-4320"/>
            <a:ext cx="12191700" cy="33060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Future A</a:t>
            </a:r>
            <a:r>
              <a:rPr lang="en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nalysis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7" name="Google Shape;627;g316b5728881_7_9"/>
          <p:cNvSpPr txBox="1"/>
          <p:nvPr/>
        </p:nvSpPr>
        <p:spPr>
          <a:xfrm>
            <a:off x="11148480" y="6475680"/>
            <a:ext cx="13749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36</a:t>
            </a:fld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g316b5728881_7_9"/>
          <p:cNvSpPr/>
          <p:nvPr/>
        </p:nvSpPr>
        <p:spPr>
          <a:xfrm>
            <a:off x="1396800" y="107650"/>
            <a:ext cx="9391800" cy="636510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73075" cap="flat" cmpd="sng">
            <a:solidFill>
              <a:srgbClr val="FFB66C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126000" tIns="81000" rIns="126000" bIns="81000" anchor="ctr" anchorCtr="0">
            <a:noAutofit/>
          </a:bodyPr>
          <a:lstStyle/>
          <a:p>
            <a:pPr marL="216000" marR="0" lvl="0" indent="-2160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Char char="🗶"/>
            </a:pPr>
            <a:r>
              <a:rPr lang="en" sz="20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Fine tune the PSA. Find the best input parameters for discrimination.</a:t>
            </a:r>
            <a:endParaRPr sz="20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6000" marR="0" lvl="0" indent="-1588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None/>
            </a:pPr>
            <a:endParaRPr sz="20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6000" marR="0" lvl="0" indent="-16456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</a:pP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6000" marR="0" lvl="0" indent="-216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Char char="🗶"/>
            </a:pPr>
            <a:r>
              <a:rPr lang="en" sz="20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Retrieve the flux of EAR1 and correct the normalized spectra.</a:t>
            </a:r>
            <a:endParaRPr sz="20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6000" marR="0" lvl="0" indent="-158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None/>
            </a:pPr>
            <a:endParaRPr sz="20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6000" marR="0" lvl="0" indent="-16456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</a:pP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6000" marR="0" lvl="0" indent="-216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Char char="🗶"/>
            </a:pPr>
            <a:r>
              <a:rPr lang="en" sz="20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Correct for areal density and neutron efficiency.</a:t>
            </a:r>
            <a:endParaRPr sz="20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6000" marR="0" lvl="0" indent="-158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None/>
            </a:pPr>
            <a:endParaRPr sz="20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6000" marR="0" lvl="0" indent="-158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None/>
            </a:pPr>
            <a:endParaRPr sz="20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6000" marR="0" lvl="0" indent="-216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Char char="🗶"/>
            </a:pPr>
            <a:r>
              <a:rPr lang="en" sz="20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Compare with R-Matrix calculations.</a:t>
            </a:r>
            <a:endParaRPr sz="20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5"/>
          <p:cNvSpPr/>
          <p:nvPr/>
        </p:nvSpPr>
        <p:spPr>
          <a:xfrm>
            <a:off x="2880" y="6511680"/>
            <a:ext cx="12191700" cy="33060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M. G.</a:t>
            </a:r>
            <a:endParaRPr sz="1600" b="0" i="1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4" name="Google Shape;634;p35"/>
          <p:cNvSpPr txBox="1"/>
          <p:nvPr/>
        </p:nvSpPr>
        <p:spPr>
          <a:xfrm>
            <a:off x="11148480" y="6475680"/>
            <a:ext cx="137484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5" name="Google Shape;63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75" y="188250"/>
            <a:ext cx="11501575" cy="6124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34"/>
          <p:cNvSpPr/>
          <p:nvPr/>
        </p:nvSpPr>
        <p:spPr>
          <a:xfrm>
            <a:off x="0" y="237960"/>
            <a:ext cx="8721000" cy="455400"/>
          </a:xfrm>
          <a:prstGeom prst="rect">
            <a:avLst/>
          </a:prstGeom>
          <a:solidFill>
            <a:srgbClr val="82CAEB"/>
          </a:solidFill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Status of the PSTIL set-up and future developments </a:t>
            </a:r>
            <a:endParaRPr sz="24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1" name="Google Shape;641;p34" descr="A group of black objects with wire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1867" b="47252"/>
          <a:stretch/>
        </p:blipFill>
        <p:spPr>
          <a:xfrm>
            <a:off x="168840" y="1436400"/>
            <a:ext cx="4829400" cy="280296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42" name="Google Shape;642;p34"/>
          <p:cNvGraphicFramePr/>
          <p:nvPr/>
        </p:nvGraphicFramePr>
        <p:xfrm>
          <a:off x="5742000" y="1741680"/>
          <a:ext cx="6449050" cy="2026810"/>
        </p:xfrm>
        <a:graphic>
          <a:graphicData uri="http://schemas.openxmlformats.org/drawingml/2006/table">
            <a:tbl>
              <a:tblPr>
                <a:noFill/>
                <a:tableStyleId>{7E2C1482-7EB3-403A-A63F-6EA680F7492B}</a:tableStyleId>
              </a:tblPr>
              <a:tblGrid>
                <a:gridCol w="2093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8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0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6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ITEM</a:t>
                      </a:r>
                      <a:endParaRPr sz="180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n.</a:t>
                      </a:r>
                      <a:endParaRPr sz="180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PROVIDER</a:t>
                      </a:r>
                      <a:endParaRPr sz="180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STATUS</a:t>
                      </a:r>
                      <a:endParaRPr sz="1800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1’’x1’’ crystal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D1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 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D1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PROTEUS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D1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Expected </a:t>
                      </a:r>
                      <a:r>
                        <a:rPr lang="en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arrive at INFN-</a:t>
                      </a:r>
                      <a:r>
                        <a:rPr lang="en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CT </a:t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this</a:t>
                      </a:r>
                      <a:r>
                        <a:rPr lang="en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week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D1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PMT 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9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9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Hamamatsu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9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Sub judice 2025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Power base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D1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D1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Sens-Tech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D1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Sub judice 2025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D1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43" name="Google Shape;643;p34"/>
          <p:cNvSpPr/>
          <p:nvPr/>
        </p:nvSpPr>
        <p:spPr>
          <a:xfrm>
            <a:off x="5112720" y="2480040"/>
            <a:ext cx="483480" cy="461160"/>
          </a:xfrm>
          <a:prstGeom prst="plus">
            <a:avLst>
              <a:gd name="adj" fmla="val 45313"/>
            </a:avLst>
          </a:prstGeom>
          <a:solidFill>
            <a:srgbClr val="156082"/>
          </a:solidFill>
          <a:ln w="19050" cap="flat" cmpd="sng">
            <a:solidFill>
              <a:srgbClr val="092A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0000" tIns="0" rIns="9000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u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34"/>
          <p:cNvSpPr/>
          <p:nvPr/>
        </p:nvSpPr>
        <p:spPr>
          <a:xfrm>
            <a:off x="754925" y="4433050"/>
            <a:ext cx="11296500" cy="398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</a:t>
            </a:r>
            <a:r>
              <a:rPr lang="en" sz="200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Mechanical arrangement for 18 modules and new target holder in carbon fiber </a:t>
            </a:r>
            <a:r>
              <a:rPr lang="en" sz="2000" u="none" strike="noStrik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(coll. Trieste)</a:t>
            </a:r>
            <a:endParaRPr sz="2000" u="none" strike="noStrik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Google Shape;645;p34"/>
          <p:cNvSpPr/>
          <p:nvPr/>
        </p:nvSpPr>
        <p:spPr>
          <a:xfrm>
            <a:off x="754200" y="5093640"/>
            <a:ext cx="10683360" cy="130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</a:t>
            </a:r>
            <a:r>
              <a:rPr lang="en" sz="200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Ancillary detectors for (</a:t>
            </a:r>
            <a:r>
              <a:rPr lang="en" sz="2000" i="1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n,cp</a:t>
            </a:r>
            <a:r>
              <a:rPr lang="en" sz="200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): small-volume, low-power. </a:t>
            </a:r>
            <a:endParaRPr sz="2000" u="none" strike="noStrik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PSTIL module power:  </a:t>
            </a:r>
            <a:r>
              <a:rPr lang="en" sz="2000" b="1" i="1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5Vx50mA </a:t>
            </a:r>
            <a:r>
              <a:rPr lang="en" sz="2000" b="1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suitable for in-vacuum applications</a:t>
            </a:r>
            <a:endParaRPr sz="2000" u="none" strike="noStrik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-IT" sz="2000" u="none" strike="noStrik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</a:t>
            </a:r>
            <a:r>
              <a:rPr lang="en" sz="200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Ancillary detectors for (</a:t>
            </a:r>
            <a:r>
              <a:rPr lang="en" sz="2000" i="1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n,n’</a:t>
            </a:r>
            <a:r>
              <a:rPr lang="en" sz="200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measurements: coupling with LaBr3</a:t>
            </a:r>
            <a:endParaRPr sz="2000" u="none" strike="noStrik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6" name="Google Shape;646;p34"/>
          <p:cNvSpPr/>
          <p:nvPr/>
        </p:nvSpPr>
        <p:spPr>
          <a:xfrm>
            <a:off x="1249560" y="991800"/>
            <a:ext cx="3385080" cy="36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8 Modules ready and tested 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7" name="Google Shape;647;p34"/>
          <p:cNvSpPr/>
          <p:nvPr/>
        </p:nvSpPr>
        <p:spPr>
          <a:xfrm>
            <a:off x="2880" y="6511680"/>
            <a:ext cx="12191700" cy="33060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M. G.</a:t>
            </a:r>
            <a:endParaRPr sz="1600" b="0" i="1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8" name="Google Shape;648;p34"/>
          <p:cNvSpPr txBox="1"/>
          <p:nvPr/>
        </p:nvSpPr>
        <p:spPr>
          <a:xfrm>
            <a:off x="11148480" y="6475680"/>
            <a:ext cx="13749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38</a:t>
            </a:fld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3180f28cd56_0_17"/>
          <p:cNvSpPr txBox="1">
            <a:spLocks noGrp="1"/>
          </p:cNvSpPr>
          <p:nvPr>
            <p:ph type="body" idx="1"/>
          </p:nvPr>
        </p:nvSpPr>
        <p:spPr>
          <a:xfrm>
            <a:off x="3439800" y="2881440"/>
            <a:ext cx="5866800" cy="9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en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THANKS!</a:t>
            </a:r>
            <a:endParaRPr sz="480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"/>
          <p:cNvSpPr/>
          <p:nvPr/>
        </p:nvSpPr>
        <p:spPr>
          <a:xfrm>
            <a:off x="2880" y="6511680"/>
            <a:ext cx="12191700" cy="33060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</a:t>
            </a:r>
            <a:r>
              <a:rPr lang="en" sz="1600" b="1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M. G.</a:t>
            </a:r>
            <a:endParaRPr sz="160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46120" y="1343880"/>
            <a:ext cx="1346400" cy="326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7950" y="2035800"/>
            <a:ext cx="3582000" cy="44758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0" name="Google Shape;130;p4"/>
          <p:cNvCxnSpPr/>
          <p:nvPr/>
        </p:nvCxnSpPr>
        <p:spPr>
          <a:xfrm>
            <a:off x="2391480" y="2819160"/>
            <a:ext cx="1732680" cy="360"/>
          </a:xfrm>
          <a:prstGeom prst="straightConnector1">
            <a:avLst/>
          </a:prstGeom>
          <a:noFill/>
          <a:ln w="28575" cap="flat" cmpd="sng">
            <a:solidFill>
              <a:srgbClr val="FF0000">
                <a:alpha val="60000"/>
              </a:srgbClr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31" name="Google Shape;131;p4"/>
          <p:cNvSpPr/>
          <p:nvPr/>
        </p:nvSpPr>
        <p:spPr>
          <a:xfrm rot="10800000">
            <a:off x="3819240" y="2036160"/>
            <a:ext cx="119160" cy="685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2060"/>
          </a:solidFill>
          <a:ln w="19050" cap="flat" cmpd="sng">
            <a:solidFill>
              <a:srgbClr val="092A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0" y="769375"/>
            <a:ext cx="5874900" cy="455400"/>
          </a:xfrm>
          <a:prstGeom prst="rect">
            <a:avLst/>
          </a:prstGeom>
          <a:solidFill>
            <a:srgbClr val="82CAEB"/>
          </a:solidFill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en" sz="2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C(n,n)</a:t>
            </a:r>
            <a:r>
              <a:rPr lang="en" sz="2500" b="1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en" sz="2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 and </a:t>
            </a:r>
            <a:r>
              <a:rPr lang="en" sz="2500" b="1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en" sz="2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C(n,n’)</a:t>
            </a:r>
            <a:r>
              <a:rPr lang="en" sz="2500" b="1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en" sz="2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C* benchmark</a:t>
            </a:r>
            <a:endParaRPr sz="25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3" name="Google Shape;133;p4"/>
          <p:cNvGrpSpPr/>
          <p:nvPr/>
        </p:nvGrpSpPr>
        <p:grpSpPr>
          <a:xfrm>
            <a:off x="5710440" y="494280"/>
            <a:ext cx="6405120" cy="3305880"/>
            <a:chOff x="5786640" y="494280"/>
            <a:chExt cx="6405120" cy="3305880"/>
          </a:xfrm>
        </p:grpSpPr>
        <p:pic>
          <p:nvPicPr>
            <p:cNvPr id="134" name="Google Shape;134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86640" y="725040"/>
              <a:ext cx="3251880" cy="30751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" name="Google Shape;135;p4"/>
            <p:cNvSpPr/>
            <p:nvPr/>
          </p:nvSpPr>
          <p:spPr>
            <a:xfrm>
              <a:off x="7187400" y="494280"/>
              <a:ext cx="4355280" cy="30312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b="1" i="0" u="none" strike="noStrike" cap="none">
                  <a:solidFill>
                    <a:srgbClr val="0F4861"/>
                  </a:solidFill>
                  <a:latin typeface="Calibri"/>
                  <a:ea typeface="Calibri"/>
                  <a:cs typeface="Calibri"/>
                  <a:sym typeface="Calibri"/>
                </a:rPr>
                <a:t>G.M. Hale, Nuclear Data Sheets 118 (2014) 165</a:t>
              </a:r>
              <a:endParaRPr sz="14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6" name="Google Shape;136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9640" y="1087920"/>
              <a:ext cx="3372120" cy="214308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7" name="Google Shape;137;p4"/>
          <p:cNvGrpSpPr/>
          <p:nvPr/>
        </p:nvGrpSpPr>
        <p:grpSpPr>
          <a:xfrm>
            <a:off x="2437573" y="1642001"/>
            <a:ext cx="9678065" cy="4869678"/>
            <a:chOff x="2437560" y="1641960"/>
            <a:chExt cx="9705240" cy="5163480"/>
          </a:xfrm>
        </p:grpSpPr>
        <p:sp>
          <p:nvSpPr>
            <p:cNvPr id="138" name="Google Shape;138;p4"/>
            <p:cNvSpPr/>
            <p:nvPr/>
          </p:nvSpPr>
          <p:spPr>
            <a:xfrm>
              <a:off x="6106680" y="3947400"/>
              <a:ext cx="6036120" cy="285804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0000" tIns="45000" rIns="90000" bIns="450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9" name="Google Shape;13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192000" y="4041720"/>
              <a:ext cx="2836440" cy="1329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097560" y="4041720"/>
              <a:ext cx="2836440" cy="1329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" name="Google Shape;141;p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03880" y="5399280"/>
              <a:ext cx="2832480" cy="1329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Google Shape;142;p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114480" y="5379840"/>
              <a:ext cx="2832480" cy="13291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Google Shape;143;p4"/>
            <p:cNvSpPr/>
            <p:nvPr/>
          </p:nvSpPr>
          <p:spPr>
            <a:xfrm>
              <a:off x="2437560" y="5029920"/>
              <a:ext cx="4246560" cy="3639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 i="0" u="none" strike="noStrike" cap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AZURE  (R-matrix) calculations</a:t>
              </a:r>
              <a:endParaRPr sz="20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2503080" y="5206320"/>
              <a:ext cx="3582000" cy="386280"/>
            </a:xfrm>
            <a:prstGeom prst="rightArrow">
              <a:avLst>
                <a:gd name="adj1" fmla="val 12729"/>
                <a:gd name="adj2" fmla="val 71297"/>
              </a:avLst>
            </a:prstGeom>
            <a:solidFill>
              <a:srgbClr val="FF0000"/>
            </a:solidFill>
            <a:ln w="19050" cap="flat" cmpd="sng">
              <a:solidFill>
                <a:srgbClr val="092A3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0000" tIns="4300" rIns="90000" bIns="43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9028800" y="1641960"/>
              <a:ext cx="85320" cy="96480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1905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0000" tIns="45000" rIns="90000" bIns="450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8556480" y="3575880"/>
              <a:ext cx="1617120" cy="3639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 i="0" u="none" strike="noStrike" cap="none" baseline="300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12</a:t>
              </a:r>
              <a:r>
                <a:rPr lang="en" sz="2000" b="1" i="0" u="none" strike="noStrike" cap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C(n,n)</a:t>
              </a:r>
              <a:r>
                <a:rPr lang="en" sz="2000" b="1" i="0" u="none" strike="noStrike" cap="none" baseline="300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12</a:t>
              </a:r>
              <a:r>
                <a:rPr lang="en" sz="2000" b="1" i="0" u="none" strike="noStrike" cap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C </a:t>
              </a:r>
              <a:endParaRPr sz="20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7" name="Google Shape;147;p4"/>
          <p:cNvSpPr/>
          <p:nvPr/>
        </p:nvSpPr>
        <p:spPr>
          <a:xfrm>
            <a:off x="0" y="11520"/>
            <a:ext cx="12191760" cy="486360"/>
          </a:xfrm>
          <a:prstGeom prst="rect">
            <a:avLst/>
          </a:prstGeom>
          <a:solidFill>
            <a:srgbClr val="6DA5E3"/>
          </a:solidFill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Motivation for developing the prototype: (n,n) and (n,n’)measurements</a:t>
            </a:r>
            <a:endParaRPr sz="270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4"/>
          <p:cNvSpPr txBox="1"/>
          <p:nvPr/>
        </p:nvSpPr>
        <p:spPr>
          <a:xfrm>
            <a:off x="11732760" y="6431040"/>
            <a:ext cx="45972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36"/>
          <p:cNvSpPr txBox="1">
            <a:spLocks noGrp="1"/>
          </p:cNvSpPr>
          <p:nvPr>
            <p:ph type="body" idx="1"/>
          </p:nvPr>
        </p:nvSpPr>
        <p:spPr>
          <a:xfrm>
            <a:off x="3439800" y="2881440"/>
            <a:ext cx="5866920" cy="91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en" sz="48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BACK-UP SLIDES</a:t>
            </a:r>
            <a:endParaRPr sz="480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37"/>
          <p:cNvSpPr/>
          <p:nvPr/>
        </p:nvSpPr>
        <p:spPr>
          <a:xfrm>
            <a:off x="2880" y="-432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Experimental set-up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4" name="Google Shape;664;p37"/>
          <p:cNvSpPr/>
          <p:nvPr/>
        </p:nvSpPr>
        <p:spPr>
          <a:xfrm>
            <a:off x="2880" y="651168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Maria G.</a:t>
            </a:r>
            <a:endParaRPr sz="1600" b="0" i="1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5" name="Google Shape;665;p37"/>
          <p:cNvSpPr txBox="1"/>
          <p:nvPr/>
        </p:nvSpPr>
        <p:spPr>
          <a:xfrm>
            <a:off x="11148480" y="6475680"/>
            <a:ext cx="137484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41</a:t>
            </a:fld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6" name="Google Shape;666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00" y="1821600"/>
            <a:ext cx="3709800" cy="3664800"/>
          </a:xfrm>
          <a:prstGeom prst="rect">
            <a:avLst/>
          </a:prstGeom>
          <a:noFill/>
          <a:ln w="54700" cap="flat" cmpd="sng">
            <a:solidFill>
              <a:srgbClr val="729FC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67" name="Google Shape;667;p37"/>
          <p:cNvSpPr/>
          <p:nvPr/>
        </p:nvSpPr>
        <p:spPr>
          <a:xfrm>
            <a:off x="216000" y="457200"/>
            <a:ext cx="3200400" cy="11430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Stilbene Detector Modules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(pStil)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Solid-State Organic Scintillators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8" name="Google Shape;668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09000" y="2062080"/>
            <a:ext cx="3106800" cy="2281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383200">
            <a:off x="5095080" y="782280"/>
            <a:ext cx="2719440" cy="4835880"/>
          </a:xfrm>
          <a:prstGeom prst="rect">
            <a:avLst/>
          </a:prstGeom>
          <a:noFill/>
          <a:ln w="54700" cap="flat" cmpd="sng">
            <a:solidFill>
              <a:srgbClr val="729FC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70" name="Google Shape;670;p37"/>
          <p:cNvSpPr/>
          <p:nvPr/>
        </p:nvSpPr>
        <p:spPr>
          <a:xfrm>
            <a:off x="3886200" y="4800600"/>
            <a:ext cx="8292240" cy="128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(x3)    </a:t>
            </a:r>
            <a:r>
              <a:rPr lang="en" sz="1800" i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1”x 1” </a:t>
            </a: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cylindrical </a:t>
            </a:r>
            <a:r>
              <a:rPr lang="en" sz="1800" b="1" i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INRAD</a:t>
            </a: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trans-stilbene detector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(x1)</a:t>
            </a:r>
            <a:r>
              <a:rPr lang="en" sz="1800" i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1”x 1” </a:t>
            </a: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cylindrical </a:t>
            </a:r>
            <a:r>
              <a:rPr lang="en" sz="1800" b="1" i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PROTEUS</a:t>
            </a: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trans-stilbene detector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Carbon fiber housing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Aluminium cover in the front window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71" name="Google Shape;671;p37"/>
          <p:cNvCxnSpPr/>
          <p:nvPr/>
        </p:nvCxnSpPr>
        <p:spPr>
          <a:xfrm flipH="1">
            <a:off x="4908600" y="1371600"/>
            <a:ext cx="120600" cy="2057400"/>
          </a:xfrm>
          <a:prstGeom prst="straightConnector1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72" name="Google Shape;672;p37"/>
          <p:cNvSpPr txBox="1"/>
          <p:nvPr/>
        </p:nvSpPr>
        <p:spPr>
          <a:xfrm>
            <a:off x="4500000" y="986400"/>
            <a:ext cx="1143000" cy="31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 window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73" name="Google Shape;673;p37"/>
          <p:cNvCxnSpPr/>
          <p:nvPr/>
        </p:nvCxnSpPr>
        <p:spPr>
          <a:xfrm flipH="1">
            <a:off x="5569200" y="1371600"/>
            <a:ext cx="603000" cy="1913400"/>
          </a:xfrm>
          <a:prstGeom prst="straightConnector1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74" name="Google Shape;674;p37"/>
          <p:cNvSpPr txBox="1"/>
          <p:nvPr/>
        </p:nvSpPr>
        <p:spPr>
          <a:xfrm>
            <a:off x="5715000" y="560160"/>
            <a:ext cx="1143000" cy="76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Stilbene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Crysta</a:t>
            </a:r>
            <a:r>
              <a:rPr lang="en" sz="1600" i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(C</a:t>
            </a:r>
            <a:r>
              <a:rPr lang="en" sz="1600" i="1" u="none" strike="noStrik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r>
              <a:rPr lang="en" sz="1600" i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" sz="1600" i="1" u="none" strike="noStrik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en" sz="1600" i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5" name="Google Shape;675;p37"/>
          <p:cNvSpPr txBox="1"/>
          <p:nvPr/>
        </p:nvSpPr>
        <p:spPr>
          <a:xfrm>
            <a:off x="6773400" y="914400"/>
            <a:ext cx="1240200" cy="38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PMT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76" name="Google Shape;676;p37"/>
          <p:cNvCxnSpPr/>
          <p:nvPr/>
        </p:nvCxnSpPr>
        <p:spPr>
          <a:xfrm flipH="1">
            <a:off x="6244200" y="1295640"/>
            <a:ext cx="1071000" cy="1989360"/>
          </a:xfrm>
          <a:prstGeom prst="straightConnector1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77" name="Google Shape;677;p37"/>
          <p:cNvSpPr txBox="1"/>
          <p:nvPr/>
        </p:nvSpPr>
        <p:spPr>
          <a:xfrm>
            <a:off x="8422200" y="542160"/>
            <a:ext cx="3736440" cy="35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none" strike="noStrik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**Developed at INFN-CT, Sezione di Catania**</a:t>
            </a:r>
            <a:endParaRPr sz="14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p37"/>
          <p:cNvSpPr txBox="1"/>
          <p:nvPr/>
        </p:nvSpPr>
        <p:spPr>
          <a:xfrm>
            <a:off x="9829800" y="1600200"/>
            <a:ext cx="2057400" cy="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 counting rate</a:t>
            </a:r>
            <a:r>
              <a:rPr lang="en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with </a:t>
            </a: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 HV</a:t>
            </a:r>
            <a:r>
              <a:rPr lang="en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needed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9" name="Google Shape;679;p37"/>
          <p:cNvSpPr/>
          <p:nvPr/>
        </p:nvSpPr>
        <p:spPr>
          <a:xfrm>
            <a:off x="8987400" y="36720"/>
            <a:ext cx="3279240" cy="326160"/>
          </a:xfrm>
          <a:prstGeom prst="roundRect">
            <a:avLst>
              <a:gd name="adj" fmla="val 16667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pStil Modules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p37"/>
          <p:cNvSpPr txBox="1"/>
          <p:nvPr/>
        </p:nvSpPr>
        <p:spPr>
          <a:xfrm>
            <a:off x="8431920" y="830880"/>
            <a:ext cx="3736440" cy="35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none" strike="noStrik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**Currently used &amp; tested at nTOF/CERN** </a:t>
            </a:r>
            <a:endParaRPr sz="14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1" name="Google Shape;681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55720" y="765000"/>
            <a:ext cx="514800" cy="436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" name="Google Shape;686;p39"/>
          <p:cNvGrpSpPr/>
          <p:nvPr/>
        </p:nvGrpSpPr>
        <p:grpSpPr>
          <a:xfrm>
            <a:off x="6199200" y="391320"/>
            <a:ext cx="5707080" cy="5869080"/>
            <a:chOff x="6199200" y="391320"/>
            <a:chExt cx="5707080" cy="5869080"/>
          </a:xfrm>
        </p:grpSpPr>
        <p:pic>
          <p:nvPicPr>
            <p:cNvPr id="687" name="Google Shape;687;p3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852320" y="1886400"/>
              <a:ext cx="3293280" cy="437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8" name="Google Shape;688;p3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99200" y="391320"/>
              <a:ext cx="5707080" cy="1310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9" name="Google Shape;689;p39"/>
            <p:cNvSpPr/>
            <p:nvPr/>
          </p:nvSpPr>
          <p:spPr>
            <a:xfrm>
              <a:off x="8380440" y="1517400"/>
              <a:ext cx="2238120" cy="3639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u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99.2% enrichment</a:t>
              </a:r>
              <a:endParaRPr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90" name="Google Shape;690;p39"/>
          <p:cNvSpPr/>
          <p:nvPr/>
        </p:nvSpPr>
        <p:spPr>
          <a:xfrm>
            <a:off x="0" y="248040"/>
            <a:ext cx="6095520" cy="455400"/>
          </a:xfrm>
          <a:prstGeom prst="rect">
            <a:avLst/>
          </a:prstGeom>
          <a:solidFill>
            <a:srgbClr val="82CAEB"/>
          </a:solidFill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targets: </a:t>
            </a:r>
            <a:r>
              <a:rPr lang="en" sz="2400" b="1" u="none" strike="noStrik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  <a:r>
              <a:rPr lang="en" sz="2400" b="1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 and </a:t>
            </a:r>
            <a:r>
              <a:rPr lang="en" sz="2400" b="1" u="none" strike="noStrik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en" sz="2400" b="1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 target</a:t>
            </a:r>
            <a:endParaRPr sz="24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91" name="Google Shape;691;p39"/>
          <p:cNvGrpSpPr/>
          <p:nvPr/>
        </p:nvGrpSpPr>
        <p:grpSpPr>
          <a:xfrm>
            <a:off x="285480" y="865080"/>
            <a:ext cx="5524920" cy="5713020"/>
            <a:chOff x="285480" y="865080"/>
            <a:chExt cx="5524920" cy="5713020"/>
          </a:xfrm>
        </p:grpSpPr>
        <p:pic>
          <p:nvPicPr>
            <p:cNvPr id="692" name="Google Shape;692;p3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67560" y="1476720"/>
              <a:ext cx="3610080" cy="1028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3" name="Google Shape;693;p39"/>
            <p:cNvSpPr/>
            <p:nvPr/>
          </p:nvSpPr>
          <p:spPr>
            <a:xfrm>
              <a:off x="1108080" y="865080"/>
              <a:ext cx="4381200" cy="3639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0" u="none" strike="noStrike" baseline="30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12</a:t>
              </a:r>
              <a:r>
                <a:rPr lang="en" sz="1800" b="0" u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  for target preparation test @ CERN </a:t>
              </a:r>
              <a:endParaRPr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94" name="Google Shape;694;p39"/>
            <p:cNvGrpSpPr/>
            <p:nvPr/>
          </p:nvGrpSpPr>
          <p:grpSpPr>
            <a:xfrm>
              <a:off x="285480" y="2611440"/>
              <a:ext cx="5524920" cy="1428480"/>
              <a:chOff x="285480" y="2611440"/>
              <a:chExt cx="5524920" cy="1428480"/>
            </a:xfrm>
          </p:grpSpPr>
          <p:pic>
            <p:nvPicPr>
              <p:cNvPr id="695" name="Google Shape;695;p39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285480" y="2611440"/>
                <a:ext cx="5524920" cy="142848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96" name="Google Shape;696;p39"/>
              <p:cNvSpPr/>
              <p:nvPr/>
            </p:nvSpPr>
            <p:spPr>
              <a:xfrm>
                <a:off x="3721680" y="3523320"/>
                <a:ext cx="1218240" cy="24228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b="1" u="none" strike="noStrike">
                    <a:solidFill>
                      <a:srgbClr val="000000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   75 micron </a:t>
                </a:r>
                <a:r>
                  <a:rPr lang="en" sz="1000" b="1" u="none" strike="noStrike">
                    <a:solidFill>
                      <a:srgbClr val="000000"/>
                    </a:solidFill>
                    <a:latin typeface="Noto Sans Symbols"/>
                    <a:ea typeface="Noto Sans Symbols"/>
                    <a:cs typeface="Noto Sans Symbols"/>
                    <a:sym typeface="Noto Sans Symbols"/>
                  </a:rPr>
                  <a:t> </a:t>
                </a:r>
                <a:endParaRPr sz="1000" b="0" u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697" name="Google Shape;697;p39" descr="Immagine che contiene lavandino, specchio, automobile, interno&#10;&#10;Descrizione generata automaticamente"/>
            <p:cNvPicPr preferRelativeResize="0"/>
            <p:nvPr/>
          </p:nvPicPr>
          <p:blipFill rotWithShape="1">
            <a:blip r:embed="rId7">
              <a:alphaModFix/>
            </a:blip>
            <a:srcRect l="34983" r="22295"/>
            <a:stretch/>
          </p:blipFill>
          <p:spPr>
            <a:xfrm rot="5400000">
              <a:off x="2260080" y="4079880"/>
              <a:ext cx="2431440" cy="2565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98" name="Google Shape;698;p39"/>
            <p:cNvCxnSpPr/>
            <p:nvPr/>
          </p:nvCxnSpPr>
          <p:spPr>
            <a:xfrm flipH="1">
              <a:off x="4050720" y="3465720"/>
              <a:ext cx="729000" cy="1082160"/>
            </a:xfrm>
            <a:prstGeom prst="straightConnector1">
              <a:avLst/>
            </a:prstGeom>
            <a:noFill/>
            <a:ln w="9525" cap="flat" cmpd="sng">
              <a:solidFill>
                <a:srgbClr val="15608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699" name="Google Shape;699;p39"/>
          <p:cNvSpPr/>
          <p:nvPr/>
        </p:nvSpPr>
        <p:spPr>
          <a:xfrm>
            <a:off x="2880" y="6511680"/>
            <a:ext cx="12191700" cy="33060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Maria G.</a:t>
            </a:r>
            <a:endParaRPr sz="1600" b="0" i="1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0" name="Google Shape;700;p39"/>
          <p:cNvSpPr txBox="1"/>
          <p:nvPr/>
        </p:nvSpPr>
        <p:spPr>
          <a:xfrm>
            <a:off x="11148480" y="6475680"/>
            <a:ext cx="13749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42</a:t>
            </a:fld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40"/>
          <p:cNvSpPr/>
          <p:nvPr/>
        </p:nvSpPr>
        <p:spPr>
          <a:xfrm>
            <a:off x="5943600" y="327672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u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6" name="Google Shape;706;p40"/>
          <p:cNvPicPr preferRelativeResize="0"/>
          <p:nvPr/>
        </p:nvPicPr>
        <p:blipFill rotWithShape="1">
          <a:blip r:embed="rId3">
            <a:alphaModFix/>
          </a:blip>
          <a:srcRect t="22109" b="8221"/>
          <a:stretch/>
        </p:blipFill>
        <p:spPr>
          <a:xfrm>
            <a:off x="1375560" y="1294920"/>
            <a:ext cx="4084920" cy="505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40"/>
          <p:cNvPicPr preferRelativeResize="0"/>
          <p:nvPr/>
        </p:nvPicPr>
        <p:blipFill rotWithShape="1">
          <a:blip r:embed="rId4">
            <a:alphaModFix/>
          </a:blip>
          <a:srcRect r="45139" b="62531"/>
          <a:stretch/>
        </p:blipFill>
        <p:spPr>
          <a:xfrm>
            <a:off x="6731280" y="1573920"/>
            <a:ext cx="4092480" cy="1496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40"/>
          <p:cNvPicPr preferRelativeResize="0"/>
          <p:nvPr/>
        </p:nvPicPr>
        <p:blipFill rotWithShape="1">
          <a:blip r:embed="rId4">
            <a:alphaModFix/>
          </a:blip>
          <a:srcRect t="81989"/>
          <a:stretch/>
        </p:blipFill>
        <p:spPr>
          <a:xfrm>
            <a:off x="6358680" y="3337920"/>
            <a:ext cx="5050440" cy="486720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40"/>
          <p:cNvSpPr/>
          <p:nvPr/>
        </p:nvSpPr>
        <p:spPr>
          <a:xfrm>
            <a:off x="0" y="248040"/>
            <a:ext cx="6095520" cy="455400"/>
          </a:xfrm>
          <a:prstGeom prst="rect">
            <a:avLst/>
          </a:prstGeom>
          <a:solidFill>
            <a:srgbClr val="82CAEB"/>
          </a:solidFill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Targets: </a:t>
            </a:r>
            <a:r>
              <a:rPr lang="en" sz="2400" b="1" u="none" strike="noStrik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en" sz="2400" b="1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 and </a:t>
            </a:r>
            <a:r>
              <a:rPr lang="en" sz="2400" b="1" u="none" strike="noStrik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r>
              <a:rPr lang="en" sz="2400" b="1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 target</a:t>
            </a:r>
            <a:endParaRPr sz="24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Google Shape;710;p40"/>
          <p:cNvSpPr/>
          <p:nvPr/>
        </p:nvSpPr>
        <p:spPr>
          <a:xfrm>
            <a:off x="7277400" y="3907440"/>
            <a:ext cx="3937680" cy="36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Antonio Massara and Martina Ursino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p40"/>
          <p:cNvSpPr/>
          <p:nvPr/>
        </p:nvSpPr>
        <p:spPr>
          <a:xfrm>
            <a:off x="2880" y="6587880"/>
            <a:ext cx="12191700" cy="33060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Maria G.</a:t>
            </a:r>
            <a:endParaRPr sz="1600" b="0" i="1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2" name="Google Shape;712;p40"/>
          <p:cNvSpPr txBox="1"/>
          <p:nvPr/>
        </p:nvSpPr>
        <p:spPr>
          <a:xfrm>
            <a:off x="11148480" y="6551880"/>
            <a:ext cx="13749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43</a:t>
            </a:fld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31686fffb22_0_61"/>
          <p:cNvSpPr/>
          <p:nvPr/>
        </p:nvSpPr>
        <p:spPr>
          <a:xfrm>
            <a:off x="2880" y="-4320"/>
            <a:ext cx="12191700" cy="33060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EAR1 Flux</a:t>
            </a:r>
            <a:endParaRPr sz="16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8" name="Google Shape;718;g31686fffb22_0_61"/>
          <p:cNvSpPr/>
          <p:nvPr/>
        </p:nvSpPr>
        <p:spPr>
          <a:xfrm>
            <a:off x="2880" y="6511680"/>
            <a:ext cx="12191700" cy="33060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Maria G.</a:t>
            </a:r>
            <a:endParaRPr sz="1600" b="0" i="1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9" name="Google Shape;719;g31686fffb22_0_61"/>
          <p:cNvSpPr txBox="1"/>
          <p:nvPr/>
        </p:nvSpPr>
        <p:spPr>
          <a:xfrm>
            <a:off x="11148480" y="6475680"/>
            <a:ext cx="13749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</a:t>
            </a:fld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g31686fffb22_0_61"/>
          <p:cNvSpPr/>
          <p:nvPr/>
        </p:nvSpPr>
        <p:spPr>
          <a:xfrm>
            <a:off x="8951400" y="36360"/>
            <a:ext cx="3279300" cy="326100"/>
          </a:xfrm>
          <a:prstGeom prst="roundRect">
            <a:avLst>
              <a:gd name="adj" fmla="val 16667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Calibri"/>
                <a:ea typeface="Calibri"/>
                <a:cs typeface="Calibri"/>
                <a:sym typeface="Calibri"/>
              </a:rPr>
              <a:t>Flux Distributions (in eV)</a:t>
            </a:r>
            <a:endParaRPr sz="16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1" name="Google Shape;721;g31686fffb22_0_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26275"/>
            <a:ext cx="7179050" cy="329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g31686fffb22_0_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6800" y="3029800"/>
            <a:ext cx="6925202" cy="344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316b5728881_7_48"/>
          <p:cNvSpPr/>
          <p:nvPr/>
        </p:nvSpPr>
        <p:spPr>
          <a:xfrm>
            <a:off x="2880" y="-4320"/>
            <a:ext cx="12191700" cy="33060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Beam interception function</a:t>
            </a:r>
            <a:endParaRPr sz="16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Google Shape;728;g316b5728881_7_48"/>
          <p:cNvSpPr/>
          <p:nvPr/>
        </p:nvSpPr>
        <p:spPr>
          <a:xfrm>
            <a:off x="2880" y="6511680"/>
            <a:ext cx="12191700" cy="33060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Maria G.</a:t>
            </a:r>
            <a:endParaRPr sz="1600" b="0" i="1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9" name="Google Shape;729;g316b5728881_7_48"/>
          <p:cNvSpPr txBox="1"/>
          <p:nvPr/>
        </p:nvSpPr>
        <p:spPr>
          <a:xfrm>
            <a:off x="11148480" y="6475680"/>
            <a:ext cx="13749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45</a:t>
            </a:fld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g316b5728881_7_48"/>
          <p:cNvSpPr/>
          <p:nvPr/>
        </p:nvSpPr>
        <p:spPr>
          <a:xfrm>
            <a:off x="8951400" y="36360"/>
            <a:ext cx="3279300" cy="326100"/>
          </a:xfrm>
          <a:prstGeom prst="roundRect">
            <a:avLst>
              <a:gd name="adj" fmla="val 16667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Calibri"/>
                <a:ea typeface="Calibri"/>
                <a:cs typeface="Calibri"/>
                <a:sym typeface="Calibri"/>
              </a:rPr>
              <a:t>Beam size vs neutron energy</a:t>
            </a:r>
            <a:endParaRPr sz="16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1" name="Google Shape;731;g316b5728881_7_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014" y="386175"/>
            <a:ext cx="10777960" cy="606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Google Shape;736;g3170c5c5d5e_0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760" y="809640"/>
            <a:ext cx="11383920" cy="5828040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g3170c5c5d5e_0_5"/>
          <p:cNvSpPr/>
          <p:nvPr/>
        </p:nvSpPr>
        <p:spPr>
          <a:xfrm>
            <a:off x="2880" y="-4320"/>
            <a:ext cx="12191700" cy="33060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EAR1 – </a:t>
            </a:r>
            <a:r>
              <a:rPr lang="en" sz="1600" b="1" u="none" strike="noStrike" baseline="3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 Measurements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8" name="Google Shape;738;g3170c5c5d5e_0_5"/>
          <p:cNvSpPr/>
          <p:nvPr/>
        </p:nvSpPr>
        <p:spPr>
          <a:xfrm>
            <a:off x="2880" y="6511680"/>
            <a:ext cx="12191700" cy="33060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M. G.</a:t>
            </a:r>
            <a:endParaRPr sz="1600" b="0" i="1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9" name="Google Shape;739;g3170c5c5d5e_0_5"/>
          <p:cNvSpPr txBox="1"/>
          <p:nvPr/>
        </p:nvSpPr>
        <p:spPr>
          <a:xfrm>
            <a:off x="11148480" y="6475680"/>
            <a:ext cx="13749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46</a:t>
            </a:fld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g3170c5c5d5e_0_5"/>
          <p:cNvSpPr/>
          <p:nvPr/>
        </p:nvSpPr>
        <p:spPr>
          <a:xfrm>
            <a:off x="9023400" y="37080"/>
            <a:ext cx="3279300" cy="326100"/>
          </a:xfrm>
          <a:prstGeom prst="roundRect">
            <a:avLst>
              <a:gd name="adj" fmla="val 16667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Filtering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1" name="Google Shape;741;g3170c5c5d5e_0_5"/>
          <p:cNvSpPr/>
          <p:nvPr/>
        </p:nvSpPr>
        <p:spPr>
          <a:xfrm>
            <a:off x="1080" y="397800"/>
            <a:ext cx="3713700" cy="4500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tflash filtering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g3170c5c5d5e_0_5"/>
          <p:cNvSpPr/>
          <p:nvPr/>
        </p:nvSpPr>
        <p:spPr>
          <a:xfrm>
            <a:off x="4216680" y="518760"/>
            <a:ext cx="4546500" cy="297600"/>
          </a:xfrm>
          <a:prstGeom prst="rect">
            <a:avLst/>
          </a:prstGeom>
          <a:solidFill>
            <a:srgbClr val="FFBF00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tflash: ± FWHM x-values range for each detector</a:t>
            </a:r>
            <a:endParaRPr sz="16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316b5728881_7_18"/>
          <p:cNvSpPr/>
          <p:nvPr/>
        </p:nvSpPr>
        <p:spPr>
          <a:xfrm>
            <a:off x="2880" y="-4320"/>
            <a:ext cx="12191700" cy="33060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EAR1 – </a:t>
            </a:r>
            <a:r>
              <a:rPr lang="en" sz="1600" b="1" u="none" strike="noStrike" baseline="3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 Measurements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8" name="Google Shape;748;g316b5728881_7_18"/>
          <p:cNvSpPr/>
          <p:nvPr/>
        </p:nvSpPr>
        <p:spPr>
          <a:xfrm>
            <a:off x="2880" y="6511680"/>
            <a:ext cx="12191700" cy="33060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Maria G.</a:t>
            </a:r>
            <a:endParaRPr sz="1600" b="0" i="1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9" name="Google Shape;749;g316b5728881_7_18"/>
          <p:cNvSpPr txBox="1"/>
          <p:nvPr/>
        </p:nvSpPr>
        <p:spPr>
          <a:xfrm>
            <a:off x="11148480" y="6475680"/>
            <a:ext cx="13749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47</a:t>
            </a:fld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g316b5728881_7_18"/>
          <p:cNvSpPr/>
          <p:nvPr/>
        </p:nvSpPr>
        <p:spPr>
          <a:xfrm>
            <a:off x="9023400" y="37080"/>
            <a:ext cx="3279300" cy="326100"/>
          </a:xfrm>
          <a:prstGeom prst="roundRect">
            <a:avLst>
              <a:gd name="adj" fmla="val 16667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Filtering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g316b5728881_7_18"/>
          <p:cNvSpPr/>
          <p:nvPr/>
        </p:nvSpPr>
        <p:spPr>
          <a:xfrm>
            <a:off x="1080" y="397800"/>
            <a:ext cx="3713700" cy="4500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tflash filtering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g316b5728881_7_18"/>
          <p:cNvSpPr/>
          <p:nvPr/>
        </p:nvSpPr>
        <p:spPr>
          <a:xfrm>
            <a:off x="4216680" y="518760"/>
            <a:ext cx="4546500" cy="297600"/>
          </a:xfrm>
          <a:prstGeom prst="rect">
            <a:avLst/>
          </a:prstGeom>
          <a:solidFill>
            <a:srgbClr val="FFBF00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tflash: ± FWHM x-values range for each detector</a:t>
            </a:r>
            <a:endParaRPr sz="16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53" name="Google Shape;753;g316b5728881_7_18"/>
          <p:cNvGraphicFramePr/>
          <p:nvPr/>
        </p:nvGraphicFramePr>
        <p:xfrm>
          <a:off x="1023905" y="1585017"/>
          <a:ext cx="10144200" cy="4036175"/>
        </p:xfrm>
        <a:graphic>
          <a:graphicData uri="http://schemas.openxmlformats.org/drawingml/2006/table">
            <a:tbl>
              <a:tblPr>
                <a:noFill/>
                <a:tableStyleId>{7E2C1482-7EB3-403A-A63F-6EA680F7492B}</a:tableStyleId>
              </a:tblPr>
              <a:tblGrid>
                <a:gridCol w="338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64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FWHM (ns)</a:t>
                      </a:r>
                      <a:endParaRPr sz="19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σ (ns)</a:t>
                      </a:r>
                      <a:endParaRPr sz="19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pStil</a:t>
                      </a:r>
                      <a:r>
                        <a:rPr lang="en" sz="2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r>
                        <a:rPr lang="en" sz="21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- </a:t>
                      </a:r>
                      <a:r>
                        <a:rPr lang="en" sz="2100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INRAD</a:t>
                      </a:r>
                      <a:endParaRPr sz="21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26.57 ± 0.02</a:t>
                      </a:r>
                      <a:endParaRPr sz="16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11.28 ± 0.01</a:t>
                      </a:r>
                      <a:endParaRPr sz="16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4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pStil</a:t>
                      </a:r>
                      <a:r>
                        <a:rPr lang="en" sz="2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2 - INRAD</a:t>
                      </a:r>
                      <a:endParaRPr sz="21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25.42 ± 0.02</a:t>
                      </a:r>
                      <a:endParaRPr sz="16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10.79 ± 0.01</a:t>
                      </a:r>
                      <a:endParaRPr sz="16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4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pStil</a:t>
                      </a:r>
                      <a:r>
                        <a:rPr lang="en" sz="2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lang="en" sz="21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- INRAD</a:t>
                      </a:r>
                      <a:endParaRPr sz="21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25.32 ± 0.02</a:t>
                      </a:r>
                      <a:endParaRPr sz="16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10.75 ± 0.01</a:t>
                      </a:r>
                      <a:endParaRPr sz="16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pStil</a:t>
                      </a:r>
                      <a:r>
                        <a:rPr lang="en" sz="2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lang="en" sz="21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- INRAD</a:t>
                      </a:r>
                      <a:endParaRPr sz="21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19.16 ± 0.02</a:t>
                      </a:r>
                      <a:endParaRPr sz="16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8.14 ± 0.01</a:t>
                      </a:r>
                      <a:endParaRPr sz="16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6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pStil</a:t>
                      </a:r>
                      <a:r>
                        <a:rPr lang="en" sz="2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r>
                        <a:rPr lang="en" sz="21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- PROTEUS</a:t>
                      </a:r>
                      <a:endParaRPr sz="21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16.22 ± 0.02</a:t>
                      </a:r>
                      <a:endParaRPr sz="16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6.89 ± 0.01</a:t>
                      </a:r>
                      <a:endParaRPr sz="16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6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pStil</a:t>
                      </a:r>
                      <a:r>
                        <a:rPr lang="en" sz="2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6 - </a:t>
                      </a:r>
                      <a:r>
                        <a:rPr lang="en" sz="2100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PROTEUS</a:t>
                      </a:r>
                      <a:endParaRPr sz="21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19.97 ± 0.02</a:t>
                      </a:r>
                      <a:endParaRPr sz="16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8.48 ± 0.01</a:t>
                      </a:r>
                      <a:endParaRPr sz="16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6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pStil</a:t>
                      </a:r>
                      <a:r>
                        <a:rPr lang="en" sz="2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r>
                        <a:rPr lang="en" sz="21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- </a:t>
                      </a:r>
                      <a:r>
                        <a:rPr lang="en" sz="2100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PROTEUS</a:t>
                      </a:r>
                      <a:endParaRPr sz="21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23.00 ± 0.02</a:t>
                      </a:r>
                      <a:endParaRPr sz="16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9.77 ± 0.01</a:t>
                      </a:r>
                      <a:endParaRPr sz="16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6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pStil</a:t>
                      </a:r>
                      <a:r>
                        <a:rPr lang="en" sz="2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r>
                        <a:rPr lang="en" sz="21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- </a:t>
                      </a:r>
                      <a:r>
                        <a:rPr lang="en" sz="2100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PROTEUS</a:t>
                      </a:r>
                      <a:endParaRPr sz="21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24.45 ± 0.02</a:t>
                      </a:r>
                      <a:endParaRPr sz="16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10.38 ± 0.01</a:t>
                      </a:r>
                      <a:endParaRPr sz="16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8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9"/>
          <p:cNvSpPr/>
          <p:nvPr/>
        </p:nvSpPr>
        <p:spPr>
          <a:xfrm>
            <a:off x="2880" y="-432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Detector Characterization</a:t>
            </a:r>
            <a:endParaRPr sz="16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9" name="Google Shape;759;p9"/>
          <p:cNvSpPr/>
          <p:nvPr/>
        </p:nvSpPr>
        <p:spPr>
          <a:xfrm>
            <a:off x="2880" y="651168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Maria G.</a:t>
            </a:r>
            <a:endParaRPr sz="1600" b="0" i="1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0" name="Google Shape;760;p9"/>
          <p:cNvSpPr txBox="1"/>
          <p:nvPr/>
        </p:nvSpPr>
        <p:spPr>
          <a:xfrm>
            <a:off x="11148480" y="6475680"/>
            <a:ext cx="137484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48</a:t>
            </a:fld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9"/>
          <p:cNvSpPr/>
          <p:nvPr/>
        </p:nvSpPr>
        <p:spPr>
          <a:xfrm>
            <a:off x="360" y="385200"/>
            <a:ext cx="6781320" cy="44136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Simulated Detection Efficiency </a:t>
            </a:r>
            <a:r>
              <a:rPr lang="en" sz="18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using </a:t>
            </a:r>
            <a:r>
              <a:rPr lang="en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GEANT4 s</a:t>
            </a:r>
            <a:r>
              <a:rPr lang="en" sz="18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imulation toolkit</a:t>
            </a:r>
            <a:endParaRPr sz="18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2" name="Google Shape;76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880" y="939600"/>
            <a:ext cx="3412080" cy="3597120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9"/>
          <p:cNvSpPr txBox="1"/>
          <p:nvPr/>
        </p:nvSpPr>
        <p:spPr>
          <a:xfrm>
            <a:off x="860400" y="1933920"/>
            <a:ext cx="1143000" cy="99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Isotropic</a:t>
            </a:r>
            <a:endParaRPr sz="16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Point Source</a:t>
            </a:r>
            <a:endParaRPr sz="16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4" name="Google Shape;764;p9"/>
          <p:cNvSpPr txBox="1"/>
          <p:nvPr/>
        </p:nvSpPr>
        <p:spPr>
          <a:xfrm>
            <a:off x="6737040" y="455040"/>
            <a:ext cx="1828800" cy="286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0" u="none" strike="noStrike" cap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** Preliminary**</a:t>
            </a:r>
            <a:endParaRPr sz="14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5" name="Google Shape;765;p9"/>
          <p:cNvSpPr/>
          <p:nvPr/>
        </p:nvSpPr>
        <p:spPr>
          <a:xfrm>
            <a:off x="8951400" y="36360"/>
            <a:ext cx="3279240" cy="326160"/>
          </a:xfrm>
          <a:prstGeom prst="roundRect">
            <a:avLst>
              <a:gd name="adj" fmla="val 16667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Simulated Detection Efficiency</a:t>
            </a:r>
            <a:endParaRPr sz="16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6" name="Google Shape;76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4440" y="1056240"/>
            <a:ext cx="5138280" cy="531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82000" y="1078560"/>
            <a:ext cx="5013000" cy="5256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41"/>
          <p:cNvSpPr/>
          <p:nvPr/>
        </p:nvSpPr>
        <p:spPr>
          <a:xfrm>
            <a:off x="2880" y="-432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Pulse Shape Discrimination (PSD)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3" name="Google Shape;773;p41"/>
          <p:cNvSpPr/>
          <p:nvPr/>
        </p:nvSpPr>
        <p:spPr>
          <a:xfrm>
            <a:off x="2880" y="651168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Maria G.</a:t>
            </a:r>
            <a:endParaRPr sz="1600" b="0" i="1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4" name="Google Shape;774;p41"/>
          <p:cNvSpPr txBox="1"/>
          <p:nvPr/>
        </p:nvSpPr>
        <p:spPr>
          <a:xfrm>
            <a:off x="11148480" y="6475680"/>
            <a:ext cx="137484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49</a:t>
            </a:fld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41"/>
          <p:cNvSpPr/>
          <p:nvPr/>
        </p:nvSpPr>
        <p:spPr>
          <a:xfrm>
            <a:off x="8987400" y="36720"/>
            <a:ext cx="3279240" cy="326160"/>
          </a:xfrm>
          <a:prstGeom prst="roundRect">
            <a:avLst>
              <a:gd name="adj" fmla="val 16667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Methodology – Pile-Up Regection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6" name="Google Shape;776;p41"/>
          <p:cNvSpPr/>
          <p:nvPr/>
        </p:nvSpPr>
        <p:spPr>
          <a:xfrm>
            <a:off x="457200" y="721800"/>
            <a:ext cx="3200400" cy="11070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Higher counting rates can cause overlap between pulses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7" name="Google Shape;777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600" y="3020400"/>
            <a:ext cx="3762000" cy="2685960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41"/>
          <p:cNvSpPr/>
          <p:nvPr/>
        </p:nvSpPr>
        <p:spPr>
          <a:xfrm>
            <a:off x="1251000" y="2802600"/>
            <a:ext cx="1600200" cy="4572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Peak Pile-Up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9" name="Google Shape;779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73640" y="2194200"/>
            <a:ext cx="7818480" cy="397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41"/>
          <p:cNvSpPr/>
          <p:nvPr/>
        </p:nvSpPr>
        <p:spPr>
          <a:xfrm>
            <a:off x="4800600" y="721800"/>
            <a:ext cx="2057400" cy="11070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 a time window of </a:t>
            </a: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320ns</a:t>
            </a: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a rate of </a:t>
            </a: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1kHz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Google Shape;781;p41"/>
          <p:cNvSpPr/>
          <p:nvPr/>
        </p:nvSpPr>
        <p:spPr>
          <a:xfrm>
            <a:off x="9144000" y="721800"/>
            <a:ext cx="2057400" cy="1107000"/>
          </a:xfrm>
          <a:prstGeom prst="roundRect">
            <a:avLst>
              <a:gd name="adj" fmla="val 16385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 </a:t>
            </a: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~10</a:t>
            </a:r>
            <a:r>
              <a:rPr lang="en" sz="1800" b="1" u="none" strike="noStrike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events</a:t>
            </a: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we expect 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~300-400 pile-up events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2" name="Google Shape;782;p41"/>
          <p:cNvSpPr/>
          <p:nvPr/>
        </p:nvSpPr>
        <p:spPr>
          <a:xfrm>
            <a:off x="8458200" y="3657600"/>
            <a:ext cx="1600200" cy="4572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~95 pulses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3" name="Google Shape;783;p41"/>
          <p:cNvSpPr txBox="1"/>
          <p:nvPr/>
        </p:nvSpPr>
        <p:spPr>
          <a:xfrm>
            <a:off x="0" y="5715000"/>
            <a:ext cx="4926960" cy="31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*G. F. Knoll, Radiation Detection And Measurement, John Wiley and Sons, 2000</a:t>
            </a:r>
            <a:endParaRPr sz="11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4" name="Google Shape;784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00900" y="1086700"/>
            <a:ext cx="1600200" cy="377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5"/>
          <p:cNvGrpSpPr/>
          <p:nvPr/>
        </p:nvGrpSpPr>
        <p:grpSpPr>
          <a:xfrm>
            <a:off x="402475" y="3352680"/>
            <a:ext cx="11386445" cy="3504960"/>
            <a:chOff x="402475" y="3352680"/>
            <a:chExt cx="11386445" cy="3504960"/>
          </a:xfrm>
        </p:grpSpPr>
        <p:pic>
          <p:nvPicPr>
            <p:cNvPr id="154" name="Google Shape;154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26080" y="3352680"/>
              <a:ext cx="9762840" cy="35049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5" name="Google Shape;155;p5"/>
            <p:cNvSpPr/>
            <p:nvPr/>
          </p:nvSpPr>
          <p:spPr>
            <a:xfrm>
              <a:off x="402475" y="4237425"/>
              <a:ext cx="1460400" cy="17355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0000" tIns="45000" rIns="90000" bIns="450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INTC </a:t>
              </a:r>
              <a:endParaRPr sz="19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9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PSTIL 2024</a:t>
              </a:r>
              <a:endParaRPr sz="19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9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EAR 1</a:t>
              </a:r>
              <a:r>
                <a:rPr lang="en" sz="1800" b="0" i="1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6" name="Google Shape;156;p5"/>
          <p:cNvSpPr/>
          <p:nvPr/>
        </p:nvSpPr>
        <p:spPr>
          <a:xfrm>
            <a:off x="2880" y="6511680"/>
            <a:ext cx="12191700" cy="33060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</a:t>
            </a:r>
            <a:r>
              <a:rPr lang="en" sz="1600" b="1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M. G.</a:t>
            </a:r>
            <a:endParaRPr sz="160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7" name="Google Shape;157;p5"/>
          <p:cNvGrpSpPr/>
          <p:nvPr/>
        </p:nvGrpSpPr>
        <p:grpSpPr>
          <a:xfrm>
            <a:off x="402475" y="463665"/>
            <a:ext cx="11330270" cy="3229200"/>
            <a:chOff x="415450" y="485640"/>
            <a:chExt cx="11330270" cy="3229200"/>
          </a:xfrm>
        </p:grpSpPr>
        <p:pic>
          <p:nvPicPr>
            <p:cNvPr id="158" name="Google Shape;158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089440" y="485640"/>
              <a:ext cx="9656280" cy="3229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9" name="Google Shape;159;p5"/>
            <p:cNvSpPr/>
            <p:nvPr/>
          </p:nvSpPr>
          <p:spPr>
            <a:xfrm>
              <a:off x="415450" y="1231150"/>
              <a:ext cx="1460400" cy="1738200"/>
            </a:xfrm>
            <a:prstGeom prst="rect">
              <a:avLst/>
            </a:prstGeom>
            <a:noFill/>
            <a:ln w="9525" cap="flat" cmpd="sng">
              <a:solidFill>
                <a:srgbClr val="D86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0000" tIns="45000" rIns="90000" bIns="450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INTC </a:t>
              </a:r>
              <a:endParaRPr sz="19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PSTIL</a:t>
              </a:r>
              <a:r>
                <a:rPr lang="en" sz="1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2023</a:t>
              </a:r>
              <a:endPara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EAR 2</a:t>
              </a:r>
              <a:r>
                <a:rPr lang="en" sz="180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8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0" name="Google Shape;160;p5"/>
          <p:cNvSpPr/>
          <p:nvPr/>
        </p:nvSpPr>
        <p:spPr>
          <a:xfrm>
            <a:off x="0" y="8280"/>
            <a:ext cx="8012880" cy="455400"/>
          </a:xfrm>
          <a:prstGeom prst="rect">
            <a:avLst/>
          </a:prstGeom>
          <a:solidFill>
            <a:srgbClr val="82CAEB"/>
          </a:solidFill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LoI’s for PSTIL in-beam characterization @ n_TOF</a:t>
            </a:r>
            <a:endParaRPr sz="24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5"/>
          <p:cNvSpPr txBox="1"/>
          <p:nvPr/>
        </p:nvSpPr>
        <p:spPr>
          <a:xfrm>
            <a:off x="11732760" y="6431040"/>
            <a:ext cx="45972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42"/>
          <p:cNvSpPr/>
          <p:nvPr/>
        </p:nvSpPr>
        <p:spPr>
          <a:xfrm>
            <a:off x="5257800" y="685800"/>
            <a:ext cx="5486400" cy="1828800"/>
          </a:xfrm>
          <a:prstGeom prst="cloudCallout">
            <a:avLst>
              <a:gd name="adj1" fmla="val -67180"/>
              <a:gd name="adj2" fmla="val 95814"/>
            </a:avLst>
          </a:prstGeom>
          <a:noFill/>
          <a:ln w="36700" cap="flat" cmpd="sng">
            <a:solidFill>
              <a:srgbClr val="B4C7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8000" tIns="63000" rIns="108000" bIns="63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42"/>
          <p:cNvSpPr/>
          <p:nvPr/>
        </p:nvSpPr>
        <p:spPr>
          <a:xfrm>
            <a:off x="2880" y="-432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Principal Component Analysis (PCA)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1" name="Google Shape;791;p42"/>
          <p:cNvSpPr/>
          <p:nvPr/>
        </p:nvSpPr>
        <p:spPr>
          <a:xfrm>
            <a:off x="2880" y="651168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Maria G.</a:t>
            </a:r>
            <a:endParaRPr sz="1600" b="0" i="1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2" name="Google Shape;792;p42"/>
          <p:cNvSpPr txBox="1"/>
          <p:nvPr/>
        </p:nvSpPr>
        <p:spPr>
          <a:xfrm>
            <a:off x="11148480" y="6475680"/>
            <a:ext cx="137484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</a:t>
            </a:fld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42"/>
          <p:cNvSpPr/>
          <p:nvPr/>
        </p:nvSpPr>
        <p:spPr>
          <a:xfrm>
            <a:off x="341160" y="529200"/>
            <a:ext cx="2478300" cy="8424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</a:t>
            </a: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why PCA ?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4" name="Google Shape;794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82960" y="3494520"/>
            <a:ext cx="5609160" cy="2981160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42"/>
          <p:cNvSpPr/>
          <p:nvPr/>
        </p:nvSpPr>
        <p:spPr>
          <a:xfrm>
            <a:off x="228600" y="1791275"/>
            <a:ext cx="3732900" cy="27807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 Initial Parameters! ...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Pulse-height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Charge (short, long, tail)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Pulse-width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...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6" name="Google Shape;796;p42"/>
          <p:cNvSpPr/>
          <p:nvPr/>
        </p:nvSpPr>
        <p:spPr>
          <a:xfrm>
            <a:off x="7459200" y="3259800"/>
            <a:ext cx="2249640" cy="52272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Pulse-width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7" name="Google Shape;797;p42"/>
          <p:cNvSpPr txBox="1"/>
          <p:nvPr/>
        </p:nvSpPr>
        <p:spPr>
          <a:xfrm>
            <a:off x="-4200" y="4805640"/>
            <a:ext cx="41148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**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lot of missed opportunity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**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8" name="Google Shape;79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4575" y="1309688"/>
            <a:ext cx="1952625" cy="58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13398" y="1227675"/>
            <a:ext cx="2963650" cy="6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43"/>
          <p:cNvSpPr/>
          <p:nvPr/>
        </p:nvSpPr>
        <p:spPr>
          <a:xfrm>
            <a:off x="2880" y="-432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Principal Component Analysis (PCA)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5" name="Google Shape;805;p43"/>
          <p:cNvSpPr/>
          <p:nvPr/>
        </p:nvSpPr>
        <p:spPr>
          <a:xfrm>
            <a:off x="2880" y="651168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Maria G.</a:t>
            </a:r>
            <a:endParaRPr sz="1600" b="0" i="1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6" name="Google Shape;806;p43"/>
          <p:cNvSpPr txBox="1"/>
          <p:nvPr/>
        </p:nvSpPr>
        <p:spPr>
          <a:xfrm>
            <a:off x="11148480" y="6475680"/>
            <a:ext cx="137484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51</a:t>
            </a:fld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p43"/>
          <p:cNvSpPr/>
          <p:nvPr/>
        </p:nvSpPr>
        <p:spPr>
          <a:xfrm>
            <a:off x="9023400" y="37080"/>
            <a:ext cx="3279240" cy="326160"/>
          </a:xfrm>
          <a:prstGeom prst="roundRect">
            <a:avLst>
              <a:gd name="adj" fmla="val 16667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PCA Concept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8" name="Google Shape;808;p43"/>
          <p:cNvSpPr/>
          <p:nvPr/>
        </p:nvSpPr>
        <p:spPr>
          <a:xfrm>
            <a:off x="457200" y="685800"/>
            <a:ext cx="2971800" cy="4572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 Standardization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9" name="Google Shape;809;p43"/>
          <p:cNvSpPr txBox="1"/>
          <p:nvPr/>
        </p:nvSpPr>
        <p:spPr>
          <a:xfrm>
            <a:off x="0" y="1299600"/>
            <a:ext cx="3886200" cy="144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**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PCA is affected by the scales of the variables.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Normalizing the data to have a mean of 0 and a variance of 1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**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0" name="Google Shape;810;p43"/>
          <p:cNvSpPr/>
          <p:nvPr/>
        </p:nvSpPr>
        <p:spPr>
          <a:xfrm>
            <a:off x="7309800" y="685800"/>
            <a:ext cx="3886200" cy="4572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Computing the</a:t>
            </a: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Covariance Matrix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1" name="Google Shape;811;p43"/>
          <p:cNvSpPr/>
          <p:nvPr/>
        </p:nvSpPr>
        <p:spPr>
          <a:xfrm>
            <a:off x="4957200" y="685800"/>
            <a:ext cx="9144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p43"/>
          <p:cNvSpPr txBox="1"/>
          <p:nvPr/>
        </p:nvSpPr>
        <p:spPr>
          <a:xfrm>
            <a:off x="6832800" y="2099160"/>
            <a:ext cx="5137200" cy="53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** Captures the correlations between pairs of variables **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3" name="Google Shape;813;p43"/>
          <p:cNvSpPr/>
          <p:nvPr/>
        </p:nvSpPr>
        <p:spPr>
          <a:xfrm>
            <a:off x="8170200" y="3634200"/>
            <a:ext cx="2743200" cy="9144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Computing</a:t>
            </a: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Eigenvalues and Eigenvectors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4" name="Google Shape;814;p43"/>
          <p:cNvSpPr/>
          <p:nvPr/>
        </p:nvSpPr>
        <p:spPr>
          <a:xfrm rot="5410800">
            <a:off x="9060840" y="2792160"/>
            <a:ext cx="9144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43"/>
          <p:cNvSpPr txBox="1"/>
          <p:nvPr/>
        </p:nvSpPr>
        <p:spPr>
          <a:xfrm>
            <a:off x="7012800" y="5276520"/>
            <a:ext cx="5137200" cy="121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**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eigenvectors (PCs)</a:t>
            </a:r>
            <a:r>
              <a:rPr lang="en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determine the </a:t>
            </a: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directions</a:t>
            </a:r>
            <a:r>
              <a:rPr lang="en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of the new feature space, and the </a:t>
            </a: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eigenvalues</a:t>
            </a:r>
            <a:r>
              <a:rPr lang="en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determine their </a:t>
            </a: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magnitude (variance)</a:t>
            </a:r>
            <a:r>
              <a:rPr lang="en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along these new axes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**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6" name="Google Shape;816;p43"/>
          <p:cNvSpPr/>
          <p:nvPr/>
        </p:nvSpPr>
        <p:spPr>
          <a:xfrm>
            <a:off x="4172400" y="3657600"/>
            <a:ext cx="2286000" cy="9144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Sorting the Eigenvalues and Eigenvectors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7" name="Google Shape;817;p43"/>
          <p:cNvSpPr/>
          <p:nvPr/>
        </p:nvSpPr>
        <p:spPr>
          <a:xfrm rot="-10783200">
            <a:off x="6759720" y="3883680"/>
            <a:ext cx="914400" cy="457200"/>
          </a:xfrm>
          <a:prstGeom prst="rightArrow">
            <a:avLst>
              <a:gd name="adj1" fmla="val 50747"/>
              <a:gd name="adj2" fmla="val 59976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43"/>
          <p:cNvSpPr txBox="1"/>
          <p:nvPr/>
        </p:nvSpPr>
        <p:spPr>
          <a:xfrm>
            <a:off x="3571200" y="4792320"/>
            <a:ext cx="3537000" cy="144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**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Sorted in descending order.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top k-eigenvalues and their eigenvectors are selected to form the PCs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**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9" name="Google Shape;819;p43"/>
          <p:cNvSpPr/>
          <p:nvPr/>
        </p:nvSpPr>
        <p:spPr>
          <a:xfrm rot="-10783200">
            <a:off x="2814120" y="3883680"/>
            <a:ext cx="914400" cy="457200"/>
          </a:xfrm>
          <a:prstGeom prst="rightArrow">
            <a:avLst>
              <a:gd name="adj1" fmla="val 50747"/>
              <a:gd name="adj2" fmla="val 59976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p43"/>
          <p:cNvSpPr/>
          <p:nvPr/>
        </p:nvSpPr>
        <p:spPr>
          <a:xfrm>
            <a:off x="264600" y="3657600"/>
            <a:ext cx="2286000" cy="9144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Transforming the data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1" name="Google Shape;821;p43"/>
          <p:cNvSpPr txBox="1"/>
          <p:nvPr/>
        </p:nvSpPr>
        <p:spPr>
          <a:xfrm>
            <a:off x="43560" y="5085720"/>
            <a:ext cx="2699640" cy="121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**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original data is projected onto the new PC axes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**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2" name="Google Shape;82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7038" y="1328518"/>
            <a:ext cx="3971724" cy="58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60775" y="4764930"/>
            <a:ext cx="1162050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7550" y="4779218"/>
            <a:ext cx="800100" cy="26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" name="Google Shape;829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35400"/>
            <a:ext cx="7014240" cy="3568680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p44"/>
          <p:cNvSpPr/>
          <p:nvPr/>
        </p:nvSpPr>
        <p:spPr>
          <a:xfrm>
            <a:off x="2880" y="-432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Principal Component Analysis (PCA)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1" name="Google Shape;831;p44"/>
          <p:cNvSpPr/>
          <p:nvPr/>
        </p:nvSpPr>
        <p:spPr>
          <a:xfrm>
            <a:off x="2880" y="651168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Maria G.</a:t>
            </a:r>
            <a:endParaRPr sz="1600" b="0" i="1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2" name="Google Shape;832;p44"/>
          <p:cNvSpPr txBox="1"/>
          <p:nvPr/>
        </p:nvSpPr>
        <p:spPr>
          <a:xfrm>
            <a:off x="11148480" y="6475680"/>
            <a:ext cx="137484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52</a:t>
            </a:fld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44"/>
          <p:cNvSpPr/>
          <p:nvPr/>
        </p:nvSpPr>
        <p:spPr>
          <a:xfrm>
            <a:off x="9023400" y="37080"/>
            <a:ext cx="3279240" cy="326160"/>
          </a:xfrm>
          <a:prstGeom prst="roundRect">
            <a:avLst>
              <a:gd name="adj" fmla="val 16667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PCA – Scree Plots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4" name="Google Shape;834;p44"/>
          <p:cNvSpPr/>
          <p:nvPr/>
        </p:nvSpPr>
        <p:spPr>
          <a:xfrm>
            <a:off x="1102320" y="4042800"/>
            <a:ext cx="457200" cy="457200"/>
          </a:xfrm>
          <a:prstGeom prst="ellipse">
            <a:avLst/>
          </a:prstGeom>
          <a:noFill/>
          <a:ln w="36700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8000" tIns="63000" rIns="108000" bIns="63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44"/>
          <p:cNvSpPr/>
          <p:nvPr/>
        </p:nvSpPr>
        <p:spPr>
          <a:xfrm>
            <a:off x="1103040" y="685800"/>
            <a:ext cx="1756080" cy="6858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“Elbow” </a:t>
            </a: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Method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6" name="Google Shape;836;p44"/>
          <p:cNvSpPr/>
          <p:nvPr/>
        </p:nvSpPr>
        <p:spPr>
          <a:xfrm>
            <a:off x="4411440" y="685800"/>
            <a:ext cx="2069280" cy="6858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Kaiser-Guttman </a:t>
            </a: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criterion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7" name="Google Shape;837;p44"/>
          <p:cNvSpPr/>
          <p:nvPr/>
        </p:nvSpPr>
        <p:spPr>
          <a:xfrm>
            <a:off x="8001000" y="685800"/>
            <a:ext cx="3657600" cy="20574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value of k, defining an </a:t>
            </a: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‘elbow’ or ‘knee’ or ‘</a:t>
            </a:r>
            <a:r>
              <a:rPr lang="en" sz="1800" b="1" u="none" strike="noStrike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point of inflexion</a:t>
            </a: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’</a:t>
            </a: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 the graph, is then taken to be the number of PCs to be retained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8" name="Google Shape;838;p44"/>
          <p:cNvSpPr/>
          <p:nvPr/>
        </p:nvSpPr>
        <p:spPr>
          <a:xfrm>
            <a:off x="8001000" y="3429000"/>
            <a:ext cx="3657600" cy="20574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Considering </a:t>
            </a: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eigenvalues</a:t>
            </a: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According to this rule, only the </a:t>
            </a: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PCs with eigenvalues greater than 1 should be retained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9" name="Google Shape;839;p44"/>
          <p:cNvSpPr txBox="1"/>
          <p:nvPr/>
        </p:nvSpPr>
        <p:spPr>
          <a:xfrm>
            <a:off x="2743200" y="5083200"/>
            <a:ext cx="2079720" cy="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Subjective methods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45"/>
          <p:cNvSpPr/>
          <p:nvPr/>
        </p:nvSpPr>
        <p:spPr>
          <a:xfrm>
            <a:off x="2880" y="-432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Principal Component Analysis (PCA)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5" name="Google Shape;845;p45"/>
          <p:cNvSpPr/>
          <p:nvPr/>
        </p:nvSpPr>
        <p:spPr>
          <a:xfrm>
            <a:off x="2880" y="651168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Maria G.</a:t>
            </a:r>
            <a:endParaRPr sz="1600" b="0" i="1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6" name="Google Shape;846;p45"/>
          <p:cNvSpPr txBox="1"/>
          <p:nvPr/>
        </p:nvSpPr>
        <p:spPr>
          <a:xfrm>
            <a:off x="11148480" y="6475680"/>
            <a:ext cx="137484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53</a:t>
            </a:fld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45"/>
          <p:cNvSpPr/>
          <p:nvPr/>
        </p:nvSpPr>
        <p:spPr>
          <a:xfrm>
            <a:off x="9023400" y="37080"/>
            <a:ext cx="3279240" cy="326160"/>
          </a:xfrm>
          <a:prstGeom prst="roundRect">
            <a:avLst>
              <a:gd name="adj" fmla="val 16667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PCA – Scree Plots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48" name="Google Shape;848;p45"/>
          <p:cNvGraphicFramePr/>
          <p:nvPr/>
        </p:nvGraphicFramePr>
        <p:xfrm>
          <a:off x="460800" y="1325160"/>
          <a:ext cx="4964400" cy="3475475"/>
        </p:xfrm>
        <a:graphic>
          <a:graphicData uri="http://schemas.openxmlformats.org/drawingml/2006/table">
            <a:tbl>
              <a:tblPr>
                <a:noFill/>
                <a:tableStyleId>{7E2C1482-7EB3-403A-A63F-6EA680F7492B}</a:tableStyleId>
              </a:tblPr>
              <a:tblGrid>
                <a:gridCol w="993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2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3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2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2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94450">
                <a:tc gridSpan="5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% Variance</a:t>
                      </a:r>
                      <a:endParaRPr sz="18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83B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4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pStil0</a:t>
                      </a:r>
                      <a:endParaRPr sz="18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pStil1</a:t>
                      </a:r>
                      <a:endParaRPr sz="18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pStil2</a:t>
                      </a:r>
                      <a:endParaRPr sz="18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pStil3</a:t>
                      </a:r>
                      <a:endParaRPr sz="18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4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PC1</a:t>
                      </a:r>
                      <a:endParaRPr sz="18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87.0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85.7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85.0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85.3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4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PC2</a:t>
                      </a:r>
                      <a:endParaRPr sz="18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10.0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11.0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11.5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11.3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7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7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SUM</a:t>
                      </a:r>
                      <a:endParaRPr sz="18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97.0</a:t>
                      </a:r>
                      <a:endParaRPr sz="18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96.7</a:t>
                      </a:r>
                      <a:endParaRPr sz="18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96.5</a:t>
                      </a:r>
                      <a:endParaRPr sz="18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96.6</a:t>
                      </a:r>
                      <a:endParaRPr sz="18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49" name="Google Shape;849;p45"/>
          <p:cNvSpPr/>
          <p:nvPr/>
        </p:nvSpPr>
        <p:spPr>
          <a:xfrm>
            <a:off x="1539000" y="4066200"/>
            <a:ext cx="6172200" cy="685800"/>
          </a:xfrm>
          <a:prstGeom prst="rightArrow">
            <a:avLst>
              <a:gd name="adj1" fmla="val 50000"/>
              <a:gd name="adj2" fmla="val 225000"/>
            </a:avLst>
          </a:prstGeom>
          <a:noFill/>
          <a:ln w="54700" cap="flat" cmpd="sng">
            <a:solidFill>
              <a:srgbClr val="FFB66C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117000" tIns="72000" rIns="117000" bIns="72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45"/>
          <p:cNvSpPr/>
          <p:nvPr/>
        </p:nvSpPr>
        <p:spPr>
          <a:xfrm>
            <a:off x="8061120" y="3657600"/>
            <a:ext cx="2983680" cy="13716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Overall, more than 96% of the variation is preserved in the first two PCs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1" name="Google Shape;851;p45"/>
          <p:cNvSpPr/>
          <p:nvPr/>
        </p:nvSpPr>
        <p:spPr>
          <a:xfrm>
            <a:off x="8069760" y="1317240"/>
            <a:ext cx="2983680" cy="13716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Lower the dimensionality from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5D to 2D !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46"/>
          <p:cNvSpPr/>
          <p:nvPr/>
        </p:nvSpPr>
        <p:spPr>
          <a:xfrm>
            <a:off x="2880" y="-432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Principal Component Analysis (PCA)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p46"/>
          <p:cNvSpPr/>
          <p:nvPr/>
        </p:nvSpPr>
        <p:spPr>
          <a:xfrm>
            <a:off x="2880" y="651168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Maria G.</a:t>
            </a:r>
            <a:endParaRPr sz="1600" b="0" i="1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8" name="Google Shape;858;p46"/>
          <p:cNvSpPr txBox="1"/>
          <p:nvPr/>
        </p:nvSpPr>
        <p:spPr>
          <a:xfrm>
            <a:off x="11148480" y="6475680"/>
            <a:ext cx="137484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54</a:t>
            </a:fld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46"/>
          <p:cNvSpPr/>
          <p:nvPr/>
        </p:nvSpPr>
        <p:spPr>
          <a:xfrm>
            <a:off x="9023400" y="37080"/>
            <a:ext cx="3279240" cy="326160"/>
          </a:xfrm>
          <a:prstGeom prst="roundRect">
            <a:avLst>
              <a:gd name="adj" fmla="val 16667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PCA – Loadings Plots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0" name="Google Shape;860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438280"/>
            <a:ext cx="6918840" cy="4073400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46"/>
          <p:cNvSpPr/>
          <p:nvPr/>
        </p:nvSpPr>
        <p:spPr>
          <a:xfrm>
            <a:off x="1731600" y="433800"/>
            <a:ext cx="3657600" cy="20574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Graphical representation</a:t>
            </a: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used in PCA to visualize the </a:t>
            </a: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relationships between the original variables and the PCs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2" name="Google Shape;862;p46"/>
          <p:cNvSpPr/>
          <p:nvPr/>
        </p:nvSpPr>
        <p:spPr>
          <a:xfrm>
            <a:off x="7086600" y="433800"/>
            <a:ext cx="3657600" cy="20574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Mathematically speaking, </a:t>
            </a: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loadings are the coefficients of the original variables</a:t>
            </a: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 the linear combinations that define the PCs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3" name="Google Shape;863;p46"/>
          <p:cNvSpPr/>
          <p:nvPr/>
        </p:nvSpPr>
        <p:spPr>
          <a:xfrm>
            <a:off x="5738400" y="1456200"/>
            <a:ext cx="9144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p46"/>
          <p:cNvSpPr/>
          <p:nvPr/>
        </p:nvSpPr>
        <p:spPr>
          <a:xfrm>
            <a:off x="7086600" y="3945600"/>
            <a:ext cx="3657600" cy="20574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 a given PC </a:t>
            </a:r>
            <a:r>
              <a:rPr lang="en" sz="1800" b="1" i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r>
              <a:rPr lang="en" sz="1800" b="1" i="1" u="none" strike="noStrik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the loadings are given by the eigenvectors </a:t>
            </a:r>
            <a:r>
              <a:rPr lang="en" sz="1800" b="1" i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" sz="1800" b="1" i="1" u="none" strike="noStrik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is the eigenvector (loading) corresponding to the k-th PC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5" name="Google Shape;865;p46"/>
          <p:cNvSpPr/>
          <p:nvPr/>
        </p:nvSpPr>
        <p:spPr>
          <a:xfrm rot="5410800">
            <a:off x="8459640" y="3042720"/>
            <a:ext cx="9144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47"/>
          <p:cNvSpPr/>
          <p:nvPr/>
        </p:nvSpPr>
        <p:spPr>
          <a:xfrm>
            <a:off x="2880" y="-432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Principal Component Analysis (PCA)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1" name="Google Shape;871;p47"/>
          <p:cNvSpPr/>
          <p:nvPr/>
        </p:nvSpPr>
        <p:spPr>
          <a:xfrm>
            <a:off x="2880" y="651168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Maria G.</a:t>
            </a:r>
            <a:endParaRPr sz="1600" b="0" i="1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2" name="Google Shape;872;p47"/>
          <p:cNvSpPr txBox="1"/>
          <p:nvPr/>
        </p:nvSpPr>
        <p:spPr>
          <a:xfrm>
            <a:off x="11148480" y="6475680"/>
            <a:ext cx="137484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55</a:t>
            </a:fld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p47"/>
          <p:cNvSpPr/>
          <p:nvPr/>
        </p:nvSpPr>
        <p:spPr>
          <a:xfrm>
            <a:off x="9023400" y="37080"/>
            <a:ext cx="3279240" cy="326160"/>
          </a:xfrm>
          <a:prstGeom prst="roundRect">
            <a:avLst>
              <a:gd name="adj" fmla="val 16667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PCA – Biplots – Target Groups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4" name="Google Shape;874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0" y="362160"/>
            <a:ext cx="6226560" cy="3331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0" y="3060360"/>
            <a:ext cx="6477120" cy="3451320"/>
          </a:xfrm>
          <a:prstGeom prst="rect">
            <a:avLst/>
          </a:prstGeom>
          <a:noFill/>
          <a:ln>
            <a:noFill/>
          </a:ln>
        </p:spPr>
      </p:pic>
      <p:sp>
        <p:nvSpPr>
          <p:cNvPr id="876" name="Google Shape;876;p47"/>
          <p:cNvSpPr/>
          <p:nvPr/>
        </p:nvSpPr>
        <p:spPr>
          <a:xfrm>
            <a:off x="7315200" y="685800"/>
            <a:ext cx="3657600" cy="20574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Custom class for the selection of indices</a:t>
            </a: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from the PSD distributions, corresponding to </a:t>
            </a: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gamma-rays</a:t>
            </a: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neutrons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Flexible selection </a:t>
            </a: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using the left mouse button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7" name="Google Shape;877;p47"/>
          <p:cNvSpPr/>
          <p:nvPr/>
        </p:nvSpPr>
        <p:spPr>
          <a:xfrm>
            <a:off x="2044800" y="4392000"/>
            <a:ext cx="1985400" cy="8784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PSD + PCA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48"/>
          <p:cNvSpPr/>
          <p:nvPr/>
        </p:nvSpPr>
        <p:spPr>
          <a:xfrm>
            <a:off x="2880" y="-432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Principal Component Analysis (PCA)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3" name="Google Shape;883;p48"/>
          <p:cNvSpPr/>
          <p:nvPr/>
        </p:nvSpPr>
        <p:spPr>
          <a:xfrm>
            <a:off x="2880" y="651168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Maria G.</a:t>
            </a:r>
            <a:endParaRPr sz="1600" b="0" i="1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84" name="Google Shape;884;p48"/>
          <p:cNvSpPr txBox="1"/>
          <p:nvPr/>
        </p:nvSpPr>
        <p:spPr>
          <a:xfrm>
            <a:off x="11148480" y="6475680"/>
            <a:ext cx="137484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56</a:t>
            </a:fld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5" name="Google Shape;885;p48"/>
          <p:cNvSpPr/>
          <p:nvPr/>
        </p:nvSpPr>
        <p:spPr>
          <a:xfrm>
            <a:off x="9023400" y="37080"/>
            <a:ext cx="3279240" cy="326160"/>
          </a:xfrm>
          <a:prstGeom prst="roundRect">
            <a:avLst>
              <a:gd name="adj" fmla="val 16667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PCA – Physical Implication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6" name="Google Shape;886;p48"/>
          <p:cNvSpPr/>
          <p:nvPr/>
        </p:nvSpPr>
        <p:spPr>
          <a:xfrm>
            <a:off x="1047600" y="768240"/>
            <a:ext cx="4114800" cy="22860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36700" cap="flat" cmpd="sng">
            <a:solidFill>
              <a:srgbClr val="FFB66C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108000" tIns="63000" rIns="108000" bIns="63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Energy Deposition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 positive loadings of </a:t>
            </a: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pulse-height and charge parameters</a:t>
            </a: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on PC1 indicate that this component captures the energy deposition characteristics of the particles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7" name="Google Shape;887;p48"/>
          <p:cNvSpPr/>
          <p:nvPr/>
        </p:nvSpPr>
        <p:spPr>
          <a:xfrm>
            <a:off x="6143400" y="1854360"/>
            <a:ext cx="5029200" cy="29718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36700" cap="flat" cmpd="sng">
            <a:solidFill>
              <a:srgbClr val="FFB66C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108000" tIns="63000" rIns="108000" bIns="63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Signal Shape and Duration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Negative correlation of pulse-width with PC1 and its small positive loading on PC2 suggests that the </a:t>
            </a: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pulse width is related to the pulse amplitude.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Anti-correlation</a:t>
            </a: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could be associated to the fact that the pulse width is calculated at </a:t>
            </a: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50% of the signal </a:t>
            </a: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(more investigation on that).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8" name="Google Shape;888;p48"/>
          <p:cNvSpPr/>
          <p:nvPr/>
        </p:nvSpPr>
        <p:spPr>
          <a:xfrm>
            <a:off x="1038240" y="3848400"/>
            <a:ext cx="4114800" cy="22860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54700" cap="flat" cmpd="sng">
            <a:solidFill>
              <a:srgbClr val="FFB66C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117350" tIns="72350" rIns="117350" bIns="723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Tail Charge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Strong positive loading of charge (tail) on PC2</a:t>
            </a: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highlights the importance of the signal's tail in identifying </a:t>
            </a: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slower processes or particles with extended interaction times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3" name="Google Shape;89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0800" y="786960"/>
            <a:ext cx="5791320" cy="294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60" y="840960"/>
            <a:ext cx="5689440" cy="2894760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Google Shape;895;p49"/>
          <p:cNvSpPr/>
          <p:nvPr/>
        </p:nvSpPr>
        <p:spPr>
          <a:xfrm>
            <a:off x="2880" y="-432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Principal Component Analysis (PCA)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6" name="Google Shape;896;p49"/>
          <p:cNvSpPr/>
          <p:nvPr/>
        </p:nvSpPr>
        <p:spPr>
          <a:xfrm>
            <a:off x="2880" y="651168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Maria G.</a:t>
            </a:r>
            <a:endParaRPr sz="1600" b="0" i="1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7" name="Google Shape;897;p49"/>
          <p:cNvSpPr txBox="1"/>
          <p:nvPr/>
        </p:nvSpPr>
        <p:spPr>
          <a:xfrm>
            <a:off x="11148480" y="6475680"/>
            <a:ext cx="137484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57</a:t>
            </a:fld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8" name="Google Shape;898;p49"/>
          <p:cNvSpPr/>
          <p:nvPr/>
        </p:nvSpPr>
        <p:spPr>
          <a:xfrm>
            <a:off x="9023400" y="37080"/>
            <a:ext cx="3279240" cy="326160"/>
          </a:xfrm>
          <a:prstGeom prst="roundRect">
            <a:avLst>
              <a:gd name="adj" fmla="val 16667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PCA – Scree Plots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9" name="Google Shape;899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760" y="3609000"/>
            <a:ext cx="5628240" cy="286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00800" y="3563640"/>
            <a:ext cx="5793840" cy="2948040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49"/>
          <p:cNvSpPr/>
          <p:nvPr/>
        </p:nvSpPr>
        <p:spPr>
          <a:xfrm>
            <a:off x="85320" y="241200"/>
            <a:ext cx="1756080" cy="6858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 Detectors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6" name="Google Shape;906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0800" y="3565080"/>
            <a:ext cx="5791320" cy="294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51120" y="842400"/>
            <a:ext cx="5841000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80" y="3609000"/>
            <a:ext cx="5712120" cy="2906280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50"/>
          <p:cNvSpPr/>
          <p:nvPr/>
        </p:nvSpPr>
        <p:spPr>
          <a:xfrm>
            <a:off x="2880" y="-432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Principal Component Analysis (PCA)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0" name="Google Shape;910;p50"/>
          <p:cNvSpPr/>
          <p:nvPr/>
        </p:nvSpPr>
        <p:spPr>
          <a:xfrm>
            <a:off x="2880" y="651168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Maria G.</a:t>
            </a:r>
            <a:endParaRPr sz="1600" b="0" i="1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11" name="Google Shape;911;p50"/>
          <p:cNvSpPr txBox="1"/>
          <p:nvPr/>
        </p:nvSpPr>
        <p:spPr>
          <a:xfrm>
            <a:off x="11148480" y="6475680"/>
            <a:ext cx="137484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58</a:t>
            </a:fld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50"/>
          <p:cNvSpPr/>
          <p:nvPr/>
        </p:nvSpPr>
        <p:spPr>
          <a:xfrm>
            <a:off x="9023400" y="37080"/>
            <a:ext cx="3279240" cy="326160"/>
          </a:xfrm>
          <a:prstGeom prst="roundRect">
            <a:avLst>
              <a:gd name="adj" fmla="val 16667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PCA – Loadings Plots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3" name="Google Shape;913;p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874440"/>
            <a:ext cx="5715000" cy="2907720"/>
          </a:xfrm>
          <a:prstGeom prst="rect">
            <a:avLst/>
          </a:prstGeom>
          <a:noFill/>
          <a:ln>
            <a:noFill/>
          </a:ln>
        </p:spPr>
      </p:pic>
      <p:sp>
        <p:nvSpPr>
          <p:cNvPr id="914" name="Google Shape;914;p50"/>
          <p:cNvSpPr/>
          <p:nvPr/>
        </p:nvSpPr>
        <p:spPr>
          <a:xfrm>
            <a:off x="121680" y="277200"/>
            <a:ext cx="1756080" cy="6858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 Detectors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9" name="Google Shape;919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42800" y="3245040"/>
            <a:ext cx="6349320" cy="323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38480" y="298440"/>
            <a:ext cx="6349320" cy="323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80" y="3313080"/>
            <a:ext cx="6287040" cy="319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5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49200"/>
            <a:ext cx="6289920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Google Shape;923;p51"/>
          <p:cNvSpPr/>
          <p:nvPr/>
        </p:nvSpPr>
        <p:spPr>
          <a:xfrm>
            <a:off x="2880" y="-432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Principal Component Analysis (PCA)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" name="Google Shape;924;p51"/>
          <p:cNvSpPr/>
          <p:nvPr/>
        </p:nvSpPr>
        <p:spPr>
          <a:xfrm>
            <a:off x="2880" y="651168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Maria G.</a:t>
            </a:r>
            <a:endParaRPr sz="1600" b="0" i="1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25" name="Google Shape;925;p51"/>
          <p:cNvSpPr txBox="1"/>
          <p:nvPr/>
        </p:nvSpPr>
        <p:spPr>
          <a:xfrm>
            <a:off x="11148480" y="6475680"/>
            <a:ext cx="137484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59</a:t>
            </a:fld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51"/>
          <p:cNvSpPr/>
          <p:nvPr/>
        </p:nvSpPr>
        <p:spPr>
          <a:xfrm>
            <a:off x="9023400" y="37080"/>
            <a:ext cx="3279240" cy="326160"/>
          </a:xfrm>
          <a:prstGeom prst="roundRect">
            <a:avLst>
              <a:gd name="adj" fmla="val 16667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PCA – Biplots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7" name="Google Shape;927;p51"/>
          <p:cNvSpPr/>
          <p:nvPr/>
        </p:nvSpPr>
        <p:spPr>
          <a:xfrm>
            <a:off x="121680" y="277200"/>
            <a:ext cx="1756080" cy="6858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 Detectors</a:t>
            </a:r>
            <a:endParaRPr sz="1800" b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6"/>
          <p:cNvPicPr preferRelativeResize="0"/>
          <p:nvPr/>
        </p:nvPicPr>
        <p:blipFill rotWithShape="1">
          <a:blip r:embed="rId3">
            <a:alphaModFix/>
          </a:blip>
          <a:srcRect b="15124"/>
          <a:stretch/>
        </p:blipFill>
        <p:spPr>
          <a:xfrm>
            <a:off x="548640" y="477000"/>
            <a:ext cx="5797440" cy="392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6"/>
          <p:cNvSpPr/>
          <p:nvPr/>
        </p:nvSpPr>
        <p:spPr>
          <a:xfrm>
            <a:off x="0" y="1800"/>
            <a:ext cx="7607160" cy="455400"/>
          </a:xfrm>
          <a:prstGeom prst="rect">
            <a:avLst/>
          </a:prstGeom>
          <a:solidFill>
            <a:srgbClr val="82CAEB"/>
          </a:solidFill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PSTIL structure and specs</a:t>
            </a:r>
            <a:r>
              <a:rPr lang="en" sz="24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(Stilbene-cylinder 1’’x1’’ )</a:t>
            </a:r>
            <a:endParaRPr sz="24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6"/>
          <p:cNvPicPr preferRelativeResize="0"/>
          <p:nvPr/>
        </p:nvPicPr>
        <p:blipFill rotWithShape="1">
          <a:blip r:embed="rId4">
            <a:alphaModFix amt="85000"/>
          </a:blip>
          <a:srcRect t="12256"/>
          <a:stretch/>
        </p:blipFill>
        <p:spPr>
          <a:xfrm>
            <a:off x="6630480" y="1815840"/>
            <a:ext cx="5237280" cy="2787480"/>
          </a:xfrm>
          <a:prstGeom prst="rect">
            <a:avLst/>
          </a:prstGeom>
          <a:noFill/>
          <a:ln w="9525" cap="flat" cmpd="sng">
            <a:solidFill>
              <a:srgbClr val="BF4F14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9" name="Google Shape;169;p6"/>
          <p:cNvSpPr/>
          <p:nvPr/>
        </p:nvSpPr>
        <p:spPr>
          <a:xfrm>
            <a:off x="-69480" y="4040280"/>
            <a:ext cx="2004120" cy="36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 μm Al window</a:t>
            </a:r>
            <a:endParaRPr sz="19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6"/>
          <p:cNvSpPr/>
          <p:nvPr/>
        </p:nvSpPr>
        <p:spPr>
          <a:xfrm>
            <a:off x="8148240" y="1363320"/>
            <a:ext cx="2494080" cy="36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Carbon Fibre housing</a:t>
            </a:r>
            <a:endParaRPr sz="20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6"/>
          <p:cNvSpPr/>
          <p:nvPr/>
        </p:nvSpPr>
        <p:spPr>
          <a:xfrm>
            <a:off x="-104400" y="600480"/>
            <a:ext cx="4430520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Development started on 2022</a:t>
            </a:r>
            <a:endParaRPr sz="24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67280" y="5347800"/>
            <a:ext cx="6694920" cy="1336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9920" y="4817880"/>
            <a:ext cx="3688920" cy="1946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33840" y="4909320"/>
            <a:ext cx="2605320" cy="42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42920" y="4474800"/>
            <a:ext cx="2146680" cy="34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6"/>
          <p:cNvSpPr/>
          <p:nvPr/>
        </p:nvSpPr>
        <p:spPr>
          <a:xfrm>
            <a:off x="5981760" y="685800"/>
            <a:ext cx="6210360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 modules available 4 INRAD + 4 PROTEUS</a:t>
            </a:r>
            <a:endParaRPr sz="24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6"/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 rot="-2028600">
            <a:off x="3110760" y="856080"/>
            <a:ext cx="3241440" cy="128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6"/>
          <p:cNvPicPr preferRelativeResize="0"/>
          <p:nvPr/>
        </p:nvPicPr>
        <p:blipFill rotWithShape="1">
          <a:blip r:embed="rId10">
            <a:alphaModFix amt="20000"/>
          </a:blip>
          <a:srcRect l="39048" t="22455" r="40475" b="17910"/>
          <a:stretch/>
        </p:blipFill>
        <p:spPr>
          <a:xfrm rot="-7527000">
            <a:off x="2670480" y="1484280"/>
            <a:ext cx="1172520" cy="197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6"/>
          <p:cNvSpPr txBox="1"/>
          <p:nvPr/>
        </p:nvSpPr>
        <p:spPr>
          <a:xfrm>
            <a:off x="11732760" y="6431040"/>
            <a:ext cx="45972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"/>
          <p:cNvSpPr/>
          <p:nvPr/>
        </p:nvSpPr>
        <p:spPr>
          <a:xfrm>
            <a:off x="1828800" y="0"/>
            <a:ext cx="8686800" cy="685800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Contents</a:t>
            </a:r>
            <a:endParaRPr sz="36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6000" marR="0" lvl="0" indent="-15313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None/>
            </a:pPr>
            <a:endParaRPr sz="2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6000" marR="0" lvl="0" indent="-216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Calibri"/>
              <a:buChar char="🗶"/>
            </a:pPr>
            <a:r>
              <a:rPr lang="en" sz="2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Detector Characterization (radioactive sources)</a:t>
            </a:r>
            <a:endParaRPr sz="2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6000" marR="0" lvl="0" indent="-15313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None/>
            </a:pPr>
            <a:endParaRPr sz="2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6000" marR="0" lvl="0" indent="-216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Calibri"/>
              <a:buChar char="🗶"/>
            </a:pPr>
            <a:r>
              <a:rPr lang="en" sz="2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Pulse Shape Discrimination (PSD)</a:t>
            </a:r>
            <a:endParaRPr sz="2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6000" marR="0" lvl="0" indent="-15313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None/>
            </a:pPr>
            <a:endParaRPr sz="2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6000" marR="0" lvl="0" indent="-216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Calibri"/>
              <a:buChar char="🗶"/>
            </a:pPr>
            <a:r>
              <a:rPr lang="en" sz="2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Principal Component Analysis (PCA)</a:t>
            </a:r>
            <a:endParaRPr sz="2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6000" marR="0" lvl="0" indent="-15313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None/>
            </a:pPr>
            <a:endParaRPr sz="2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6000" marR="0" lvl="0" indent="-216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Calibri"/>
              <a:buChar char="🗶"/>
            </a:pPr>
            <a:r>
              <a:rPr lang="en" sz="2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Preliminary results on </a:t>
            </a:r>
            <a:r>
              <a:rPr lang="en" sz="2200" i="0" u="none" strike="noStrike" cap="none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en" sz="2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C(n,n)</a:t>
            </a:r>
            <a:r>
              <a:rPr lang="en" sz="2200" i="0" u="none" strike="noStrike" cap="none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en" sz="2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 measurement at EAR1</a:t>
            </a:r>
            <a:endParaRPr sz="2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6000" marR="0" lvl="0" indent="-15313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Noto Sans Symbols"/>
              <a:buNone/>
            </a:pPr>
            <a:endParaRPr sz="2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6000" marR="0" lvl="0" indent="-216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Calibri"/>
              <a:buChar char="🗶"/>
            </a:pPr>
            <a:r>
              <a:rPr lang="en" sz="2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Future Analysis </a:t>
            </a:r>
            <a:endParaRPr sz="2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7"/>
          <p:cNvSpPr txBox="1"/>
          <p:nvPr/>
        </p:nvSpPr>
        <p:spPr>
          <a:xfrm>
            <a:off x="11732760" y="6431040"/>
            <a:ext cx="45972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"/>
          <p:cNvSpPr/>
          <p:nvPr/>
        </p:nvSpPr>
        <p:spPr>
          <a:xfrm>
            <a:off x="2880" y="-432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Detector Characterization</a:t>
            </a:r>
            <a:endParaRPr sz="16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8"/>
          <p:cNvSpPr/>
          <p:nvPr/>
        </p:nvSpPr>
        <p:spPr>
          <a:xfrm>
            <a:off x="2880" y="6511680"/>
            <a:ext cx="12191760" cy="33048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</a:t>
            </a:r>
            <a:r>
              <a:rPr lang="en" sz="1600" b="1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M. G.</a:t>
            </a:r>
            <a:endParaRPr sz="160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8"/>
          <p:cNvSpPr txBox="1"/>
          <p:nvPr/>
        </p:nvSpPr>
        <p:spPr>
          <a:xfrm>
            <a:off x="11148480" y="6475680"/>
            <a:ext cx="1374840" cy="4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8"/>
          <p:cNvSpPr txBox="1"/>
          <p:nvPr/>
        </p:nvSpPr>
        <p:spPr>
          <a:xfrm>
            <a:off x="3103200" y="2658600"/>
            <a:ext cx="611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Detector Characterization</a:t>
            </a:r>
            <a:endParaRPr sz="40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4" name="Google Shape;194;p8"/>
          <p:cNvCxnSpPr/>
          <p:nvPr/>
        </p:nvCxnSpPr>
        <p:spPr>
          <a:xfrm>
            <a:off x="3164400" y="2514600"/>
            <a:ext cx="5943600" cy="0"/>
          </a:xfrm>
          <a:prstGeom prst="straightConnector1">
            <a:avLst/>
          </a:prstGeom>
          <a:noFill/>
          <a:ln w="73075" cap="flat" cmpd="sng">
            <a:solidFill>
              <a:srgbClr val="B4C7D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5" name="Google Shape;195;p8"/>
          <p:cNvCxnSpPr/>
          <p:nvPr/>
        </p:nvCxnSpPr>
        <p:spPr>
          <a:xfrm>
            <a:off x="3164400" y="3918600"/>
            <a:ext cx="5943600" cy="0"/>
          </a:xfrm>
          <a:prstGeom prst="straightConnector1">
            <a:avLst/>
          </a:prstGeom>
          <a:noFill/>
          <a:ln w="73075" cap="flat" cmpd="sng">
            <a:solidFill>
              <a:srgbClr val="B4C7DC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164f6419f8_0_6"/>
          <p:cNvSpPr/>
          <p:nvPr/>
        </p:nvSpPr>
        <p:spPr>
          <a:xfrm>
            <a:off x="2880" y="-4320"/>
            <a:ext cx="12191700" cy="33060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Experimental set-up used for characterization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g3164f6419f8_0_6"/>
          <p:cNvSpPr/>
          <p:nvPr/>
        </p:nvSpPr>
        <p:spPr>
          <a:xfrm>
            <a:off x="2880" y="6511680"/>
            <a:ext cx="12191700" cy="330600"/>
          </a:xfrm>
          <a:prstGeom prst="rect">
            <a:avLst/>
          </a:prstGeom>
          <a:solidFill>
            <a:srgbClr val="729FCF"/>
          </a:solidFill>
          <a:ln w="12600" cap="flat" cmpd="sng">
            <a:solidFill>
              <a:srgbClr val="32549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Papanikolaou Dimitrios/Pellegriti M. G.</a:t>
            </a:r>
            <a:endParaRPr sz="1600" b="1" i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2" name="Google Shape;202;g3164f6419f8_0_6"/>
          <p:cNvSpPr txBox="1"/>
          <p:nvPr/>
        </p:nvSpPr>
        <p:spPr>
          <a:xfrm>
            <a:off x="11148480" y="6475680"/>
            <a:ext cx="13749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fld id="{00000000-1234-1234-1234-123412341234}" type="slidenum"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r>
              <a:rPr lang="en" sz="18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g3164f6419f8_0_6"/>
          <p:cNvSpPr/>
          <p:nvPr/>
        </p:nvSpPr>
        <p:spPr>
          <a:xfrm>
            <a:off x="43200" y="457200"/>
            <a:ext cx="3706500" cy="11430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Multi-Detector Array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4" name="Google Shape;204;g3164f6419f8_0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00" y="1756800"/>
            <a:ext cx="3511800" cy="4682880"/>
          </a:xfrm>
          <a:prstGeom prst="rect">
            <a:avLst/>
          </a:prstGeom>
          <a:noFill/>
          <a:ln w="54700" cap="flat" cmpd="sng">
            <a:solidFill>
              <a:srgbClr val="729FC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5" name="Google Shape;205;g3164f6419f8_0_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4600" y="1756800"/>
            <a:ext cx="3511800" cy="4682880"/>
          </a:xfrm>
          <a:prstGeom prst="rect">
            <a:avLst/>
          </a:prstGeom>
          <a:noFill/>
          <a:ln w="54700" cap="flat" cmpd="sng">
            <a:solidFill>
              <a:srgbClr val="729FC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6" name="Google Shape;206;g3164f6419f8_0_6"/>
          <p:cNvSpPr/>
          <p:nvPr/>
        </p:nvSpPr>
        <p:spPr>
          <a:xfrm>
            <a:off x="7916400" y="2080800"/>
            <a:ext cx="3886200" cy="388620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216000" marR="0" lvl="0" indent="-2160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Calibri"/>
              <a:buChar char="●"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Regular Tetrahydron base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6000" marR="0" lvl="0" indent="-16456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</a:pP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6000" marR="0" lvl="0" indent="-2160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Lightweight 3D-printed </a:t>
            </a: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PLA holders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6000" marR="0" lvl="0" indent="-16456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</a:pP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6000" marR="0" lvl="0" indent="-2160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Thin hollow </a:t>
            </a: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 rods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6000" marR="0" lvl="0" indent="-16456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</a:pP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6000" marR="0" lvl="0" indent="-2160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Calibri"/>
              <a:buChar char="●"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Power Supply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6000" marR="0" lvl="0" indent="-16456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</a:pP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6000" marR="0" lvl="0" indent="-2160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Calibri"/>
              <a:buChar char="●"/>
            </a:pPr>
            <a:r>
              <a:rPr lang="en" sz="18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Voltage Distributor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(4 Channels)</a:t>
            </a:r>
            <a:endParaRPr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g3164f6419f8_0_6"/>
          <p:cNvSpPr/>
          <p:nvPr/>
        </p:nvSpPr>
        <p:spPr>
          <a:xfrm>
            <a:off x="8987400" y="37080"/>
            <a:ext cx="3279300" cy="326100"/>
          </a:xfrm>
          <a:prstGeom prst="roundRect">
            <a:avLst>
              <a:gd name="adj" fmla="val 16667"/>
            </a:avLst>
          </a:prstGeom>
          <a:solidFill>
            <a:srgbClr val="FFB66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 rotWithShape="0">
              <a:srgbClr val="808080"/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Multi-Detector Array</a:t>
            </a:r>
            <a:endParaRPr sz="16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g3164f6419f8_0_6"/>
          <p:cNvSpPr txBox="1"/>
          <p:nvPr/>
        </p:nvSpPr>
        <p:spPr>
          <a:xfrm>
            <a:off x="8431200" y="542160"/>
            <a:ext cx="3736500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none" strike="noStrik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**Developed at INFN-CT, Sezione di Catania**</a:t>
            </a:r>
            <a:endParaRPr sz="14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g3164f6419f8_0_6"/>
          <p:cNvSpPr txBox="1"/>
          <p:nvPr/>
        </p:nvSpPr>
        <p:spPr>
          <a:xfrm>
            <a:off x="1524050" y="5134675"/>
            <a:ext cx="2234100" cy="757800"/>
          </a:xfrm>
          <a:prstGeom prst="rect">
            <a:avLst/>
          </a:prstGeom>
          <a:solidFill>
            <a:srgbClr val="EDC7AE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   source position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aseline="30000"/>
              <a:t>137</a:t>
            </a:r>
            <a:r>
              <a:rPr lang="en" sz="1800"/>
              <a:t>Cs, </a:t>
            </a:r>
            <a:r>
              <a:rPr lang="en" sz="1800" baseline="30000"/>
              <a:t>60</a:t>
            </a:r>
            <a:r>
              <a:rPr lang="en" sz="1800"/>
              <a:t>Co or AmBe</a:t>
            </a:r>
            <a:endParaRPr sz="1800"/>
          </a:p>
        </p:txBody>
      </p:sp>
      <p:cxnSp>
        <p:nvCxnSpPr>
          <p:cNvPr id="210" name="Google Shape;210;g3164f6419f8_0_6"/>
          <p:cNvCxnSpPr/>
          <p:nvPr/>
        </p:nvCxnSpPr>
        <p:spPr>
          <a:xfrm rot="10800000">
            <a:off x="1902275" y="4456975"/>
            <a:ext cx="491700" cy="67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1" name="Google Shape;211;g3164f6419f8_0_6"/>
          <p:cNvSpPr txBox="1"/>
          <p:nvPr/>
        </p:nvSpPr>
        <p:spPr>
          <a:xfrm>
            <a:off x="4246875" y="560025"/>
            <a:ext cx="2805900" cy="9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pStil0 (PROTEUS)</a:t>
            </a:r>
            <a:endParaRPr sz="1800" b="1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pStil1-2-3 (INRAD)</a:t>
            </a:r>
            <a:endParaRPr sz="1800" b="1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2934</Words>
  <Application>Microsoft Office PowerPoint</Application>
  <PresentationFormat>Widescreen</PresentationFormat>
  <Paragraphs>698</Paragraphs>
  <Slides>59</Slides>
  <Notes>59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59</vt:i4>
      </vt:variant>
    </vt:vector>
  </HeadingPairs>
  <TitlesOfParts>
    <vt:vector size="69" baseType="lpstr">
      <vt:lpstr>Times New Roman</vt:lpstr>
      <vt:lpstr>Quattrocento Sans</vt:lpstr>
      <vt:lpstr>Noto Sans Symbols</vt:lpstr>
      <vt:lpstr>Calibri</vt:lpstr>
      <vt:lpstr>Arial</vt:lpstr>
      <vt:lpstr>Arial</vt:lpstr>
      <vt:lpstr>Tema di Office</vt:lpstr>
      <vt:lpstr>Tema di Office</vt:lpstr>
      <vt:lpstr>Office</vt:lpstr>
      <vt:lpstr>Tema di Office</vt:lpstr>
      <vt:lpstr>Stilbene detectors: characterization, n+12C preliminary results and future developments</vt:lpstr>
      <vt:lpstr>OUTLOOK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Maria Grazia Pellegriti</dc:creator>
  <cp:lastModifiedBy>Maria Grazia Pellegriti</cp:lastModifiedBy>
  <cp:revision>1</cp:revision>
  <dcterms:created xsi:type="dcterms:W3CDTF">2024-10-28T06:55:11Z</dcterms:created>
  <dcterms:modified xsi:type="dcterms:W3CDTF">2024-11-21T11:46:38Z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</vt:i4>
  </property>
  <property fmtid="{D5CDD505-2E9C-101B-9397-08002B2CF9AE}" pid="3" name="PresentationFormat">
    <vt:lpwstr>Widescreen</vt:lpwstr>
  </property>
  <property fmtid="{D5CDD505-2E9C-101B-9397-08002B2CF9AE}" pid="4" name="Slides">
    <vt:i4>11</vt:i4>
  </property>
</Properties>
</file>