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/>
    <p:restoredTop sz="94719"/>
  </p:normalViewPr>
  <p:slideViewPr>
    <p:cSldViewPr snapToGrid="0">
      <p:cViewPr varScale="1">
        <p:scale>
          <a:sx n="120" d="100"/>
          <a:sy n="120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137B6-F0C1-9377-EBF0-2B44978C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BC0896-5606-7313-6BDE-DDBBF55BD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8BDC55-0595-C18D-4D1F-F12A6B23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94F5E2-8F55-9829-FD17-814C86C2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D4B093-E233-76DA-6F5E-A5878992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37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BAF8F-1AF3-6176-6B81-8D3F84C8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7E82C2-7489-B576-1EEC-1C78D2204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78EBF4-85CF-630B-7779-47F6281C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A7810-0432-4D6E-035F-ADE9D0FC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DCA0E-DEF3-2880-E7AB-FEB706B0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5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DDD5CC-2327-C45E-7D46-BCD4F1BCB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270EC3-854B-E0B5-C8F2-8EFAB2C65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68E771-5399-5CFF-1F6D-D852AFB4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971EC-99AA-E1AB-D7E3-2AFF021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D6C141-AA34-E495-0E96-2711C9D0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0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17F71-7BB2-B94A-8440-F31BFD04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FD1BF-7171-CBAC-9BD2-3F0ADFFF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69BFEA-9317-2767-F3F2-8219BE02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7B782E-5A87-3419-2E27-30FD14D2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DCD27-74C9-34E2-09DE-68D412D3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00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FF291-52C9-6BAE-DB7B-4D3FC5C9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115C85-3538-4E96-8F0C-F06D5DFF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BA76CA-6917-806B-C02B-148C0145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129190-6CD6-CFB5-AE5B-5361E8382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7F4230-C5F4-1574-DC7B-4FC7CB60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39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B0738-1D7E-3BE8-7127-25DBA3E1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E1F34-BA57-99F1-6F52-999024A2D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BF64ED-C5C2-5210-41E0-1A7A94529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9C3A58-4637-7031-C19B-239EF3BE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1CA38C-734B-DFB0-765A-60E49696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EB949-0A56-77E8-8DDA-F76843C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39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E7CE8-5638-6D9C-32B0-517B969D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C86D4B-7935-5177-133C-64304726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27C6DB-9142-5213-F3BD-96DB6A210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82FD99-0DAE-1636-6238-F38441627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7A11A4-4434-A793-E9E4-BED2BF11C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EBF274-7B96-3056-E0E6-9C87AB4B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8B3E87-5C8F-1142-CE21-A2F6A6EF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AB11A3-3F72-97E9-F18D-ED721451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6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75B21-210F-0D1E-646D-568E8223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1F2C3D-41E0-1142-F9F4-A810FE9B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9EA8D3-5280-146F-461D-070CCFF2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4218C1-9DAF-0E4F-C6F6-0FA85CC8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5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ADCE70-26B5-D3FD-9271-5F4B641A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AD377A-C9DD-1572-E54B-5D9215A2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879F5A-653F-8EDF-E076-194D8722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48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921DC-8C23-F723-4E81-96F3EA5D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BE2E7-E44B-C5BA-C97D-6EB6A58B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0CD23A-FA33-41B9-375C-02EB8F0C7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0D2CD9-1239-8BA2-AA21-71F3E69E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CBA28C-DCDA-5B5B-E08D-853FCA5A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EBF162-2286-DCE7-70BA-8E211FAD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1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17EF6-5005-CE38-09CE-32148FEE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C33DA9-A501-3DBF-3D7A-F87AD4EBA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0AF4F7-2175-B1E2-D02D-D4435EFE6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657820-93AF-7DE8-03BB-6CB93404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CEC7DA-C6B4-45A9-DD8F-5924FBBC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FD6D60-EDEB-502B-33E8-39E8D840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1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68C87B-2FD1-395F-2D70-9CB156E6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B55338-1755-1340-3F55-CF9869C5F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DF2F08-C215-247A-6615-C28506F25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AFC5B-CCCF-C14F-8B73-18B1C644AA45}" type="datetimeFigureOut">
              <a:rPr lang="it-IT" smtClean="0"/>
              <a:t>21/11/24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20EC87-B97F-E839-A263-CB3F6135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923316-BB01-56A2-0260-403E3967F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9FE8E-3B47-474C-9D95-253F02C51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92300-9361-D396-EB57-7ECA259A3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Camere </a:t>
            </a:r>
            <a:r>
              <a:rPr lang="it-IT" b="1" i="0" u="none" strike="noStrike" dirty="0" err="1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uMEGAS</a:t>
            </a:r>
            <a:r>
              <a:rPr lang="it-IT" b="1" i="0" u="none" strike="noStrike" dirty="0">
                <a:solidFill>
                  <a:srgbClr val="1A63A0"/>
                </a:solidFill>
                <a:effectLst/>
                <a:latin typeface="Roboto" panose="020F0502020204030204" pitchFamily="34" charset="0"/>
              </a:rPr>
              <a:t> per misura tracce e+ e-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1D81EA-6AAF-845F-E3C0-E1F508855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Visita a Saclay</a:t>
            </a:r>
          </a:p>
        </p:txBody>
      </p:sp>
    </p:spTree>
    <p:extLst>
      <p:ext uri="{BB962C8B-B14F-4D97-AF65-F5344CB8AC3E}">
        <p14:creationId xmlns:p14="http://schemas.microsoft.com/office/powerpoint/2010/main" val="336512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ADDB7-0268-4B07-A635-8681731D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gamma-flash u-</a:t>
            </a:r>
            <a:r>
              <a:rPr lang="it-IT" dirty="0" err="1"/>
              <a:t>Megas</a:t>
            </a:r>
            <a:r>
              <a:rPr lang="it-IT" dirty="0"/>
              <a:t> a </a:t>
            </a:r>
            <a:r>
              <a:rPr lang="it-IT" dirty="0" err="1"/>
              <a:t>n_TOF</a:t>
            </a:r>
            <a:r>
              <a:rPr lang="it-IT" dirty="0"/>
              <a:t> EAR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24649F-378B-2CAE-C99B-CC5C510D9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U-</a:t>
            </a:r>
            <a:r>
              <a:rPr lang="it-IT" dirty="0" err="1"/>
              <a:t>megas</a:t>
            </a:r>
            <a:r>
              <a:rPr lang="it-IT" dirty="0"/>
              <a:t> 10x10 cm</a:t>
            </a:r>
          </a:p>
          <a:p>
            <a:r>
              <a:rPr lang="it-IT" dirty="0"/>
              <a:t>U-</a:t>
            </a:r>
            <a:r>
              <a:rPr lang="it-IT" dirty="0" err="1"/>
              <a:t>megas</a:t>
            </a:r>
            <a:r>
              <a:rPr lang="it-IT" dirty="0"/>
              <a:t> per rivelazione neutroni (molto più materiale davanti ma Gap molto piccolo). Condizioni più sfavorevoli che con X17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BB77B4-2D73-423A-62AB-DD244B25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8" y="3620897"/>
            <a:ext cx="4540082" cy="25560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05B72F-D9C3-E426-224D-29953C83F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67" y="3429000"/>
            <a:ext cx="4540082" cy="25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50327-888C-0915-FD49-CB6F2310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11701669" cy="1325563"/>
          </a:xfrm>
        </p:spPr>
        <p:txBody>
          <a:bodyPr/>
          <a:lstStyle/>
          <a:p>
            <a:pPr algn="ctr"/>
            <a:r>
              <a:rPr lang="it-IT" i="1" dirty="0"/>
              <a:t>Data </a:t>
            </a:r>
            <a:r>
              <a:rPr lang="it-IT" i="1" dirty="0" err="1"/>
              <a:t>analisys</a:t>
            </a:r>
            <a:r>
              <a:rPr lang="it-IT" i="1" dirty="0"/>
              <a:t> ancora in corso ma risultati promettenti a 10 cm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FC80D78-8763-D25F-A722-6E937F081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431" y="1690688"/>
            <a:ext cx="8758896" cy="4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48DB4-4E9D-5DEF-3EB6-01641CF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PCB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5254B-4D13-1608-4EFF-1DBF3F689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Assumendo il layout delle strip come da PCB u-</a:t>
            </a:r>
            <a:r>
              <a:rPr lang="it-IT" dirty="0" err="1"/>
              <a:t>Rwell</a:t>
            </a:r>
            <a:r>
              <a:rPr lang="it-IT" dirty="0"/>
              <a:t>, la scaletta temporale è:</a:t>
            </a:r>
          </a:p>
          <a:p>
            <a:r>
              <a:rPr lang="it-IT" dirty="0"/>
              <a:t>Entro fine anno produzione file GERBER</a:t>
            </a:r>
          </a:p>
          <a:p>
            <a:r>
              <a:rPr lang="it-IT" dirty="0"/>
              <a:t>Modificato layout boards per azzerare spazi morti nella configurazione a Cubo</a:t>
            </a:r>
          </a:p>
          <a:p>
            <a:r>
              <a:rPr lang="it-IT" dirty="0"/>
              <a:t>Connettore fatto direttamente da PCB (accoppiabile tramite cavo a qualsiasi connettore)</a:t>
            </a:r>
          </a:p>
          <a:p>
            <a:r>
              <a:rPr lang="it-IT" dirty="0"/>
              <a:t>Utilizzo di </a:t>
            </a:r>
            <a:r>
              <a:rPr lang="it-IT" dirty="0" err="1"/>
              <a:t>Kapton</a:t>
            </a:r>
            <a:r>
              <a:rPr lang="it-IT" dirty="0"/>
              <a:t> rigido/flessibile</a:t>
            </a:r>
          </a:p>
          <a:p>
            <a:r>
              <a:rPr lang="it-IT" dirty="0"/>
              <a:t>Produzione di 4+4 PCB (SOMACIS?)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49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3267D-804A-87C7-DABE-7A728D6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DLC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E6A94-5931-1D56-BD63-353ABDCE2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Vantaggi</a:t>
            </a:r>
          </a:p>
          <a:p>
            <a:pPr lvl="1"/>
            <a:r>
              <a:rPr lang="it-IT" dirty="0"/>
              <a:t>Estingue le scariche</a:t>
            </a:r>
          </a:p>
          <a:p>
            <a:r>
              <a:rPr lang="it-IT" dirty="0"/>
              <a:t>Svantaggi</a:t>
            </a:r>
          </a:p>
          <a:p>
            <a:pPr lvl="1"/>
            <a:r>
              <a:rPr lang="it-IT" dirty="0"/>
              <a:t>Unico fornitore mondiale</a:t>
            </a:r>
            <a:r>
              <a:rPr lang="it-IT" dirty="0">
                <a:sym typeface="Wingdings" pitchFamily="2" charset="2"/>
              </a:rPr>
              <a:t> 6-8 mesi per la consegna</a:t>
            </a:r>
          </a:p>
          <a:p>
            <a:pPr lvl="1"/>
            <a:r>
              <a:rPr lang="it-IT" dirty="0">
                <a:sym typeface="Wingdings" pitchFamily="2" charset="2"/>
              </a:rPr>
              <a:t>Costoso</a:t>
            </a:r>
          </a:p>
          <a:p>
            <a:pPr lvl="1"/>
            <a:r>
              <a:rPr lang="it-IT" dirty="0">
                <a:sym typeface="Wingdings" pitchFamily="2" charset="2"/>
              </a:rPr>
              <a:t>Implica produzione in camera bianca</a:t>
            </a:r>
          </a:p>
          <a:p>
            <a:pPr lvl="1"/>
            <a:r>
              <a:rPr lang="it-IT" dirty="0" err="1">
                <a:sym typeface="Wingdings" pitchFamily="2" charset="2"/>
              </a:rPr>
              <a:t>Spattera</a:t>
            </a:r>
            <a:r>
              <a:rPr lang="it-IT" dirty="0">
                <a:sym typeface="Wingdings" pitchFamily="2" charset="2"/>
              </a:rPr>
              <a:t> carbonio con particelle ad alta densità di ionizzazione</a:t>
            </a:r>
          </a:p>
          <a:p>
            <a:pPr lvl="1"/>
            <a:r>
              <a:rPr lang="it-IT" dirty="0"/>
              <a:t>Tecnologia recente, rischio affidabilità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8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F9286-B938-770E-00C5-5412D268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elettronica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33708-0DED-D851-0C79-43911E72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IRFU può prestarci per 3+3 (test in </a:t>
            </a:r>
            <a:r>
              <a:rPr lang="it-IT" dirty="0" err="1"/>
              <a:t>lab+misura</a:t>
            </a:r>
            <a:r>
              <a:rPr lang="it-IT" dirty="0"/>
              <a:t> </a:t>
            </a:r>
            <a:r>
              <a:rPr lang="it-IT" dirty="0" err="1"/>
              <a:t>n_TOF</a:t>
            </a:r>
            <a:r>
              <a:rPr lang="it-IT" dirty="0"/>
              <a:t>) mesi l’intera elettronica (</a:t>
            </a:r>
            <a:r>
              <a:rPr lang="it-IT" dirty="0" err="1"/>
              <a:t>DAQ+HV+etc</a:t>
            </a:r>
            <a:r>
              <a:rPr lang="it-IT" dirty="0"/>
              <a:t>..).</a:t>
            </a:r>
          </a:p>
          <a:p>
            <a:r>
              <a:rPr lang="it-IT" dirty="0"/>
              <a:t>Sistema a multiplexer DREAM </a:t>
            </a:r>
          </a:p>
          <a:p>
            <a:r>
              <a:rPr lang="it-IT" dirty="0"/>
              <a:t>Disponibili 3 +1 cards (circa 500 </a:t>
            </a:r>
            <a:r>
              <a:rPr lang="it-IT" dirty="0" err="1"/>
              <a:t>ch</a:t>
            </a:r>
            <a:r>
              <a:rPr lang="it-IT" dirty="0"/>
              <a:t>/card)</a:t>
            </a:r>
          </a:p>
          <a:p>
            <a:r>
              <a:rPr lang="it-IT" dirty="0"/>
              <a:t>Suggerito Acquisto di una scheda (5keuro circa) per impratichirsi (se </a:t>
            </a:r>
            <a:r>
              <a:rPr lang="it-IT" dirty="0" err="1"/>
              <a:t>available</a:t>
            </a:r>
            <a:r>
              <a:rPr lang="it-IT" dirty="0"/>
              <a:t>)</a:t>
            </a:r>
          </a:p>
          <a:p>
            <a:r>
              <a:rPr lang="it-IT" dirty="0"/>
              <a:t>card 500 </a:t>
            </a:r>
            <a:r>
              <a:rPr lang="it-IT" dirty="0" err="1"/>
              <a:t>samples+mult</a:t>
            </a:r>
            <a:r>
              <a:rPr lang="it-IT" dirty="0"/>
              <a:t> x 2:</a:t>
            </a:r>
          </a:p>
          <a:p>
            <a:pPr lvl="1"/>
            <a:r>
              <a:rPr lang="it-IT" dirty="0"/>
              <a:t>Point </a:t>
            </a:r>
            <a:r>
              <a:rPr lang="it-IT" dirty="0" err="1"/>
              <a:t>distance</a:t>
            </a:r>
            <a:r>
              <a:rPr lang="it-IT" dirty="0"/>
              <a:t> 40 ns -&gt; finestra acquisizione 16 </a:t>
            </a:r>
            <a:r>
              <a:rPr lang="it-IT" dirty="0" err="1"/>
              <a:t>us</a:t>
            </a:r>
            <a:endParaRPr lang="it-IT" dirty="0"/>
          </a:p>
          <a:p>
            <a:pPr lvl="1"/>
            <a:r>
              <a:rPr lang="it-IT" dirty="0"/>
              <a:t>Point </a:t>
            </a:r>
            <a:r>
              <a:rPr lang="it-IT" dirty="0" err="1"/>
              <a:t>distance</a:t>
            </a:r>
            <a:r>
              <a:rPr lang="it-IT" dirty="0"/>
              <a:t> 20 ns -&gt; finestra acquisizione 8 </a:t>
            </a:r>
            <a:r>
              <a:rPr lang="it-IT" dirty="0" err="1"/>
              <a:t>us</a:t>
            </a:r>
            <a:endParaRPr lang="it-IT" dirty="0"/>
          </a:p>
          <a:p>
            <a:r>
              <a:rPr lang="it-IT" dirty="0"/>
              <a:t>Può lavorare in zero </a:t>
            </a:r>
            <a:r>
              <a:rPr lang="it-IT" dirty="0" err="1"/>
              <a:t>suppression</a:t>
            </a:r>
            <a:r>
              <a:rPr lang="it-IT" dirty="0"/>
              <a:t> (da verificare il dead time) </a:t>
            </a:r>
          </a:p>
        </p:txBody>
      </p:sp>
    </p:spTree>
    <p:extLst>
      <p:ext uri="{BB962C8B-B14F-4D97-AF65-F5344CB8AC3E}">
        <p14:creationId xmlns:p14="http://schemas.microsoft.com/office/powerpoint/2010/main" val="107106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104E3-AD6D-E336-C6BB-DE3465B7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prospettive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34DD2-8264-7C6D-2059-65121B34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Grande interesse di IRFU a partecipare attivamente</a:t>
            </a:r>
          </a:p>
          <a:p>
            <a:r>
              <a:rPr lang="it-IT" dirty="0"/>
              <a:t>Rinunciando al DLC potremmo avere i rivelatori pronti entro settembre 2025 (probabilmente anche prima)</a:t>
            </a:r>
          </a:p>
          <a:p>
            <a:r>
              <a:rPr lang="it-IT" dirty="0"/>
              <a:t>tecnologia super matura e collaudata</a:t>
            </a:r>
          </a:p>
          <a:p>
            <a:r>
              <a:rPr lang="it-IT" dirty="0"/>
              <a:t>Guadagno di circa 10 x intensità segnale rispetto u-</a:t>
            </a:r>
            <a:r>
              <a:rPr lang="it-IT" dirty="0" err="1"/>
              <a:t>Rwell</a:t>
            </a:r>
            <a:endParaRPr lang="it-IT" dirty="0"/>
          </a:p>
          <a:p>
            <a:r>
              <a:rPr lang="it-IT" dirty="0"/>
              <a:t>Costi dimezzabili ( lavorare su Frank)</a:t>
            </a:r>
          </a:p>
          <a:p>
            <a:r>
              <a:rPr lang="it-IT" dirty="0"/>
              <a:t>Post-doc disponibile per gestione elettronica ed analisi dati (contratto?)</a:t>
            </a:r>
          </a:p>
          <a:p>
            <a:r>
              <a:rPr lang="it-IT" dirty="0"/>
              <a:t>Sviluppare nostra elettronica con molto più tempo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856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306</Words>
  <Application>Microsoft Macintosh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Roboto</vt:lpstr>
      <vt:lpstr>Wingdings</vt:lpstr>
      <vt:lpstr>Tema di Office</vt:lpstr>
      <vt:lpstr>Camere uMEGAS per misura tracce e+ e-</vt:lpstr>
      <vt:lpstr>Test gamma-flash u-Megas a n_TOF EAR 2</vt:lpstr>
      <vt:lpstr>Data analisys ancora in corso ma risultati promettenti a 10 cm</vt:lpstr>
      <vt:lpstr>PCB</vt:lpstr>
      <vt:lpstr>DLC</vt:lpstr>
      <vt:lpstr>elettronica</vt:lpstr>
      <vt:lpstr>prospettive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Pierfrancesco Mastinu</dc:creator>
  <cp:lastModifiedBy>Pierfrancesco Mastinu</cp:lastModifiedBy>
  <cp:revision>1</cp:revision>
  <dcterms:created xsi:type="dcterms:W3CDTF">2024-11-21T14:22:50Z</dcterms:created>
  <dcterms:modified xsi:type="dcterms:W3CDTF">2024-11-21T14:59:18Z</dcterms:modified>
</cp:coreProperties>
</file>