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1622" r:id="rId2"/>
    <p:sldId id="1448" r:id="rId3"/>
    <p:sldId id="330" r:id="rId4"/>
    <p:sldId id="1663" r:id="rId5"/>
    <p:sldId id="1645" r:id="rId6"/>
    <p:sldId id="1656" r:id="rId7"/>
    <p:sldId id="352" r:id="rId8"/>
    <p:sldId id="353" r:id="rId9"/>
    <p:sldId id="355" r:id="rId10"/>
    <p:sldId id="354" r:id="rId11"/>
    <p:sldId id="1659" r:id="rId12"/>
    <p:sldId id="1657" r:id="rId13"/>
    <p:sldId id="1664" r:id="rId14"/>
    <p:sldId id="1660" r:id="rId15"/>
    <p:sldId id="1665" r:id="rId16"/>
    <p:sldId id="1666" r:id="rId17"/>
    <p:sldId id="1661" r:id="rId18"/>
    <p:sldId id="16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06A21-5ABF-E947-99AB-D9948F35D168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82D5-1A74-E147-83C0-4A69B0B9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E6C24-BC70-2D1B-CFD3-102787334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D3B7B-F010-05FD-DEFC-E4295DC1E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A5FE0-414C-5553-EBDB-85CBB5B5C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1BA23-1ED6-BBA8-4ADB-04719451E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0FD1B-B27D-C072-4E1C-614CF852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41D2B-F47A-7D1E-1246-3B8BFCEBE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90868-BFC4-2C23-9292-06554FD9D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1E68A-46F2-E2EC-FB6C-6C497C6E1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8DD0D-C073-DA53-D17F-31EA7462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ACD45-86B1-EE79-2141-93009B505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C9892-2983-C02B-EB3C-FE747ADFF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E2C29-6044-3158-AAA9-7E8880B60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0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07D8F-D7CE-E5BE-0D3D-5DABF28C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1C996-0A12-3544-A963-42F333D47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F2D84-F24A-E215-294B-31789AB29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F417F-1BBC-5AA1-7635-60B6570E7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00C0D-9033-469E-5F74-E386DED51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11189-A926-6833-51B4-C88B85301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C1C92-C912-2943-012A-027C41AA8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42BFC-E09C-04F4-4C9E-3EE7E5E64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1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986E-FB0D-1301-ABA1-9D49F8C3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3F370A-1C9E-B7B2-B55F-DEA134705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EC4F7-C937-A776-FACE-518D3B53B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A31D1-C942-EC0F-D818-AFBAC5E5B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36D6-6F25-88C2-C8DB-A04B77FE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EF586-C278-F8F8-AF5E-C90A6002A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6FFF6-2DF9-17AC-FA7E-FE3834727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838F2-7582-0441-C0C9-F860F78A7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143D-6016-F146-E2E1-E229F1BC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90608-2896-E3B8-21C4-7488E2D23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991E5-1130-C6D9-BB9F-97975E06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E2A5-F0AB-E591-B50A-460F7C92A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FD349-FFDA-10AD-6AF4-6DF5900E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49B7D-552D-3AE9-44AF-13CD72F93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527AB-A507-2972-D6D3-5BA72383C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222D5-C471-EE2B-CE17-7D557B39A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E2C34-6A18-DE71-22C3-9B55ABF7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0570F-8E01-0CB5-A5F2-70C05C307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6BCCA-A698-09F2-6996-304BBC208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71D2-B1F0-94D0-C48B-E88B25A25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2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77D6-C589-25A0-CA0D-3A7349A3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F8674-AB31-6B15-DEEC-40C1968E2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A23DA-FC6E-BD72-B4F1-9A2005CDD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D6B23-3897-14F9-886B-94AA019B0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1DA6E-8A9B-9143-9D29-F5434C9582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D7C89-62FC-6AD9-4880-CC73E446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ADF41-3843-1832-9A12-DECBD5C7E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25385-21C8-F658-65E0-4F476A488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A9C17-AAC5-C223-886D-702A7988C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1DA6E-8A9B-9143-9D29-F5434C9582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2FFF-617A-D58C-2A74-CC90F635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236F2-8C13-C6C1-F713-702A82E9D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69F70-3BBE-CE26-DD4C-7058EBC4C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0E0C2-8FBA-7142-657A-F702A10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1DA6E-8A9B-9143-9D29-F5434C9582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44DD-5E58-07C0-ECB5-B097F6C1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06D32-D141-FBF1-1476-1CDC8BE65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2F6EE-6A5B-3EAE-3259-F9DEB7A38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7FF7B-78A1-D836-F291-F6138CB58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1DA6E-8A9B-9143-9D29-F5434C9582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AF9E-6B6E-AC89-3585-F4F980870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1A334-882B-0D84-B689-B2D52D163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FD160-D5FA-1E1F-6114-5344F592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0BCE0-D610-91F1-F705-6CA70FE19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4E63-1B77-514A-83BB-9B83B35B7E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F3EC-3722-A099-31F3-8A88F3CE5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7108-8A7C-6594-E4D2-E5AA865F8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AD9C-29E0-B0C3-F57A-F4BAF016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9768-EB24-FBFC-7DFC-D16827E4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FD1DA-55AC-7B1E-6232-9283B415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4B60-231C-8EAE-EF2A-623701BE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B786A-6D3D-212E-8035-740950A7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34DE4-3E39-9FA7-3E1A-30E7335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B44C-269C-AA44-6ECA-97502A51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7D380-3F8D-87F5-0567-C8F14C6B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C1464-032F-DF82-DC72-875EF0383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2A0B0-358B-C1BF-02E4-16F85AD27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11A89-0B96-E2A5-3E42-30E6231D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7F425-2180-EAAC-1AEB-F9757623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49D99-EA6B-A22A-5A68-5C7BCD51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94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3976" indent="-323976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7952" indent="-323976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1928" indent="-323976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247" indent="-228584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31" y="6408010"/>
            <a:ext cx="867863" cy="365125"/>
          </a:xfrm>
        </p:spPr>
        <p:txBody>
          <a:bodyPr/>
          <a:lstStyle/>
          <a:p>
            <a:pPr>
              <a:defRPr/>
            </a:pPr>
            <a:fld id="{DE34A9FC-1039-0E47-B805-F3131585A4F2}" type="datetime1">
              <a:rPr lang="de-CH" smtClean="0"/>
              <a:t>26.11.24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4" y="640801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M. Calviani | n_TOF Facility at CERN | NSTAPP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8" y="6408010"/>
            <a:ext cx="681255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BACF-B404-046B-15C9-3DBE76A4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64F1-15DD-D676-5E3B-FF577F62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542F-85F5-4F5D-8E03-D625C633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C3A3-5635-FE93-09C2-F7C91FFE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45CEA-BE02-6BB2-F896-F3983E93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6A58-CAA3-1CE0-4E51-DBEBC13C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021A9-0864-99DF-4490-11462088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64FCF-A9E9-BDC3-2333-58813A23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0C47-B973-CFF0-648D-BEE97D5E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7DA0-B0AA-682B-182C-E4738DB0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D70E-2370-D409-3F0C-DD37DA17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B3B2-BAFC-A2D8-9838-E5CC0294A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6A238-7AB4-FCE6-CC29-041A95041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56C9-7398-7625-7E4A-7A163596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75907-4C45-7A10-B005-D795B10E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8AB72-A514-BFE8-6DC4-AFAE85EB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D012-9A70-0A4B-305F-DD37B0BE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227F-4CB3-0F10-3E7F-0121E283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355C8-9F79-8881-5FF4-DA146E676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E9A18-FB15-2C3A-DFA0-46339548E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49111-717D-E07F-5589-99639BD1B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8FF90-2604-EC0F-3900-1A4197CA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9ABA1-9C6B-646D-C62A-F259AAF5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FBE38-9292-1A82-3E80-BFC2EE67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2C3C-A455-A264-1FD8-0B57CC7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E6873-095C-C145-4C10-87EB82EA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8DCD3-9C1C-3EE5-AE63-91B828A8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794D-110F-0CF5-DDE3-DF70C3F7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CF5C1-007E-D842-6339-489D314D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847B0-4EC1-BF29-F8BD-5E90CAD7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12C02-EEE8-BCFA-B05A-E35B58AF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E39B-2BBE-F776-1024-D39A811B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4D95-CD6F-E867-E478-20A8D392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9EE92-8055-3B31-590A-3ED6DC6CD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11A2A-16DE-970F-FFC7-85344623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29973-55E6-3025-D7B2-57E8C2FA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93BFF-C9B7-54B9-D818-0F0ABEC1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9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A5B1-222F-CD73-C04F-AE412EC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D8641-C078-3C0D-320B-B81AD8485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CC14-97F5-C2C8-EE6C-48572C743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C04C1-0A20-83D6-64AB-6E4CFE84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C5EE4-DDE4-D0BD-5D91-071A1305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55919-3439-BD2B-89A5-A3BF33A2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5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A31F2-36B1-6B18-25F2-DE131050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B79F2-BA32-34C6-352B-36719385E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61B1E-078C-F5D1-2061-0B32C1662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C0A68-598F-D242-9986-6CCFC3604C05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14113-68A9-EB0A-21DC-48FF25084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99A0D-776D-235D-174A-804A6D171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21278-FC3C-8341-B654-CD0F6FA1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s://twiki.cern.ch/twiki/bin/view/NTOF/Phase2021Proposa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chrome-extension://efaidnbmnnnibpcajpcglclefindmkaj/https:/cds.cern.ch/record/2798978/files/INTC-P-623.pdf" TargetMode="External"/><Relationship Id="rId5" Type="http://schemas.openxmlformats.org/officeDocument/2006/relationships/hyperlink" Target="https://cds.cern.ch/record/2737308?ln=en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6DC51-8744-5BB9-B59B-FB7DD8BF2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1" y="262828"/>
            <a:ext cx="7194637" cy="5025919"/>
          </a:xfrm>
          <a:prstGeom prst="rect">
            <a:avLst/>
          </a:prstGeom>
        </p:spPr>
      </p:pic>
      <p:pic>
        <p:nvPicPr>
          <p:cNvPr id="5" name="Picture 4" descr="A blue logo with text&#10;&#10;Description automatically generated">
            <a:extLst>
              <a:ext uri="{FF2B5EF4-FFF2-40B4-BE49-F238E27FC236}">
                <a16:creationId xmlns:a16="http://schemas.microsoft.com/office/drawing/2014/main" id="{0960E4F5-3FCA-0295-FC96-E5EBFD8B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549" y="32588"/>
            <a:ext cx="2819400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48C98F-2BC9-BF67-19E6-2F91324DE372}"/>
              </a:ext>
            </a:extLst>
          </p:cNvPr>
          <p:cNvSpPr txBox="1"/>
          <p:nvPr/>
        </p:nvSpPr>
        <p:spPr>
          <a:xfrm>
            <a:off x="8818512" y="6456080"/>
            <a:ext cx="33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Bologna, 21-22 November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E48D1-D84C-3E52-EA34-19FD50AFC3A3}"/>
              </a:ext>
            </a:extLst>
          </p:cNvPr>
          <p:cNvSpPr txBox="1"/>
          <p:nvPr/>
        </p:nvSpPr>
        <p:spPr>
          <a:xfrm>
            <a:off x="161051" y="6387792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alberto.mengoni@cern.ch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91124-44CE-919A-BDB6-7118BBC17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FC083-216D-45F5-CCBF-B8C67C6938C7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F2D51-A6C7-F9A8-F468-038D322A5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541" y="5909313"/>
            <a:ext cx="856259" cy="84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AAEDB-F468-252B-EF41-6C8C16103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pic>
        <p:nvPicPr>
          <p:cNvPr id="24" name="Picture 23" descr="A line graph with numbers and a green line&#10;&#10;Description automatically generated">
            <a:extLst>
              <a:ext uri="{FF2B5EF4-FFF2-40B4-BE49-F238E27FC236}">
                <a16:creationId xmlns:a16="http://schemas.microsoft.com/office/drawing/2014/main" id="{3025F655-A608-C4BD-390A-2A44DA84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1440000"/>
            <a:ext cx="5193600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CB67-6D0F-1520-366A-B72B6A8A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60EED-1502-0D78-1B5C-11A43B1ECE67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63605-9844-F5CE-D8AB-062FD161B556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6A225B-DFC5-E88D-3964-BE467DE92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D3B7B1A0-58F7-F606-BC41-9113953B5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DAB20-1EE9-CBF7-F441-3EAF931275B6}"/>
              </a:ext>
            </a:extLst>
          </p:cNvPr>
          <p:cNvSpPr txBox="1"/>
          <p:nvPr/>
        </p:nvSpPr>
        <p:spPr>
          <a:xfrm>
            <a:off x="183962" y="1196930"/>
            <a:ext cx="115574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effectLst/>
              </a:rPr>
              <a:t>in 2020, we submitted the first LOI on the n_TOF NEAR station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A Mengoni and the n_TOF Collaboration, </a:t>
            </a:r>
            <a:r>
              <a:rPr lang="en-GB" dirty="0">
                <a:effectLst/>
                <a:hlinkClick r:id="rId5"/>
              </a:rPr>
              <a:t>INTC-I-222</a:t>
            </a:r>
            <a:r>
              <a:rPr lang="en-GB" dirty="0">
                <a:effectLst/>
              </a:rPr>
              <a:t>, 2020</a:t>
            </a:r>
            <a:br>
              <a:rPr lang="en-GB" dirty="0">
                <a:effectLst/>
              </a:rPr>
            </a:b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>
                <a:effectLst/>
              </a:rPr>
              <a:t>in 2022, we submitted a proposal for test measurement of the filtering technique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E </a:t>
            </a:r>
            <a:r>
              <a:rPr lang="en-GB" dirty="0" err="1">
                <a:effectLst/>
              </a:rPr>
              <a:t>Stamati</a:t>
            </a:r>
            <a:r>
              <a:rPr lang="en-GB" dirty="0">
                <a:effectLst/>
              </a:rPr>
              <a:t>, A Manna, G Gervino and the n_TOF Collaboration, </a:t>
            </a:r>
            <a:r>
              <a:rPr lang="en-GB" dirty="0">
                <a:effectLst/>
                <a:hlinkClick r:id="rId6"/>
              </a:rPr>
              <a:t>INTC-P-623</a:t>
            </a:r>
            <a:r>
              <a:rPr lang="en-GB" dirty="0">
                <a:effectLst/>
              </a:rPr>
              <a:t>, 2022</a:t>
            </a:r>
            <a:br>
              <a:rPr lang="en-GB" dirty="0">
                <a:effectLst/>
              </a:rPr>
            </a:br>
            <a:endParaRPr lang="en-GB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effectLst/>
              </a:rPr>
              <a:t>more recently, we submitted a proposal for measurement of Cs-135 capture cross section by activation at NEAR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 S </a:t>
            </a:r>
            <a:r>
              <a:rPr lang="en-GB" dirty="0" err="1">
                <a:effectLst/>
              </a:rPr>
              <a:t>Corollo</a:t>
            </a:r>
            <a:r>
              <a:rPr lang="en-GB" dirty="0">
                <a:effectLst/>
              </a:rPr>
              <a:t>, J </a:t>
            </a:r>
            <a:r>
              <a:rPr lang="en-GB" dirty="0" err="1">
                <a:effectLst/>
              </a:rPr>
              <a:t>Lerendegui</a:t>
            </a:r>
            <a:r>
              <a:rPr lang="en-GB" dirty="0">
                <a:effectLst/>
              </a:rPr>
              <a:t> and the n_TOF Collaboration, </a:t>
            </a:r>
            <a:r>
              <a:rPr lang="en-GB" dirty="0">
                <a:effectLst/>
                <a:hlinkClick r:id="rId7"/>
              </a:rPr>
              <a:t>INTC-P-688</a:t>
            </a:r>
            <a:r>
              <a:rPr lang="en-GB" dirty="0">
                <a:effectLst/>
              </a:rPr>
              <a:t>, 2024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</a:t>
            </a:r>
            <a:r>
              <a:rPr lang="en-GB" dirty="0">
                <a:effectLst/>
              </a:rPr>
              <a:t>dditional activities at NEAR on diamond detector testing, BG condition checks for NEAR Cycling, etc.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M </a:t>
            </a:r>
            <a:r>
              <a:rPr lang="en-GB" dirty="0" err="1">
                <a:effectLst/>
              </a:rPr>
              <a:t>Bacak</a:t>
            </a:r>
            <a:r>
              <a:rPr lang="en-GB" dirty="0">
                <a:effectLst/>
              </a:rPr>
              <a:t>, K </a:t>
            </a:r>
            <a:r>
              <a:rPr lang="en-GB" dirty="0" err="1">
                <a:effectLst/>
              </a:rPr>
              <a:t>Kaperoni</a:t>
            </a:r>
            <a:r>
              <a:rPr lang="en-GB" dirty="0">
                <a:effectLst/>
              </a:rPr>
              <a:t>, J </a:t>
            </a:r>
            <a:r>
              <a:rPr lang="en-GB" dirty="0" err="1">
                <a:effectLst/>
              </a:rPr>
              <a:t>Lerendegui</a:t>
            </a:r>
            <a:r>
              <a:rPr lang="en-GB" dirty="0">
                <a:effectLst/>
              </a:rPr>
              <a:t> et al. (from 2022 to 2024)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B92F30-449E-7B0B-A1A1-3A7FB22556A1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FD28B-3EC3-4709-154F-9EA49DEFBB8D}"/>
              </a:ext>
            </a:extLst>
          </p:cNvPr>
          <p:cNvSpPr txBox="1"/>
          <p:nvPr/>
        </p:nvSpPr>
        <p:spPr>
          <a:xfrm>
            <a:off x="450579" y="4551020"/>
            <a:ext cx="10522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filtering:</a:t>
            </a:r>
          </a:p>
          <a:p>
            <a:r>
              <a:rPr lang="en-US" dirty="0"/>
              <a:t>E </a:t>
            </a:r>
            <a:r>
              <a:rPr lang="en-US" dirty="0" err="1"/>
              <a:t>Stamati</a:t>
            </a:r>
            <a:r>
              <a:rPr lang="en-US" dirty="0"/>
              <a:t> (PhD student of Nikolas </a:t>
            </a:r>
            <a:r>
              <a:rPr lang="en-US" dirty="0" err="1"/>
              <a:t>Patronis</a:t>
            </a:r>
            <a:r>
              <a:rPr lang="en-US" dirty="0"/>
              <a:t>), started up the measurements in 2022 and continued in 2023</a:t>
            </a:r>
          </a:p>
          <a:p>
            <a:r>
              <a:rPr lang="en-US" dirty="0"/>
              <a:t>F “Fran” Garcia-Infantes continued in 2024</a:t>
            </a:r>
          </a:p>
          <a:p>
            <a:r>
              <a:rPr lang="en-US" dirty="0"/>
              <a:t>S </a:t>
            </a:r>
            <a:r>
              <a:rPr lang="en-US" dirty="0" err="1"/>
              <a:t>Kopanos</a:t>
            </a:r>
            <a:r>
              <a:rPr lang="en-US" dirty="0"/>
              <a:t> (PhD student of Rosa </a:t>
            </a:r>
            <a:r>
              <a:rPr lang="en-US" dirty="0" err="1"/>
              <a:t>Vlastou</a:t>
            </a:r>
            <a:r>
              <a:rPr lang="en-US" dirty="0"/>
              <a:t>), just started in October to take over and continue this activity</a:t>
            </a:r>
          </a:p>
        </p:txBody>
      </p:sp>
    </p:spTree>
    <p:extLst>
      <p:ext uri="{BB962C8B-B14F-4D97-AF65-F5344CB8AC3E}">
        <p14:creationId xmlns:p14="http://schemas.microsoft.com/office/powerpoint/2010/main" val="27406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B6F93-2841-9FAE-05E1-3FCF74A3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8DABA1-51AE-F2FE-7EDC-61E993A6A67B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B3A60-6839-7D2F-BA68-6465526F5811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E6BD5-5983-744F-5D9B-53D5571A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69BFF5D0-769F-144A-84EC-94084C9D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33CA1-3E67-8309-2A53-2ECECD25FA33}"/>
              </a:ext>
            </a:extLst>
          </p:cNvPr>
          <p:cNvSpPr txBox="1"/>
          <p:nvPr/>
        </p:nvSpPr>
        <p:spPr>
          <a:xfrm>
            <a:off x="359116" y="198029"/>
            <a:ext cx="11382305" cy="7808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US" sz="4400" dirty="0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3031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D1F7-BB6B-84A6-9055-961BC80F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DCB303-00B8-346F-B922-4633500FEFE5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E652D-369A-2BA2-1FA2-8B50F1EF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EA1BD3FB-EA91-3611-D0EE-481C61CF1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pic>
        <p:nvPicPr>
          <p:cNvPr id="7" name="Picture 6" descr="A graph of a graph of a number of electrons&#10;&#10;Description automatically generated">
            <a:extLst>
              <a:ext uri="{FF2B5EF4-FFF2-40B4-BE49-F238E27FC236}">
                <a16:creationId xmlns:a16="http://schemas.microsoft.com/office/drawing/2014/main" id="{153101DB-02FE-F68E-B927-766BAB904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00" y="1440000"/>
            <a:ext cx="7200000" cy="54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29A2A2-CFF0-1934-D5AC-64A550936142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Filtering for the </a:t>
            </a:r>
            <a:r>
              <a:rPr lang="en-US" sz="66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197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 activation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509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1F28-426E-6FAE-C3BB-1AB804607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9FB2D-9B85-6246-AB6B-DEE9484CE92D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1DC15-1A72-6C1B-D45A-47E6D34AD71E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F3DCF-DD2B-CE10-FA77-DCDC8A7F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2F777762-8C09-F5A4-8CEF-7EBFB6EA9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FFB2BA-49FD-46E1-98FB-82CACB4A1889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Filtering for the </a:t>
            </a:r>
            <a:r>
              <a:rPr lang="en-US" sz="66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140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 activation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A graph of a graph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33A6BB78-4751-8A31-C632-F1358A825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144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62F5-3C78-6F09-D18D-37EFB86B1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B7441-6C60-9685-1666-83AF55F8F654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E3142-3C40-6CE7-1D8B-483E0A95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897B2EFC-1F01-1104-EA39-6F31B15DD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0DD384-D6D5-1DD4-5EBD-7FE3F1483C2F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Filtering for the </a:t>
            </a:r>
            <a:r>
              <a:rPr lang="en-US" sz="66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76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 activation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A graph of a graph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8D187746-23DB-3F8E-D536-1292391E0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00" y="144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72CBC-FFC1-7B0E-B825-0DB6100BF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36148C-856B-6CDE-B845-862B7B202129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AA1B1-EE1F-5545-2FF8-E145E1B55D60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69976-9E9A-3C48-58B2-1A2B4D9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4142DB0A-EE4D-0413-ED00-2F90EE698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94497E-6B47-2E68-B266-76CB0A683B7F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Filtering for the </a:t>
            </a:r>
            <a:r>
              <a:rPr lang="en-US" sz="660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Zr activation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A graph of a graph of a number of electrons&#10;&#10;Description automatically generated">
            <a:extLst>
              <a:ext uri="{FF2B5EF4-FFF2-40B4-BE49-F238E27FC236}">
                <a16:creationId xmlns:a16="http://schemas.microsoft.com/office/drawing/2014/main" id="{F35716AA-0086-521D-06A6-8D7B66F88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00" y="144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FE28E-6946-6E9D-A291-AFF29ED2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105ED0-9F4E-A0BF-58DF-903DB4DB8CB6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55557-9756-15BF-A772-4A7C25612EEB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4BC60-5DBF-CA04-E179-5FB04E88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D286755D-00F4-C5CE-1FE4-C05532B46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86C90-6B0B-4165-3D0B-E5D00D27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3FE17-831F-9C31-B4CA-27DD98FE8DE4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D809E-4D49-0E74-2C4E-E79E39168168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8B4CF-6AB5-1B41-DD8F-74DAE9C18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F2951E8D-1AF3-C8A1-37C2-099A3949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3FBFF8E-CFF1-4A2E-ADDF-73832381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82"/>
            <a:ext cx="2743200" cy="365125"/>
          </a:xfrm>
        </p:spPr>
        <p:txBody>
          <a:bodyPr/>
          <a:lstStyle/>
          <a:p>
            <a:fld id="{2E8D5FEC-7371-BC4F-B41C-B95A0CCB68ED}" type="slidenum">
              <a:rPr lang="it-IT" smtClean="0"/>
              <a:t>2</a:t>
            </a:fld>
            <a:endParaRPr 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AFE8D49-4F58-494A-8D9A-8141FC6D1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47" y="92017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9F9009-9C1F-40F8-A92A-19D8C6F2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47" y="310140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3DA99-D7BE-4A79-9BEE-07115384DAC8}"/>
              </a:ext>
            </a:extLst>
          </p:cNvPr>
          <p:cNvSpPr txBox="1"/>
          <p:nvPr/>
        </p:nvSpPr>
        <p:spPr>
          <a:xfrm>
            <a:off x="235005" y="1198343"/>
            <a:ext cx="5028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the design studies of the new shielding around the target station the opportunity for a new near-target experimental area  appeared </a:t>
            </a:r>
          </a:p>
          <a:p>
            <a:r>
              <a:rPr lang="en-US" dirty="0"/>
              <a:t>(NEAR station) 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1E2C319-974A-4025-857A-A04F9CFE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40693" y="-8224"/>
            <a:ext cx="6951307" cy="3351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B82C8-D86E-4380-8578-29A533288E02}"/>
              </a:ext>
            </a:extLst>
          </p:cNvPr>
          <p:cNvSpPr txBox="1"/>
          <p:nvPr/>
        </p:nvSpPr>
        <p:spPr>
          <a:xfrm>
            <a:off x="10031292" y="2810284"/>
            <a:ext cx="18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Station area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093D78-B41E-4971-9E8E-1E12141302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07422" y="2297732"/>
            <a:ext cx="1295267" cy="470841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129F15-88CB-44CA-B67E-0F1FB1F47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1973" y="5956539"/>
            <a:ext cx="747991" cy="7479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00FEBB-E553-409A-999A-D4B915B9E4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90200" y="5919212"/>
            <a:ext cx="1009504" cy="949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DE642-9E85-40D0-9A37-92EDFED104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541" y="5909313"/>
            <a:ext cx="856259" cy="842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1477E0-E88B-42D2-A200-0759741DF489}"/>
              </a:ext>
            </a:extLst>
          </p:cNvPr>
          <p:cNvSpPr txBox="1"/>
          <p:nvPr/>
        </p:nvSpPr>
        <p:spPr>
          <a:xfrm>
            <a:off x="235004" y="3637290"/>
            <a:ext cx="10733772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Measurements for technical and engineering developments</a:t>
            </a:r>
          </a:p>
          <a:p>
            <a:pPr marL="457167" indent="-45716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Irradiation of  non-metallic materials + SEE (R2M &amp; R2E projects) – up to 1MGy/year, mixed fields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EF097-B25A-428F-920F-81C9929794C3}"/>
              </a:ext>
            </a:extLst>
          </p:cNvPr>
          <p:cNvSpPr txBox="1"/>
          <p:nvPr/>
        </p:nvSpPr>
        <p:spPr>
          <a:xfrm>
            <a:off x="4094541" y="5152413"/>
            <a:ext cx="7087902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67" indent="-457167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Measurements of MACS by activation for nuclear astrophysics</a:t>
            </a:r>
          </a:p>
          <a:p>
            <a:pPr marL="457167" indent="-457167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Fusion-related measurements (cross sections, not irradiation)</a:t>
            </a:r>
          </a:p>
          <a:p>
            <a:pPr marL="457167" indent="-457167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Measurements of decay rates of long-lived isotopes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E5C467-A8F3-4C0C-B7EF-7A3256C37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D10E1F-ED17-089E-14AD-B0D57E4BAC42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US" sz="4400" dirty="0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The NEAR Station</a:t>
            </a:r>
            <a:endParaRPr lang="en-GB" sz="4400" dirty="0">
              <a:solidFill>
                <a:srgbClr val="1A63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A2AF4-F35E-6344-AD47-683FBB44D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63"/>
          <a:stretch/>
        </p:blipFill>
        <p:spPr bwMode="auto">
          <a:xfrm>
            <a:off x="5542112" y="596129"/>
            <a:ext cx="6530552" cy="4201031"/>
          </a:xfrm>
          <a:prstGeom prst="rect">
            <a:avLst/>
          </a:prstGeom>
        </p:spPr>
      </p:pic>
      <p:pic>
        <p:nvPicPr>
          <p:cNvPr id="7" name="Picture 6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78EC0D59-1A96-DA48-95B3-B38034CF0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64027" y="3803531"/>
            <a:ext cx="3408643" cy="2458355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23E1C42-6316-464F-8F54-1BF388C6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9339" y="1916832"/>
            <a:ext cx="6722127" cy="4186232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297CF9-EA8C-E140-92A5-6E9EDB89E33E}"/>
              </a:ext>
            </a:extLst>
          </p:cNvPr>
          <p:cNvSpPr txBox="1"/>
          <p:nvPr/>
        </p:nvSpPr>
        <p:spPr bwMode="auto">
          <a:xfrm>
            <a:off x="407988" y="1547504"/>
            <a:ext cx="25980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Open configuration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43729-6C7E-2149-986C-C941A6B9B3AA}"/>
              </a:ext>
            </a:extLst>
          </p:cNvPr>
          <p:cNvSpPr txBox="1"/>
          <p:nvPr/>
        </p:nvSpPr>
        <p:spPr bwMode="auto">
          <a:xfrm>
            <a:off x="7966258" y="373600"/>
            <a:ext cx="27487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Closed configuration</a:t>
            </a:r>
          </a:p>
        </p:txBody>
      </p:sp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40CCAFE3-E914-CD4C-9125-D98F6F4D2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90"/>
          <a:stretch/>
        </p:blipFill>
        <p:spPr bwMode="auto">
          <a:xfrm>
            <a:off x="6260209" y="3313832"/>
            <a:ext cx="2307816" cy="296664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8C0926-EC16-4247-B540-F157039DF4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1973" y="5956539"/>
            <a:ext cx="747991" cy="747991"/>
          </a:xfrm>
          <a:prstGeom prst="rect">
            <a:avLst/>
          </a:prstGeom>
        </p:spPr>
      </p:pic>
      <p:pic>
        <p:nvPicPr>
          <p:cNvPr id="2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A8A2176-D3F8-4393-8E5A-8DEFE438D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90200" y="5919212"/>
            <a:ext cx="1009504" cy="949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241CA7-2CFD-4282-BDFD-D4755E989E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541" y="5909313"/>
            <a:ext cx="856259" cy="842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C24AB1-390B-4BDD-9DFB-29FE630B8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2F082-B8C0-D838-DF83-A8791B555BEB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r>
              <a:rPr lang="en-US" sz="4400" dirty="0">
                <a:solidFill>
                  <a:srgbClr val="1A63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The NEAR Station</a:t>
            </a:r>
            <a:endParaRPr lang="en-GB" sz="4400" dirty="0">
              <a:solidFill>
                <a:srgbClr val="1A63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7F51-6BF9-6982-0644-808CE0058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BDC8B6-3DEB-85AD-1829-AFCB11BDD638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210F8-EA1F-EA33-BFC6-CD356BA6E731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C8E28-B991-B664-EECE-0260301C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433991F6-73AB-C613-06FA-B619E72F0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053538-707F-1F5C-1229-2CDC0884EAB2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17" name="Picture 16" descr="A graph of a graph of energy&#10;&#10;Description automatically generated">
            <a:extLst>
              <a:ext uri="{FF2B5EF4-FFF2-40B4-BE49-F238E27FC236}">
                <a16:creationId xmlns:a16="http://schemas.microsoft.com/office/drawing/2014/main" id="{0120F7B3-DC59-A909-7B33-AEC80E5E5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41" y="1537993"/>
            <a:ext cx="7007654" cy="5255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AC229B-3829-FB39-8BB0-CD5D11C99CF6}"/>
                  </a:ext>
                </a:extLst>
              </p:cNvPr>
              <p:cNvSpPr txBox="1"/>
              <p:nvPr/>
            </p:nvSpPr>
            <p:spPr>
              <a:xfrm>
                <a:off x="7561885" y="2090360"/>
                <a:ext cx="3901986" cy="1162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SACS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AC229B-3829-FB39-8BB0-CD5D11C9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85" y="2090360"/>
                <a:ext cx="3901986" cy="1162434"/>
              </a:xfrm>
              <a:prstGeom prst="rect">
                <a:avLst/>
              </a:prstGeom>
              <a:blipFill>
                <a:blip r:embed="rId6"/>
                <a:stretch>
                  <a:fillRect t="-60215" b="-88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0C70F5-6151-AAE4-42F2-658A0B334D58}"/>
                  </a:ext>
                </a:extLst>
              </p:cNvPr>
              <p:cNvSpPr txBox="1"/>
              <p:nvPr/>
            </p:nvSpPr>
            <p:spPr>
              <a:xfrm>
                <a:off x="7457172" y="3903623"/>
                <a:ext cx="3901986" cy="993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MACS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sup>
                              </m:s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sup>
                              </m:s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0C70F5-6151-AAE4-42F2-658A0B33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72" y="3903623"/>
                <a:ext cx="3901986" cy="993670"/>
              </a:xfrm>
              <a:prstGeom prst="rect">
                <a:avLst/>
              </a:prstGeom>
              <a:blipFill>
                <a:blip r:embed="rId7"/>
                <a:stretch>
                  <a:fillRect l="-2922" t="-74684" r="-18831" b="-10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9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3FF45-8296-F960-B93B-FFF20839A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4BA41-EB18-C6FE-A0C3-441B1237512D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23A5A-881A-FA75-03EF-1F3EFADC7945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189E70-6715-67C3-A9FD-8BB85DEA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035FC934-38BE-8B18-3B43-58DDC408C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F9183-3B6B-B21D-9552-35AB0AF84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000" y="1080000"/>
            <a:ext cx="10240000" cy="57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175903-F05E-7EA0-FFD3-8309C7F496AE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872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B6E7F-8B83-15D1-5CE6-71368469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D00702-776F-CC44-C8F0-5192B58DC5D5}"/>
              </a:ext>
            </a:extLst>
          </p:cNvPr>
          <p:cNvSpPr txBox="1"/>
          <p:nvPr/>
        </p:nvSpPr>
        <p:spPr>
          <a:xfrm>
            <a:off x="1881817" y="331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52A74-8B0B-A99D-E5B5-EEB869E7B85A}"/>
              </a:ext>
            </a:extLst>
          </p:cNvPr>
          <p:cNvSpPr txBox="1"/>
          <p:nvPr/>
        </p:nvSpPr>
        <p:spPr>
          <a:xfrm>
            <a:off x="450579" y="198029"/>
            <a:ext cx="11382305" cy="1248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normAutofit/>
          </a:bodyPr>
          <a:lstStyle/>
          <a:p>
            <a:endParaRPr lang="en-IT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25D6B-CA3F-4FF1-CC85-686C2A377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23" y="5815577"/>
            <a:ext cx="1449696" cy="1012706"/>
          </a:xfrm>
          <a:prstGeom prst="rect">
            <a:avLst/>
          </a:prstGeom>
        </p:spPr>
      </p:pic>
      <p:pic>
        <p:nvPicPr>
          <p:cNvPr id="4" name="Picture 3" descr="A blue logo with text&#10;&#10;Description automatically generated">
            <a:extLst>
              <a:ext uri="{FF2B5EF4-FFF2-40B4-BE49-F238E27FC236}">
                <a16:creationId xmlns:a16="http://schemas.microsoft.com/office/drawing/2014/main" id="{FCA49204-AF30-8433-B214-5D7AD48AA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478"/>
            <a:ext cx="1097466" cy="1092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14EC0-BC66-7AFB-64C1-1064419A0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000" y="1080000"/>
            <a:ext cx="10240000" cy="57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BAD5CD-D91A-D155-11E6-29D0BB06EAE1}"/>
              </a:ext>
            </a:extLst>
          </p:cNvPr>
          <p:cNvSpPr txBox="1"/>
          <p:nvPr/>
        </p:nvSpPr>
        <p:spPr>
          <a:xfrm>
            <a:off x="7570382" y="1189870"/>
            <a:ext cx="158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solved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46229D-8036-FCBC-49B8-7476FC8AF734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84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E233-A94B-E665-B9C0-E7CEBDB9F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2CE61A-32A4-A740-EE32-2DBDBA492096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7" name="Picture 6" descr="A graph of a graph with a purple line&#10;&#10;Description automatically generated">
            <a:extLst>
              <a:ext uri="{FF2B5EF4-FFF2-40B4-BE49-F238E27FC236}">
                <a16:creationId xmlns:a16="http://schemas.microsoft.com/office/drawing/2014/main" id="{571185C2-65BD-1D59-FDE1-47ACA06F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440000"/>
            <a:ext cx="5193792" cy="3895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C6529-3288-A335-3BBE-1A2C6C5DB4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541" y="5909313"/>
            <a:ext cx="856259" cy="84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F1849-9686-D487-C2E9-E31889BE9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pic>
        <p:nvPicPr>
          <p:cNvPr id="11" name="Picture 10" descr="A graph of a graph showing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E06F03BF-D9D6-9CD9-B607-2E408153A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1440000"/>
            <a:ext cx="5193600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ED168-E2D7-54BD-0825-799F2FBD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CE6388-A47A-C9CA-77C3-1E90870CBC48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17D20-8121-F2C5-0028-8620E1D31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541" y="5909313"/>
            <a:ext cx="856259" cy="84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5C48D-6E95-C431-7A7B-EA2D7740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pic>
        <p:nvPicPr>
          <p:cNvPr id="4" name="Picture 3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E2F4A622-D536-506E-A370-6E3322D90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1440000"/>
            <a:ext cx="5193600" cy="3895200"/>
          </a:xfrm>
          <a:prstGeom prst="rect">
            <a:avLst/>
          </a:prstGeom>
        </p:spPr>
      </p:pic>
      <p:pic>
        <p:nvPicPr>
          <p:cNvPr id="9" name="Picture 8" descr="A graph of a graph showing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8C26EB62-7CE1-DCA1-183A-D89DBE0EC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1440000"/>
            <a:ext cx="5193600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E55B-A8BA-96B1-C1B1-179EE363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40F34B-C8B0-D486-0AF5-B670822B0C1C}"/>
              </a:ext>
            </a:extLst>
          </p:cNvPr>
          <p:cNvSpPr txBox="1">
            <a:spLocks/>
          </p:cNvSpPr>
          <p:nvPr/>
        </p:nvSpPr>
        <p:spPr bwMode="auto">
          <a:xfrm>
            <a:off x="130541" y="106240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Activation &amp; Filtering </a:t>
            </a:r>
            <a:r>
              <a:rPr lang="en-US" sz="6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@NEAR</a:t>
            </a:r>
            <a:endParaRPr kumimoji="0" lang="en-US" sz="66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5CB61-854B-707F-5482-5174C13A7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541" y="5909313"/>
            <a:ext cx="856259" cy="84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8D530-37F6-8FDA-0043-4F95EE691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23" y="5815577"/>
            <a:ext cx="1449696" cy="1012707"/>
          </a:xfrm>
          <a:prstGeom prst="rect">
            <a:avLst/>
          </a:prstGeom>
        </p:spPr>
      </p:pic>
      <p:pic>
        <p:nvPicPr>
          <p:cNvPr id="7" name="Picture 6" descr="A graph of a curve&#10;&#10;Description automatically generated">
            <a:extLst>
              <a:ext uri="{FF2B5EF4-FFF2-40B4-BE49-F238E27FC236}">
                <a16:creationId xmlns:a16="http://schemas.microsoft.com/office/drawing/2014/main" id="{BCB2A68A-CB62-0084-3B00-A906F4274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1440000"/>
            <a:ext cx="5193600" cy="3895200"/>
          </a:xfrm>
          <a:prstGeom prst="rect">
            <a:avLst/>
          </a:prstGeom>
        </p:spPr>
      </p:pic>
      <p:pic>
        <p:nvPicPr>
          <p:cNvPr id="10" name="Picture 9" descr="A graph of a graph showing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C655FD69-C24A-1665-05CC-45B5E2D30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1440000"/>
            <a:ext cx="5193600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374</Words>
  <Application>Microsoft Macintosh PowerPoint</Application>
  <PresentationFormat>Widescreen</PresentationFormat>
  <Paragraphs>56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Mengoni</dc:creator>
  <cp:lastModifiedBy>Alberto Mengoni</cp:lastModifiedBy>
  <cp:revision>9</cp:revision>
  <dcterms:created xsi:type="dcterms:W3CDTF">2024-11-21T07:49:11Z</dcterms:created>
  <dcterms:modified xsi:type="dcterms:W3CDTF">2024-11-26T12:31:39Z</dcterms:modified>
</cp:coreProperties>
</file>