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35"/>
  </p:notesMasterIdLst>
  <p:sldIdLst>
    <p:sldId id="256" r:id="rId5"/>
    <p:sldId id="257" r:id="rId6"/>
    <p:sldId id="284" r:id="rId7"/>
    <p:sldId id="296" r:id="rId8"/>
    <p:sldId id="285" r:id="rId9"/>
    <p:sldId id="295" r:id="rId10"/>
    <p:sldId id="259" r:id="rId11"/>
    <p:sldId id="261" r:id="rId12"/>
    <p:sldId id="262" r:id="rId13"/>
    <p:sldId id="263" r:id="rId14"/>
    <p:sldId id="265" r:id="rId15"/>
    <p:sldId id="266" r:id="rId16"/>
    <p:sldId id="268" r:id="rId17"/>
    <p:sldId id="271" r:id="rId18"/>
    <p:sldId id="272" r:id="rId19"/>
    <p:sldId id="273" r:id="rId20"/>
    <p:sldId id="277" r:id="rId21"/>
    <p:sldId id="279" r:id="rId22"/>
    <p:sldId id="280" r:id="rId23"/>
    <p:sldId id="281" r:id="rId24"/>
    <p:sldId id="282" r:id="rId25"/>
    <p:sldId id="291" r:id="rId26"/>
    <p:sldId id="287" r:id="rId27"/>
    <p:sldId id="290" r:id="rId28"/>
    <p:sldId id="288" r:id="rId29"/>
    <p:sldId id="292" r:id="rId30"/>
    <p:sldId id="260" r:id="rId31"/>
    <p:sldId id="264" r:id="rId32"/>
    <p:sldId id="267" r:id="rId33"/>
    <p:sldId id="270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95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14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163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440"/>
            <a:ext cx="45720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2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67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102D5E7-F49B-453F-8558-F457E45058DA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CustomShape 1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ABF301D-FBA9-4E3E-BE58-9B40EC030377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79" name="PlaceHolder 3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68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323A540-F4E7-4021-8F61-766629E70807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9675" cy="3765550"/>
          </a:xfrm>
          <a:prstGeom prst="rect">
            <a:avLst/>
          </a:prstGeom>
        </p:spPr>
      </p:sp>
      <p:sp>
        <p:nvSpPr>
          <p:cNvPr id="68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1200" b="0" strike="noStrike" spc="-1" dirty="0">
                <a:solidFill>
                  <a:srgbClr val="000000"/>
                </a:solidFill>
                <a:latin typeface="Times New Roman"/>
              </a:rPr>
              <a:t>Si her: grupperte/klassifiserte de forskjellige type partiklene i materiepartikler og kraftformidlende partikler. Leptonene og kvarkene hører til under materiepartiklene, mens fotonet gluonet, z og w partiklene tilhører de kraftformidlende partiklene. Fordi de forskjellige partiklene kjenner de forskjellige kreftene forskjellige oppfører de seg også forskjellig</a:t>
            </a:r>
            <a:endParaRPr lang="en-US" sz="1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3188" y="763588"/>
            <a:ext cx="5019675" cy="3765550"/>
          </a:xfrm>
          <a:prstGeom prst="rect">
            <a:avLst/>
          </a:prstGeom>
        </p:spPr>
      </p:sp>
      <p:sp>
        <p:nvSpPr>
          <p:cNvPr id="68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nb-NO" sz="1200" b="0" strike="noStrike" spc="-1">
                <a:solidFill>
                  <a:srgbClr val="000000"/>
                </a:solidFill>
                <a:latin typeface="Times New Roman"/>
              </a:rPr>
              <a:t>Si her: grupperte/klassifiserte de forskjellige type partiklene i materiepartikler og kraftformidlende partikler. Leptonene og kvarkene hører til under materiepartiklene, mens fotonet gluonet, z og w partiklene tilhører de kraftformidlende partiklene. Fordi de forskjellige partiklene kjenner de forskjellige kreftene forskjellige oppfører de seg også forskjellig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5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387288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3093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14367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6"/>
          <p:cNvSpPr>
            <a:spLocks noGrp="1"/>
          </p:cNvSpPr>
          <p:nvPr>
            <p:ph type="body"/>
          </p:nvPr>
        </p:nvSpPr>
        <p:spPr>
          <a:xfrm>
            <a:off x="387288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7"/>
          <p:cNvSpPr>
            <a:spLocks noGrp="1"/>
          </p:cNvSpPr>
          <p:nvPr>
            <p:ph type="body"/>
          </p:nvPr>
        </p:nvSpPr>
        <p:spPr>
          <a:xfrm>
            <a:off x="63093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843120" y="41400"/>
            <a:ext cx="8300880" cy="3922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subTitle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87288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63093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14367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 type="body"/>
          </p:nvPr>
        </p:nvSpPr>
        <p:spPr>
          <a:xfrm>
            <a:off x="387288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 type="body"/>
          </p:nvPr>
        </p:nvSpPr>
        <p:spPr>
          <a:xfrm>
            <a:off x="63093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subTitle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subTitle"/>
          </p:nvPr>
        </p:nvSpPr>
        <p:spPr>
          <a:xfrm>
            <a:off x="843120" y="41400"/>
            <a:ext cx="8300880" cy="3922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387288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63093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14367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6"/>
          <p:cNvSpPr>
            <a:spLocks noGrp="1"/>
          </p:cNvSpPr>
          <p:nvPr>
            <p:ph type="body"/>
          </p:nvPr>
        </p:nvSpPr>
        <p:spPr>
          <a:xfrm>
            <a:off x="387288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7"/>
          <p:cNvSpPr>
            <a:spLocks noGrp="1"/>
          </p:cNvSpPr>
          <p:nvPr>
            <p:ph type="body"/>
          </p:nvPr>
        </p:nvSpPr>
        <p:spPr>
          <a:xfrm>
            <a:off x="63093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843120" y="41400"/>
            <a:ext cx="8300880" cy="3922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387288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 type="body"/>
          </p:nvPr>
        </p:nvSpPr>
        <p:spPr>
          <a:xfrm>
            <a:off x="6309360" y="130500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 type="body"/>
          </p:nvPr>
        </p:nvSpPr>
        <p:spPr>
          <a:xfrm>
            <a:off x="14367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 type="body"/>
          </p:nvPr>
        </p:nvSpPr>
        <p:spPr>
          <a:xfrm>
            <a:off x="387288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 type="body"/>
          </p:nvPr>
        </p:nvSpPr>
        <p:spPr>
          <a:xfrm>
            <a:off x="6309360" y="3669120"/>
            <a:ext cx="231984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subTitle"/>
          </p:nvPr>
        </p:nvSpPr>
        <p:spPr>
          <a:xfrm>
            <a:off x="843120" y="41400"/>
            <a:ext cx="8300880" cy="3922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28920" y="366912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143676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28920" y="1305000"/>
            <a:ext cx="351612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36760" y="3669120"/>
            <a:ext cx="720576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tartseite_PPT"/>
          <p:cNvPicPr/>
          <p:nvPr/>
        </p:nvPicPr>
        <p:blipFill>
          <a:blip r:embed="rId14"/>
          <a:stretch/>
        </p:blipFill>
        <p:spPr>
          <a:xfrm>
            <a:off x="0" y="0"/>
            <a:ext cx="9148680" cy="6858000"/>
          </a:xfrm>
          <a:prstGeom prst="rect">
            <a:avLst/>
          </a:prstGeom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4" descr="Folgeseiten"/>
          <p:cNvPicPr/>
          <p:nvPr/>
        </p:nvPicPr>
        <p:blipFill>
          <a:blip r:embed="rId15"/>
          <a:stretch/>
        </p:blipFill>
        <p:spPr>
          <a:xfrm>
            <a:off x="-1440" y="0"/>
            <a:ext cx="9148680" cy="685800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ftr"/>
          </p:nvPr>
        </p:nvSpPr>
        <p:spPr>
          <a:xfrm>
            <a:off x="3290400" y="6502320"/>
            <a:ext cx="4002120" cy="23976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ldNum"/>
          </p:nvPr>
        </p:nvSpPr>
        <p:spPr>
          <a:xfrm>
            <a:off x="8415000" y="6504120"/>
            <a:ext cx="647640" cy="2664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90EEF4F-BF05-4852-A426-0148D90907FE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598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598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598"/>
              </a:spcBef>
              <a:buClr>
                <a:srgbClr val="BB0C06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5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41" name="PlaceHolder 4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2A378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14" descr="Folgeseiten"/>
          <p:cNvPicPr/>
          <p:nvPr/>
        </p:nvPicPr>
        <p:blipFill>
          <a:blip r:embed="rId15"/>
          <a:stretch/>
        </p:blipFill>
        <p:spPr>
          <a:xfrm>
            <a:off x="-1440" y="0"/>
            <a:ext cx="9148680" cy="6858000"/>
          </a:xfrm>
          <a:prstGeom prst="rect">
            <a:avLst/>
          </a:prstGeom>
          <a:ln>
            <a:noFill/>
          </a:ln>
        </p:spPr>
      </p:pic>
      <p:sp>
        <p:nvSpPr>
          <p:cNvPr id="79" name="PlaceHolder 1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598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598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598"/>
              </a:spcBef>
              <a:buClr>
                <a:srgbClr val="BB0C06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5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80" name="PlaceHolder 2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2A378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1" name="PlaceHolder 3"/>
          <p:cNvSpPr>
            <a:spLocks noGrp="1"/>
          </p:cNvSpPr>
          <p:nvPr>
            <p:ph type="ftr"/>
          </p:nvPr>
        </p:nvSpPr>
        <p:spPr>
          <a:xfrm>
            <a:off x="3290400" y="6502320"/>
            <a:ext cx="4002120" cy="23976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sldNum"/>
          </p:nvPr>
        </p:nvSpPr>
        <p:spPr>
          <a:xfrm>
            <a:off x="8318160" y="316080"/>
            <a:ext cx="647640" cy="2664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CCB8B66-8D39-4622-ABB4-70F12FC4B42A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4" descr="Folgeseiten"/>
          <p:cNvPicPr/>
          <p:nvPr/>
        </p:nvPicPr>
        <p:blipFill>
          <a:blip r:embed="rId15"/>
          <a:stretch/>
        </p:blipFill>
        <p:spPr>
          <a:xfrm>
            <a:off x="-1440" y="0"/>
            <a:ext cx="9148680" cy="6858000"/>
          </a:xfrm>
          <a:prstGeom prst="rect">
            <a:avLst/>
          </a:prstGeom>
          <a:ln>
            <a:noFill/>
          </a:ln>
        </p:spPr>
      </p:pic>
      <p:sp>
        <p:nvSpPr>
          <p:cNvPr id="122" name="PlaceHolder 1"/>
          <p:cNvSpPr>
            <a:spLocks noGrp="1"/>
          </p:cNvSpPr>
          <p:nvPr>
            <p:ph type="body"/>
          </p:nvPr>
        </p:nvSpPr>
        <p:spPr>
          <a:xfrm>
            <a:off x="1436760" y="1305000"/>
            <a:ext cx="720576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598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42680" lvl="1" indent="-285480">
              <a:spcBef>
                <a:spcPts val="598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143000" lvl="2" indent="-228600">
              <a:spcBef>
                <a:spcPts val="598"/>
              </a:spcBef>
              <a:buClr>
                <a:srgbClr val="BB0C06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600200" lvl="3" indent="-228600">
              <a:spcBef>
                <a:spcPts val="5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057400" lvl="4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057400" lvl="5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057400" lvl="6" indent="-228600">
              <a:spcBef>
                <a:spcPts val="5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123" name="PlaceHolder 2"/>
          <p:cNvSpPr>
            <a:spLocks noGrp="1"/>
          </p:cNvSpPr>
          <p:nvPr>
            <p:ph type="title"/>
          </p:nvPr>
        </p:nvSpPr>
        <p:spPr>
          <a:xfrm>
            <a:off x="843120" y="41400"/>
            <a:ext cx="8300880" cy="846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2A378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3"/>
          <p:cNvSpPr>
            <a:spLocks noGrp="1"/>
          </p:cNvSpPr>
          <p:nvPr>
            <p:ph type="ftr"/>
          </p:nvPr>
        </p:nvSpPr>
        <p:spPr>
          <a:xfrm>
            <a:off x="3290400" y="6477120"/>
            <a:ext cx="4002120" cy="23976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Arial"/>
              </a:rPr>
              <a:t>Masterclass, Tor Vergata 07/04/2017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4"/>
          <p:cNvSpPr>
            <a:spLocks noGrp="1"/>
          </p:cNvSpPr>
          <p:nvPr>
            <p:ph type="sldNum"/>
          </p:nvPr>
        </p:nvSpPr>
        <p:spPr>
          <a:xfrm>
            <a:off x="8496000" y="115560"/>
            <a:ext cx="647640" cy="26676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ED1781E-F3DE-49EA-8F52-1BBF8886FC0D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2003400" y="2471760"/>
            <a:ext cx="6411960" cy="366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73" name="CustomShape 3"/>
          <p:cNvSpPr/>
          <p:nvPr/>
        </p:nvSpPr>
        <p:spPr>
          <a:xfrm>
            <a:off x="1320840" y="6438960"/>
            <a:ext cx="1839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B613DD37-DC45-4272-B182-EE7BE533C2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85" y="5678146"/>
            <a:ext cx="2261715" cy="8745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9185682-5D42-C8D5-1543-6733373D1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345" y="5814780"/>
            <a:ext cx="3358196" cy="87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DE601220-7D5E-97ED-27AB-219EF7331060}"/>
              </a:ext>
            </a:extLst>
          </p:cNvPr>
          <p:cNvSpPr/>
          <p:nvPr/>
        </p:nvSpPr>
        <p:spPr>
          <a:xfrm>
            <a:off x="1682217" y="411829"/>
            <a:ext cx="6674040" cy="1465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0" name="CustomShape 2"/>
          <p:cNvSpPr/>
          <p:nvPr/>
        </p:nvSpPr>
        <p:spPr>
          <a:xfrm>
            <a:off x="1504800" y="575351"/>
            <a:ext cx="6674040" cy="508049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 i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Introduzione</a:t>
            </a:r>
            <a:r>
              <a:rPr lang="de-DE" sz="3600" b="1" i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alle </a:t>
            </a:r>
            <a:r>
              <a:rPr lang="de-DE" sz="3600" b="1" i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misure</a:t>
            </a:r>
            <a:r>
              <a:rPr lang="de-DE" sz="3600" b="1" i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di </a:t>
            </a:r>
            <a:r>
              <a:rPr lang="de-DE" sz="3600" b="1" i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fisica</a:t>
            </a:r>
            <a:r>
              <a:rPr lang="de-DE" sz="3600" b="1" i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delle alte </a:t>
            </a:r>
            <a:r>
              <a:rPr lang="de-DE" sz="3600" b="1" i="1" strike="noStrike" spc="-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energie</a:t>
            </a:r>
            <a:r>
              <a:rPr lang="de-DE" sz="3600" b="1" i="1" strike="noStrike" spc="-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: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 i="1" strike="noStrike" spc="-1" dirty="0">
                <a:solidFill>
                  <a:srgbClr val="FF0000"/>
                </a:solidFill>
                <a:latin typeface="Arial"/>
              </a:rPr>
              <a:t>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de-DE" sz="3600" b="1" i="1" strike="noStrike" spc="-1" dirty="0">
              <a:solidFill>
                <a:srgbClr val="FF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3600" b="1" i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La </a:t>
            </a:r>
            <a:r>
              <a:rPr lang="de-DE" sz="3600" b="1" i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ricerca</a:t>
            </a:r>
            <a:r>
              <a:rPr lang="de-DE" sz="3600" b="1" i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 del </a:t>
            </a:r>
            <a:r>
              <a:rPr lang="de-DE" sz="3600" b="1" i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bosone</a:t>
            </a:r>
            <a:r>
              <a:rPr lang="de-DE" sz="3600" b="1" i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 Z e del </a:t>
            </a:r>
            <a:r>
              <a:rPr lang="de-DE" sz="3600" b="1" i="1" dirty="0" err="1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bosone</a:t>
            </a:r>
            <a:r>
              <a:rPr lang="de-DE" sz="3600" b="1" i="1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70C0"/>
                </a:solidFill>
                <a:latin typeface="Arial"/>
              </a:rPr>
              <a:t> di Higgs</a:t>
            </a:r>
            <a:endParaRPr lang="en-US" sz="3600" b="1" strike="noStrike" dirty="0">
              <a:ln w="22225">
                <a:solidFill>
                  <a:srgbClr val="00B0F0"/>
                </a:solidFill>
                <a:prstDash val="solid"/>
              </a:ln>
              <a:solidFill>
                <a:srgbClr val="0070C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sz="1800" b="0" i="1" strike="noStrike" spc="-1" dirty="0">
                <a:solidFill>
                  <a:srgbClr val="000000"/>
                </a:solidFill>
                <a:latin typeface="Arial"/>
              </a:rPr>
              <a:t>Francesco Giuli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e-DE" i="1" spc="-1" dirty="0">
                <a:solidFill>
                  <a:srgbClr val="000000"/>
                </a:solidFill>
                <a:latin typeface="Arial"/>
              </a:rPr>
              <a:t>11/02/2025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7" descr="ed_emc.png"/>
          <p:cNvPicPr/>
          <p:nvPr/>
        </p:nvPicPr>
        <p:blipFill>
          <a:blip r:embed="rId2"/>
          <a:stretch/>
        </p:blipFill>
        <p:spPr>
          <a:xfrm>
            <a:off x="892080" y="1827360"/>
            <a:ext cx="3643560" cy="3644640"/>
          </a:xfrm>
          <a:prstGeom prst="rect">
            <a:avLst/>
          </a:prstGeom>
          <a:ln>
            <a:noFill/>
          </a:ln>
        </p:spPr>
      </p:pic>
      <p:sp>
        <p:nvSpPr>
          <p:cNvPr id="217" name="CustomShape 1"/>
          <p:cNvSpPr/>
          <p:nvPr/>
        </p:nvSpPr>
        <p:spPr>
          <a:xfrm>
            <a:off x="392040" y="0"/>
            <a:ext cx="8099640" cy="63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0" strike="noStrike" spc="-1">
                <a:solidFill>
                  <a:srgbClr val="FF0000"/>
                </a:solidFill>
                <a:latin typeface="Arial"/>
              </a:rPr>
              <a:t>Electromagnetic calorimeter (ECAL)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714920" y="880920"/>
            <a:ext cx="4240080" cy="2288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 detects all particles interacting electromagnetically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such as electron, positron, photon, …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these particles deposit energy in the ECAL and this energy is measured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9" name="Picture 7" descr="em"/>
          <p:cNvPicPr/>
          <p:nvPr/>
        </p:nvPicPr>
        <p:blipFill>
          <a:blip r:embed="rId4"/>
          <a:stretch/>
        </p:blipFill>
        <p:spPr>
          <a:xfrm>
            <a:off x="4773600" y="3506760"/>
            <a:ext cx="4370400" cy="2906640"/>
          </a:xfrm>
          <a:prstGeom prst="rect">
            <a:avLst/>
          </a:prstGeom>
          <a:ln>
            <a:noFill/>
          </a:ln>
        </p:spPr>
      </p:pic>
      <p:cxnSp>
        <p:nvCxnSpPr>
          <p:cNvPr id="220" name="Line 3"/>
          <p:cNvCxnSpPr/>
          <p:nvPr/>
        </p:nvCxnSpPr>
        <p:spPr>
          <a:xfrm flipH="1">
            <a:off x="3733560" y="879120"/>
            <a:ext cx="916560" cy="948600"/>
          </a:xfrm>
          <a:prstGeom prst="straightConnector1">
            <a:avLst/>
          </a:prstGeom>
          <a:ln w="31680">
            <a:solidFill>
              <a:srgbClr val="800000"/>
            </a:solidFill>
            <a:miter/>
            <a:tailEnd type="arrow" w="med" len="med"/>
          </a:ln>
        </p:spPr>
      </p:cxnSp>
      <p:sp>
        <p:nvSpPr>
          <p:cNvPr id="221" name="CustomShape 4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58479D-766B-40CF-81C4-290BEF268913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8" descr="ed_hcal.png"/>
          <p:cNvPicPr/>
          <p:nvPr/>
        </p:nvPicPr>
        <p:blipFill>
          <a:blip r:embed="rId2"/>
          <a:stretch/>
        </p:blipFill>
        <p:spPr>
          <a:xfrm>
            <a:off x="976320" y="1476360"/>
            <a:ext cx="4013280" cy="4005360"/>
          </a:xfrm>
          <a:prstGeom prst="rect">
            <a:avLst/>
          </a:prstGeom>
          <a:ln>
            <a:noFill/>
          </a:ln>
        </p:spPr>
      </p:pic>
      <p:sp>
        <p:nvSpPr>
          <p:cNvPr id="225" name="CustomShape 1"/>
          <p:cNvSpPr/>
          <p:nvPr/>
        </p:nvSpPr>
        <p:spPr>
          <a:xfrm>
            <a:off x="533520" y="173160"/>
            <a:ext cx="7968960" cy="63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0" strike="noStrike" spc="-1">
                <a:solidFill>
                  <a:srgbClr val="FF0000"/>
                </a:solidFill>
                <a:latin typeface="Arial"/>
              </a:rPr>
              <a:t>Hadronic calorimeter (HCAL)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>
            <a:off x="5530680" y="846000"/>
            <a:ext cx="3613320" cy="1597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1123"/>
              </a:spcBef>
              <a:buSzPct val="102890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500" b="1" strike="noStrike" spc="-1">
                <a:solidFill>
                  <a:srgbClr val="000000"/>
                </a:solidFill>
                <a:latin typeface="Arial"/>
              </a:rPr>
              <a:t> 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detects particles subject to strong interactions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mainly particles made of various flavours of quarks </a:t>
            </a:r>
            <a:r>
              <a:rPr lang="en-GB" sz="1800" b="1" strike="noStrike" spc="-1">
                <a:solidFill>
                  <a:srgbClr val="FFFFFF"/>
                </a:solidFill>
                <a:latin typeface="Arial"/>
              </a:rPr>
              <a:t>(hadrons)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7" name="Picture 8" descr="hc"/>
          <p:cNvPicPr/>
          <p:nvPr/>
        </p:nvPicPr>
        <p:blipFill>
          <a:blip r:embed="rId4"/>
          <a:stretch/>
        </p:blipFill>
        <p:spPr>
          <a:xfrm>
            <a:off x="4956120" y="3119400"/>
            <a:ext cx="4187880" cy="2786040"/>
          </a:xfrm>
          <a:prstGeom prst="rect">
            <a:avLst/>
          </a:prstGeom>
          <a:ln>
            <a:noFill/>
          </a:ln>
        </p:spPr>
      </p:pic>
      <p:cxnSp>
        <p:nvCxnSpPr>
          <p:cNvPr id="228" name="Line 3"/>
          <p:cNvCxnSpPr/>
          <p:nvPr/>
        </p:nvCxnSpPr>
        <p:spPr>
          <a:xfrm flipH="1">
            <a:off x="3852000" y="816120"/>
            <a:ext cx="785160" cy="979920"/>
          </a:xfrm>
          <a:prstGeom prst="straightConnector1">
            <a:avLst/>
          </a:prstGeom>
          <a:ln w="31680">
            <a:solidFill>
              <a:srgbClr val="800000"/>
            </a:solidFill>
            <a:miter/>
            <a:tailEnd type="arrow" w="med" len="med"/>
          </a:ln>
        </p:spPr>
      </p:cxnSp>
      <p:pic>
        <p:nvPicPr>
          <p:cNvPr id="229" name="Picture 9"/>
          <p:cNvPicPr/>
          <p:nvPr/>
        </p:nvPicPr>
        <p:blipFill>
          <a:blip r:embed="rId5"/>
          <a:stretch/>
        </p:blipFill>
        <p:spPr>
          <a:xfrm>
            <a:off x="7943760" y="6178680"/>
            <a:ext cx="635040" cy="576000"/>
          </a:xfrm>
          <a:prstGeom prst="rect">
            <a:avLst/>
          </a:prstGeom>
          <a:ln>
            <a:noFill/>
          </a:ln>
        </p:spPr>
      </p:pic>
      <p:sp>
        <p:nvSpPr>
          <p:cNvPr id="230" name="CustomShape 4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1A71FAB-8E6C-41FE-9E2B-5D3C32B706C4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392040" y="98280"/>
            <a:ext cx="8359920" cy="63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0" strike="noStrike" spc="-1">
                <a:solidFill>
                  <a:srgbClr val="FF0000"/>
                </a:solidFill>
                <a:latin typeface="Arial"/>
              </a:rPr>
              <a:t>Muon spectrometer (MS)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Picture 5" descr="muonsspec"/>
          <p:cNvPicPr/>
          <p:nvPr/>
        </p:nvPicPr>
        <p:blipFill>
          <a:blip r:embed="rId2"/>
          <a:stretch/>
        </p:blipFill>
        <p:spPr>
          <a:xfrm>
            <a:off x="817560" y="1309680"/>
            <a:ext cx="4460760" cy="4486320"/>
          </a:xfrm>
          <a:prstGeom prst="rect">
            <a:avLst/>
          </a:prstGeom>
          <a:ln>
            <a:noFill/>
          </a:ln>
        </p:spPr>
      </p:pic>
      <p:sp>
        <p:nvSpPr>
          <p:cNvPr id="233" name="CustomShape 2"/>
          <p:cNvSpPr/>
          <p:nvPr/>
        </p:nvSpPr>
        <p:spPr>
          <a:xfrm>
            <a:off x="5195880" y="739800"/>
            <a:ext cx="4197240" cy="2705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 is the outermost part of the detector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detects muons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a strong magnetic field deflects the muon</a:t>
            </a:r>
            <a:r>
              <a:rPr lang="ja-JP" sz="1800" b="1" strike="noStrike" spc="-1">
                <a:solidFill>
                  <a:srgbClr val="000000"/>
                </a:solidFill>
                <a:latin typeface="Arial"/>
              </a:rPr>
              <a:t>’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s trajectory allowing a measure of the momentum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4" name="Picture 7" descr="muon"/>
          <p:cNvPicPr/>
          <p:nvPr/>
        </p:nvPicPr>
        <p:blipFill>
          <a:blip r:embed="rId4"/>
          <a:stretch/>
        </p:blipFill>
        <p:spPr>
          <a:xfrm>
            <a:off x="4290840" y="3456000"/>
            <a:ext cx="4853160" cy="3246480"/>
          </a:xfrm>
          <a:prstGeom prst="rect">
            <a:avLst/>
          </a:prstGeom>
          <a:ln>
            <a:noFill/>
          </a:ln>
        </p:spPr>
      </p:pic>
      <p:sp>
        <p:nvSpPr>
          <p:cNvPr id="235" name="CustomShape 3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norm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CF7E6BDE-B1E1-4F56-A52A-37618EF114E6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236" name="Line 4"/>
          <p:cNvCxnSpPr/>
          <p:nvPr/>
        </p:nvCxnSpPr>
        <p:spPr>
          <a:xfrm flipH="1">
            <a:off x="3656880" y="815760"/>
            <a:ext cx="654840" cy="686520"/>
          </a:xfrm>
          <a:prstGeom prst="straightConnector1">
            <a:avLst/>
          </a:prstGeom>
          <a:ln w="31680">
            <a:solidFill>
              <a:srgbClr val="FFFF00"/>
            </a:solidFill>
            <a:miter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Picture 4" descr="ATLAS_black"/>
          <p:cNvPicPr/>
          <p:nvPr/>
        </p:nvPicPr>
        <p:blipFill>
          <a:blip r:embed="rId2"/>
          <a:stretch/>
        </p:blipFill>
        <p:spPr>
          <a:xfrm>
            <a:off x="846000" y="0"/>
            <a:ext cx="7577280" cy="4994280"/>
          </a:xfrm>
          <a:prstGeom prst="rect">
            <a:avLst/>
          </a:prstGeom>
          <a:ln>
            <a:noFill/>
          </a:ln>
        </p:spPr>
      </p:pic>
      <p:sp>
        <p:nvSpPr>
          <p:cNvPr id="240" name="CustomShape 1"/>
          <p:cNvSpPr/>
          <p:nvPr/>
        </p:nvSpPr>
        <p:spPr>
          <a:xfrm>
            <a:off x="895320" y="5824440"/>
            <a:ext cx="8248680" cy="63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1123"/>
              </a:spcBef>
              <a:buSzPct val="102974"/>
              <a:buBlip>
                <a:blip r:embed="rId3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 In order to detect as many particles as possible after each collision, the detector is built such that it covers nearly the full solid angle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3394080" y="227160"/>
            <a:ext cx="3330720" cy="4574880"/>
          </a:xfrm>
          <a:prstGeom prst="rect">
            <a:avLst/>
          </a:prstGeom>
          <a:noFill/>
          <a:ln w="2556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2" name="Line 3"/>
          <p:cNvSpPr/>
          <p:nvPr/>
        </p:nvSpPr>
        <p:spPr>
          <a:xfrm>
            <a:off x="6724800" y="4343400"/>
            <a:ext cx="784080" cy="714240"/>
          </a:xfrm>
          <a:prstGeom prst="line">
            <a:avLst/>
          </a:prstGeom>
          <a:ln w="28440">
            <a:solidFill>
              <a:srgbClr val="FF0000"/>
            </a:solidFill>
            <a:miter/>
            <a:head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3" name="CustomShape 4"/>
          <p:cNvSpPr/>
          <p:nvPr/>
        </p:nvSpPr>
        <p:spPr>
          <a:xfrm>
            <a:off x="7250040" y="4930920"/>
            <a:ext cx="1698840" cy="418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13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1" strike="noStrike" spc="-1">
                <a:solidFill>
                  <a:srgbClr val="CC3300"/>
                </a:solidFill>
                <a:latin typeface="Arial"/>
              </a:rPr>
              <a:t>barrel</a:t>
            </a:r>
            <a:endParaRPr lang="en-US" sz="2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CustomShape 5"/>
          <p:cNvSpPr/>
          <p:nvPr/>
        </p:nvSpPr>
        <p:spPr>
          <a:xfrm>
            <a:off x="6789600" y="227160"/>
            <a:ext cx="1567080" cy="3396960"/>
          </a:xfrm>
          <a:prstGeom prst="rect">
            <a:avLst/>
          </a:prstGeom>
          <a:noFill/>
          <a:ln w="255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5" name="CustomShape 6"/>
          <p:cNvSpPr/>
          <p:nvPr/>
        </p:nvSpPr>
        <p:spPr>
          <a:xfrm>
            <a:off x="1368360" y="554040"/>
            <a:ext cx="1960560" cy="4311720"/>
          </a:xfrm>
          <a:prstGeom prst="rect">
            <a:avLst/>
          </a:prstGeom>
          <a:noFill/>
          <a:ln w="25560">
            <a:solidFill>
              <a:srgbClr val="99CC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6" name="Line 7"/>
          <p:cNvSpPr/>
          <p:nvPr/>
        </p:nvSpPr>
        <p:spPr>
          <a:xfrm>
            <a:off x="2543040" y="4865760"/>
            <a:ext cx="4638960" cy="587160"/>
          </a:xfrm>
          <a:prstGeom prst="line">
            <a:avLst/>
          </a:prstGeom>
          <a:ln w="9360">
            <a:solidFill>
              <a:srgbClr val="99CC00"/>
            </a:solidFill>
            <a:miter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7" name="Line 8"/>
          <p:cNvSpPr/>
          <p:nvPr/>
        </p:nvSpPr>
        <p:spPr>
          <a:xfrm flipH="1">
            <a:off x="7182000" y="3624120"/>
            <a:ext cx="326880" cy="1828800"/>
          </a:xfrm>
          <a:prstGeom prst="line">
            <a:avLst/>
          </a:prstGeom>
          <a:ln w="9360">
            <a:solidFill>
              <a:srgbClr val="99CC00"/>
            </a:solidFill>
            <a:miter/>
            <a:head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48" name="CustomShape 9"/>
          <p:cNvSpPr/>
          <p:nvPr/>
        </p:nvSpPr>
        <p:spPr>
          <a:xfrm>
            <a:off x="5878440" y="5337000"/>
            <a:ext cx="1959120" cy="464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1562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500" b="1" strike="noStrike" spc="-1">
                <a:solidFill>
                  <a:srgbClr val="99CC00"/>
                </a:solidFill>
                <a:latin typeface="Arial"/>
              </a:rPr>
              <a:t>end-caps</a:t>
            </a:r>
            <a:endParaRPr lang="en-US" sz="2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CustomShape 10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B34789BF-2BC1-4A5A-8071-EED3BB01C9CC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49F167-69A3-48FC-9CD9-B75EB2953532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TextShape 2"/>
          <p:cNvSpPr txBox="1"/>
          <p:nvPr/>
        </p:nvSpPr>
        <p:spPr>
          <a:xfrm>
            <a:off x="960480" y="258480"/>
            <a:ext cx="8183520" cy="8110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5364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b="1" strike="noStrike" spc="-1">
                <a:solidFill>
                  <a:srgbClr val="000000"/>
                </a:solidFill>
                <a:latin typeface="Arial"/>
              </a:rPr>
              <a:t>You will:</a:t>
            </a:r>
            <a:endParaRPr lang="en-US" sz="28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270" name="TextShape 3"/>
          <p:cNvSpPr txBox="1"/>
          <p:nvPr/>
        </p:nvSpPr>
        <p:spPr>
          <a:xfrm>
            <a:off x="987120" y="1236600"/>
            <a:ext cx="8156520" cy="43531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spcBef>
                <a:spcPts val="5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TextShape 4"/>
          <p:cNvSpPr txBox="1"/>
          <p:nvPr/>
        </p:nvSpPr>
        <p:spPr>
          <a:xfrm>
            <a:off x="845999" y="1491449"/>
            <a:ext cx="8156520" cy="2130640"/>
          </a:xfrm>
          <a:prstGeom prst="rect">
            <a:avLst/>
          </a:prstGeom>
          <a:noFill/>
          <a:ln>
            <a:noFill/>
          </a:ln>
        </p:spPr>
        <p:txBody>
          <a:bodyPr>
            <a:normAutofit lnSpcReduction="10000"/>
          </a:bodyPr>
          <a:lstStyle/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0" strike="noStrike" spc="-1" dirty="0">
                <a:solidFill>
                  <a:srgbClr val="000000"/>
                </a:solidFill>
                <a:latin typeface="Arial"/>
              </a:rPr>
              <a:t>1. </a:t>
            </a: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Get to know the ATLANTIS event display: a visualisation program for particle collisions in ATLAS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</a:rPr>
              <a:t>Identify particles in a detector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</a:rPr>
              <a:t>Identify a decay process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200" b="0" strike="noStrike" spc="-1" dirty="0">
                <a:solidFill>
                  <a:srgbClr val="000000"/>
                </a:solidFill>
                <a:latin typeface="Arial"/>
              </a:rPr>
              <a:t>Find as many correct answers as possible? *</a:t>
            </a: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TextShape 5"/>
          <p:cNvSpPr txBox="1"/>
          <p:nvPr/>
        </p:nvSpPr>
        <p:spPr>
          <a:xfrm>
            <a:off x="845999" y="4049049"/>
            <a:ext cx="8298001" cy="1683231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342720" indent="-342720">
              <a:spcBef>
                <a:spcPts val="598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0" strike="noStrike" spc="-1" dirty="0">
                <a:solidFill>
                  <a:srgbClr val="000000"/>
                </a:solidFill>
                <a:latin typeface="Arial"/>
              </a:rPr>
              <a:t>2. </a:t>
            </a:r>
            <a:r>
              <a:rPr lang="en-GB" sz="2400" b="1" strike="noStrike" spc="-1" dirty="0">
                <a:solidFill>
                  <a:srgbClr val="000000"/>
                </a:solidFill>
                <a:latin typeface="Arial"/>
              </a:rPr>
              <a:t>Work with real data from LHC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spcBef>
                <a:spcPts val="499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Arial"/>
              </a:rPr>
              <a:t>Identify decays of the Z boson from background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CustomShape 6"/>
          <p:cNvSpPr/>
          <p:nvPr/>
        </p:nvSpPr>
        <p:spPr>
          <a:xfrm>
            <a:off x="1143000" y="6016680"/>
            <a:ext cx="5967360" cy="3650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noAutofit/>
          </a:bodyPr>
          <a:lstStyle/>
          <a:p>
            <a: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10058400" algn="l"/>
              </a:tabLst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*: Can we answer this? What about for real data?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7" descr="atlantis_overview.tiff"/>
          <p:cNvPicPr/>
          <p:nvPr/>
        </p:nvPicPr>
        <p:blipFill>
          <a:blip r:embed="rId2"/>
          <a:stretch/>
        </p:blipFill>
        <p:spPr>
          <a:xfrm>
            <a:off x="870120" y="1036800"/>
            <a:ext cx="8273880" cy="5225760"/>
          </a:xfrm>
          <a:prstGeom prst="rect">
            <a:avLst/>
          </a:prstGeom>
          <a:ln>
            <a:noFill/>
          </a:ln>
        </p:spPr>
      </p:pic>
      <p:sp>
        <p:nvSpPr>
          <p:cNvPr id="276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B17E9A9-6F6C-4B0A-B412-0DF13B70A9B6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CustomShape 2"/>
          <p:cNvSpPr/>
          <p:nvPr/>
        </p:nvSpPr>
        <p:spPr>
          <a:xfrm>
            <a:off x="1890720" y="666720"/>
            <a:ext cx="19350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</a:rPr>
              <a:t>Canvas Window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5939280" y="5154480"/>
            <a:ext cx="30153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</a:rPr>
              <a:t>Track Momentum Window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CustomShape 4"/>
          <p:cNvSpPr/>
          <p:nvPr/>
        </p:nvSpPr>
        <p:spPr>
          <a:xfrm>
            <a:off x="6497640" y="2743200"/>
            <a:ext cx="193788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</a:rPr>
              <a:t>Control Window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CustomShape 5"/>
          <p:cNvSpPr/>
          <p:nvPr/>
        </p:nvSpPr>
        <p:spPr>
          <a:xfrm>
            <a:off x="392040" y="0"/>
            <a:ext cx="8099640" cy="631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algn="ctr">
              <a:spcBef>
                <a:spcPts val="22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0" strike="noStrike" spc="-1">
                <a:solidFill>
                  <a:srgbClr val="FF0000"/>
                </a:solidFill>
                <a:latin typeface="Arial"/>
              </a:rPr>
              <a:t>How it looks like…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58A07E8-5AC4-4296-B7D4-E399FB1A1F14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3" name="Picture 6" descr="hypatia2.png"/>
          <p:cNvPicPr/>
          <p:nvPr/>
        </p:nvPicPr>
        <p:blipFill>
          <a:blip r:embed="rId2"/>
          <a:stretch/>
        </p:blipFill>
        <p:spPr>
          <a:xfrm>
            <a:off x="822240" y="0"/>
            <a:ext cx="647712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2"/>
          <p:cNvSpPr/>
          <p:nvPr/>
        </p:nvSpPr>
        <p:spPr>
          <a:xfrm>
            <a:off x="7292520" y="665280"/>
            <a:ext cx="16772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Detector views</a:t>
            </a:r>
          </a:p>
        </p:txBody>
      </p:sp>
      <p:sp>
        <p:nvSpPr>
          <p:cNvPr id="2" name="CustomShape 2">
            <a:extLst>
              <a:ext uri="{FF2B5EF4-FFF2-40B4-BE49-F238E27FC236}">
                <a16:creationId xmlns:a16="http://schemas.microsoft.com/office/drawing/2014/main" id="{7BE5531B-24FB-9CF6-FD8B-93DF4AF8FE59}"/>
              </a:ext>
            </a:extLst>
          </p:cNvPr>
          <p:cNvSpPr/>
          <p:nvPr/>
        </p:nvSpPr>
        <p:spPr>
          <a:xfrm>
            <a:off x="7450970" y="1840860"/>
            <a:ext cx="1644480" cy="2104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Four sub-detector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types, depicted in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different colors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12AD1DD-A2A7-4451-AF5A-202E6CAFC42F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0" name="Picture 6" descr="elektron1.png"/>
          <p:cNvPicPr/>
          <p:nvPr/>
        </p:nvPicPr>
        <p:blipFill>
          <a:blip r:embed="rId2"/>
          <a:stretch/>
        </p:blipFill>
        <p:spPr>
          <a:xfrm>
            <a:off x="826920" y="0"/>
            <a:ext cx="6467760" cy="6858000"/>
          </a:xfrm>
          <a:prstGeom prst="rect">
            <a:avLst/>
          </a:prstGeom>
          <a:ln>
            <a:noFill/>
          </a:ln>
        </p:spPr>
      </p:pic>
      <p:sp>
        <p:nvSpPr>
          <p:cNvPr id="301" name="CustomShape 2"/>
          <p:cNvSpPr/>
          <p:nvPr/>
        </p:nvSpPr>
        <p:spPr>
          <a:xfrm>
            <a:off x="7374960" y="604800"/>
            <a:ext cx="101736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Electron</a:t>
            </a:r>
          </a:p>
        </p:txBody>
      </p:sp>
      <p:pic>
        <p:nvPicPr>
          <p:cNvPr id="302" name="Picture 11" descr="decay_chart"/>
          <p:cNvPicPr/>
          <p:nvPr/>
        </p:nvPicPr>
        <p:blipFill>
          <a:blip r:embed="rId3"/>
          <a:stretch/>
        </p:blipFill>
        <p:spPr>
          <a:xfrm>
            <a:off x="7319880" y="1160640"/>
            <a:ext cx="1824120" cy="1150920"/>
          </a:xfrm>
          <a:prstGeom prst="rect">
            <a:avLst/>
          </a:prstGeom>
          <a:ln>
            <a:noFill/>
          </a:ln>
        </p:spPr>
      </p:pic>
      <p:sp>
        <p:nvSpPr>
          <p:cNvPr id="304" name="CustomShape 3"/>
          <p:cNvSpPr/>
          <p:nvPr/>
        </p:nvSpPr>
        <p:spPr>
          <a:xfrm>
            <a:off x="7369200" y="2610000"/>
            <a:ext cx="1774800" cy="2014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Electron clusters in the EM calorimeter look like yellow “towers” over a green background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FA25D89-AA79-4379-A2FF-9DA47124178B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1" name="Picture 7" descr="myon1.png"/>
          <p:cNvPicPr/>
          <p:nvPr/>
        </p:nvPicPr>
        <p:blipFill>
          <a:blip r:embed="rId2"/>
          <a:stretch/>
        </p:blipFill>
        <p:spPr>
          <a:xfrm>
            <a:off x="787320" y="0"/>
            <a:ext cx="6467400" cy="6858000"/>
          </a:xfrm>
          <a:prstGeom prst="rect">
            <a:avLst/>
          </a:prstGeom>
          <a:ln>
            <a:noFill/>
          </a:ln>
        </p:spPr>
      </p:pic>
      <p:sp>
        <p:nvSpPr>
          <p:cNvPr id="312" name="CustomShape 2"/>
          <p:cNvSpPr/>
          <p:nvPr/>
        </p:nvSpPr>
        <p:spPr>
          <a:xfrm>
            <a:off x="7374240" y="604800"/>
            <a:ext cx="75060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Muon</a:t>
            </a:r>
          </a:p>
        </p:txBody>
      </p:sp>
      <p:pic>
        <p:nvPicPr>
          <p:cNvPr id="313" name="Picture 11" descr="decay_chart"/>
          <p:cNvPicPr/>
          <p:nvPr/>
        </p:nvPicPr>
        <p:blipFill>
          <a:blip r:embed="rId3"/>
          <a:stretch/>
        </p:blipFill>
        <p:spPr>
          <a:xfrm>
            <a:off x="7319880" y="1160640"/>
            <a:ext cx="1824120" cy="1150920"/>
          </a:xfrm>
          <a:prstGeom prst="rect">
            <a:avLst/>
          </a:prstGeom>
          <a:ln>
            <a:noFill/>
          </a:ln>
        </p:spPr>
      </p:pic>
      <p:sp>
        <p:nvSpPr>
          <p:cNvPr id="314" name="CustomShape 3"/>
          <p:cNvSpPr/>
          <p:nvPr/>
        </p:nvSpPr>
        <p:spPr>
          <a:xfrm>
            <a:off x="7379640" y="2610000"/>
            <a:ext cx="1831320" cy="2837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Muon chambers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that are hit are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colored orange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Some of the hits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in the outer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muon chambers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are due to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particles in the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cavern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F9C3BDE-D605-4D23-9FE0-15B9A6BD5F2F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19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7" name="Picture 2" descr="https://atlas.physicsmasterclasses.org/zpath_files/img/highslide/particle/photon1.png"/>
          <p:cNvPicPr/>
          <p:nvPr/>
        </p:nvPicPr>
        <p:blipFill>
          <a:blip r:embed="rId2"/>
          <a:stretch/>
        </p:blipFill>
        <p:spPr>
          <a:xfrm>
            <a:off x="934920" y="0"/>
            <a:ext cx="5592960" cy="6297480"/>
          </a:xfrm>
          <a:prstGeom prst="rect">
            <a:avLst/>
          </a:prstGeom>
          <a:ln>
            <a:noFill/>
          </a:ln>
        </p:spPr>
      </p:pic>
      <p:sp>
        <p:nvSpPr>
          <p:cNvPr id="318" name="CustomShape 2"/>
          <p:cNvSpPr/>
          <p:nvPr/>
        </p:nvSpPr>
        <p:spPr>
          <a:xfrm>
            <a:off x="6835680" y="249120"/>
            <a:ext cx="9032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Photon</a:t>
            </a:r>
          </a:p>
        </p:txBody>
      </p:sp>
      <p:pic>
        <p:nvPicPr>
          <p:cNvPr id="319" name="Picture 11" descr="decay_chart"/>
          <p:cNvPicPr/>
          <p:nvPr/>
        </p:nvPicPr>
        <p:blipFill>
          <a:blip r:embed="rId3"/>
          <a:stretch/>
        </p:blipFill>
        <p:spPr>
          <a:xfrm>
            <a:off x="6654960" y="808200"/>
            <a:ext cx="2347920" cy="1671480"/>
          </a:xfrm>
          <a:prstGeom prst="rect">
            <a:avLst/>
          </a:prstGeom>
          <a:ln>
            <a:noFill/>
          </a:ln>
        </p:spPr>
      </p:pic>
      <p:sp>
        <p:nvSpPr>
          <p:cNvPr id="320" name="CustomShape 3"/>
          <p:cNvSpPr/>
          <p:nvPr/>
        </p:nvSpPr>
        <p:spPr>
          <a:xfrm>
            <a:off x="6878520" y="2610000"/>
            <a:ext cx="2189160" cy="146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Electromagnetic calorimeter cells fired are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marked in yellow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1" name="Picture 4" descr="https://atlas.physicsmasterclasses.org/zpath_files/img/highslide/particle/photon3.png"/>
          <p:cNvPicPr/>
          <p:nvPr/>
        </p:nvPicPr>
        <p:blipFill>
          <a:blip r:embed="rId4"/>
          <a:stretch/>
        </p:blipFill>
        <p:spPr>
          <a:xfrm>
            <a:off x="4967280" y="4218120"/>
            <a:ext cx="4176720" cy="2639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5DF9DD1-1053-47C9-8D94-D12B0687079E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CustomShape 2"/>
          <p:cNvSpPr/>
          <p:nvPr/>
        </p:nvSpPr>
        <p:spPr>
          <a:xfrm>
            <a:off x="1031760" y="887400"/>
            <a:ext cx="775656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1500" lnSpcReduction="20000"/>
          </a:bodyPr>
          <a:lstStyle/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What is an “event”? </a:t>
            </a: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600" b="1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Z boson: production and decays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600" b="1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How one can identify the particles produced?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marR="0" lvl="1" indent="-285480" algn="l" defTabSz="914400" rtl="0" eaLnBrk="1" fontAlgn="auto" latinLnBrk="0" hangingPunct="1">
              <a:lnSpc>
                <a:spcPct val="90000"/>
              </a:lnSpc>
              <a:spcBef>
                <a:spcPts val="550"/>
              </a:spcBef>
              <a:spcAft>
                <a:spcPts val="0"/>
              </a:spcAft>
              <a:buClr>
                <a:srgbClr val="E8A400"/>
              </a:buClr>
              <a:buSzTx/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… in ATLAS</a:t>
            </a:r>
            <a:endParaRPr kumimoji="0" lang="en-US" sz="20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600" b="1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The “Particle Physics Giant”: the ATLAS detector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Example of a real analysis: signal and backgrounds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50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600" b="1" strike="noStrike" spc="-1" dirty="0">
                <a:solidFill>
                  <a:srgbClr val="000000"/>
                </a:solidFill>
                <a:latin typeface="Arial"/>
              </a:rPr>
              <a:t>Hands-on session</a:t>
            </a: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50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CustomShape 3"/>
          <p:cNvSpPr/>
          <p:nvPr/>
        </p:nvSpPr>
        <p:spPr>
          <a:xfrm>
            <a:off x="760320" y="41400"/>
            <a:ext cx="83012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2A3781"/>
                </a:solidFill>
                <a:latin typeface="Arial"/>
              </a:rPr>
              <a:t>Outline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D2BCACF-627F-461F-A672-312540D8BD4D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3" name="Picture 6" descr="Jets1.png"/>
          <p:cNvPicPr/>
          <p:nvPr/>
        </p:nvPicPr>
        <p:blipFill>
          <a:blip r:embed="rId2"/>
          <a:stretch/>
        </p:blipFill>
        <p:spPr>
          <a:xfrm>
            <a:off x="819000" y="0"/>
            <a:ext cx="6467760" cy="6858000"/>
          </a:xfrm>
          <a:prstGeom prst="rect">
            <a:avLst/>
          </a:prstGeom>
          <a:ln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7378920" y="604800"/>
            <a:ext cx="17413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Jets of hadrons</a:t>
            </a:r>
          </a:p>
        </p:txBody>
      </p:sp>
      <p:pic>
        <p:nvPicPr>
          <p:cNvPr id="325" name="Picture 11" descr="decay_chart"/>
          <p:cNvPicPr/>
          <p:nvPr/>
        </p:nvPicPr>
        <p:blipFill>
          <a:blip r:embed="rId3"/>
          <a:stretch/>
        </p:blipFill>
        <p:spPr>
          <a:xfrm>
            <a:off x="7319880" y="1160640"/>
            <a:ext cx="1824120" cy="1150920"/>
          </a:xfrm>
          <a:prstGeom prst="rect">
            <a:avLst/>
          </a:prstGeom>
          <a:ln>
            <a:noFill/>
          </a:ln>
        </p:spPr>
      </p:pic>
      <p:sp>
        <p:nvSpPr>
          <p:cNvPr id="326" name="CustomShape 3"/>
          <p:cNvSpPr/>
          <p:nvPr/>
        </p:nvSpPr>
        <p:spPr>
          <a:xfrm>
            <a:off x="7257600" y="2959200"/>
            <a:ext cx="1907280" cy="201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 bundle of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several particles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flying in one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direction. It is the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result of quark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or gluons being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ejected.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EEBDFF8-EDB2-4427-81A5-B85C7135C627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21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9" name="Picture 6" descr="MET1.png"/>
          <p:cNvPicPr/>
          <p:nvPr/>
        </p:nvPicPr>
        <p:blipFill>
          <a:blip r:embed="rId2"/>
          <a:stretch/>
        </p:blipFill>
        <p:spPr>
          <a:xfrm>
            <a:off x="804960" y="0"/>
            <a:ext cx="6468840" cy="6858000"/>
          </a:xfrm>
          <a:prstGeom prst="rect">
            <a:avLst/>
          </a:prstGeom>
          <a:ln>
            <a:noFill/>
          </a:ln>
        </p:spPr>
      </p:pic>
      <p:sp>
        <p:nvSpPr>
          <p:cNvPr id="330" name="CustomShape 2"/>
          <p:cNvSpPr/>
          <p:nvPr/>
        </p:nvSpPr>
        <p:spPr>
          <a:xfrm>
            <a:off x="7375320" y="604800"/>
            <a:ext cx="10418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Neutrino</a:t>
            </a:r>
          </a:p>
        </p:txBody>
      </p:sp>
      <p:pic>
        <p:nvPicPr>
          <p:cNvPr id="331" name="Picture 11" descr="decay_chart"/>
          <p:cNvPicPr/>
          <p:nvPr/>
        </p:nvPicPr>
        <p:blipFill>
          <a:blip r:embed="rId3"/>
          <a:stretch/>
        </p:blipFill>
        <p:spPr>
          <a:xfrm>
            <a:off x="7319880" y="1160640"/>
            <a:ext cx="1824120" cy="1150920"/>
          </a:xfrm>
          <a:prstGeom prst="rect">
            <a:avLst/>
          </a:prstGeom>
          <a:ln>
            <a:noFill/>
          </a:ln>
        </p:spPr>
      </p:pic>
      <p:sp>
        <p:nvSpPr>
          <p:cNvPr id="332" name="CustomShape 3"/>
          <p:cNvSpPr/>
          <p:nvPr/>
        </p:nvSpPr>
        <p:spPr>
          <a:xfrm>
            <a:off x="7379640" y="2484360"/>
            <a:ext cx="1854000" cy="3660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Neutrinos are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not directly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detected, but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inferred from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energy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imbalance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Indicated by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 dashed line,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thicker line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corresponds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to larger missing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energy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1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1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8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61E0A6F-ECE0-4BF7-8054-9C4DF59A7ED3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22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9" name="Picture 6" descr="Zmumu1.png"/>
          <p:cNvPicPr/>
          <p:nvPr/>
        </p:nvPicPr>
        <p:blipFill>
          <a:blip r:embed="rId2"/>
          <a:stretch/>
        </p:blipFill>
        <p:spPr>
          <a:xfrm>
            <a:off x="857160" y="982800"/>
            <a:ext cx="8202600" cy="5122800"/>
          </a:xfrm>
          <a:prstGeom prst="rect">
            <a:avLst/>
          </a:prstGeom>
          <a:ln>
            <a:noFill/>
          </a:ln>
        </p:spPr>
      </p:pic>
      <p:sp>
        <p:nvSpPr>
          <p:cNvPr id="390" name="CustomShape 2"/>
          <p:cNvSpPr/>
          <p:nvPr/>
        </p:nvSpPr>
        <p:spPr>
          <a:xfrm>
            <a:off x="1598760" y="60480"/>
            <a:ext cx="6345000" cy="764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Arial"/>
              </a:rPr>
              <a:t>Signal: Z-&gt;μ</a:t>
            </a:r>
            <a:r>
              <a:rPr lang="en-US" sz="4400" b="1" strike="noStrike" spc="-1" baseline="30000">
                <a:solidFill>
                  <a:srgbClr val="000000"/>
                </a:solidFill>
                <a:latin typeface="Arial"/>
              </a:rPr>
              <a:t>+</a:t>
            </a:r>
            <a:r>
              <a:rPr lang="en-US" sz="4400" b="1" strike="noStrike" spc="-1">
                <a:solidFill>
                  <a:srgbClr val="000000"/>
                </a:solidFill>
                <a:latin typeface="Arial"/>
              </a:rPr>
              <a:t>μ</a:t>
            </a:r>
            <a:r>
              <a:rPr lang="en-US" sz="4400" b="1" strike="noStrike" spc="-1" baseline="30000">
                <a:solidFill>
                  <a:srgbClr val="000000"/>
                </a:solidFill>
                <a:latin typeface="Arial"/>
              </a:rPr>
              <a:t>-</a:t>
            </a:r>
            <a:endParaRPr lang="en-US" sz="4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1" name="Picture 5"/>
          <p:cNvPicPr/>
          <p:nvPr/>
        </p:nvPicPr>
        <p:blipFill>
          <a:blip r:embed="rId3"/>
          <a:stretch/>
        </p:blipFill>
        <p:spPr>
          <a:xfrm>
            <a:off x="7943760" y="6178680"/>
            <a:ext cx="635040" cy="57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Picture 10" descr="https://atlas.physicsmasterclasses.org/zpath_files/img/higgs_torte_DE.png"/>
          <p:cNvPicPr/>
          <p:nvPr/>
        </p:nvPicPr>
        <p:blipFill>
          <a:blip r:embed="rId2"/>
          <a:stretch/>
        </p:blipFill>
        <p:spPr>
          <a:xfrm>
            <a:off x="839880" y="2583000"/>
            <a:ext cx="5862600" cy="3352680"/>
          </a:xfrm>
          <a:prstGeom prst="rect">
            <a:avLst/>
          </a:prstGeom>
          <a:ln>
            <a:noFill/>
          </a:ln>
        </p:spPr>
      </p:pic>
      <p:sp>
        <p:nvSpPr>
          <p:cNvPr id="357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E25F5C12-28B6-4CA9-8332-F25FC68116F0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58" name="Picture 3"/>
          <p:cNvPicPr/>
          <p:nvPr/>
        </p:nvPicPr>
        <p:blipFill>
          <a:blip r:embed="rId3"/>
          <a:stretch/>
        </p:blipFill>
        <p:spPr>
          <a:xfrm>
            <a:off x="6138720" y="3002040"/>
            <a:ext cx="2681280" cy="232884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960480" y="-258840"/>
            <a:ext cx="818352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marL="5364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strike="noStrike" spc="-1">
                <a:solidFill>
                  <a:srgbClr val="000000"/>
                </a:solidFill>
                <a:latin typeface="Arial"/>
              </a:rPr>
              <a:t>The Higgs Boson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960480" y="714240"/>
            <a:ext cx="8183520" cy="3100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Bitstream Vera Sans"/>
              </a:rPr>
              <a:t>- Responsible for the mass of all particles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Bitstream Vera Sans"/>
              </a:rPr>
              <a:t>- It is not a stable particle –  lifetime 1.5x10</a:t>
            </a:r>
            <a:r>
              <a:rPr lang="en-GB" sz="1800" b="1" strike="noStrike" spc="-1" baseline="30000">
                <a:solidFill>
                  <a:srgbClr val="000000"/>
                </a:solidFill>
                <a:latin typeface="Bitstream Vera Sans"/>
              </a:rPr>
              <a:t>-22 </a:t>
            </a:r>
            <a:r>
              <a:rPr lang="en-GB" sz="1800" b="1" strike="noStrike" spc="-1">
                <a:solidFill>
                  <a:srgbClr val="000000"/>
                </a:solidFill>
                <a:latin typeface="Bitstream Vera Sans"/>
              </a:rPr>
              <a:t> (0.00000000000000000000015s) </a:t>
            </a:r>
            <a:r>
              <a:rPr lang="en-GB" sz="1800" b="1" strike="noStrike" spc="-1">
                <a:solidFill>
                  <a:srgbClr val="000000"/>
                </a:solidFill>
                <a:latin typeface="Wingdings"/>
                <a:ea typeface="Wingdings"/>
              </a:rPr>
              <a:t>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Bitstream Vera Sans"/>
              </a:rPr>
              <a:t>no hope to measure H directly!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Bitstream Vera Sans"/>
              </a:rPr>
              <a:t>H bosons decay either into: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028520" lvl="1" indent="-285840">
              <a:buClr>
                <a:srgbClr val="000000"/>
              </a:buClr>
              <a:buFont typeface="Arial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a pair of fermion and anti-fermion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1028520" lvl="1" indent="-285840">
              <a:buClr>
                <a:srgbClr val="000000"/>
              </a:buClr>
              <a:buFont typeface="Arial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a pair of gauge bosons (W</a:t>
            </a:r>
            <a:r>
              <a:rPr lang="en-GB" sz="1800" b="1" strike="noStrike" spc="-1" baseline="30000">
                <a:solidFill>
                  <a:srgbClr val="000000"/>
                </a:solidFill>
                <a:latin typeface="Arial"/>
              </a:rPr>
              <a:t>+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W</a:t>
            </a:r>
            <a:r>
              <a:rPr lang="en-GB" sz="1800" b="1" strike="noStrike" spc="-1" baseline="30000">
                <a:solidFill>
                  <a:srgbClr val="000000"/>
                </a:solidFill>
                <a:latin typeface="Arial"/>
              </a:rPr>
              <a:t>-</a:t>
            </a:r>
            <a:r>
              <a:rPr lang="en-GB" sz="1800" b="1" strike="noStrike" spc="-1">
                <a:solidFill>
                  <a:srgbClr val="000000"/>
                </a:solidFill>
                <a:latin typeface="Arial"/>
              </a:rPr>
              <a:t>, ZZ, gg, </a:t>
            </a:r>
            <a:r>
              <a:rPr lang="el-GR" sz="1800" b="1" strike="noStrike" spc="-1">
                <a:solidFill>
                  <a:srgbClr val="000000"/>
                </a:solidFill>
                <a:latin typeface="Arial"/>
                <a:ea typeface="Arial"/>
              </a:rPr>
              <a:t>γγ</a:t>
            </a: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CustomShape 4"/>
          <p:cNvSpPr/>
          <p:nvPr/>
        </p:nvSpPr>
        <p:spPr>
          <a:xfrm>
            <a:off x="3005280" y="2884320"/>
            <a:ext cx="766800" cy="584280"/>
          </a:xfrm>
          <a:prstGeom prst="ellipse">
            <a:avLst/>
          </a:prstGeom>
          <a:noFill/>
          <a:ln w="25560">
            <a:solidFill>
              <a:srgbClr val="FF0000"/>
            </a:solidFill>
            <a:miter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363" name="CustomShape 5"/>
          <p:cNvSpPr/>
          <p:nvPr/>
        </p:nvSpPr>
        <p:spPr>
          <a:xfrm>
            <a:off x="1156320" y="5749920"/>
            <a:ext cx="7606676" cy="64851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1" strike="noStrike" spc="-1" dirty="0">
                <a:solidFill>
                  <a:srgbClr val="FF0000"/>
                </a:solidFill>
                <a:latin typeface="Arial"/>
              </a:rPr>
              <a:t>Today we are interested only in two decays: ZZ (and </a:t>
            </a:r>
            <a:r>
              <a:rPr lang="el-GR" sz="1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γγ</a:t>
            </a:r>
            <a:r>
              <a:rPr lang="en-GB" sz="18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, if you want)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</a:rPr>
              <a:t>Why these two decays and not the most probable one in bb?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096DAF9-808F-4187-95B6-C65A0E91F1A7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24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TextShape 2"/>
          <p:cNvSpPr txBox="1"/>
          <p:nvPr/>
        </p:nvSpPr>
        <p:spPr>
          <a:xfrm>
            <a:off x="960480" y="622080"/>
            <a:ext cx="8183520" cy="115236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marL="5364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Arial"/>
              </a:rPr>
              <a:t>Z boson –  electrically neutral mediator of the weak force</a:t>
            </a:r>
            <a:endParaRPr lang="en-US" sz="2600" b="1" strike="noStrike" spc="-1">
              <a:solidFill>
                <a:srgbClr val="2A3781"/>
              </a:solidFill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960480" y="-258840"/>
            <a:ext cx="818352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marL="5364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strike="noStrike" spc="-1" dirty="0">
                <a:solidFill>
                  <a:srgbClr val="000000"/>
                </a:solidFill>
                <a:latin typeface="Arial"/>
              </a:rPr>
              <a:t>Signals summary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CustomShape 4"/>
          <p:cNvSpPr/>
          <p:nvPr/>
        </p:nvSpPr>
        <p:spPr>
          <a:xfrm>
            <a:off x="960480" y="3375000"/>
            <a:ext cx="8183520" cy="115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marL="5364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600" b="0" strike="noStrike" spc="-1">
                <a:solidFill>
                  <a:srgbClr val="000000"/>
                </a:solidFill>
                <a:latin typeface="Arial"/>
              </a:rPr>
              <a:t>H boson –  electrically neutral responsible of the mass of all elementary particles</a:t>
            </a:r>
          </a:p>
        </p:txBody>
      </p:sp>
      <p:pic>
        <p:nvPicPr>
          <p:cNvPr id="384" name="Picture 34" descr="https://atlas.physicsmasterclasses.org/zpath_files/img/highslide/feynman/Hgammagamma_small.png"/>
          <p:cNvPicPr/>
          <p:nvPr/>
        </p:nvPicPr>
        <p:blipFill>
          <a:blip r:embed="rId3"/>
          <a:stretch/>
        </p:blipFill>
        <p:spPr>
          <a:xfrm>
            <a:off x="1477800" y="4435560"/>
            <a:ext cx="3095640" cy="1800000"/>
          </a:xfrm>
          <a:prstGeom prst="rect">
            <a:avLst/>
          </a:prstGeom>
          <a:ln>
            <a:noFill/>
          </a:ln>
        </p:spPr>
      </p:pic>
      <p:pic>
        <p:nvPicPr>
          <p:cNvPr id="385" name="Picture 36" descr="https://atlas.physicsmasterclasses.org/zpath_files/img/highslide/feynman/Higgs4l_small.png"/>
          <p:cNvPicPr/>
          <p:nvPr/>
        </p:nvPicPr>
        <p:blipFill>
          <a:blip r:embed="rId4"/>
          <a:stretch/>
        </p:blipFill>
        <p:spPr>
          <a:xfrm>
            <a:off x="5003640" y="4421160"/>
            <a:ext cx="3138480" cy="1814400"/>
          </a:xfrm>
          <a:prstGeom prst="rect">
            <a:avLst/>
          </a:prstGeom>
          <a:ln>
            <a:noFill/>
          </a:ln>
        </p:spPr>
      </p:pic>
      <p:pic>
        <p:nvPicPr>
          <p:cNvPr id="386" name="Picture 8" descr="https://atlas.physicsmasterclasses.org/zpath_files/img/highslide/feynman/Z_ElectronPositron_small.png"/>
          <p:cNvPicPr/>
          <p:nvPr/>
        </p:nvPicPr>
        <p:blipFill>
          <a:blip r:embed="rId5"/>
          <a:stretch/>
        </p:blipFill>
        <p:spPr>
          <a:xfrm>
            <a:off x="1477800" y="1638360"/>
            <a:ext cx="3094200" cy="1790640"/>
          </a:xfrm>
          <a:prstGeom prst="rect">
            <a:avLst/>
          </a:prstGeom>
          <a:ln>
            <a:noFill/>
          </a:ln>
        </p:spPr>
      </p:pic>
      <p:pic>
        <p:nvPicPr>
          <p:cNvPr id="387" name="Picture 10" descr="https://atlas.physicsmasterclasses.org/zpath_files/img/highslide/feynman/Z_MyonAntimyon_small.png"/>
          <p:cNvPicPr/>
          <p:nvPr/>
        </p:nvPicPr>
        <p:blipFill>
          <a:blip r:embed="rId6"/>
          <a:stretch/>
        </p:blipFill>
        <p:spPr>
          <a:xfrm>
            <a:off x="5003640" y="1638360"/>
            <a:ext cx="3138480" cy="179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CustomShape 1"/>
          <p:cNvSpPr/>
          <p:nvPr/>
        </p:nvSpPr>
        <p:spPr>
          <a:xfrm>
            <a:off x="960480" y="596880"/>
            <a:ext cx="7683480" cy="4238592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In any pp collision, a lot of particles are produced! Not only Z and H…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But we reconstruct Z and H (</a:t>
            </a:r>
            <a:r>
              <a:rPr lang="en-GB" sz="1800" b="1" strike="noStrike" spc="-1" dirty="0">
                <a:solidFill>
                  <a:srgbClr val="FF0000"/>
                </a:solidFill>
                <a:latin typeface="Bitstream Vera Sans"/>
              </a:rPr>
              <a:t>signals</a:t>
            </a: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) based on their decay products: </a:t>
            </a:r>
            <a:r>
              <a:rPr lang="en-GB" sz="1800" b="1" strike="noStrike" spc="-1" dirty="0">
                <a:solidFill>
                  <a:srgbClr val="FF0000"/>
                </a:solidFill>
                <a:latin typeface="Bitstream Vera Sans"/>
              </a:rPr>
              <a:t>muons, electrons and photons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All other physics processes producing muons, electrons and photons are called background events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How can we distinguish background events from signal events?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By looking at </a:t>
            </a:r>
            <a:r>
              <a:rPr lang="en-GB" sz="1800" b="1" strike="noStrike" spc="-1" dirty="0">
                <a:solidFill>
                  <a:srgbClr val="FF0000"/>
                </a:solidFill>
                <a:latin typeface="Bitstream Vera Sans"/>
              </a:rPr>
              <a:t>ALL particles </a:t>
            </a: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we want in the final state!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285480" indent="-285480">
              <a:lnSpc>
                <a:spcPct val="100000"/>
              </a:lnSpc>
              <a:buClr>
                <a:srgbClr val="000000"/>
              </a:buClr>
              <a:buFont typeface="Bitstream Vera Sans"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CustomShape 2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E8B663C-B55E-4247-81FA-F142C53F0C0D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CustomShape 3"/>
          <p:cNvSpPr/>
          <p:nvPr/>
        </p:nvSpPr>
        <p:spPr>
          <a:xfrm>
            <a:off x="960480" y="-258840"/>
            <a:ext cx="818352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marL="5364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strike="noStrike" spc="-1">
                <a:solidFill>
                  <a:srgbClr val="000000"/>
                </a:solidFill>
                <a:latin typeface="Arial"/>
              </a:rPr>
              <a:t>Background (fondo) events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7" name="Picture 2" descr="https://atlas.physicsmasterclasses.org/zpath_files/img/highslide/feynman/WminusUp_small.png"/>
          <p:cNvPicPr/>
          <p:nvPr/>
        </p:nvPicPr>
        <p:blipFill>
          <a:blip r:embed="rId2"/>
          <a:stretch/>
        </p:blipFill>
        <p:spPr>
          <a:xfrm>
            <a:off x="1284120" y="2147760"/>
            <a:ext cx="3065760" cy="1685880"/>
          </a:xfrm>
          <a:prstGeom prst="rect">
            <a:avLst/>
          </a:prstGeom>
          <a:ln>
            <a:noFill/>
          </a:ln>
        </p:spPr>
      </p:pic>
      <p:pic>
        <p:nvPicPr>
          <p:cNvPr id="368" name="Picture 4" descr="https://atlas.physicsmasterclasses.org/zpath_files/img/highslide/feynman/Wminus_Elektron_small.png"/>
          <p:cNvPicPr/>
          <p:nvPr/>
        </p:nvPicPr>
        <p:blipFill>
          <a:blip r:embed="rId3"/>
          <a:stretch/>
        </p:blipFill>
        <p:spPr>
          <a:xfrm>
            <a:off x="5164200" y="2138400"/>
            <a:ext cx="3332160" cy="1685880"/>
          </a:xfrm>
          <a:prstGeom prst="rect">
            <a:avLst/>
          </a:prstGeom>
          <a:ln>
            <a:noFill/>
          </a:ln>
        </p:spPr>
      </p:pic>
      <p:sp>
        <p:nvSpPr>
          <p:cNvPr id="369" name="CustomShape 4"/>
          <p:cNvSpPr/>
          <p:nvPr/>
        </p:nvSpPr>
        <p:spPr>
          <a:xfrm>
            <a:off x="4518000" y="2840040"/>
            <a:ext cx="479520" cy="301680"/>
          </a:xfrm>
          <a:custGeom>
            <a:avLst/>
            <a:gdLst/>
            <a:ahLst/>
            <a:cxnLst/>
            <a:rect l="0" t="0" r="r" b="b"/>
            <a:pathLst>
              <a:path w="1334" h="840">
                <a:moveTo>
                  <a:pt x="0" y="209"/>
                </a:moveTo>
                <a:lnTo>
                  <a:pt x="913" y="209"/>
                </a:lnTo>
                <a:lnTo>
                  <a:pt x="913" y="0"/>
                </a:lnTo>
                <a:lnTo>
                  <a:pt x="1333" y="419"/>
                </a:lnTo>
                <a:lnTo>
                  <a:pt x="913" y="839"/>
                </a:lnTo>
                <a:lnTo>
                  <a:pt x="913" y="629"/>
                </a:lnTo>
                <a:lnTo>
                  <a:pt x="0" y="629"/>
                </a:lnTo>
                <a:lnTo>
                  <a:pt x="0" y="209"/>
                </a:lnTo>
              </a:path>
            </a:pathLst>
          </a:custGeom>
          <a:gradFill rotWithShape="0">
            <a:gsLst>
              <a:gs pos="0">
                <a:srgbClr val="B5E5E9"/>
              </a:gs>
              <a:gs pos="100000">
                <a:srgbClr val="CBFFFF"/>
              </a:gs>
            </a:gsLst>
            <a:lin ang="16200000"/>
          </a:gradFill>
          <a:ln w="9360">
            <a:solidFill>
              <a:srgbClr val="B6DCDF"/>
            </a:solidFill>
            <a:miter/>
          </a:ln>
          <a:effectLst>
            <a:outerShdw dist="23040" dir="540000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pic>
        <p:nvPicPr>
          <p:cNvPr id="8" name="Picture 8" descr="https://atlas.physicsmasterclasses.org/zpath_files/img/highslide/feynman/Z_ElectronPositron_small.png">
            <a:extLst>
              <a:ext uri="{FF2B5EF4-FFF2-40B4-BE49-F238E27FC236}">
                <a16:creationId xmlns:a16="http://schemas.microsoft.com/office/drawing/2014/main" id="{34DFA7FB-489E-4C65-A9B8-8BBE6EAA65D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1353960" y="4594320"/>
            <a:ext cx="2381400" cy="1790640"/>
          </a:xfrm>
          <a:prstGeom prst="rect">
            <a:avLst/>
          </a:prstGeom>
          <a:ln>
            <a:noFill/>
          </a:ln>
        </p:spPr>
      </p:pic>
      <p:pic>
        <p:nvPicPr>
          <p:cNvPr id="9" name="Picture 4" descr="https://atlas.physicsmasterclasses.org/zpath_files/img/highslide/feynman/Wminus_Elektron_small.png">
            <a:extLst>
              <a:ext uri="{FF2B5EF4-FFF2-40B4-BE49-F238E27FC236}">
                <a16:creationId xmlns:a16="http://schemas.microsoft.com/office/drawing/2014/main" id="{F28C1B17-F646-4E61-84DD-4432ECAC3C4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49880" y="4594320"/>
            <a:ext cx="2447640" cy="1790640"/>
          </a:xfrm>
          <a:prstGeom prst="rect">
            <a:avLst/>
          </a:prstGeom>
          <a:ln>
            <a:noFill/>
          </a:ln>
        </p:spPr>
      </p:pic>
      <p:sp>
        <p:nvSpPr>
          <p:cNvPr id="10" name="CustomShape 5">
            <a:extLst>
              <a:ext uri="{FF2B5EF4-FFF2-40B4-BE49-F238E27FC236}">
                <a16:creationId xmlns:a16="http://schemas.microsoft.com/office/drawing/2014/main" id="{FDD3F67D-71C7-414F-B69A-A48EA6D69D8F}"/>
              </a:ext>
            </a:extLst>
          </p:cNvPr>
          <p:cNvSpPr/>
          <p:nvPr/>
        </p:nvSpPr>
        <p:spPr>
          <a:xfrm>
            <a:off x="6847200" y="5119560"/>
            <a:ext cx="22867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Are they the same??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16F4B3E-B296-45AA-9AF7-7DE21061537B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CustomShape 2"/>
          <p:cNvSpPr/>
          <p:nvPr/>
        </p:nvSpPr>
        <p:spPr>
          <a:xfrm>
            <a:off x="1032660" y="473145"/>
            <a:ext cx="7756560" cy="4525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9000"/>
          </a:bodyPr>
          <a:lstStyle/>
          <a:p>
            <a:pPr marL="342720" indent="-342720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649"/>
              </a:spcBef>
              <a:buClr>
                <a:srgbClr val="427E30"/>
              </a:buClr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6700" b="1" spc="-1" dirty="0">
                <a:solidFill>
                  <a:srgbClr val="000000"/>
                </a:solidFill>
                <a:latin typeface="Arial"/>
              </a:rPr>
              <a:t>Hands-on!</a:t>
            </a:r>
            <a:endParaRPr lang="en-US" sz="67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90000"/>
              </a:lnSpc>
              <a:spcBef>
                <a:spcPts val="550"/>
              </a:spcBef>
              <a:buClr>
                <a:srgbClr val="427E3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  <a:p>
            <a:pPr marL="742680" lvl="1" indent="-285480">
              <a:lnSpc>
                <a:spcPct val="90000"/>
              </a:lnSpc>
              <a:spcBef>
                <a:spcPts val="550"/>
              </a:spcBef>
              <a:buClr>
                <a:srgbClr val="E8A4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2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CustomShape 3"/>
          <p:cNvSpPr/>
          <p:nvPr/>
        </p:nvSpPr>
        <p:spPr>
          <a:xfrm>
            <a:off x="760320" y="50145"/>
            <a:ext cx="83012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2A3781"/>
                </a:solidFill>
                <a:latin typeface="Arial"/>
              </a:rPr>
              <a:t>And now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group of colorful hands with writing on them&#10;&#10;AI-generated content may be incorrect.">
            <a:extLst>
              <a:ext uri="{FF2B5EF4-FFF2-40B4-BE49-F238E27FC236}">
                <a16:creationId xmlns:a16="http://schemas.microsoft.com/office/drawing/2014/main" id="{23F54CD7-8BB9-FA72-FBE5-94E6D76AF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24" y="2153404"/>
            <a:ext cx="4663952" cy="455580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E5EF5-A728-680B-1553-FA270CFFD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>
            <a:extLst>
              <a:ext uri="{FF2B5EF4-FFF2-40B4-BE49-F238E27FC236}">
                <a16:creationId xmlns:a16="http://schemas.microsoft.com/office/drawing/2014/main" id="{9590C222-5A52-FBCD-30BA-B2D2CA5B2742}"/>
              </a:ext>
            </a:extLst>
          </p:cNvPr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44750D9-0827-4422-935C-38B42CFA8556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27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CustomShape 2">
            <a:extLst>
              <a:ext uri="{FF2B5EF4-FFF2-40B4-BE49-F238E27FC236}">
                <a16:creationId xmlns:a16="http://schemas.microsoft.com/office/drawing/2014/main" id="{0E36CB10-AA87-86B3-BCC5-D29D5C36C65A}"/>
              </a:ext>
            </a:extLst>
          </p:cNvPr>
          <p:cNvSpPr/>
          <p:nvPr/>
        </p:nvSpPr>
        <p:spPr>
          <a:xfrm>
            <a:off x="843120" y="41400"/>
            <a:ext cx="83008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rm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2A3781"/>
                </a:solidFill>
                <a:latin typeface="Arial"/>
              </a:rPr>
              <a:t>Reminder: the Standard Model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0" name="Picture 2" descr="http://scienceblogs.com/startswithabang/files/2012/11/FNAL_ESiegel1-600x535.jpg">
            <a:extLst>
              <a:ext uri="{FF2B5EF4-FFF2-40B4-BE49-F238E27FC236}">
                <a16:creationId xmlns:a16="http://schemas.microsoft.com/office/drawing/2014/main" id="{BF94CFC5-D55F-48B2-50D1-F345F82B8CC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998720" y="887400"/>
            <a:ext cx="5715000" cy="5095800"/>
          </a:xfrm>
          <a:prstGeom prst="rect">
            <a:avLst/>
          </a:prstGeom>
          <a:ln>
            <a:noFill/>
          </a:ln>
        </p:spPr>
      </p:pic>
      <p:sp>
        <p:nvSpPr>
          <p:cNvPr id="201" name="CustomShape 3">
            <a:extLst>
              <a:ext uri="{FF2B5EF4-FFF2-40B4-BE49-F238E27FC236}">
                <a16:creationId xmlns:a16="http://schemas.microsoft.com/office/drawing/2014/main" id="{152A2B1E-0773-9FEE-DAE7-D3B68824E838}"/>
              </a:ext>
            </a:extLst>
          </p:cNvPr>
          <p:cNvSpPr/>
          <p:nvPr/>
        </p:nvSpPr>
        <p:spPr>
          <a:xfrm>
            <a:off x="2229120" y="6100920"/>
            <a:ext cx="545544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0" strike="noStrike" spc="-1">
                <a:solidFill>
                  <a:srgbClr val="000000"/>
                </a:solidFill>
                <a:latin typeface="Arial"/>
              </a:rPr>
              <a:t>Which of these is stable (i.e. can travel for ~100m) ?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1186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Effect">
                      <p:stCondLst>
                        <p:cond delay="indefinite"/>
                      </p:stCondLst>
                      <p:childTnLst>
                        <p:par>
                          <p:cTn id="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FB81E-1DA9-D17B-DE54-B0A14FAC2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4" descr="hcem">
            <a:extLst>
              <a:ext uri="{FF2B5EF4-FFF2-40B4-BE49-F238E27FC236}">
                <a16:creationId xmlns:a16="http://schemas.microsoft.com/office/drawing/2014/main" id="{2FC755CF-658C-DB84-C9C6-634CC60C1B0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223" name="CustomShape 1">
            <a:extLst>
              <a:ext uri="{FF2B5EF4-FFF2-40B4-BE49-F238E27FC236}">
                <a16:creationId xmlns:a16="http://schemas.microsoft.com/office/drawing/2014/main" id="{5A54FCF1-3671-0122-1D1F-9B6B44CD2D1E}"/>
              </a:ext>
            </a:extLst>
          </p:cNvPr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norm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E31E107-EA9F-4BEE-9CBE-8224B537A1B2}" type="slidenum">
              <a:rPr lang="nb-NO" sz="1200" b="0" strike="noStrike" spc="-1">
                <a:solidFill>
                  <a:srgbClr val="000000"/>
                </a:solidFill>
                <a:latin typeface="Arial"/>
              </a:rPr>
              <a:t>28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9271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A3351-476A-A283-1FA7-A84D0A9D1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4" descr="heleDet">
            <a:extLst>
              <a:ext uri="{FF2B5EF4-FFF2-40B4-BE49-F238E27FC236}">
                <a16:creationId xmlns:a16="http://schemas.microsoft.com/office/drawing/2014/main" id="{BECA93E2-8AD3-CFE8-EFCD-FB715F25BF8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0" y="-33480"/>
            <a:ext cx="9144000" cy="7096320"/>
          </a:xfrm>
          <a:prstGeom prst="rect">
            <a:avLst/>
          </a:prstGeom>
          <a:ln>
            <a:noFill/>
          </a:ln>
        </p:spPr>
      </p:pic>
      <p:sp>
        <p:nvSpPr>
          <p:cNvPr id="238" name="CustomShape 1">
            <a:extLst>
              <a:ext uri="{FF2B5EF4-FFF2-40B4-BE49-F238E27FC236}">
                <a16:creationId xmlns:a16="http://schemas.microsoft.com/office/drawing/2014/main" id="{A06B7CC7-8EE8-7B04-351D-8C4E498EA882}"/>
              </a:ext>
            </a:extLst>
          </p:cNvPr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norm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07B0CC8-0FB9-492B-BA5C-ABB776B6B94A}" type="slidenum">
              <a:rPr lang="nb-NO" sz="1200" b="0" strike="noStrike" spc="-1">
                <a:solidFill>
                  <a:srgbClr val="000000"/>
                </a:solidFill>
                <a:latin typeface="Arial"/>
              </a:rPr>
              <a:t>29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6254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808C97A6-6F02-45A2-A976-2450612F0C9A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8" name="Picture 6" descr="proton-proton_EN.png"/>
          <p:cNvPicPr/>
          <p:nvPr/>
        </p:nvPicPr>
        <p:blipFill>
          <a:blip r:embed="rId2"/>
          <a:stretch/>
        </p:blipFill>
        <p:spPr>
          <a:xfrm>
            <a:off x="2743199" y="1722468"/>
            <a:ext cx="4545368" cy="3497802"/>
          </a:xfrm>
          <a:prstGeom prst="rect">
            <a:avLst/>
          </a:prstGeom>
          <a:ln>
            <a:noFill/>
          </a:ln>
        </p:spPr>
      </p:pic>
      <p:sp>
        <p:nvSpPr>
          <p:cNvPr id="339" name="CustomShape 2"/>
          <p:cNvSpPr/>
          <p:nvPr/>
        </p:nvSpPr>
        <p:spPr>
          <a:xfrm>
            <a:off x="988920" y="5283333"/>
            <a:ext cx="7977527" cy="126913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>
            <a:normAutofit fontScale="88500" lnSpcReduction="20000"/>
          </a:bodyPr>
          <a:lstStyle/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000" b="1" strike="noStrike" spc="-1" dirty="0">
                <a:solidFill>
                  <a:srgbClr val="000000"/>
                </a:solidFill>
                <a:latin typeface="Bitstream Vera Sans"/>
              </a:rPr>
              <a:t>Protons collide with protons at high speed</a:t>
            </a:r>
            <a:r>
              <a:rPr lang="en-GB" sz="2000" b="1" spc="-1" dirty="0">
                <a:solidFill>
                  <a:srgbClr val="000000"/>
                </a:solidFill>
                <a:latin typeface="Bitstream Vera Sans"/>
              </a:rPr>
              <a:t>:</a:t>
            </a:r>
            <a:r>
              <a:rPr lang="en-GB" sz="2000" b="1" strike="noStrike" spc="-1" dirty="0">
                <a:solidFill>
                  <a:srgbClr val="000000"/>
                </a:solidFill>
                <a:latin typeface="Bitstream Vera Sans"/>
              </a:rPr>
              <a:t> </a:t>
            </a: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000" strike="noStrike" spc="-1" dirty="0">
                <a:solidFill>
                  <a:srgbClr val="000000"/>
                </a:solidFill>
                <a:latin typeface="Bitstream Vera Sans"/>
              </a:rPr>
              <a:t>lots of energy (E</a:t>
            </a:r>
            <a:r>
              <a:rPr lang="en-GB" sz="2000" strike="noStrike" spc="-1" baseline="-25000" dirty="0">
                <a:solidFill>
                  <a:srgbClr val="000000"/>
                </a:solidFill>
                <a:latin typeface="Bitstream Vera Sans"/>
              </a:rPr>
              <a:t>1</a:t>
            </a:r>
            <a:r>
              <a:rPr lang="en-GB" sz="2000" strike="noStrike" spc="-1" dirty="0">
                <a:solidFill>
                  <a:srgbClr val="000000"/>
                </a:solidFill>
                <a:latin typeface="Bitstream Vera Sans"/>
              </a:rPr>
              <a:t>+E</a:t>
            </a:r>
            <a:r>
              <a:rPr lang="en-GB" sz="2000" strike="noStrike" spc="-1" baseline="-25000" dirty="0">
                <a:solidFill>
                  <a:srgbClr val="000000"/>
                </a:solidFill>
                <a:latin typeface="Bitstream Vera Sans"/>
              </a:rPr>
              <a:t>2</a:t>
            </a:r>
            <a:r>
              <a:rPr lang="en-GB" sz="2000" strike="noStrike" spc="-1" dirty="0">
                <a:solidFill>
                  <a:srgbClr val="000000"/>
                </a:solidFill>
                <a:latin typeface="Bitstream Vera Sans"/>
              </a:rPr>
              <a:t> = mc</a:t>
            </a:r>
            <a:r>
              <a:rPr lang="en-GB" sz="2000" strike="noStrike" spc="-1" baseline="30000" dirty="0">
                <a:solidFill>
                  <a:srgbClr val="000000"/>
                </a:solidFill>
                <a:latin typeface="Bitstream Vera Sans"/>
              </a:rPr>
              <a:t>2 </a:t>
            </a:r>
            <a:r>
              <a:rPr lang="en-GB" sz="2000" strike="noStrike" spc="-1" dirty="0">
                <a:solidFill>
                  <a:srgbClr val="000000"/>
                </a:solidFill>
                <a:latin typeface="Bitstream Vera Sans"/>
              </a:rPr>
              <a:t>) which can be used to create </a:t>
            </a:r>
            <a:r>
              <a:rPr lang="en-GB" sz="2000" b="1" strike="noStrike" spc="-1" dirty="0">
                <a:solidFill>
                  <a:srgbClr val="000000"/>
                </a:solidFill>
                <a:latin typeface="Bitstream Vera Sans"/>
              </a:rPr>
              <a:t>new particles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000" b="0" strike="noStrike" spc="-1" dirty="0">
                <a:solidFill>
                  <a:srgbClr val="000000"/>
                </a:solidFill>
                <a:latin typeface="Bitstream Vera Sans"/>
              </a:rPr>
              <a:t>Sometimes a </a:t>
            </a:r>
            <a:r>
              <a:rPr lang="en-GB" sz="2000" b="1" strike="noStrike" spc="-1" dirty="0">
                <a:solidFill>
                  <a:srgbClr val="000000"/>
                </a:solidFill>
                <a:latin typeface="Bitstream Vera Sans"/>
              </a:rPr>
              <a:t>Z boson</a:t>
            </a:r>
            <a:r>
              <a:rPr lang="en-GB" sz="2000" b="0" strike="noStrike" spc="-1" dirty="0">
                <a:solidFill>
                  <a:srgbClr val="000000"/>
                </a:solidFill>
                <a:latin typeface="Bitstream Vera Sans"/>
              </a:rPr>
              <a:t>  ( m = 91.2 GeV/c</a:t>
            </a:r>
            <a:r>
              <a:rPr lang="en-GB" sz="2000" b="0" strike="noStrike" spc="-1" baseline="30000" dirty="0">
                <a:solidFill>
                  <a:srgbClr val="000000"/>
                </a:solidFill>
                <a:latin typeface="Bitstream Vera Sans"/>
              </a:rPr>
              <a:t>2</a:t>
            </a:r>
            <a:r>
              <a:rPr lang="en-GB" sz="2000" b="0" strike="noStrike" spc="-1" dirty="0">
                <a:solidFill>
                  <a:srgbClr val="000000"/>
                </a:solidFill>
                <a:latin typeface="Bitstream Vera Sans"/>
              </a:rPr>
              <a:t>) or a </a:t>
            </a:r>
            <a:r>
              <a:rPr lang="en-GB" sz="2000" b="1" strike="noStrike" spc="-1" dirty="0">
                <a:solidFill>
                  <a:srgbClr val="000000"/>
                </a:solidFill>
                <a:latin typeface="Bitstream Vera Sans"/>
              </a:rPr>
              <a:t>Higgs boson </a:t>
            </a:r>
            <a:r>
              <a:rPr lang="en-GB" sz="2000" b="0" strike="noStrike" spc="-1" dirty="0">
                <a:solidFill>
                  <a:srgbClr val="000000"/>
                </a:solidFill>
                <a:latin typeface="Bitstream Vera Sans"/>
              </a:rPr>
              <a:t>( m = 125.1 GeV/ c</a:t>
            </a:r>
            <a:r>
              <a:rPr lang="en-GB" sz="2000" b="0" strike="noStrike" spc="-1" baseline="30000" dirty="0">
                <a:solidFill>
                  <a:srgbClr val="000000"/>
                </a:solidFill>
                <a:latin typeface="Bitstream Vera Sans"/>
              </a:rPr>
              <a:t>2</a:t>
            </a:r>
            <a:r>
              <a:rPr lang="en-GB" sz="2000" b="0" strike="noStrike" spc="-1" dirty="0">
                <a:solidFill>
                  <a:srgbClr val="000000"/>
                </a:solidFill>
                <a:latin typeface="Bitstream Vera Sans"/>
              </a:rPr>
              <a:t>) is created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3DFE0CEE-62B1-4AFF-A8A4-068D8D626CC0}"/>
              </a:ext>
            </a:extLst>
          </p:cNvPr>
          <p:cNvSpPr/>
          <p:nvPr/>
        </p:nvSpPr>
        <p:spPr>
          <a:xfrm>
            <a:off x="960480" y="-258840"/>
            <a:ext cx="818352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marL="5364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strike="noStrike" spc="-1" dirty="0">
                <a:solidFill>
                  <a:srgbClr val="000000"/>
                </a:solidFill>
                <a:latin typeface="Arial"/>
              </a:rPr>
              <a:t>The event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CustomShape 2">
            <a:extLst>
              <a:ext uri="{FF2B5EF4-FFF2-40B4-BE49-F238E27FC236}">
                <a16:creationId xmlns:a16="http://schemas.microsoft.com/office/drawing/2014/main" id="{3556462C-581A-48EF-A0EF-E804652CFA0B}"/>
              </a:ext>
            </a:extLst>
          </p:cNvPr>
          <p:cNvSpPr/>
          <p:nvPr/>
        </p:nvSpPr>
        <p:spPr>
          <a:xfrm>
            <a:off x="1042920" y="288090"/>
            <a:ext cx="7371000" cy="159761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>
            <a:normAutofit fontScale="96000"/>
          </a:bodyPr>
          <a:lstStyle/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900" b="1" strike="noStrike" spc="-1" dirty="0">
                <a:solidFill>
                  <a:srgbClr val="000000"/>
                </a:solidFill>
                <a:latin typeface="Bitstream Vera Sans"/>
              </a:rPr>
              <a:t>Every time two beams (10</a:t>
            </a:r>
            <a:r>
              <a:rPr lang="en-GB" sz="1900" b="1" strike="noStrike" spc="-1" baseline="30000" dirty="0">
                <a:solidFill>
                  <a:srgbClr val="000000"/>
                </a:solidFill>
                <a:latin typeface="Bitstream Vera Sans"/>
              </a:rPr>
              <a:t>11</a:t>
            </a:r>
            <a:r>
              <a:rPr lang="en-GB" sz="1900" b="1" strike="noStrike" spc="-1" dirty="0">
                <a:solidFill>
                  <a:srgbClr val="000000"/>
                </a:solidFill>
                <a:latin typeface="Bitstream Vera Sans"/>
              </a:rPr>
              <a:t> protons in each beam) collide in the Interaction Point (every 25 ns), on average we have about 40-50 primary vertexes</a:t>
            </a:r>
          </a:p>
          <a:p>
            <a:pPr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GB" sz="1900" b="1" spc="-1" dirty="0">
              <a:solidFill>
                <a:srgbClr val="000000"/>
              </a:solidFill>
              <a:latin typeface="Bitstream Vera Sans"/>
            </a:endParaRPr>
          </a:p>
          <a:p>
            <a:pPr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900" strike="noStrike" spc="-1" dirty="0">
                <a:solidFill>
                  <a:srgbClr val="000000"/>
                </a:solidFill>
                <a:latin typeface="Bitstream Vera Sans"/>
              </a:rPr>
              <a:t>The rest of these collisions are not very interesting (pp </a:t>
            </a:r>
            <a:r>
              <a:rPr lang="en-GB" sz="1900" strike="noStrike" spc="-1" dirty="0">
                <a:solidFill>
                  <a:srgbClr val="000000"/>
                </a:solidFill>
                <a:latin typeface="Bitstream Vera Sans"/>
                <a:sym typeface="Wingdings" pitchFamily="2" charset="2"/>
              </a:rPr>
              <a:t> pp</a:t>
            </a:r>
            <a:r>
              <a:rPr lang="en-GB" sz="1900" strike="noStrike" spc="-1" dirty="0">
                <a:solidFill>
                  <a:srgbClr val="000000"/>
                </a:solidFill>
                <a:latin typeface="Bitstream Vera Sans"/>
              </a:rPr>
              <a:t>)</a:t>
            </a:r>
            <a:endParaRPr lang="en-US" sz="200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185FB-0888-3C2A-74A0-CBC1F3384F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4" descr="partInDet">
            <a:extLst>
              <a:ext uri="{FF2B5EF4-FFF2-40B4-BE49-F238E27FC236}">
                <a16:creationId xmlns:a16="http://schemas.microsoft.com/office/drawing/2014/main" id="{8A88C9AA-EE4F-CD7E-62D0-53E9AE217BFF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55720" y="0"/>
            <a:ext cx="8453520" cy="6858000"/>
          </a:xfrm>
          <a:prstGeom prst="rect">
            <a:avLst/>
          </a:prstGeom>
          <a:ln>
            <a:noFill/>
          </a:ln>
        </p:spPr>
      </p:pic>
      <p:sp>
        <p:nvSpPr>
          <p:cNvPr id="267" name="CustomShape 1">
            <a:extLst>
              <a:ext uri="{FF2B5EF4-FFF2-40B4-BE49-F238E27FC236}">
                <a16:creationId xmlns:a16="http://schemas.microsoft.com/office/drawing/2014/main" id="{4F9FBA0F-A5C2-A9E1-FE61-562C461687FD}"/>
              </a:ext>
            </a:extLst>
          </p:cNvPr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6E6E6DCA-D383-4917-BA98-2C267A387447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30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3410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39246-C55B-491E-9D81-EFD289143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Things are a bit more complex…</a:t>
            </a:r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5F552CC1-E31E-4338-988A-81DBABC12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3" y="804219"/>
            <a:ext cx="5585477" cy="559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9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133988-2D09-494F-B483-4960A6379561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5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839880" y="749160"/>
            <a:ext cx="8183520" cy="2826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- Responsible for mediating the weak interaction (with the W boson) 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- It is not a stable particle –  lifetime 3x10</a:t>
            </a:r>
            <a:r>
              <a:rPr lang="en-GB" sz="1800" b="1" strike="noStrike" spc="-1" baseline="30000" dirty="0">
                <a:solidFill>
                  <a:srgbClr val="000000"/>
                </a:solidFill>
                <a:latin typeface="Bitstream Vera Sans"/>
              </a:rPr>
              <a:t>-25 </a:t>
            </a: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 (0.0000000000000000000000003s) </a:t>
            </a:r>
            <a:r>
              <a:rPr lang="en-GB" sz="1800" b="1" strike="noStrike" spc="-1" dirty="0">
                <a:solidFill>
                  <a:srgbClr val="000000"/>
                </a:solidFill>
                <a:latin typeface="Wingdings"/>
                <a:ea typeface="Wingdings"/>
              </a:rPr>
              <a:t>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no hope to measure the Z directly!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1800" b="1" strike="noStrike" spc="-1" dirty="0">
                <a:solidFill>
                  <a:srgbClr val="000000"/>
                </a:solidFill>
                <a:latin typeface="Bitstream Vera Sans"/>
              </a:rPr>
              <a:t>- Z bosons decay into a pair of fermion and anti-fermion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CustomShape 3"/>
          <p:cNvSpPr/>
          <p:nvPr/>
        </p:nvSpPr>
        <p:spPr>
          <a:xfrm>
            <a:off x="960480" y="-258840"/>
            <a:ext cx="818352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marL="5364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strike="noStrike" spc="-1" dirty="0">
                <a:solidFill>
                  <a:srgbClr val="000000"/>
                </a:solidFill>
                <a:latin typeface="Arial"/>
              </a:rPr>
              <a:t>The Z boson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4" name="Picture 12" descr="Figure 3-2"/>
          <p:cNvPicPr/>
          <p:nvPr/>
        </p:nvPicPr>
        <p:blipFill>
          <a:blip r:embed="rId2"/>
          <a:stretch/>
        </p:blipFill>
        <p:spPr>
          <a:xfrm>
            <a:off x="1295280" y="2709720"/>
            <a:ext cx="6648480" cy="2479680"/>
          </a:xfrm>
          <a:prstGeom prst="rect">
            <a:avLst/>
          </a:prstGeom>
          <a:ln>
            <a:noFill/>
          </a:ln>
        </p:spPr>
      </p:pic>
      <p:sp>
        <p:nvSpPr>
          <p:cNvPr id="3" name="Left Bracket 2">
            <a:extLst>
              <a:ext uri="{FF2B5EF4-FFF2-40B4-BE49-F238E27FC236}">
                <a16:creationId xmlns:a16="http://schemas.microsoft.com/office/drawing/2014/main" id="{6957B263-5684-4722-A688-771B31436ED7}"/>
              </a:ext>
            </a:extLst>
          </p:cNvPr>
          <p:cNvSpPr/>
          <p:nvPr/>
        </p:nvSpPr>
        <p:spPr>
          <a:xfrm rot="5400000">
            <a:off x="4132555" y="696896"/>
            <a:ext cx="763479" cy="3897299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6728D276-4725-4C24-B270-93FE76F0E509}"/>
              </a:ext>
            </a:extLst>
          </p:cNvPr>
          <p:cNvSpPr/>
          <p:nvPr/>
        </p:nvSpPr>
        <p:spPr>
          <a:xfrm rot="5400000">
            <a:off x="4273157" y="1538144"/>
            <a:ext cx="469964" cy="2494625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Left Bracket 13">
            <a:extLst>
              <a:ext uri="{FF2B5EF4-FFF2-40B4-BE49-F238E27FC236}">
                <a16:creationId xmlns:a16="http://schemas.microsoft.com/office/drawing/2014/main" id="{BE865841-EB3B-4258-871D-425299874F93}"/>
              </a:ext>
            </a:extLst>
          </p:cNvPr>
          <p:cNvSpPr/>
          <p:nvPr/>
        </p:nvSpPr>
        <p:spPr>
          <a:xfrm rot="16200000">
            <a:off x="4132555" y="3648951"/>
            <a:ext cx="763479" cy="3897299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Left Bracket 14">
            <a:extLst>
              <a:ext uri="{FF2B5EF4-FFF2-40B4-BE49-F238E27FC236}">
                <a16:creationId xmlns:a16="http://schemas.microsoft.com/office/drawing/2014/main" id="{F763AD0A-60DB-49F8-960C-09947451E762}"/>
              </a:ext>
            </a:extLst>
          </p:cNvPr>
          <p:cNvSpPr/>
          <p:nvPr/>
        </p:nvSpPr>
        <p:spPr>
          <a:xfrm rot="16200000">
            <a:off x="4249246" y="4203529"/>
            <a:ext cx="469964" cy="2494625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Left Bracket 15">
            <a:extLst>
              <a:ext uri="{FF2B5EF4-FFF2-40B4-BE49-F238E27FC236}">
                <a16:creationId xmlns:a16="http://schemas.microsoft.com/office/drawing/2014/main" id="{DE4DA580-E95E-4DAF-BD89-07EB6BED9DC2}"/>
              </a:ext>
            </a:extLst>
          </p:cNvPr>
          <p:cNvSpPr/>
          <p:nvPr/>
        </p:nvSpPr>
        <p:spPr>
          <a:xfrm rot="16200000">
            <a:off x="4349462" y="4707020"/>
            <a:ext cx="269532" cy="1306974"/>
          </a:xfrm>
          <a:prstGeom prst="leftBracket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Bracket 16">
            <a:extLst>
              <a:ext uri="{FF2B5EF4-FFF2-40B4-BE49-F238E27FC236}">
                <a16:creationId xmlns:a16="http://schemas.microsoft.com/office/drawing/2014/main" id="{4C5E645C-B9C3-42B6-8CF2-70A32F1D1C7E}"/>
              </a:ext>
            </a:extLst>
          </p:cNvPr>
          <p:cNvSpPr/>
          <p:nvPr/>
        </p:nvSpPr>
        <p:spPr>
          <a:xfrm rot="5400000">
            <a:off x="3754284" y="751455"/>
            <a:ext cx="1502265" cy="4145870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3F37BCC1-5EE3-40AF-AAE2-9511D8157A81}"/>
              </a:ext>
            </a:extLst>
          </p:cNvPr>
          <p:cNvSpPr/>
          <p:nvPr/>
        </p:nvSpPr>
        <p:spPr>
          <a:xfrm rot="5400000">
            <a:off x="3894657" y="1640855"/>
            <a:ext cx="1215597" cy="2653733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AB163E2B-C587-4040-BE3C-CA66E6BFFEFA}"/>
              </a:ext>
            </a:extLst>
          </p:cNvPr>
          <p:cNvSpPr/>
          <p:nvPr/>
        </p:nvSpPr>
        <p:spPr>
          <a:xfrm rot="5400000">
            <a:off x="3920294" y="2546712"/>
            <a:ext cx="1061257" cy="1373584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Left Bracket 19">
            <a:extLst>
              <a:ext uri="{FF2B5EF4-FFF2-40B4-BE49-F238E27FC236}">
                <a16:creationId xmlns:a16="http://schemas.microsoft.com/office/drawing/2014/main" id="{615ACCC5-3994-44FD-9EAC-B3C301E03DCF}"/>
              </a:ext>
            </a:extLst>
          </p:cNvPr>
          <p:cNvSpPr/>
          <p:nvPr/>
        </p:nvSpPr>
        <p:spPr>
          <a:xfrm rot="16200000">
            <a:off x="3801015" y="3487553"/>
            <a:ext cx="1346670" cy="3497803"/>
          </a:xfrm>
          <a:prstGeom prst="leftBracket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Left Bracket 20">
            <a:extLst>
              <a:ext uri="{FF2B5EF4-FFF2-40B4-BE49-F238E27FC236}">
                <a16:creationId xmlns:a16="http://schemas.microsoft.com/office/drawing/2014/main" id="{53461878-505C-42DC-87A0-8268D86510DB}"/>
              </a:ext>
            </a:extLst>
          </p:cNvPr>
          <p:cNvSpPr/>
          <p:nvPr/>
        </p:nvSpPr>
        <p:spPr>
          <a:xfrm rot="16200000">
            <a:off x="3882525" y="4042702"/>
            <a:ext cx="1124176" cy="2022974"/>
          </a:xfrm>
          <a:prstGeom prst="leftBracket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Left Bracket 21">
            <a:extLst>
              <a:ext uri="{FF2B5EF4-FFF2-40B4-BE49-F238E27FC236}">
                <a16:creationId xmlns:a16="http://schemas.microsoft.com/office/drawing/2014/main" id="{85EDC292-7218-46D6-BA90-0AB68C37D2E0}"/>
              </a:ext>
            </a:extLst>
          </p:cNvPr>
          <p:cNvSpPr/>
          <p:nvPr/>
        </p:nvSpPr>
        <p:spPr>
          <a:xfrm rot="16200000">
            <a:off x="4096275" y="4464490"/>
            <a:ext cx="862604" cy="1059867"/>
          </a:xfrm>
          <a:prstGeom prst="leftBracket">
            <a:avLst/>
          </a:prstGeom>
          <a:ln>
            <a:prstDash val="sysDas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0133988-2D09-494F-B483-4960A6379561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6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839880" y="749160"/>
            <a:ext cx="8183520" cy="5531254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trike="noStrike" spc="-1" dirty="0">
                <a:solidFill>
                  <a:srgbClr val="000000"/>
                </a:solidFill>
                <a:latin typeface="Bitstream Vera Sans"/>
              </a:rPr>
              <a:t>The possible decays are:</a:t>
            </a: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000000"/>
                </a:solidFill>
                <a:latin typeface="Bitstream Vera Sans"/>
              </a:rPr>
              <a:t>5 types of quark pairs (the top is too heavy to be produced) </a:t>
            </a: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trike="noStrike" spc="-1" dirty="0">
                <a:solidFill>
                  <a:srgbClr val="000000"/>
                </a:solidFill>
                <a:latin typeface="Bitstream Vera Sans"/>
              </a:rPr>
              <a:t>A pair of </a:t>
            </a:r>
            <a:r>
              <a:rPr lang="en-GB" sz="2400" b="1" spc="-1" dirty="0" err="1">
                <a:solidFill>
                  <a:srgbClr val="000000"/>
                </a:solidFill>
                <a:latin typeface="Bitstream Vera Sans"/>
              </a:rPr>
              <a:t>t</a:t>
            </a:r>
            <a:r>
              <a:rPr lang="en-GB" sz="2400" b="1" strike="noStrike" spc="-1" dirty="0" err="1">
                <a:solidFill>
                  <a:srgbClr val="000000"/>
                </a:solidFill>
                <a:latin typeface="Bitstream Vera Sans"/>
              </a:rPr>
              <a:t>aus</a:t>
            </a:r>
            <a:endParaRPr lang="en-GB" sz="2400" b="1" strike="noStrike" spc="-1" dirty="0">
              <a:solidFill>
                <a:srgbClr val="000000"/>
              </a:solidFill>
              <a:latin typeface="Bitstream Vera Sans"/>
            </a:endParaRP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FF0000"/>
                </a:solidFill>
                <a:latin typeface="Bitstream Vera Sans"/>
              </a:rPr>
              <a:t>A pair of muons</a:t>
            </a: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FF0000"/>
                </a:solidFill>
                <a:latin typeface="Bitstream Vera Sans"/>
              </a:rPr>
              <a:t>An </a:t>
            </a:r>
            <a:r>
              <a:rPr lang="en-GB" sz="2400" b="1" spc="-1" dirty="0" err="1">
                <a:solidFill>
                  <a:srgbClr val="FF0000"/>
                </a:solidFill>
                <a:latin typeface="Bitstream Vera Sans"/>
              </a:rPr>
              <a:t>electon</a:t>
            </a:r>
            <a:r>
              <a:rPr lang="en-GB" sz="2400" b="1" spc="-1" dirty="0">
                <a:solidFill>
                  <a:srgbClr val="FF0000"/>
                </a:solidFill>
                <a:latin typeface="Bitstream Vera Sans"/>
              </a:rPr>
              <a:t>-positron pair</a:t>
            </a: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FF0000"/>
                </a:solidFill>
                <a:latin typeface="Bitstream Vera Sans"/>
              </a:rPr>
              <a:t>3 types of neutrinos</a:t>
            </a:r>
          </a:p>
          <a:p>
            <a:pPr marL="285750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000000"/>
                </a:solidFill>
                <a:latin typeface="Bitstream Vera Sans"/>
              </a:rPr>
              <a:t>Quarks are not observed free in nature, they </a:t>
            </a:r>
            <a:r>
              <a:rPr lang="en-GB" sz="2400" b="1" i="1" spc="-1" dirty="0" err="1">
                <a:solidFill>
                  <a:srgbClr val="000000"/>
                </a:solidFill>
                <a:latin typeface="Bitstream Vera Sans"/>
              </a:rPr>
              <a:t>hadronise</a:t>
            </a:r>
            <a:r>
              <a:rPr lang="en-GB" sz="2400" b="1" i="1" spc="-1" dirty="0">
                <a:solidFill>
                  <a:srgbClr val="000000"/>
                </a:solidFill>
                <a:latin typeface="Bitstream Vera Sans"/>
              </a:rPr>
              <a:t> </a:t>
            </a:r>
            <a:r>
              <a:rPr lang="en-GB" sz="2400" b="1" spc="-1" dirty="0">
                <a:solidFill>
                  <a:srgbClr val="000000"/>
                </a:solidFill>
                <a:latin typeface="Bitstream Vera Sans"/>
              </a:rPr>
              <a:t>which means they produce a collimated “jet” of particles</a:t>
            </a:r>
          </a:p>
          <a:p>
            <a:pPr marL="285750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000000"/>
                </a:solidFill>
                <a:latin typeface="Bitstream Vera Sans"/>
              </a:rPr>
              <a:t>Leptons have unique signature which we will explore</a:t>
            </a: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 err="1">
                <a:solidFill>
                  <a:srgbClr val="000000"/>
                </a:solidFill>
                <a:latin typeface="Bitstream Vera Sans"/>
              </a:rPr>
              <a:t>Taus</a:t>
            </a:r>
            <a:r>
              <a:rPr lang="en-GB" sz="2400" b="1" spc="-1" dirty="0">
                <a:solidFill>
                  <a:srgbClr val="000000"/>
                </a:solidFill>
                <a:latin typeface="Bitstream Vera Sans"/>
              </a:rPr>
              <a:t> are more complex, so we only look at muons and electrons</a:t>
            </a:r>
          </a:p>
          <a:p>
            <a:pPr marL="285750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sz="2400" b="1" spc="-1" dirty="0">
                <a:solidFill>
                  <a:srgbClr val="000000"/>
                </a:solidFill>
                <a:latin typeface="Bitstream Vera Sans"/>
              </a:rPr>
              <a:t>Neutrino do not interact* with matter, so they escape the detector </a:t>
            </a:r>
          </a:p>
          <a:p>
            <a:pPr marL="742950" lvl="1" indent="-285750">
              <a:buFontTx/>
              <a:buChar char="-"/>
              <a:tabLst>
                <a:tab pos="0" algn="l"/>
                <a:tab pos="414000" algn="l"/>
                <a:tab pos="828360" algn="l"/>
                <a:tab pos="1242720" algn="l"/>
                <a:tab pos="1657080" algn="l"/>
                <a:tab pos="2073240" algn="l"/>
                <a:tab pos="2487600" algn="l"/>
                <a:tab pos="2901600" algn="l"/>
                <a:tab pos="3315960" algn="l"/>
                <a:tab pos="3732120" algn="l"/>
                <a:tab pos="4146480" algn="l"/>
                <a:tab pos="4560840" algn="l"/>
                <a:tab pos="4975200" algn="l"/>
                <a:tab pos="5391000" algn="l"/>
                <a:tab pos="5805360" algn="l"/>
                <a:tab pos="6219720" algn="l"/>
                <a:tab pos="6634080" algn="l"/>
                <a:tab pos="7049880" algn="l"/>
                <a:tab pos="7464240" algn="l"/>
                <a:tab pos="7878600" algn="l"/>
                <a:tab pos="8292960" algn="l"/>
                <a:tab pos="9144000" algn="l"/>
                <a:tab pos="10058400" algn="l"/>
              </a:tabLst>
            </a:pPr>
            <a:r>
              <a:rPr lang="en-GB" b="1" spc="-1" dirty="0">
                <a:solidFill>
                  <a:srgbClr val="000000"/>
                </a:solidFill>
                <a:latin typeface="Bitstream Vera Sans"/>
              </a:rPr>
              <a:t>* they do interact, but the probability is so low we assume it is zero in ATLAS</a:t>
            </a:r>
          </a:p>
        </p:txBody>
      </p:sp>
      <p:sp>
        <p:nvSpPr>
          <p:cNvPr id="343" name="CustomShape 3"/>
          <p:cNvSpPr/>
          <p:nvPr/>
        </p:nvSpPr>
        <p:spPr>
          <a:xfrm>
            <a:off x="960480" y="-258840"/>
            <a:ext cx="8183520" cy="1079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marL="5364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600" b="1" strike="noStrike" spc="-1" dirty="0">
                <a:solidFill>
                  <a:srgbClr val="000000"/>
                </a:solidFill>
                <a:latin typeface="Arial"/>
              </a:rPr>
              <a:t>The Z boson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371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"/>
          <p:cNvPicPr/>
          <p:nvPr/>
        </p:nvPicPr>
        <p:blipFill>
          <a:blip r:embed="rId2"/>
          <a:stretch/>
        </p:blipFill>
        <p:spPr>
          <a:xfrm>
            <a:off x="2243160" y="2419200"/>
            <a:ext cx="5576760" cy="3903840"/>
          </a:xfrm>
          <a:prstGeom prst="rect">
            <a:avLst/>
          </a:prstGeom>
          <a:ln>
            <a:noFill/>
          </a:ln>
        </p:spPr>
      </p:pic>
      <p:sp>
        <p:nvSpPr>
          <p:cNvPr id="187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978F42C-36FF-48D1-8A56-7B8A203450A1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TextShape 2"/>
          <p:cNvSpPr txBox="1"/>
          <p:nvPr/>
        </p:nvSpPr>
        <p:spPr>
          <a:xfrm>
            <a:off x="843120" y="41400"/>
            <a:ext cx="8300880" cy="846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>
                <a:solidFill>
                  <a:srgbClr val="2A3781"/>
                </a:solidFill>
                <a:latin typeface="Arial"/>
              </a:rPr>
              <a:t>ATLAS</a:t>
            </a:r>
          </a:p>
        </p:txBody>
      </p:sp>
      <p:sp>
        <p:nvSpPr>
          <p:cNvPr id="189" name="CustomShape 3"/>
          <p:cNvSpPr/>
          <p:nvPr/>
        </p:nvSpPr>
        <p:spPr>
          <a:xfrm>
            <a:off x="1189080" y="932040"/>
            <a:ext cx="767700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spcBef>
                <a:spcPts val="44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We </a:t>
            </a:r>
            <a:r>
              <a:rPr lang="en-US" sz="1800" b="0" u="sng" strike="noStrike" spc="-1">
                <a:solidFill>
                  <a:srgbClr val="000000"/>
                </a:solidFill>
                <a:uFillTx/>
                <a:latin typeface="Arial"/>
              </a:rPr>
              <a:t>surround</a:t>
            </a: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 the place where particles collide with a set of detectors.</a:t>
            </a:r>
          </a:p>
        </p:txBody>
      </p:sp>
      <p:sp>
        <p:nvSpPr>
          <p:cNvPr id="190" name="Line 4"/>
          <p:cNvSpPr/>
          <p:nvPr/>
        </p:nvSpPr>
        <p:spPr>
          <a:xfrm>
            <a:off x="1736640" y="4327560"/>
            <a:ext cx="3446640" cy="233280"/>
          </a:xfrm>
          <a:prstGeom prst="line">
            <a:avLst/>
          </a:prstGeom>
          <a:ln w="57240">
            <a:solidFill>
              <a:srgbClr val="BB0C06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91" name="Line 5"/>
          <p:cNvSpPr/>
          <p:nvPr/>
        </p:nvSpPr>
        <p:spPr>
          <a:xfrm flipH="1" flipV="1">
            <a:off x="5267160" y="4589640"/>
            <a:ext cx="3454560" cy="257040"/>
          </a:xfrm>
          <a:prstGeom prst="line">
            <a:avLst/>
          </a:prstGeom>
          <a:ln w="57240">
            <a:solidFill>
              <a:srgbClr val="BB0C06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192" name="CustomShape 6"/>
          <p:cNvSpPr/>
          <p:nvPr/>
        </p:nvSpPr>
        <p:spPr>
          <a:xfrm rot="363600">
            <a:off x="7113600" y="4243320"/>
            <a:ext cx="1863720" cy="368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BB0C06"/>
                </a:solidFill>
                <a:latin typeface="Arial"/>
              </a:rPr>
              <a:t>Beam of protons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CustomShape 7"/>
          <p:cNvSpPr/>
          <p:nvPr/>
        </p:nvSpPr>
        <p:spPr>
          <a:xfrm rot="339600">
            <a:off x="876600" y="4498560"/>
            <a:ext cx="185544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BB0C06"/>
                </a:solidFill>
                <a:latin typeface="Arial"/>
              </a:rPr>
              <a:t>Beam of protons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CustomShape 8"/>
          <p:cNvSpPr/>
          <p:nvPr/>
        </p:nvSpPr>
        <p:spPr>
          <a:xfrm>
            <a:off x="1308240" y="1494000"/>
            <a:ext cx="7451640" cy="64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800" b="0" strike="noStrike" spc="-1">
                <a:solidFill>
                  <a:srgbClr val="0000FF"/>
                </a:solidFill>
                <a:latin typeface="Arial"/>
              </a:rPr>
              <a:t>Different types of particles leave different signals in the various detectors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CustomShape 1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9DC3111-D67D-4F99-92AB-9A5F3D392143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8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Shape 2"/>
          <p:cNvSpPr txBox="1"/>
          <p:nvPr/>
        </p:nvSpPr>
        <p:spPr>
          <a:xfrm>
            <a:off x="843120" y="41400"/>
            <a:ext cx="8300880" cy="8460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2A3781"/>
                </a:solidFill>
                <a:latin typeface="Arial"/>
              </a:rPr>
              <a:t>How particles interact with detectors</a:t>
            </a:r>
          </a:p>
        </p:txBody>
      </p:sp>
      <p:pic>
        <p:nvPicPr>
          <p:cNvPr id="204" name="Picture 1028" descr="decay_chart"/>
          <p:cNvPicPr/>
          <p:nvPr/>
        </p:nvPicPr>
        <p:blipFill>
          <a:blip r:embed="rId2"/>
          <a:stretch/>
        </p:blipFill>
        <p:spPr>
          <a:xfrm>
            <a:off x="1681200" y="1149480"/>
            <a:ext cx="6624720" cy="4182840"/>
          </a:xfrm>
          <a:prstGeom prst="rect">
            <a:avLst/>
          </a:prstGeom>
          <a:ln>
            <a:noFill/>
          </a:ln>
        </p:spPr>
      </p:pic>
      <p:sp>
        <p:nvSpPr>
          <p:cNvPr id="205" name="CustomShape 3"/>
          <p:cNvSpPr/>
          <p:nvPr/>
        </p:nvSpPr>
        <p:spPr>
          <a:xfrm>
            <a:off x="1330200" y="1525680"/>
            <a:ext cx="1630440" cy="2278080"/>
          </a:xfrm>
          <a:prstGeom prst="ellipse">
            <a:avLst/>
          </a:prstGeom>
          <a:noFill/>
          <a:ln w="38160">
            <a:solidFill>
              <a:srgbClr val="FF0000"/>
            </a:solidFill>
            <a:miter/>
          </a:ln>
          <a:effectLst>
            <a:outerShdw dist="23040" dir="5400000">
              <a:srgbClr val="80808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CustomShape 1"/>
          <p:cNvSpPr/>
          <p:nvPr/>
        </p:nvSpPr>
        <p:spPr>
          <a:xfrm>
            <a:off x="654120" y="0"/>
            <a:ext cx="8489880" cy="58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 algn="ctr">
              <a:spcBef>
                <a:spcPts val="2061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3300" b="1" strike="noStrike" spc="-1">
                <a:solidFill>
                  <a:srgbClr val="FF0000"/>
                </a:solidFill>
                <a:latin typeface="Arial"/>
              </a:rPr>
              <a:t>The  Inner Detector (tracking detector)</a:t>
            </a:r>
            <a:endParaRPr lang="en-US" sz="3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920880" y="758880"/>
            <a:ext cx="5317920" cy="1680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998"/>
              </a:spcBef>
              <a:buSzPct val="102837"/>
              <a:buBlip>
                <a:blip r:embed="rId2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 detects electrically charged particles traversing the detector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lnSpc>
                <a:spcPct val="100000"/>
              </a:lnSpc>
              <a:spcBef>
                <a:spcPts val="998"/>
              </a:spcBef>
              <a:buSzPct val="102837"/>
              <a:buBlip>
                <a:blip r:embed="rId2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electrons, muons, protons, quarks (jets) ...	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998"/>
              </a:spcBef>
              <a:buSzPct val="102837"/>
              <a:buBlip>
                <a:blip r:embed="rId2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 it is not sensitive to electrically neutral particles 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lnSpc>
                <a:spcPct val="100000"/>
              </a:lnSpc>
              <a:spcBef>
                <a:spcPts val="998"/>
              </a:spcBef>
              <a:buSzPct val="102837"/>
              <a:buBlip>
                <a:blip r:embed="rId2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Arial"/>
                <a:ea typeface="MS PGothic"/>
              </a:rPr>
              <a:t>photons, neutrons, neutrinos...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9" name="Picture 9" descr="pixel"/>
          <p:cNvPicPr/>
          <p:nvPr/>
        </p:nvPicPr>
        <p:blipFill>
          <a:blip r:embed="rId3"/>
          <a:stretch/>
        </p:blipFill>
        <p:spPr>
          <a:xfrm>
            <a:off x="4578480" y="3471840"/>
            <a:ext cx="3213000" cy="2149560"/>
          </a:xfrm>
          <a:prstGeom prst="rect">
            <a:avLst/>
          </a:prstGeom>
          <a:ln>
            <a:noFill/>
          </a:ln>
        </p:spPr>
      </p:pic>
      <p:pic>
        <p:nvPicPr>
          <p:cNvPr id="210" name="Picture 10" descr="sct"/>
          <p:cNvPicPr/>
          <p:nvPr/>
        </p:nvPicPr>
        <p:blipFill>
          <a:blip r:embed="rId4"/>
          <a:stretch/>
        </p:blipFill>
        <p:spPr>
          <a:xfrm>
            <a:off x="5973840" y="4735440"/>
            <a:ext cx="3170160" cy="2122560"/>
          </a:xfrm>
          <a:prstGeom prst="rect">
            <a:avLst/>
          </a:prstGeom>
          <a:ln>
            <a:noFill/>
          </a:ln>
        </p:spPr>
      </p:pic>
      <p:pic>
        <p:nvPicPr>
          <p:cNvPr id="211" name="Picture 11" descr="trt"/>
          <p:cNvPicPr/>
          <p:nvPr/>
        </p:nvPicPr>
        <p:blipFill>
          <a:blip r:embed="rId5"/>
          <a:stretch/>
        </p:blipFill>
        <p:spPr>
          <a:xfrm>
            <a:off x="6207120" y="2657520"/>
            <a:ext cx="2936880" cy="1969920"/>
          </a:xfrm>
          <a:prstGeom prst="rect">
            <a:avLst/>
          </a:prstGeom>
          <a:ln>
            <a:noFill/>
          </a:ln>
        </p:spPr>
      </p:pic>
      <p:sp>
        <p:nvSpPr>
          <p:cNvPr id="212" name="CustomShape 3"/>
          <p:cNvSpPr/>
          <p:nvPr/>
        </p:nvSpPr>
        <p:spPr>
          <a:xfrm>
            <a:off x="6531120" y="541440"/>
            <a:ext cx="2612880" cy="1913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2800" tIns="41400" rIns="82800" bIns="41400">
            <a:spAutoFit/>
          </a:bodyPr>
          <a:lstStyle/>
          <a:p>
            <a:pPr>
              <a:spcBef>
                <a:spcPts val="998"/>
              </a:spcBef>
              <a:buSzPct val="102837"/>
              <a:buBlip>
                <a:blip r:embed="rId2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 the whole detector </a:t>
            </a:r>
            <a:r>
              <a:rPr lang="ja-JP" sz="1600" b="0" strike="noStrike" spc="-1">
                <a:solidFill>
                  <a:srgbClr val="000000"/>
                </a:solidFill>
                <a:latin typeface="Arial"/>
              </a:rPr>
              <a:t>”</a:t>
            </a: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swims</a:t>
            </a:r>
            <a:r>
              <a:rPr lang="ja-JP" sz="1600" b="0" strike="noStrike" spc="-1">
                <a:solidFill>
                  <a:srgbClr val="000000"/>
                </a:solidFill>
                <a:latin typeface="Arial"/>
              </a:rPr>
              <a:t>”</a:t>
            </a: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 in a magnetic field, that deflects charged particles</a:t>
            </a:r>
            <a:r>
              <a:rPr lang="ja-JP" sz="1600" b="0" strike="noStrike" spc="-1">
                <a:solidFill>
                  <a:srgbClr val="000000"/>
                </a:solidFill>
                <a:latin typeface="Arial"/>
              </a:rPr>
              <a:t>’</a:t>
            </a: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 trajectories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  <a:p>
            <a:pPr marL="457200" lvl="1">
              <a:spcBef>
                <a:spcPts val="998"/>
              </a:spcBef>
              <a:buSzPct val="102837"/>
              <a:buBlip>
                <a:blip r:embed="rId2"/>
              </a:buBlip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b="0" strike="noStrike" spc="-1">
                <a:solidFill>
                  <a:srgbClr val="000000"/>
                </a:solidFill>
                <a:latin typeface="Arial"/>
              </a:rPr>
              <a:t>Amount of deflection depends on mass and speed</a:t>
            </a:r>
            <a:endParaRPr lang="en-US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3" name="Picture 10" descr="ed_id.png"/>
          <p:cNvPicPr/>
          <p:nvPr/>
        </p:nvPicPr>
        <p:blipFill>
          <a:blip r:embed="rId6"/>
          <a:stretch/>
        </p:blipFill>
        <p:spPr>
          <a:xfrm>
            <a:off x="920880" y="2610000"/>
            <a:ext cx="3514680" cy="3508200"/>
          </a:xfrm>
          <a:prstGeom prst="rect">
            <a:avLst/>
          </a:prstGeom>
          <a:ln>
            <a:noFill/>
          </a:ln>
        </p:spPr>
      </p:pic>
      <p:sp>
        <p:nvSpPr>
          <p:cNvPr id="214" name="CustomShape 4"/>
          <p:cNvSpPr/>
          <p:nvPr/>
        </p:nvSpPr>
        <p:spPr>
          <a:xfrm>
            <a:off x="7286760" y="2728800"/>
            <a:ext cx="183960" cy="37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it-IT"/>
          </a:p>
        </p:txBody>
      </p:sp>
      <p:sp>
        <p:nvSpPr>
          <p:cNvPr id="215" name="CustomShape 5"/>
          <p:cNvSpPr/>
          <p:nvPr/>
        </p:nvSpPr>
        <p:spPr>
          <a:xfrm>
            <a:off x="8496360" y="115920"/>
            <a:ext cx="647640" cy="26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rmAutofit fontScale="98500" lnSpcReduction="10000"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B510CD3-3192-49BF-AA4A-07D2D8E6BD7A}" type="slidenum">
              <a:rPr lang="en-GB" sz="1200" b="0" strike="noStrike" spc="-1">
                <a:solidFill>
                  <a:srgbClr val="000000"/>
                </a:solidFill>
                <a:latin typeface="Arial"/>
              </a:rPr>
              <a:t>9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Effect">
                      <p:stCondLst>
                        <p:cond delay="indefinite"/>
                      </p:stCondLst>
                      <p:childTnLst>
                        <p:par>
                          <p:cTn id="1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Effect">
                      <p:stCondLst>
                        <p:cond delay="indefinite"/>
                      </p:stCondLst>
                      <p:childTnLst>
                        <p:par>
                          <p:cTn id="2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8285</TotalTime>
  <Words>1105</Words>
  <Application>Microsoft Macintosh PowerPoint</Application>
  <PresentationFormat>On-screen Show (4:3)</PresentationFormat>
  <Paragraphs>197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Bitstream Vera Sans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Things are a bit more complex…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Umbi</dc:creator>
  <dc:description/>
  <cp:lastModifiedBy>Francesco Giuli</cp:lastModifiedBy>
  <cp:revision>231</cp:revision>
  <cp:lastPrinted>2013-03-05T18:12:09Z</cp:lastPrinted>
  <dcterms:created xsi:type="dcterms:W3CDTF">2011-03-08T19:04:49Z</dcterms:created>
  <dcterms:modified xsi:type="dcterms:W3CDTF">2025-02-06T15:30:45Z</dcterms:modified>
  <dc:language>en-US</dc:language>
</cp:coreProperties>
</file>