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395" r:id="rId3"/>
    <p:sldId id="274" r:id="rId4"/>
    <p:sldId id="276" r:id="rId5"/>
    <p:sldId id="277" r:id="rId6"/>
    <p:sldId id="380" r:id="rId7"/>
    <p:sldId id="338" r:id="rId8"/>
    <p:sldId id="369" r:id="rId9"/>
    <p:sldId id="385" r:id="rId10"/>
    <p:sldId id="386" r:id="rId11"/>
    <p:sldId id="387" r:id="rId12"/>
    <p:sldId id="388" r:id="rId13"/>
    <p:sldId id="367" r:id="rId14"/>
    <p:sldId id="370" r:id="rId15"/>
    <p:sldId id="371" r:id="rId16"/>
    <p:sldId id="373" r:id="rId17"/>
    <p:sldId id="372" r:id="rId18"/>
    <p:sldId id="374" r:id="rId19"/>
    <p:sldId id="389" r:id="rId20"/>
    <p:sldId id="346" r:id="rId21"/>
    <p:sldId id="304" r:id="rId22"/>
    <p:sldId id="376" r:id="rId23"/>
    <p:sldId id="378" r:id="rId24"/>
    <p:sldId id="360" r:id="rId25"/>
    <p:sldId id="381" r:id="rId26"/>
    <p:sldId id="382" r:id="rId27"/>
    <p:sldId id="379" r:id="rId28"/>
    <p:sldId id="393" r:id="rId29"/>
    <p:sldId id="292" r:id="rId30"/>
    <p:sldId id="295" r:id="rId31"/>
    <p:sldId id="390" r:id="rId32"/>
    <p:sldId id="394" r:id="rId33"/>
    <p:sldId id="359" r:id="rId34"/>
    <p:sldId id="392" r:id="rId35"/>
    <p:sldId id="307" r:id="rId36"/>
    <p:sldId id="308" r:id="rId37"/>
    <p:sldId id="309" r:id="rId38"/>
    <p:sldId id="355" r:id="rId39"/>
    <p:sldId id="310" r:id="rId40"/>
    <p:sldId id="311" r:id="rId41"/>
    <p:sldId id="300" r:id="rId42"/>
    <p:sldId id="312" r:id="rId43"/>
    <p:sldId id="314" r:id="rId44"/>
    <p:sldId id="315" r:id="rId45"/>
    <p:sldId id="345" r:id="rId46"/>
    <p:sldId id="271" r:id="rId47"/>
    <p:sldId id="273" r:id="rId48"/>
    <p:sldId id="377" r:id="rId49"/>
  </p:sldIdLst>
  <p:sldSz cx="9144000" cy="6858000" type="screen4x3"/>
  <p:notesSz cx="6732588" cy="987107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Maiandra GD" panose="020E0502030308020204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Maiandra GD" panose="020E0502030308020204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Maiandra GD" panose="020E0502030308020204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Maiandra GD" panose="020E0502030308020204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Maiandra GD" panose="020E0502030308020204" pitchFamily="34" charset="77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Maiandra GD" panose="020E0502030308020204" pitchFamily="34" charset="77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Maiandra GD" panose="020E0502030308020204" pitchFamily="34" charset="77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Maiandra GD" panose="020E0502030308020204" pitchFamily="34" charset="77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Maiandra GD" panose="020E0502030308020204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berto De Sanct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72"/>
    </p:cViewPr>
  </p:sorterViewPr>
  <p:notesViewPr>
    <p:cSldViewPr>
      <p:cViewPr varScale="1">
        <p:scale>
          <a:sx n="54" d="100"/>
          <a:sy n="54" d="100"/>
        </p:scale>
        <p:origin x="-2196" y="-96"/>
      </p:cViewPr>
      <p:guideLst>
        <p:guide orient="horz" pos="3109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F4D80-E4E0-40E1-BE82-F10F528590F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A5C3DA1-D95A-46CC-90BF-BF8C0115CD3B}">
      <dgm:prSet/>
      <dgm:spPr>
        <a:solidFill>
          <a:srgbClr val="00B0F0">
            <a:alpha val="50000"/>
          </a:srgbClr>
        </a:solidFill>
      </dgm:spPr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1" i="0" u="sng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Meccanica</a:t>
          </a:r>
          <a:r>
            <a:rPr kumimoji="0" lang="en-US" altLang="it-IT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b="1" i="0" u="sng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Statistica</a:t>
          </a:r>
          <a:r>
            <a:rPr kumimoji="0" lang="en-US" altLang="it-IT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(c 1860)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3 </a:t>
          </a:r>
          <a:r>
            <a:rPr kumimoji="0" lang="en-US" altLang="it-IT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leggi</a:t>
          </a:r>
          <a:r>
            <a:rPr kumimoji="0" lang="en-US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della</a:t>
          </a:r>
          <a:r>
            <a:rPr kumimoji="0" lang="en-US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termodinamica</a:t>
          </a:r>
          <a:endParaRPr kumimoji="0" lang="en-US" altLang="it-IT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Maiandra GD" panose="020E0502030308020204" pitchFamily="34" charset="0"/>
            <a:cs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Teoria</a:t>
          </a:r>
          <a:r>
            <a:rPr kumimoji="0" lang="en-US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Cinetica</a:t>
          </a:r>
          <a:endParaRPr kumimoji="0" lang="en-US" altLang="it-IT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Maiandra GD" panose="020E0502030308020204" pitchFamily="34" charset="0"/>
            <a:cs typeface="Arial" panose="020B0604020202020204" pitchFamily="34" charset="0"/>
          </a:endParaRPr>
        </a:p>
      </dgm:t>
    </dgm:pt>
    <dgm:pt modelId="{12A0B8A4-041C-454D-8830-9341B23E9F96}" type="parTrans" cxnId="{F4606EF7-03DB-458F-8BDF-8EC8DDE223C5}">
      <dgm:prSet/>
      <dgm:spPr/>
      <dgm:t>
        <a:bodyPr/>
        <a:lstStyle/>
        <a:p>
          <a:endParaRPr lang="it-IT"/>
        </a:p>
      </dgm:t>
    </dgm:pt>
    <dgm:pt modelId="{4D772279-84CF-45AC-A7B6-0FA530896B2E}" type="sibTrans" cxnId="{F4606EF7-03DB-458F-8BDF-8EC8DDE223C5}">
      <dgm:prSet/>
      <dgm:spPr/>
      <dgm:t>
        <a:bodyPr/>
        <a:lstStyle/>
        <a:p>
          <a:endParaRPr lang="it-IT"/>
        </a:p>
      </dgm:t>
    </dgm:pt>
    <dgm:pt modelId="{DB5061F0-38ED-4AB4-8941-CA64247451F3}">
      <dgm:prSet/>
      <dgm:spPr>
        <a:solidFill>
          <a:srgbClr val="FFFF00">
            <a:alpha val="50000"/>
          </a:srgbClr>
        </a:solidFill>
      </dgm:spPr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Elettricita’ e Magnetismo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Equazioni di Maxwell (c1880)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altLang="it-IT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 Legge di Gauss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altLang="it-IT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 Legge di Faraday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altLang="it-IT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 Legge di Ampere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altLang="it-IT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 No monopoli magnetici</a:t>
          </a:r>
        </a:p>
      </dgm:t>
    </dgm:pt>
    <dgm:pt modelId="{36D0D1C1-C023-43E1-9BAC-53BCCF4C7B53}" type="parTrans" cxnId="{0D538BBC-CB0E-4870-B3C4-B0BBC520B096}">
      <dgm:prSet/>
      <dgm:spPr/>
      <dgm:t>
        <a:bodyPr/>
        <a:lstStyle/>
        <a:p>
          <a:endParaRPr lang="it-IT"/>
        </a:p>
      </dgm:t>
    </dgm:pt>
    <dgm:pt modelId="{9BBF8920-B7B9-4C1C-9CD9-77EC48AA8634}" type="sibTrans" cxnId="{0D538BBC-CB0E-4870-B3C4-B0BBC520B096}">
      <dgm:prSet/>
      <dgm:spPr/>
      <dgm:t>
        <a:bodyPr/>
        <a:lstStyle/>
        <a:p>
          <a:endParaRPr lang="it-IT"/>
        </a:p>
      </dgm:t>
    </dgm:pt>
    <dgm:pt modelId="{C9366A01-9F5C-40B4-957B-CA5CE1FB6EA8}">
      <dgm:prSet/>
      <dgm:spPr>
        <a:solidFill>
          <a:srgbClr val="FF6600"/>
        </a:solidFill>
      </dgm:spPr>
      <dgm:t>
        <a:bodyPr/>
        <a:lstStyle/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3200" b="1" i="0" u="sng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Meccanica</a:t>
          </a:r>
          <a:r>
            <a:rPr kumimoji="0" lang="en-US" altLang="it-IT" sz="3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(</a:t>
          </a:r>
          <a:r>
            <a:rPr kumimoji="0" lang="en-US" altLang="it-IT" sz="3200" b="1" i="0" u="sng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Gravita</a:t>
          </a:r>
          <a:r>
            <a:rPr kumimoji="0" lang="en-US" altLang="it-IT" sz="3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’)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3200" b="0" i="0" u="sng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Leggi</a:t>
          </a:r>
          <a:r>
            <a:rPr kumimoji="0" lang="en-US" altLang="it-IT" sz="3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di Newton (c 1640)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altLang="it-IT" sz="3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Legge</a:t>
          </a:r>
          <a:r>
            <a:rPr kumimoji="0" lang="en-US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di </a:t>
          </a:r>
          <a:r>
            <a:rPr kumimoji="0" lang="en-US" altLang="it-IT" sz="3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Inerzia</a:t>
          </a:r>
          <a:endParaRPr kumimoji="0" lang="en-US" altLang="it-IT" sz="3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Maiandra GD" panose="020E0502030308020204" pitchFamily="34" charset="0"/>
            <a:cs typeface="Arial" panose="020B0604020202020204" pitchFamily="34" charset="0"/>
          </a:endParaRP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F=m a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altLang="it-IT" sz="3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Reazioni</a:t>
          </a:r>
          <a:r>
            <a:rPr kumimoji="0" lang="en-US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sz="3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uguali</a:t>
          </a:r>
          <a:r>
            <a:rPr kumimoji="0" lang="en-US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sz="3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ed</a:t>
          </a:r>
          <a:r>
            <a:rPr kumimoji="0" lang="en-US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sz="3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opposte</a:t>
          </a:r>
          <a:endParaRPr kumimoji="0" lang="en-US" altLang="it-IT" sz="3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Maiandra GD" panose="020E0502030308020204" pitchFamily="34" charset="0"/>
            <a:cs typeface="Arial" panose="020B0604020202020204" pitchFamily="34" charset="0"/>
          </a:endParaRPr>
        </a:p>
      </dgm:t>
    </dgm:pt>
    <dgm:pt modelId="{BCB49A84-0286-4419-A330-4E919B5E7B5F}" type="parTrans" cxnId="{2638B568-7688-431A-B81B-B84B0D2B4278}">
      <dgm:prSet/>
      <dgm:spPr/>
      <dgm:t>
        <a:bodyPr/>
        <a:lstStyle/>
        <a:p>
          <a:endParaRPr lang="it-IT"/>
        </a:p>
      </dgm:t>
    </dgm:pt>
    <dgm:pt modelId="{A9FC5028-9883-4970-961F-68DED9542684}" type="sibTrans" cxnId="{2638B568-7688-431A-B81B-B84B0D2B4278}">
      <dgm:prSet/>
      <dgm:spPr/>
      <dgm:t>
        <a:bodyPr/>
        <a:lstStyle/>
        <a:p>
          <a:endParaRPr lang="it-IT"/>
        </a:p>
      </dgm:t>
    </dgm:pt>
    <dgm:pt modelId="{E17BB8AB-CE32-463E-97DB-F6BB0541C246}" type="pres">
      <dgm:prSet presAssocID="{348F4D80-E4E0-40E1-BE82-F10F528590F2}" presName="compositeShape" presStyleCnt="0">
        <dgm:presLayoutVars>
          <dgm:chMax val="7"/>
          <dgm:dir/>
          <dgm:resizeHandles val="exact"/>
        </dgm:presLayoutVars>
      </dgm:prSet>
      <dgm:spPr/>
    </dgm:pt>
    <dgm:pt modelId="{38B6A8B5-8DE4-44BD-B5B9-9CEB5C19EFEC}" type="pres">
      <dgm:prSet presAssocID="{CA5C3DA1-D95A-46CC-90BF-BF8C0115CD3B}" presName="circ1" presStyleLbl="vennNode1" presStyleIdx="0" presStyleCnt="3"/>
      <dgm:spPr/>
    </dgm:pt>
    <dgm:pt modelId="{1EB91D2B-DDB4-4F46-990B-B4CADBDF5070}" type="pres">
      <dgm:prSet presAssocID="{CA5C3DA1-D95A-46CC-90BF-BF8C0115CD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CDA64B4-16F4-4373-9EF8-6F7C080B3416}" type="pres">
      <dgm:prSet presAssocID="{DB5061F0-38ED-4AB4-8941-CA64247451F3}" presName="circ2" presStyleLbl="vennNode1" presStyleIdx="1" presStyleCnt="3"/>
      <dgm:spPr/>
    </dgm:pt>
    <dgm:pt modelId="{A4C5C2A8-8903-4BD1-8029-C4A7DB57C396}" type="pres">
      <dgm:prSet presAssocID="{DB5061F0-38ED-4AB4-8941-CA64247451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09F3CC-7D86-4069-91DB-34D718F997F0}" type="pres">
      <dgm:prSet presAssocID="{C9366A01-9F5C-40B4-957B-CA5CE1FB6EA8}" presName="circ3" presStyleLbl="vennNode1" presStyleIdx="2" presStyleCnt="3"/>
      <dgm:spPr/>
    </dgm:pt>
    <dgm:pt modelId="{23A73A6D-4621-491B-9AE6-91987DA306D2}" type="pres">
      <dgm:prSet presAssocID="{C9366A01-9F5C-40B4-957B-CA5CE1FB6E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34B9837-37B9-4535-A04D-D56E5FAC2F11}" type="presOf" srcId="{DB5061F0-38ED-4AB4-8941-CA64247451F3}" destId="{FCDA64B4-16F4-4373-9EF8-6F7C080B3416}" srcOrd="0" destOrd="0" presId="urn:microsoft.com/office/officeart/2005/8/layout/venn1"/>
    <dgm:cxn modelId="{18005044-F9DF-4D4A-9A11-4A9131FCCFB4}" type="presOf" srcId="{DB5061F0-38ED-4AB4-8941-CA64247451F3}" destId="{A4C5C2A8-8903-4BD1-8029-C4A7DB57C396}" srcOrd="1" destOrd="0" presId="urn:microsoft.com/office/officeart/2005/8/layout/venn1"/>
    <dgm:cxn modelId="{2638B568-7688-431A-B81B-B84B0D2B4278}" srcId="{348F4D80-E4E0-40E1-BE82-F10F528590F2}" destId="{C9366A01-9F5C-40B4-957B-CA5CE1FB6EA8}" srcOrd="2" destOrd="0" parTransId="{BCB49A84-0286-4419-A330-4E919B5E7B5F}" sibTransId="{A9FC5028-9883-4970-961F-68DED9542684}"/>
    <dgm:cxn modelId="{80467B8E-DDE3-4C3D-9052-6BA3D46C604D}" type="presOf" srcId="{348F4D80-E4E0-40E1-BE82-F10F528590F2}" destId="{E17BB8AB-CE32-463E-97DB-F6BB0541C246}" srcOrd="0" destOrd="0" presId="urn:microsoft.com/office/officeart/2005/8/layout/venn1"/>
    <dgm:cxn modelId="{5D8EA4A7-AC55-415B-8347-C672E2472F01}" type="presOf" srcId="{C9366A01-9F5C-40B4-957B-CA5CE1FB6EA8}" destId="{FF09F3CC-7D86-4069-91DB-34D718F997F0}" srcOrd="0" destOrd="0" presId="urn:microsoft.com/office/officeart/2005/8/layout/venn1"/>
    <dgm:cxn modelId="{1DBF61B9-7BF1-420F-92D2-E9FFBF108513}" type="presOf" srcId="{C9366A01-9F5C-40B4-957B-CA5CE1FB6EA8}" destId="{23A73A6D-4621-491B-9AE6-91987DA306D2}" srcOrd="1" destOrd="0" presId="urn:microsoft.com/office/officeart/2005/8/layout/venn1"/>
    <dgm:cxn modelId="{9BF157BA-EE69-4522-9F62-03970F735669}" type="presOf" srcId="{CA5C3DA1-D95A-46CC-90BF-BF8C0115CD3B}" destId="{1EB91D2B-DDB4-4F46-990B-B4CADBDF5070}" srcOrd="1" destOrd="0" presId="urn:microsoft.com/office/officeart/2005/8/layout/venn1"/>
    <dgm:cxn modelId="{0D538BBC-CB0E-4870-B3C4-B0BBC520B096}" srcId="{348F4D80-E4E0-40E1-BE82-F10F528590F2}" destId="{DB5061F0-38ED-4AB4-8941-CA64247451F3}" srcOrd="1" destOrd="0" parTransId="{36D0D1C1-C023-43E1-9BAC-53BCCF4C7B53}" sibTransId="{9BBF8920-B7B9-4C1C-9CD9-77EC48AA8634}"/>
    <dgm:cxn modelId="{240599DB-4E76-416E-BD22-7378D6675A58}" type="presOf" srcId="{CA5C3DA1-D95A-46CC-90BF-BF8C0115CD3B}" destId="{38B6A8B5-8DE4-44BD-B5B9-9CEB5C19EFEC}" srcOrd="0" destOrd="0" presId="urn:microsoft.com/office/officeart/2005/8/layout/venn1"/>
    <dgm:cxn modelId="{F4606EF7-03DB-458F-8BDF-8EC8DDE223C5}" srcId="{348F4D80-E4E0-40E1-BE82-F10F528590F2}" destId="{CA5C3DA1-D95A-46CC-90BF-BF8C0115CD3B}" srcOrd="0" destOrd="0" parTransId="{12A0B8A4-041C-454D-8830-9341B23E9F96}" sibTransId="{4D772279-84CF-45AC-A7B6-0FA530896B2E}"/>
    <dgm:cxn modelId="{4BFA9BF4-E9C7-44D8-AE1F-6A44524C4675}" type="presParOf" srcId="{E17BB8AB-CE32-463E-97DB-F6BB0541C246}" destId="{38B6A8B5-8DE4-44BD-B5B9-9CEB5C19EFEC}" srcOrd="0" destOrd="0" presId="urn:microsoft.com/office/officeart/2005/8/layout/venn1"/>
    <dgm:cxn modelId="{39E3D8B6-0565-4D91-AE0F-AC98038E44F6}" type="presParOf" srcId="{E17BB8AB-CE32-463E-97DB-F6BB0541C246}" destId="{1EB91D2B-DDB4-4F46-990B-B4CADBDF5070}" srcOrd="1" destOrd="0" presId="urn:microsoft.com/office/officeart/2005/8/layout/venn1"/>
    <dgm:cxn modelId="{9C798B37-0CB3-407B-84CA-F58CA5EDF3D8}" type="presParOf" srcId="{E17BB8AB-CE32-463E-97DB-F6BB0541C246}" destId="{FCDA64B4-16F4-4373-9EF8-6F7C080B3416}" srcOrd="2" destOrd="0" presId="urn:microsoft.com/office/officeart/2005/8/layout/venn1"/>
    <dgm:cxn modelId="{306C4BFC-A43B-4653-9500-0938FB6B831A}" type="presParOf" srcId="{E17BB8AB-CE32-463E-97DB-F6BB0541C246}" destId="{A4C5C2A8-8903-4BD1-8029-C4A7DB57C396}" srcOrd="3" destOrd="0" presId="urn:microsoft.com/office/officeart/2005/8/layout/venn1"/>
    <dgm:cxn modelId="{FA8C585C-B2F1-4B80-A11E-FC908E2A1F63}" type="presParOf" srcId="{E17BB8AB-CE32-463E-97DB-F6BB0541C246}" destId="{FF09F3CC-7D86-4069-91DB-34D718F997F0}" srcOrd="4" destOrd="0" presId="urn:microsoft.com/office/officeart/2005/8/layout/venn1"/>
    <dgm:cxn modelId="{8287E6D9-0422-4A33-A239-7B6F7F059CA0}" type="presParOf" srcId="{E17BB8AB-CE32-463E-97DB-F6BB0541C246}" destId="{23A73A6D-4621-491B-9AE6-91987DA306D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6A8B5-8DE4-44BD-B5B9-9CEB5C19EFEC}">
      <dsp:nvSpPr>
        <dsp:cNvPr id="0" name=""/>
        <dsp:cNvSpPr/>
      </dsp:nvSpPr>
      <dsp:spPr>
        <a:xfrm>
          <a:off x="2811780" y="63817"/>
          <a:ext cx="3063239" cy="3063239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1" i="0" u="sng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Meccanica</a:t>
          </a:r>
          <a:r>
            <a:rPr kumimoji="0" lang="en-US" altLang="it-IT" sz="13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sz="1300" b="1" i="0" u="sng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Statistica</a:t>
          </a:r>
          <a:r>
            <a:rPr kumimoji="0" lang="en-US" altLang="it-IT" sz="13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(c 1860)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3 </a:t>
          </a:r>
          <a:r>
            <a:rPr kumimoji="0" lang="en-US" altLang="it-IT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leggi</a:t>
          </a:r>
          <a:r>
            <a:rPr kumimoji="0" lang="en-US" altLang="it-IT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della</a:t>
          </a:r>
          <a:r>
            <a:rPr kumimoji="0" lang="en-US" altLang="it-IT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termodinamica</a:t>
          </a:r>
          <a:endParaRPr kumimoji="0" lang="en-US" altLang="it-IT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Maiandra GD" panose="020E0502030308020204" pitchFamily="34" charset="0"/>
            <a:cs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Teoria</a:t>
          </a:r>
          <a:r>
            <a:rPr kumimoji="0" lang="en-US" altLang="it-IT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Cinetica</a:t>
          </a:r>
          <a:endParaRPr kumimoji="0" lang="en-US" altLang="it-IT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Maiandra GD" panose="020E0502030308020204" pitchFamily="34" charset="0"/>
            <a:cs typeface="Arial" panose="020B0604020202020204" pitchFamily="34" charset="0"/>
          </a:endParaRPr>
        </a:p>
      </dsp:txBody>
      <dsp:txXfrm>
        <a:off x="3220212" y="599884"/>
        <a:ext cx="2246376" cy="1378458"/>
      </dsp:txXfrm>
    </dsp:sp>
    <dsp:sp modelId="{FCDA64B4-16F4-4373-9EF8-6F7C080B3416}">
      <dsp:nvSpPr>
        <dsp:cNvPr id="0" name=""/>
        <dsp:cNvSpPr/>
      </dsp:nvSpPr>
      <dsp:spPr>
        <a:xfrm>
          <a:off x="3917099" y="1978342"/>
          <a:ext cx="3063239" cy="3063239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1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Elettricita’ e Magnetismo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Equazioni di Maxwell (c1880)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 Legge di Gauss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 Legge di Faraday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 Legge di Ampere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 No monopoli magnetici</a:t>
          </a:r>
        </a:p>
      </dsp:txBody>
      <dsp:txXfrm>
        <a:off x="4853939" y="2769679"/>
        <a:ext cx="1837944" cy="1684782"/>
      </dsp:txXfrm>
    </dsp:sp>
    <dsp:sp modelId="{FF09F3CC-7D86-4069-91DB-34D718F997F0}">
      <dsp:nvSpPr>
        <dsp:cNvPr id="0" name=""/>
        <dsp:cNvSpPr/>
      </dsp:nvSpPr>
      <dsp:spPr>
        <a:xfrm>
          <a:off x="1706460" y="1978342"/>
          <a:ext cx="3063239" cy="3063239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1" i="0" u="sng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Meccanica</a:t>
          </a:r>
          <a:r>
            <a:rPr kumimoji="0" lang="en-US" altLang="it-IT" sz="13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(</a:t>
          </a:r>
          <a:r>
            <a:rPr kumimoji="0" lang="en-US" altLang="it-IT" sz="1300" b="1" i="0" u="sng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Gravita</a:t>
          </a:r>
          <a:r>
            <a:rPr kumimoji="0" lang="en-US" altLang="it-IT" sz="13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’)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0" i="0" u="sng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Leggi</a:t>
          </a:r>
          <a:r>
            <a:rPr kumimoji="0" lang="en-US" altLang="it-IT" sz="1300" b="0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di Newton (c 1640)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Legge</a:t>
          </a:r>
          <a:r>
            <a:rPr kumimoji="0" lang="en-US" altLang="it-IT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di </a:t>
          </a:r>
          <a:r>
            <a:rPr kumimoji="0" lang="en-US" altLang="it-IT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Inerzia</a:t>
          </a:r>
          <a:endParaRPr kumimoji="0" lang="en-US" altLang="it-IT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Maiandra GD" panose="020E0502030308020204" pitchFamily="34" charset="0"/>
            <a:cs typeface="Arial" panose="020B0604020202020204" pitchFamily="34" charset="0"/>
          </a:endParaRP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F=m a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Reazioni</a:t>
          </a:r>
          <a:r>
            <a:rPr kumimoji="0" lang="en-US" altLang="it-IT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uguali</a:t>
          </a:r>
          <a:r>
            <a:rPr kumimoji="0" lang="en-US" altLang="it-IT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ed</a:t>
          </a:r>
          <a:r>
            <a:rPr kumimoji="0" lang="en-US" altLang="it-IT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 </a:t>
          </a:r>
          <a:r>
            <a:rPr kumimoji="0" lang="en-US" altLang="it-IT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Maiandra GD" panose="020E0502030308020204" pitchFamily="34" charset="0"/>
              <a:cs typeface="Arial" panose="020B0604020202020204" pitchFamily="34" charset="0"/>
            </a:rPr>
            <a:t>opposte</a:t>
          </a:r>
          <a:endParaRPr kumimoji="0" lang="en-US" altLang="it-IT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Maiandra GD" panose="020E0502030308020204" pitchFamily="34" charset="0"/>
            <a:cs typeface="Arial" panose="020B0604020202020204" pitchFamily="34" charset="0"/>
          </a:endParaRPr>
        </a:p>
      </dsp:txBody>
      <dsp:txXfrm>
        <a:off x="1994916" y="2769679"/>
        <a:ext cx="1837944" cy="1684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56BE4F61-991F-73AC-FD9B-E787312F85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13" rIns="90627" bIns="45313" numCol="1" anchor="t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anose="020E0502030308020204" pitchFamily="34" charset="0"/>
              </a:defRPr>
            </a:lvl1pPr>
          </a:lstStyle>
          <a:p>
            <a:pPr>
              <a:defRPr/>
            </a:pPr>
            <a:endParaRPr lang="nl-NL" altLang="it-IT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0E461CE-2A4F-D035-7EB3-8251093FD8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7825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13" rIns="90627" bIns="45313" numCol="1" anchor="t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anose="020E0502030308020204" pitchFamily="34" charset="0"/>
              </a:defRPr>
            </a:lvl1pPr>
          </a:lstStyle>
          <a:p>
            <a:pPr>
              <a:defRPr/>
            </a:pPr>
            <a:endParaRPr lang="nl-NL" altLang="it-IT"/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002752F1-25B2-0414-8750-E1F1D728AD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17825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13" rIns="90627" bIns="45313" numCol="1" anchor="b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anose="020E0502030308020204" pitchFamily="34" charset="0"/>
              </a:defRPr>
            </a:lvl1pPr>
          </a:lstStyle>
          <a:p>
            <a:pPr>
              <a:defRPr/>
            </a:pPr>
            <a:endParaRPr lang="nl-NL" altLang="it-IT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5DA652A3-E1CD-2572-840D-BBF672876E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8950"/>
            <a:ext cx="2917825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13" rIns="90627" bIns="45313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F63FE75-600A-0140-8FDB-2500360783EF}" type="slidenum">
              <a:rPr lang="nl-NL" altLang="it-IT"/>
              <a:pPr/>
              <a:t>‹N›</a:t>
            </a:fld>
            <a:endParaRPr lang="nl-NL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E4378132-C1E2-93F3-CAF5-DDAB5E15C5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13" rIns="90627" bIns="45313" numCol="1" anchor="t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anose="020E0502030308020204" pitchFamily="34" charset="0"/>
              </a:defRPr>
            </a:lvl1pPr>
          </a:lstStyle>
          <a:p>
            <a:pPr>
              <a:defRPr/>
            </a:pPr>
            <a:endParaRPr lang="nl-NL" altLang="it-IT"/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3A0D0C94-55B3-EFD6-0C59-39730969BF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2063" y="0"/>
            <a:ext cx="2965450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13" rIns="90627" bIns="45313" numCol="1" anchor="t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anose="020E0502030308020204" pitchFamily="34" charset="0"/>
              </a:defRPr>
            </a:lvl1pPr>
          </a:lstStyle>
          <a:p>
            <a:pPr>
              <a:defRPr/>
            </a:pPr>
            <a:endParaRPr lang="nl-NL" alt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07DDF5-B96F-6F44-363F-9D10FD88B8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58825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5" name="Rectangle 5">
            <a:extLst>
              <a:ext uri="{FF2B5EF4-FFF2-40B4-BE49-F238E27FC236}">
                <a16:creationId xmlns:a16="http://schemas.microsoft.com/office/drawing/2014/main" id="{0AB32FD9-1327-AF6D-0EA0-7345AA0E31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3763"/>
            <a:ext cx="4940300" cy="4402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13" rIns="90627" bIns="45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it-IT" noProof="0"/>
              <a:t>Klik om de opmaakprofielen van de modeltekst te bewerken</a:t>
            </a:r>
          </a:p>
          <a:p>
            <a:pPr lvl="1"/>
            <a:r>
              <a:rPr lang="nl-NL" altLang="it-IT" noProof="0"/>
              <a:t>Tweede niveau</a:t>
            </a:r>
          </a:p>
          <a:p>
            <a:pPr lvl="2"/>
            <a:r>
              <a:rPr lang="nl-NL" altLang="it-IT" noProof="0"/>
              <a:t>Derde niveau</a:t>
            </a:r>
          </a:p>
          <a:p>
            <a:pPr lvl="3"/>
            <a:r>
              <a:rPr lang="nl-NL" altLang="it-IT" noProof="0"/>
              <a:t>Vierde niveau</a:t>
            </a:r>
          </a:p>
          <a:p>
            <a:pPr lvl="4"/>
            <a:r>
              <a:rPr lang="nl-NL" altLang="it-IT" noProof="0"/>
              <a:t>Vijfde niveau</a:t>
            </a:r>
          </a:p>
        </p:txBody>
      </p:sp>
      <p:sp>
        <p:nvSpPr>
          <p:cNvPr id="128006" name="Rectangle 6">
            <a:extLst>
              <a:ext uri="{FF2B5EF4-FFF2-40B4-BE49-F238E27FC236}">
                <a16:creationId xmlns:a16="http://schemas.microsoft.com/office/drawing/2014/main" id="{4DA196A8-E594-66EA-0513-F124796EC8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9250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13" rIns="90627" bIns="45313" numCol="1" anchor="b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anose="020E0502030308020204" pitchFamily="34" charset="0"/>
              </a:defRPr>
            </a:lvl1pPr>
          </a:lstStyle>
          <a:p>
            <a:pPr>
              <a:defRPr/>
            </a:pPr>
            <a:endParaRPr lang="nl-NL" altLang="it-IT"/>
          </a:p>
        </p:txBody>
      </p:sp>
      <p:sp>
        <p:nvSpPr>
          <p:cNvPr id="128007" name="Rectangle 7">
            <a:extLst>
              <a:ext uri="{FF2B5EF4-FFF2-40B4-BE49-F238E27FC236}">
                <a16:creationId xmlns:a16="http://schemas.microsoft.com/office/drawing/2014/main" id="{8EAB5069-3C64-2480-E1EC-29A7EBA55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2063" y="9409113"/>
            <a:ext cx="2965450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13" rIns="90627" bIns="45313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B92AA93-9EDA-644A-A306-FB3E4DD6D21A}" type="slidenum">
              <a:rPr lang="nl-NL" altLang="it-IT"/>
              <a:pPr/>
              <a:t>‹N›</a:t>
            </a:fld>
            <a:endParaRPr lang="nl-N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B74647-BF14-B422-30C1-ED20B31EA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463">
              <a:defRPr sz="32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 defTabSz="906463">
              <a:defRPr sz="3200">
                <a:solidFill>
                  <a:schemeClr val="tx1"/>
                </a:solidFill>
                <a:latin typeface="Maiandra GD" panose="020E0502030308020204" pitchFamily="34" charset="77"/>
              </a:defRPr>
            </a:lvl2pPr>
            <a:lvl3pPr marL="1143000" indent="-228600" defTabSz="906463">
              <a:defRPr sz="3200">
                <a:solidFill>
                  <a:schemeClr val="tx1"/>
                </a:solidFill>
                <a:latin typeface="Maiandra GD" panose="020E0502030308020204" pitchFamily="34" charset="77"/>
              </a:defRPr>
            </a:lvl3pPr>
            <a:lvl4pPr marL="1600200" indent="-228600" defTabSz="906463">
              <a:defRPr sz="3200"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 defTabSz="906463">
              <a:defRPr sz="3200"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fld id="{1F9DBA2B-2443-DD4B-A9E6-57349FE7DF79}" type="slidenum">
              <a:rPr lang="nl-NL" altLang="it-IT" sz="1200">
                <a:solidFill>
                  <a:schemeClr val="tx2"/>
                </a:solidFill>
              </a:rPr>
              <a:pPr/>
              <a:t>6</a:t>
            </a:fld>
            <a:endParaRPr lang="nl-NL" altLang="it-IT" sz="1200">
              <a:solidFill>
                <a:schemeClr val="tx2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CB66EA3-09BA-F956-E2DA-4DB602CDAA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1363"/>
            <a:ext cx="4933950" cy="3700462"/>
          </a:xfrm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C52C36A-84E0-2232-DBA7-D8A874688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86388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it-IT"/>
              <a:t>Good history of physics books:</a:t>
            </a:r>
          </a:p>
          <a:p>
            <a:endParaRPr lang="en-US" altLang="it-IT"/>
          </a:p>
          <a:p>
            <a:r>
              <a:rPr lang="en-US" altLang="it-IT"/>
              <a:t>George Gamow, “Thirty Years That Shook Physics,” (Doubleday, Garden City, NY, 19??).</a:t>
            </a:r>
          </a:p>
          <a:p>
            <a:r>
              <a:rPr lang="en-US" altLang="it-IT"/>
              <a:t>Abraham Pais, “Inward Bound: Of Matter and Forces in the Physical World,” (Oxford Press, New York, 1986). </a:t>
            </a:r>
          </a:p>
          <a:p>
            <a:r>
              <a:rPr lang="en-US" altLang="it-IT"/>
              <a:t>Emilio Segre, “From x-rays to quarks: Modern physicists and their discoveries,” (W.H. Freeman, New York, 1980). </a:t>
            </a:r>
          </a:p>
          <a:p>
            <a:r>
              <a:rPr lang="en-US" altLang="it-IT"/>
              <a:t>Emilio Segre, “From falling bodies to radio waves,” (W.H. Freeman, New York, 1984).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F35C317-1994-DF0D-8BF5-E4FCE85F7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3B66A5F-A98C-211A-CF72-29F792531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B2A28EF-5A0A-5DF3-CD35-E52BD7573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1CF354A-BBCF-5B7F-E544-61AE1B6C5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C74E870-F1DC-3AA1-05E6-8F3637FFE1D3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B75AAD13-FE58-BEA5-9954-973BB77782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FD0FC196-511B-8E16-F872-FF981EE60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C5C6386B-145B-4EB9-0585-E0562162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5AC7B5B7-BAD5-49AD-76A3-E2A0732A31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460732-93B0-F0F2-C941-35DAFE8BF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D9BBA2-BBAA-7B56-BA9A-84B255CDA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Maiandra GD" panose="020E0502030308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030355EF-0532-3F86-7298-335495FD8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640B18F-99B0-76D2-4FE5-030E33C04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612F9847-3836-6818-ADA4-6EC347F2F6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it-IT" noProof="0"/>
              <a:t>The ATLAS experiment at the LHC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it-IT" noProof="0"/>
              <a:t>Klik om het opmaakprofiel van de modelondertitel te bewerken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2FF515A-EEEC-426E-E860-1C2ED41081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D5E71322-E65C-6A0C-4107-947C4A78E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3782F8D1-3CD1-9AEF-0D7E-BF4B8FEC1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491668F8-3DF0-7744-8CA5-652454C84EF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8448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F1BD610-C393-1215-8A4D-30109B1E8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10A8C00-4DD4-A911-CF8B-71C045CC4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329873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9575" y="228600"/>
            <a:ext cx="2176463" cy="6172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78575" cy="6172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CBD66F9-359A-6D21-D40F-8660C133D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A87AB3C-2DC5-27A3-F73F-A1ED779B3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213113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0638" cy="6778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1054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267200" cy="51054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5951536-6CFF-3E66-ABBF-E1584BA2D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DCC4CAA-293E-3292-5B7B-141FC13CB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326590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0638" cy="6778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3966AD2-5286-5B73-6C00-43F6127A8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2A7D9A7-2E18-2CB1-9C90-8010BDEB0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239925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0638" cy="6778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267200" cy="51054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1054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96E2669-B740-7513-7813-0408A8E24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1167DA7-0129-4031-DA93-FDB76E790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374075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0638" cy="6778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267200" cy="51054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267200" cy="51054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DBF04D6-2189-364C-8D00-E18915627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26DA707-86CC-41C7-D12A-15ECDD5D9D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242699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0638" cy="6778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8686800" cy="2476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28600" y="3924300"/>
            <a:ext cx="8686800" cy="2476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BA41827-A80A-0C0A-4008-54BEF0FBA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4123924-C39D-B244-0426-15B38130B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2136396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0638" cy="6778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A02F52B-FC70-EF2C-465E-3B118BDDF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74702EA-4366-5069-3FD4-CD2F637C0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2094408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10217AD1-ECEF-5650-1ADD-DBBD91B6B5F8}"/>
              </a:ext>
            </a:extLst>
          </p:cNvPr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78ACC39D-96F0-3104-D37A-62F5DC75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Maiandra GD" panose="020E0502030308020204" pitchFamily="34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Maiandra GD" panose="020E0502030308020204" pitchFamily="34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Maiandra GD" panose="020E0502030308020204" pitchFamily="34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Maiandra GD" panose="020E0502030308020204" pitchFamily="34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Maiandra GD" panose="020E0502030308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aiandra GD" panose="020E0502030308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aiandra GD" panose="020E0502030308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aiandra GD" panose="020E0502030308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aiandra GD" panose="020E0502030308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600" b="1">
                <a:solidFill>
                  <a:srgbClr val="56FFD2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9BFFF875-EBF2-C95C-9405-609C2B93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D7115CC-C735-90D9-ECC2-A43E4FE4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Viva Fysica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8C5C365-21E0-D7C9-4559-625CFAB5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50AAC7F3-64F8-3A49-BCBD-5895D47EF2D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3701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F9FC0F5-ACD7-7FC1-0D89-AAC6E41CF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407A7BA-D717-7C8C-E110-047B084A6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217742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BBF4696-A68A-C8E8-B5A6-27AF9B98C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E1DC811-FF36-8B3A-D357-3189240B17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319451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1054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1054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7ACDF75-563E-2AB0-E22C-24CECD3CA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35285E7-7834-D9C6-E2AB-5991C83EC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303370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C41FAD9-DD5C-BA9E-4FCA-A20AC5622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A1003679-8143-4F05-8351-42AD31A6C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163871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05B4245-FE04-B52D-8165-F6AAB4620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988C6DA-0239-E5BE-F6AF-116BA5C3E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165054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C5BA7118-A34C-FE67-73D9-CECCE08DF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13D5DBA-C5A0-FF71-A286-A39D414C5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82222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0CDE71F-702A-F34E-B037-D9519B2A1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AA3386A-2DE2-0A1D-7B30-1526957A2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42548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8EF55FD-F99B-42FA-7A2F-668CCE2E9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E122337-27B6-B516-10D9-679E4E744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  <p:extLst>
      <p:ext uri="{BB962C8B-B14F-4D97-AF65-F5344CB8AC3E}">
        <p14:creationId xmlns:p14="http://schemas.microsoft.com/office/powerpoint/2010/main" val="272525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895A24C-56E0-76CB-AC43-E5A1B454DB7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8542338" cy="1052513"/>
            <a:chOff x="80" y="624"/>
            <a:chExt cx="5381" cy="663"/>
          </a:xfrm>
        </p:grpSpPr>
        <p:sp>
          <p:nvSpPr>
            <p:cNvPr id="4103" name="Rectangle 3">
              <a:extLst>
                <a:ext uri="{FF2B5EF4-FFF2-40B4-BE49-F238E27FC236}">
                  <a16:creationId xmlns:a16="http://schemas.microsoft.com/office/drawing/2014/main" id="{82F00D05-3F33-BDE1-022F-C755D33230A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>
                <a:defRPr/>
              </a:pPr>
              <a:endParaRPr kumimoji="1" lang="en-US" altLang="it-IT" sz="2400">
                <a:latin typeface="Tahoma" panose="020B0604030504040204" pitchFamily="34" charset="0"/>
              </a:endParaRPr>
            </a:p>
          </p:txBody>
        </p:sp>
        <p:sp>
          <p:nvSpPr>
            <p:cNvPr id="4104" name="Rectangle 4">
              <a:extLst>
                <a:ext uri="{FF2B5EF4-FFF2-40B4-BE49-F238E27FC236}">
                  <a16:creationId xmlns:a16="http://schemas.microsoft.com/office/drawing/2014/main" id="{B397B1F2-F7BD-0984-2E55-7DC0A97D4A1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>
                <a:defRPr/>
              </a:pPr>
              <a:endParaRPr kumimoji="1" lang="en-US" altLang="it-IT" sz="2400">
                <a:latin typeface="Tahoma" panose="020B0604030504040204" pitchFamily="34" charset="0"/>
              </a:endParaRPr>
            </a:p>
          </p:txBody>
        </p:sp>
        <p:sp>
          <p:nvSpPr>
            <p:cNvPr id="4105" name="Rectangle 5">
              <a:extLst>
                <a:ext uri="{FF2B5EF4-FFF2-40B4-BE49-F238E27FC236}">
                  <a16:creationId xmlns:a16="http://schemas.microsoft.com/office/drawing/2014/main" id="{CF72FD8C-F95E-101C-FEEE-A9E785392DE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>
                <a:defRPr/>
              </a:pPr>
              <a:endParaRPr kumimoji="1" lang="en-US" altLang="it-IT" sz="2400">
                <a:latin typeface="Tahoma" panose="020B0604030504040204" pitchFamily="34" charset="0"/>
              </a:endParaRPr>
            </a:p>
          </p:txBody>
        </p:sp>
        <p:sp>
          <p:nvSpPr>
            <p:cNvPr id="4106" name="Rectangle 6">
              <a:extLst>
                <a:ext uri="{FF2B5EF4-FFF2-40B4-BE49-F238E27FC236}">
                  <a16:creationId xmlns:a16="http://schemas.microsoft.com/office/drawing/2014/main" id="{4B4B59DB-5111-CB7D-E06E-E13F5D38987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>
                <a:defRPr/>
              </a:pPr>
              <a:endParaRPr kumimoji="1" lang="en-US" altLang="it-IT" sz="2400">
                <a:latin typeface="Tahoma" panose="020B0604030504040204" pitchFamily="34" charset="0"/>
              </a:endParaRPr>
            </a:p>
          </p:txBody>
        </p:sp>
        <p:sp>
          <p:nvSpPr>
            <p:cNvPr id="4107" name="Rectangle 7">
              <a:extLst>
                <a:ext uri="{FF2B5EF4-FFF2-40B4-BE49-F238E27FC236}">
                  <a16:creationId xmlns:a16="http://schemas.microsoft.com/office/drawing/2014/main" id="{C12765BA-6F0F-5DBD-FDBC-0D707AF67B6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>
                <a:defRPr/>
              </a:pPr>
              <a:endParaRPr kumimoji="1" lang="en-US" altLang="it-IT" sz="2400">
                <a:latin typeface="Tahoma" panose="020B0604030504040204" pitchFamily="34" charset="0"/>
              </a:endParaRPr>
            </a:p>
          </p:txBody>
        </p:sp>
        <p:sp>
          <p:nvSpPr>
            <p:cNvPr id="4108" name="Rectangle 8">
              <a:extLst>
                <a:ext uri="{FF2B5EF4-FFF2-40B4-BE49-F238E27FC236}">
                  <a16:creationId xmlns:a16="http://schemas.microsoft.com/office/drawing/2014/main" id="{6840B3D2-966F-F8C1-4053-BAC162C94C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>
                <a:defRPr/>
              </a:pPr>
              <a:endParaRPr kumimoji="1" lang="en-US" altLang="it-IT" sz="2400">
                <a:latin typeface="Tahoma" panose="020B0604030504040204" pitchFamily="34" charset="0"/>
              </a:endParaRPr>
            </a:p>
          </p:txBody>
        </p:sp>
        <p:sp>
          <p:nvSpPr>
            <p:cNvPr id="4109" name="Rectangle 9">
              <a:extLst>
                <a:ext uri="{FF2B5EF4-FFF2-40B4-BE49-F238E27FC236}">
                  <a16:creationId xmlns:a16="http://schemas.microsoft.com/office/drawing/2014/main" id="{096D82E4-5CD2-6B41-A46F-681C971AD5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Maiandra GD" panose="020E0502030308020204" pitchFamily="34" charset="0"/>
                </a:defRPr>
              </a:lvl9pPr>
            </a:lstStyle>
            <a:p>
              <a:pPr eaLnBrk="1" hangingPunct="1">
                <a:defRPr/>
              </a:pPr>
              <a:endParaRPr kumimoji="1" lang="en-US" altLang="it-IT" sz="2400">
                <a:latin typeface="Tahoma" panose="020B0604030504040204" pitchFamily="34" charset="0"/>
              </a:endParaRPr>
            </a:p>
          </p:txBody>
        </p:sp>
      </p:grpSp>
      <p:sp>
        <p:nvSpPr>
          <p:cNvPr id="3082" name="Rectangle 10">
            <a:extLst>
              <a:ext uri="{FF2B5EF4-FFF2-40B4-BE49-F238E27FC236}">
                <a16:creationId xmlns:a16="http://schemas.microsoft.com/office/drawing/2014/main" id="{8CBC7A75-F062-637E-2178-297347DDE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640638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Klik om het opmaakprofiel van de modeltitel te bewerken</a:t>
            </a:r>
          </a:p>
        </p:txBody>
      </p:sp>
      <p:sp>
        <p:nvSpPr>
          <p:cNvPr id="1028" name="Rectangle 11">
            <a:extLst>
              <a:ext uri="{FF2B5EF4-FFF2-40B4-BE49-F238E27FC236}">
                <a16:creationId xmlns:a16="http://schemas.microsoft.com/office/drawing/2014/main" id="{3E703F1C-BF8F-7B6D-15E0-C93C444BC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86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Klik om de opmaakprofielen van de modeltekst te bewerken</a:t>
            </a:r>
          </a:p>
          <a:p>
            <a:pPr lvl="1"/>
            <a:r>
              <a:rPr lang="en-US" altLang="it-IT"/>
              <a:t>Tweede niveau</a:t>
            </a:r>
          </a:p>
          <a:p>
            <a:pPr lvl="2"/>
            <a:r>
              <a:rPr lang="en-US" altLang="it-IT"/>
              <a:t>Derde niveau</a:t>
            </a:r>
          </a:p>
          <a:p>
            <a:pPr lvl="3"/>
            <a:r>
              <a:rPr lang="en-US" altLang="it-IT"/>
              <a:t>Vierde niveau</a:t>
            </a:r>
          </a:p>
          <a:p>
            <a:pPr lvl="4"/>
            <a:r>
              <a:rPr lang="en-US" altLang="it-IT"/>
              <a:t>Vijfde niveau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57E8FA13-BBF0-B922-85B6-8C16D10596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553200"/>
            <a:ext cx="1905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Maiandra GD" panose="020E0502030308020204" pitchFamily="34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22E46B41-8645-47B3-7F00-CF290679F3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553200"/>
            <a:ext cx="28956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Maiandra GD" panose="020E0502030308020204" pitchFamily="34" charset="0"/>
              </a:defRPr>
            </a:lvl1pPr>
          </a:lstStyle>
          <a:p>
            <a:pPr>
              <a:defRPr/>
            </a:pPr>
            <a:r>
              <a:rPr lang="en-US" altLang="it-IT"/>
              <a:t>Viva Fysica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7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Maiandra GD" panose="020E0502030308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Maiandra GD" panose="020E0502030308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Maiandra GD" panose="020E0502030308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Maiandra GD" panose="020E0502030308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Maiandra GD" panose="020E0502030308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Maiandra GD" panose="020E0502030308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Maiandra GD" panose="020E0502030308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Maiandra GD" panose="020E0502030308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Blip>
          <a:blip r:embed="rId21"/>
        </a:buBlip>
        <a:defRPr sz="2400" kern="1200">
          <a:solidFill>
            <a:schemeClr val="folHlink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 kern="1200">
          <a:solidFill>
            <a:schemeClr val="hlink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Documents%20and%20Settings\Administrator\Desktop\presentazione\particle_event_full_ns.avi" TargetMode="External"/><Relationship Id="rId1" Type="http://schemas.microsoft.com/office/2007/relationships/media" Target="file:///C:\Documents%20and%20Settings\Administrator\Desktop\presentazione\particle_event_full_ns.avi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.png"/><Relationship Id="rId10" Type="http://schemas.openxmlformats.org/officeDocument/2006/relationships/image" Target="../media/image28.jpeg"/><Relationship Id="rId4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1">
            <a:extLst>
              <a:ext uri="{FF2B5EF4-FFF2-40B4-BE49-F238E27FC236}">
                <a16:creationId xmlns:a16="http://schemas.microsoft.com/office/drawing/2014/main" id="{47E74A38-965D-CFD5-6381-E00800B70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r="4948"/>
          <a:stretch>
            <a:fillRect/>
          </a:stretch>
        </p:blipFill>
        <p:spPr bwMode="auto">
          <a:xfrm>
            <a:off x="0" y="380"/>
            <a:ext cx="9144000" cy="69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2C4F46-7049-7859-44AD-2D711FFC36D8}"/>
              </a:ext>
            </a:extLst>
          </p:cNvPr>
          <p:cNvSpPr txBox="1"/>
          <p:nvPr/>
        </p:nvSpPr>
        <p:spPr>
          <a:xfrm>
            <a:off x="0" y="2794969"/>
            <a:ext cx="3275856" cy="4062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Programma: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08:30 Welcome &amp;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Registration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09:00 Greetings from Tor Vergata University &amp; INFN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09:10 Seminari introduttivi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10:10 Da Benevento alla Calabria passando dagli States: Storia di un’ingegnera sismica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13:00 Break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14::00 Studentesse al lavoro!</a:t>
            </a: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16:00 Collegamento con il CERN</a:t>
            </a:r>
          </a:p>
          <a:p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Martedì 11 febbraio 2025 ore 08:30</a:t>
            </a:r>
          </a:p>
          <a:p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Aula Grassano, Dipartimento d Fisica</a:t>
            </a:r>
          </a:p>
          <a:p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Università di Roma – Tor Vergata</a:t>
            </a:r>
          </a:p>
          <a:p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 della Ricerca Scientifica 1, Roma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DB67-2275-E418-D397-3C9802FD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/>
              <a:t>Tipologie</a:t>
            </a:r>
            <a:r>
              <a:rPr lang="en-US" dirty="0"/>
              <a:t> di </a:t>
            </a:r>
            <a:r>
              <a:rPr lang="en-US" dirty="0" err="1"/>
              <a:t>collisioni</a:t>
            </a:r>
            <a:endParaRPr lang="it-IT" dirty="0"/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40FF1762-0081-3F46-90F8-E2387B41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441450"/>
            <a:ext cx="24685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TARGHETTA FISSA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A7FDC94C-CC1C-921E-BAB4-24A635FD6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265363"/>
            <a:ext cx="152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89" name="Rectangle 6" descr="Wide downward diagonal">
            <a:extLst>
              <a:ext uri="{FF2B5EF4-FFF2-40B4-BE49-F238E27FC236}">
                <a16:creationId xmlns:a16="http://schemas.microsoft.com/office/drawing/2014/main" id="{162ED4D7-8C75-9825-4CF7-21F726626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84363"/>
            <a:ext cx="76200" cy="7620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E3795E6-AFEF-9CAA-925B-6D349345330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960563"/>
            <a:ext cx="533400" cy="762000"/>
            <a:chOff x="1728" y="1728"/>
            <a:chExt cx="336" cy="480"/>
          </a:xfrm>
        </p:grpSpPr>
        <p:sp>
          <p:nvSpPr>
            <p:cNvPr id="16408" name="Line 8">
              <a:extLst>
                <a:ext uri="{FF2B5EF4-FFF2-40B4-BE49-F238E27FC236}">
                  <a16:creationId xmlns:a16="http://schemas.microsoft.com/office/drawing/2014/main" id="{A83B3DBE-441E-3459-2A1B-338E2AC7E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728"/>
              <a:ext cx="28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09" name="Line 9">
              <a:extLst>
                <a:ext uri="{FF2B5EF4-FFF2-40B4-BE49-F238E27FC236}">
                  <a16:creationId xmlns:a16="http://schemas.microsoft.com/office/drawing/2014/main" id="{5AADAEB7-8F8E-42C5-0614-1FDA0A87A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776"/>
              <a:ext cx="28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10" name="Line 10">
              <a:extLst>
                <a:ext uri="{FF2B5EF4-FFF2-40B4-BE49-F238E27FC236}">
                  <a16:creationId xmlns:a16="http://schemas.microsoft.com/office/drawing/2014/main" id="{38E98FE8-81FC-BD49-E5BE-B9C5E8D1F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824"/>
              <a:ext cx="28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11" name="Line 11">
              <a:extLst>
                <a:ext uri="{FF2B5EF4-FFF2-40B4-BE49-F238E27FC236}">
                  <a16:creationId xmlns:a16="http://schemas.microsoft.com/office/drawing/2014/main" id="{10D29AAF-7DEE-3E13-AA92-BF875B08A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872"/>
              <a:ext cx="33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12" name="Line 12">
              <a:extLst>
                <a:ext uri="{FF2B5EF4-FFF2-40B4-BE49-F238E27FC236}">
                  <a16:creationId xmlns:a16="http://schemas.microsoft.com/office/drawing/2014/main" id="{CB5A60AE-BB93-D178-5DAC-0F1B117B6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13" name="Line 13">
              <a:extLst>
                <a:ext uri="{FF2B5EF4-FFF2-40B4-BE49-F238E27FC236}">
                  <a16:creationId xmlns:a16="http://schemas.microsoft.com/office/drawing/2014/main" id="{4D764845-2941-79BF-9C3C-E8BB08467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33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14" name="Line 14">
              <a:extLst>
                <a:ext uri="{FF2B5EF4-FFF2-40B4-BE49-F238E27FC236}">
                  <a16:creationId xmlns:a16="http://schemas.microsoft.com/office/drawing/2014/main" id="{1B906D6B-6529-6922-D912-5DCC7559C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33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15" name="Line 15">
              <a:extLst>
                <a:ext uri="{FF2B5EF4-FFF2-40B4-BE49-F238E27FC236}">
                  <a16:creationId xmlns:a16="http://schemas.microsoft.com/office/drawing/2014/main" id="{061475F2-6656-E8E5-587B-73EB326F2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336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16" name="Line 16">
              <a:extLst>
                <a:ext uri="{FF2B5EF4-FFF2-40B4-BE49-F238E27FC236}">
                  <a16:creationId xmlns:a16="http://schemas.microsoft.com/office/drawing/2014/main" id="{01815417-5191-3495-4904-D781A5FA4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288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Text Box 17">
            <a:extLst>
              <a:ext uri="{FF2B5EF4-FFF2-40B4-BE49-F238E27FC236}">
                <a16:creationId xmlns:a16="http://schemas.microsoft.com/office/drawing/2014/main" id="{9F62196E-BF9D-EE01-22C9-E5DFB9FD2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884363"/>
            <a:ext cx="419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Si accelerano particelle e si “sparano” contro un bersaglio fisso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893F2680-E6E1-61D1-C52F-1F4A92C7C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27363"/>
            <a:ext cx="35687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COLLISIONI FASCIO-FASCIO</a:t>
            </a: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C82148A8-EB2C-EE1E-615C-5E165FE4622C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322763"/>
            <a:ext cx="3352800" cy="0"/>
            <a:chOff x="1056" y="3216"/>
            <a:chExt cx="2112" cy="0"/>
          </a:xfrm>
        </p:grpSpPr>
        <p:sp>
          <p:nvSpPr>
            <p:cNvPr id="16406" name="Line 21">
              <a:extLst>
                <a:ext uri="{FF2B5EF4-FFF2-40B4-BE49-F238E27FC236}">
                  <a16:creationId xmlns:a16="http://schemas.microsoft.com/office/drawing/2014/main" id="{E165329A-CF98-0F7A-2CCB-F87F7D955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07" name="Line 22">
              <a:extLst>
                <a:ext uri="{FF2B5EF4-FFF2-40B4-BE49-F238E27FC236}">
                  <a16:creationId xmlns:a16="http://schemas.microsoft.com/office/drawing/2014/main" id="{19CC36D1-5D58-23BE-0642-1CAC034CB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3216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980F5B88-83D6-919A-D0F7-A4BEF7D12641}"/>
              </a:ext>
            </a:extLst>
          </p:cNvPr>
          <p:cNvGrpSpPr>
            <a:grpSpLocks/>
          </p:cNvGrpSpPr>
          <p:nvPr/>
        </p:nvGrpSpPr>
        <p:grpSpPr bwMode="auto">
          <a:xfrm>
            <a:off x="2786063" y="3560763"/>
            <a:ext cx="1023937" cy="1524000"/>
            <a:chOff x="1755" y="2736"/>
            <a:chExt cx="645" cy="960"/>
          </a:xfrm>
        </p:grpSpPr>
        <p:sp>
          <p:nvSpPr>
            <p:cNvPr id="16398" name="Line 24">
              <a:extLst>
                <a:ext uri="{FF2B5EF4-FFF2-40B4-BE49-F238E27FC236}">
                  <a16:creationId xmlns:a16="http://schemas.microsoft.com/office/drawing/2014/main" id="{3E7A30AB-04AA-5F48-4D45-0B581BF35B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736"/>
              <a:ext cx="288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99" name="Line 25">
              <a:extLst>
                <a:ext uri="{FF2B5EF4-FFF2-40B4-BE49-F238E27FC236}">
                  <a16:creationId xmlns:a16="http://schemas.microsoft.com/office/drawing/2014/main" id="{E86EDEAB-FBCD-A2D8-F78E-989C89700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736"/>
              <a:ext cx="48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00" name="Line 26">
              <a:extLst>
                <a:ext uri="{FF2B5EF4-FFF2-40B4-BE49-F238E27FC236}">
                  <a16:creationId xmlns:a16="http://schemas.microsoft.com/office/drawing/2014/main" id="{494550BE-18EE-0410-6FD8-887D4B197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144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01" name="Line 27">
              <a:extLst>
                <a:ext uri="{FF2B5EF4-FFF2-40B4-BE49-F238E27FC236}">
                  <a16:creationId xmlns:a16="http://schemas.microsoft.com/office/drawing/2014/main" id="{9AB23F43-347A-858B-8020-D6C16C7BC3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6" y="2832"/>
              <a:ext cx="336" cy="3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02" name="Line 28">
              <a:extLst>
                <a:ext uri="{FF2B5EF4-FFF2-40B4-BE49-F238E27FC236}">
                  <a16:creationId xmlns:a16="http://schemas.microsoft.com/office/drawing/2014/main" id="{098FE494-DD27-0B18-3287-B4DF6315B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216"/>
              <a:ext cx="288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03" name="Line 29">
              <a:extLst>
                <a:ext uri="{FF2B5EF4-FFF2-40B4-BE49-F238E27FC236}">
                  <a16:creationId xmlns:a16="http://schemas.microsoft.com/office/drawing/2014/main" id="{65D2BF7F-5719-7677-367F-2C691BAB8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216"/>
              <a:ext cx="48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04" name="Line 30">
              <a:extLst>
                <a:ext uri="{FF2B5EF4-FFF2-40B4-BE49-F238E27FC236}">
                  <a16:creationId xmlns:a16="http://schemas.microsoft.com/office/drawing/2014/main" id="{B79AB181-7463-E643-C539-A2EA8B02E1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3216"/>
              <a:ext cx="144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05" name="Line 31">
              <a:extLst>
                <a:ext uri="{FF2B5EF4-FFF2-40B4-BE49-F238E27FC236}">
                  <a16:creationId xmlns:a16="http://schemas.microsoft.com/office/drawing/2014/main" id="{E3BBE158-51E5-9327-8292-19735BF17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5" y="3238"/>
              <a:ext cx="336" cy="3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" name="Text Box 32">
            <a:extLst>
              <a:ext uri="{FF2B5EF4-FFF2-40B4-BE49-F238E27FC236}">
                <a16:creationId xmlns:a16="http://schemas.microsoft.com/office/drawing/2014/main" id="{8017F509-63F8-6F41-B4EA-9EE8BFF4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563" y="3814763"/>
            <a:ext cx="3684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Si accelerano particelle e si fanno scontrare tra di loro in una collisione frontale</a:t>
            </a:r>
          </a:p>
        </p:txBody>
      </p:sp>
      <p:sp>
        <p:nvSpPr>
          <p:cNvPr id="15372" name="Text Box 3">
            <a:extLst>
              <a:ext uri="{FF2B5EF4-FFF2-40B4-BE49-F238E27FC236}">
                <a16:creationId xmlns:a16="http://schemas.microsoft.com/office/drawing/2014/main" id="{C6A2BE7C-E30D-6BE8-2983-1AAEBB0F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5683250"/>
            <a:ext cx="87280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it-IT" sz="2200" b="1">
                <a:solidFill>
                  <a:srgbClr val="006600"/>
                </a:solidFill>
              </a:rPr>
              <a:t>Quale metodologia garantisce di raggiungere la maggiore energia?</a:t>
            </a:r>
            <a:endParaRPr lang="it-IT" altLang="it-IT" sz="2200" b="1">
              <a:solidFill>
                <a:srgbClr val="006600"/>
              </a:solidFill>
            </a:endParaRPr>
          </a:p>
        </p:txBody>
      </p:sp>
      <p:sp>
        <p:nvSpPr>
          <p:cNvPr id="16397" name="CasellaDiTesto 3">
            <a:extLst>
              <a:ext uri="{FF2B5EF4-FFF2-40B4-BE49-F238E27FC236}">
                <a16:creationId xmlns:a16="http://schemas.microsoft.com/office/drawing/2014/main" id="{B7BBEA08-42A3-20F9-4BA2-8FDF97F8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36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nimBg="1" autoUpdateAnimBg="0"/>
      <p:bldP spid="31" grpId="0" autoUpdateAnimBg="0"/>
      <p:bldP spid="15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B8B8E257-642D-EF49-6EE8-FE86DD837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224088"/>
            <a:ext cx="24685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TARGHETTA FISSA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DFF1F30-2B45-4AC2-4640-A7D72C846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48000"/>
            <a:ext cx="152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2" name="Rectangle 6" descr="Wide downward diagonal">
            <a:extLst>
              <a:ext uri="{FF2B5EF4-FFF2-40B4-BE49-F238E27FC236}">
                <a16:creationId xmlns:a16="http://schemas.microsoft.com/office/drawing/2014/main" id="{E9B1EC39-E6A6-DF72-3839-8A1035E5B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76200" cy="7620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C58659D-E77A-1301-BAEA-75AD13070DF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743200"/>
            <a:ext cx="533400" cy="762000"/>
            <a:chOff x="1728" y="1728"/>
            <a:chExt cx="336" cy="480"/>
          </a:xfrm>
        </p:grpSpPr>
        <p:sp>
          <p:nvSpPr>
            <p:cNvPr id="17432" name="Line 8">
              <a:extLst>
                <a:ext uri="{FF2B5EF4-FFF2-40B4-BE49-F238E27FC236}">
                  <a16:creationId xmlns:a16="http://schemas.microsoft.com/office/drawing/2014/main" id="{6D657BA4-8E8D-BA25-FA95-4CEE70B81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728"/>
              <a:ext cx="288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33" name="Line 9">
              <a:extLst>
                <a:ext uri="{FF2B5EF4-FFF2-40B4-BE49-F238E27FC236}">
                  <a16:creationId xmlns:a16="http://schemas.microsoft.com/office/drawing/2014/main" id="{E7C531CD-FF58-E5DC-E5D9-E80AB9EA8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776"/>
              <a:ext cx="28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34" name="Line 10">
              <a:extLst>
                <a:ext uri="{FF2B5EF4-FFF2-40B4-BE49-F238E27FC236}">
                  <a16:creationId xmlns:a16="http://schemas.microsoft.com/office/drawing/2014/main" id="{39D12ED6-3D66-0D80-DFF9-CD7147941D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824"/>
              <a:ext cx="28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35" name="Line 11">
              <a:extLst>
                <a:ext uri="{FF2B5EF4-FFF2-40B4-BE49-F238E27FC236}">
                  <a16:creationId xmlns:a16="http://schemas.microsoft.com/office/drawing/2014/main" id="{14EE1949-88CD-FA24-1DCE-FC811F2EB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872"/>
              <a:ext cx="33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36" name="Line 12">
              <a:extLst>
                <a:ext uri="{FF2B5EF4-FFF2-40B4-BE49-F238E27FC236}">
                  <a16:creationId xmlns:a16="http://schemas.microsoft.com/office/drawing/2014/main" id="{98F06801-B711-7058-389F-EE40FABCC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37" name="Line 13">
              <a:extLst>
                <a:ext uri="{FF2B5EF4-FFF2-40B4-BE49-F238E27FC236}">
                  <a16:creationId xmlns:a16="http://schemas.microsoft.com/office/drawing/2014/main" id="{E80A31A4-5B87-8319-7ED9-AA5CE0E0C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33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38" name="Line 14">
              <a:extLst>
                <a:ext uri="{FF2B5EF4-FFF2-40B4-BE49-F238E27FC236}">
                  <a16:creationId xmlns:a16="http://schemas.microsoft.com/office/drawing/2014/main" id="{9D0C4FCA-1A0A-CC0F-3584-DA54037E9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33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39" name="Line 15">
              <a:extLst>
                <a:ext uri="{FF2B5EF4-FFF2-40B4-BE49-F238E27FC236}">
                  <a16:creationId xmlns:a16="http://schemas.microsoft.com/office/drawing/2014/main" id="{E0899917-2B40-CC1A-702D-EBA0E20EA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336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40" name="Line 16">
              <a:extLst>
                <a:ext uri="{FF2B5EF4-FFF2-40B4-BE49-F238E27FC236}">
                  <a16:creationId xmlns:a16="http://schemas.microsoft.com/office/drawing/2014/main" id="{292A6293-B9FC-343F-0734-C7BC407EE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288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Text Box 17">
            <a:extLst>
              <a:ext uri="{FF2B5EF4-FFF2-40B4-BE49-F238E27FC236}">
                <a16:creationId xmlns:a16="http://schemas.microsoft.com/office/drawing/2014/main" id="{4C6018CF-19A7-82E9-6F5C-8023FDE20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6670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Energia a disposizione per produrre nuove particelle:~ </a:t>
            </a:r>
            <a:r>
              <a:rPr lang="en-US" altLang="it-IT" sz="2000">
                <a:sym typeface="Symbol" pitchFamily="2" charset="2"/>
              </a:rPr>
              <a:t>E</a:t>
            </a:r>
            <a:r>
              <a:rPr lang="en-US" altLang="it-IT" sz="2000" baseline="-25000">
                <a:sym typeface="Symbol" pitchFamily="2" charset="2"/>
              </a:rPr>
              <a:t>beam</a:t>
            </a:r>
            <a:endParaRPr lang="en-US" altLang="it-IT" sz="2000"/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9693C2BE-39C9-1F60-69CC-73885B0F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0"/>
            <a:ext cx="35687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COLLISIONI FASCIO-FASCIO</a:t>
            </a: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40047C6E-A38E-1D2F-D43C-F6F3AC97378D}"/>
              </a:ext>
            </a:extLst>
          </p:cNvPr>
          <p:cNvGrpSpPr>
            <a:grpSpLocks/>
          </p:cNvGrpSpPr>
          <p:nvPr/>
        </p:nvGrpSpPr>
        <p:grpSpPr bwMode="auto">
          <a:xfrm>
            <a:off x="1003300" y="5105400"/>
            <a:ext cx="3352800" cy="0"/>
            <a:chOff x="1056" y="3216"/>
            <a:chExt cx="2112" cy="0"/>
          </a:xfrm>
        </p:grpSpPr>
        <p:sp>
          <p:nvSpPr>
            <p:cNvPr id="17430" name="Line 21">
              <a:extLst>
                <a:ext uri="{FF2B5EF4-FFF2-40B4-BE49-F238E27FC236}">
                  <a16:creationId xmlns:a16="http://schemas.microsoft.com/office/drawing/2014/main" id="{13C6A0D9-BA4B-688D-FEDE-B434AA19C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31" name="Line 22">
              <a:extLst>
                <a:ext uri="{FF2B5EF4-FFF2-40B4-BE49-F238E27FC236}">
                  <a16:creationId xmlns:a16="http://schemas.microsoft.com/office/drawing/2014/main" id="{237B45B4-B634-3A84-2075-5821E9E4D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3216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0B0ACC92-3CDA-93F1-A1F4-B39916E26F94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4343400"/>
            <a:ext cx="1023937" cy="1524000"/>
            <a:chOff x="1755" y="2736"/>
            <a:chExt cx="645" cy="960"/>
          </a:xfrm>
        </p:grpSpPr>
        <p:sp>
          <p:nvSpPr>
            <p:cNvPr id="17422" name="Line 24">
              <a:extLst>
                <a:ext uri="{FF2B5EF4-FFF2-40B4-BE49-F238E27FC236}">
                  <a16:creationId xmlns:a16="http://schemas.microsoft.com/office/drawing/2014/main" id="{654FC666-BB5B-6123-610D-3D6B8FFA6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736"/>
              <a:ext cx="288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23" name="Line 25">
              <a:extLst>
                <a:ext uri="{FF2B5EF4-FFF2-40B4-BE49-F238E27FC236}">
                  <a16:creationId xmlns:a16="http://schemas.microsoft.com/office/drawing/2014/main" id="{0E1CFF10-43BF-F902-59AE-1399ECDB9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736"/>
              <a:ext cx="48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24" name="Line 26">
              <a:extLst>
                <a:ext uri="{FF2B5EF4-FFF2-40B4-BE49-F238E27FC236}">
                  <a16:creationId xmlns:a16="http://schemas.microsoft.com/office/drawing/2014/main" id="{C3BD2DA7-9A71-67D0-8CB7-E37824DF4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144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25" name="Line 27">
              <a:extLst>
                <a:ext uri="{FF2B5EF4-FFF2-40B4-BE49-F238E27FC236}">
                  <a16:creationId xmlns:a16="http://schemas.microsoft.com/office/drawing/2014/main" id="{9D69E007-4920-099F-9A07-E94E1B33A8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6" y="2832"/>
              <a:ext cx="336" cy="3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26" name="Line 28">
              <a:extLst>
                <a:ext uri="{FF2B5EF4-FFF2-40B4-BE49-F238E27FC236}">
                  <a16:creationId xmlns:a16="http://schemas.microsoft.com/office/drawing/2014/main" id="{A9E06758-FAA4-571F-52C3-24A91D350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216"/>
              <a:ext cx="288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27" name="Line 29">
              <a:extLst>
                <a:ext uri="{FF2B5EF4-FFF2-40B4-BE49-F238E27FC236}">
                  <a16:creationId xmlns:a16="http://schemas.microsoft.com/office/drawing/2014/main" id="{FA394CD8-B20B-6F32-3CF1-43ECC6837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216"/>
              <a:ext cx="48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28" name="Line 30">
              <a:extLst>
                <a:ext uri="{FF2B5EF4-FFF2-40B4-BE49-F238E27FC236}">
                  <a16:creationId xmlns:a16="http://schemas.microsoft.com/office/drawing/2014/main" id="{B60A01A9-58DB-469A-7718-B6402B4E13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3216"/>
              <a:ext cx="144" cy="4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29" name="Line 31">
              <a:extLst>
                <a:ext uri="{FF2B5EF4-FFF2-40B4-BE49-F238E27FC236}">
                  <a16:creationId xmlns:a16="http://schemas.microsoft.com/office/drawing/2014/main" id="{4CCD47A2-5B72-9EFC-64D1-CD5001F89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5" y="3238"/>
              <a:ext cx="336" cy="3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" name="Text Box 32">
            <a:extLst>
              <a:ext uri="{FF2B5EF4-FFF2-40B4-BE49-F238E27FC236}">
                <a16:creationId xmlns:a16="http://schemas.microsoft.com/office/drawing/2014/main" id="{3F41A5F2-C501-A61C-57A1-82D48C459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581525"/>
            <a:ext cx="419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Energia a disposizione per produrre nuove particelle =2*E</a:t>
            </a:r>
            <a:r>
              <a:rPr lang="en-US" altLang="it-IT" sz="2000" baseline="-25000"/>
              <a:t>beam</a:t>
            </a:r>
            <a:endParaRPr lang="en-US" altLang="it-IT" sz="20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144037F-920F-16D5-D07D-004A761F4AFD}"/>
              </a:ext>
            </a:extLst>
          </p:cNvPr>
          <p:cNvSpPr txBox="1">
            <a:spLocks/>
          </p:cNvSpPr>
          <p:nvPr/>
        </p:nvSpPr>
        <p:spPr bwMode="auto">
          <a:xfrm>
            <a:off x="1046163" y="147638"/>
            <a:ext cx="7640637" cy="67945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9pPr>
          </a:lstStyle>
          <a:p>
            <a:pPr algn="ctr">
              <a:defRPr/>
            </a:pPr>
            <a:r>
              <a:rPr lang="en-US" dirty="0" err="1"/>
              <a:t>Tipologie</a:t>
            </a:r>
            <a:r>
              <a:rPr lang="en-US" dirty="0"/>
              <a:t> di </a:t>
            </a:r>
            <a:r>
              <a:rPr lang="en-US" dirty="0" err="1"/>
              <a:t>collisioni</a:t>
            </a:r>
            <a:endParaRPr lang="it-IT" dirty="0"/>
          </a:p>
        </p:txBody>
      </p:sp>
      <p:sp>
        <p:nvSpPr>
          <p:cNvPr id="17420" name="CasellaDiTesto 3">
            <a:extLst>
              <a:ext uri="{FF2B5EF4-FFF2-40B4-BE49-F238E27FC236}">
                <a16:creationId xmlns:a16="http://schemas.microsoft.com/office/drawing/2014/main" id="{E7F7877E-C56F-C237-2C8A-0B04209A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87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10</a:t>
            </a:r>
          </a:p>
        </p:txBody>
      </p:sp>
      <p:sp>
        <p:nvSpPr>
          <p:cNvPr id="16397" name="Text Box 3">
            <a:extLst>
              <a:ext uri="{FF2B5EF4-FFF2-40B4-BE49-F238E27FC236}">
                <a16:creationId xmlns:a16="http://schemas.microsoft.com/office/drawing/2014/main" id="{ABD45987-15F8-3713-EA5B-36DC83394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63" y="5437188"/>
            <a:ext cx="28162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US" altLang="it-IT" sz="2200" b="1">
                <a:solidFill>
                  <a:srgbClr val="006600"/>
                </a:solidFill>
              </a:rPr>
              <a:t>Molto più efficiente!</a:t>
            </a:r>
            <a:endParaRPr lang="it-IT" altLang="it-IT" sz="22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nimBg="1" autoUpdateAnimBg="0"/>
      <p:bldP spid="31" grpId="0" autoUpdateAnimBg="0"/>
      <p:bldP spid="163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E43767-02BC-50FF-1C9F-915DA669B661}"/>
              </a:ext>
            </a:extLst>
          </p:cNvPr>
          <p:cNvSpPr txBox="1">
            <a:spLocks/>
          </p:cNvSpPr>
          <p:nvPr/>
        </p:nvSpPr>
        <p:spPr bwMode="auto">
          <a:xfrm>
            <a:off x="1042988" y="115888"/>
            <a:ext cx="7640637" cy="677862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9pPr>
          </a:lstStyle>
          <a:p>
            <a:pPr algn="ctr">
              <a:defRPr/>
            </a:pPr>
            <a:r>
              <a:rPr lang="en-US" dirty="0" err="1"/>
              <a:t>Tipologie</a:t>
            </a:r>
            <a:r>
              <a:rPr lang="en-US" dirty="0"/>
              <a:t> di </a:t>
            </a:r>
            <a:r>
              <a:rPr lang="en-US" dirty="0" err="1"/>
              <a:t>acceleratori</a:t>
            </a:r>
            <a:endParaRPr lang="it-IT" dirty="0"/>
          </a:p>
        </p:txBody>
      </p:sp>
      <p:pic>
        <p:nvPicPr>
          <p:cNvPr id="18435" name="Picture 2" descr="Risultato immagini per acceleratori lineari">
            <a:extLst>
              <a:ext uri="{FF2B5EF4-FFF2-40B4-BE49-F238E27FC236}">
                <a16:creationId xmlns:a16="http://schemas.microsoft.com/office/drawing/2014/main" id="{FECF314D-F191-50BF-7F02-CDAAEE60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412875"/>
            <a:ext cx="58896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uppo 6">
            <a:extLst>
              <a:ext uri="{FF2B5EF4-FFF2-40B4-BE49-F238E27FC236}">
                <a16:creationId xmlns:a16="http://schemas.microsoft.com/office/drawing/2014/main" id="{D3206321-97EC-3863-E819-7D764513D075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3716338"/>
            <a:ext cx="5473700" cy="2543175"/>
            <a:chOff x="3785862" y="3284984"/>
            <a:chExt cx="5150176" cy="3284984"/>
          </a:xfrm>
        </p:grpSpPr>
        <p:pic>
          <p:nvPicPr>
            <p:cNvPr id="18441" name="Picture 1032">
              <a:extLst>
                <a:ext uri="{FF2B5EF4-FFF2-40B4-BE49-F238E27FC236}">
                  <a16:creationId xmlns:a16="http://schemas.microsoft.com/office/drawing/2014/main" id="{9003C251-2E85-912C-9B37-22E66B2C8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17"/>
            <a:stretch>
              <a:fillRect/>
            </a:stretch>
          </p:blipFill>
          <p:spPr bwMode="auto">
            <a:xfrm>
              <a:off x="3785862" y="3284984"/>
              <a:ext cx="5150176" cy="3284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2" name="CasellaDiTesto 4">
              <a:extLst>
                <a:ext uri="{FF2B5EF4-FFF2-40B4-BE49-F238E27FC236}">
                  <a16:creationId xmlns:a16="http://schemas.microsoft.com/office/drawing/2014/main" id="{04344253-DAE4-7CD6-8343-86B3541CB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01393" y="4869160"/>
              <a:ext cx="3391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5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3200"/>
                <a:t>p</a:t>
              </a:r>
            </a:p>
          </p:txBody>
        </p:sp>
        <p:sp>
          <p:nvSpPr>
            <p:cNvPr id="18443" name="CasellaDiTesto 5">
              <a:extLst>
                <a:ext uri="{FF2B5EF4-FFF2-40B4-BE49-F238E27FC236}">
                  <a16:creationId xmlns:a16="http://schemas.microsoft.com/office/drawing/2014/main" id="{65B580BA-2C54-5602-48EB-1A8C7A457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06011" y="4437112"/>
              <a:ext cx="3391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5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3200"/>
                <a:t>p</a:t>
              </a:r>
            </a:p>
          </p:txBody>
        </p:sp>
      </p:grpSp>
      <p:sp>
        <p:nvSpPr>
          <p:cNvPr id="9" name="Text Box 17">
            <a:extLst>
              <a:ext uri="{FF2B5EF4-FFF2-40B4-BE49-F238E27FC236}">
                <a16:creationId xmlns:a16="http://schemas.microsoft.com/office/drawing/2014/main" id="{9B52644F-A8EC-AAA2-7FF3-84E07DA6B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035175"/>
            <a:ext cx="419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Lineari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B975343-BF2F-E87C-B657-D5CADDD45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70438"/>
            <a:ext cx="419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Circolari</a:t>
            </a:r>
          </a:p>
        </p:txBody>
      </p:sp>
      <p:sp>
        <p:nvSpPr>
          <p:cNvPr id="18439" name="Text Box 3">
            <a:extLst>
              <a:ext uri="{FF2B5EF4-FFF2-40B4-BE49-F238E27FC236}">
                <a16:creationId xmlns:a16="http://schemas.microsoft.com/office/drawing/2014/main" id="{B9964C57-6A11-50DE-F9B6-77C6D137A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6310313"/>
            <a:ext cx="87280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it-IT" sz="2200" b="1">
                <a:solidFill>
                  <a:srgbClr val="006600"/>
                </a:solidFill>
              </a:rPr>
              <a:t>Quale garantisce di raggiungere la maggiore energia?</a:t>
            </a:r>
            <a:endParaRPr lang="it-IT" altLang="it-IT" sz="2200" b="1">
              <a:solidFill>
                <a:srgbClr val="006600"/>
              </a:solidFill>
            </a:endParaRPr>
          </a:p>
        </p:txBody>
      </p:sp>
      <p:sp>
        <p:nvSpPr>
          <p:cNvPr id="18440" name="CasellaDiTesto 3">
            <a:extLst>
              <a:ext uri="{FF2B5EF4-FFF2-40B4-BE49-F238E27FC236}">
                <a16:creationId xmlns:a16="http://schemas.microsoft.com/office/drawing/2014/main" id="{B37078B3-10A2-E50F-E96C-764B57326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050">
            <a:extLst>
              <a:ext uri="{FF2B5EF4-FFF2-40B4-BE49-F238E27FC236}">
                <a16:creationId xmlns:a16="http://schemas.microsoft.com/office/drawing/2014/main" id="{730D33ED-514A-2C72-3F91-A6F427AAF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Un moderno accelleratore</a:t>
            </a:r>
          </a:p>
        </p:txBody>
      </p:sp>
      <p:pic>
        <p:nvPicPr>
          <p:cNvPr id="528387" name="particle_event_full_ns.avi">
            <a:hlinkClick r:id="" action="ppaction://media"/>
            <a:extLst>
              <a:ext uri="{FF2B5EF4-FFF2-40B4-BE49-F238E27FC236}">
                <a16:creationId xmlns:a16="http://schemas.microsoft.com/office/drawing/2014/main" id="{130ABA44-7729-9096-2B6F-910409A5288B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436688"/>
            <a:ext cx="5164137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053">
            <a:extLst>
              <a:ext uri="{FF2B5EF4-FFF2-40B4-BE49-F238E27FC236}">
                <a16:creationId xmlns:a16="http://schemas.microsoft.com/office/drawing/2014/main" id="{1E1E3F7C-C270-D8E5-F51A-8E43F2DC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2590800"/>
            <a:ext cx="39481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6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/>
              <a:t>In queste macchine, fasci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/>
              <a:t>di particelle sono accellerati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/>
              <a:t>quasi alla velocita’ della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/>
              <a:t>luce e fatti collidere in punti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/>
              <a:t>scelti della loro orbita</a:t>
            </a:r>
          </a:p>
        </p:txBody>
      </p:sp>
      <p:sp>
        <p:nvSpPr>
          <p:cNvPr id="19461" name="Rettangolo 1">
            <a:extLst>
              <a:ext uri="{FF2B5EF4-FFF2-40B4-BE49-F238E27FC236}">
                <a16:creationId xmlns:a16="http://schemas.microsoft.com/office/drawing/2014/main" id="{33E67548-C504-63D0-75E1-B8B177D3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557338"/>
            <a:ext cx="1081088" cy="584200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6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8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28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38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2838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CB8DA-9B50-547E-6322-23435C3F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Il laboratorio più famoso: il CERN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8A18E8A-0F7A-FAF0-7529-0DFED3A86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353425" cy="1954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it-IT" sz="2200" b="1" dirty="0" err="1">
                <a:solidFill>
                  <a:srgbClr val="006600"/>
                </a:solidFill>
                <a:latin typeface="Maiandra GD" panose="020E0502030308020204" pitchFamily="34" charset="0"/>
              </a:rPr>
              <a:t>Costruito</a:t>
            </a:r>
            <a:r>
              <a:rPr lang="en-US" altLang="it-IT" sz="2200" b="1" dirty="0">
                <a:solidFill>
                  <a:srgbClr val="006600"/>
                </a:solidFill>
                <a:latin typeface="Maiandra GD" panose="020E0502030308020204" pitchFamily="34" charset="0"/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  <a:latin typeface="Maiandra GD" panose="020E0502030308020204" pitchFamily="34" charset="0"/>
              </a:rPr>
              <a:t>nel</a:t>
            </a:r>
            <a:r>
              <a:rPr lang="en-US" altLang="it-IT" sz="2200" b="1" dirty="0">
                <a:solidFill>
                  <a:srgbClr val="006600"/>
                </a:solidFill>
                <a:latin typeface="Maiandra GD" panose="020E0502030308020204" pitchFamily="34" charset="0"/>
              </a:rPr>
              <a:t> 1954 a Ginevra </a:t>
            </a:r>
            <a:r>
              <a:rPr lang="en-US" altLang="it-IT" sz="2200" b="1" dirty="0" err="1">
                <a:solidFill>
                  <a:srgbClr val="006600"/>
                </a:solidFill>
                <a:latin typeface="Maiandra GD" panose="020E0502030308020204" pitchFamily="34" charset="0"/>
              </a:rPr>
              <a:t>vicino</a:t>
            </a:r>
            <a:r>
              <a:rPr lang="en-US" altLang="it-IT" sz="2200" b="1" dirty="0">
                <a:solidFill>
                  <a:srgbClr val="006600"/>
                </a:solidFill>
                <a:latin typeface="Maiandra GD" panose="020E0502030308020204" pitchFamily="34" charset="0"/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  <a:latin typeface="Maiandra GD" panose="020E0502030308020204" pitchFamily="34" charset="0"/>
              </a:rPr>
              <a:t>alla</a:t>
            </a:r>
            <a:r>
              <a:rPr lang="en-US" altLang="it-IT" sz="2200" b="1" dirty="0">
                <a:solidFill>
                  <a:srgbClr val="006600"/>
                </a:solidFill>
                <a:latin typeface="Maiandra GD" panose="020E0502030308020204" pitchFamily="34" charset="0"/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  <a:latin typeface="Maiandra GD" panose="020E0502030308020204" pitchFamily="34" charset="0"/>
              </a:rPr>
              <a:t>frontiera</a:t>
            </a:r>
            <a:r>
              <a:rPr lang="en-US" altLang="it-IT" sz="2200" b="1" dirty="0">
                <a:solidFill>
                  <a:srgbClr val="006600"/>
                </a:solidFill>
                <a:latin typeface="Maiandra GD" panose="020E0502030308020204" pitchFamily="34" charset="0"/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  <a:latin typeface="Maiandra GD" panose="020E0502030308020204" pitchFamily="34" charset="0"/>
              </a:rPr>
              <a:t>francese</a:t>
            </a:r>
            <a:endParaRPr lang="en-US" altLang="it-IT" sz="22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it-IT" sz="2200" b="1" dirty="0">
                <a:solidFill>
                  <a:srgbClr val="006600"/>
                </a:solidFill>
                <a:latin typeface="Maiandra GD" panose="020E0502030308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it-IT" sz="22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it-IT" sz="2200" b="1" dirty="0">
                <a:solidFill>
                  <a:srgbClr val="006600"/>
                </a:solidFill>
                <a:latin typeface="Maiandra GD" panose="020E0502030308020204" pitchFamily="34" charset="0"/>
              </a:rPr>
              <a:t>	</a:t>
            </a:r>
            <a:endParaRPr lang="en-US" altLang="it-IT" sz="2200" dirty="0">
              <a:latin typeface="Maiandra GD" panose="020E0502030308020204" pitchFamily="34" charset="0"/>
            </a:endParaRPr>
          </a:p>
        </p:txBody>
      </p:sp>
      <p:pic>
        <p:nvPicPr>
          <p:cNvPr id="20484" name="Immagine 11">
            <a:extLst>
              <a:ext uri="{FF2B5EF4-FFF2-40B4-BE49-F238E27FC236}">
                <a16:creationId xmlns:a16="http://schemas.microsoft.com/office/drawing/2014/main" id="{9ED9E5BD-37F1-457B-8FDE-31311835B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700213"/>
            <a:ext cx="65309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asellaDiTesto 4">
            <a:extLst>
              <a:ext uri="{FF2B5EF4-FFF2-40B4-BE49-F238E27FC236}">
                <a16:creationId xmlns:a16="http://schemas.microsoft.com/office/drawing/2014/main" id="{D2EAD7F6-13C9-ECDA-D971-DF574BA16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81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DEDAB7-290A-135C-93FF-77E760D8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L’acceleratore più famoso: LHC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C334CFA-BE86-11F1-B2AD-7BF8D3C1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353425" cy="1446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it-IT" sz="2200" b="1" dirty="0">
                <a:solidFill>
                  <a:srgbClr val="006600"/>
                </a:solidFill>
                <a:latin typeface="Maiandra GD" panose="020E0502030308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it-IT" sz="22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it-IT" sz="2200" b="1" dirty="0">
                <a:solidFill>
                  <a:srgbClr val="006600"/>
                </a:solidFill>
                <a:latin typeface="Maiandra GD" panose="020E0502030308020204" pitchFamily="34" charset="0"/>
              </a:rPr>
              <a:t>	</a:t>
            </a:r>
            <a:endParaRPr lang="en-US" altLang="it-IT" sz="2200" dirty="0">
              <a:latin typeface="Maiandra GD" panose="020E0502030308020204" pitchFamily="34" charset="0"/>
            </a:endParaRPr>
          </a:p>
        </p:txBody>
      </p:sp>
      <p:pic>
        <p:nvPicPr>
          <p:cNvPr id="21508" name="Picture 4" descr="cern-aerial">
            <a:extLst>
              <a:ext uri="{FF2B5EF4-FFF2-40B4-BE49-F238E27FC236}">
                <a16:creationId xmlns:a16="http://schemas.microsoft.com/office/drawing/2014/main" id="{1B721C91-B002-2737-95DE-A099C3DC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773238"/>
            <a:ext cx="65151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6">
            <a:extLst>
              <a:ext uri="{FF2B5EF4-FFF2-40B4-BE49-F238E27FC236}">
                <a16:creationId xmlns:a16="http://schemas.microsoft.com/office/drawing/2014/main" id="{F693FA51-A78E-28F0-4220-12D4CB24D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2887663"/>
            <a:ext cx="288925" cy="7477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07868263-4D61-F002-0CF5-BE45F0199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319338"/>
            <a:ext cx="1370012" cy="646112"/>
          </a:xfrm>
          <a:prstGeom prst="rect">
            <a:avLst/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it-IT" sz="2000" b="1">
                <a:latin typeface="Arial" panose="020B0604020202020204" pitchFamily="34" charset="0"/>
                <a:ea typeface="MS PGothic" panose="020B0600070205080204" pitchFamily="34" charset="-128"/>
              </a:rPr>
              <a:t>Lago Lemano</a:t>
            </a:r>
          </a:p>
        </p:txBody>
      </p:sp>
      <p:sp>
        <p:nvSpPr>
          <p:cNvPr id="21511" name="Line 9">
            <a:extLst>
              <a:ext uri="{FF2B5EF4-FFF2-40B4-BE49-F238E27FC236}">
                <a16:creationId xmlns:a16="http://schemas.microsoft.com/office/drawing/2014/main" id="{EF63121A-1917-C865-325F-8477722BE0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4888" y="1992313"/>
            <a:ext cx="1185862" cy="2492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91ABEF84-ABE6-7BC8-01E1-22527C28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1811338"/>
            <a:ext cx="1077913" cy="368300"/>
          </a:xfrm>
          <a:prstGeom prst="rect">
            <a:avLst/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it-IT" sz="2000" b="1">
                <a:latin typeface="Arial" panose="020B0604020202020204" pitchFamily="34" charset="0"/>
                <a:ea typeface="MS PGothic" panose="020B0600070205080204" pitchFamily="34" charset="-128"/>
              </a:rPr>
              <a:t>Alpi</a:t>
            </a: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13341C3C-74D3-7FDC-1A42-FC014869F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4235450"/>
            <a:ext cx="3594100" cy="15684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32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The Large Hadron Collider @ CERN</a:t>
            </a:r>
          </a:p>
        </p:txBody>
      </p:sp>
      <p:sp>
        <p:nvSpPr>
          <p:cNvPr id="21514" name="Text Box 16">
            <a:extLst>
              <a:ext uri="{FF2B5EF4-FFF2-40B4-BE49-F238E27FC236}">
                <a16:creationId xmlns:a16="http://schemas.microsoft.com/office/drawing/2014/main" id="{F4ED2F80-FA71-DAA6-9DC3-9276192C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38838"/>
            <a:ext cx="2339975" cy="75723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it-IT" sz="2400" b="1">
                <a:latin typeface="Arial" panose="020B0604020202020204" pitchFamily="34" charset="0"/>
                <a:ea typeface="MS PGothic" panose="020B0600070205080204" pitchFamily="34" charset="-128"/>
              </a:rPr>
              <a:t>Circonferenza: 27 km</a:t>
            </a:r>
          </a:p>
        </p:txBody>
      </p:sp>
      <p:sp>
        <p:nvSpPr>
          <p:cNvPr id="21515" name="CasellaDiTesto 11">
            <a:extLst>
              <a:ext uri="{FF2B5EF4-FFF2-40B4-BE49-F238E27FC236}">
                <a16:creationId xmlns:a16="http://schemas.microsoft.com/office/drawing/2014/main" id="{9B5D3741-0652-0888-3115-47152B1F2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103313"/>
            <a:ext cx="8455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solidFill>
                  <a:srgbClr val="009900"/>
                </a:solidFill>
              </a:rPr>
              <a:t>La macchina più complessa mai realizzata dall’uomo!</a:t>
            </a:r>
          </a:p>
        </p:txBody>
      </p:sp>
      <p:sp>
        <p:nvSpPr>
          <p:cNvPr id="21516" name="CasellaDiTesto 11">
            <a:extLst>
              <a:ext uri="{FF2B5EF4-FFF2-40B4-BE49-F238E27FC236}">
                <a16:creationId xmlns:a16="http://schemas.microsoft.com/office/drawing/2014/main" id="{B40EDF0F-3667-7784-B80A-3B1B9FFB3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81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74102-A074-1922-3760-EF531CEF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100 m sottoterra… </a:t>
            </a:r>
          </a:p>
        </p:txBody>
      </p:sp>
      <p:pic>
        <p:nvPicPr>
          <p:cNvPr id="22531" name="Immagine 2">
            <a:extLst>
              <a:ext uri="{FF2B5EF4-FFF2-40B4-BE49-F238E27FC236}">
                <a16:creationId xmlns:a16="http://schemas.microsoft.com/office/drawing/2014/main" id="{DE747A9B-993E-560B-71E7-31FD8EC70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7740650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asellaDiTesto 3">
            <a:extLst>
              <a:ext uri="{FF2B5EF4-FFF2-40B4-BE49-F238E27FC236}">
                <a16:creationId xmlns:a16="http://schemas.microsoft.com/office/drawing/2014/main" id="{C5A5C28A-0591-C394-FC86-C577D2CB7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81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6">
            <a:extLst>
              <a:ext uri="{FF2B5EF4-FFF2-40B4-BE49-F238E27FC236}">
                <a16:creationId xmlns:a16="http://schemas.microsoft.com/office/drawing/2014/main" id="{812525C2-E116-77DF-6D84-03FEED483C7D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297238"/>
            <a:ext cx="5149850" cy="3284537"/>
            <a:chOff x="3785862" y="3284984"/>
            <a:chExt cx="5150176" cy="3284984"/>
          </a:xfrm>
        </p:grpSpPr>
        <p:pic>
          <p:nvPicPr>
            <p:cNvPr id="23560" name="Picture 1032">
              <a:extLst>
                <a:ext uri="{FF2B5EF4-FFF2-40B4-BE49-F238E27FC236}">
                  <a16:creationId xmlns:a16="http://schemas.microsoft.com/office/drawing/2014/main" id="{D2AD0B50-8EA1-5425-08FB-49A550AFA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17"/>
            <a:stretch>
              <a:fillRect/>
            </a:stretch>
          </p:blipFill>
          <p:spPr bwMode="auto">
            <a:xfrm>
              <a:off x="3785862" y="3284984"/>
              <a:ext cx="5150176" cy="3284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1" name="CasellaDiTesto 4">
              <a:extLst>
                <a:ext uri="{FF2B5EF4-FFF2-40B4-BE49-F238E27FC236}">
                  <a16:creationId xmlns:a16="http://schemas.microsoft.com/office/drawing/2014/main" id="{5EF20BED-3D87-02FA-1607-969974280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01393" y="4869160"/>
              <a:ext cx="3391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3200"/>
                <a:t>p</a:t>
              </a:r>
            </a:p>
          </p:txBody>
        </p:sp>
        <p:sp>
          <p:nvSpPr>
            <p:cNvPr id="23562" name="CasellaDiTesto 5">
              <a:extLst>
                <a:ext uri="{FF2B5EF4-FFF2-40B4-BE49-F238E27FC236}">
                  <a16:creationId xmlns:a16="http://schemas.microsoft.com/office/drawing/2014/main" id="{BFA1B9B2-0E9A-6B2A-9E7B-86C3FA003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06011" y="4437112"/>
              <a:ext cx="3391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3200"/>
                <a:t>p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0895E23-3F3B-782D-0737-4538D962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Come funziona LHC?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35BD576D-855A-3E8D-BCC3-3F248D1F6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34" y="1271940"/>
            <a:ext cx="885666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000" b="1" dirty="0">
                <a:solidFill>
                  <a:srgbClr val="006600"/>
                </a:solidFill>
              </a:rPr>
              <a:t>Tre </a:t>
            </a:r>
            <a:r>
              <a:rPr lang="en-US" altLang="it-IT" sz="2000" b="1" dirty="0" err="1">
                <a:solidFill>
                  <a:srgbClr val="006600"/>
                </a:solidFill>
              </a:rPr>
              <a:t>ingredienti</a:t>
            </a:r>
            <a:r>
              <a:rPr lang="en-US" altLang="it-IT" sz="2000" b="1" dirty="0">
                <a:solidFill>
                  <a:srgbClr val="006600"/>
                </a:solidFill>
              </a:rPr>
              <a:t> </a:t>
            </a:r>
            <a:r>
              <a:rPr lang="en-US" altLang="it-IT" sz="2000" b="1" dirty="0" err="1">
                <a:solidFill>
                  <a:srgbClr val="006600"/>
                </a:solidFill>
              </a:rPr>
              <a:t>fondamentali</a:t>
            </a:r>
            <a:r>
              <a:rPr lang="en-US" altLang="it-IT" sz="2000" b="1" dirty="0">
                <a:solidFill>
                  <a:srgbClr val="006600"/>
                </a:solidFill>
              </a:rPr>
              <a:t> per </a:t>
            </a:r>
            <a:r>
              <a:rPr lang="en-US" altLang="it-IT" sz="2000" b="1" dirty="0" err="1">
                <a:solidFill>
                  <a:srgbClr val="006600"/>
                </a:solidFill>
              </a:rPr>
              <a:t>costruire</a:t>
            </a:r>
            <a:r>
              <a:rPr lang="en-US" altLang="it-IT" sz="2000" b="1" dirty="0">
                <a:solidFill>
                  <a:srgbClr val="006600"/>
                </a:solidFill>
              </a:rPr>
              <a:t> un </a:t>
            </a:r>
            <a:r>
              <a:rPr lang="en-US" altLang="it-IT" sz="2000" b="1" dirty="0" err="1">
                <a:solidFill>
                  <a:srgbClr val="006600"/>
                </a:solidFill>
              </a:rPr>
              <a:t>acceleratore</a:t>
            </a:r>
            <a:r>
              <a:rPr lang="en-US" altLang="it-IT" sz="2000" b="1" dirty="0">
                <a:solidFill>
                  <a:srgbClr val="006600"/>
                </a:solidFill>
              </a:rPr>
              <a:t> di </a:t>
            </a:r>
            <a:r>
              <a:rPr lang="en-US" altLang="it-IT" sz="2000" b="1" dirty="0" err="1">
                <a:solidFill>
                  <a:srgbClr val="006600"/>
                </a:solidFill>
              </a:rPr>
              <a:t>particelle</a:t>
            </a:r>
            <a:r>
              <a:rPr lang="en-US" altLang="it-IT" sz="2000" b="1" dirty="0">
                <a:solidFill>
                  <a:srgbClr val="0066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it-IT" sz="2000" b="1" dirty="0">
                <a:solidFill>
                  <a:srgbClr val="006600"/>
                </a:solidFill>
              </a:rPr>
              <a:t>Le </a:t>
            </a:r>
            <a:r>
              <a:rPr lang="en-US" altLang="it-IT" sz="2000" b="1" dirty="0" err="1">
                <a:solidFill>
                  <a:srgbClr val="006600"/>
                </a:solidFill>
              </a:rPr>
              <a:t>particelle</a:t>
            </a:r>
            <a:r>
              <a:rPr lang="en-US" altLang="it-IT" sz="2000" b="1" dirty="0">
                <a:solidFill>
                  <a:srgbClr val="006600"/>
                </a:solidFill>
              </a:rPr>
              <a:t> (</a:t>
            </a:r>
            <a:r>
              <a:rPr lang="en-US" altLang="it-IT" sz="2000" b="1" dirty="0" err="1">
                <a:solidFill>
                  <a:srgbClr val="006600"/>
                </a:solidFill>
              </a:rPr>
              <a:t>protoni</a:t>
            </a:r>
            <a:r>
              <a:rPr lang="en-US" altLang="it-IT" sz="2000" b="1" dirty="0">
                <a:solidFill>
                  <a:srgbClr val="006600"/>
                </a:solidFill>
              </a:rPr>
              <a:t>): 2800 </a:t>
            </a:r>
            <a:r>
              <a:rPr lang="en-US" altLang="it-IT" sz="2000" b="1" dirty="0" err="1">
                <a:solidFill>
                  <a:srgbClr val="006600"/>
                </a:solidFill>
              </a:rPr>
              <a:t>pacchetti</a:t>
            </a:r>
            <a:r>
              <a:rPr lang="en-US" altLang="it-IT" sz="2000" b="1" dirty="0">
                <a:solidFill>
                  <a:srgbClr val="006600"/>
                </a:solidFill>
              </a:rPr>
              <a:t> da 100 </a:t>
            </a:r>
            <a:r>
              <a:rPr lang="en-US" altLang="it-IT" sz="2000" b="1" dirty="0" err="1">
                <a:solidFill>
                  <a:srgbClr val="006600"/>
                </a:solidFill>
              </a:rPr>
              <a:t>miliardi</a:t>
            </a:r>
            <a:r>
              <a:rPr lang="en-US" altLang="it-IT" sz="2000" b="1" dirty="0">
                <a:solidFill>
                  <a:srgbClr val="006600"/>
                </a:solidFill>
              </a:rPr>
              <a:t> </a:t>
            </a:r>
            <a:r>
              <a:rPr lang="en-US" altLang="it-IT" sz="2000" b="1" dirty="0" err="1">
                <a:solidFill>
                  <a:srgbClr val="006600"/>
                </a:solidFill>
              </a:rPr>
              <a:t>l’uno</a:t>
            </a:r>
            <a:r>
              <a:rPr lang="en-US" altLang="it-IT" sz="2000" b="1" dirty="0">
                <a:solidFill>
                  <a:srgbClr val="006600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it-IT" sz="2000" b="1" dirty="0" err="1">
                <a:solidFill>
                  <a:srgbClr val="006600"/>
                </a:solidFill>
              </a:rPr>
              <a:t>Campi</a:t>
            </a:r>
            <a:r>
              <a:rPr lang="en-US" altLang="it-IT" sz="2000" b="1" dirty="0">
                <a:solidFill>
                  <a:srgbClr val="006600"/>
                </a:solidFill>
              </a:rPr>
              <a:t> </a:t>
            </a:r>
            <a:r>
              <a:rPr lang="en-US" altLang="it-IT" sz="2000" b="1" dirty="0" err="1">
                <a:solidFill>
                  <a:srgbClr val="006600"/>
                </a:solidFill>
              </a:rPr>
              <a:t>elettrici</a:t>
            </a:r>
            <a:r>
              <a:rPr lang="en-US" altLang="it-IT" sz="2000" b="1" dirty="0">
                <a:solidFill>
                  <a:srgbClr val="006600"/>
                </a:solidFill>
              </a:rPr>
              <a:t> per </a:t>
            </a:r>
            <a:r>
              <a:rPr lang="en-US" altLang="it-IT" sz="2000" b="1" dirty="0" err="1">
                <a:solidFill>
                  <a:srgbClr val="006600"/>
                </a:solidFill>
              </a:rPr>
              <a:t>accelerarle</a:t>
            </a:r>
            <a:r>
              <a:rPr lang="en-US" altLang="it-IT" sz="2000" b="1" dirty="0">
                <a:solidFill>
                  <a:srgbClr val="006600"/>
                </a:solidFill>
              </a:rPr>
              <a:t>: 12000 A di </a:t>
            </a:r>
            <a:r>
              <a:rPr lang="en-US" altLang="it-IT" sz="2000" b="1" dirty="0" err="1">
                <a:solidFill>
                  <a:srgbClr val="006600"/>
                </a:solidFill>
              </a:rPr>
              <a:t>corrente</a:t>
            </a:r>
            <a:r>
              <a:rPr lang="en-US" altLang="it-IT" sz="2000" b="1" dirty="0">
                <a:solidFill>
                  <a:srgbClr val="006600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it-IT" sz="2000" b="1" dirty="0" err="1">
                <a:solidFill>
                  <a:srgbClr val="006600"/>
                </a:solidFill>
              </a:rPr>
              <a:t>Campi</a:t>
            </a:r>
            <a:r>
              <a:rPr lang="en-US" altLang="it-IT" sz="2000" b="1" dirty="0">
                <a:solidFill>
                  <a:srgbClr val="006600"/>
                </a:solidFill>
              </a:rPr>
              <a:t> </a:t>
            </a:r>
            <a:r>
              <a:rPr lang="en-US" altLang="it-IT" sz="2000" b="1" dirty="0" err="1">
                <a:solidFill>
                  <a:srgbClr val="006600"/>
                </a:solidFill>
              </a:rPr>
              <a:t>magnetici</a:t>
            </a:r>
            <a:r>
              <a:rPr lang="en-US" altLang="it-IT" sz="2000" b="1" dirty="0">
                <a:solidFill>
                  <a:srgbClr val="006600"/>
                </a:solidFill>
              </a:rPr>
              <a:t> per </a:t>
            </a:r>
            <a:r>
              <a:rPr lang="en-US" altLang="it-IT" sz="2000" b="1" dirty="0" err="1">
                <a:solidFill>
                  <a:srgbClr val="006600"/>
                </a:solidFill>
              </a:rPr>
              <a:t>curvarle</a:t>
            </a:r>
            <a:r>
              <a:rPr lang="en-US" altLang="it-IT" sz="2000" b="1" dirty="0">
                <a:solidFill>
                  <a:srgbClr val="006600"/>
                </a:solidFill>
              </a:rPr>
              <a:t> e </a:t>
            </a:r>
            <a:r>
              <a:rPr lang="en-US" altLang="it-IT" sz="2000" b="1" dirty="0" err="1">
                <a:solidFill>
                  <a:srgbClr val="006600"/>
                </a:solidFill>
              </a:rPr>
              <a:t>farle</a:t>
            </a:r>
            <a:r>
              <a:rPr lang="en-US" altLang="it-IT" sz="2000" b="1" dirty="0">
                <a:solidFill>
                  <a:srgbClr val="006600"/>
                </a:solidFill>
              </a:rPr>
              <a:t> </a:t>
            </a:r>
            <a:r>
              <a:rPr lang="en-US" altLang="it-IT" sz="2000" b="1" dirty="0" err="1">
                <a:solidFill>
                  <a:srgbClr val="006600"/>
                </a:solidFill>
              </a:rPr>
              <a:t>rimanere</a:t>
            </a:r>
            <a:r>
              <a:rPr lang="en-US" altLang="it-IT" sz="2000" b="1" dirty="0">
                <a:solidFill>
                  <a:srgbClr val="006600"/>
                </a:solidFill>
              </a:rPr>
              <a:t> </a:t>
            </a:r>
            <a:r>
              <a:rPr lang="en-US" altLang="it-IT" sz="2000" b="1" dirty="0" err="1">
                <a:solidFill>
                  <a:srgbClr val="006600"/>
                </a:solidFill>
              </a:rPr>
              <a:t>su</a:t>
            </a:r>
            <a:r>
              <a:rPr lang="en-US" altLang="it-IT" sz="2000" b="1" dirty="0">
                <a:solidFill>
                  <a:srgbClr val="006600"/>
                </a:solidFill>
              </a:rPr>
              <a:t> </a:t>
            </a:r>
            <a:r>
              <a:rPr lang="en-US" altLang="it-IT" sz="2000" b="1" dirty="0" err="1">
                <a:solidFill>
                  <a:srgbClr val="006600"/>
                </a:solidFill>
              </a:rPr>
              <a:t>una</a:t>
            </a:r>
            <a:r>
              <a:rPr lang="en-US" altLang="it-IT" sz="2000" b="1" dirty="0">
                <a:solidFill>
                  <a:srgbClr val="006600"/>
                </a:solidFill>
              </a:rPr>
              <a:t> </a:t>
            </a:r>
            <a:r>
              <a:rPr lang="en-US" altLang="it-IT" sz="2000" b="1" dirty="0" err="1">
                <a:solidFill>
                  <a:srgbClr val="006600"/>
                </a:solidFill>
              </a:rPr>
              <a:t>traiettoria</a:t>
            </a:r>
            <a:r>
              <a:rPr lang="en-US" altLang="it-IT" sz="2000" b="1" dirty="0">
                <a:solidFill>
                  <a:srgbClr val="006600"/>
                </a:solidFill>
              </a:rPr>
              <a:t> </a:t>
            </a:r>
            <a:r>
              <a:rPr lang="en-US" altLang="it-IT" sz="2000" b="1" dirty="0" err="1">
                <a:solidFill>
                  <a:srgbClr val="006600"/>
                </a:solidFill>
              </a:rPr>
              <a:t>circolare</a:t>
            </a:r>
            <a:endParaRPr lang="en-US" altLang="it-IT" sz="20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it-IT" sz="20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000" b="1" dirty="0">
                <a:solidFill>
                  <a:srgbClr val="006600"/>
                </a:solidFill>
              </a:rPr>
              <a:t>	</a:t>
            </a:r>
            <a:endParaRPr lang="en-US" altLang="it-IT" sz="2000" dirty="0"/>
          </a:p>
        </p:txBody>
      </p:sp>
      <p:pic>
        <p:nvPicPr>
          <p:cNvPr id="23557" name="Immagine 7">
            <a:extLst>
              <a:ext uri="{FF2B5EF4-FFF2-40B4-BE49-F238E27FC236}">
                <a16:creationId xmlns:a16="http://schemas.microsoft.com/office/drawing/2014/main" id="{57895E21-E579-0FCC-6CFE-609D5BBEA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625850"/>
            <a:ext cx="38004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3">
            <a:extLst>
              <a:ext uri="{FF2B5EF4-FFF2-40B4-BE49-F238E27FC236}">
                <a16:creationId xmlns:a16="http://schemas.microsoft.com/office/drawing/2014/main" id="{2EFAE3EA-9663-C0F2-2E07-85AC919FD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11788"/>
            <a:ext cx="370205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>
                <a:solidFill>
                  <a:srgbClr val="006600"/>
                </a:solidFill>
              </a:rPr>
              <a:t>Ma una volta che i protoni si scontrano…. Che ce ne facciamo di tutte queste collisioni?</a:t>
            </a:r>
            <a:endParaRPr lang="en-US" altLang="it-IT" sz="2200"/>
          </a:p>
        </p:txBody>
      </p:sp>
      <p:sp>
        <p:nvSpPr>
          <p:cNvPr id="23559" name="CasellaDiTesto 9">
            <a:extLst>
              <a:ext uri="{FF2B5EF4-FFF2-40B4-BE49-F238E27FC236}">
                <a16:creationId xmlns:a16="http://schemas.microsoft.com/office/drawing/2014/main" id="{0AE5C48F-BD3B-41F2-F563-BFCF83C9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81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CBF315-F84E-0E46-4D87-B9795F39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0"/>
            <a:ext cx="8245475" cy="677863"/>
          </a:xfrm>
        </p:spPr>
        <p:txBody>
          <a:bodyPr/>
          <a:lstStyle/>
          <a:p>
            <a:pPr eaLnBrk="1" hangingPunct="1">
              <a:defRPr/>
            </a:pPr>
            <a:r>
              <a:rPr lang="it-IT" sz="2600" dirty="0"/>
              <a:t>ATLAS: La macchina fotografica più grande del mondo!</a:t>
            </a:r>
          </a:p>
        </p:txBody>
      </p:sp>
      <p:pic>
        <p:nvPicPr>
          <p:cNvPr id="24579" name="Immagine 2">
            <a:extLst>
              <a:ext uri="{FF2B5EF4-FFF2-40B4-BE49-F238E27FC236}">
                <a16:creationId xmlns:a16="http://schemas.microsoft.com/office/drawing/2014/main" id="{EF6DEDF0-09DF-5328-6D52-BC872236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72612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asellaDiTesto 3">
            <a:extLst>
              <a:ext uri="{FF2B5EF4-FFF2-40B4-BE49-F238E27FC236}">
                <a16:creationId xmlns:a16="http://schemas.microsoft.com/office/drawing/2014/main" id="{ACCF0992-EBD2-3DBA-5342-4B898E3D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172075"/>
            <a:ext cx="8893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solidFill>
                  <a:srgbClr val="00B050"/>
                </a:solidFill>
              </a:rPr>
              <a:t>- </a:t>
            </a:r>
            <a:r>
              <a:rPr lang="it-IT" altLang="it-IT" sz="2200" b="1">
                <a:solidFill>
                  <a:srgbClr val="009900"/>
                </a:solidFill>
              </a:rPr>
              <a:t>Uno scricciolo di 44 m di lunghezza, 25 di altezza e 7000 t di peso…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solidFill>
                  <a:srgbClr val="009900"/>
                </a:solidFill>
              </a:rPr>
              <a:t>- Con esso noi «fotografiamo» ogni collisione e cerchiamo di capire che particelle sono state prodotte!</a:t>
            </a:r>
          </a:p>
        </p:txBody>
      </p:sp>
      <p:sp>
        <p:nvSpPr>
          <p:cNvPr id="24581" name="CasellaDiTesto 4">
            <a:extLst>
              <a:ext uri="{FF2B5EF4-FFF2-40B4-BE49-F238E27FC236}">
                <a16:creationId xmlns:a16="http://schemas.microsoft.com/office/drawing/2014/main" id="{BFE28F2F-DC98-F548-9A69-127C73F0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81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F523-2E6B-7EBE-5E0D-6D76B6FC3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Un po’ di </a:t>
            </a:r>
            <a:r>
              <a:rPr lang="en-US" dirty="0" err="1"/>
              <a:t>storia</a:t>
            </a:r>
            <a:r>
              <a:rPr lang="en-US" dirty="0"/>
              <a:t>….</a:t>
            </a:r>
            <a:endParaRPr lang="it-IT" dirty="0"/>
          </a:p>
        </p:txBody>
      </p:sp>
      <p:sp>
        <p:nvSpPr>
          <p:cNvPr id="25603" name="CasellaDiTesto 3">
            <a:extLst>
              <a:ext uri="{FF2B5EF4-FFF2-40B4-BE49-F238E27FC236}">
                <a16:creationId xmlns:a16="http://schemas.microsoft.com/office/drawing/2014/main" id="{ED678512-62D6-37E2-4546-9E3D13811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81375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it-IT" sz="2200" b="1">
                <a:solidFill>
                  <a:srgbClr val="009900"/>
                </a:solidFill>
              </a:rPr>
              <a:t>In realtà noi un acceleratore di particelle naturali lo abbiamo sempre avuto… l’Universo!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it-IT" sz="2200" b="1">
                <a:solidFill>
                  <a:srgbClr val="009900"/>
                </a:solidFill>
              </a:rPr>
              <a:t>Fenomeni catastrofici come esplosioni di stelle o supernovae (acceleratori) producono fiotti di particelle che possono arrivare sulla Terra e interagire con l’atmosfera (bersaglio fisso) e produrne altre!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it-IT" sz="2200" b="1">
                <a:solidFill>
                  <a:srgbClr val="009900"/>
                </a:solidFill>
              </a:rPr>
              <a:t>Nel 1949 viene scoperto cosi il muone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it-IT" sz="2200" b="1">
                <a:solidFill>
                  <a:srgbClr val="009900"/>
                </a:solidFill>
              </a:rPr>
              <a:t>Partendo prima con acceleratori lineari a bersaglio fisso, passando poi per collisioni frontali e infine ad acceleratori circolari centinaia di particelle sono state scoperte dagli anni ‘50 ad oggi… </a:t>
            </a:r>
          </a:p>
        </p:txBody>
      </p:sp>
      <p:sp>
        <p:nvSpPr>
          <p:cNvPr id="25604" name="CasellaDiTesto 3">
            <a:extLst>
              <a:ext uri="{FF2B5EF4-FFF2-40B4-BE49-F238E27FC236}">
                <a16:creationId xmlns:a16="http://schemas.microsoft.com/office/drawing/2014/main" id="{B81417C1-5DE2-39C6-0880-4F0C4704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81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>
            <a:extLst>
              <a:ext uri="{FF2B5EF4-FFF2-40B4-BE49-F238E27FC236}">
                <a16:creationId xmlns:a16="http://schemas.microsoft.com/office/drawing/2014/main" id="{C725EDEF-5563-D28D-D3A1-BFBFBE109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solidFill>
                  <a:schemeClr val="bg2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2086" name="Text Box 38">
            <a:extLst>
              <a:ext uri="{FF2B5EF4-FFF2-40B4-BE49-F238E27FC236}">
                <a16:creationId xmlns:a16="http://schemas.microsoft.com/office/drawing/2014/main" id="{E78EEBF7-3CB0-A191-85C2-39D20FDCE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052513"/>
            <a:ext cx="6985000" cy="1784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it-IT" sz="55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rPr>
              <a:t>Introduzione</a:t>
            </a:r>
            <a:r>
              <a:rPr lang="en-US" altLang="it-IT" sz="55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altLang="it-IT" sz="55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rPr>
              <a:t>alla</a:t>
            </a:r>
            <a:r>
              <a:rPr lang="en-US" altLang="it-IT" sz="55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altLang="it-IT" sz="55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rPr>
              <a:t>fisica</a:t>
            </a:r>
            <a:r>
              <a:rPr lang="en-US" altLang="it-IT" sz="55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altLang="it-IT" sz="55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rPr>
              <a:t>delle</a:t>
            </a:r>
            <a:r>
              <a:rPr lang="en-US" altLang="it-IT" sz="55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altLang="it-IT" sz="55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rPr>
              <a:t>particelle</a:t>
            </a:r>
            <a:endParaRPr lang="en-US" altLang="it-IT" sz="55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7172" name="Text Box 40">
            <a:extLst>
              <a:ext uri="{FF2B5EF4-FFF2-40B4-BE49-F238E27FC236}">
                <a16:creationId xmlns:a16="http://schemas.microsoft.com/office/drawing/2014/main" id="{7A732E72-7EA5-68C7-D1CC-E20B2A9AE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4017963"/>
            <a:ext cx="90709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 u="sng" dirty="0"/>
              <a:t>U. De </a:t>
            </a:r>
            <a:r>
              <a:rPr lang="en-US" altLang="it-IT" sz="1800" b="1" u="sng" dirty="0" err="1"/>
              <a:t>Sanctis</a:t>
            </a:r>
            <a:r>
              <a:rPr lang="en-US" altLang="it-IT" sz="1800" b="1" dirty="0"/>
              <a:t>, </a:t>
            </a:r>
            <a:r>
              <a:rPr lang="en-US" altLang="it-IT" sz="1800" b="1" u="sng" dirty="0"/>
              <a:t>L. Lanza</a:t>
            </a:r>
            <a:r>
              <a:rPr lang="en-US" altLang="it-IT" sz="1800" b="1" dirty="0"/>
              <a:t>, F. </a:t>
            </a:r>
            <a:r>
              <a:rPr lang="en-US" altLang="it-IT" sz="1800" b="1" dirty="0" err="1"/>
              <a:t>Raffaeli</a:t>
            </a:r>
            <a:r>
              <a:rPr lang="en-US" altLang="it-IT" sz="1800" b="1" dirty="0"/>
              <a:t>, M. </a:t>
            </a:r>
            <a:r>
              <a:rPr lang="en-US" altLang="it-IT" sz="1800" b="1" dirty="0" err="1"/>
              <a:t>Vanadia</a:t>
            </a:r>
            <a:endParaRPr lang="en-US" altLang="it-IT" sz="1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 dirty="0" err="1"/>
              <a:t>Dipartimento</a:t>
            </a:r>
            <a:r>
              <a:rPr lang="en-US" altLang="it-IT" sz="1800" b="1" dirty="0"/>
              <a:t> di </a:t>
            </a:r>
            <a:r>
              <a:rPr lang="en-US" altLang="it-IT" sz="1800" b="1" dirty="0" err="1"/>
              <a:t>Fisica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Universita</a:t>
            </a:r>
            <a:r>
              <a:rPr lang="en-US" altLang="it-IT" sz="1800" b="1" dirty="0"/>
              <a:t>’ di Roma Tor </a:t>
            </a:r>
            <a:r>
              <a:rPr lang="en-US" altLang="it-IT" sz="1800" b="1" dirty="0" err="1"/>
              <a:t>Vergata</a:t>
            </a:r>
            <a:r>
              <a:rPr lang="en-US" altLang="it-IT" sz="1800" b="1" dirty="0"/>
              <a:t> &amp;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 dirty="0" err="1"/>
              <a:t>Istituto</a:t>
            </a:r>
            <a:r>
              <a:rPr lang="en-US" altLang="it-IT" sz="1800" b="1" dirty="0"/>
              <a:t> Nazionale di </a:t>
            </a:r>
            <a:r>
              <a:rPr lang="en-US" altLang="it-IT" sz="1800" b="1" dirty="0" err="1"/>
              <a:t>Fisica</a:t>
            </a:r>
            <a:r>
              <a:rPr lang="en-US" altLang="it-IT" sz="1800" b="1" dirty="0"/>
              <a:t> </a:t>
            </a:r>
            <a:r>
              <a:rPr lang="en-US" altLang="it-IT" sz="1800" b="1" dirty="0" err="1"/>
              <a:t>Nucleare</a:t>
            </a:r>
            <a:endParaRPr lang="en-US" altLang="it-IT" sz="1800" b="1" dirty="0"/>
          </a:p>
        </p:txBody>
      </p:sp>
      <p:pic>
        <p:nvPicPr>
          <p:cNvPr id="7173" name="Immagine 2">
            <a:extLst>
              <a:ext uri="{FF2B5EF4-FFF2-40B4-BE49-F238E27FC236}">
                <a16:creationId xmlns:a16="http://schemas.microsoft.com/office/drawing/2014/main" id="{DF7D1BFD-8EB6-151B-54A5-FA022F7A5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291138"/>
            <a:ext cx="1549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magine 3">
            <a:extLst>
              <a:ext uri="{FF2B5EF4-FFF2-40B4-BE49-F238E27FC236}">
                <a16:creationId xmlns:a16="http://schemas.microsoft.com/office/drawing/2014/main" id="{AC992D81-0C4C-6614-8E68-3EB0DCCDE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454650"/>
            <a:ext cx="22145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7" descr="C:\My Documents\ATLAS\StdMod3\0060.gif">
            <a:extLst>
              <a:ext uri="{FF2B5EF4-FFF2-40B4-BE49-F238E27FC236}">
                <a16:creationId xmlns:a16="http://schemas.microsoft.com/office/drawing/2014/main" id="{E5E3C45F-5602-D119-97EB-940FED32C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1534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885" name="Rectangle 1029">
            <a:extLst>
              <a:ext uri="{FF2B5EF4-FFF2-40B4-BE49-F238E27FC236}">
                <a16:creationId xmlns:a16="http://schemas.microsoft.com/office/drawing/2014/main" id="{4F4748A0-B8B5-720D-3583-5F83FC184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All’ inizio erano poche…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E0E41DBB-CE8A-8F4F-C31A-F245DE917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300663"/>
            <a:ext cx="1871663" cy="100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sp>
        <p:nvSpPr>
          <p:cNvPr id="26629" name="Rectangle 1">
            <a:extLst>
              <a:ext uri="{FF2B5EF4-FFF2-40B4-BE49-F238E27FC236}">
                <a16:creationId xmlns:a16="http://schemas.microsoft.com/office/drawing/2014/main" id="{E06EF3CE-F2EF-89CB-A280-95C2B59A4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799013"/>
            <a:ext cx="3835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it-IT" sz="2400" b="1">
                <a:solidFill>
                  <a:srgbClr val="009900"/>
                </a:solidFill>
              </a:rPr>
              <a:t>Talmente tante che ad un certo punto i fisici erano persi…. Ma c’è un ordine in tutto questo??</a:t>
            </a:r>
          </a:p>
        </p:txBody>
      </p:sp>
      <p:sp>
        <p:nvSpPr>
          <p:cNvPr id="26630" name="CasellaDiTesto 3">
            <a:extLst>
              <a:ext uri="{FF2B5EF4-FFF2-40B4-BE49-F238E27FC236}">
                <a16:creationId xmlns:a16="http://schemas.microsoft.com/office/drawing/2014/main" id="{9D3FE57E-F08E-A78C-DB58-712292173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81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>
            <a:extLst>
              <a:ext uri="{FF2B5EF4-FFF2-40B4-BE49-F238E27FC236}">
                <a16:creationId xmlns:a16="http://schemas.microsoft.com/office/drawing/2014/main" id="{77D4BC90-1B29-D751-67FD-FBFE346F3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Le forze</a:t>
            </a:r>
          </a:p>
        </p:txBody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0E0629ED-5805-0DF0-223D-E75230130F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343400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sz="2400"/>
              <a:t>L'universo che conosciamo esiste perché le particelle fondamentali interagiscono: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decadono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si annichilano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reagiscono a forze legate alla presenza di altre particelle (per esempio nelle collisioni).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400"/>
              <a:t>Ci sono quattro interazioni(forze) tra le particelle: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Gravita’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ElettroMagnetica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Forte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Debole</a:t>
            </a:r>
          </a:p>
          <a:p>
            <a:pPr eaLnBrk="1" hangingPunct="1">
              <a:lnSpc>
                <a:spcPct val="90000"/>
              </a:lnSpc>
            </a:pPr>
            <a:endParaRPr lang="en-US" altLang="it-IT" sz="2000"/>
          </a:p>
        </p:txBody>
      </p:sp>
      <p:pic>
        <p:nvPicPr>
          <p:cNvPr id="27652" name="Picture 4" descr="C:\Acosta\hep\sm2.gif">
            <a:extLst>
              <a:ext uri="{FF2B5EF4-FFF2-40B4-BE49-F238E27FC236}">
                <a16:creationId xmlns:a16="http://schemas.microsoft.com/office/drawing/2014/main" id="{10D0A2F1-D88A-5BCC-9087-D829B63ACF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95400"/>
            <a:ext cx="4662488" cy="5378450"/>
          </a:xfrm>
          <a:noFill/>
        </p:spPr>
      </p:pic>
      <p:sp>
        <p:nvSpPr>
          <p:cNvPr id="27653" name="CasellaDiTesto 3">
            <a:extLst>
              <a:ext uri="{FF2B5EF4-FFF2-40B4-BE49-F238E27FC236}">
                <a16:creationId xmlns:a16="http://schemas.microsoft.com/office/drawing/2014/main" id="{BDD361AD-44EB-A651-2645-375059A4D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6364288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16426E01-97B9-52C4-235B-0B769E643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309688"/>
            <a:ext cx="53371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5">
            <a:extLst>
              <a:ext uri="{FF2B5EF4-FFF2-40B4-BE49-F238E27FC236}">
                <a16:creationId xmlns:a16="http://schemas.microsoft.com/office/drawing/2014/main" id="{DF17C8B1-F5EF-1A18-105D-77E7E624D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834063"/>
            <a:ext cx="15065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tabLst>
                <a:tab pos="898525" algn="l"/>
              </a:tabLst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tabLst>
                <a:tab pos="898525" algn="l"/>
              </a:tabLst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009900"/>
                </a:solidFill>
              </a:rPr>
              <a:t>Massa</a:t>
            </a:r>
          </a:p>
        </p:txBody>
      </p:sp>
      <p:sp>
        <p:nvSpPr>
          <p:cNvPr id="28676" name="Rectangle 16">
            <a:extLst>
              <a:ext uri="{FF2B5EF4-FFF2-40B4-BE49-F238E27FC236}">
                <a16:creationId xmlns:a16="http://schemas.microsoft.com/office/drawing/2014/main" id="{332968F4-C333-D784-EC12-54613EC13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184900"/>
            <a:ext cx="2425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tabLst>
                <a:tab pos="898525" algn="l"/>
              </a:tabLst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tabLst>
                <a:tab pos="898525" algn="l"/>
              </a:tabLst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66FF"/>
                </a:solidFill>
              </a:rPr>
              <a:t>   Bosone di Higgs</a:t>
            </a:r>
          </a:p>
          <a:p>
            <a:pPr algn="just"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14FAF3-5FBA-7407-927F-77A30B609DE2}"/>
              </a:ext>
            </a:extLst>
          </p:cNvPr>
          <p:cNvSpPr/>
          <p:nvPr/>
        </p:nvSpPr>
        <p:spPr>
          <a:xfrm>
            <a:off x="5426075" y="5630863"/>
            <a:ext cx="2862263" cy="1157287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78" name="Rectangle 14">
            <a:extLst>
              <a:ext uri="{FF2B5EF4-FFF2-40B4-BE49-F238E27FC236}">
                <a16:creationId xmlns:a16="http://schemas.microsoft.com/office/drawing/2014/main" id="{78A70470-C4AA-612E-7AD1-3329136B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841750"/>
            <a:ext cx="27908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tabLst>
                <a:tab pos="898525" algn="l"/>
              </a:tabLst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tabLst>
                <a:tab pos="898525" algn="l"/>
              </a:tabLst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3399"/>
                </a:solidFill>
              </a:rPr>
              <a:t>Fotone</a:t>
            </a:r>
          </a:p>
          <a:p>
            <a:pPr algn="just" eaLnBrk="1" hangingPunct="1">
              <a:buClrTx/>
              <a:buSzTx/>
              <a:buFontTx/>
              <a:buNone/>
            </a:pPr>
            <a:endParaRPr lang="en-GB" altLang="it-IT" sz="1400" b="1">
              <a:solidFill>
                <a:srgbClr val="333399"/>
              </a:solidFill>
            </a:endParaRPr>
          </a:p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3399"/>
                </a:solidFill>
              </a:rPr>
              <a:t>  W, Z</a:t>
            </a:r>
          </a:p>
          <a:p>
            <a:pPr algn="just" eaLnBrk="1" hangingPunct="1">
              <a:buClrTx/>
              <a:buSzTx/>
              <a:buFontTx/>
              <a:buNone/>
            </a:pPr>
            <a:endParaRPr lang="en-GB" altLang="it-IT" sz="1400" b="1">
              <a:solidFill>
                <a:srgbClr val="333399"/>
              </a:solidFill>
            </a:endParaRPr>
          </a:p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3399"/>
                </a:solidFill>
              </a:rPr>
              <a:t>  Gluone</a:t>
            </a:r>
          </a:p>
        </p:txBody>
      </p:sp>
      <p:pic>
        <p:nvPicPr>
          <p:cNvPr id="28679" name="Picture 18">
            <a:extLst>
              <a:ext uri="{FF2B5EF4-FFF2-40B4-BE49-F238E27FC236}">
                <a16:creationId xmlns:a16="http://schemas.microsoft.com/office/drawing/2014/main" id="{831E0663-6CD5-DA09-46D6-98F8EFD4D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724275"/>
            <a:ext cx="4429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0">
            <a:extLst>
              <a:ext uri="{FF2B5EF4-FFF2-40B4-BE49-F238E27FC236}">
                <a16:creationId xmlns:a16="http://schemas.microsoft.com/office/drawing/2014/main" id="{A5B5530B-9A43-72C9-F0E9-DDD9E5357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762375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1">
            <a:extLst>
              <a:ext uri="{FF2B5EF4-FFF2-40B4-BE49-F238E27FC236}">
                <a16:creationId xmlns:a16="http://schemas.microsoft.com/office/drawing/2014/main" id="{C9F075A5-0571-344E-9926-4E036A8B47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4411663"/>
            <a:ext cx="508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3">
            <a:extLst>
              <a:ext uri="{FF2B5EF4-FFF2-40B4-BE49-F238E27FC236}">
                <a16:creationId xmlns:a16="http://schemas.microsoft.com/office/drawing/2014/main" id="{9A6F33BC-9840-4CC3-7F00-6371A7360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5008563"/>
            <a:ext cx="6588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7">
            <a:extLst>
              <a:ext uri="{FF2B5EF4-FFF2-40B4-BE49-F238E27FC236}">
                <a16:creationId xmlns:a16="http://schemas.microsoft.com/office/drawing/2014/main" id="{BB226602-035A-0B64-CFDF-7D69B64F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747713"/>
            <a:ext cx="2273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1">
            <a:extLst>
              <a:ext uri="{FF2B5EF4-FFF2-40B4-BE49-F238E27FC236}">
                <a16:creationId xmlns:a16="http://schemas.microsoft.com/office/drawing/2014/main" id="{B0483820-4D88-EA03-F2FB-1750EA8548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2462213"/>
            <a:ext cx="21209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Rectangle 6">
            <a:extLst>
              <a:ext uri="{FF2B5EF4-FFF2-40B4-BE49-F238E27FC236}">
                <a16:creationId xmlns:a16="http://schemas.microsoft.com/office/drawing/2014/main" id="{679EC38F-6F75-F456-9F49-B48CA95E9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235200"/>
            <a:ext cx="3214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6858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9144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GB" altLang="it-IT" sz="2000" b="1">
                <a:solidFill>
                  <a:srgbClr val="B050D7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Materia</a:t>
            </a:r>
          </a:p>
        </p:txBody>
      </p:sp>
      <p:sp>
        <p:nvSpPr>
          <p:cNvPr id="28686" name="Rectangle 7">
            <a:extLst>
              <a:ext uri="{FF2B5EF4-FFF2-40B4-BE49-F238E27FC236}">
                <a16:creationId xmlns:a16="http://schemas.microsoft.com/office/drawing/2014/main" id="{D129624D-7075-A40E-46C0-40B60F92F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576513"/>
            <a:ext cx="32146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tabLst>
                <a:tab pos="898525" algn="l"/>
              </a:tabLst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tabLst>
                <a:tab pos="898525" algn="l"/>
              </a:tabLst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3399"/>
                </a:solidFill>
              </a:rPr>
              <a:t>   Quarks</a:t>
            </a:r>
          </a:p>
        </p:txBody>
      </p:sp>
      <p:sp>
        <p:nvSpPr>
          <p:cNvPr id="28687" name="Rectangle 10">
            <a:extLst>
              <a:ext uri="{FF2B5EF4-FFF2-40B4-BE49-F238E27FC236}">
                <a16:creationId xmlns:a16="http://schemas.microsoft.com/office/drawing/2014/main" id="{035C3FE0-CC0A-654A-3AF8-B13EDE2F0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982913"/>
            <a:ext cx="32146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tabLst>
                <a:tab pos="898525" algn="l"/>
              </a:tabLst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tabLst>
                <a:tab pos="898525" algn="l"/>
              </a:tabLst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3399"/>
                </a:solidFill>
              </a:rPr>
              <a:t>   Leptoni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7A23DBE8-665F-31C6-4459-FB10D8803BC4}"/>
              </a:ext>
            </a:extLst>
          </p:cNvPr>
          <p:cNvSpPr txBox="1">
            <a:spLocks/>
          </p:cNvSpPr>
          <p:nvPr/>
        </p:nvSpPr>
        <p:spPr bwMode="auto">
          <a:xfrm>
            <a:off x="1295400" y="107950"/>
            <a:ext cx="7848600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2800" dirty="0"/>
              <a:t>Quel che sappiamo: Il Modello Standard</a:t>
            </a:r>
          </a:p>
        </p:txBody>
      </p:sp>
      <p:sp>
        <p:nvSpPr>
          <p:cNvPr id="28689" name="TextBox 25">
            <a:extLst>
              <a:ext uri="{FF2B5EF4-FFF2-40B4-BE49-F238E27FC236}">
                <a16:creationId xmlns:a16="http://schemas.microsoft.com/office/drawing/2014/main" id="{A4A32D00-1878-5BD5-FA2A-F98602C08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947738"/>
            <a:ext cx="151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solidFill>
                  <a:srgbClr val="595959"/>
                </a:solidFill>
              </a:rPr>
              <a:t>E antimateria….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9A760B8-2AE2-ED89-F240-F00E3369168D}"/>
              </a:ext>
            </a:extLst>
          </p:cNvPr>
          <p:cNvSpPr/>
          <p:nvPr/>
        </p:nvSpPr>
        <p:spPr bwMode="auto">
          <a:xfrm>
            <a:off x="755650" y="1844675"/>
            <a:ext cx="936625" cy="3752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8691" name="Rettangolo 3">
            <a:extLst>
              <a:ext uri="{FF2B5EF4-FFF2-40B4-BE49-F238E27FC236}">
                <a16:creationId xmlns:a16="http://schemas.microsoft.com/office/drawing/2014/main" id="{E56085E4-4FF4-FC1D-C849-7E267CB54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628775"/>
            <a:ext cx="7921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sp>
        <p:nvSpPr>
          <p:cNvPr id="28692" name="Rettangolo 24">
            <a:extLst>
              <a:ext uri="{FF2B5EF4-FFF2-40B4-BE49-F238E27FC236}">
                <a16:creationId xmlns:a16="http://schemas.microsoft.com/office/drawing/2014/main" id="{CEF1A348-DDA9-4462-4B33-5F6932FA8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628775"/>
            <a:ext cx="7921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sp>
        <p:nvSpPr>
          <p:cNvPr id="28693" name="CasellaDiTesto 4">
            <a:extLst>
              <a:ext uri="{FF2B5EF4-FFF2-40B4-BE49-F238E27FC236}">
                <a16:creationId xmlns:a16="http://schemas.microsoft.com/office/drawing/2014/main" id="{AA04405E-14F1-5D42-19E4-F848604E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1433513"/>
            <a:ext cx="1363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Fermioni</a:t>
            </a:r>
          </a:p>
        </p:txBody>
      </p:sp>
      <p:sp>
        <p:nvSpPr>
          <p:cNvPr id="28694" name="CasellaDiTesto 26">
            <a:extLst>
              <a:ext uri="{FF2B5EF4-FFF2-40B4-BE49-F238E27FC236}">
                <a16:creationId xmlns:a16="http://schemas.microsoft.com/office/drawing/2014/main" id="{07DD7142-E9CF-826B-3B84-299D2C95F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1449388"/>
            <a:ext cx="1090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Bosoni</a:t>
            </a:r>
          </a:p>
        </p:txBody>
      </p:sp>
      <p:sp>
        <p:nvSpPr>
          <p:cNvPr id="28695" name="Rettangolo 8">
            <a:extLst>
              <a:ext uri="{FF2B5EF4-FFF2-40B4-BE49-F238E27FC236}">
                <a16:creationId xmlns:a16="http://schemas.microsoft.com/office/drawing/2014/main" id="{76801251-D6F3-7A6E-0E23-D69F5C7CF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909763"/>
            <a:ext cx="703262" cy="79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sp>
        <p:nvSpPr>
          <p:cNvPr id="28696" name="Rettangolo 10">
            <a:extLst>
              <a:ext uri="{FF2B5EF4-FFF2-40B4-BE49-F238E27FC236}">
                <a16:creationId xmlns:a16="http://schemas.microsoft.com/office/drawing/2014/main" id="{A8D22D08-89FB-00A5-EA91-5204D488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661025"/>
            <a:ext cx="1152525" cy="1120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B6E5FF6-4700-3B32-6AF9-CA09A27A1B2A}"/>
              </a:ext>
            </a:extLst>
          </p:cNvPr>
          <p:cNvSpPr/>
          <p:nvPr/>
        </p:nvSpPr>
        <p:spPr bwMode="auto">
          <a:xfrm>
            <a:off x="5346700" y="5597525"/>
            <a:ext cx="3186113" cy="12604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it-IT">
              <a:latin typeface="Maiandra GD" panose="020E0502030308020204" pitchFamily="34" charset="0"/>
            </a:endParaRPr>
          </a:p>
        </p:txBody>
      </p:sp>
      <p:sp>
        <p:nvSpPr>
          <p:cNvPr id="28698" name="CasellaDiTesto 9">
            <a:extLst>
              <a:ext uri="{FF2B5EF4-FFF2-40B4-BE49-F238E27FC236}">
                <a16:creationId xmlns:a16="http://schemas.microsoft.com/office/drawing/2014/main" id="{44741F7F-D859-6FC8-58F3-4708D122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5562600"/>
            <a:ext cx="9053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it-IT" sz="1800"/>
              <a:t>3 «copie» della stessa struttura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it-IT" sz="1800"/>
              <a:t>I Fermioni interagiscono tra di loro attraverso i Bosoni secondo simmetrie ben precise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it-IT" sz="1800"/>
              <a:t>I quarks al contrario dei leptoni non esistono «liberi» in natura ma solo in coppie o terne che formano particelle chiamate </a:t>
            </a:r>
            <a:r>
              <a:rPr lang="it-IT" altLang="it-IT" sz="1800" b="1">
                <a:solidFill>
                  <a:srgbClr val="FF0000"/>
                </a:solidFill>
              </a:rPr>
              <a:t>adroni (ad es. protone e neutrone).</a:t>
            </a:r>
          </a:p>
        </p:txBody>
      </p:sp>
      <p:sp>
        <p:nvSpPr>
          <p:cNvPr id="28699" name="CasellaDiTesto 27">
            <a:extLst>
              <a:ext uri="{FF2B5EF4-FFF2-40B4-BE49-F238E27FC236}">
                <a16:creationId xmlns:a16="http://schemas.microsoft.com/office/drawing/2014/main" id="{8407F782-21B3-A755-DBC4-B07565703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063" y="6350000"/>
            <a:ext cx="481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:a16="http://schemas.microsoft.com/office/drawing/2014/main" id="{9BBC2773-1638-5B62-29D2-A38A00A1B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309688"/>
            <a:ext cx="53371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20CD0582-C6E1-143F-CCC0-655FF174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5667375"/>
            <a:ext cx="1343025" cy="108902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15">
            <a:extLst>
              <a:ext uri="{FF2B5EF4-FFF2-40B4-BE49-F238E27FC236}">
                <a16:creationId xmlns:a16="http://schemas.microsoft.com/office/drawing/2014/main" id="{3C7E84DD-CF02-0035-160D-18ABB4441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834063"/>
            <a:ext cx="15065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tabLst>
                <a:tab pos="898525" algn="l"/>
              </a:tabLst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tabLst>
                <a:tab pos="898525" algn="l"/>
              </a:tabLst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009900"/>
                </a:solidFill>
              </a:rPr>
              <a:t>Massa</a:t>
            </a:r>
          </a:p>
        </p:txBody>
      </p:sp>
      <p:sp>
        <p:nvSpPr>
          <p:cNvPr id="29701" name="Rectangle 16">
            <a:extLst>
              <a:ext uri="{FF2B5EF4-FFF2-40B4-BE49-F238E27FC236}">
                <a16:creationId xmlns:a16="http://schemas.microsoft.com/office/drawing/2014/main" id="{74A0E5A4-B0C5-45AE-871A-81E1B2B05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184900"/>
            <a:ext cx="2425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tabLst>
                <a:tab pos="898525" algn="l"/>
              </a:tabLst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tabLst>
                <a:tab pos="898525" algn="l"/>
              </a:tabLst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66FF"/>
                </a:solidFill>
              </a:rPr>
              <a:t>   Bosone di Higgs</a:t>
            </a:r>
          </a:p>
          <a:p>
            <a:pPr algn="just"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EC9B4C-8E9E-D825-3DA7-5AD7E1B4C3DF}"/>
              </a:ext>
            </a:extLst>
          </p:cNvPr>
          <p:cNvSpPr/>
          <p:nvPr/>
        </p:nvSpPr>
        <p:spPr>
          <a:xfrm>
            <a:off x="5426075" y="5630863"/>
            <a:ext cx="2862263" cy="1157287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03" name="Rectangle 14">
            <a:extLst>
              <a:ext uri="{FF2B5EF4-FFF2-40B4-BE49-F238E27FC236}">
                <a16:creationId xmlns:a16="http://schemas.microsoft.com/office/drawing/2014/main" id="{9120CC60-B1B4-6A1D-1C8D-0449DD802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841750"/>
            <a:ext cx="27908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tabLst>
                <a:tab pos="898525" algn="l"/>
              </a:tabLst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tabLst>
                <a:tab pos="898525" algn="l"/>
              </a:tabLst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3399"/>
                </a:solidFill>
              </a:rPr>
              <a:t>Fotone</a:t>
            </a:r>
          </a:p>
          <a:p>
            <a:pPr algn="just" eaLnBrk="1" hangingPunct="1">
              <a:buClrTx/>
              <a:buSzTx/>
              <a:buFontTx/>
              <a:buNone/>
            </a:pPr>
            <a:endParaRPr lang="en-GB" altLang="it-IT" sz="1400" b="1">
              <a:solidFill>
                <a:srgbClr val="333399"/>
              </a:solidFill>
            </a:endParaRPr>
          </a:p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3399"/>
                </a:solidFill>
              </a:rPr>
              <a:t>  W, Z</a:t>
            </a:r>
          </a:p>
          <a:p>
            <a:pPr algn="just" eaLnBrk="1" hangingPunct="1">
              <a:buClrTx/>
              <a:buSzTx/>
              <a:buFontTx/>
              <a:buNone/>
            </a:pPr>
            <a:endParaRPr lang="en-GB" altLang="it-IT" sz="1400" b="1">
              <a:solidFill>
                <a:srgbClr val="333399"/>
              </a:solidFill>
            </a:endParaRPr>
          </a:p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3399"/>
                </a:solidFill>
              </a:rPr>
              <a:t>  Gluone</a:t>
            </a:r>
          </a:p>
        </p:txBody>
      </p:sp>
      <p:pic>
        <p:nvPicPr>
          <p:cNvPr id="29704" name="Picture 18">
            <a:extLst>
              <a:ext uri="{FF2B5EF4-FFF2-40B4-BE49-F238E27FC236}">
                <a16:creationId xmlns:a16="http://schemas.microsoft.com/office/drawing/2014/main" id="{384CF794-A780-ABFF-EAEA-B67D7348C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724275"/>
            <a:ext cx="4429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0">
            <a:extLst>
              <a:ext uri="{FF2B5EF4-FFF2-40B4-BE49-F238E27FC236}">
                <a16:creationId xmlns:a16="http://schemas.microsoft.com/office/drawing/2014/main" id="{D8461D6B-9CD0-19F7-C2E0-C66FAEF82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762375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1">
            <a:extLst>
              <a:ext uri="{FF2B5EF4-FFF2-40B4-BE49-F238E27FC236}">
                <a16:creationId xmlns:a16="http://schemas.microsoft.com/office/drawing/2014/main" id="{F8E36431-8C87-18B8-A346-5C98120D24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4411663"/>
            <a:ext cx="508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3">
            <a:extLst>
              <a:ext uri="{FF2B5EF4-FFF2-40B4-BE49-F238E27FC236}">
                <a16:creationId xmlns:a16="http://schemas.microsoft.com/office/drawing/2014/main" id="{976ADFEF-3D06-2EBA-7F6E-E752D3037C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5008563"/>
            <a:ext cx="6588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7">
            <a:extLst>
              <a:ext uri="{FF2B5EF4-FFF2-40B4-BE49-F238E27FC236}">
                <a16:creationId xmlns:a16="http://schemas.microsoft.com/office/drawing/2014/main" id="{8AC3E90C-9653-0FFE-DF78-61DE4FA5C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747713"/>
            <a:ext cx="2273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1">
            <a:extLst>
              <a:ext uri="{FF2B5EF4-FFF2-40B4-BE49-F238E27FC236}">
                <a16:creationId xmlns:a16="http://schemas.microsoft.com/office/drawing/2014/main" id="{1B441637-BDB4-962A-6A4D-5F43004E9B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2462213"/>
            <a:ext cx="21209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Rectangle 6">
            <a:extLst>
              <a:ext uri="{FF2B5EF4-FFF2-40B4-BE49-F238E27FC236}">
                <a16:creationId xmlns:a16="http://schemas.microsoft.com/office/drawing/2014/main" id="{B60C9D8D-1C3E-73AC-6601-ABD18929A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235200"/>
            <a:ext cx="3214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6858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9144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GB" altLang="it-IT" sz="2000" b="1">
                <a:solidFill>
                  <a:srgbClr val="B050D7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Materia</a:t>
            </a:r>
          </a:p>
        </p:txBody>
      </p:sp>
      <p:sp>
        <p:nvSpPr>
          <p:cNvPr id="29711" name="Rectangle 7">
            <a:extLst>
              <a:ext uri="{FF2B5EF4-FFF2-40B4-BE49-F238E27FC236}">
                <a16:creationId xmlns:a16="http://schemas.microsoft.com/office/drawing/2014/main" id="{F54107EC-AA01-FB67-F5F3-12C96F985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576513"/>
            <a:ext cx="32146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tabLst>
                <a:tab pos="898525" algn="l"/>
              </a:tabLst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tabLst>
                <a:tab pos="898525" algn="l"/>
              </a:tabLst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3399"/>
                </a:solidFill>
              </a:rPr>
              <a:t>   Quarks</a:t>
            </a:r>
          </a:p>
        </p:txBody>
      </p:sp>
      <p:sp>
        <p:nvSpPr>
          <p:cNvPr id="29712" name="Rectangle 10">
            <a:extLst>
              <a:ext uri="{FF2B5EF4-FFF2-40B4-BE49-F238E27FC236}">
                <a16:creationId xmlns:a16="http://schemas.microsoft.com/office/drawing/2014/main" id="{4BFD1BA2-26D5-137A-4981-B7AC563BF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982913"/>
            <a:ext cx="32146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tabLst>
                <a:tab pos="898525" algn="l"/>
              </a:tabLst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tabLst>
                <a:tab pos="898525" algn="l"/>
              </a:tabLst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898525" algn="l"/>
              </a:tabLst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en-GB" altLang="it-IT" sz="2000" b="1">
                <a:solidFill>
                  <a:srgbClr val="333399"/>
                </a:solidFill>
              </a:rPr>
              <a:t>   Leptoni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9DFAE1B4-31B2-EF34-AA7C-11D7B4C55AD6}"/>
              </a:ext>
            </a:extLst>
          </p:cNvPr>
          <p:cNvSpPr txBox="1">
            <a:spLocks/>
          </p:cNvSpPr>
          <p:nvPr/>
        </p:nvSpPr>
        <p:spPr bwMode="auto">
          <a:xfrm>
            <a:off x="1295400" y="107950"/>
            <a:ext cx="7848600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2800" dirty="0"/>
              <a:t>Quel che sappiamo: Il Modello Standard</a:t>
            </a:r>
          </a:p>
        </p:txBody>
      </p:sp>
      <p:sp>
        <p:nvSpPr>
          <p:cNvPr id="29714" name="TextBox 25">
            <a:extLst>
              <a:ext uri="{FF2B5EF4-FFF2-40B4-BE49-F238E27FC236}">
                <a16:creationId xmlns:a16="http://schemas.microsoft.com/office/drawing/2014/main" id="{3032ACCA-A6DE-1E44-446C-86689ADD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947738"/>
            <a:ext cx="151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solidFill>
                  <a:srgbClr val="595959"/>
                </a:solidFill>
              </a:rPr>
              <a:t>E antimateria….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1DE27D9-EB8E-B58C-1C40-2EED86731C13}"/>
              </a:ext>
            </a:extLst>
          </p:cNvPr>
          <p:cNvSpPr/>
          <p:nvPr/>
        </p:nvSpPr>
        <p:spPr bwMode="auto">
          <a:xfrm>
            <a:off x="755650" y="1844675"/>
            <a:ext cx="936625" cy="3752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9716" name="Rettangolo 3">
            <a:extLst>
              <a:ext uri="{FF2B5EF4-FFF2-40B4-BE49-F238E27FC236}">
                <a16:creationId xmlns:a16="http://schemas.microsoft.com/office/drawing/2014/main" id="{8CD12E1E-CAEC-5B27-D557-FDC134378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628775"/>
            <a:ext cx="7921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sp>
        <p:nvSpPr>
          <p:cNvPr id="29717" name="Rettangolo 24">
            <a:extLst>
              <a:ext uri="{FF2B5EF4-FFF2-40B4-BE49-F238E27FC236}">
                <a16:creationId xmlns:a16="http://schemas.microsoft.com/office/drawing/2014/main" id="{A8DD8A4B-1DB9-E883-2074-15EFEC14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628775"/>
            <a:ext cx="7921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sp>
        <p:nvSpPr>
          <p:cNvPr id="29718" name="CasellaDiTesto 4">
            <a:extLst>
              <a:ext uri="{FF2B5EF4-FFF2-40B4-BE49-F238E27FC236}">
                <a16:creationId xmlns:a16="http://schemas.microsoft.com/office/drawing/2014/main" id="{F834471D-C353-857A-DD99-75266A2C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1433513"/>
            <a:ext cx="1363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Fermioni</a:t>
            </a:r>
          </a:p>
        </p:txBody>
      </p:sp>
      <p:sp>
        <p:nvSpPr>
          <p:cNvPr id="29719" name="CasellaDiTesto 26">
            <a:extLst>
              <a:ext uri="{FF2B5EF4-FFF2-40B4-BE49-F238E27FC236}">
                <a16:creationId xmlns:a16="http://schemas.microsoft.com/office/drawing/2014/main" id="{78C69E7F-3071-5835-14E9-00E4AC76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1449388"/>
            <a:ext cx="1090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Bosoni</a:t>
            </a:r>
          </a:p>
        </p:txBody>
      </p:sp>
      <p:sp>
        <p:nvSpPr>
          <p:cNvPr id="29720" name="Rettangolo 8">
            <a:extLst>
              <a:ext uri="{FF2B5EF4-FFF2-40B4-BE49-F238E27FC236}">
                <a16:creationId xmlns:a16="http://schemas.microsoft.com/office/drawing/2014/main" id="{C70157E7-43B5-D86E-EA9C-13B99A716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909763"/>
            <a:ext cx="703262" cy="79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sp>
        <p:nvSpPr>
          <p:cNvPr id="29721" name="CasellaDiTesto 25">
            <a:extLst>
              <a:ext uri="{FF2B5EF4-FFF2-40B4-BE49-F238E27FC236}">
                <a16:creationId xmlns:a16="http://schemas.microsoft.com/office/drawing/2014/main" id="{63E1D407-73C6-9DE0-4EE7-80142718D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5716588"/>
            <a:ext cx="3468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it-IT" sz="1400"/>
              <a:t>3 «copie» della stessa struttura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it-IT" sz="1400"/>
              <a:t>I Fermioni interagiscono tra di loro attraverso i Bosoni secondo simmetrie ben precise</a:t>
            </a:r>
          </a:p>
        </p:txBody>
      </p:sp>
      <p:sp>
        <p:nvSpPr>
          <p:cNvPr id="29722" name="CasellaDiTesto 26">
            <a:extLst>
              <a:ext uri="{FF2B5EF4-FFF2-40B4-BE49-F238E27FC236}">
                <a16:creationId xmlns:a16="http://schemas.microsoft.com/office/drawing/2014/main" id="{2B7F4E3A-EC7A-BA25-A064-79F9B403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>
            <a:extLst>
              <a:ext uri="{FF2B5EF4-FFF2-40B4-BE49-F238E27FC236}">
                <a16:creationId xmlns:a16="http://schemas.microsoft.com/office/drawing/2014/main" id="{28EB4E0D-3868-15F7-3B49-349BA96C3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Che cosa tiene il mondo insieme?</a:t>
            </a:r>
          </a:p>
        </p:txBody>
      </p:sp>
      <p:graphicFrame>
        <p:nvGraphicFramePr>
          <p:cNvPr id="521280" name="Group 64">
            <a:extLst>
              <a:ext uri="{FF2B5EF4-FFF2-40B4-BE49-F238E27FC236}">
                <a16:creationId xmlns:a16="http://schemas.microsoft.com/office/drawing/2014/main" id="{2974257A-0D12-F89E-ABCD-5E4097E356D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371600"/>
          <a:ext cx="2362200" cy="406400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aiandra GD" panose="020E0502030308020204" pitchFamily="34" charset="0"/>
                        </a:rPr>
                        <a:t>Forze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aiandra GD" panose="020E0502030308020204" pitchFamily="34" charset="0"/>
                        </a:rPr>
                        <a:t>Agiscono tra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aiandra GD" panose="020E0502030308020204" pitchFamily="34" charset="0"/>
                        </a:rPr>
                        <a:t>Forza relativa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aiandra GD" panose="020E0502030308020204" pitchFamily="34" charset="0"/>
                        </a:rPr>
                        <a:t>quanto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1231" name="Group 15">
            <a:extLst>
              <a:ext uri="{FF2B5EF4-FFF2-40B4-BE49-F238E27FC236}">
                <a16:creationId xmlns:a16="http://schemas.microsoft.com/office/drawing/2014/main" id="{B5BDB08F-CD88-DE11-DE0F-8CCFF8C0B71B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371600"/>
          <a:ext cx="1524000" cy="406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Forte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9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quarks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9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9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9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1243" name="Group 27">
            <a:extLst>
              <a:ext uri="{FF2B5EF4-FFF2-40B4-BE49-F238E27FC236}">
                <a16:creationId xmlns:a16="http://schemas.microsoft.com/office/drawing/2014/main" id="{88D0F4B0-D2B3-9C44-3D3A-D265B2B20B0C}"/>
              </a:ext>
            </a:extLst>
          </p:cNvPr>
          <p:cNvGraphicFramePr>
            <a:graphicFrameLocks noGrp="1"/>
          </p:cNvGraphicFramePr>
          <p:nvPr/>
        </p:nvGraphicFramePr>
        <p:xfrm>
          <a:off x="4267200" y="1371600"/>
          <a:ext cx="1524000" cy="406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elettro-magnetica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7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Particelle cariche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7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10</a:t>
                      </a:r>
                      <a:r>
                        <a:rPr kumimoji="0" lang="en-US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-2</a:t>
                      </a:r>
                      <a:endParaRPr kumimoji="0" lang="en-US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anose="020E0502030308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7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  <a:sym typeface="Symbol" panose="05050102010706020507" pitchFamily="18" charset="2"/>
                        </a:rPr>
                        <a:t>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7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1255" name="Group 39">
            <a:extLst>
              <a:ext uri="{FF2B5EF4-FFF2-40B4-BE49-F238E27FC236}">
                <a16:creationId xmlns:a16="http://schemas.microsoft.com/office/drawing/2014/main" id="{76A80CFA-78E5-DD4A-3FD3-7E033C73B038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371600"/>
          <a:ext cx="1524000" cy="406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debole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Tutte le particelle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10</a:t>
                      </a:r>
                      <a:r>
                        <a:rPr kumimoji="0" lang="en-US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-13</a:t>
                      </a:r>
                      <a:endParaRPr kumimoji="0" lang="en-US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anose="020E0502030308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W</a:t>
                      </a:r>
                      <a:r>
                        <a:rPr kumimoji="0" lang="en-US" altLang="it-IT" sz="3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msy10" pitchFamily="34" charset="0"/>
                        </a:rPr>
                        <a:t>+-</a:t>
                      </a:r>
                      <a:r>
                        <a:rPr kumimoji="0" lang="en-US" altLang="it-IT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 Z</a:t>
                      </a:r>
                      <a:r>
                        <a:rPr kumimoji="0" lang="en-US" altLang="it-IT" sz="3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0</a:t>
                      </a:r>
                      <a:endParaRPr kumimoji="0" lang="en-US" altLang="it-IT" sz="32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anose="020E0502030308020204" pitchFamily="34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1267" name="Group 51">
            <a:extLst>
              <a:ext uri="{FF2B5EF4-FFF2-40B4-BE49-F238E27FC236}">
                <a16:creationId xmlns:a16="http://schemas.microsoft.com/office/drawing/2014/main" id="{BBBC1324-7F3F-F3F9-CB5D-AE05AB2C4A35}"/>
              </a:ext>
            </a:extLst>
          </p:cNvPr>
          <p:cNvGraphicFramePr>
            <a:graphicFrameLocks noGrp="1"/>
          </p:cNvGraphicFramePr>
          <p:nvPr/>
        </p:nvGraphicFramePr>
        <p:xfrm>
          <a:off x="7467600" y="1371600"/>
          <a:ext cx="1524000" cy="406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Gravita’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Tutte le particelle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10</a:t>
                      </a:r>
                      <a:r>
                        <a:rPr kumimoji="0" lang="en-US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-42</a:t>
                      </a:r>
                      <a:endParaRPr kumimoji="0" lang="en-US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anose="020E0502030308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iandra GD" panose="020E0502030308020204" pitchFamily="34" charset="0"/>
                        </a:rPr>
                        <a:t>G ??</a:t>
                      </a:r>
                      <a:endParaRPr kumimoji="0" lang="en-US" altLang="it-IT" sz="3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anose="020E0502030308020204" pitchFamily="34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1279" name="Text Box 63">
            <a:extLst>
              <a:ext uri="{FF2B5EF4-FFF2-40B4-BE49-F238E27FC236}">
                <a16:creationId xmlns:a16="http://schemas.microsoft.com/office/drawing/2014/main" id="{3EDD13C1-5805-2CB1-B27F-38389AAF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5551488"/>
            <a:ext cx="3141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b="1">
                <a:solidFill>
                  <a:schemeClr val="hlink"/>
                </a:solidFill>
                <a:latin typeface="Arial" panose="020B0604020202020204" pitchFamily="34" charset="0"/>
              </a:rPr>
              <a:t>spin = 1 (bosoni)</a:t>
            </a:r>
            <a:endParaRPr lang="en-US" altLang="it-IT" b="1">
              <a:solidFill>
                <a:srgbClr val="FF99FF"/>
              </a:solidFill>
              <a:latin typeface="Arial" panose="020B0604020202020204" pitchFamily="34" charset="0"/>
            </a:endParaRPr>
          </a:p>
        </p:txBody>
      </p:sp>
      <p:sp>
        <p:nvSpPr>
          <p:cNvPr id="30784" name="CasellaDiTesto 3">
            <a:extLst>
              <a:ext uri="{FF2B5EF4-FFF2-40B4-BE49-F238E27FC236}">
                <a16:creationId xmlns:a16="http://schemas.microsoft.com/office/drawing/2014/main" id="{7D604EDE-5019-CA67-6154-5E6BB0926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23</a:t>
            </a:r>
          </a:p>
        </p:txBody>
      </p:sp>
      <p:sp>
        <p:nvSpPr>
          <p:cNvPr id="48193" name="TextBox 1">
            <a:extLst>
              <a:ext uri="{FF2B5EF4-FFF2-40B4-BE49-F238E27FC236}">
                <a16:creationId xmlns:a16="http://schemas.microsoft.com/office/drawing/2014/main" id="{69A237BC-25FA-4918-73F3-48295CAE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5" y="5056188"/>
            <a:ext cx="1370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FF0000"/>
                </a:solidFill>
              </a:rPr>
              <a:t>Non visto!</a:t>
            </a:r>
            <a:endParaRPr lang="it-IT" altLang="it-IT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79" grpId="0" autoUpdateAnimBg="0"/>
      <p:bldP spid="481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F0D61-2D6F-DE1A-9345-FC2A0600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Quindi abbiamo capito tutto?!!</a:t>
            </a:r>
          </a:p>
        </p:txBody>
      </p:sp>
      <p:sp>
        <p:nvSpPr>
          <p:cNvPr id="31747" name="CasellaDiTesto 3">
            <a:extLst>
              <a:ext uri="{FF2B5EF4-FFF2-40B4-BE49-F238E27FC236}">
                <a16:creationId xmlns:a16="http://schemas.microsoft.com/office/drawing/2014/main" id="{3EB1F390-C90A-1CAA-E753-F80CACAC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2ADC7-A8E6-A0CF-235A-FA016E5C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Quindi abbiamo capito tutto?!!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568D1D-9039-3B54-D8D6-FF299FD2F60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1371600"/>
            <a:ext cx="7288212" cy="4308475"/>
          </a:xfrm>
          <a:prstGeom prst="rect">
            <a:avLst/>
          </a:prstGeom>
          <a:noFill/>
          <a:ln>
            <a:noFill/>
          </a:ln>
          <a:effectLst>
            <a:outerShdw blurRad="63500" dist="139699" dir="2700000" algn="ctr" rotWithShape="0">
              <a:srgbClr val="333333">
                <a:alpha val="64999"/>
              </a:srgbClr>
            </a:outerShdw>
          </a:effectLst>
        </p:spPr>
      </p:pic>
      <p:sp>
        <p:nvSpPr>
          <p:cNvPr id="32772" name="Rectangle 2">
            <a:extLst>
              <a:ext uri="{FF2B5EF4-FFF2-40B4-BE49-F238E27FC236}">
                <a16:creationId xmlns:a16="http://schemas.microsoft.com/office/drawing/2014/main" id="{2C07A5FE-EFB3-D9B7-C91D-5450FA845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5873750"/>
            <a:ext cx="75565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b="1">
                <a:solidFill>
                  <a:srgbClr val="FF0000"/>
                </a:solidFill>
                <a:ea typeface="MS PGothic" panose="020B0600070205080204" pitchFamily="34" charset="-128"/>
              </a:rPr>
              <a:t>Il 96% del nostro Universo NON è fatto da particelle scoperte!!</a:t>
            </a:r>
          </a:p>
        </p:txBody>
      </p:sp>
      <p:sp>
        <p:nvSpPr>
          <p:cNvPr id="32773" name="CasellaDiTesto 3">
            <a:extLst>
              <a:ext uri="{FF2B5EF4-FFF2-40B4-BE49-F238E27FC236}">
                <a16:creationId xmlns:a16="http://schemas.microsoft.com/office/drawing/2014/main" id="{2784A29F-F536-75AB-36D2-A7AFC272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Risultato immagini per to be continued">
            <a:extLst>
              <a:ext uri="{FF2B5EF4-FFF2-40B4-BE49-F238E27FC236}">
                <a16:creationId xmlns:a16="http://schemas.microsoft.com/office/drawing/2014/main" id="{C22A676A-CB9D-5631-A5B2-7E802528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6739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E3A88-A6D3-8B7F-BEBA-2F4A92D4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34819" name="Segnaposto contenuto 2">
            <a:extLst>
              <a:ext uri="{FF2B5EF4-FFF2-40B4-BE49-F238E27FC236}">
                <a16:creationId xmlns:a16="http://schemas.microsoft.com/office/drawing/2014/main" id="{6F4B4701-293B-9BDC-50E2-12F213E19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3068638"/>
            <a:ext cx="8686800" cy="8112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it-IT" altLang="it-IT" sz="5500">
                <a:solidFill>
                  <a:srgbClr val="FF0000"/>
                </a:solidFill>
              </a:rPr>
              <a:t>BACKUP SLIDES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F73D3579-9493-9E07-023B-32DAB4A2E97D}"/>
              </a:ext>
            </a:extLst>
          </p:cNvPr>
          <p:cNvSpPr>
            <a:spLocks/>
          </p:cNvSpPr>
          <p:nvPr/>
        </p:nvSpPr>
        <p:spPr bwMode="auto">
          <a:xfrm>
            <a:off x="407988" y="2714625"/>
            <a:ext cx="2374900" cy="990600"/>
          </a:xfrm>
          <a:prstGeom prst="rect">
            <a:avLst/>
          </a:prstGeom>
          <a:solidFill>
            <a:srgbClr val="FFFF66"/>
          </a:solidFill>
          <a:ln w="12700">
            <a:solidFill>
              <a:srgbClr val="B2B2B2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ts val="115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Visione con una lampada e gli occhi.</a:t>
            </a:r>
          </a:p>
        </p:txBody>
      </p:sp>
      <p:sp>
        <p:nvSpPr>
          <p:cNvPr id="35843" name="Text Box 12">
            <a:extLst>
              <a:ext uri="{FF2B5EF4-FFF2-40B4-BE49-F238E27FC236}">
                <a16:creationId xmlns:a16="http://schemas.microsoft.com/office/drawing/2014/main" id="{28614F2C-1360-E9EC-9797-ED70C32D2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150938"/>
            <a:ext cx="9007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Per vedere come è fatto un oggetto, è necessario che: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it-IT" altLang="it-IT" sz="2000">
                <a:latin typeface="Arial" panose="020B0604020202020204" pitchFamily="34" charset="0"/>
              </a:rPr>
              <a:t>La nostra “lampada” emetta “luce” con una lunghezza d’onda </a:t>
            </a:r>
            <a:r>
              <a:rPr lang="it-IT" altLang="it-IT" sz="2000" b="1">
                <a:latin typeface="Symbol" pitchFamily="2" charset="2"/>
              </a:rPr>
              <a:t>l  </a:t>
            </a:r>
            <a:r>
              <a:rPr lang="it-IT" altLang="it-IT" sz="2000">
                <a:latin typeface="Arial" panose="020B0604020202020204" pitchFamily="34" charset="0"/>
              </a:rPr>
              <a:t>simile o più piccola della grandezza dell’oggetto stesso.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it-IT" altLang="it-IT" sz="2000">
                <a:latin typeface="Arial" panose="020B0604020202020204" pitchFamily="34" charset="0"/>
              </a:rPr>
              <a:t>Il nostro “occhio” sia in grado di “vedere” la luce riflessa.</a:t>
            </a:r>
          </a:p>
        </p:txBody>
      </p:sp>
      <p:grpSp>
        <p:nvGrpSpPr>
          <p:cNvPr id="35844" name="Group 15">
            <a:extLst>
              <a:ext uri="{FF2B5EF4-FFF2-40B4-BE49-F238E27FC236}">
                <a16:creationId xmlns:a16="http://schemas.microsoft.com/office/drawing/2014/main" id="{856F960C-3205-D7F8-6EC9-89ED987E2C5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497138"/>
            <a:ext cx="8534400" cy="4024312"/>
            <a:chOff x="144" y="1200"/>
            <a:chExt cx="5376" cy="3120"/>
          </a:xfrm>
        </p:grpSpPr>
        <p:pic>
          <p:nvPicPr>
            <p:cNvPr id="35850" name="Picture 3">
              <a:extLst>
                <a:ext uri="{FF2B5EF4-FFF2-40B4-BE49-F238E27FC236}">
                  <a16:creationId xmlns:a16="http://schemas.microsoft.com/office/drawing/2014/main" id="{F8FC40AE-8489-F569-DED3-4A4FB6EF021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3456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1" name="Rectangle 14">
              <a:extLst>
                <a:ext uri="{FF2B5EF4-FFF2-40B4-BE49-F238E27FC236}">
                  <a16:creationId xmlns:a16="http://schemas.microsoft.com/office/drawing/2014/main" id="{5FE44EC3-4E7C-37E2-6050-E685CFDF2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736"/>
              <a:ext cx="5376" cy="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</p:grpSp>
      <p:sp>
        <p:nvSpPr>
          <p:cNvPr id="36880" name="Text Box 16">
            <a:extLst>
              <a:ext uri="{FF2B5EF4-FFF2-40B4-BE49-F238E27FC236}">
                <a16:creationId xmlns:a16="http://schemas.microsoft.com/office/drawing/2014/main" id="{DD10FD3D-5813-2393-8FBE-508ABE9E8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4640263"/>
            <a:ext cx="4418013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/>
              <a:t>Facciamo due conti: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/>
              <a:t>- Grandezze nucleo atomico: 10</a:t>
            </a:r>
            <a:r>
              <a:rPr lang="it-IT" altLang="it-IT" sz="2200" baseline="30000"/>
              <a:t>-15</a:t>
            </a:r>
            <a:r>
              <a:rPr lang="it-IT" altLang="it-IT" sz="2200"/>
              <a:t> 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/>
              <a:t>- Grandezza atomo: 10</a:t>
            </a:r>
            <a:r>
              <a:rPr lang="it-IT" altLang="it-IT" sz="2200" baseline="30000"/>
              <a:t>-10</a:t>
            </a:r>
            <a:r>
              <a:rPr lang="it-IT" altLang="it-IT" sz="2200"/>
              <a:t> 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/>
              <a:t>- Lungh. d’onda luce lampada: 10</a:t>
            </a:r>
            <a:r>
              <a:rPr lang="it-IT" altLang="it-IT" sz="2200" baseline="30000"/>
              <a:t>-7</a:t>
            </a:r>
            <a:r>
              <a:rPr lang="it-IT" altLang="it-IT" sz="2200"/>
              <a:t> 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/>
              <a:t>- Sorgente di raggi X : 10</a:t>
            </a:r>
            <a:r>
              <a:rPr lang="it-IT" altLang="it-IT" sz="2200" baseline="30000"/>
              <a:t>-8</a:t>
            </a:r>
            <a:r>
              <a:rPr lang="it-IT" altLang="it-IT" sz="2200"/>
              <a:t> – 10</a:t>
            </a:r>
            <a:r>
              <a:rPr lang="it-IT" altLang="it-IT" sz="2200" baseline="30000"/>
              <a:t>-12</a:t>
            </a:r>
            <a:r>
              <a:rPr lang="it-IT" altLang="it-IT" sz="2200"/>
              <a:t> m</a:t>
            </a:r>
          </a:p>
        </p:txBody>
      </p:sp>
      <p:sp>
        <p:nvSpPr>
          <p:cNvPr id="36882" name="Text Box 18">
            <a:extLst>
              <a:ext uri="{FF2B5EF4-FFF2-40B4-BE49-F238E27FC236}">
                <a16:creationId xmlns:a16="http://schemas.microsoft.com/office/drawing/2014/main" id="{59234AB8-0575-7A9D-325A-52F6DB910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789488"/>
            <a:ext cx="37338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Ci si può “accorgere” della presenza degli atomi, ma serve una sorgente con </a:t>
            </a:r>
            <a:r>
              <a:rPr lang="it-IT" altLang="it-IT" sz="1800">
                <a:latin typeface="Symbol" pitchFamily="2" charset="2"/>
              </a:rPr>
              <a:t>l </a:t>
            </a:r>
            <a:r>
              <a:rPr lang="it-IT" altLang="it-IT" sz="1800"/>
              <a:t>oltre 1000 volte più piccola per indagare un nucleo!!</a:t>
            </a:r>
          </a:p>
        </p:txBody>
      </p:sp>
      <p:sp>
        <p:nvSpPr>
          <p:cNvPr id="36883" name="AutoShape 19">
            <a:extLst>
              <a:ext uri="{FF2B5EF4-FFF2-40B4-BE49-F238E27FC236}">
                <a16:creationId xmlns:a16="http://schemas.microsoft.com/office/drawing/2014/main" id="{D42AC96F-B9C8-592A-7799-7BC415858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257800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2CC4D-2704-7121-EAAC-78AD9F2C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96838"/>
            <a:ext cx="7640638" cy="677862"/>
          </a:xfrm>
        </p:spPr>
        <p:txBody>
          <a:bodyPr/>
          <a:lstStyle/>
          <a:p>
            <a:pPr algn="ctr">
              <a:defRPr/>
            </a:pP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onda</a:t>
            </a:r>
            <a:r>
              <a:rPr lang="en-US" dirty="0"/>
              <a:t>…</a:t>
            </a:r>
            <a:endParaRPr lang="it-IT" dirty="0"/>
          </a:p>
        </p:txBody>
      </p:sp>
      <p:sp>
        <p:nvSpPr>
          <p:cNvPr id="35849" name="CasellaDiTesto 3">
            <a:extLst>
              <a:ext uri="{FF2B5EF4-FFF2-40B4-BE49-F238E27FC236}">
                <a16:creationId xmlns:a16="http://schemas.microsoft.com/office/drawing/2014/main" id="{A941F3D8-4331-38D3-9D4E-7C872E8E7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81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/>
      <p:bldP spid="368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1026">
            <a:extLst>
              <a:ext uri="{FF2B5EF4-FFF2-40B4-BE49-F238E27FC236}">
                <a16:creationId xmlns:a16="http://schemas.microsoft.com/office/drawing/2014/main" id="{225779E2-351F-EE66-515C-9388FE48B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 dirty="0" err="1"/>
              <a:t>Cos’e</a:t>
            </a:r>
            <a:r>
              <a:rPr lang="en-US" altLang="it-IT" dirty="0"/>
              <a:t>’ la </a:t>
            </a:r>
            <a:r>
              <a:rPr lang="en-US" altLang="it-IT" dirty="0" err="1"/>
              <a:t>fisica</a:t>
            </a:r>
            <a:r>
              <a:rPr lang="en-US" altLang="it-IT" dirty="0"/>
              <a:t> </a:t>
            </a:r>
            <a:r>
              <a:rPr lang="en-US" altLang="it-IT" dirty="0" err="1"/>
              <a:t>delle</a:t>
            </a:r>
            <a:r>
              <a:rPr lang="en-US" altLang="it-IT" dirty="0"/>
              <a:t> </a:t>
            </a:r>
            <a:r>
              <a:rPr lang="en-US" altLang="it-IT" dirty="0" err="1"/>
              <a:t>particelle</a:t>
            </a:r>
            <a:r>
              <a:rPr lang="en-US" altLang="it-IT" dirty="0"/>
              <a:t>?</a:t>
            </a:r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53F141B9-1DA7-93AB-3A6B-2D0CB4CDD5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120900"/>
            <a:ext cx="3490913" cy="2827338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en-US" altLang="it-IT" sz="2400"/>
              <a:t>Come funziona l’Universo?</a:t>
            </a:r>
          </a:p>
          <a:p>
            <a:pPr eaLnBrk="1" hangingPunct="1"/>
            <a:endParaRPr lang="en-US" altLang="it-IT" sz="2400"/>
          </a:p>
          <a:p>
            <a:pPr eaLnBrk="1" hangingPunct="1"/>
            <a:r>
              <a:rPr lang="en-US" altLang="it-IT" sz="2400"/>
              <a:t>Da dove viene? </a:t>
            </a:r>
          </a:p>
          <a:p>
            <a:pPr eaLnBrk="1" hangingPunct="1"/>
            <a:endParaRPr lang="en-US" altLang="it-IT" sz="2400"/>
          </a:p>
          <a:p>
            <a:pPr eaLnBrk="1" hangingPunct="1"/>
            <a:r>
              <a:rPr lang="en-US" altLang="it-IT" sz="2400"/>
              <a:t>Dove va?</a:t>
            </a:r>
          </a:p>
        </p:txBody>
      </p:sp>
      <p:sp>
        <p:nvSpPr>
          <p:cNvPr id="8196" name="Rectangle 1028">
            <a:extLst>
              <a:ext uri="{FF2B5EF4-FFF2-40B4-BE49-F238E27FC236}">
                <a16:creationId xmlns:a16="http://schemas.microsoft.com/office/drawing/2014/main" id="{E6D8287B-895E-C35E-ADA7-AA3C179C485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29138" y="2120900"/>
            <a:ext cx="3954462" cy="2749550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en-US" altLang="it-IT" sz="2400"/>
              <a:t>Quali sono i componenti ultimi della materia?</a:t>
            </a:r>
          </a:p>
          <a:p>
            <a:pPr eaLnBrk="1" hangingPunct="1"/>
            <a:endParaRPr lang="en-US" altLang="it-IT" sz="2400"/>
          </a:p>
          <a:p>
            <a:pPr eaLnBrk="1" hangingPunct="1"/>
            <a:r>
              <a:rPr lang="en-US" altLang="it-IT" sz="2400"/>
              <a:t>Come “si muovono”?</a:t>
            </a:r>
          </a:p>
          <a:p>
            <a:pPr eaLnBrk="1" hangingPunct="1"/>
            <a:endParaRPr lang="en-US" altLang="it-IT" sz="2400"/>
          </a:p>
          <a:p>
            <a:pPr eaLnBrk="1" hangingPunct="1"/>
            <a:r>
              <a:rPr lang="en-US" altLang="it-IT" sz="2400"/>
              <a:t>Che cosa “li muove”?</a:t>
            </a:r>
          </a:p>
        </p:txBody>
      </p:sp>
      <p:sp>
        <p:nvSpPr>
          <p:cNvPr id="8197" name="Rectangle 1029">
            <a:extLst>
              <a:ext uri="{FF2B5EF4-FFF2-40B4-BE49-F238E27FC236}">
                <a16:creationId xmlns:a16="http://schemas.microsoft.com/office/drawing/2014/main" id="{E43E850D-0AEE-F7DC-CAD2-211AB274A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/>
            <a:r>
              <a:rPr lang="en-US" altLang="it-IT" sz="2400"/>
              <a:t>Una scienza moderna che affronta le domande fondamentali della storia del pensiero: </a:t>
            </a:r>
          </a:p>
          <a:p>
            <a:pPr eaLnBrk="1" hangingPunct="1"/>
            <a:endParaRPr lang="en-US" altLang="it-IT" sz="2400"/>
          </a:p>
          <a:p>
            <a:pPr eaLnBrk="1" hangingPunct="1"/>
            <a:endParaRPr lang="en-US" altLang="it-IT" sz="2400"/>
          </a:p>
          <a:p>
            <a:pPr eaLnBrk="1" hangingPunct="1"/>
            <a:endParaRPr lang="en-US" altLang="it-IT" sz="2400"/>
          </a:p>
          <a:p>
            <a:pPr eaLnBrk="1" hangingPunct="1"/>
            <a:endParaRPr lang="en-US" altLang="it-IT" sz="2400"/>
          </a:p>
          <a:p>
            <a:pPr eaLnBrk="1" hangingPunct="1"/>
            <a:endParaRPr lang="en-US" altLang="it-IT" sz="2400"/>
          </a:p>
          <a:p>
            <a:pPr eaLnBrk="1" hangingPunct="1"/>
            <a:endParaRPr lang="en-US" altLang="it-IT" sz="2400"/>
          </a:p>
          <a:p>
            <a:pPr eaLnBrk="1" hangingPunct="1"/>
            <a:endParaRPr lang="en-US" altLang="it-IT" sz="2400"/>
          </a:p>
          <a:p>
            <a:pPr eaLnBrk="1" hangingPunct="1"/>
            <a:r>
              <a:rPr lang="en-US" altLang="it-IT" sz="2400" i="1"/>
              <a:t>La Fisica delle Particelle non e’ solo una classificazione “zoologica” delle particelle esistenti in Natura, bensi’ aspira a comprendere il motivo della loro esistenza e le regole che le governano</a:t>
            </a:r>
          </a:p>
        </p:txBody>
      </p:sp>
      <p:sp>
        <p:nvSpPr>
          <p:cNvPr id="8198" name="CasellaDiTesto 1">
            <a:extLst>
              <a:ext uri="{FF2B5EF4-FFF2-40B4-BE49-F238E27FC236}">
                <a16:creationId xmlns:a16="http://schemas.microsoft.com/office/drawing/2014/main" id="{F9E39DBE-2451-08C6-970A-A479015B3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36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73" name="Group 13">
            <a:extLst>
              <a:ext uri="{FF2B5EF4-FFF2-40B4-BE49-F238E27FC236}">
                <a16:creationId xmlns:a16="http://schemas.microsoft.com/office/drawing/2014/main" id="{2E34EC0A-0F13-FB36-7FE5-24F5AFAA39D6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125538"/>
            <a:ext cx="5943600" cy="5503862"/>
            <a:chOff x="1728" y="384"/>
            <a:chExt cx="3744" cy="3792"/>
          </a:xfrm>
        </p:grpSpPr>
        <p:pic>
          <p:nvPicPr>
            <p:cNvPr id="37897" name="Picture 2">
              <a:extLst>
                <a:ext uri="{FF2B5EF4-FFF2-40B4-BE49-F238E27FC236}">
                  <a16:creationId xmlns:a16="http://schemas.microsoft.com/office/drawing/2014/main" id="{30566A99-C3DF-ED8B-F751-DD5CCF3209A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432"/>
              <a:ext cx="3456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Rectangle 10">
              <a:extLst>
                <a:ext uri="{FF2B5EF4-FFF2-40B4-BE49-F238E27FC236}">
                  <a16:creationId xmlns:a16="http://schemas.microsoft.com/office/drawing/2014/main" id="{E0AA5E0D-E423-884D-0517-DA423F7DB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84"/>
              <a:ext cx="3744" cy="1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5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</p:grpSp>
      <p:sp>
        <p:nvSpPr>
          <p:cNvPr id="37891" name="Rectangle 6">
            <a:extLst>
              <a:ext uri="{FF2B5EF4-FFF2-40B4-BE49-F238E27FC236}">
                <a16:creationId xmlns:a16="http://schemas.microsoft.com/office/drawing/2014/main" id="{7A6A4236-E3EB-968B-7E9B-417650314A9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87581DE-620F-504E-90E5-3D4F4BE98A85}" type="slidenum">
              <a:rPr lang="en-GB" altLang="it-IT" sz="1800" b="1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altLang="it-IT" sz="1800" b="1">
              <a:latin typeface="Times New Roman" panose="02020603050405020304" pitchFamily="18" charset="0"/>
            </a:endParaRP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67D2AFA2-F889-EC3D-3A06-52274315EA8D}"/>
              </a:ext>
            </a:extLst>
          </p:cNvPr>
          <p:cNvSpPr>
            <a:spLocks/>
          </p:cNvSpPr>
          <p:nvPr/>
        </p:nvSpPr>
        <p:spPr bwMode="auto">
          <a:xfrm>
            <a:off x="381000" y="4419600"/>
            <a:ext cx="2286000" cy="1219200"/>
          </a:xfrm>
          <a:prstGeom prst="rect">
            <a:avLst/>
          </a:prstGeom>
          <a:solidFill>
            <a:srgbClr val="FFFF66"/>
          </a:solidFill>
          <a:ln w="12700">
            <a:solidFill>
              <a:srgbClr val="B2B2B2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ts val="115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Visione con un acceleratore ed un rivelatore di particelle</a:t>
            </a:r>
            <a:r>
              <a:rPr lang="en-US" altLang="it-IT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66572" name="AutoShape 12">
            <a:extLst>
              <a:ext uri="{FF2B5EF4-FFF2-40B4-BE49-F238E27FC236}">
                <a16:creationId xmlns:a16="http://schemas.microsoft.com/office/drawing/2014/main" id="{E4F6CC78-D3D3-9DDD-3B43-4D295E917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05000"/>
            <a:ext cx="762000" cy="9144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0C2EB73A-AB04-DE8F-512D-A7A67E606C7F}"/>
              </a:ext>
            </a:extLst>
          </p:cNvPr>
          <p:cNvSpPr>
            <a:spLocks/>
          </p:cNvSpPr>
          <p:nvPr/>
        </p:nvSpPr>
        <p:spPr bwMode="auto">
          <a:xfrm>
            <a:off x="304800" y="2933700"/>
            <a:ext cx="8610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ts val="1150"/>
              </a:spcBef>
              <a:buClrTx/>
              <a:buSzTx/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Aumentando il momento (e quindi l’energia) della particella migliora la risoluzione con la quale si “vede” l’oggetto!!!!</a:t>
            </a:r>
          </a:p>
        </p:txBody>
      </p:sp>
      <p:sp>
        <p:nvSpPr>
          <p:cNvPr id="37895" name="Text Box 8">
            <a:extLst>
              <a:ext uri="{FF2B5EF4-FFF2-40B4-BE49-F238E27FC236}">
                <a16:creationId xmlns:a16="http://schemas.microsoft.com/office/drawing/2014/main" id="{CE541616-E2BB-2AF3-C61D-F10B2A651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5613" y="1152525"/>
            <a:ext cx="97075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latin typeface="Arial" panose="020B0604020202020204" pitchFamily="34" charset="0"/>
              </a:rPr>
              <a:t>      1924: L. De Broglie propone l’idea che ogni particella si possa comportare anche come un’onda, con una </a:t>
            </a:r>
            <a:r>
              <a:rPr lang="it-IT" altLang="it-IT" sz="2200" b="1">
                <a:latin typeface="Symbol" pitchFamily="2" charset="2"/>
              </a:rPr>
              <a:t>l</a:t>
            </a:r>
            <a:r>
              <a:rPr lang="it-IT" altLang="it-IT" sz="2200">
                <a:latin typeface="Arial" panose="020B0604020202020204" pitchFamily="34" charset="0"/>
              </a:rPr>
              <a:t> inversamente proporzionale al suo impulso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7E62019-16FB-F555-9DFE-EEEB752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-65088"/>
            <a:ext cx="7640637" cy="677863"/>
          </a:xfrm>
        </p:spPr>
        <p:txBody>
          <a:bodyPr/>
          <a:lstStyle/>
          <a:p>
            <a:pPr algn="ctr">
              <a:defRPr/>
            </a:pPr>
            <a:r>
              <a:rPr lang="en-US" dirty="0" err="1"/>
              <a:t>Particelle</a:t>
            </a:r>
            <a:r>
              <a:rPr lang="en-US" dirty="0"/>
              <a:t> o </a:t>
            </a:r>
            <a:r>
              <a:rPr lang="en-US" dirty="0" err="1"/>
              <a:t>onde</a:t>
            </a:r>
            <a:r>
              <a:rPr lang="en-US" dirty="0"/>
              <a:t>??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72" grpId="0" animBg="1"/>
      <p:bldP spid="665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AF7E-254B-6E5E-C0EB-4521414A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9213"/>
            <a:ext cx="7640637" cy="677862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E </a:t>
            </a:r>
            <a:r>
              <a:rPr lang="en-US" dirty="0" err="1"/>
              <a:t>soprattutto</a:t>
            </a:r>
            <a:r>
              <a:rPr lang="en-US" dirty="0"/>
              <a:t>….</a:t>
            </a:r>
            <a:endParaRPr lang="it-IT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BB64F38-7665-1B86-43BA-A06B19D3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430338"/>
            <a:ext cx="34893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BAF65A5-C9DC-012F-8497-55A284FE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430338"/>
            <a:ext cx="3352800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CasellaDiTesto 3">
            <a:extLst>
              <a:ext uri="{FF2B5EF4-FFF2-40B4-BE49-F238E27FC236}">
                <a16:creationId xmlns:a16="http://schemas.microsoft.com/office/drawing/2014/main" id="{825D753F-8887-21F3-D3FA-35727AC09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FD02-C4B0-118E-4E00-AEF4E8EA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9213"/>
            <a:ext cx="7640637" cy="677862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E </a:t>
            </a:r>
            <a:r>
              <a:rPr lang="en-US" dirty="0" err="1"/>
              <a:t>soprattutto</a:t>
            </a:r>
            <a:r>
              <a:rPr lang="en-US" dirty="0"/>
              <a:t>….</a:t>
            </a:r>
            <a:endParaRPr lang="it-IT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C8ABB39-9430-01FF-67FC-1AD3B88B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430338"/>
            <a:ext cx="34893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49CA4F6-9AEE-AF09-80F4-F9B59E387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430338"/>
            <a:ext cx="3352800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2A768919-9C5C-D3C7-E453-719F0B087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221163"/>
            <a:ext cx="47244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L’equazione più famosa della storia ci dice che massa ed energia sono fortemente legate, tanto che l’una può trasformarsi nell’altra, quindi….</a:t>
            </a:r>
          </a:p>
        </p:txBody>
      </p:sp>
      <p:sp>
        <p:nvSpPr>
          <p:cNvPr id="40966" name="CasellaDiTesto 3">
            <a:extLst>
              <a:ext uri="{FF2B5EF4-FFF2-40B4-BE49-F238E27FC236}">
                <a16:creationId xmlns:a16="http://schemas.microsoft.com/office/drawing/2014/main" id="{E676C00B-520F-D3A0-4B24-55C1DF0D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FBD92C68-B0B8-F436-A209-12EE39C6D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 dirty="0"/>
              <a:t>Come </a:t>
            </a:r>
            <a:r>
              <a:rPr lang="en-US" altLang="it-IT" dirty="0" err="1"/>
              <a:t>interagiscono</a:t>
            </a:r>
            <a:r>
              <a:rPr lang="en-US" altLang="it-IT" dirty="0"/>
              <a:t> le </a:t>
            </a:r>
            <a:r>
              <a:rPr lang="en-US" altLang="it-IT" dirty="0" err="1"/>
              <a:t>particelle</a:t>
            </a:r>
            <a:r>
              <a:rPr lang="en-US" altLang="it-IT" dirty="0"/>
              <a:t>?</a:t>
            </a:r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1139D92A-4693-9899-ACEB-E3E294F3B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915400" cy="5105400"/>
          </a:xfrm>
        </p:spPr>
        <p:txBody>
          <a:bodyPr/>
          <a:lstStyle/>
          <a:p>
            <a:pPr eaLnBrk="1" hangingPunct="1"/>
            <a:r>
              <a:rPr lang="en-US" altLang="it-IT" sz="2400"/>
              <a:t>Le particelle si attraggono o si respingono mediante particelle “messaggeri”  (quanti del campo)</a:t>
            </a:r>
          </a:p>
          <a:p>
            <a:pPr eaLnBrk="1" hangingPunct="1"/>
            <a:r>
              <a:rPr lang="en-US" altLang="it-IT" sz="2400"/>
              <a:t>Quelle che noi chiamiamo comunemente "forze" sono gli </a:t>
            </a:r>
            <a:r>
              <a:rPr lang="en-US" altLang="it-IT" sz="2400">
                <a:solidFill>
                  <a:srgbClr val="CC3300"/>
                </a:solidFill>
              </a:rPr>
              <a:t>effetti dei mediatori di forza</a:t>
            </a:r>
            <a:r>
              <a:rPr lang="en-US" altLang="it-IT" sz="2400"/>
              <a:t> sulle particelle materiali.</a:t>
            </a:r>
            <a:r>
              <a:rPr lang="en-US" altLang="it-IT" sz="2400">
                <a:latin typeface="Times-Roman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altLang="it-IT"/>
          </a:p>
        </p:txBody>
      </p:sp>
      <p:grpSp>
        <p:nvGrpSpPr>
          <p:cNvPr id="520243" name="Group 51">
            <a:extLst>
              <a:ext uri="{FF2B5EF4-FFF2-40B4-BE49-F238E27FC236}">
                <a16:creationId xmlns:a16="http://schemas.microsoft.com/office/drawing/2014/main" id="{DABA40C1-82C6-BA99-14D5-A1521BC8D25D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082925"/>
            <a:ext cx="6065838" cy="3546475"/>
            <a:chOff x="1488" y="1584"/>
            <a:chExt cx="3821" cy="2234"/>
          </a:xfrm>
        </p:grpSpPr>
        <p:grpSp>
          <p:nvGrpSpPr>
            <p:cNvPr id="41990" name="Group 18">
              <a:extLst>
                <a:ext uri="{FF2B5EF4-FFF2-40B4-BE49-F238E27FC236}">
                  <a16:creationId xmlns:a16="http://schemas.microsoft.com/office/drawing/2014/main" id="{DD963DE2-C439-C2AD-ABA3-8BFFF8BA47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632"/>
              <a:ext cx="3821" cy="2138"/>
              <a:chOff x="1358" y="1452"/>
              <a:chExt cx="3821" cy="2138"/>
            </a:xfrm>
          </p:grpSpPr>
          <p:sp>
            <p:nvSpPr>
              <p:cNvPr id="41996" name="Text Box 19">
                <a:extLst>
                  <a:ext uri="{FF2B5EF4-FFF2-40B4-BE49-F238E27FC236}">
                    <a16:creationId xmlns:a16="http://schemas.microsoft.com/office/drawing/2014/main" id="{830EF7C3-3640-207F-726C-B52DD6E35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8" y="1612"/>
                <a:ext cx="207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4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1997" name="Text Box 20">
                <a:extLst>
                  <a:ext uri="{FF2B5EF4-FFF2-40B4-BE49-F238E27FC236}">
                    <a16:creationId xmlns:a16="http://schemas.microsoft.com/office/drawing/2014/main" id="{725203B1-572F-AB7F-BF8A-92D6B7C9FA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" y="1452"/>
                <a:ext cx="207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4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1998" name="Freeform 21">
                <a:extLst>
                  <a:ext uri="{FF2B5EF4-FFF2-40B4-BE49-F238E27FC236}">
                    <a16:creationId xmlns:a16="http://schemas.microsoft.com/office/drawing/2014/main" id="{53161885-589E-CE45-33FC-94A28EB047FB}"/>
                  </a:ext>
                </a:extLst>
              </p:cNvPr>
              <p:cNvSpPr>
                <a:spLocks/>
              </p:cNvSpPr>
              <p:nvPr/>
            </p:nvSpPr>
            <p:spPr bwMode="auto">
              <a:xfrm rot="3485160">
                <a:off x="2359" y="2430"/>
                <a:ext cx="1432" cy="321"/>
              </a:xfrm>
              <a:custGeom>
                <a:avLst/>
                <a:gdLst>
                  <a:gd name="T0" fmla="*/ 0 w 1432"/>
                  <a:gd name="T1" fmla="*/ 169 h 321"/>
                  <a:gd name="T2" fmla="*/ 144 w 1432"/>
                  <a:gd name="T3" fmla="*/ 37 h 321"/>
                  <a:gd name="T4" fmla="*/ 288 w 1432"/>
                  <a:gd name="T5" fmla="*/ 317 h 321"/>
                  <a:gd name="T6" fmla="*/ 416 w 1432"/>
                  <a:gd name="T7" fmla="*/ 33 h 321"/>
                  <a:gd name="T8" fmla="*/ 572 w 1432"/>
                  <a:gd name="T9" fmla="*/ 313 h 321"/>
                  <a:gd name="T10" fmla="*/ 708 w 1432"/>
                  <a:gd name="T11" fmla="*/ 25 h 321"/>
                  <a:gd name="T12" fmla="*/ 860 w 1432"/>
                  <a:gd name="T13" fmla="*/ 313 h 321"/>
                  <a:gd name="T14" fmla="*/ 1004 w 1432"/>
                  <a:gd name="T15" fmla="*/ 25 h 321"/>
                  <a:gd name="T16" fmla="*/ 1152 w 1432"/>
                  <a:gd name="T17" fmla="*/ 321 h 321"/>
                  <a:gd name="T18" fmla="*/ 1292 w 1432"/>
                  <a:gd name="T19" fmla="*/ 25 h 321"/>
                  <a:gd name="T20" fmla="*/ 1432 w 1432"/>
                  <a:gd name="T21" fmla="*/ 173 h 3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32" h="321">
                    <a:moveTo>
                      <a:pt x="0" y="169"/>
                    </a:moveTo>
                    <a:cubicBezTo>
                      <a:pt x="24" y="147"/>
                      <a:pt x="96" y="12"/>
                      <a:pt x="144" y="37"/>
                    </a:cubicBezTo>
                    <a:cubicBezTo>
                      <a:pt x="192" y="62"/>
                      <a:pt x="243" y="318"/>
                      <a:pt x="288" y="317"/>
                    </a:cubicBezTo>
                    <a:cubicBezTo>
                      <a:pt x="333" y="316"/>
                      <a:pt x="369" y="34"/>
                      <a:pt x="416" y="33"/>
                    </a:cubicBezTo>
                    <a:cubicBezTo>
                      <a:pt x="463" y="32"/>
                      <a:pt x="523" y="314"/>
                      <a:pt x="572" y="313"/>
                    </a:cubicBezTo>
                    <a:cubicBezTo>
                      <a:pt x="621" y="312"/>
                      <a:pt x="660" y="25"/>
                      <a:pt x="708" y="25"/>
                    </a:cubicBezTo>
                    <a:cubicBezTo>
                      <a:pt x="756" y="25"/>
                      <a:pt x="811" y="313"/>
                      <a:pt x="860" y="313"/>
                    </a:cubicBezTo>
                    <a:cubicBezTo>
                      <a:pt x="909" y="313"/>
                      <a:pt x="955" y="24"/>
                      <a:pt x="1004" y="25"/>
                    </a:cubicBezTo>
                    <a:cubicBezTo>
                      <a:pt x="1053" y="26"/>
                      <a:pt x="1104" y="321"/>
                      <a:pt x="1152" y="321"/>
                    </a:cubicBezTo>
                    <a:cubicBezTo>
                      <a:pt x="1200" y="321"/>
                      <a:pt x="1245" y="50"/>
                      <a:pt x="1292" y="25"/>
                    </a:cubicBezTo>
                    <a:cubicBezTo>
                      <a:pt x="1339" y="0"/>
                      <a:pt x="1403" y="142"/>
                      <a:pt x="1432" y="173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99" name="Freeform 22">
                <a:extLst>
                  <a:ext uri="{FF2B5EF4-FFF2-40B4-BE49-F238E27FC236}">
                    <a16:creationId xmlns:a16="http://schemas.microsoft.com/office/drawing/2014/main" id="{0B92FD29-1A18-833C-231D-3FA412830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1642"/>
                <a:ext cx="2213" cy="330"/>
              </a:xfrm>
              <a:custGeom>
                <a:avLst/>
                <a:gdLst>
                  <a:gd name="T0" fmla="*/ 0 w 2213"/>
                  <a:gd name="T1" fmla="*/ 138 h 330"/>
                  <a:gd name="T2" fmla="*/ 1134 w 2213"/>
                  <a:gd name="T3" fmla="*/ 330 h 330"/>
                  <a:gd name="T4" fmla="*/ 2213 w 2213"/>
                  <a:gd name="T5" fmla="*/ 0 h 3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3" h="330">
                    <a:moveTo>
                      <a:pt x="0" y="138"/>
                    </a:moveTo>
                    <a:lnTo>
                      <a:pt x="1134" y="330"/>
                    </a:lnTo>
                    <a:lnTo>
                      <a:pt x="2213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0" name="Freeform 23">
                <a:extLst>
                  <a:ext uri="{FF2B5EF4-FFF2-40B4-BE49-F238E27FC236}">
                    <a16:creationId xmlns:a16="http://schemas.microsoft.com/office/drawing/2014/main" id="{971BAC7D-48A3-893E-956A-B0D631FF6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3200"/>
                <a:ext cx="2331" cy="238"/>
              </a:xfrm>
              <a:custGeom>
                <a:avLst/>
                <a:gdLst>
                  <a:gd name="T0" fmla="*/ 0 w 2331"/>
                  <a:gd name="T1" fmla="*/ 238 h 238"/>
                  <a:gd name="T2" fmla="*/ 1216 w 2331"/>
                  <a:gd name="T3" fmla="*/ 0 h 238"/>
                  <a:gd name="T4" fmla="*/ 2331 w 2331"/>
                  <a:gd name="T5" fmla="*/ 119 h 2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31" h="238">
                    <a:moveTo>
                      <a:pt x="0" y="238"/>
                    </a:moveTo>
                    <a:lnTo>
                      <a:pt x="1216" y="0"/>
                    </a:lnTo>
                    <a:lnTo>
                      <a:pt x="2331" y="119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1" name="Line 24">
                <a:extLst>
                  <a:ext uri="{FF2B5EF4-FFF2-40B4-BE49-F238E27FC236}">
                    <a16:creationId xmlns:a16="http://schemas.microsoft.com/office/drawing/2014/main" id="{1E311D5F-BBA2-100D-4F4D-01E29DF18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3300"/>
                <a:ext cx="192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2" name="Line 25">
                <a:extLst>
                  <a:ext uri="{FF2B5EF4-FFF2-40B4-BE49-F238E27FC236}">
                    <a16:creationId xmlns:a16="http://schemas.microsoft.com/office/drawing/2014/main" id="{E3007F9F-D845-2E2D-DFB8-B84A33120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" y="3246"/>
                <a:ext cx="186" cy="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3" name="Line 26">
                <a:extLst>
                  <a:ext uri="{FF2B5EF4-FFF2-40B4-BE49-F238E27FC236}">
                    <a16:creationId xmlns:a16="http://schemas.microsoft.com/office/drawing/2014/main" id="{A8607B6A-BEA0-D145-27C3-A5EAD4F24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9" y="1860"/>
                <a:ext cx="187" cy="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4" name="Line 27">
                <a:extLst>
                  <a:ext uri="{FF2B5EF4-FFF2-40B4-BE49-F238E27FC236}">
                    <a16:creationId xmlns:a16="http://schemas.microsoft.com/office/drawing/2014/main" id="{FA9FD1A1-06A8-6202-AFA0-02CEB6AA5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0" y="1770"/>
                <a:ext cx="210" cy="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5" name="Text Box 28">
                <a:extLst>
                  <a:ext uri="{FF2B5EF4-FFF2-40B4-BE49-F238E27FC236}">
                    <a16:creationId xmlns:a16="http://schemas.microsoft.com/office/drawing/2014/main" id="{6E4724B6-685D-9800-5340-C4CC382711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9" y="3296"/>
                <a:ext cx="23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40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itchFamily="2" charset="2"/>
                  </a:rPr>
                  <a:t></a:t>
                </a:r>
              </a:p>
            </p:txBody>
          </p:sp>
          <p:sp>
            <p:nvSpPr>
              <p:cNvPr id="42006" name="Text Box 29">
                <a:extLst>
                  <a:ext uri="{FF2B5EF4-FFF2-40B4-BE49-F238E27FC236}">
                    <a16:creationId xmlns:a16="http://schemas.microsoft.com/office/drawing/2014/main" id="{1FE49311-41C5-2ED6-7B08-FED3DAB2A4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7" y="3188"/>
                <a:ext cx="23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40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itchFamily="2" charset="2"/>
                  </a:rPr>
                  <a:t></a:t>
                </a:r>
              </a:p>
            </p:txBody>
          </p:sp>
          <p:sp>
            <p:nvSpPr>
              <p:cNvPr id="42007" name="Text Box 30">
                <a:extLst>
                  <a:ext uri="{FF2B5EF4-FFF2-40B4-BE49-F238E27FC236}">
                    <a16:creationId xmlns:a16="http://schemas.microsoft.com/office/drawing/2014/main" id="{34947358-5101-B062-59C6-F983A23B98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9" y="2294"/>
                <a:ext cx="201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40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itchFamily="2" charset="2"/>
                  </a:rPr>
                  <a:t></a:t>
                </a:r>
              </a:p>
            </p:txBody>
          </p:sp>
          <p:sp>
            <p:nvSpPr>
              <p:cNvPr id="42008" name="Text Box 31">
                <a:extLst>
                  <a:ext uri="{FF2B5EF4-FFF2-40B4-BE49-F238E27FC236}">
                    <a16:creationId xmlns:a16="http://schemas.microsoft.com/office/drawing/2014/main" id="{E7E60555-747A-5DEC-975D-671E308C62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0" y="1969"/>
                <a:ext cx="1169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400">
                    <a:latin typeface="Arial" panose="020B0604020202020204" pitchFamily="34" charset="0"/>
                  </a:rPr>
                  <a:t>Diagramma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400">
                    <a:latin typeface="Arial" panose="020B0604020202020204" pitchFamily="34" charset="0"/>
                  </a:rPr>
                  <a:t>di Feynman</a:t>
                </a:r>
              </a:p>
            </p:txBody>
          </p:sp>
        </p:grpSp>
        <p:sp>
          <p:nvSpPr>
            <p:cNvPr id="41991" name="Text Box 46">
              <a:extLst>
                <a:ext uri="{FF2B5EF4-FFF2-40B4-BE49-F238E27FC236}">
                  <a16:creationId xmlns:a16="http://schemas.microsoft.com/office/drawing/2014/main" id="{9CCE9F1C-B675-E15E-1871-E98068B65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747"/>
              <a:ext cx="258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3200"/>
                <a:t>e</a:t>
              </a:r>
            </a:p>
          </p:txBody>
        </p:sp>
        <p:sp>
          <p:nvSpPr>
            <p:cNvPr id="41992" name="Text Box 47">
              <a:extLst>
                <a:ext uri="{FF2B5EF4-FFF2-40B4-BE49-F238E27FC236}">
                  <a16:creationId xmlns:a16="http://schemas.microsoft.com/office/drawing/2014/main" id="{2B5475A7-A6AE-9C1F-C099-0DF658393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584"/>
              <a:ext cx="258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3200"/>
                <a:t>e</a:t>
              </a:r>
            </a:p>
          </p:txBody>
        </p:sp>
        <p:sp>
          <p:nvSpPr>
            <p:cNvPr id="41993" name="Text Box 48">
              <a:extLst>
                <a:ext uri="{FF2B5EF4-FFF2-40B4-BE49-F238E27FC236}">
                  <a16:creationId xmlns:a16="http://schemas.microsoft.com/office/drawing/2014/main" id="{FD099DFE-6895-C3F7-C4E3-466679CC9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453"/>
              <a:ext cx="33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3200">
                  <a:latin typeface="Symbol" pitchFamily="2" charset="2"/>
                </a:rPr>
                <a:t>m</a:t>
              </a:r>
            </a:p>
          </p:txBody>
        </p:sp>
        <p:sp>
          <p:nvSpPr>
            <p:cNvPr id="41994" name="Text Box 49">
              <a:extLst>
                <a:ext uri="{FF2B5EF4-FFF2-40B4-BE49-F238E27FC236}">
                  <a16:creationId xmlns:a16="http://schemas.microsoft.com/office/drawing/2014/main" id="{8D6FE552-E06F-FB2D-A1F0-B9D831D18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360"/>
              <a:ext cx="264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3200">
                  <a:latin typeface="Symbol" pitchFamily="2" charset="2"/>
                </a:rPr>
                <a:t>m</a:t>
              </a:r>
            </a:p>
          </p:txBody>
        </p:sp>
        <p:sp>
          <p:nvSpPr>
            <p:cNvPr id="41995" name="Text Box 50">
              <a:extLst>
                <a:ext uri="{FF2B5EF4-FFF2-40B4-BE49-F238E27FC236}">
                  <a16:creationId xmlns:a16="http://schemas.microsoft.com/office/drawing/2014/main" id="{B8CDE74E-680F-F296-D83E-C5423A6FC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" y="2448"/>
              <a:ext cx="22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3200">
                  <a:latin typeface="Symbol" pitchFamily="2" charset="2"/>
                </a:rPr>
                <a:t>g</a:t>
              </a:r>
            </a:p>
          </p:txBody>
        </p:sp>
      </p:grpSp>
      <p:sp>
        <p:nvSpPr>
          <p:cNvPr id="41989" name="CasellaDiTesto 3">
            <a:extLst>
              <a:ext uri="{FF2B5EF4-FFF2-40B4-BE49-F238E27FC236}">
                <a16:creationId xmlns:a16="http://schemas.microsoft.com/office/drawing/2014/main" id="{387C962C-5AE4-4056-3EF2-F68AF1EB8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81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ACD2436-89B9-944C-A479-5F4CD8C3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188913"/>
            <a:ext cx="7640638" cy="677862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anose="020E0502030308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dirty="0"/>
              <a:t>Come </a:t>
            </a:r>
            <a:r>
              <a:rPr lang="en-US" altLang="it-IT" dirty="0" err="1"/>
              <a:t>interagiscono</a:t>
            </a:r>
            <a:r>
              <a:rPr lang="en-US" altLang="it-IT" dirty="0"/>
              <a:t> le </a:t>
            </a:r>
            <a:r>
              <a:rPr lang="en-US" altLang="it-IT" dirty="0" err="1"/>
              <a:t>particelle</a:t>
            </a:r>
            <a:r>
              <a:rPr lang="en-US" altLang="it-IT" dirty="0"/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C3AB0C-8E51-CD83-B3E7-98E20018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412875"/>
            <a:ext cx="8675687" cy="5105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Blip>
                <a:blip r:embed="rId3"/>
              </a:buBlip>
              <a:defRPr sz="2400" kern="12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it-IT" sz="2400" dirty="0"/>
              <a:t>- Le </a:t>
            </a:r>
            <a:r>
              <a:rPr lang="en-US" altLang="it-IT" sz="2400" dirty="0" err="1"/>
              <a:t>particelle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fondamentali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che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interagiscono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sono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chiamate</a:t>
            </a:r>
            <a:r>
              <a:rPr lang="en-US" altLang="it-IT" sz="2400" dirty="0"/>
              <a:t> </a:t>
            </a:r>
            <a:r>
              <a:rPr lang="en-US" altLang="it-IT" sz="2400" b="1" dirty="0" err="1"/>
              <a:t>Fermioni</a:t>
            </a:r>
            <a:endParaRPr lang="en-US" altLang="it-IT" sz="2400" b="1" dirty="0"/>
          </a:p>
          <a:p>
            <a:pPr eaLnBrk="1" hangingPunct="1">
              <a:defRPr/>
            </a:pPr>
            <a:endParaRPr lang="en-US" altLang="it-IT" sz="2400" b="1" dirty="0"/>
          </a:p>
          <a:p>
            <a:pPr eaLnBrk="1" hangingPunct="1">
              <a:defRPr/>
            </a:pPr>
            <a:r>
              <a:rPr lang="en-US" altLang="it-IT" sz="2400" dirty="0"/>
              <a:t>- I “</a:t>
            </a:r>
            <a:r>
              <a:rPr lang="en-US" altLang="it-IT" sz="2400" dirty="0" err="1"/>
              <a:t>mediatori</a:t>
            </a:r>
            <a:r>
              <a:rPr lang="en-US" altLang="it-IT" sz="2400" dirty="0"/>
              <a:t>” </a:t>
            </a:r>
            <a:r>
              <a:rPr lang="en-US" altLang="it-IT" sz="2400" dirty="0" err="1"/>
              <a:t>delle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interazioni</a:t>
            </a:r>
            <a:r>
              <a:rPr lang="en-US" altLang="it-IT" sz="2400" dirty="0"/>
              <a:t> (</a:t>
            </a:r>
            <a:r>
              <a:rPr lang="en-US" altLang="it-IT" sz="2400" dirty="0" err="1"/>
              <a:t>forze</a:t>
            </a:r>
            <a:r>
              <a:rPr lang="en-US" altLang="it-IT" sz="2400" dirty="0"/>
              <a:t>) </a:t>
            </a:r>
            <a:r>
              <a:rPr lang="en-US" altLang="it-IT" sz="2400" dirty="0" err="1"/>
              <a:t>si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chiamano</a:t>
            </a:r>
            <a:r>
              <a:rPr lang="en-US" altLang="it-IT" sz="2400" dirty="0"/>
              <a:t> </a:t>
            </a:r>
            <a:r>
              <a:rPr lang="en-US" altLang="it-IT" sz="2400" b="1" dirty="0" err="1"/>
              <a:t>Bosoni</a:t>
            </a:r>
            <a:endParaRPr lang="en-US" altLang="it-IT" sz="2400" b="1" dirty="0"/>
          </a:p>
          <a:p>
            <a:pPr eaLnBrk="1" hangingPunct="1">
              <a:defRPr/>
            </a:pPr>
            <a:endParaRPr lang="en-US" altLang="it-IT" sz="2400" b="1" dirty="0"/>
          </a:p>
          <a:p>
            <a:pPr eaLnBrk="1" hangingPunct="1">
              <a:defRPr/>
            </a:pPr>
            <a:r>
              <a:rPr lang="en-US" altLang="it-IT" sz="2400" b="1" dirty="0"/>
              <a:t>- Li </a:t>
            </a:r>
            <a:r>
              <a:rPr lang="en-US" altLang="it-IT" sz="2400" b="1" dirty="0" err="1"/>
              <a:t>differenzia</a:t>
            </a:r>
            <a:r>
              <a:rPr lang="en-US" altLang="it-IT" sz="2400" b="1" dirty="0"/>
              <a:t> una </a:t>
            </a:r>
            <a:r>
              <a:rPr lang="en-US" altLang="it-IT" sz="2400" b="1" dirty="0" err="1"/>
              <a:t>caratteristica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intrinseca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chiamata</a:t>
            </a:r>
            <a:r>
              <a:rPr lang="en-US" altLang="it-IT" sz="2400" b="1" dirty="0"/>
              <a:t> “spin”, una specie di </a:t>
            </a:r>
            <a:r>
              <a:rPr lang="en-US" altLang="it-IT" sz="2400" b="1" dirty="0" err="1"/>
              <a:t>momento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angolare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intrinseco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della</a:t>
            </a:r>
            <a:r>
              <a:rPr lang="en-US" altLang="it-IT" sz="2400" b="1" dirty="0"/>
              <a:t> </a:t>
            </a:r>
            <a:r>
              <a:rPr lang="en-US" altLang="it-IT" sz="2400" b="1" dirty="0" err="1"/>
              <a:t>particella</a:t>
            </a:r>
            <a:endParaRPr lang="en-US" altLang="it-IT" sz="2400" b="1" dirty="0"/>
          </a:p>
          <a:p>
            <a:pPr lvl="1" eaLnBrk="1" hangingPunct="1">
              <a:defRPr/>
            </a:pPr>
            <a:r>
              <a:rPr lang="en-US" altLang="it-IT" sz="2000" b="1" dirty="0"/>
              <a:t>- </a:t>
            </a:r>
            <a:r>
              <a:rPr lang="en-US" altLang="it-IT" sz="2000" b="1" dirty="0" err="1"/>
              <a:t>Fermioni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hanno</a:t>
            </a:r>
            <a:r>
              <a:rPr lang="en-US" altLang="it-IT" sz="2000" b="1" dirty="0"/>
              <a:t> spin </a:t>
            </a:r>
            <a:r>
              <a:rPr lang="en-US" altLang="it-IT" sz="2000" b="1" dirty="0" err="1"/>
              <a:t>semintero</a:t>
            </a:r>
            <a:r>
              <a:rPr lang="en-US" altLang="it-IT" sz="2000" b="1" dirty="0"/>
              <a:t> (1/2) </a:t>
            </a:r>
          </a:p>
          <a:p>
            <a:pPr lvl="1" eaLnBrk="1" hangingPunct="1">
              <a:defRPr/>
            </a:pPr>
            <a:r>
              <a:rPr lang="en-US" altLang="it-IT" sz="2000" b="1" dirty="0"/>
              <a:t>- </a:t>
            </a:r>
            <a:r>
              <a:rPr lang="en-US" altLang="it-IT" sz="2000" b="1" dirty="0" err="1"/>
              <a:t>Bosoni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hanno</a:t>
            </a:r>
            <a:r>
              <a:rPr lang="en-US" altLang="it-IT" sz="2000" b="1" dirty="0"/>
              <a:t> spin </a:t>
            </a:r>
            <a:r>
              <a:rPr lang="en-US" altLang="it-IT" sz="2000" b="1" dirty="0" err="1"/>
              <a:t>intero</a:t>
            </a:r>
            <a:r>
              <a:rPr lang="en-US" altLang="it-IT" sz="2000" b="1" dirty="0"/>
              <a:t> (0, 1)</a:t>
            </a:r>
            <a:endParaRPr lang="en-US" altLang="it-IT" dirty="0"/>
          </a:p>
          <a:p>
            <a:pPr lvl="1" eaLnBrk="1" hangingPunct="1">
              <a:defRPr/>
            </a:pPr>
            <a:endParaRPr lang="en-US" altLang="it-IT" sz="2000" b="1" dirty="0"/>
          </a:p>
          <a:p>
            <a:pPr marL="288000" lvl="1" eaLnBrk="1" hangingPunct="1">
              <a:defRPr/>
            </a:pPr>
            <a:r>
              <a:rPr lang="en-US" altLang="it-IT" dirty="0">
                <a:solidFill>
                  <a:schemeClr val="bg2"/>
                </a:solidFill>
              </a:rPr>
              <a:t>- </a:t>
            </a:r>
            <a:r>
              <a:rPr lang="en-US" altLang="it-IT" dirty="0" err="1">
                <a:solidFill>
                  <a:schemeClr val="bg2"/>
                </a:solidFill>
              </a:rPr>
              <a:t>Questo</a:t>
            </a:r>
            <a:r>
              <a:rPr lang="en-US" altLang="it-IT" dirty="0">
                <a:solidFill>
                  <a:schemeClr val="bg2"/>
                </a:solidFill>
              </a:rPr>
              <a:t> spin </a:t>
            </a:r>
            <a:r>
              <a:rPr lang="en-US" altLang="it-IT" dirty="0" err="1">
                <a:solidFill>
                  <a:schemeClr val="bg2"/>
                </a:solidFill>
              </a:rPr>
              <a:t>diverso</a:t>
            </a:r>
            <a:r>
              <a:rPr lang="en-US" altLang="it-IT" dirty="0">
                <a:solidFill>
                  <a:schemeClr val="bg2"/>
                </a:solidFill>
              </a:rPr>
              <a:t> </a:t>
            </a:r>
            <a:r>
              <a:rPr lang="en-US" altLang="it-IT" dirty="0" err="1">
                <a:solidFill>
                  <a:schemeClr val="bg2"/>
                </a:solidFill>
              </a:rPr>
              <a:t>conferisce</a:t>
            </a:r>
            <a:r>
              <a:rPr lang="en-US" altLang="it-IT" dirty="0">
                <a:solidFill>
                  <a:schemeClr val="bg2"/>
                </a:solidFill>
              </a:rPr>
              <a:t> </a:t>
            </a:r>
            <a:r>
              <a:rPr lang="en-US" altLang="it-IT" dirty="0" err="1">
                <a:solidFill>
                  <a:schemeClr val="bg2"/>
                </a:solidFill>
              </a:rPr>
              <a:t>proprietà</a:t>
            </a:r>
            <a:r>
              <a:rPr lang="en-US" altLang="it-IT" dirty="0">
                <a:solidFill>
                  <a:schemeClr val="bg2"/>
                </a:solidFill>
              </a:rPr>
              <a:t> diverse </a:t>
            </a:r>
            <a:r>
              <a:rPr lang="en-US" altLang="it-IT" dirty="0" err="1">
                <a:solidFill>
                  <a:schemeClr val="bg2"/>
                </a:solidFill>
              </a:rPr>
              <a:t>alle</a:t>
            </a:r>
            <a:r>
              <a:rPr lang="en-US" altLang="it-IT" dirty="0">
                <a:solidFill>
                  <a:schemeClr val="bg2"/>
                </a:solidFill>
              </a:rPr>
              <a:t> </a:t>
            </a:r>
            <a:r>
              <a:rPr lang="en-US" altLang="it-IT" dirty="0" err="1">
                <a:solidFill>
                  <a:schemeClr val="bg2"/>
                </a:solidFill>
              </a:rPr>
              <a:t>particelle</a:t>
            </a:r>
            <a:r>
              <a:rPr lang="en-US" altLang="it-IT" dirty="0">
                <a:solidFill>
                  <a:schemeClr val="bg2"/>
                </a:solidFill>
              </a:rPr>
              <a:t> e </a:t>
            </a:r>
            <a:r>
              <a:rPr lang="en-US" altLang="it-IT" dirty="0" err="1">
                <a:solidFill>
                  <a:schemeClr val="bg2"/>
                </a:solidFill>
              </a:rPr>
              <a:t>richiede</a:t>
            </a:r>
            <a:r>
              <a:rPr lang="en-US" altLang="it-IT" dirty="0">
                <a:solidFill>
                  <a:schemeClr val="bg2"/>
                </a:solidFill>
              </a:rPr>
              <a:t> una </a:t>
            </a:r>
            <a:r>
              <a:rPr lang="en-US" altLang="it-IT" dirty="0" err="1">
                <a:solidFill>
                  <a:schemeClr val="bg2"/>
                </a:solidFill>
              </a:rPr>
              <a:t>descrizione</a:t>
            </a:r>
            <a:r>
              <a:rPr lang="en-US" altLang="it-IT" dirty="0">
                <a:solidFill>
                  <a:schemeClr val="bg2"/>
                </a:solidFill>
              </a:rPr>
              <a:t> </a:t>
            </a:r>
            <a:r>
              <a:rPr lang="en-US" altLang="it-IT" dirty="0" err="1">
                <a:solidFill>
                  <a:schemeClr val="bg2"/>
                </a:solidFill>
              </a:rPr>
              <a:t>matematica</a:t>
            </a:r>
            <a:r>
              <a:rPr lang="en-US" altLang="it-IT" dirty="0">
                <a:solidFill>
                  <a:schemeClr val="bg2"/>
                </a:solidFill>
              </a:rPr>
              <a:t> </a:t>
            </a:r>
            <a:r>
              <a:rPr lang="en-US" altLang="it-IT" dirty="0" err="1">
                <a:solidFill>
                  <a:schemeClr val="bg2"/>
                </a:solidFill>
              </a:rPr>
              <a:t>completamente</a:t>
            </a:r>
            <a:r>
              <a:rPr lang="en-US" altLang="it-IT" dirty="0">
                <a:solidFill>
                  <a:schemeClr val="bg2"/>
                </a:solidFill>
              </a:rPr>
              <a:t> </a:t>
            </a:r>
            <a:r>
              <a:rPr lang="en-US" altLang="it-IT" dirty="0" err="1">
                <a:solidFill>
                  <a:schemeClr val="bg2"/>
                </a:solidFill>
              </a:rPr>
              <a:t>diversa</a:t>
            </a:r>
            <a:r>
              <a:rPr lang="en-US" altLang="it-IT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3012" name="CasellaDiTesto 3">
            <a:extLst>
              <a:ext uri="{FF2B5EF4-FFF2-40B4-BE49-F238E27FC236}">
                <a16:creationId xmlns:a16="http://schemas.microsoft.com/office/drawing/2014/main" id="{EC9E5A54-D4FD-D6B1-75BA-8E265D301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870A1AA-7CA1-3A99-B90C-CD01B6571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14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466947" name="Rectangle 3">
            <a:extLst>
              <a:ext uri="{FF2B5EF4-FFF2-40B4-BE49-F238E27FC236}">
                <a16:creationId xmlns:a16="http://schemas.microsoft.com/office/drawing/2014/main" id="{200FEAFA-B8D5-7C55-233A-F240B3A22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Gravita’</a:t>
            </a:r>
          </a:p>
        </p:txBody>
      </p:sp>
      <p:sp>
        <p:nvSpPr>
          <p:cNvPr id="466948" name="Rectangle 4">
            <a:extLst>
              <a:ext uri="{FF2B5EF4-FFF2-40B4-BE49-F238E27FC236}">
                <a16:creationId xmlns:a16="http://schemas.microsoft.com/office/drawing/2014/main" id="{99FA83B2-6DEE-0727-8AD6-790BE4E4B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it-IT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La forza gravitazionale è probabilmente la forza che ci è più familiare: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it-IT" sz="2000"/>
              <a:t>non è compresa nel Modello Standard perché i suoi effetti sono piccolissimi nei processi tra le particelle</a:t>
            </a:r>
          </a:p>
        </p:txBody>
      </p:sp>
      <p:grpSp>
        <p:nvGrpSpPr>
          <p:cNvPr id="44037" name="Group 5">
            <a:extLst>
              <a:ext uri="{FF2B5EF4-FFF2-40B4-BE49-F238E27FC236}">
                <a16:creationId xmlns:a16="http://schemas.microsoft.com/office/drawing/2014/main" id="{E1BBA893-548C-246D-976F-BDF0B7A30B6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743200"/>
            <a:ext cx="5029200" cy="3962400"/>
            <a:chOff x="1488" y="576"/>
            <a:chExt cx="3753" cy="2951"/>
          </a:xfrm>
        </p:grpSpPr>
        <p:graphicFrame>
          <p:nvGraphicFramePr>
            <p:cNvPr id="44040" name="Object 6">
              <a:extLst>
                <a:ext uri="{FF2B5EF4-FFF2-40B4-BE49-F238E27FC236}">
                  <a16:creationId xmlns:a16="http://schemas.microsoft.com/office/drawing/2014/main" id="{1FA30A02-95C3-8532-50EF-0C25837878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576"/>
            <a:ext cx="3753" cy="29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2762250" imgH="2171700" progId="MSPhotoEd.3">
                    <p:embed/>
                  </p:oleObj>
                </mc:Choice>
                <mc:Fallback>
                  <p:oleObj name="Photo Editor Photo" r:id="rId4" imgW="2762250" imgH="2171700" progId="MSPhotoEd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576"/>
                          <a:ext cx="3753" cy="2951"/>
                        </a:xfrm>
                        <a:prstGeom prst="rect">
                          <a:avLst/>
                        </a:prstGeom>
                        <a:noFill/>
                        <a:ln w="762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1" name="Line 7">
              <a:extLst>
                <a:ext uri="{FF2B5EF4-FFF2-40B4-BE49-F238E27FC236}">
                  <a16:creationId xmlns:a16="http://schemas.microsoft.com/office/drawing/2014/main" id="{200CBE0D-0CCD-C2BD-4330-A81CD9DAD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504"/>
              <a:ext cx="375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466952" name="Rectangle 8">
            <a:extLst>
              <a:ext uri="{FF2B5EF4-FFF2-40B4-BE49-F238E27FC236}">
                <a16:creationId xmlns:a16="http://schemas.microsoft.com/office/drawing/2014/main" id="{A5551DA0-1707-6FC1-6874-A3FDF91BA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819400"/>
            <a:ext cx="2971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n-US" altLang="it-IT" sz="2000">
                <a:latin typeface="Arial" panose="020B0604020202020204" pitchFamily="34" charset="0"/>
              </a:rPr>
              <a:t>Anche se la gravità agisce </a:t>
            </a:r>
            <a:r>
              <a:rPr lang="en-US" altLang="it-IT" sz="2000" u="sng">
                <a:latin typeface="Arial" panose="020B0604020202020204" pitchFamily="34" charset="0"/>
              </a:rPr>
              <a:t>su ogni cosa</a:t>
            </a:r>
            <a:r>
              <a:rPr lang="en-US" altLang="it-IT" sz="2000">
                <a:latin typeface="Arial" panose="020B0604020202020204" pitchFamily="34" charset="0"/>
              </a:rPr>
              <a:t>,è </a:t>
            </a:r>
            <a:r>
              <a:rPr lang="en-US" altLang="it-IT" sz="2000">
                <a:solidFill>
                  <a:srgbClr val="CC3300"/>
                </a:solidFill>
                <a:latin typeface="Arial" panose="020B0604020202020204" pitchFamily="34" charset="0"/>
              </a:rPr>
              <a:t>una forza molto debole qualora le masse in gioco siano piccole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n-US" altLang="it-IT" sz="2000">
                <a:latin typeface="Arial" panose="020B0604020202020204" pitchFamily="34" charset="0"/>
              </a:rPr>
              <a:t>La particella mediatrice di forza per la gravità si chiama </a:t>
            </a:r>
            <a:r>
              <a:rPr lang="en-US" altLang="it-IT" sz="2000" u="sng">
                <a:solidFill>
                  <a:srgbClr val="CC3300"/>
                </a:solidFill>
                <a:latin typeface="Arial" panose="020B0604020202020204" pitchFamily="34" charset="0"/>
              </a:rPr>
              <a:t>gravitone</a:t>
            </a:r>
            <a:r>
              <a:rPr lang="en-US" altLang="it-IT" sz="2000">
                <a:latin typeface="Arial" panose="020B0604020202020204" pitchFamily="34" charset="0"/>
              </a:rPr>
              <a:t>: la sua esistenza e’ prevista ma non e’ ancora stata osservata</a:t>
            </a:r>
          </a:p>
        </p:txBody>
      </p:sp>
      <p:sp>
        <p:nvSpPr>
          <p:cNvPr id="44039" name="CasellaDiTesto 3">
            <a:extLst>
              <a:ext uri="{FF2B5EF4-FFF2-40B4-BE49-F238E27FC236}">
                <a16:creationId xmlns:a16="http://schemas.microsoft.com/office/drawing/2014/main" id="{90E487D8-D129-F781-8E5B-3ECF11389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>
            <a:extLst>
              <a:ext uri="{FF2B5EF4-FFF2-40B4-BE49-F238E27FC236}">
                <a16:creationId xmlns:a16="http://schemas.microsoft.com/office/drawing/2014/main" id="{D2A3A8E3-2186-ADA2-AAD6-06D3EE010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Elettromagnetica</a:t>
            </a:r>
          </a:p>
        </p:txBody>
      </p:sp>
      <p:sp>
        <p:nvSpPr>
          <p:cNvPr id="467971" name="Rectangle 3">
            <a:extLst>
              <a:ext uri="{FF2B5EF4-FFF2-40B4-BE49-F238E27FC236}">
                <a16:creationId xmlns:a16="http://schemas.microsoft.com/office/drawing/2014/main" id="{E4DE3DCF-C9CA-2DEC-461C-1A1843068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670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sz="2400"/>
              <a:t>Molte delle forze che sperimentiamo ogni giorno sono dovute alle interazioni elettromagnetiche nella materia: tengono assieme gli atomi e i materiali solidi</a:t>
            </a:r>
            <a:r>
              <a:rPr lang="en-US" altLang="it-IT" sz="20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1800"/>
              <a:t>la carica elettrica (positiva/negativa) e il magnetismo (nord/sud) sono diverse facce di una stessa interazione, l'elettromagnetismo.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1800"/>
              <a:t>cariche opposte, per esempio un protone e un elettrone, si attirano, mentre particelle con la stessa carica si respingono.</a:t>
            </a:r>
            <a:r>
              <a:rPr lang="en-US" altLang="it-IT" sz="1800">
                <a:latin typeface="Times-Roman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it-IT" sz="1800">
              <a:latin typeface="Times-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it-IT" sz="2000">
              <a:latin typeface="Times-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it-IT" sz="2000">
              <a:latin typeface="Times-Roman" charset="0"/>
            </a:endParaRPr>
          </a:p>
        </p:txBody>
      </p:sp>
      <p:sp>
        <p:nvSpPr>
          <p:cNvPr id="467973" name="Rectangle 5">
            <a:extLst>
              <a:ext uri="{FF2B5EF4-FFF2-40B4-BE49-F238E27FC236}">
                <a16:creationId xmlns:a16="http://schemas.microsoft.com/office/drawing/2014/main" id="{2B2CFC34-7C87-B3E0-6CDA-C86DBC343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76800"/>
            <a:ext cx="843915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it-IT" sz="2400"/>
              <a:t>  La particella mediatrice dell'interazione elettromagnetica si 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it-IT" sz="2400"/>
              <a:t>   chiama</a:t>
            </a:r>
            <a:r>
              <a:rPr lang="en-US" altLang="it-IT" sz="2400" u="sng">
                <a:solidFill>
                  <a:srgbClr val="CC3300"/>
                </a:solidFill>
              </a:rPr>
              <a:t> fotone</a:t>
            </a:r>
            <a:r>
              <a:rPr lang="en-US" altLang="it-IT" sz="2400"/>
              <a:t>.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 sz="2000">
                <a:solidFill>
                  <a:schemeClr val="tx1"/>
                </a:solidFill>
              </a:rPr>
              <a:t>In base alla loro energia, i fotoni sono distinti come:  raggi gamma,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it-IT" sz="2000">
                <a:solidFill>
                  <a:schemeClr val="tx1"/>
                </a:solidFill>
              </a:rPr>
              <a:t> luce (visibile), microonde, onde radio, etc.</a:t>
            </a:r>
          </a:p>
        </p:txBody>
      </p:sp>
      <p:pic>
        <p:nvPicPr>
          <p:cNvPr id="45061" name="Picture 6" descr="C:\My Documents\ATLAS\attraction.jpg">
            <a:extLst>
              <a:ext uri="{FF2B5EF4-FFF2-40B4-BE49-F238E27FC236}">
                <a16:creationId xmlns:a16="http://schemas.microsoft.com/office/drawing/2014/main" id="{3F30DAD7-A87A-4C98-B5CD-8983C1F1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5052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7" descr="C:\My Documents\ATLAS\repulsion.jpg">
            <a:extLst>
              <a:ext uri="{FF2B5EF4-FFF2-40B4-BE49-F238E27FC236}">
                <a16:creationId xmlns:a16="http://schemas.microsoft.com/office/drawing/2014/main" id="{0406ABFC-D34B-614D-5720-7AE45959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5814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CasellaDiTesto 3">
            <a:extLst>
              <a:ext uri="{FF2B5EF4-FFF2-40B4-BE49-F238E27FC236}">
                <a16:creationId xmlns:a16="http://schemas.microsoft.com/office/drawing/2014/main" id="{3230F097-8DEE-366C-E886-C85CBA275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/>
      <p:bldP spid="46797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>
            <a:extLst>
              <a:ext uri="{FF2B5EF4-FFF2-40B4-BE49-F238E27FC236}">
                <a16:creationId xmlns:a16="http://schemas.microsoft.com/office/drawing/2014/main" id="{0D638CFD-6AA5-9E4C-EEC2-BB3A3242A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Interazione Forte</a:t>
            </a:r>
          </a:p>
        </p:txBody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F5FB1C9A-9559-2C4E-27A2-CE92BF1B3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124200"/>
            <a:ext cx="8534400" cy="2819400"/>
          </a:xfrm>
        </p:spPr>
        <p:txBody>
          <a:bodyPr/>
          <a:lstStyle/>
          <a:p>
            <a:pPr eaLnBrk="1" hangingPunct="1"/>
            <a:r>
              <a:rPr lang="en-US" altLang="it-IT" sz="2400"/>
              <a:t>Alcune particelle (i quark e i gluoni) hanno una carica di un nuovo tipo: è stata chiamata </a:t>
            </a:r>
            <a:r>
              <a:rPr lang="en-US" altLang="it-IT" sz="2400" b="1">
                <a:solidFill>
                  <a:srgbClr val="CC3300"/>
                </a:solidFill>
              </a:rPr>
              <a:t>carica di colore</a:t>
            </a:r>
            <a:r>
              <a:rPr lang="en-US" altLang="it-IT" sz="2400"/>
              <a:t>.   </a:t>
            </a:r>
          </a:p>
          <a:p>
            <a:pPr lvl="1" eaLnBrk="1" hangingPunct="1"/>
            <a:r>
              <a:rPr lang="en-US" altLang="it-IT" sz="2000"/>
              <a:t>Ogni quark puo’ avere uno dei tre colori: rosso, blu o verde</a:t>
            </a:r>
            <a:endParaRPr lang="en-US" altLang="it-IT"/>
          </a:p>
          <a:p>
            <a:pPr eaLnBrk="1" hangingPunct="1"/>
            <a:r>
              <a:rPr lang="en-US" altLang="it-IT" sz="2400"/>
              <a:t>Tra particelle dotate di carica di colore l'interazione è molto forte, tanto da meritarsi il nome di </a:t>
            </a:r>
            <a:r>
              <a:rPr lang="en-US" altLang="it-IT" sz="2400" b="1"/>
              <a:t>interazione forte</a:t>
            </a:r>
            <a:r>
              <a:rPr lang="en-US" altLang="it-IT" sz="2400"/>
              <a:t>. </a:t>
            </a:r>
          </a:p>
          <a:p>
            <a:pPr lvl="1" eaLnBrk="1" hangingPunct="1"/>
            <a:r>
              <a:rPr lang="en-US" altLang="it-IT" sz="2000"/>
              <a:t>La sua particella mediatrice è stata chiamata </a:t>
            </a:r>
            <a:r>
              <a:rPr lang="en-US" altLang="it-IT" sz="2000" b="1" u="sng">
                <a:solidFill>
                  <a:srgbClr val="CC3300"/>
                </a:solidFill>
              </a:rPr>
              <a:t>gluone</a:t>
            </a:r>
            <a:r>
              <a:rPr lang="en-US" altLang="it-IT" sz="2000"/>
              <a:t>: perche’ “incolla”  i quark fra di loro</a:t>
            </a:r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567A1ACE-13F0-B716-7FBB-78233EA2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0825"/>
            <a:ext cx="3987800" cy="11271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it-IT" sz="2000" i="1"/>
              <a:t>Perche’ la repulsione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it-IT" sz="2000" i="1"/>
              <a:t>elettromagnetica fra i protoni del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it-IT" sz="2000" i="1"/>
              <a:t>nucleo non fa esplodere l’atomo?</a:t>
            </a:r>
            <a:r>
              <a:rPr lang="en-US" altLang="it-IT" sz="2000" i="1">
                <a:solidFill>
                  <a:srgbClr val="000099"/>
                </a:solidFill>
                <a:latin typeface="Times-Roman" charset="0"/>
              </a:rPr>
              <a:t> </a:t>
            </a:r>
          </a:p>
        </p:txBody>
      </p:sp>
      <p:pic>
        <p:nvPicPr>
          <p:cNvPr id="46085" name="Picture 6" descr="C:\My Documents\ATLAS\atom_explode.jpg">
            <a:extLst>
              <a:ext uri="{FF2B5EF4-FFF2-40B4-BE49-F238E27FC236}">
                <a16:creationId xmlns:a16="http://schemas.microsoft.com/office/drawing/2014/main" id="{852CD77B-20E0-BEF8-6DAE-CD033100E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26670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6" name="CasellaDiTesto 3">
            <a:extLst>
              <a:ext uri="{FF2B5EF4-FFF2-40B4-BE49-F238E27FC236}">
                <a16:creationId xmlns:a16="http://schemas.microsoft.com/office/drawing/2014/main" id="{7DDF412D-6BE9-E028-6CED-3BE3352E6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>
            <a:extLst>
              <a:ext uri="{FF2B5EF4-FFF2-40B4-BE49-F238E27FC236}">
                <a16:creationId xmlns:a16="http://schemas.microsoft.com/office/drawing/2014/main" id="{8E64413D-988C-A1CA-547E-AF854744E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Il Modello a quark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339F8C8-7418-1870-DAC2-EE0D88B98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1964 Gell-Mann, Zweig</a:t>
            </a:r>
          </a:p>
          <a:p>
            <a:pPr lvl="1" eaLnBrk="1" hangingPunct="1"/>
            <a:r>
              <a:rPr lang="en-US" altLang="it-IT"/>
              <a:t>Ci sono 3 quarks e 3 antiquarks</a:t>
            </a:r>
          </a:p>
          <a:p>
            <a:pPr lvl="1" eaLnBrk="1" hangingPunct="1"/>
            <a:endParaRPr lang="en-US" altLang="it-IT"/>
          </a:p>
          <a:p>
            <a:pPr lvl="1" eaLnBrk="1" hangingPunct="1"/>
            <a:endParaRPr lang="en-US" altLang="it-IT"/>
          </a:p>
          <a:p>
            <a:pPr lvl="1" eaLnBrk="1" hangingPunct="1"/>
            <a:endParaRPr lang="en-US" altLang="it-IT"/>
          </a:p>
          <a:p>
            <a:pPr lvl="1" eaLnBrk="1" hangingPunct="1"/>
            <a:r>
              <a:rPr lang="en-US" altLang="it-IT"/>
              <a:t>Ogni quark puo’ portare uno di 3 colori</a:t>
            </a:r>
          </a:p>
          <a:p>
            <a:pPr lvl="1" eaLnBrk="1" hangingPunct="1"/>
            <a:r>
              <a:rPr lang="en-US" altLang="it-IT"/>
              <a:t>Gli anti-quark portano un anti-colore</a:t>
            </a:r>
          </a:p>
        </p:txBody>
      </p:sp>
      <p:graphicFrame>
        <p:nvGraphicFramePr>
          <p:cNvPr id="516117" name="Group 21">
            <a:extLst>
              <a:ext uri="{FF2B5EF4-FFF2-40B4-BE49-F238E27FC236}">
                <a16:creationId xmlns:a16="http://schemas.microsoft.com/office/drawing/2014/main" id="{E7709E05-2AD0-B4E9-C540-5D87EC7924BB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414588"/>
          <a:ext cx="6096000" cy="79216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</a:rPr>
                        <a:t>Quark</a:t>
                      </a:r>
                    </a:p>
                  </a:txBody>
                  <a:tcPr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</a:rPr>
                        <a:t>Up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</a:rPr>
                        <a:t>Down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</a:rPr>
                        <a:t>Strange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</a:rPr>
                        <a:t>Charge</a:t>
                      </a:r>
                    </a:p>
                  </a:txBody>
                  <a:tcPr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</a:rPr>
                        <a:t>+2/3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</a:rPr>
                        <a:t>-1/3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folHlink"/>
                          </a:solidFill>
                          <a:latin typeface="Maiandra GD" panose="020E0502030308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Maiandra GD" panose="020E0502030308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</a:rPr>
                        <a:t>-1/3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6118" name="Picture 22" descr="color_anti">
            <a:extLst>
              <a:ext uri="{FF2B5EF4-FFF2-40B4-BE49-F238E27FC236}">
                <a16:creationId xmlns:a16="http://schemas.microsoft.com/office/drawing/2014/main" id="{C320E869-E4C4-8F03-C86A-E4C146D4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61722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6" name="CasellaDiTesto 3">
            <a:extLst>
              <a:ext uri="{FF2B5EF4-FFF2-40B4-BE49-F238E27FC236}">
                <a16:creationId xmlns:a16="http://schemas.microsoft.com/office/drawing/2014/main" id="{637710D1-2A2C-D222-CFB9-3CC0B31E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1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>
            <a:extLst>
              <a:ext uri="{FF2B5EF4-FFF2-40B4-BE49-F238E27FC236}">
                <a16:creationId xmlns:a16="http://schemas.microsoft.com/office/drawing/2014/main" id="{ED52F41F-29AF-134A-4C82-C8B86C11A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Il “confinamento” dei quark</a:t>
            </a:r>
          </a:p>
        </p:txBody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id="{501FDB09-51DD-43B2-AE32-1F41A7F17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495800"/>
          </a:xfrm>
        </p:spPr>
        <p:txBody>
          <a:bodyPr/>
          <a:lstStyle/>
          <a:p>
            <a:pPr eaLnBrk="1" hangingPunct="1"/>
            <a:r>
              <a:rPr lang="en-US" altLang="it-IT" sz="2000"/>
              <a:t>Le particelle con carica di colore (come I quark) non si possono trovare isolate ma solo in gruppi di colore “neutro” (adroni)</a:t>
            </a:r>
          </a:p>
          <a:p>
            <a:pPr lvl="1" eaLnBrk="1" hangingPunct="1"/>
            <a:r>
              <a:rPr lang="en-US" altLang="it-IT" sz="2000"/>
              <a:t>Questo spiega perche’ sono possibili solo combinazioni di due (“mesoni”) o tre (“barioni”) quark: sono le uniche neutre di colore.</a:t>
            </a:r>
          </a:p>
          <a:p>
            <a:pPr eaLnBrk="1" hangingPunct="1"/>
            <a:r>
              <a:rPr lang="en-US" altLang="it-IT" sz="2000" b="1">
                <a:solidFill>
                  <a:srgbClr val="CC3300"/>
                </a:solidFill>
              </a:rPr>
              <a:t>La carica di colore si conserva sempre. </a:t>
            </a:r>
          </a:p>
          <a:p>
            <a:pPr lvl="1" eaLnBrk="1" hangingPunct="1"/>
            <a:r>
              <a:rPr lang="en-US" altLang="it-IT" sz="2000"/>
              <a:t>quando un quark emette o assorbe un gluone, il colore del quark deve cambiare, per conservare la carica di colore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it-IT" sz="2000"/>
          </a:p>
          <a:p>
            <a:pPr lvl="1" eaLnBrk="1" hangingPunct="1"/>
            <a:r>
              <a:rPr lang="en-US" altLang="it-IT" sz="2000" i="1">
                <a:solidFill>
                  <a:srgbClr val="008040"/>
                </a:solidFill>
              </a:rPr>
              <a:t>Per esempio, consideriamo un quark rosso che diventa un quark blu ed emette un gluone rosso/anti-blu: il colore "netto" è sempre rosso.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it-IT" sz="1600">
                <a:latin typeface="Times-Roman" charset="0"/>
              </a:rPr>
              <a:t> </a:t>
            </a:r>
          </a:p>
        </p:txBody>
      </p:sp>
      <p:pic>
        <p:nvPicPr>
          <p:cNvPr id="470022" name="Picture 6" descr="quark_hadron4">
            <a:extLst>
              <a:ext uri="{FF2B5EF4-FFF2-40B4-BE49-F238E27FC236}">
                <a16:creationId xmlns:a16="http://schemas.microsoft.com/office/drawing/2014/main" id="{74FCBF87-2D0B-5740-028E-D1EC33BB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41910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0021" name="Text Box 5">
            <a:extLst>
              <a:ext uri="{FF2B5EF4-FFF2-40B4-BE49-F238E27FC236}">
                <a16:creationId xmlns:a16="http://schemas.microsoft.com/office/drawing/2014/main" id="{28E8095A-CEE1-6CA6-B6E1-0C234D0E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05400"/>
            <a:ext cx="2362200" cy="825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solidFill>
                  <a:schemeClr val="bg1"/>
                </a:solidFill>
                <a:latin typeface="Arial" panose="020B0604020202020204" pitchFamily="34" charset="0"/>
              </a:rPr>
              <a:t>Il blu e l’anti-blu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solidFill>
                  <a:schemeClr val="bg1"/>
                </a:solidFill>
                <a:latin typeface="Arial" panose="020B0604020202020204" pitchFamily="34" charset="0"/>
              </a:rPr>
              <a:t>si annullano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solidFill>
                  <a:schemeClr val="bg1"/>
                </a:solidFill>
                <a:latin typeface="Arial" panose="020B0604020202020204" pitchFamily="34" charset="0"/>
              </a:rPr>
              <a:t>rimane il rosso</a:t>
            </a:r>
            <a:endParaRPr lang="en-US" altLang="it-IT" sz="2000" b="1">
              <a:latin typeface="Arial" panose="020B0604020202020204" pitchFamily="34" charset="0"/>
            </a:endParaRPr>
          </a:p>
        </p:txBody>
      </p:sp>
      <p:sp>
        <p:nvSpPr>
          <p:cNvPr id="48134" name="CasellaDiTesto 3">
            <a:extLst>
              <a:ext uri="{FF2B5EF4-FFF2-40B4-BE49-F238E27FC236}">
                <a16:creationId xmlns:a16="http://schemas.microsoft.com/office/drawing/2014/main" id="{0A6B37CE-C2FC-4F35-C538-F72872421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uiExpand="1" build="p" autoUpdateAnimBg="0"/>
      <p:bldP spid="470022" grpId="0" autoUpdateAnimBg="0"/>
      <p:bldP spid="47002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21EF4D-14C3-BA57-33CC-5A5DFE539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5943600" cy="57150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grpSp>
        <p:nvGrpSpPr>
          <p:cNvPr id="9219" name="Group 3">
            <a:extLst>
              <a:ext uri="{FF2B5EF4-FFF2-40B4-BE49-F238E27FC236}">
                <a16:creationId xmlns:a16="http://schemas.microsoft.com/office/drawing/2014/main" id="{8FF5F501-C0CD-9676-3D32-9D084F63AF32}"/>
              </a:ext>
            </a:extLst>
          </p:cNvPr>
          <p:cNvGrpSpPr>
            <a:grpSpLocks/>
          </p:cNvGrpSpPr>
          <p:nvPr/>
        </p:nvGrpSpPr>
        <p:grpSpPr bwMode="auto">
          <a:xfrm>
            <a:off x="2155825" y="1382713"/>
            <a:ext cx="130175" cy="4191000"/>
            <a:chOff x="240" y="720"/>
            <a:chExt cx="96" cy="2880"/>
          </a:xfrm>
        </p:grpSpPr>
        <p:grpSp>
          <p:nvGrpSpPr>
            <p:cNvPr id="9272" name="Group 4">
              <a:extLst>
                <a:ext uri="{FF2B5EF4-FFF2-40B4-BE49-F238E27FC236}">
                  <a16:creationId xmlns:a16="http://schemas.microsoft.com/office/drawing/2014/main" id="{359BDA4A-D31B-8CAB-020F-7D397C98C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720"/>
              <a:ext cx="96" cy="576"/>
              <a:chOff x="240" y="720"/>
              <a:chExt cx="96" cy="576"/>
            </a:xfrm>
          </p:grpSpPr>
          <p:sp>
            <p:nvSpPr>
              <p:cNvPr id="9287" name="Line 5">
                <a:extLst>
                  <a:ext uri="{FF2B5EF4-FFF2-40B4-BE49-F238E27FC236}">
                    <a16:creationId xmlns:a16="http://schemas.microsoft.com/office/drawing/2014/main" id="{CC0A5E3E-C216-5FA4-4896-90E77CD92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88" name="Line 6">
                <a:extLst>
                  <a:ext uri="{FF2B5EF4-FFF2-40B4-BE49-F238E27FC236}">
                    <a16:creationId xmlns:a16="http://schemas.microsoft.com/office/drawing/2014/main" id="{F37BD013-0E52-CEEA-45E9-B57050960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0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89" name="Line 7">
                <a:extLst>
                  <a:ext uri="{FF2B5EF4-FFF2-40B4-BE49-F238E27FC236}">
                    <a16:creationId xmlns:a16="http://schemas.microsoft.com/office/drawing/2014/main" id="{4B0A2635-411D-B201-BB2B-5DD0F8F64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2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9273" name="Group 8">
              <a:extLst>
                <a:ext uri="{FF2B5EF4-FFF2-40B4-BE49-F238E27FC236}">
                  <a16:creationId xmlns:a16="http://schemas.microsoft.com/office/drawing/2014/main" id="{F2C8E7FE-DCAE-EB9C-10D8-B135A6B337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584"/>
              <a:ext cx="96" cy="2016"/>
              <a:chOff x="240" y="1584"/>
              <a:chExt cx="96" cy="2016"/>
            </a:xfrm>
          </p:grpSpPr>
          <p:grpSp>
            <p:nvGrpSpPr>
              <p:cNvPr id="9274" name="Group 9">
                <a:extLst>
                  <a:ext uri="{FF2B5EF4-FFF2-40B4-BE49-F238E27FC236}">
                    <a16:creationId xmlns:a16="http://schemas.microsoft.com/office/drawing/2014/main" id="{E827E1BF-7BD5-120B-F6BC-72374EFDAC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584"/>
                <a:ext cx="96" cy="576"/>
                <a:chOff x="240" y="720"/>
                <a:chExt cx="96" cy="576"/>
              </a:xfrm>
            </p:grpSpPr>
            <p:sp>
              <p:nvSpPr>
                <p:cNvPr id="9284" name="Line 10">
                  <a:extLst>
                    <a:ext uri="{FF2B5EF4-FFF2-40B4-BE49-F238E27FC236}">
                      <a16:creationId xmlns:a16="http://schemas.microsoft.com/office/drawing/2014/main" id="{FF64B33E-6F6E-3C07-C9E3-0E5E70081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72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85" name="Line 11">
                  <a:extLst>
                    <a:ext uri="{FF2B5EF4-FFF2-40B4-BE49-F238E27FC236}">
                      <a16:creationId xmlns:a16="http://schemas.microsoft.com/office/drawing/2014/main" id="{0203012B-EE85-D8FB-E69D-96E417E6BA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0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86" name="Line 12">
                  <a:extLst>
                    <a:ext uri="{FF2B5EF4-FFF2-40B4-BE49-F238E27FC236}">
                      <a16:creationId xmlns:a16="http://schemas.microsoft.com/office/drawing/2014/main" id="{2837E8A1-7264-E823-E467-549B134E02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275" name="Group 13">
                <a:extLst>
                  <a:ext uri="{FF2B5EF4-FFF2-40B4-BE49-F238E27FC236}">
                    <a16:creationId xmlns:a16="http://schemas.microsoft.com/office/drawing/2014/main" id="{F644954C-6BB6-0395-8656-4DE8BF5B1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160"/>
                <a:ext cx="96" cy="1440"/>
                <a:chOff x="240" y="2160"/>
                <a:chExt cx="96" cy="1440"/>
              </a:xfrm>
            </p:grpSpPr>
            <p:grpSp>
              <p:nvGrpSpPr>
                <p:cNvPr id="9276" name="Group 14">
                  <a:extLst>
                    <a:ext uri="{FF2B5EF4-FFF2-40B4-BE49-F238E27FC236}">
                      <a16:creationId xmlns:a16="http://schemas.microsoft.com/office/drawing/2014/main" id="{7C90D755-2D3A-A9BA-6978-8D351F3C84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2160"/>
                  <a:ext cx="96" cy="576"/>
                  <a:chOff x="240" y="720"/>
                  <a:chExt cx="96" cy="576"/>
                </a:xfrm>
              </p:grpSpPr>
              <p:sp>
                <p:nvSpPr>
                  <p:cNvPr id="9281" name="Line 15">
                    <a:extLst>
                      <a:ext uri="{FF2B5EF4-FFF2-40B4-BE49-F238E27FC236}">
                        <a16:creationId xmlns:a16="http://schemas.microsoft.com/office/drawing/2014/main" id="{55F6F74C-A8C1-4457-818F-B98FF0DF42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7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82" name="Line 16">
                    <a:extLst>
                      <a:ext uri="{FF2B5EF4-FFF2-40B4-BE49-F238E27FC236}">
                        <a16:creationId xmlns:a16="http://schemas.microsoft.com/office/drawing/2014/main" id="{E40A475B-211C-AD22-282F-7FE8AE50B7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00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83" name="Line 17">
                    <a:extLst>
                      <a:ext uri="{FF2B5EF4-FFF2-40B4-BE49-F238E27FC236}">
                        <a16:creationId xmlns:a16="http://schemas.microsoft.com/office/drawing/2014/main" id="{F964072D-93EF-F980-8F18-EFCF8519B2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2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277" name="Group 18">
                  <a:extLst>
                    <a:ext uri="{FF2B5EF4-FFF2-40B4-BE49-F238E27FC236}">
                      <a16:creationId xmlns:a16="http://schemas.microsoft.com/office/drawing/2014/main" id="{E7E48DB0-2DA0-7D45-2823-C8D6645BFB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3024"/>
                  <a:ext cx="96" cy="576"/>
                  <a:chOff x="240" y="720"/>
                  <a:chExt cx="96" cy="576"/>
                </a:xfrm>
              </p:grpSpPr>
              <p:sp>
                <p:nvSpPr>
                  <p:cNvPr id="9278" name="Line 19">
                    <a:extLst>
                      <a:ext uri="{FF2B5EF4-FFF2-40B4-BE49-F238E27FC236}">
                        <a16:creationId xmlns:a16="http://schemas.microsoft.com/office/drawing/2014/main" id="{CC29ECB6-9B93-3DF7-038E-289BFC714D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7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79" name="Line 20">
                    <a:extLst>
                      <a:ext uri="{FF2B5EF4-FFF2-40B4-BE49-F238E27FC236}">
                        <a16:creationId xmlns:a16="http://schemas.microsoft.com/office/drawing/2014/main" id="{79840E75-9880-2FDF-858D-A0D82D2ADE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00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80" name="Line 21">
                    <a:extLst>
                      <a:ext uri="{FF2B5EF4-FFF2-40B4-BE49-F238E27FC236}">
                        <a16:creationId xmlns:a16="http://schemas.microsoft.com/office/drawing/2014/main" id="{1CDE53C7-E1EE-E53D-8C53-A4889809B1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2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</p:grpSp>
      <p:grpSp>
        <p:nvGrpSpPr>
          <p:cNvPr id="9220" name="Group 22">
            <a:extLst>
              <a:ext uri="{FF2B5EF4-FFF2-40B4-BE49-F238E27FC236}">
                <a16:creationId xmlns:a16="http://schemas.microsoft.com/office/drawing/2014/main" id="{8471A3C5-64CD-006E-211A-2BD63B4DA531}"/>
              </a:ext>
            </a:extLst>
          </p:cNvPr>
          <p:cNvGrpSpPr>
            <a:grpSpLocks/>
          </p:cNvGrpSpPr>
          <p:nvPr/>
        </p:nvGrpSpPr>
        <p:grpSpPr bwMode="auto">
          <a:xfrm>
            <a:off x="7245350" y="1382713"/>
            <a:ext cx="130175" cy="4191000"/>
            <a:chOff x="240" y="720"/>
            <a:chExt cx="96" cy="2880"/>
          </a:xfrm>
        </p:grpSpPr>
        <p:grpSp>
          <p:nvGrpSpPr>
            <p:cNvPr id="9254" name="Group 23">
              <a:extLst>
                <a:ext uri="{FF2B5EF4-FFF2-40B4-BE49-F238E27FC236}">
                  <a16:creationId xmlns:a16="http://schemas.microsoft.com/office/drawing/2014/main" id="{BDAD5461-44D7-0539-2F48-CDDA145F02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720"/>
              <a:ext cx="96" cy="576"/>
              <a:chOff x="240" y="720"/>
              <a:chExt cx="96" cy="576"/>
            </a:xfrm>
          </p:grpSpPr>
          <p:sp>
            <p:nvSpPr>
              <p:cNvPr id="9269" name="Line 24">
                <a:extLst>
                  <a:ext uri="{FF2B5EF4-FFF2-40B4-BE49-F238E27FC236}">
                    <a16:creationId xmlns:a16="http://schemas.microsoft.com/office/drawing/2014/main" id="{DA31AB46-31AB-BE60-E164-53F6614EF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70" name="Line 25">
                <a:extLst>
                  <a:ext uri="{FF2B5EF4-FFF2-40B4-BE49-F238E27FC236}">
                    <a16:creationId xmlns:a16="http://schemas.microsoft.com/office/drawing/2014/main" id="{172A0802-CBE1-7688-9440-30BEB09FF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0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71" name="Line 26">
                <a:extLst>
                  <a:ext uri="{FF2B5EF4-FFF2-40B4-BE49-F238E27FC236}">
                    <a16:creationId xmlns:a16="http://schemas.microsoft.com/office/drawing/2014/main" id="{E8C5F296-85D3-F359-F32C-4B0D8A6CE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2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9255" name="Group 27">
              <a:extLst>
                <a:ext uri="{FF2B5EF4-FFF2-40B4-BE49-F238E27FC236}">
                  <a16:creationId xmlns:a16="http://schemas.microsoft.com/office/drawing/2014/main" id="{06AE0E34-33B0-320B-B3E8-0502AE6F0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584"/>
              <a:ext cx="96" cy="2016"/>
              <a:chOff x="240" y="1584"/>
              <a:chExt cx="96" cy="2016"/>
            </a:xfrm>
          </p:grpSpPr>
          <p:grpSp>
            <p:nvGrpSpPr>
              <p:cNvPr id="9256" name="Group 28">
                <a:extLst>
                  <a:ext uri="{FF2B5EF4-FFF2-40B4-BE49-F238E27FC236}">
                    <a16:creationId xmlns:a16="http://schemas.microsoft.com/office/drawing/2014/main" id="{AFA805FB-7E9E-8A33-60D9-3F8572F731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584"/>
                <a:ext cx="96" cy="576"/>
                <a:chOff x="240" y="720"/>
                <a:chExt cx="96" cy="576"/>
              </a:xfrm>
            </p:grpSpPr>
            <p:sp>
              <p:nvSpPr>
                <p:cNvPr id="9266" name="Line 29">
                  <a:extLst>
                    <a:ext uri="{FF2B5EF4-FFF2-40B4-BE49-F238E27FC236}">
                      <a16:creationId xmlns:a16="http://schemas.microsoft.com/office/drawing/2014/main" id="{EA348D1F-0213-D900-710F-214DEA008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72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67" name="Line 30">
                  <a:extLst>
                    <a:ext uri="{FF2B5EF4-FFF2-40B4-BE49-F238E27FC236}">
                      <a16:creationId xmlns:a16="http://schemas.microsoft.com/office/drawing/2014/main" id="{75C1D6C4-2D5C-9F5C-5479-8299027AC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0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68" name="Line 31">
                  <a:extLst>
                    <a:ext uri="{FF2B5EF4-FFF2-40B4-BE49-F238E27FC236}">
                      <a16:creationId xmlns:a16="http://schemas.microsoft.com/office/drawing/2014/main" id="{AC99DD0D-7863-4CBE-6F99-77BCEED8B1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257" name="Group 32">
                <a:extLst>
                  <a:ext uri="{FF2B5EF4-FFF2-40B4-BE49-F238E27FC236}">
                    <a16:creationId xmlns:a16="http://schemas.microsoft.com/office/drawing/2014/main" id="{F40C657D-E6E7-BB34-435C-9DC4296B25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160"/>
                <a:ext cx="96" cy="1440"/>
                <a:chOff x="240" y="2160"/>
                <a:chExt cx="96" cy="1440"/>
              </a:xfrm>
            </p:grpSpPr>
            <p:grpSp>
              <p:nvGrpSpPr>
                <p:cNvPr id="9258" name="Group 33">
                  <a:extLst>
                    <a:ext uri="{FF2B5EF4-FFF2-40B4-BE49-F238E27FC236}">
                      <a16:creationId xmlns:a16="http://schemas.microsoft.com/office/drawing/2014/main" id="{E8C35050-A7E8-81CF-2A7D-2F38DCC34F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2160"/>
                  <a:ext cx="96" cy="576"/>
                  <a:chOff x="240" y="720"/>
                  <a:chExt cx="96" cy="576"/>
                </a:xfrm>
              </p:grpSpPr>
              <p:sp>
                <p:nvSpPr>
                  <p:cNvPr id="9263" name="Line 34">
                    <a:extLst>
                      <a:ext uri="{FF2B5EF4-FFF2-40B4-BE49-F238E27FC236}">
                        <a16:creationId xmlns:a16="http://schemas.microsoft.com/office/drawing/2014/main" id="{97EF98ED-7EAC-82DB-D9E7-33429A69CB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7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64" name="Line 35">
                    <a:extLst>
                      <a:ext uri="{FF2B5EF4-FFF2-40B4-BE49-F238E27FC236}">
                        <a16:creationId xmlns:a16="http://schemas.microsoft.com/office/drawing/2014/main" id="{757FBE7B-9099-0C0A-3299-5838AB81AC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00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65" name="Line 36">
                    <a:extLst>
                      <a:ext uri="{FF2B5EF4-FFF2-40B4-BE49-F238E27FC236}">
                        <a16:creationId xmlns:a16="http://schemas.microsoft.com/office/drawing/2014/main" id="{86717AA9-536C-168C-BE32-FFCC22E1DE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2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259" name="Group 37">
                  <a:extLst>
                    <a:ext uri="{FF2B5EF4-FFF2-40B4-BE49-F238E27FC236}">
                      <a16:creationId xmlns:a16="http://schemas.microsoft.com/office/drawing/2014/main" id="{4B60FCA0-DF72-FDEC-5A0B-9E0F8771E6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3024"/>
                  <a:ext cx="96" cy="576"/>
                  <a:chOff x="240" y="720"/>
                  <a:chExt cx="96" cy="576"/>
                </a:xfrm>
              </p:grpSpPr>
              <p:sp>
                <p:nvSpPr>
                  <p:cNvPr id="9260" name="Line 38">
                    <a:extLst>
                      <a:ext uri="{FF2B5EF4-FFF2-40B4-BE49-F238E27FC236}">
                        <a16:creationId xmlns:a16="http://schemas.microsoft.com/office/drawing/2014/main" id="{CE70002D-878B-F831-EB51-C14BA4AC71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72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61" name="Line 39">
                    <a:extLst>
                      <a:ext uri="{FF2B5EF4-FFF2-40B4-BE49-F238E27FC236}">
                        <a16:creationId xmlns:a16="http://schemas.microsoft.com/office/drawing/2014/main" id="{E1F7265D-DD53-80A8-9257-28769C3068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00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62" name="Line 40">
                    <a:extLst>
                      <a:ext uri="{FF2B5EF4-FFF2-40B4-BE49-F238E27FC236}">
                        <a16:creationId xmlns:a16="http://schemas.microsoft.com/office/drawing/2014/main" id="{9C0EC3F6-8F7F-3FC0-72A4-B2FD9388A2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2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</p:grpSp>
      <p:sp>
        <p:nvSpPr>
          <p:cNvPr id="9221" name="Text Box 41">
            <a:extLst>
              <a:ext uri="{FF2B5EF4-FFF2-40B4-BE49-F238E27FC236}">
                <a16:creationId xmlns:a16="http://schemas.microsoft.com/office/drawing/2014/main" id="{E75186D0-FFB9-D64F-4497-D74784004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161925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10</a:t>
            </a:r>
            <a:r>
              <a:rPr lang="en-US" altLang="it-IT" sz="2000" baseline="30000">
                <a:latin typeface="Times New Roman" panose="02020603050405020304" pitchFamily="18" charset="0"/>
              </a:rPr>
              <a:t>20</a:t>
            </a:r>
            <a:endParaRPr lang="en-US" altLang="it-IT" sz="2000">
              <a:latin typeface="Times New Roman" panose="02020603050405020304" pitchFamily="18" charset="0"/>
            </a:endParaRPr>
          </a:p>
        </p:txBody>
      </p:sp>
      <p:sp>
        <p:nvSpPr>
          <p:cNvPr id="9222" name="Text Box 42">
            <a:extLst>
              <a:ext uri="{FF2B5EF4-FFF2-40B4-BE49-F238E27FC236}">
                <a16:creationId xmlns:a16="http://schemas.microsoft.com/office/drawing/2014/main" id="{D09D9D03-518E-412F-87B4-63AEA0EF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245745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10</a:t>
            </a:r>
            <a:r>
              <a:rPr lang="en-US" altLang="it-IT" sz="2000" baseline="30000">
                <a:latin typeface="Times New Roman" panose="02020603050405020304" pitchFamily="18" charset="0"/>
              </a:rPr>
              <a:t>10</a:t>
            </a:r>
            <a:endParaRPr lang="en-US" altLang="it-IT" sz="2000">
              <a:latin typeface="Times New Roman" panose="02020603050405020304" pitchFamily="18" charset="0"/>
            </a:endParaRPr>
          </a:p>
        </p:txBody>
      </p:sp>
      <p:sp>
        <p:nvSpPr>
          <p:cNvPr id="9223" name="Text Box 43">
            <a:extLst>
              <a:ext uri="{FF2B5EF4-FFF2-40B4-BE49-F238E27FC236}">
                <a16:creationId xmlns:a16="http://schemas.microsoft.com/office/drawing/2014/main" id="{C81BF798-CA29-B9F7-035F-1D10CA5D0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4133850"/>
            <a:ext cx="658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10</a:t>
            </a:r>
            <a:r>
              <a:rPr lang="en-US" altLang="it-IT" sz="2000" baseline="30000">
                <a:latin typeface="Times New Roman" panose="02020603050405020304" pitchFamily="18" charset="0"/>
              </a:rPr>
              <a:t>-10</a:t>
            </a:r>
            <a:endParaRPr lang="en-US" altLang="it-IT" sz="2000">
              <a:latin typeface="Times New Roman" panose="02020603050405020304" pitchFamily="18" charset="0"/>
            </a:endParaRPr>
          </a:p>
        </p:txBody>
      </p:sp>
      <p:sp>
        <p:nvSpPr>
          <p:cNvPr id="9224" name="Text Box 44">
            <a:extLst>
              <a:ext uri="{FF2B5EF4-FFF2-40B4-BE49-F238E27FC236}">
                <a16:creationId xmlns:a16="http://schemas.microsoft.com/office/drawing/2014/main" id="{62B61AFA-6439-DA48-54ED-EAE3DFB9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4972050"/>
            <a:ext cx="658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10</a:t>
            </a:r>
            <a:r>
              <a:rPr lang="en-US" altLang="it-IT" sz="2000" baseline="30000">
                <a:latin typeface="Times New Roman" panose="02020603050405020304" pitchFamily="18" charset="0"/>
              </a:rPr>
              <a:t>-20</a:t>
            </a:r>
            <a:endParaRPr lang="en-US" altLang="it-IT" sz="2000">
              <a:latin typeface="Times New Roman" panose="02020603050405020304" pitchFamily="18" charset="0"/>
            </a:endParaRPr>
          </a:p>
        </p:txBody>
      </p:sp>
      <p:sp>
        <p:nvSpPr>
          <p:cNvPr id="9225" name="Text Box 45">
            <a:extLst>
              <a:ext uri="{FF2B5EF4-FFF2-40B4-BE49-F238E27FC236}">
                <a16:creationId xmlns:a16="http://schemas.microsoft.com/office/drawing/2014/main" id="{A7D6EFA1-A257-AED9-D58D-0411381E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329565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226" name="Text Box 46">
            <a:extLst>
              <a:ext uri="{FF2B5EF4-FFF2-40B4-BE49-F238E27FC236}">
                <a16:creationId xmlns:a16="http://schemas.microsoft.com/office/drawing/2014/main" id="{5A01D3FC-0542-54C1-B484-414B746AFBF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96913" y="3224213"/>
            <a:ext cx="2225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altLang="it-IT" sz="2000">
                <a:latin typeface="Arial Unicode MS" panose="020B0604020202020204" pitchFamily="34" charset="-128"/>
              </a:rPr>
              <a:t>Dimensioni (cm) </a:t>
            </a:r>
            <a:endParaRPr lang="es-CO" altLang="it-IT" sz="200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227" name="Text Box 47">
            <a:extLst>
              <a:ext uri="{FF2B5EF4-FFF2-40B4-BE49-F238E27FC236}">
                <a16:creationId xmlns:a16="http://schemas.microsoft.com/office/drawing/2014/main" id="{EE15E77A-D242-7183-CDDA-2BE4F28F4483}"/>
              </a:ext>
            </a:extLst>
          </p:cNvPr>
          <p:cNvSpPr txBox="1">
            <a:spLocks noChangeArrowheads="1"/>
          </p:cNvSpPr>
          <p:nvPr/>
        </p:nvSpPr>
        <p:spPr bwMode="auto">
          <a:xfrm rot="-5346709">
            <a:off x="1553369" y="2482056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solidFill>
                  <a:schemeClr val="bg1"/>
                </a:solidFill>
                <a:latin typeface="Times New Roman" panose="02020603050405020304" pitchFamily="18" charset="0"/>
              </a:rPr>
              <a:t>~</a:t>
            </a:r>
          </a:p>
        </p:txBody>
      </p:sp>
      <p:sp>
        <p:nvSpPr>
          <p:cNvPr id="9228" name="Text Box 48">
            <a:extLst>
              <a:ext uri="{FF2B5EF4-FFF2-40B4-BE49-F238E27FC236}">
                <a16:creationId xmlns:a16="http://schemas.microsoft.com/office/drawing/2014/main" id="{C2771212-7CC0-E8D6-B8D6-B16C3DDBEA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24782" y="1608931"/>
            <a:ext cx="77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chemeClr val="bg1"/>
                </a:solidFill>
                <a:latin typeface="Arial Unicode MS" panose="020B0604020202020204" pitchFamily="34" charset="-128"/>
              </a:rPr>
              <a:t>(cm)</a:t>
            </a:r>
          </a:p>
        </p:txBody>
      </p:sp>
      <p:sp>
        <p:nvSpPr>
          <p:cNvPr id="9229" name="Line 49">
            <a:extLst>
              <a:ext uri="{FF2B5EF4-FFF2-40B4-BE49-F238E27FC236}">
                <a16:creationId xmlns:a16="http://schemas.microsoft.com/office/drawing/2014/main" id="{FA46DC96-5646-C543-1131-BFAFB2CC40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550" y="1363663"/>
            <a:ext cx="0" cy="12573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0" name="Text Box 50">
            <a:extLst>
              <a:ext uri="{FF2B5EF4-FFF2-40B4-BE49-F238E27FC236}">
                <a16:creationId xmlns:a16="http://schemas.microsoft.com/office/drawing/2014/main" id="{9328320C-3939-18B3-F7CB-8941789FF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1530350"/>
            <a:ext cx="1390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solidFill>
                  <a:schemeClr val="tx2"/>
                </a:solidFill>
                <a:latin typeface="Arial Unicode MS" panose="020B0604020202020204" pitchFamily="34" charset="-128"/>
              </a:rPr>
              <a:t>Cosmologia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solidFill>
                  <a:schemeClr val="tx2"/>
                </a:solidFill>
                <a:latin typeface="Arial Unicode MS" panose="020B0604020202020204" pitchFamily="34" charset="-128"/>
              </a:rPr>
              <a:t>Astronomia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solidFill>
                  <a:schemeClr val="tx2"/>
                </a:solidFill>
                <a:latin typeface="Arial Unicode MS" panose="020B0604020202020204" pitchFamily="34" charset="-128"/>
              </a:rPr>
              <a:t>Astrofisica</a:t>
            </a:r>
          </a:p>
        </p:txBody>
      </p:sp>
      <p:sp>
        <p:nvSpPr>
          <p:cNvPr id="9231" name="Line 51">
            <a:extLst>
              <a:ext uri="{FF2B5EF4-FFF2-40B4-BE49-F238E27FC236}">
                <a16:creationId xmlns:a16="http://schemas.microsoft.com/office/drawing/2014/main" id="{E433BD85-2013-DA83-0730-F87411EAE9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550" y="2686050"/>
            <a:ext cx="0" cy="434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2" name="Text Box 52">
            <a:extLst>
              <a:ext uri="{FF2B5EF4-FFF2-40B4-BE49-F238E27FC236}">
                <a16:creationId xmlns:a16="http://schemas.microsoft.com/office/drawing/2014/main" id="{558A804C-17CD-2C66-3C53-F04323CF8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2689225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solidFill>
                  <a:srgbClr val="FF6600"/>
                </a:solidFill>
                <a:latin typeface="Arial Unicode MS" panose="020B0604020202020204" pitchFamily="34" charset="-128"/>
              </a:rPr>
              <a:t>Geofisica</a:t>
            </a:r>
          </a:p>
        </p:txBody>
      </p:sp>
      <p:sp>
        <p:nvSpPr>
          <p:cNvPr id="9233" name="Line 53">
            <a:extLst>
              <a:ext uri="{FF2B5EF4-FFF2-40B4-BE49-F238E27FC236}">
                <a16:creationId xmlns:a16="http://schemas.microsoft.com/office/drawing/2014/main" id="{34180BE5-9592-7925-3B27-1287996944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550" y="3295650"/>
            <a:ext cx="0" cy="703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4" name="Text Box 54">
            <a:extLst>
              <a:ext uri="{FF2B5EF4-FFF2-40B4-BE49-F238E27FC236}">
                <a16:creationId xmlns:a16="http://schemas.microsoft.com/office/drawing/2014/main" id="{2F143E86-FE6C-953D-7C29-BA400B424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344863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solidFill>
                  <a:srgbClr val="008000"/>
                </a:solidFill>
                <a:latin typeface="Arial Unicode MS" panose="020B0604020202020204" pitchFamily="34" charset="-128"/>
              </a:rPr>
              <a:t>Biologia, fisica dei fluidi,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solidFill>
                  <a:srgbClr val="008000"/>
                </a:solidFill>
                <a:latin typeface="Arial Unicode MS" panose="020B0604020202020204" pitchFamily="34" charset="-128"/>
              </a:rPr>
              <a:t>Solidi, gas</a:t>
            </a:r>
          </a:p>
        </p:txBody>
      </p:sp>
      <p:sp>
        <p:nvSpPr>
          <p:cNvPr id="9235" name="Line 55">
            <a:extLst>
              <a:ext uri="{FF2B5EF4-FFF2-40B4-BE49-F238E27FC236}">
                <a16:creationId xmlns:a16="http://schemas.microsoft.com/office/drawing/2014/main" id="{1458408E-D938-9BE1-13CB-07BE1FB3BE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9150" y="3121025"/>
            <a:ext cx="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6" name="Text Box 56">
            <a:extLst>
              <a:ext uri="{FF2B5EF4-FFF2-40B4-BE49-F238E27FC236}">
                <a16:creationId xmlns:a16="http://schemas.microsoft.com/office/drawing/2014/main" id="{F9E60E6B-1C64-8733-252E-FB31BFB0D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2979738"/>
            <a:ext cx="263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solidFill>
                  <a:srgbClr val="FF0066"/>
                </a:solidFill>
                <a:latin typeface="Arial Unicode MS" panose="020B0604020202020204" pitchFamily="34" charset="-128"/>
              </a:rPr>
              <a:t>Antropologia, Psicologia</a:t>
            </a:r>
          </a:p>
        </p:txBody>
      </p:sp>
      <p:sp>
        <p:nvSpPr>
          <p:cNvPr id="9237" name="Line 57">
            <a:extLst>
              <a:ext uri="{FF2B5EF4-FFF2-40B4-BE49-F238E27FC236}">
                <a16:creationId xmlns:a16="http://schemas.microsoft.com/office/drawing/2014/main" id="{867E3B08-1537-A511-5101-8CB59A4F6B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9150" y="40513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8" name="Text Box 58">
            <a:extLst>
              <a:ext uri="{FF2B5EF4-FFF2-40B4-BE49-F238E27FC236}">
                <a16:creationId xmlns:a16="http://schemas.microsoft.com/office/drawing/2014/main" id="{51BB4251-3789-DB9C-D8A2-13AB58E42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3886200"/>
            <a:ext cx="92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 b="1">
                <a:latin typeface="Arial Unicode MS" panose="020B0604020202020204" pitchFamily="34" charset="-128"/>
              </a:rPr>
              <a:t>Chimica</a:t>
            </a:r>
          </a:p>
        </p:txBody>
      </p:sp>
      <p:sp>
        <p:nvSpPr>
          <p:cNvPr id="9239" name="Line 59">
            <a:extLst>
              <a:ext uri="{FF2B5EF4-FFF2-40B4-BE49-F238E27FC236}">
                <a16:creationId xmlns:a16="http://schemas.microsoft.com/office/drawing/2014/main" id="{30C22698-9D41-6BA4-14E9-C56EA6D0CF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550" y="4133850"/>
            <a:ext cx="0" cy="396875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0" name="Text Box 60">
            <a:extLst>
              <a:ext uri="{FF2B5EF4-FFF2-40B4-BE49-F238E27FC236}">
                <a16:creationId xmlns:a16="http://schemas.microsoft.com/office/drawing/2014/main" id="{810FA63D-BB8D-C0F0-E8A7-CB6D64C5D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4154488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solidFill>
                  <a:srgbClr val="9933FF"/>
                </a:solidFill>
                <a:latin typeface="Arial Unicode MS" panose="020B0604020202020204" pitchFamily="34" charset="-128"/>
              </a:rPr>
              <a:t>Fisica molecolare e atomica</a:t>
            </a:r>
          </a:p>
        </p:txBody>
      </p:sp>
      <p:sp>
        <p:nvSpPr>
          <p:cNvPr id="9241" name="Line 61">
            <a:extLst>
              <a:ext uri="{FF2B5EF4-FFF2-40B4-BE49-F238E27FC236}">
                <a16:creationId xmlns:a16="http://schemas.microsoft.com/office/drawing/2014/main" id="{478CB808-5B22-142F-12BC-8BE9B853D8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9150" y="44831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2" name="Text Box 62">
            <a:extLst>
              <a:ext uri="{FF2B5EF4-FFF2-40B4-BE49-F238E27FC236}">
                <a16:creationId xmlns:a16="http://schemas.microsoft.com/office/drawing/2014/main" id="{6E15928C-DB61-3806-D1C6-46BE1D3C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443388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latin typeface="Arial Unicode MS" panose="020B0604020202020204" pitchFamily="34" charset="-128"/>
              </a:rPr>
              <a:t>Fisica nucleare</a:t>
            </a:r>
          </a:p>
        </p:txBody>
      </p:sp>
      <p:sp>
        <p:nvSpPr>
          <p:cNvPr id="9243" name="Line 63">
            <a:extLst>
              <a:ext uri="{FF2B5EF4-FFF2-40B4-BE49-F238E27FC236}">
                <a16:creationId xmlns:a16="http://schemas.microsoft.com/office/drawing/2014/main" id="{228D5DC6-56E8-C11E-E330-8EF66FD3FB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8013" y="4635500"/>
            <a:ext cx="0" cy="5191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4" name="Line 64">
            <a:extLst>
              <a:ext uri="{FF2B5EF4-FFF2-40B4-BE49-F238E27FC236}">
                <a16:creationId xmlns:a16="http://schemas.microsoft.com/office/drawing/2014/main" id="{4B7144B4-DACB-BEB3-67DF-3D5796C17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8013" y="5154613"/>
            <a:ext cx="0" cy="6238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5" name="Line 65">
            <a:extLst>
              <a:ext uri="{FF2B5EF4-FFF2-40B4-BE49-F238E27FC236}">
                <a16:creationId xmlns:a16="http://schemas.microsoft.com/office/drawing/2014/main" id="{2F3EE463-EA78-4A44-3C2E-AA20E5612F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550" y="1027113"/>
            <a:ext cx="0" cy="671512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6" name="Text Box 66">
            <a:extLst>
              <a:ext uri="{FF2B5EF4-FFF2-40B4-BE49-F238E27FC236}">
                <a16:creationId xmlns:a16="http://schemas.microsoft.com/office/drawing/2014/main" id="{67D0213A-8D12-DB74-D10F-4F3537CD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"/>
            <a:ext cx="18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9247" name="Picture 67" descr="C:\Program Files\Common Files\Microsoft Shared\Clipart\cagcat50\PE07677_.WMF">
            <a:extLst>
              <a:ext uri="{FF2B5EF4-FFF2-40B4-BE49-F238E27FC236}">
                <a16:creationId xmlns:a16="http://schemas.microsoft.com/office/drawing/2014/main" id="{BF9D2982-008E-00BA-1FA5-33AED2C8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201738"/>
            <a:ext cx="9302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68" descr="C:\Program Files\Common Files\Microsoft Shared\Clipart\cagcat50\HM00363_.wmf">
            <a:extLst>
              <a:ext uri="{FF2B5EF4-FFF2-40B4-BE49-F238E27FC236}">
                <a16:creationId xmlns:a16="http://schemas.microsoft.com/office/drawing/2014/main" id="{A5AAD819-CFF4-7ABA-7D9F-32B9254F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05200"/>
            <a:ext cx="10175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9" name="Text Box 70">
            <a:extLst>
              <a:ext uri="{FF2B5EF4-FFF2-40B4-BE49-F238E27FC236}">
                <a16:creationId xmlns:a16="http://schemas.microsoft.com/office/drawing/2014/main" id="{222F2380-FFCD-CEAC-67D7-9FF1523B0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700588"/>
            <a:ext cx="343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solidFill>
                  <a:srgbClr val="FF00FF"/>
                </a:solidFill>
                <a:latin typeface="Arial Unicode MS" panose="020B0604020202020204" pitchFamily="34" charset="-128"/>
              </a:rPr>
              <a:t>Fisica delle particelle elementari</a:t>
            </a:r>
          </a:p>
        </p:txBody>
      </p:sp>
      <p:pic>
        <p:nvPicPr>
          <p:cNvPr id="9250" name="Picture 71" descr="C:\Acosta\hep\wavelength1.gif">
            <a:extLst>
              <a:ext uri="{FF2B5EF4-FFF2-40B4-BE49-F238E27FC236}">
                <a16:creationId xmlns:a16="http://schemas.microsoft.com/office/drawing/2014/main" id="{DD045C61-1411-5417-815B-E0375282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24" r="78378"/>
          <a:stretch>
            <a:fillRect/>
          </a:stretch>
        </p:blipFill>
        <p:spPr bwMode="auto">
          <a:xfrm>
            <a:off x="6400800" y="2609850"/>
            <a:ext cx="60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4248" name="Rectangle 72">
            <a:extLst>
              <a:ext uri="{FF2B5EF4-FFF2-40B4-BE49-F238E27FC236}">
                <a16:creationId xmlns:a16="http://schemas.microsoft.com/office/drawing/2014/main" id="{82F48467-7B67-2118-8D9E-B3BCC0ADA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Un confronto dimensionale</a:t>
            </a:r>
          </a:p>
        </p:txBody>
      </p:sp>
      <p:pic>
        <p:nvPicPr>
          <p:cNvPr id="9252" name="Immagine 1">
            <a:extLst>
              <a:ext uri="{FF2B5EF4-FFF2-40B4-BE49-F238E27FC236}">
                <a16:creationId xmlns:a16="http://schemas.microsoft.com/office/drawing/2014/main" id="{255A5DF1-6431-4286-92B7-8CB2D9D597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18038"/>
            <a:ext cx="2417763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3" name="CasellaDiTesto 73">
            <a:extLst>
              <a:ext uri="{FF2B5EF4-FFF2-40B4-BE49-F238E27FC236}">
                <a16:creationId xmlns:a16="http://schemas.microsoft.com/office/drawing/2014/main" id="{AB0A88A2-AE05-2041-4618-0D4BDCE2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6207125"/>
            <a:ext cx="36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>
            <a:extLst>
              <a:ext uri="{FF2B5EF4-FFF2-40B4-BE49-F238E27FC236}">
                <a16:creationId xmlns:a16="http://schemas.microsoft.com/office/drawing/2014/main" id="{ADAAEE26-97B4-1EB0-4FD4-7066785DE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Mai quark liberi!!!</a:t>
            </a:r>
          </a:p>
        </p:txBody>
      </p:sp>
      <p:sp>
        <p:nvSpPr>
          <p:cNvPr id="471043" name="Rectangle 3">
            <a:extLst>
              <a:ext uri="{FF2B5EF4-FFF2-40B4-BE49-F238E27FC236}">
                <a16:creationId xmlns:a16="http://schemas.microsoft.com/office/drawing/2014/main" id="{6848E267-9C94-AB9C-DA4A-FED66ED81E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686800" cy="2474913"/>
          </a:xfrm>
        </p:spPr>
        <p:txBody>
          <a:bodyPr/>
          <a:lstStyle/>
          <a:p>
            <a:pPr eaLnBrk="1" hangingPunct="1"/>
            <a:r>
              <a:rPr lang="en-US" altLang="it-IT" sz="2000"/>
              <a:t>La forza di colore diminuisce a piccole distanze e cresce al crescere delle distanze</a:t>
            </a:r>
          </a:p>
          <a:p>
            <a:pPr eaLnBrk="1" hangingPunct="1"/>
            <a:r>
              <a:rPr lang="en-US" altLang="it-IT" sz="2000"/>
              <a:t>Cosa succede se si cerca di “spezzare” un adrone? </a:t>
            </a:r>
          </a:p>
          <a:p>
            <a:pPr lvl="1" eaLnBrk="1" hangingPunct="1"/>
            <a:r>
              <a:rPr lang="en-US" altLang="it-IT" sz="2000"/>
              <a:t>Se uno dei quark di un adrone viene allontanato dai suoi compagni, il campo di forza di colore "si allunga" per mantenere il legame. </a:t>
            </a:r>
          </a:p>
          <a:p>
            <a:pPr lvl="1" eaLnBrk="1" hangingPunct="1"/>
            <a:r>
              <a:rPr lang="en-US" altLang="it-IT" sz="2000"/>
              <a:t>In questa maniera cresce l'energia del campo di forza di colore, e cresce quanto più vengono allontanati i quark tra loro.</a:t>
            </a:r>
            <a:r>
              <a:rPr lang="en-US" altLang="it-IT" sz="1400">
                <a:latin typeface="Times-Roman" charset="0"/>
              </a:rPr>
              <a:t> </a:t>
            </a:r>
            <a:endParaRPr lang="en-US" altLang="it-IT" sz="2000"/>
          </a:p>
        </p:txBody>
      </p:sp>
      <p:grpSp>
        <p:nvGrpSpPr>
          <p:cNvPr id="471044" name="Group 4">
            <a:extLst>
              <a:ext uri="{FF2B5EF4-FFF2-40B4-BE49-F238E27FC236}">
                <a16:creationId xmlns:a16="http://schemas.microsoft.com/office/drawing/2014/main" id="{433F7AFF-AE71-7B0E-78FF-38C786CC730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038600"/>
            <a:ext cx="838200" cy="762000"/>
            <a:chOff x="576" y="2448"/>
            <a:chExt cx="528" cy="480"/>
          </a:xfrm>
        </p:grpSpPr>
        <p:sp>
          <p:nvSpPr>
            <p:cNvPr id="49202" name="Oval 5">
              <a:extLst>
                <a:ext uri="{FF2B5EF4-FFF2-40B4-BE49-F238E27FC236}">
                  <a16:creationId xmlns:a16="http://schemas.microsoft.com/office/drawing/2014/main" id="{4EA4CBE6-A5CC-5891-E6AF-30180BEA8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48"/>
              <a:ext cx="198" cy="2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203" name="Oval 6">
              <a:extLst>
                <a:ext uri="{FF2B5EF4-FFF2-40B4-BE49-F238E27FC236}">
                  <a16:creationId xmlns:a16="http://schemas.microsoft.com/office/drawing/2014/main" id="{24380B76-47C2-CEED-2461-588809E6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2722"/>
              <a:ext cx="198" cy="20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204" name="Oval 7">
              <a:extLst>
                <a:ext uri="{FF2B5EF4-FFF2-40B4-BE49-F238E27FC236}">
                  <a16:creationId xmlns:a16="http://schemas.microsoft.com/office/drawing/2014/main" id="{7221BB76-B86B-E34C-895D-C85A2F88A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2448"/>
              <a:ext cx="198" cy="20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205" name="Freeform 8">
              <a:extLst>
                <a:ext uri="{FF2B5EF4-FFF2-40B4-BE49-F238E27FC236}">
                  <a16:creationId xmlns:a16="http://schemas.microsoft.com/office/drawing/2014/main" id="{346ECC3A-1530-6CA6-4DF7-17B75CEFB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" y="2448"/>
              <a:ext cx="131" cy="113"/>
            </a:xfrm>
            <a:custGeom>
              <a:avLst/>
              <a:gdLst>
                <a:gd name="T0" fmla="*/ 0 w 308"/>
                <a:gd name="T1" fmla="*/ 683532 h 69"/>
                <a:gd name="T2" fmla="*/ 0 w 308"/>
                <a:gd name="T3" fmla="*/ 0 h 69"/>
                <a:gd name="T4" fmla="*/ 0 w 308"/>
                <a:gd name="T5" fmla="*/ 810667 h 69"/>
                <a:gd name="T6" fmla="*/ 0 w 308"/>
                <a:gd name="T7" fmla="*/ 0 h 69"/>
                <a:gd name="T8" fmla="*/ 0 w 308"/>
                <a:gd name="T9" fmla="*/ 742436 h 69"/>
                <a:gd name="T10" fmla="*/ 0 w 308"/>
                <a:gd name="T11" fmla="*/ 0 h 69"/>
                <a:gd name="T12" fmla="*/ 0 w 308"/>
                <a:gd name="T13" fmla="*/ 307096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06" name="Freeform 9">
              <a:extLst>
                <a:ext uri="{FF2B5EF4-FFF2-40B4-BE49-F238E27FC236}">
                  <a16:creationId xmlns:a16="http://schemas.microsoft.com/office/drawing/2014/main" id="{EEA74E9A-94DC-18D6-87BD-89F6D5C9182F}"/>
                </a:ext>
              </a:extLst>
            </p:cNvPr>
            <p:cNvSpPr>
              <a:spLocks/>
            </p:cNvSpPr>
            <p:nvPr/>
          </p:nvSpPr>
          <p:spPr bwMode="auto">
            <a:xfrm rot="-2863191">
              <a:off x="837" y="2658"/>
              <a:ext cx="150" cy="69"/>
            </a:xfrm>
            <a:custGeom>
              <a:avLst/>
              <a:gdLst>
                <a:gd name="T0" fmla="*/ 0 w 308"/>
                <a:gd name="T1" fmla="*/ 58 h 69"/>
                <a:gd name="T2" fmla="*/ 0 w 308"/>
                <a:gd name="T3" fmla="*/ 0 h 69"/>
                <a:gd name="T4" fmla="*/ 0 w 308"/>
                <a:gd name="T5" fmla="*/ 69 h 69"/>
                <a:gd name="T6" fmla="*/ 0 w 308"/>
                <a:gd name="T7" fmla="*/ 0 h 69"/>
                <a:gd name="T8" fmla="*/ 0 w 308"/>
                <a:gd name="T9" fmla="*/ 63 h 69"/>
                <a:gd name="T10" fmla="*/ 0 w 308"/>
                <a:gd name="T11" fmla="*/ 0 h 69"/>
                <a:gd name="T12" fmla="*/ 0 w 308"/>
                <a:gd name="T13" fmla="*/ 26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07" name="Freeform 10">
              <a:extLst>
                <a:ext uri="{FF2B5EF4-FFF2-40B4-BE49-F238E27FC236}">
                  <a16:creationId xmlns:a16="http://schemas.microsoft.com/office/drawing/2014/main" id="{04B17511-ACBE-C33A-C10A-6990146E7BA0}"/>
                </a:ext>
              </a:extLst>
            </p:cNvPr>
            <p:cNvSpPr>
              <a:spLocks/>
            </p:cNvSpPr>
            <p:nvPr/>
          </p:nvSpPr>
          <p:spPr bwMode="auto">
            <a:xfrm rot="4074106">
              <a:off x="683" y="2661"/>
              <a:ext cx="104" cy="64"/>
            </a:xfrm>
            <a:custGeom>
              <a:avLst/>
              <a:gdLst>
                <a:gd name="T0" fmla="*/ 0 w 308"/>
                <a:gd name="T1" fmla="*/ 15 h 69"/>
                <a:gd name="T2" fmla="*/ 0 w 308"/>
                <a:gd name="T3" fmla="*/ 0 h 69"/>
                <a:gd name="T4" fmla="*/ 0 w 308"/>
                <a:gd name="T5" fmla="*/ 17 h 69"/>
                <a:gd name="T6" fmla="*/ 0 w 308"/>
                <a:gd name="T7" fmla="*/ 0 h 69"/>
                <a:gd name="T8" fmla="*/ 0 w 308"/>
                <a:gd name="T9" fmla="*/ 16 h 69"/>
                <a:gd name="T10" fmla="*/ 0 w 308"/>
                <a:gd name="T11" fmla="*/ 0 h 69"/>
                <a:gd name="T12" fmla="*/ 0 w 308"/>
                <a:gd name="T13" fmla="*/ 6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71051" name="Group 11">
            <a:extLst>
              <a:ext uri="{FF2B5EF4-FFF2-40B4-BE49-F238E27FC236}">
                <a16:creationId xmlns:a16="http://schemas.microsoft.com/office/drawing/2014/main" id="{57EB50E3-D502-AE7E-89CB-A788737C867F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886200"/>
            <a:ext cx="1676400" cy="838200"/>
            <a:chOff x="1296" y="2448"/>
            <a:chExt cx="990" cy="480"/>
          </a:xfrm>
        </p:grpSpPr>
        <p:sp>
          <p:nvSpPr>
            <p:cNvPr id="49194" name="Oval 12">
              <a:extLst>
                <a:ext uri="{FF2B5EF4-FFF2-40B4-BE49-F238E27FC236}">
                  <a16:creationId xmlns:a16="http://schemas.microsoft.com/office/drawing/2014/main" id="{77912B36-CE18-C5EA-354D-E05F25573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448"/>
              <a:ext cx="198" cy="2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95" name="Oval 13">
              <a:extLst>
                <a:ext uri="{FF2B5EF4-FFF2-40B4-BE49-F238E27FC236}">
                  <a16:creationId xmlns:a16="http://schemas.microsoft.com/office/drawing/2014/main" id="{75577A27-333F-2D75-3C0D-95D1B4ECC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722"/>
              <a:ext cx="198" cy="20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96" name="Oval 14">
              <a:extLst>
                <a:ext uri="{FF2B5EF4-FFF2-40B4-BE49-F238E27FC236}">
                  <a16:creationId xmlns:a16="http://schemas.microsoft.com/office/drawing/2014/main" id="{E0CEB5AD-EB17-94CB-5077-3BA204FE3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2517"/>
              <a:ext cx="198" cy="205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97" name="Freeform 15">
              <a:extLst>
                <a:ext uri="{FF2B5EF4-FFF2-40B4-BE49-F238E27FC236}">
                  <a16:creationId xmlns:a16="http://schemas.microsoft.com/office/drawing/2014/main" id="{97A25CEB-7766-7368-7FBF-B25425A2A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494"/>
              <a:ext cx="644" cy="67"/>
            </a:xfrm>
            <a:custGeom>
              <a:avLst/>
              <a:gdLst>
                <a:gd name="T0" fmla="*/ 0 w 308"/>
                <a:gd name="T1" fmla="*/ 35 h 69"/>
                <a:gd name="T2" fmla="*/ 71669798 w 308"/>
                <a:gd name="T3" fmla="*/ 0 h 69"/>
                <a:gd name="T4" fmla="*/ 156263606 w 308"/>
                <a:gd name="T5" fmla="*/ 41 h 69"/>
                <a:gd name="T6" fmla="*/ 207001376 w 308"/>
                <a:gd name="T7" fmla="*/ 0 h 69"/>
                <a:gd name="T8" fmla="*/ 291625914 w 308"/>
                <a:gd name="T9" fmla="*/ 38 h 69"/>
                <a:gd name="T10" fmla="*/ 337903944 w 308"/>
                <a:gd name="T11" fmla="*/ 0 h 69"/>
                <a:gd name="T12" fmla="*/ 375822066 w 308"/>
                <a:gd name="T13" fmla="*/ 17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98" name="Freeform 16">
              <a:extLst>
                <a:ext uri="{FF2B5EF4-FFF2-40B4-BE49-F238E27FC236}">
                  <a16:creationId xmlns:a16="http://schemas.microsoft.com/office/drawing/2014/main" id="{64CBD07F-8A53-1AB1-E429-98B2121EEB3F}"/>
                </a:ext>
              </a:extLst>
            </p:cNvPr>
            <p:cNvSpPr>
              <a:spLocks/>
            </p:cNvSpPr>
            <p:nvPr/>
          </p:nvSpPr>
          <p:spPr bwMode="auto">
            <a:xfrm rot="-469816">
              <a:off x="1605" y="2672"/>
              <a:ext cx="516" cy="136"/>
            </a:xfrm>
            <a:custGeom>
              <a:avLst/>
              <a:gdLst>
                <a:gd name="T0" fmla="*/ 0 w 308"/>
                <a:gd name="T1" fmla="*/ 22984483 h 69"/>
                <a:gd name="T2" fmla="*/ 1071171 w 308"/>
                <a:gd name="T3" fmla="*/ 0 h 69"/>
                <a:gd name="T4" fmla="*/ 2314305 w 308"/>
                <a:gd name="T5" fmla="*/ 27408896 h 69"/>
                <a:gd name="T6" fmla="*/ 3077937 w 308"/>
                <a:gd name="T7" fmla="*/ 0 h 69"/>
                <a:gd name="T8" fmla="*/ 4322160 w 308"/>
                <a:gd name="T9" fmla="*/ 24962171 h 69"/>
                <a:gd name="T10" fmla="*/ 5013659 w 308"/>
                <a:gd name="T11" fmla="*/ 0 h 69"/>
                <a:gd name="T12" fmla="*/ 5571723 w 308"/>
                <a:gd name="T13" fmla="*/ 10326969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99" name="Freeform 17">
              <a:extLst>
                <a:ext uri="{FF2B5EF4-FFF2-40B4-BE49-F238E27FC236}">
                  <a16:creationId xmlns:a16="http://schemas.microsoft.com/office/drawing/2014/main" id="{EAFC9E16-3158-47C4-1313-1967FC542DC3}"/>
                </a:ext>
              </a:extLst>
            </p:cNvPr>
            <p:cNvSpPr>
              <a:spLocks/>
            </p:cNvSpPr>
            <p:nvPr/>
          </p:nvSpPr>
          <p:spPr bwMode="auto">
            <a:xfrm rot="4074106">
              <a:off x="1402" y="2660"/>
              <a:ext cx="103" cy="65"/>
            </a:xfrm>
            <a:custGeom>
              <a:avLst/>
              <a:gdLst>
                <a:gd name="T0" fmla="*/ 0 w 308"/>
                <a:gd name="T1" fmla="*/ 20 h 69"/>
                <a:gd name="T2" fmla="*/ 0 w 308"/>
                <a:gd name="T3" fmla="*/ 0 h 69"/>
                <a:gd name="T4" fmla="*/ 0 w 308"/>
                <a:gd name="T5" fmla="*/ 22 h 69"/>
                <a:gd name="T6" fmla="*/ 0 w 308"/>
                <a:gd name="T7" fmla="*/ 0 h 69"/>
                <a:gd name="T8" fmla="*/ 0 w 308"/>
                <a:gd name="T9" fmla="*/ 21 h 69"/>
                <a:gd name="T10" fmla="*/ 0 w 308"/>
                <a:gd name="T11" fmla="*/ 0 h 69"/>
                <a:gd name="T12" fmla="*/ 0 w 308"/>
                <a:gd name="T13" fmla="*/ 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00" name="Freeform 18">
              <a:extLst>
                <a:ext uri="{FF2B5EF4-FFF2-40B4-BE49-F238E27FC236}">
                  <a16:creationId xmlns:a16="http://schemas.microsoft.com/office/drawing/2014/main" id="{817CE7CE-86FE-62F0-F033-3E391F44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564"/>
              <a:ext cx="664" cy="88"/>
            </a:xfrm>
            <a:custGeom>
              <a:avLst/>
              <a:gdLst>
                <a:gd name="T0" fmla="*/ 0 w 308"/>
                <a:gd name="T1" fmla="*/ 5901 h 69"/>
                <a:gd name="T2" fmla="*/ 128676234 w 308"/>
                <a:gd name="T3" fmla="*/ 0 h 69"/>
                <a:gd name="T4" fmla="*/ 279314187 w 308"/>
                <a:gd name="T5" fmla="*/ 6998 h 69"/>
                <a:gd name="T6" fmla="*/ 370296204 w 308"/>
                <a:gd name="T7" fmla="*/ 0 h 69"/>
                <a:gd name="T8" fmla="*/ 520983752 w 308"/>
                <a:gd name="T9" fmla="*/ 6376 h 69"/>
                <a:gd name="T10" fmla="*/ 604092342 w 308"/>
                <a:gd name="T11" fmla="*/ 0 h 69"/>
                <a:gd name="T12" fmla="*/ 671690991 w 308"/>
                <a:gd name="T13" fmla="*/ 2645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33CC3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01" name="Freeform 19">
              <a:extLst>
                <a:ext uri="{FF2B5EF4-FFF2-40B4-BE49-F238E27FC236}">
                  <a16:creationId xmlns:a16="http://schemas.microsoft.com/office/drawing/2014/main" id="{10A3E54E-26CB-AA24-148E-E7AA27712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2635"/>
              <a:ext cx="598" cy="67"/>
            </a:xfrm>
            <a:custGeom>
              <a:avLst/>
              <a:gdLst>
                <a:gd name="T0" fmla="*/ 0 w 308"/>
                <a:gd name="T1" fmla="*/ 35 h 69"/>
                <a:gd name="T2" fmla="*/ 17667196 w 308"/>
                <a:gd name="T3" fmla="*/ 0 h 69"/>
                <a:gd name="T4" fmla="*/ 38248066 w 308"/>
                <a:gd name="T5" fmla="*/ 41 h 69"/>
                <a:gd name="T6" fmla="*/ 50764542 w 308"/>
                <a:gd name="T7" fmla="*/ 0 h 69"/>
                <a:gd name="T8" fmla="*/ 71329170 w 308"/>
                <a:gd name="T9" fmla="*/ 38 h 69"/>
                <a:gd name="T10" fmla="*/ 82727662 w 308"/>
                <a:gd name="T11" fmla="*/ 0 h 69"/>
                <a:gd name="T12" fmla="*/ 91897986 w 308"/>
                <a:gd name="T13" fmla="*/ 17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71060" name="Group 20">
            <a:extLst>
              <a:ext uri="{FF2B5EF4-FFF2-40B4-BE49-F238E27FC236}">
                <a16:creationId xmlns:a16="http://schemas.microsoft.com/office/drawing/2014/main" id="{C9518527-A2BA-4D44-94F5-814B92C0FA7C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572000"/>
            <a:ext cx="914400" cy="692150"/>
            <a:chOff x="3840" y="2500"/>
            <a:chExt cx="429" cy="336"/>
          </a:xfrm>
        </p:grpSpPr>
        <p:sp>
          <p:nvSpPr>
            <p:cNvPr id="49188" name="Oval 21">
              <a:extLst>
                <a:ext uri="{FF2B5EF4-FFF2-40B4-BE49-F238E27FC236}">
                  <a16:creationId xmlns:a16="http://schemas.microsoft.com/office/drawing/2014/main" id="{C053DD07-4DE0-AB04-2E9C-3732CCAEC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89" name="Oval 22">
              <a:extLst>
                <a:ext uri="{FF2B5EF4-FFF2-40B4-BE49-F238E27FC236}">
                  <a16:creationId xmlns:a16="http://schemas.microsoft.com/office/drawing/2014/main" id="{C26B9162-80A5-8273-B037-1F60D904E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692"/>
              <a:ext cx="144" cy="144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90" name="Freeform 23">
              <a:extLst>
                <a:ext uri="{FF2B5EF4-FFF2-40B4-BE49-F238E27FC236}">
                  <a16:creationId xmlns:a16="http://schemas.microsoft.com/office/drawing/2014/main" id="{BA8DBEBF-5B33-81F7-E3CA-7E4A0D862763}"/>
                </a:ext>
              </a:extLst>
            </p:cNvPr>
            <p:cNvSpPr>
              <a:spLocks/>
            </p:cNvSpPr>
            <p:nvPr/>
          </p:nvSpPr>
          <p:spPr bwMode="auto">
            <a:xfrm rot="-1805289">
              <a:off x="4059" y="2681"/>
              <a:ext cx="99" cy="66"/>
            </a:xfrm>
            <a:custGeom>
              <a:avLst/>
              <a:gdLst>
                <a:gd name="T0" fmla="*/ 0 w 308"/>
                <a:gd name="T1" fmla="*/ 26 h 69"/>
                <a:gd name="T2" fmla="*/ 0 w 308"/>
                <a:gd name="T3" fmla="*/ 0 h 69"/>
                <a:gd name="T4" fmla="*/ 0 w 308"/>
                <a:gd name="T5" fmla="*/ 30 h 69"/>
                <a:gd name="T6" fmla="*/ 0 w 308"/>
                <a:gd name="T7" fmla="*/ 0 h 69"/>
                <a:gd name="T8" fmla="*/ 0 w 308"/>
                <a:gd name="T9" fmla="*/ 28 h 69"/>
                <a:gd name="T10" fmla="*/ 0 w 308"/>
                <a:gd name="T11" fmla="*/ 0 h 69"/>
                <a:gd name="T12" fmla="*/ 0 w 308"/>
                <a:gd name="T13" fmla="*/ 11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91" name="Freeform 24">
              <a:extLst>
                <a:ext uri="{FF2B5EF4-FFF2-40B4-BE49-F238E27FC236}">
                  <a16:creationId xmlns:a16="http://schemas.microsoft.com/office/drawing/2014/main" id="{AE9C7AA3-E96E-2A4D-118D-B10DE882BB3C}"/>
                </a:ext>
              </a:extLst>
            </p:cNvPr>
            <p:cNvSpPr>
              <a:spLocks/>
            </p:cNvSpPr>
            <p:nvPr/>
          </p:nvSpPr>
          <p:spPr bwMode="auto">
            <a:xfrm rot="4074106">
              <a:off x="3919" y="2647"/>
              <a:ext cx="72" cy="47"/>
            </a:xfrm>
            <a:custGeom>
              <a:avLst/>
              <a:gdLst>
                <a:gd name="T0" fmla="*/ 0 w 308"/>
                <a:gd name="T1" fmla="*/ 1 h 69"/>
                <a:gd name="T2" fmla="*/ 0 w 308"/>
                <a:gd name="T3" fmla="*/ 0 h 69"/>
                <a:gd name="T4" fmla="*/ 0 w 308"/>
                <a:gd name="T5" fmla="*/ 1 h 69"/>
                <a:gd name="T6" fmla="*/ 0 w 308"/>
                <a:gd name="T7" fmla="*/ 0 h 69"/>
                <a:gd name="T8" fmla="*/ 0 w 308"/>
                <a:gd name="T9" fmla="*/ 1 h 69"/>
                <a:gd name="T10" fmla="*/ 0 w 308"/>
                <a:gd name="T11" fmla="*/ 0 h 69"/>
                <a:gd name="T12" fmla="*/ 0 w 308"/>
                <a:gd name="T13" fmla="*/ 1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92" name="Oval 25">
              <a:extLst>
                <a:ext uri="{FF2B5EF4-FFF2-40B4-BE49-F238E27FC236}">
                  <a16:creationId xmlns:a16="http://schemas.microsoft.com/office/drawing/2014/main" id="{616C9FCE-C1F3-D374-6BD9-D05C6D3E1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2544"/>
              <a:ext cx="144" cy="144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93" name="Freeform 26">
              <a:extLst>
                <a:ext uri="{FF2B5EF4-FFF2-40B4-BE49-F238E27FC236}">
                  <a16:creationId xmlns:a16="http://schemas.microsoft.com/office/drawing/2014/main" id="{3B879237-AF0E-FDCE-1245-F45AC7863B28}"/>
                </a:ext>
              </a:extLst>
            </p:cNvPr>
            <p:cNvSpPr>
              <a:spLocks/>
            </p:cNvSpPr>
            <p:nvPr/>
          </p:nvSpPr>
          <p:spPr bwMode="auto">
            <a:xfrm rot="1270104">
              <a:off x="3978" y="2519"/>
              <a:ext cx="162" cy="81"/>
            </a:xfrm>
            <a:custGeom>
              <a:avLst/>
              <a:gdLst>
                <a:gd name="T0" fmla="*/ 0 w 308"/>
                <a:gd name="T1" fmla="*/ 1213 h 69"/>
                <a:gd name="T2" fmla="*/ 1 w 308"/>
                <a:gd name="T3" fmla="*/ 0 h 69"/>
                <a:gd name="T4" fmla="*/ 1 w 308"/>
                <a:gd name="T5" fmla="*/ 1452 h 69"/>
                <a:gd name="T6" fmla="*/ 1 w 308"/>
                <a:gd name="T7" fmla="*/ 0 h 69"/>
                <a:gd name="T8" fmla="*/ 1 w 308"/>
                <a:gd name="T9" fmla="*/ 1341 h 69"/>
                <a:gd name="T10" fmla="*/ 1 w 308"/>
                <a:gd name="T11" fmla="*/ 0 h 69"/>
                <a:gd name="T12" fmla="*/ 1 w 308"/>
                <a:gd name="T13" fmla="*/ 544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71067" name="Group 27">
            <a:extLst>
              <a:ext uri="{FF2B5EF4-FFF2-40B4-BE49-F238E27FC236}">
                <a16:creationId xmlns:a16="http://schemas.microsoft.com/office/drawing/2014/main" id="{1EE1BD76-04A9-CCEA-2863-B40DC7195AE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3581400"/>
            <a:ext cx="842963" cy="533400"/>
            <a:chOff x="4749" y="2352"/>
            <a:chExt cx="384" cy="192"/>
          </a:xfrm>
        </p:grpSpPr>
        <p:sp>
          <p:nvSpPr>
            <p:cNvPr id="49184" name="Oval 28">
              <a:extLst>
                <a:ext uri="{FF2B5EF4-FFF2-40B4-BE49-F238E27FC236}">
                  <a16:creationId xmlns:a16="http://schemas.microsoft.com/office/drawing/2014/main" id="{4B1A8C8B-6716-E9BB-903B-B57ACBDFE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" y="2352"/>
              <a:ext cx="144" cy="144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85" name="Oval 29">
              <a:extLst>
                <a:ext uri="{FF2B5EF4-FFF2-40B4-BE49-F238E27FC236}">
                  <a16:creationId xmlns:a16="http://schemas.microsoft.com/office/drawing/2014/main" id="{A3F0166C-CC82-623D-C77F-6C1B00107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2400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86" name="Freeform 30">
              <a:extLst>
                <a:ext uri="{FF2B5EF4-FFF2-40B4-BE49-F238E27FC236}">
                  <a16:creationId xmlns:a16="http://schemas.microsoft.com/office/drawing/2014/main" id="{35A95E01-8DAA-B354-CE93-2F8EAEE58EDF}"/>
                </a:ext>
              </a:extLst>
            </p:cNvPr>
            <p:cNvSpPr>
              <a:spLocks/>
            </p:cNvSpPr>
            <p:nvPr/>
          </p:nvSpPr>
          <p:spPr bwMode="auto">
            <a:xfrm rot="-469816">
              <a:off x="4881" y="2449"/>
              <a:ext cx="109" cy="60"/>
            </a:xfrm>
            <a:custGeom>
              <a:avLst/>
              <a:gdLst>
                <a:gd name="T0" fmla="*/ 0 w 308"/>
                <a:gd name="T1" fmla="*/ 3 h 69"/>
                <a:gd name="T2" fmla="*/ 0 w 308"/>
                <a:gd name="T3" fmla="*/ 0 h 69"/>
                <a:gd name="T4" fmla="*/ 0 w 308"/>
                <a:gd name="T5" fmla="*/ 5 h 69"/>
                <a:gd name="T6" fmla="*/ 0 w 308"/>
                <a:gd name="T7" fmla="*/ 0 h 69"/>
                <a:gd name="T8" fmla="*/ 0 w 308"/>
                <a:gd name="T9" fmla="*/ 4 h 69"/>
                <a:gd name="T10" fmla="*/ 0 w 308"/>
                <a:gd name="T11" fmla="*/ 0 h 69"/>
                <a:gd name="T12" fmla="*/ 0 w 308"/>
                <a:gd name="T13" fmla="*/ 3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33CC3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87" name="Freeform 31">
              <a:extLst>
                <a:ext uri="{FF2B5EF4-FFF2-40B4-BE49-F238E27FC236}">
                  <a16:creationId xmlns:a16="http://schemas.microsoft.com/office/drawing/2014/main" id="{F4429B66-B78E-D467-D569-FF1EF1F6D2BE}"/>
                </a:ext>
              </a:extLst>
            </p:cNvPr>
            <p:cNvSpPr>
              <a:spLocks/>
            </p:cNvSpPr>
            <p:nvPr/>
          </p:nvSpPr>
          <p:spPr bwMode="auto">
            <a:xfrm rot="-469816">
              <a:off x="4884" y="2393"/>
              <a:ext cx="96" cy="56"/>
            </a:xfrm>
            <a:custGeom>
              <a:avLst/>
              <a:gdLst>
                <a:gd name="T0" fmla="*/ 0 w 308"/>
                <a:gd name="T1" fmla="*/ 2 h 69"/>
                <a:gd name="T2" fmla="*/ 0 w 308"/>
                <a:gd name="T3" fmla="*/ 0 h 69"/>
                <a:gd name="T4" fmla="*/ 0 w 308"/>
                <a:gd name="T5" fmla="*/ 2 h 69"/>
                <a:gd name="T6" fmla="*/ 0 w 308"/>
                <a:gd name="T7" fmla="*/ 0 h 69"/>
                <a:gd name="T8" fmla="*/ 0 w 308"/>
                <a:gd name="T9" fmla="*/ 2 h 69"/>
                <a:gd name="T10" fmla="*/ 0 w 308"/>
                <a:gd name="T11" fmla="*/ 0 h 69"/>
                <a:gd name="T12" fmla="*/ 0 w 308"/>
                <a:gd name="T13" fmla="*/ 2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71072" name="Group 32">
            <a:extLst>
              <a:ext uri="{FF2B5EF4-FFF2-40B4-BE49-F238E27FC236}">
                <a16:creationId xmlns:a16="http://schemas.microsoft.com/office/drawing/2014/main" id="{FCB0CF28-E4F7-8E56-1F50-35527DD47BCE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733800"/>
            <a:ext cx="1828800" cy="1376363"/>
            <a:chOff x="2688" y="2112"/>
            <a:chExt cx="1008" cy="819"/>
          </a:xfrm>
        </p:grpSpPr>
        <p:sp>
          <p:nvSpPr>
            <p:cNvPr id="49164" name="Oval 33">
              <a:extLst>
                <a:ext uri="{FF2B5EF4-FFF2-40B4-BE49-F238E27FC236}">
                  <a16:creationId xmlns:a16="http://schemas.microsoft.com/office/drawing/2014/main" id="{4DB89419-D038-6DF6-080E-09B7293B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28"/>
              <a:ext cx="169" cy="2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65" name="Oval 34">
              <a:extLst>
                <a:ext uri="{FF2B5EF4-FFF2-40B4-BE49-F238E27FC236}">
                  <a16:creationId xmlns:a16="http://schemas.microsoft.com/office/drawing/2014/main" id="{214D2A63-67D4-8AD0-CE8C-1647E6EB4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2602"/>
              <a:ext cx="169" cy="20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66" name="Oval 35">
              <a:extLst>
                <a:ext uri="{FF2B5EF4-FFF2-40B4-BE49-F238E27FC236}">
                  <a16:creationId xmlns:a16="http://schemas.microsoft.com/office/drawing/2014/main" id="{6C35C257-A66A-462A-3AE2-CC9CDD50C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309"/>
              <a:ext cx="169" cy="20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67" name="Freeform 36">
              <a:extLst>
                <a:ext uri="{FF2B5EF4-FFF2-40B4-BE49-F238E27FC236}">
                  <a16:creationId xmlns:a16="http://schemas.microsoft.com/office/drawing/2014/main" id="{2A35EED8-917C-43D6-E7C5-2CF1CD1A94CF}"/>
                </a:ext>
              </a:extLst>
            </p:cNvPr>
            <p:cNvSpPr>
              <a:spLocks/>
            </p:cNvSpPr>
            <p:nvPr/>
          </p:nvSpPr>
          <p:spPr bwMode="auto">
            <a:xfrm rot="-1805289">
              <a:off x="2944" y="2587"/>
              <a:ext cx="116" cy="94"/>
            </a:xfrm>
            <a:custGeom>
              <a:avLst/>
              <a:gdLst>
                <a:gd name="T0" fmla="*/ 0 w 308"/>
                <a:gd name="T1" fmla="*/ 20621 h 69"/>
                <a:gd name="T2" fmla="*/ 0 w 308"/>
                <a:gd name="T3" fmla="*/ 0 h 69"/>
                <a:gd name="T4" fmla="*/ 0 w 308"/>
                <a:gd name="T5" fmla="*/ 24489 h 69"/>
                <a:gd name="T6" fmla="*/ 0 w 308"/>
                <a:gd name="T7" fmla="*/ 0 h 69"/>
                <a:gd name="T8" fmla="*/ 0 w 308"/>
                <a:gd name="T9" fmla="*/ 22429 h 69"/>
                <a:gd name="T10" fmla="*/ 0 w 308"/>
                <a:gd name="T11" fmla="*/ 0 h 69"/>
                <a:gd name="T12" fmla="*/ 0 w 308"/>
                <a:gd name="T13" fmla="*/ 9196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68" name="Freeform 37">
              <a:extLst>
                <a:ext uri="{FF2B5EF4-FFF2-40B4-BE49-F238E27FC236}">
                  <a16:creationId xmlns:a16="http://schemas.microsoft.com/office/drawing/2014/main" id="{F8737F36-C508-8D89-171C-C1CCF7BE26EB}"/>
                </a:ext>
              </a:extLst>
            </p:cNvPr>
            <p:cNvSpPr>
              <a:spLocks/>
            </p:cNvSpPr>
            <p:nvPr/>
          </p:nvSpPr>
          <p:spPr bwMode="auto">
            <a:xfrm rot="4074106">
              <a:off x="2771" y="2545"/>
              <a:ext cx="103" cy="55"/>
            </a:xfrm>
            <a:custGeom>
              <a:avLst/>
              <a:gdLst>
                <a:gd name="T0" fmla="*/ 0 w 308"/>
                <a:gd name="T1" fmla="*/ 2 h 69"/>
                <a:gd name="T2" fmla="*/ 0 w 308"/>
                <a:gd name="T3" fmla="*/ 0 h 69"/>
                <a:gd name="T4" fmla="*/ 0 w 308"/>
                <a:gd name="T5" fmla="*/ 2 h 69"/>
                <a:gd name="T6" fmla="*/ 0 w 308"/>
                <a:gd name="T7" fmla="*/ 0 h 69"/>
                <a:gd name="T8" fmla="*/ 0 w 308"/>
                <a:gd name="T9" fmla="*/ 2 h 69"/>
                <a:gd name="T10" fmla="*/ 0 w 308"/>
                <a:gd name="T11" fmla="*/ 0 h 69"/>
                <a:gd name="T12" fmla="*/ 0 w 308"/>
                <a:gd name="T13" fmla="*/ 2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69" name="Oval 38">
              <a:extLst>
                <a:ext uri="{FF2B5EF4-FFF2-40B4-BE49-F238E27FC236}">
                  <a16:creationId xmlns:a16="http://schemas.microsoft.com/office/drawing/2014/main" id="{545F9664-18AB-4668-7866-73388ADEC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2378"/>
              <a:ext cx="169" cy="20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70" name="Freeform 39">
              <a:extLst>
                <a:ext uri="{FF2B5EF4-FFF2-40B4-BE49-F238E27FC236}">
                  <a16:creationId xmlns:a16="http://schemas.microsoft.com/office/drawing/2014/main" id="{3984F4D0-223E-BA50-2911-A844927601BA}"/>
                </a:ext>
              </a:extLst>
            </p:cNvPr>
            <p:cNvSpPr>
              <a:spLocks/>
            </p:cNvSpPr>
            <p:nvPr/>
          </p:nvSpPr>
          <p:spPr bwMode="auto">
            <a:xfrm rot="-469816">
              <a:off x="3378" y="2316"/>
              <a:ext cx="192" cy="82"/>
            </a:xfrm>
            <a:custGeom>
              <a:avLst/>
              <a:gdLst>
                <a:gd name="T0" fmla="*/ 0 w 308"/>
                <a:gd name="T1" fmla="*/ 1546 h 69"/>
                <a:gd name="T2" fmla="*/ 1 w 308"/>
                <a:gd name="T3" fmla="*/ 0 h 69"/>
                <a:gd name="T4" fmla="*/ 1 w 308"/>
                <a:gd name="T5" fmla="*/ 1837 h 69"/>
                <a:gd name="T6" fmla="*/ 1 w 308"/>
                <a:gd name="T7" fmla="*/ 0 h 69"/>
                <a:gd name="T8" fmla="*/ 1 w 308"/>
                <a:gd name="T9" fmla="*/ 1682 h 69"/>
                <a:gd name="T10" fmla="*/ 1 w 308"/>
                <a:gd name="T11" fmla="*/ 0 h 69"/>
                <a:gd name="T12" fmla="*/ 1 w 308"/>
                <a:gd name="T13" fmla="*/ 705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71" name="Freeform 40">
              <a:extLst>
                <a:ext uri="{FF2B5EF4-FFF2-40B4-BE49-F238E27FC236}">
                  <a16:creationId xmlns:a16="http://schemas.microsoft.com/office/drawing/2014/main" id="{22009D38-B820-7B19-BBDE-0CD851421D8B}"/>
                </a:ext>
              </a:extLst>
            </p:cNvPr>
            <p:cNvSpPr>
              <a:spLocks/>
            </p:cNvSpPr>
            <p:nvPr/>
          </p:nvSpPr>
          <p:spPr bwMode="auto">
            <a:xfrm rot="-469816">
              <a:off x="3401" y="2448"/>
              <a:ext cx="128" cy="86"/>
            </a:xfrm>
            <a:custGeom>
              <a:avLst/>
              <a:gdLst>
                <a:gd name="T0" fmla="*/ 0 w 308"/>
                <a:gd name="T1" fmla="*/ 3798 h 69"/>
                <a:gd name="T2" fmla="*/ 0 w 308"/>
                <a:gd name="T3" fmla="*/ 0 h 69"/>
                <a:gd name="T4" fmla="*/ 0 w 308"/>
                <a:gd name="T5" fmla="*/ 4517 h 69"/>
                <a:gd name="T6" fmla="*/ 0 w 308"/>
                <a:gd name="T7" fmla="*/ 0 h 69"/>
                <a:gd name="T8" fmla="*/ 0 w 308"/>
                <a:gd name="T9" fmla="*/ 4123 h 69"/>
                <a:gd name="T10" fmla="*/ 0 w 308"/>
                <a:gd name="T11" fmla="*/ 0 h 69"/>
                <a:gd name="T12" fmla="*/ 0 w 308"/>
                <a:gd name="T13" fmla="*/ 168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33CC3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72" name="Oval 41">
              <a:extLst>
                <a:ext uri="{FF2B5EF4-FFF2-40B4-BE49-F238E27FC236}">
                  <a16:creationId xmlns:a16="http://schemas.microsoft.com/office/drawing/2014/main" id="{FE42EA04-63F9-BFCD-6F17-78349CA20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" y="2378"/>
              <a:ext cx="169" cy="20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49173" name="Freeform 42">
              <a:extLst>
                <a:ext uri="{FF2B5EF4-FFF2-40B4-BE49-F238E27FC236}">
                  <a16:creationId xmlns:a16="http://schemas.microsoft.com/office/drawing/2014/main" id="{A02C2A10-973B-747B-655B-0B20468C1FA1}"/>
                </a:ext>
              </a:extLst>
            </p:cNvPr>
            <p:cNvSpPr>
              <a:spLocks/>
            </p:cNvSpPr>
            <p:nvPr/>
          </p:nvSpPr>
          <p:spPr bwMode="auto">
            <a:xfrm rot="1270104">
              <a:off x="2850" y="2355"/>
              <a:ext cx="189" cy="116"/>
            </a:xfrm>
            <a:custGeom>
              <a:avLst/>
              <a:gdLst>
                <a:gd name="T0" fmla="*/ 0 w 308"/>
                <a:gd name="T1" fmla="*/ 1127554 h 69"/>
                <a:gd name="T2" fmla="*/ 1 w 308"/>
                <a:gd name="T3" fmla="*/ 0 h 69"/>
                <a:gd name="T4" fmla="*/ 1 w 308"/>
                <a:gd name="T5" fmla="*/ 1334331 h 69"/>
                <a:gd name="T6" fmla="*/ 1 w 308"/>
                <a:gd name="T7" fmla="*/ 0 h 69"/>
                <a:gd name="T8" fmla="*/ 1 w 308"/>
                <a:gd name="T9" fmla="*/ 1218716 h 69"/>
                <a:gd name="T10" fmla="*/ 1 w 308"/>
                <a:gd name="T11" fmla="*/ 0 h 69"/>
                <a:gd name="T12" fmla="*/ 1 w 308"/>
                <a:gd name="T13" fmla="*/ 504262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74" name="Freeform 43">
              <a:extLst>
                <a:ext uri="{FF2B5EF4-FFF2-40B4-BE49-F238E27FC236}">
                  <a16:creationId xmlns:a16="http://schemas.microsoft.com/office/drawing/2014/main" id="{D1501B2B-FA5B-311D-C96A-6CC2C26ED229}"/>
                </a:ext>
              </a:extLst>
            </p:cNvPr>
            <p:cNvSpPr>
              <a:spLocks/>
            </p:cNvSpPr>
            <p:nvPr/>
          </p:nvSpPr>
          <p:spPr bwMode="auto">
            <a:xfrm rot="-469816">
              <a:off x="2819" y="2508"/>
              <a:ext cx="198" cy="67"/>
            </a:xfrm>
            <a:custGeom>
              <a:avLst/>
              <a:gdLst>
                <a:gd name="T0" fmla="*/ 0 w 308"/>
                <a:gd name="T1" fmla="*/ 35 h 69"/>
                <a:gd name="T2" fmla="*/ 1 w 308"/>
                <a:gd name="T3" fmla="*/ 0 h 69"/>
                <a:gd name="T4" fmla="*/ 1 w 308"/>
                <a:gd name="T5" fmla="*/ 41 h 69"/>
                <a:gd name="T6" fmla="*/ 1 w 308"/>
                <a:gd name="T7" fmla="*/ 0 h 69"/>
                <a:gd name="T8" fmla="*/ 1 w 308"/>
                <a:gd name="T9" fmla="*/ 38 h 69"/>
                <a:gd name="T10" fmla="*/ 1 w 308"/>
                <a:gd name="T11" fmla="*/ 0 h 69"/>
                <a:gd name="T12" fmla="*/ 1 w 308"/>
                <a:gd name="T13" fmla="*/ 17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75" name="Freeform 44">
              <a:extLst>
                <a:ext uri="{FF2B5EF4-FFF2-40B4-BE49-F238E27FC236}">
                  <a16:creationId xmlns:a16="http://schemas.microsoft.com/office/drawing/2014/main" id="{03A5F0E6-F58E-2ECB-262C-342C2E63ABEC}"/>
                </a:ext>
              </a:extLst>
            </p:cNvPr>
            <p:cNvSpPr>
              <a:spLocks/>
            </p:cNvSpPr>
            <p:nvPr/>
          </p:nvSpPr>
          <p:spPr bwMode="auto">
            <a:xfrm rot="-469816">
              <a:off x="3404" y="2368"/>
              <a:ext cx="113" cy="80"/>
            </a:xfrm>
            <a:custGeom>
              <a:avLst/>
              <a:gdLst>
                <a:gd name="T0" fmla="*/ 0 w 308"/>
                <a:gd name="T1" fmla="*/ 958 h 69"/>
                <a:gd name="T2" fmla="*/ 0 w 308"/>
                <a:gd name="T3" fmla="*/ 0 h 69"/>
                <a:gd name="T4" fmla="*/ 0 w 308"/>
                <a:gd name="T5" fmla="*/ 1147 h 69"/>
                <a:gd name="T6" fmla="*/ 0 w 308"/>
                <a:gd name="T7" fmla="*/ 0 h 69"/>
                <a:gd name="T8" fmla="*/ 0 w 308"/>
                <a:gd name="T9" fmla="*/ 1054 h 69"/>
                <a:gd name="T10" fmla="*/ 0 w 308"/>
                <a:gd name="T11" fmla="*/ 0 h 69"/>
                <a:gd name="T12" fmla="*/ 0 w 308"/>
                <a:gd name="T13" fmla="*/ 444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69">
                  <a:moveTo>
                    <a:pt x="0" y="58"/>
                  </a:moveTo>
                  <a:cubicBezTo>
                    <a:pt x="30" y="49"/>
                    <a:pt x="26" y="10"/>
                    <a:pt x="59" y="0"/>
                  </a:cubicBezTo>
                  <a:cubicBezTo>
                    <a:pt x="90" y="19"/>
                    <a:pt x="92" y="55"/>
                    <a:pt x="128" y="69"/>
                  </a:cubicBezTo>
                  <a:cubicBezTo>
                    <a:pt x="143" y="47"/>
                    <a:pt x="156" y="23"/>
                    <a:pt x="170" y="0"/>
                  </a:cubicBezTo>
                  <a:cubicBezTo>
                    <a:pt x="202" y="20"/>
                    <a:pt x="206" y="53"/>
                    <a:pt x="239" y="63"/>
                  </a:cubicBezTo>
                  <a:cubicBezTo>
                    <a:pt x="254" y="41"/>
                    <a:pt x="262" y="21"/>
                    <a:pt x="277" y="0"/>
                  </a:cubicBezTo>
                  <a:cubicBezTo>
                    <a:pt x="285" y="6"/>
                    <a:pt x="300" y="26"/>
                    <a:pt x="308" y="26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76" name="Freeform 45">
              <a:extLst>
                <a:ext uri="{FF2B5EF4-FFF2-40B4-BE49-F238E27FC236}">
                  <a16:creationId xmlns:a16="http://schemas.microsoft.com/office/drawing/2014/main" id="{A003521B-6CDD-7CD7-21A2-2532D6A3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266"/>
              <a:ext cx="139" cy="155"/>
            </a:xfrm>
            <a:custGeom>
              <a:avLst/>
              <a:gdLst>
                <a:gd name="T0" fmla="*/ 0 w 118"/>
                <a:gd name="T1" fmla="*/ 103328 h 108"/>
                <a:gd name="T2" fmla="*/ 1541 w 118"/>
                <a:gd name="T3" fmla="*/ 28962 h 108"/>
                <a:gd name="T4" fmla="*/ 2445 w 118"/>
                <a:gd name="T5" fmla="*/ 6120 h 108"/>
                <a:gd name="T6" fmla="*/ 2629 w 118"/>
                <a:gd name="T7" fmla="*/ 2971 h 108"/>
                <a:gd name="T8" fmla="*/ 2488 w 118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08">
                  <a:moveTo>
                    <a:pt x="0" y="108"/>
                  </a:moveTo>
                  <a:cubicBezTo>
                    <a:pt x="8" y="70"/>
                    <a:pt x="40" y="52"/>
                    <a:pt x="69" y="30"/>
                  </a:cubicBezTo>
                  <a:cubicBezTo>
                    <a:pt x="82" y="20"/>
                    <a:pt x="94" y="15"/>
                    <a:pt x="108" y="6"/>
                  </a:cubicBezTo>
                  <a:cubicBezTo>
                    <a:pt x="111" y="4"/>
                    <a:pt x="116" y="6"/>
                    <a:pt x="117" y="3"/>
                  </a:cubicBezTo>
                  <a:cubicBezTo>
                    <a:pt x="118" y="1"/>
                    <a:pt x="113" y="1"/>
                    <a:pt x="111" y="0"/>
                  </a:cubicBez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77" name="Freeform 46">
              <a:extLst>
                <a:ext uri="{FF2B5EF4-FFF2-40B4-BE49-F238E27FC236}">
                  <a16:creationId xmlns:a16="http://schemas.microsoft.com/office/drawing/2014/main" id="{D1E2AC7E-C498-291D-E3BD-E23EC3E69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2575"/>
              <a:ext cx="85" cy="172"/>
            </a:xfrm>
            <a:custGeom>
              <a:avLst/>
              <a:gdLst>
                <a:gd name="T0" fmla="*/ 0 w 72"/>
                <a:gd name="T1" fmla="*/ 0 h 120"/>
                <a:gd name="T2" fmla="*/ 1129 w 72"/>
                <a:gd name="T3" fmla="*/ 112316 h 120"/>
                <a:gd name="T4" fmla="*/ 1678 w 72"/>
                <a:gd name="T5" fmla="*/ 109702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120">
                  <a:moveTo>
                    <a:pt x="0" y="0"/>
                  </a:moveTo>
                  <a:cubicBezTo>
                    <a:pt x="5" y="46"/>
                    <a:pt x="7" y="93"/>
                    <a:pt x="48" y="120"/>
                  </a:cubicBezTo>
                  <a:cubicBezTo>
                    <a:pt x="56" y="119"/>
                    <a:pt x="72" y="117"/>
                    <a:pt x="72" y="117"/>
                  </a:cubicBez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78" name="Freeform 47">
              <a:extLst>
                <a:ext uri="{FF2B5EF4-FFF2-40B4-BE49-F238E27FC236}">
                  <a16:creationId xmlns:a16="http://schemas.microsoft.com/office/drawing/2014/main" id="{395C30BE-8ECA-E223-FE7A-7F8834E53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588"/>
              <a:ext cx="105" cy="184"/>
            </a:xfrm>
            <a:custGeom>
              <a:avLst/>
              <a:gdLst>
                <a:gd name="T0" fmla="*/ 1707 w 90"/>
                <a:gd name="T1" fmla="*/ 0 h 129"/>
                <a:gd name="T2" fmla="*/ 470 w 90"/>
                <a:gd name="T3" fmla="*/ 73820 h 129"/>
                <a:gd name="T4" fmla="*/ 0 w 90"/>
                <a:gd name="T5" fmla="*/ 109624 h 1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129">
                  <a:moveTo>
                    <a:pt x="90" y="0"/>
                  </a:moveTo>
                  <a:cubicBezTo>
                    <a:pt x="70" y="13"/>
                    <a:pt x="42" y="66"/>
                    <a:pt x="24" y="87"/>
                  </a:cubicBezTo>
                  <a:cubicBezTo>
                    <a:pt x="15" y="98"/>
                    <a:pt x="0" y="113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79" name="Freeform 48">
              <a:extLst>
                <a:ext uri="{FF2B5EF4-FFF2-40B4-BE49-F238E27FC236}">
                  <a16:creationId xmlns:a16="http://schemas.microsoft.com/office/drawing/2014/main" id="{35A91933-09FA-1A5A-F903-DF6FBD094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189"/>
              <a:ext cx="185" cy="236"/>
            </a:xfrm>
            <a:custGeom>
              <a:avLst/>
              <a:gdLst>
                <a:gd name="T0" fmla="*/ 3171 w 158"/>
                <a:gd name="T1" fmla="*/ 148158 h 165"/>
                <a:gd name="T2" fmla="*/ 1427 w 158"/>
                <a:gd name="T3" fmla="*/ 40472 h 165"/>
                <a:gd name="T4" fmla="*/ 511 w 158"/>
                <a:gd name="T5" fmla="*/ 21483 h 165"/>
                <a:gd name="T6" fmla="*/ 2 w 158"/>
                <a:gd name="T7" fmla="*/ 16334 h 165"/>
                <a:gd name="T8" fmla="*/ 2 w 158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165">
                  <a:moveTo>
                    <a:pt x="158" y="165"/>
                  </a:moveTo>
                  <a:cubicBezTo>
                    <a:pt x="151" y="96"/>
                    <a:pt x="129" y="80"/>
                    <a:pt x="71" y="45"/>
                  </a:cubicBezTo>
                  <a:cubicBezTo>
                    <a:pt x="59" y="38"/>
                    <a:pt x="39" y="28"/>
                    <a:pt x="26" y="24"/>
                  </a:cubicBezTo>
                  <a:cubicBezTo>
                    <a:pt x="18" y="21"/>
                    <a:pt x="5" y="26"/>
                    <a:pt x="2" y="18"/>
                  </a:cubicBezTo>
                  <a:cubicBezTo>
                    <a:pt x="0" y="12"/>
                    <a:pt x="2" y="6"/>
                    <a:pt x="2" y="0"/>
                  </a:cubicBez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80" name="Freeform 49">
              <a:extLst>
                <a:ext uri="{FF2B5EF4-FFF2-40B4-BE49-F238E27FC236}">
                  <a16:creationId xmlns:a16="http://schemas.microsoft.com/office/drawing/2014/main" id="{AE7738FB-7BCA-0631-B006-8966F3BEC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2112"/>
              <a:ext cx="50" cy="309"/>
            </a:xfrm>
            <a:custGeom>
              <a:avLst/>
              <a:gdLst>
                <a:gd name="T0" fmla="*/ 186 w 43"/>
                <a:gd name="T1" fmla="*/ 194484 h 216"/>
                <a:gd name="T2" fmla="*/ 119 w 43"/>
                <a:gd name="T3" fmla="*/ 150885 h 216"/>
                <a:gd name="T4" fmla="*/ 186 w 43"/>
                <a:gd name="T5" fmla="*/ 64522 h 216"/>
                <a:gd name="T6" fmla="*/ 453 w 43"/>
                <a:gd name="T7" fmla="*/ 13356 h 216"/>
                <a:gd name="T8" fmla="*/ 745 w 43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216">
                  <a:moveTo>
                    <a:pt x="10" y="216"/>
                  </a:moveTo>
                  <a:cubicBezTo>
                    <a:pt x="13" y="197"/>
                    <a:pt x="12" y="186"/>
                    <a:pt x="7" y="168"/>
                  </a:cubicBezTo>
                  <a:cubicBezTo>
                    <a:pt x="11" y="136"/>
                    <a:pt x="0" y="101"/>
                    <a:pt x="10" y="72"/>
                  </a:cubicBezTo>
                  <a:cubicBezTo>
                    <a:pt x="12" y="48"/>
                    <a:pt x="11" y="35"/>
                    <a:pt x="25" y="15"/>
                  </a:cubicBezTo>
                  <a:cubicBezTo>
                    <a:pt x="30" y="9"/>
                    <a:pt x="43" y="0"/>
                    <a:pt x="43" y="0"/>
                  </a:cubicBez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81" name="Freeform 50">
              <a:extLst>
                <a:ext uri="{FF2B5EF4-FFF2-40B4-BE49-F238E27FC236}">
                  <a16:creationId xmlns:a16="http://schemas.microsoft.com/office/drawing/2014/main" id="{0C00B9E8-84BE-2D85-0C66-516323A15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2592"/>
              <a:ext cx="79" cy="300"/>
            </a:xfrm>
            <a:custGeom>
              <a:avLst/>
              <a:gdLst>
                <a:gd name="T0" fmla="*/ 1530 w 67"/>
                <a:gd name="T1" fmla="*/ 0 h 210"/>
                <a:gd name="T2" fmla="*/ 916 w 67"/>
                <a:gd name="T3" fmla="*/ 52953 h 210"/>
                <a:gd name="T4" fmla="*/ 1 w 67"/>
                <a:gd name="T5" fmla="*/ 163529 h 210"/>
                <a:gd name="T6" fmla="*/ 91 w 67"/>
                <a:gd name="T7" fmla="*/ 181733 h 210"/>
                <a:gd name="T8" fmla="*/ 289 w 67"/>
                <a:gd name="T9" fmla="*/ 176347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210">
                  <a:moveTo>
                    <a:pt x="67" y="0"/>
                  </a:moveTo>
                  <a:cubicBezTo>
                    <a:pt x="52" y="15"/>
                    <a:pt x="45" y="40"/>
                    <a:pt x="40" y="60"/>
                  </a:cubicBezTo>
                  <a:cubicBezTo>
                    <a:pt x="29" y="103"/>
                    <a:pt x="21" y="147"/>
                    <a:pt x="1" y="186"/>
                  </a:cubicBezTo>
                  <a:cubicBezTo>
                    <a:pt x="2" y="193"/>
                    <a:pt x="0" y="201"/>
                    <a:pt x="4" y="207"/>
                  </a:cubicBezTo>
                  <a:cubicBezTo>
                    <a:pt x="6" y="210"/>
                    <a:pt x="13" y="201"/>
                    <a:pt x="13" y="201"/>
                  </a:cubicBez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82" name="Freeform 51">
              <a:extLst>
                <a:ext uri="{FF2B5EF4-FFF2-40B4-BE49-F238E27FC236}">
                  <a16:creationId xmlns:a16="http://schemas.microsoft.com/office/drawing/2014/main" id="{4EE01A31-2B16-BE28-0BE4-FCEAC685F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155"/>
              <a:ext cx="82" cy="274"/>
            </a:xfrm>
            <a:custGeom>
              <a:avLst/>
              <a:gdLst>
                <a:gd name="T0" fmla="*/ 1019 w 70"/>
                <a:gd name="T1" fmla="*/ 165035 h 192"/>
                <a:gd name="T2" fmla="*/ 790 w 70"/>
                <a:gd name="T3" fmla="*/ 77190 h 192"/>
                <a:gd name="T4" fmla="*/ 272 w 70"/>
                <a:gd name="T5" fmla="*/ 51997 h 192"/>
                <a:gd name="T6" fmla="*/ 227 w 70"/>
                <a:gd name="T7" fmla="*/ 15699 h 192"/>
                <a:gd name="T8" fmla="*/ 103 w 70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92">
                  <a:moveTo>
                    <a:pt x="50" y="192"/>
                  </a:moveTo>
                  <a:cubicBezTo>
                    <a:pt x="70" y="162"/>
                    <a:pt x="53" y="119"/>
                    <a:pt x="38" y="90"/>
                  </a:cubicBezTo>
                  <a:cubicBezTo>
                    <a:pt x="31" y="76"/>
                    <a:pt x="29" y="65"/>
                    <a:pt x="14" y="60"/>
                  </a:cubicBezTo>
                  <a:cubicBezTo>
                    <a:pt x="0" y="39"/>
                    <a:pt x="14" y="64"/>
                    <a:pt x="11" y="18"/>
                  </a:cubicBezTo>
                  <a:cubicBezTo>
                    <a:pt x="11" y="12"/>
                    <a:pt x="5" y="0"/>
                    <a:pt x="5" y="0"/>
                  </a:cubicBez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83" name="Freeform 52">
              <a:extLst>
                <a:ext uri="{FF2B5EF4-FFF2-40B4-BE49-F238E27FC236}">
                  <a16:creationId xmlns:a16="http://schemas.microsoft.com/office/drawing/2014/main" id="{65749F20-EB85-6D06-F210-03F3C9B19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592"/>
              <a:ext cx="31" cy="339"/>
            </a:xfrm>
            <a:custGeom>
              <a:avLst/>
              <a:gdLst>
                <a:gd name="T0" fmla="*/ 374 w 27"/>
                <a:gd name="T1" fmla="*/ 0 h 237"/>
                <a:gd name="T2" fmla="*/ 119 w 27"/>
                <a:gd name="T3" fmla="*/ 75402 h 237"/>
                <a:gd name="T4" fmla="*/ 3 w 27"/>
                <a:gd name="T5" fmla="*/ 102211 h 237"/>
                <a:gd name="T6" fmla="*/ 0 w 27"/>
                <a:gd name="T7" fmla="*/ 213075 h 2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37">
                  <a:moveTo>
                    <a:pt x="27" y="0"/>
                  </a:moveTo>
                  <a:cubicBezTo>
                    <a:pt x="18" y="27"/>
                    <a:pt x="14" y="57"/>
                    <a:pt x="9" y="84"/>
                  </a:cubicBezTo>
                  <a:cubicBezTo>
                    <a:pt x="7" y="94"/>
                    <a:pt x="3" y="114"/>
                    <a:pt x="3" y="114"/>
                  </a:cubicBezTo>
                  <a:cubicBezTo>
                    <a:pt x="6" y="156"/>
                    <a:pt x="0" y="195"/>
                    <a:pt x="0" y="237"/>
                  </a:cubicBez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71093" name="Text Box 53">
            <a:extLst>
              <a:ext uri="{FF2B5EF4-FFF2-40B4-BE49-F238E27FC236}">
                <a16:creationId xmlns:a16="http://schemas.microsoft.com/office/drawing/2014/main" id="{594E4E2A-1A7D-E1C7-FB85-49407D03D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0"/>
            <a:ext cx="2454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 i="1">
                <a:solidFill>
                  <a:srgbClr val="CC3300"/>
                </a:solidFill>
              </a:rPr>
              <a:t>Energia del campo di colore cresce…</a:t>
            </a:r>
            <a:endParaRPr lang="en-US" altLang="it-IT" sz="2400" b="1" i="1">
              <a:solidFill>
                <a:srgbClr val="CC3300"/>
              </a:solidFill>
            </a:endParaRPr>
          </a:p>
        </p:txBody>
      </p:sp>
      <p:sp>
        <p:nvSpPr>
          <p:cNvPr id="471094" name="Text Box 54">
            <a:extLst>
              <a:ext uri="{FF2B5EF4-FFF2-40B4-BE49-F238E27FC236}">
                <a16:creationId xmlns:a16="http://schemas.microsoft.com/office/drawing/2014/main" id="{5DE8C922-DEBF-6900-B267-B53F714C3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3943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 i="1">
                <a:solidFill>
                  <a:srgbClr val="CC3300"/>
                </a:solidFill>
              </a:rPr>
              <a:t>E=mc</a:t>
            </a:r>
            <a:r>
              <a:rPr lang="en-US" altLang="it-IT" sz="2000" b="1" i="1" baseline="30000">
                <a:solidFill>
                  <a:srgbClr val="CC3300"/>
                </a:solidFill>
              </a:rPr>
              <a:t>2</a:t>
            </a:r>
            <a:r>
              <a:rPr lang="en-US" altLang="it-IT" sz="2000" b="1" i="1">
                <a:solidFill>
                  <a:srgbClr val="CC3300"/>
                </a:solidFill>
              </a:rPr>
              <a:t> sufficiente per creare un’altra coppia quark-antiquark</a:t>
            </a:r>
            <a:endParaRPr lang="en-US" altLang="it-IT" sz="2400" b="1" i="1">
              <a:solidFill>
                <a:srgbClr val="CC3300"/>
              </a:solidFill>
            </a:endParaRPr>
          </a:p>
        </p:txBody>
      </p:sp>
      <p:sp>
        <p:nvSpPr>
          <p:cNvPr id="49163" name="CasellaDiTesto 3">
            <a:extLst>
              <a:ext uri="{FF2B5EF4-FFF2-40B4-BE49-F238E27FC236}">
                <a16:creationId xmlns:a16="http://schemas.microsoft.com/office/drawing/2014/main" id="{E8F701B0-16BA-DE40-F8A7-FF7C8B3A6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481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build="p" autoUpdateAnimBg="0"/>
      <p:bldP spid="471093" grpId="0" autoUpdateAnimBg="0"/>
      <p:bldP spid="47109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56F2A3C0-D6D9-57F9-8A2B-ECE6233BE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Dove sono i quarks?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5B1A31C-5F81-98BB-FBFA-5DD553A5D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8163" y="1295400"/>
            <a:ext cx="8299450" cy="4241800"/>
          </a:xfrm>
        </p:spPr>
        <p:txBody>
          <a:bodyPr/>
          <a:lstStyle/>
          <a:p>
            <a:pPr eaLnBrk="1" hangingPunct="1"/>
            <a:r>
              <a:rPr lang="en-US" altLang="it-IT" sz="2200"/>
              <a:t>Questa descrizione e’ molto interessante, ma  i quark per ora sono entita’ matematiche</a:t>
            </a:r>
            <a:r>
              <a:rPr lang="en-US" altLang="it-IT" sz="2000"/>
              <a:t>…</a:t>
            </a:r>
          </a:p>
          <a:p>
            <a:pPr lvl="1" eaLnBrk="1" hangingPunct="1"/>
            <a:r>
              <a:rPr lang="en-US" altLang="it-IT" sz="1800" b="1">
                <a:solidFill>
                  <a:srgbClr val="CC3300"/>
                </a:solidFill>
              </a:rPr>
              <a:t>L’esperimento confermera’ la loro esistenza!!!</a:t>
            </a:r>
          </a:p>
          <a:p>
            <a:pPr eaLnBrk="1" hangingPunct="1"/>
            <a:r>
              <a:rPr lang="en-US" altLang="it-IT" sz="2200"/>
              <a:t>Proviamo a ripetere l’esperimento di Rutherford ad energie MOLTO piu’ alte…</a:t>
            </a:r>
          </a:p>
        </p:txBody>
      </p:sp>
      <p:sp>
        <p:nvSpPr>
          <p:cNvPr id="50180" name="Line 4">
            <a:extLst>
              <a:ext uri="{FF2B5EF4-FFF2-40B4-BE49-F238E27FC236}">
                <a16:creationId xmlns:a16="http://schemas.microsoft.com/office/drawing/2014/main" id="{39E41ACC-A9B6-A5AB-430D-E1DD3EE91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208338"/>
            <a:ext cx="0" cy="152400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0181" name="Group 5">
            <a:extLst>
              <a:ext uri="{FF2B5EF4-FFF2-40B4-BE49-F238E27FC236}">
                <a16:creationId xmlns:a16="http://schemas.microsoft.com/office/drawing/2014/main" id="{E03240BF-8A30-1BB9-FBC0-4E83C268B701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581400"/>
            <a:ext cx="5486400" cy="2351088"/>
            <a:chOff x="912" y="2220"/>
            <a:chExt cx="3456" cy="1481"/>
          </a:xfrm>
        </p:grpSpPr>
        <p:sp>
          <p:nvSpPr>
            <p:cNvPr id="50184" name="Line 6">
              <a:extLst>
                <a:ext uri="{FF2B5EF4-FFF2-40B4-BE49-F238E27FC236}">
                  <a16:creationId xmlns:a16="http://schemas.microsoft.com/office/drawing/2014/main" id="{84729944-0534-6406-846F-85243071F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60"/>
              <a:ext cx="9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185" name="Line 7">
              <a:extLst>
                <a:ext uri="{FF2B5EF4-FFF2-40B4-BE49-F238E27FC236}">
                  <a16:creationId xmlns:a16="http://schemas.microsoft.com/office/drawing/2014/main" id="{4BDD3F5B-A66E-C0E3-4FC1-EBA25828F0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931508">
              <a:off x="2016" y="2220"/>
              <a:ext cx="912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186" name="Text Box 8">
              <a:extLst>
                <a:ext uri="{FF2B5EF4-FFF2-40B4-BE49-F238E27FC236}">
                  <a16:creationId xmlns:a16="http://schemas.microsoft.com/office/drawing/2014/main" id="{5951E56E-0754-16CE-F7BF-9DA569B9C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940"/>
              <a:ext cx="7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400">
                  <a:solidFill>
                    <a:srgbClr val="B75B00"/>
                  </a:solidFill>
                  <a:latin typeface="Times New Roman" panose="02020603050405020304" pitchFamily="18" charset="0"/>
                </a:rPr>
                <a:t>Protons</a:t>
              </a:r>
              <a:endParaRPr lang="en-US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50187" name="Text Box 9">
              <a:extLst>
                <a:ext uri="{FF2B5EF4-FFF2-40B4-BE49-F238E27FC236}">
                  <a16:creationId xmlns:a16="http://schemas.microsoft.com/office/drawing/2014/main" id="{EA5D4E88-78C2-CF79-46D6-1AA8E599E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464"/>
              <a:ext cx="8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electrons</a:t>
              </a:r>
            </a:p>
          </p:txBody>
        </p:sp>
        <p:sp>
          <p:nvSpPr>
            <p:cNvPr id="50188" name="Oval 10">
              <a:extLst>
                <a:ext uri="{FF2B5EF4-FFF2-40B4-BE49-F238E27FC236}">
                  <a16:creationId xmlns:a16="http://schemas.microsoft.com/office/drawing/2014/main" id="{07C0D228-996A-91BF-97CC-9E9836C87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364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0189" name="Line 11">
              <a:extLst>
                <a:ext uri="{FF2B5EF4-FFF2-40B4-BE49-F238E27FC236}">
                  <a16:creationId xmlns:a16="http://schemas.microsoft.com/office/drawing/2014/main" id="{29CD7E98-5D29-7C1C-6BD2-0090F8977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460"/>
              <a:ext cx="1392" cy="7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0190" name="Group 12">
              <a:extLst>
                <a:ext uri="{FF2B5EF4-FFF2-40B4-BE49-F238E27FC236}">
                  <a16:creationId xmlns:a16="http://schemas.microsoft.com/office/drawing/2014/main" id="{28984400-D68A-FDF8-8126-5C6DADC9E4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2763"/>
              <a:ext cx="912" cy="938"/>
              <a:chOff x="3456" y="2763"/>
              <a:chExt cx="912" cy="938"/>
            </a:xfrm>
          </p:grpSpPr>
          <p:sp>
            <p:nvSpPr>
              <p:cNvPr id="50191" name="Oval 13">
                <a:extLst>
                  <a:ext uri="{FF2B5EF4-FFF2-40B4-BE49-F238E27FC236}">
                    <a16:creationId xmlns:a16="http://schemas.microsoft.com/office/drawing/2014/main" id="{C2435E6F-910D-0CF8-36F9-617582285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789"/>
                <a:ext cx="912" cy="9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192" name="Line 14">
                <a:extLst>
                  <a:ext uri="{FF2B5EF4-FFF2-40B4-BE49-F238E27FC236}">
                    <a16:creationId xmlns:a16="http://schemas.microsoft.com/office/drawing/2014/main" id="{EF2C1E22-9648-B917-7DA2-FE589C525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837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193" name="Line 15">
                <a:extLst>
                  <a:ext uri="{FF2B5EF4-FFF2-40B4-BE49-F238E27FC236}">
                    <a16:creationId xmlns:a16="http://schemas.microsoft.com/office/drawing/2014/main" id="{2044270E-3F1D-3CC3-6508-00521A14B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" y="2838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194" name="Oval 16">
                <a:extLst>
                  <a:ext uri="{FF2B5EF4-FFF2-40B4-BE49-F238E27FC236}">
                    <a16:creationId xmlns:a16="http://schemas.microsoft.com/office/drawing/2014/main" id="{8059F94D-E3DA-5850-A0BF-8BFB83D5B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822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195" name="Oval 17">
                <a:extLst>
                  <a:ext uri="{FF2B5EF4-FFF2-40B4-BE49-F238E27FC236}">
                    <a16:creationId xmlns:a16="http://schemas.microsoft.com/office/drawing/2014/main" id="{2F89DDF2-33E5-ED91-2679-DC42F17E7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918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196" name="Oval 18">
                <a:extLst>
                  <a:ext uri="{FF2B5EF4-FFF2-40B4-BE49-F238E27FC236}">
                    <a16:creationId xmlns:a16="http://schemas.microsoft.com/office/drawing/2014/main" id="{EBA1181D-69DF-88E2-D655-63F95C430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3" y="2950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197" name="Oval 19">
                <a:extLst>
                  <a:ext uri="{FF2B5EF4-FFF2-40B4-BE49-F238E27FC236}">
                    <a16:creationId xmlns:a16="http://schemas.microsoft.com/office/drawing/2014/main" id="{0704B1AB-EFE7-8360-34FD-0A402A8F7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3" y="2805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198" name="Oval 20">
                <a:extLst>
                  <a:ext uri="{FF2B5EF4-FFF2-40B4-BE49-F238E27FC236}">
                    <a16:creationId xmlns:a16="http://schemas.microsoft.com/office/drawing/2014/main" id="{9498CAF0-7BE6-6522-9CAB-4609E0BAD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835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199" name="Oval 21">
                <a:extLst>
                  <a:ext uri="{FF2B5EF4-FFF2-40B4-BE49-F238E27FC236}">
                    <a16:creationId xmlns:a16="http://schemas.microsoft.com/office/drawing/2014/main" id="{F921C5B5-D867-4320-F2B6-88289C35F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3078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00" name="Oval 22">
                <a:extLst>
                  <a:ext uri="{FF2B5EF4-FFF2-40B4-BE49-F238E27FC236}">
                    <a16:creationId xmlns:a16="http://schemas.microsoft.com/office/drawing/2014/main" id="{8EE17617-0BD0-0911-8C05-6F59745E2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6" y="3029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01" name="Oval 23">
                <a:extLst>
                  <a:ext uri="{FF2B5EF4-FFF2-40B4-BE49-F238E27FC236}">
                    <a16:creationId xmlns:a16="http://schemas.microsoft.com/office/drawing/2014/main" id="{318E7D65-3957-C9EC-FA45-130757B46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" y="3068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02" name="Oval 24">
                <a:extLst>
                  <a:ext uri="{FF2B5EF4-FFF2-40B4-BE49-F238E27FC236}">
                    <a16:creationId xmlns:a16="http://schemas.microsoft.com/office/drawing/2014/main" id="{69DC7031-A594-FC5B-47EF-9AB78992E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2" y="2952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03" name="Oval 25">
                <a:extLst>
                  <a:ext uri="{FF2B5EF4-FFF2-40B4-BE49-F238E27FC236}">
                    <a16:creationId xmlns:a16="http://schemas.microsoft.com/office/drawing/2014/main" id="{D486D0AF-4086-A92F-E825-786D595A4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2" y="3196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04" name="Oval 26">
                <a:extLst>
                  <a:ext uri="{FF2B5EF4-FFF2-40B4-BE49-F238E27FC236}">
                    <a16:creationId xmlns:a16="http://schemas.microsoft.com/office/drawing/2014/main" id="{CDD46EF3-B8A9-2275-1F0A-9EB6AA285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9" y="3159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05" name="Oval 27">
                <a:extLst>
                  <a:ext uri="{FF2B5EF4-FFF2-40B4-BE49-F238E27FC236}">
                    <a16:creationId xmlns:a16="http://schemas.microsoft.com/office/drawing/2014/main" id="{010107BE-EC63-67DF-D412-4AE0DD8FE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3191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06" name="Oval 28">
                <a:extLst>
                  <a:ext uri="{FF2B5EF4-FFF2-40B4-BE49-F238E27FC236}">
                    <a16:creationId xmlns:a16="http://schemas.microsoft.com/office/drawing/2014/main" id="{71008249-2959-513D-22CC-76C19B2ED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9" y="3313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07" name="Oval 29">
                <a:extLst>
                  <a:ext uri="{FF2B5EF4-FFF2-40B4-BE49-F238E27FC236}">
                    <a16:creationId xmlns:a16="http://schemas.microsoft.com/office/drawing/2014/main" id="{C095DE2B-22D5-E897-1840-655EC5574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2" y="3276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08" name="Oval 30">
                <a:extLst>
                  <a:ext uri="{FF2B5EF4-FFF2-40B4-BE49-F238E27FC236}">
                    <a16:creationId xmlns:a16="http://schemas.microsoft.com/office/drawing/2014/main" id="{6D37F708-901F-3923-A5DC-11D297233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3318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09" name="Oval 31">
                <a:extLst>
                  <a:ext uri="{FF2B5EF4-FFF2-40B4-BE49-F238E27FC236}">
                    <a16:creationId xmlns:a16="http://schemas.microsoft.com/office/drawing/2014/main" id="{F8AFBCC8-DF53-A309-A277-83DB11E29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3424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10" name="Oval 32">
                <a:extLst>
                  <a:ext uri="{FF2B5EF4-FFF2-40B4-BE49-F238E27FC236}">
                    <a16:creationId xmlns:a16="http://schemas.microsoft.com/office/drawing/2014/main" id="{E8809415-63E4-838D-2DB8-F0A1D1E3D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8" y="3403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11" name="Oval 33">
                <a:extLst>
                  <a:ext uri="{FF2B5EF4-FFF2-40B4-BE49-F238E27FC236}">
                    <a16:creationId xmlns:a16="http://schemas.microsoft.com/office/drawing/2014/main" id="{0D626C79-987F-084B-60DE-CF3A32EA3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" y="3404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12" name="Oval 34">
                <a:extLst>
                  <a:ext uri="{FF2B5EF4-FFF2-40B4-BE49-F238E27FC236}">
                    <a16:creationId xmlns:a16="http://schemas.microsoft.com/office/drawing/2014/main" id="{C50EC21F-3AE0-9710-D52F-ADB692378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3532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13" name="Oval 35">
                <a:extLst>
                  <a:ext uri="{FF2B5EF4-FFF2-40B4-BE49-F238E27FC236}">
                    <a16:creationId xmlns:a16="http://schemas.microsoft.com/office/drawing/2014/main" id="{4E3D261C-5A07-7223-79E6-8C9A09D73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3" y="3525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sp>
            <p:nvSpPr>
              <p:cNvPr id="50214" name="Oval 36">
                <a:extLst>
                  <a:ext uri="{FF2B5EF4-FFF2-40B4-BE49-F238E27FC236}">
                    <a16:creationId xmlns:a16="http://schemas.microsoft.com/office/drawing/2014/main" id="{612BC40B-D831-F316-3923-FB2F2B92F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3518"/>
                <a:ext cx="118" cy="1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3200"/>
              </a:p>
            </p:txBody>
          </p:sp>
          <p:grpSp>
            <p:nvGrpSpPr>
              <p:cNvPr id="50215" name="Group 37">
                <a:extLst>
                  <a:ext uri="{FF2B5EF4-FFF2-40B4-BE49-F238E27FC236}">
                    <a16:creationId xmlns:a16="http://schemas.microsoft.com/office/drawing/2014/main" id="{2D765C69-58E0-6799-9B01-1C96F4092D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9" y="3486"/>
                <a:ext cx="185" cy="191"/>
                <a:chOff x="1216" y="3024"/>
                <a:chExt cx="185" cy="191"/>
              </a:xfrm>
            </p:grpSpPr>
            <p:sp>
              <p:nvSpPr>
                <p:cNvPr id="50296" name="Text Box 38">
                  <a:extLst>
                    <a:ext uri="{FF2B5EF4-FFF2-40B4-BE49-F238E27FC236}">
                      <a16:creationId xmlns:a16="http://schemas.microsoft.com/office/drawing/2014/main" id="{F37AD99E-7A84-DB9A-0378-4D6D2F59D0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97" name="Text Box 39">
                  <a:extLst>
                    <a:ext uri="{FF2B5EF4-FFF2-40B4-BE49-F238E27FC236}">
                      <a16:creationId xmlns:a16="http://schemas.microsoft.com/office/drawing/2014/main" id="{5948801C-43E5-9294-385F-DFE5828D67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98" name="Text Box 40">
                  <a:extLst>
                    <a:ext uri="{FF2B5EF4-FFF2-40B4-BE49-F238E27FC236}">
                      <a16:creationId xmlns:a16="http://schemas.microsoft.com/office/drawing/2014/main" id="{25D02BD7-A0FD-9609-0397-1CC42E833D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16" name="Group 41">
                <a:extLst>
                  <a:ext uri="{FF2B5EF4-FFF2-40B4-BE49-F238E27FC236}">
                    <a16:creationId xmlns:a16="http://schemas.microsoft.com/office/drawing/2014/main" id="{E4E03907-99FA-89FC-ECB3-C169B298E4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8" y="2875"/>
                <a:ext cx="185" cy="191"/>
                <a:chOff x="1216" y="3024"/>
                <a:chExt cx="185" cy="191"/>
              </a:xfrm>
            </p:grpSpPr>
            <p:sp>
              <p:nvSpPr>
                <p:cNvPr id="50293" name="Text Box 42">
                  <a:extLst>
                    <a:ext uri="{FF2B5EF4-FFF2-40B4-BE49-F238E27FC236}">
                      <a16:creationId xmlns:a16="http://schemas.microsoft.com/office/drawing/2014/main" id="{8D49FEC1-B88B-EE4E-0FBF-38A1BEB1B7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94" name="Text Box 43">
                  <a:extLst>
                    <a:ext uri="{FF2B5EF4-FFF2-40B4-BE49-F238E27FC236}">
                      <a16:creationId xmlns:a16="http://schemas.microsoft.com/office/drawing/2014/main" id="{42C046C5-F8C8-41C2-D6EC-1D938A887F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95" name="Text Box 44">
                  <a:extLst>
                    <a:ext uri="{FF2B5EF4-FFF2-40B4-BE49-F238E27FC236}">
                      <a16:creationId xmlns:a16="http://schemas.microsoft.com/office/drawing/2014/main" id="{809B9F6A-E00D-D3B2-3432-EF849B840D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17" name="Group 45">
                <a:extLst>
                  <a:ext uri="{FF2B5EF4-FFF2-40B4-BE49-F238E27FC236}">
                    <a16:creationId xmlns:a16="http://schemas.microsoft.com/office/drawing/2014/main" id="{7B97D2F7-71F7-7EB8-DE85-400C4C343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5" y="2763"/>
                <a:ext cx="185" cy="191"/>
                <a:chOff x="1216" y="3024"/>
                <a:chExt cx="185" cy="191"/>
              </a:xfrm>
            </p:grpSpPr>
            <p:sp>
              <p:nvSpPr>
                <p:cNvPr id="50290" name="Text Box 46">
                  <a:extLst>
                    <a:ext uri="{FF2B5EF4-FFF2-40B4-BE49-F238E27FC236}">
                      <a16:creationId xmlns:a16="http://schemas.microsoft.com/office/drawing/2014/main" id="{F8664FD5-638D-E383-3411-90118438A8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91" name="Text Box 47">
                  <a:extLst>
                    <a:ext uri="{FF2B5EF4-FFF2-40B4-BE49-F238E27FC236}">
                      <a16:creationId xmlns:a16="http://schemas.microsoft.com/office/drawing/2014/main" id="{A3249198-E385-6C85-DB98-A621EB2776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92" name="Text Box 48">
                  <a:extLst>
                    <a:ext uri="{FF2B5EF4-FFF2-40B4-BE49-F238E27FC236}">
                      <a16:creationId xmlns:a16="http://schemas.microsoft.com/office/drawing/2014/main" id="{BC08A47A-901C-26CB-E45C-4D1A418B12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18" name="Group 49">
                <a:extLst>
                  <a:ext uri="{FF2B5EF4-FFF2-40B4-BE49-F238E27FC236}">
                    <a16:creationId xmlns:a16="http://schemas.microsoft.com/office/drawing/2014/main" id="{F1EEE1F2-4D84-F7DC-B996-920AD47031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6" y="2784"/>
                <a:ext cx="185" cy="191"/>
                <a:chOff x="1216" y="3024"/>
                <a:chExt cx="185" cy="191"/>
              </a:xfrm>
            </p:grpSpPr>
            <p:sp>
              <p:nvSpPr>
                <p:cNvPr id="50287" name="Text Box 50">
                  <a:extLst>
                    <a:ext uri="{FF2B5EF4-FFF2-40B4-BE49-F238E27FC236}">
                      <a16:creationId xmlns:a16="http://schemas.microsoft.com/office/drawing/2014/main" id="{A0588385-1D3D-DBF9-29D6-9730782A15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88" name="Text Box 51">
                  <a:extLst>
                    <a:ext uri="{FF2B5EF4-FFF2-40B4-BE49-F238E27FC236}">
                      <a16:creationId xmlns:a16="http://schemas.microsoft.com/office/drawing/2014/main" id="{31F1D0F9-7675-A517-AA2F-C2A104E1A1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89" name="Text Box 52">
                  <a:extLst>
                    <a:ext uri="{FF2B5EF4-FFF2-40B4-BE49-F238E27FC236}">
                      <a16:creationId xmlns:a16="http://schemas.microsoft.com/office/drawing/2014/main" id="{697C5740-F11F-A3F1-0161-739EA5D32F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19" name="Group 53">
                <a:extLst>
                  <a:ext uri="{FF2B5EF4-FFF2-40B4-BE49-F238E27FC236}">
                    <a16:creationId xmlns:a16="http://schemas.microsoft.com/office/drawing/2014/main" id="{2B491DF8-8510-45AD-D2A6-B725930D8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2784"/>
                <a:ext cx="185" cy="191"/>
                <a:chOff x="1216" y="3024"/>
                <a:chExt cx="185" cy="191"/>
              </a:xfrm>
            </p:grpSpPr>
            <p:sp>
              <p:nvSpPr>
                <p:cNvPr id="50284" name="Text Box 54">
                  <a:extLst>
                    <a:ext uri="{FF2B5EF4-FFF2-40B4-BE49-F238E27FC236}">
                      <a16:creationId xmlns:a16="http://schemas.microsoft.com/office/drawing/2014/main" id="{0C880C51-605E-9C3D-8406-17B1BD73A9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85" name="Text Box 55">
                  <a:extLst>
                    <a:ext uri="{FF2B5EF4-FFF2-40B4-BE49-F238E27FC236}">
                      <a16:creationId xmlns:a16="http://schemas.microsoft.com/office/drawing/2014/main" id="{48BF92D2-85C0-DA1D-C725-A1CCAACBF0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86" name="Text Box 56">
                  <a:extLst>
                    <a:ext uri="{FF2B5EF4-FFF2-40B4-BE49-F238E27FC236}">
                      <a16:creationId xmlns:a16="http://schemas.microsoft.com/office/drawing/2014/main" id="{FAE3574D-1B4B-1394-3DF4-047300B99B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20" name="Group 57">
                <a:extLst>
                  <a:ext uri="{FF2B5EF4-FFF2-40B4-BE49-F238E27FC236}">
                    <a16:creationId xmlns:a16="http://schemas.microsoft.com/office/drawing/2014/main" id="{372E46D6-FD26-6DBD-BDC7-B89D8F26BD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3" y="2910"/>
                <a:ext cx="185" cy="191"/>
                <a:chOff x="1216" y="3024"/>
                <a:chExt cx="185" cy="191"/>
              </a:xfrm>
            </p:grpSpPr>
            <p:sp>
              <p:nvSpPr>
                <p:cNvPr id="50281" name="Text Box 58">
                  <a:extLst>
                    <a:ext uri="{FF2B5EF4-FFF2-40B4-BE49-F238E27FC236}">
                      <a16:creationId xmlns:a16="http://schemas.microsoft.com/office/drawing/2014/main" id="{85B6EE01-B294-8500-3FE9-86CE1FDBBA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82" name="Text Box 59">
                  <a:extLst>
                    <a:ext uri="{FF2B5EF4-FFF2-40B4-BE49-F238E27FC236}">
                      <a16:creationId xmlns:a16="http://schemas.microsoft.com/office/drawing/2014/main" id="{BA90552B-B86A-179E-0969-1F82204E67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83" name="Text Box 60">
                  <a:extLst>
                    <a:ext uri="{FF2B5EF4-FFF2-40B4-BE49-F238E27FC236}">
                      <a16:creationId xmlns:a16="http://schemas.microsoft.com/office/drawing/2014/main" id="{16305EB7-3A82-99A5-BDBD-8EFB7AB6F2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21" name="Group 61">
                <a:extLst>
                  <a:ext uri="{FF2B5EF4-FFF2-40B4-BE49-F238E27FC236}">
                    <a16:creationId xmlns:a16="http://schemas.microsoft.com/office/drawing/2014/main" id="{754A9D86-220F-F2C6-4E14-889A2857FE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4" y="3036"/>
                <a:ext cx="185" cy="191"/>
                <a:chOff x="1216" y="3024"/>
                <a:chExt cx="185" cy="191"/>
              </a:xfrm>
            </p:grpSpPr>
            <p:sp>
              <p:nvSpPr>
                <p:cNvPr id="50278" name="Text Box 62">
                  <a:extLst>
                    <a:ext uri="{FF2B5EF4-FFF2-40B4-BE49-F238E27FC236}">
                      <a16:creationId xmlns:a16="http://schemas.microsoft.com/office/drawing/2014/main" id="{026EBBDF-76EB-C5D9-F2A0-5B466D0C5F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79" name="Text Box 63">
                  <a:extLst>
                    <a:ext uri="{FF2B5EF4-FFF2-40B4-BE49-F238E27FC236}">
                      <a16:creationId xmlns:a16="http://schemas.microsoft.com/office/drawing/2014/main" id="{4CBDA426-0BBB-2294-AD4F-DE5A57636E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80" name="Text Box 64">
                  <a:extLst>
                    <a:ext uri="{FF2B5EF4-FFF2-40B4-BE49-F238E27FC236}">
                      <a16:creationId xmlns:a16="http://schemas.microsoft.com/office/drawing/2014/main" id="{B2D911A3-F0D2-0ABA-DAB6-515261DF62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22" name="Group 65">
                <a:extLst>
                  <a:ext uri="{FF2B5EF4-FFF2-40B4-BE49-F238E27FC236}">
                    <a16:creationId xmlns:a16="http://schemas.microsoft.com/office/drawing/2014/main" id="{731D7D2B-FAAD-A9EB-C984-0D282911E0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3" y="2910"/>
                <a:ext cx="185" cy="191"/>
                <a:chOff x="1216" y="3024"/>
                <a:chExt cx="185" cy="191"/>
              </a:xfrm>
            </p:grpSpPr>
            <p:sp>
              <p:nvSpPr>
                <p:cNvPr id="50275" name="Text Box 66">
                  <a:extLst>
                    <a:ext uri="{FF2B5EF4-FFF2-40B4-BE49-F238E27FC236}">
                      <a16:creationId xmlns:a16="http://schemas.microsoft.com/office/drawing/2014/main" id="{557FB762-87A8-9DE0-41CD-EC3DDC00E5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76" name="Text Box 67">
                  <a:extLst>
                    <a:ext uri="{FF2B5EF4-FFF2-40B4-BE49-F238E27FC236}">
                      <a16:creationId xmlns:a16="http://schemas.microsoft.com/office/drawing/2014/main" id="{C66F0913-E933-AB8C-84A7-3036AEC8DF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77" name="Text Box 68">
                  <a:extLst>
                    <a:ext uri="{FF2B5EF4-FFF2-40B4-BE49-F238E27FC236}">
                      <a16:creationId xmlns:a16="http://schemas.microsoft.com/office/drawing/2014/main" id="{AE49A951-7EC5-94A0-DC8B-07D1FA1E36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23" name="Group 69">
                <a:extLst>
                  <a:ext uri="{FF2B5EF4-FFF2-40B4-BE49-F238E27FC236}">
                    <a16:creationId xmlns:a16="http://schemas.microsoft.com/office/drawing/2014/main" id="{7CCE9873-E97D-455E-1BC2-B6B96F7FC7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3" y="2985"/>
                <a:ext cx="185" cy="191"/>
                <a:chOff x="1216" y="3024"/>
                <a:chExt cx="185" cy="191"/>
              </a:xfrm>
            </p:grpSpPr>
            <p:sp>
              <p:nvSpPr>
                <p:cNvPr id="50272" name="Text Box 70">
                  <a:extLst>
                    <a:ext uri="{FF2B5EF4-FFF2-40B4-BE49-F238E27FC236}">
                      <a16:creationId xmlns:a16="http://schemas.microsoft.com/office/drawing/2014/main" id="{547A2957-F633-53A1-29B2-73F681B03B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73" name="Text Box 71">
                  <a:extLst>
                    <a:ext uri="{FF2B5EF4-FFF2-40B4-BE49-F238E27FC236}">
                      <a16:creationId xmlns:a16="http://schemas.microsoft.com/office/drawing/2014/main" id="{901C9095-2084-7B16-6650-960279C698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74" name="Text Box 72">
                  <a:extLst>
                    <a:ext uri="{FF2B5EF4-FFF2-40B4-BE49-F238E27FC236}">
                      <a16:creationId xmlns:a16="http://schemas.microsoft.com/office/drawing/2014/main" id="{FD4CC497-2ACA-896A-5C58-B001DE76C5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24" name="Group 73">
                <a:extLst>
                  <a:ext uri="{FF2B5EF4-FFF2-40B4-BE49-F238E27FC236}">
                    <a16:creationId xmlns:a16="http://schemas.microsoft.com/office/drawing/2014/main" id="{4B1CBF67-3906-5AE9-E06D-178A651C6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6" y="3030"/>
                <a:ext cx="185" cy="191"/>
                <a:chOff x="1216" y="3024"/>
                <a:chExt cx="185" cy="191"/>
              </a:xfrm>
            </p:grpSpPr>
            <p:sp>
              <p:nvSpPr>
                <p:cNvPr id="50269" name="Text Box 74">
                  <a:extLst>
                    <a:ext uri="{FF2B5EF4-FFF2-40B4-BE49-F238E27FC236}">
                      <a16:creationId xmlns:a16="http://schemas.microsoft.com/office/drawing/2014/main" id="{AF58501C-F498-F3B4-19DE-D8E720760C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70" name="Text Box 75">
                  <a:extLst>
                    <a:ext uri="{FF2B5EF4-FFF2-40B4-BE49-F238E27FC236}">
                      <a16:creationId xmlns:a16="http://schemas.microsoft.com/office/drawing/2014/main" id="{DB158719-ADA5-0F6C-60A2-BC28D2C331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71" name="Text Box 76">
                  <a:extLst>
                    <a:ext uri="{FF2B5EF4-FFF2-40B4-BE49-F238E27FC236}">
                      <a16:creationId xmlns:a16="http://schemas.microsoft.com/office/drawing/2014/main" id="{1AD1C63D-3B31-6BFC-AEB9-9ECFD39C9B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25" name="Group 77">
                <a:extLst>
                  <a:ext uri="{FF2B5EF4-FFF2-40B4-BE49-F238E27FC236}">
                    <a16:creationId xmlns:a16="http://schemas.microsoft.com/office/drawing/2014/main" id="{E95645F6-27B8-5AA1-DDD6-FCD8E72B6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9" y="3156"/>
                <a:ext cx="185" cy="191"/>
                <a:chOff x="1216" y="3024"/>
                <a:chExt cx="185" cy="191"/>
              </a:xfrm>
            </p:grpSpPr>
            <p:sp>
              <p:nvSpPr>
                <p:cNvPr id="50266" name="Text Box 78">
                  <a:extLst>
                    <a:ext uri="{FF2B5EF4-FFF2-40B4-BE49-F238E27FC236}">
                      <a16:creationId xmlns:a16="http://schemas.microsoft.com/office/drawing/2014/main" id="{D44628E5-BFEC-69C8-41C7-EB2165B7BA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67" name="Text Box 79">
                  <a:extLst>
                    <a:ext uri="{FF2B5EF4-FFF2-40B4-BE49-F238E27FC236}">
                      <a16:creationId xmlns:a16="http://schemas.microsoft.com/office/drawing/2014/main" id="{9588C971-538B-99B2-CA4A-F0421CC9AF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68" name="Text Box 80">
                  <a:extLst>
                    <a:ext uri="{FF2B5EF4-FFF2-40B4-BE49-F238E27FC236}">
                      <a16:creationId xmlns:a16="http://schemas.microsoft.com/office/drawing/2014/main" id="{B5A11C17-B11E-2EAC-FE45-66B603D4EC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26" name="Group 81">
                <a:extLst>
                  <a:ext uri="{FF2B5EF4-FFF2-40B4-BE49-F238E27FC236}">
                    <a16:creationId xmlns:a16="http://schemas.microsoft.com/office/drawing/2014/main" id="{045ACFED-04C8-A855-EF96-0C07E08C87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7" y="3123"/>
                <a:ext cx="185" cy="191"/>
                <a:chOff x="1216" y="3024"/>
                <a:chExt cx="185" cy="191"/>
              </a:xfrm>
            </p:grpSpPr>
            <p:sp>
              <p:nvSpPr>
                <p:cNvPr id="50263" name="Text Box 82">
                  <a:extLst>
                    <a:ext uri="{FF2B5EF4-FFF2-40B4-BE49-F238E27FC236}">
                      <a16:creationId xmlns:a16="http://schemas.microsoft.com/office/drawing/2014/main" id="{975F6C98-09D9-0BFD-E6FD-5BB7C2983B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64" name="Text Box 83">
                  <a:extLst>
                    <a:ext uri="{FF2B5EF4-FFF2-40B4-BE49-F238E27FC236}">
                      <a16:creationId xmlns:a16="http://schemas.microsoft.com/office/drawing/2014/main" id="{62641E6D-53DD-F202-0AC9-AE89399C7E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65" name="Text Box 84">
                  <a:extLst>
                    <a:ext uri="{FF2B5EF4-FFF2-40B4-BE49-F238E27FC236}">
                      <a16:creationId xmlns:a16="http://schemas.microsoft.com/office/drawing/2014/main" id="{A561CA40-3B6B-BF70-21B4-6F5E5FD0FF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27" name="Group 85">
                <a:extLst>
                  <a:ext uri="{FF2B5EF4-FFF2-40B4-BE49-F238E27FC236}">
                    <a16:creationId xmlns:a16="http://schemas.microsoft.com/office/drawing/2014/main" id="{F0EFB771-66BA-ABC4-477E-ED4030575B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3" y="3141"/>
                <a:ext cx="185" cy="191"/>
                <a:chOff x="1216" y="3024"/>
                <a:chExt cx="185" cy="191"/>
              </a:xfrm>
            </p:grpSpPr>
            <p:sp>
              <p:nvSpPr>
                <p:cNvPr id="50260" name="Text Box 86">
                  <a:extLst>
                    <a:ext uri="{FF2B5EF4-FFF2-40B4-BE49-F238E27FC236}">
                      <a16:creationId xmlns:a16="http://schemas.microsoft.com/office/drawing/2014/main" id="{A4647A99-2075-AE4E-4AC2-BA22DF789E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61" name="Text Box 87">
                  <a:extLst>
                    <a:ext uri="{FF2B5EF4-FFF2-40B4-BE49-F238E27FC236}">
                      <a16:creationId xmlns:a16="http://schemas.microsoft.com/office/drawing/2014/main" id="{2D979720-188A-2886-765A-EE9DE317BE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62" name="Text Box 88">
                  <a:extLst>
                    <a:ext uri="{FF2B5EF4-FFF2-40B4-BE49-F238E27FC236}">
                      <a16:creationId xmlns:a16="http://schemas.microsoft.com/office/drawing/2014/main" id="{CEE964BA-CC8D-56F1-DBC4-4707DAE5F3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28" name="Group 89">
                <a:extLst>
                  <a:ext uri="{FF2B5EF4-FFF2-40B4-BE49-F238E27FC236}">
                    <a16:creationId xmlns:a16="http://schemas.microsoft.com/office/drawing/2014/main" id="{1AF1DED7-72ED-C904-567D-DB77722FDF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3" y="3273"/>
                <a:ext cx="185" cy="191"/>
                <a:chOff x="1216" y="3024"/>
                <a:chExt cx="185" cy="191"/>
              </a:xfrm>
            </p:grpSpPr>
            <p:sp>
              <p:nvSpPr>
                <p:cNvPr id="50257" name="Text Box 90">
                  <a:extLst>
                    <a:ext uri="{FF2B5EF4-FFF2-40B4-BE49-F238E27FC236}">
                      <a16:creationId xmlns:a16="http://schemas.microsoft.com/office/drawing/2014/main" id="{C3DE4FDC-885B-F995-8094-F6A17AA35D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58" name="Text Box 91">
                  <a:extLst>
                    <a:ext uri="{FF2B5EF4-FFF2-40B4-BE49-F238E27FC236}">
                      <a16:creationId xmlns:a16="http://schemas.microsoft.com/office/drawing/2014/main" id="{F7413705-4901-AA7A-399E-CABDA29859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59" name="Text Box 92">
                  <a:extLst>
                    <a:ext uri="{FF2B5EF4-FFF2-40B4-BE49-F238E27FC236}">
                      <a16:creationId xmlns:a16="http://schemas.microsoft.com/office/drawing/2014/main" id="{DC3C8979-CB90-C2A7-5575-D22EF6B141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29" name="Group 93">
                <a:extLst>
                  <a:ext uri="{FF2B5EF4-FFF2-40B4-BE49-F238E27FC236}">
                    <a16:creationId xmlns:a16="http://schemas.microsoft.com/office/drawing/2014/main" id="{30C25C27-D50C-24FF-B387-88F5783AE7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1" y="3234"/>
                <a:ext cx="185" cy="191"/>
                <a:chOff x="1216" y="3024"/>
                <a:chExt cx="185" cy="191"/>
              </a:xfrm>
            </p:grpSpPr>
            <p:sp>
              <p:nvSpPr>
                <p:cNvPr id="50254" name="Text Box 94">
                  <a:extLst>
                    <a:ext uri="{FF2B5EF4-FFF2-40B4-BE49-F238E27FC236}">
                      <a16:creationId xmlns:a16="http://schemas.microsoft.com/office/drawing/2014/main" id="{B24096DC-F946-8934-5583-658E782884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55" name="Text Box 95">
                  <a:extLst>
                    <a:ext uri="{FF2B5EF4-FFF2-40B4-BE49-F238E27FC236}">
                      <a16:creationId xmlns:a16="http://schemas.microsoft.com/office/drawing/2014/main" id="{2A037E1A-A92D-4F60-C11A-821E399FC5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56" name="Text Box 96">
                  <a:extLst>
                    <a:ext uri="{FF2B5EF4-FFF2-40B4-BE49-F238E27FC236}">
                      <a16:creationId xmlns:a16="http://schemas.microsoft.com/office/drawing/2014/main" id="{E5B612DD-7E30-B4B5-0076-CF9A8ACA89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30" name="Group 97">
                <a:extLst>
                  <a:ext uri="{FF2B5EF4-FFF2-40B4-BE49-F238E27FC236}">
                    <a16:creationId xmlns:a16="http://schemas.microsoft.com/office/drawing/2014/main" id="{89726FD4-373F-CF1D-657B-6A3175A0A4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3" y="3264"/>
                <a:ext cx="185" cy="191"/>
                <a:chOff x="1216" y="3024"/>
                <a:chExt cx="185" cy="191"/>
              </a:xfrm>
            </p:grpSpPr>
            <p:sp>
              <p:nvSpPr>
                <p:cNvPr id="50251" name="Text Box 98">
                  <a:extLst>
                    <a:ext uri="{FF2B5EF4-FFF2-40B4-BE49-F238E27FC236}">
                      <a16:creationId xmlns:a16="http://schemas.microsoft.com/office/drawing/2014/main" id="{887B12A1-9048-A8DC-C0A5-4E41153C31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52" name="Text Box 99">
                  <a:extLst>
                    <a:ext uri="{FF2B5EF4-FFF2-40B4-BE49-F238E27FC236}">
                      <a16:creationId xmlns:a16="http://schemas.microsoft.com/office/drawing/2014/main" id="{37D5C091-4241-3887-431B-85DA5E2FA7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53" name="Text Box 100">
                  <a:extLst>
                    <a:ext uri="{FF2B5EF4-FFF2-40B4-BE49-F238E27FC236}">
                      <a16:creationId xmlns:a16="http://schemas.microsoft.com/office/drawing/2014/main" id="{E93445DD-95D3-217F-3FA3-08E3B8DA10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31" name="Group 101">
                <a:extLst>
                  <a:ext uri="{FF2B5EF4-FFF2-40B4-BE49-F238E27FC236}">
                    <a16:creationId xmlns:a16="http://schemas.microsoft.com/office/drawing/2014/main" id="{EADC1B6E-522A-8609-8CA7-78FDAAF20E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8" y="3384"/>
                <a:ext cx="185" cy="191"/>
                <a:chOff x="1216" y="3024"/>
                <a:chExt cx="185" cy="191"/>
              </a:xfrm>
            </p:grpSpPr>
            <p:sp>
              <p:nvSpPr>
                <p:cNvPr id="50248" name="Text Box 102">
                  <a:extLst>
                    <a:ext uri="{FF2B5EF4-FFF2-40B4-BE49-F238E27FC236}">
                      <a16:creationId xmlns:a16="http://schemas.microsoft.com/office/drawing/2014/main" id="{CD587E2A-264B-2D22-095B-AA1A42650F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49" name="Text Box 103">
                  <a:extLst>
                    <a:ext uri="{FF2B5EF4-FFF2-40B4-BE49-F238E27FC236}">
                      <a16:creationId xmlns:a16="http://schemas.microsoft.com/office/drawing/2014/main" id="{1745A4DA-BE7C-E7A9-4BAD-7A9944140C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50" name="Text Box 104">
                  <a:extLst>
                    <a:ext uri="{FF2B5EF4-FFF2-40B4-BE49-F238E27FC236}">
                      <a16:creationId xmlns:a16="http://schemas.microsoft.com/office/drawing/2014/main" id="{587031EC-15CB-5FD0-C1C5-F81EA858E1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32" name="Group 105">
                <a:extLst>
                  <a:ext uri="{FF2B5EF4-FFF2-40B4-BE49-F238E27FC236}">
                    <a16:creationId xmlns:a16="http://schemas.microsoft.com/office/drawing/2014/main" id="{8BA786BF-B2B8-60FB-9A13-14291D2BE1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9" y="3363"/>
                <a:ext cx="185" cy="191"/>
                <a:chOff x="1216" y="3024"/>
                <a:chExt cx="185" cy="191"/>
              </a:xfrm>
            </p:grpSpPr>
            <p:sp>
              <p:nvSpPr>
                <p:cNvPr id="50245" name="Text Box 106">
                  <a:extLst>
                    <a:ext uri="{FF2B5EF4-FFF2-40B4-BE49-F238E27FC236}">
                      <a16:creationId xmlns:a16="http://schemas.microsoft.com/office/drawing/2014/main" id="{F49CC192-4208-E40C-0FED-3A5C63D176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46" name="Text Box 107">
                  <a:extLst>
                    <a:ext uri="{FF2B5EF4-FFF2-40B4-BE49-F238E27FC236}">
                      <a16:creationId xmlns:a16="http://schemas.microsoft.com/office/drawing/2014/main" id="{15703F1F-5F09-858B-380F-439AE1904E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47" name="Text Box 108">
                  <a:extLst>
                    <a:ext uri="{FF2B5EF4-FFF2-40B4-BE49-F238E27FC236}">
                      <a16:creationId xmlns:a16="http://schemas.microsoft.com/office/drawing/2014/main" id="{8E826E64-2E1D-1303-A062-61176E48B2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33" name="Group 109">
                <a:extLst>
                  <a:ext uri="{FF2B5EF4-FFF2-40B4-BE49-F238E27FC236}">
                    <a16:creationId xmlns:a16="http://schemas.microsoft.com/office/drawing/2014/main" id="{28CE5A28-2B2F-C32F-28AC-01AEDF531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0" y="3342"/>
                <a:ext cx="185" cy="191"/>
                <a:chOff x="1216" y="3024"/>
                <a:chExt cx="185" cy="191"/>
              </a:xfrm>
            </p:grpSpPr>
            <p:sp>
              <p:nvSpPr>
                <p:cNvPr id="50242" name="Text Box 110">
                  <a:extLst>
                    <a:ext uri="{FF2B5EF4-FFF2-40B4-BE49-F238E27FC236}">
                      <a16:creationId xmlns:a16="http://schemas.microsoft.com/office/drawing/2014/main" id="{68BC9E7A-6761-A756-080E-A23FCFD0F4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43" name="Text Box 111">
                  <a:extLst>
                    <a:ext uri="{FF2B5EF4-FFF2-40B4-BE49-F238E27FC236}">
                      <a16:creationId xmlns:a16="http://schemas.microsoft.com/office/drawing/2014/main" id="{28FC18F5-3A75-391C-B455-7B1F693336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44" name="Text Box 112">
                  <a:extLst>
                    <a:ext uri="{FF2B5EF4-FFF2-40B4-BE49-F238E27FC236}">
                      <a16:creationId xmlns:a16="http://schemas.microsoft.com/office/drawing/2014/main" id="{EDBB1222-E78F-4DBF-4AA9-6B9DA71EF0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34" name="Group 113">
                <a:extLst>
                  <a:ext uri="{FF2B5EF4-FFF2-40B4-BE49-F238E27FC236}">
                    <a16:creationId xmlns:a16="http://schemas.microsoft.com/office/drawing/2014/main" id="{B5179AFA-2E22-AA6B-36AD-D43F9FA3D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5" y="3498"/>
                <a:ext cx="185" cy="191"/>
                <a:chOff x="1216" y="3024"/>
                <a:chExt cx="185" cy="191"/>
              </a:xfrm>
            </p:grpSpPr>
            <p:sp>
              <p:nvSpPr>
                <p:cNvPr id="50239" name="Text Box 114">
                  <a:extLst>
                    <a:ext uri="{FF2B5EF4-FFF2-40B4-BE49-F238E27FC236}">
                      <a16:creationId xmlns:a16="http://schemas.microsoft.com/office/drawing/2014/main" id="{71B0C5C9-A11B-4929-2484-4311E7BE1D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40" name="Text Box 115">
                  <a:extLst>
                    <a:ext uri="{FF2B5EF4-FFF2-40B4-BE49-F238E27FC236}">
                      <a16:creationId xmlns:a16="http://schemas.microsoft.com/office/drawing/2014/main" id="{3D6D45FC-69B7-634B-290E-19DC233E4C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41" name="Text Box 116">
                  <a:extLst>
                    <a:ext uri="{FF2B5EF4-FFF2-40B4-BE49-F238E27FC236}">
                      <a16:creationId xmlns:a16="http://schemas.microsoft.com/office/drawing/2014/main" id="{EEBFEC64-E057-8A17-BBF8-82AB7B6242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  <p:grpSp>
            <p:nvGrpSpPr>
              <p:cNvPr id="50235" name="Group 117">
                <a:extLst>
                  <a:ext uri="{FF2B5EF4-FFF2-40B4-BE49-F238E27FC236}">
                    <a16:creationId xmlns:a16="http://schemas.microsoft.com/office/drawing/2014/main" id="{D2CB30A9-3FC7-A521-E37B-7C590E71A0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2" y="3489"/>
                <a:ext cx="185" cy="191"/>
                <a:chOff x="1216" y="3024"/>
                <a:chExt cx="185" cy="191"/>
              </a:xfrm>
            </p:grpSpPr>
            <p:sp>
              <p:nvSpPr>
                <p:cNvPr id="50236" name="Text Box 118">
                  <a:extLst>
                    <a:ext uri="{FF2B5EF4-FFF2-40B4-BE49-F238E27FC236}">
                      <a16:creationId xmlns:a16="http://schemas.microsoft.com/office/drawing/2014/main" id="{69800BB3-A8FF-E4DF-C02B-463CB07F90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61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37" name="Text Box 119">
                  <a:extLst>
                    <a:ext uri="{FF2B5EF4-FFF2-40B4-BE49-F238E27FC236}">
                      <a16:creationId xmlns:a16="http://schemas.microsoft.com/office/drawing/2014/main" id="{9A6234F2-4F11-8FD9-CAF3-DB630143E7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3024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chemeClr val="bg1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  <a:endParaRPr lang="en-US" altLang="it-IT" sz="100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endParaRPr>
                </a:p>
              </p:txBody>
            </p:sp>
            <p:sp>
              <p:nvSpPr>
                <p:cNvPr id="50238" name="Text Box 120">
                  <a:extLst>
                    <a:ext uri="{FF2B5EF4-FFF2-40B4-BE49-F238E27FC236}">
                      <a16:creationId xmlns:a16="http://schemas.microsoft.com/office/drawing/2014/main" id="{E40EC100-67CA-0BC7-F5C5-42DF8AA872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6" y="3042"/>
                  <a:ext cx="1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Blip>
                      <a:blip r:embed="rId2"/>
                    </a:buBlip>
                    <a:defRPr sz="2800"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Maiandra GD" panose="020E0502030308020204" pitchFamily="34" charset="77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hlink"/>
                      </a:solidFill>
                      <a:latin typeface="Maiandra GD" panose="020E0502030308020204" pitchFamily="34" charset="77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Maiandra GD" panose="020E0502030308020204" pitchFamily="34" charset="77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t-IT" sz="1000">
                      <a:solidFill>
                        <a:srgbClr val="33CC33"/>
                      </a:solidFill>
                      <a:latin typeface="Times New Roman" panose="02020603050405020304" pitchFamily="18" charset="0"/>
                      <a:sym typeface="Symbol" pitchFamily="2" charset="2"/>
                    </a:rPr>
                    <a:t></a:t>
                  </a:r>
                </a:p>
              </p:txBody>
            </p:sp>
          </p:grpSp>
        </p:grpSp>
      </p:grpSp>
      <p:sp>
        <p:nvSpPr>
          <p:cNvPr id="459897" name="Text Box 121">
            <a:extLst>
              <a:ext uri="{FF2B5EF4-FFF2-40B4-BE49-F238E27FC236}">
                <a16:creationId xmlns:a16="http://schemas.microsoft.com/office/drawing/2014/main" id="{2DC7CDFB-99BC-7E1B-251C-B9DB326A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6080125"/>
            <a:ext cx="886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solidFill>
                  <a:srgbClr val="CC0000"/>
                </a:solidFill>
              </a:rPr>
              <a:t>Si dimostra che il protone e’ costituito da altri oggetti piu’ fondamentali!</a:t>
            </a:r>
          </a:p>
        </p:txBody>
      </p:sp>
      <p:sp>
        <p:nvSpPr>
          <p:cNvPr id="50183" name="CasellaDiTesto 3">
            <a:extLst>
              <a:ext uri="{FF2B5EF4-FFF2-40B4-BE49-F238E27FC236}">
                <a16:creationId xmlns:a16="http://schemas.microsoft.com/office/drawing/2014/main" id="{5A6B162E-E822-F1E4-141A-FF1B6018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9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8D6AB2BD-B4A5-9F84-4DBE-84C17C31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63550"/>
            <a:ext cx="83978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latin typeface="Verdana" panose="020B0604030504040204" pitchFamily="34" charset="0"/>
            </a:endParaRPr>
          </a:p>
        </p:txBody>
      </p:sp>
      <p:sp>
        <p:nvSpPr>
          <p:cNvPr id="472067" name="Text Box 3">
            <a:extLst>
              <a:ext uri="{FF2B5EF4-FFF2-40B4-BE49-F238E27FC236}">
                <a16:creationId xmlns:a16="http://schemas.microsoft.com/office/drawing/2014/main" id="{CD0322B7-3485-BE29-1B50-D2FE93C35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143000"/>
            <a:ext cx="36576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Negli anni ‘70, nelle collisioni elettrone-positrone ad alta energia, </a:t>
            </a:r>
            <a:r>
              <a:rPr lang="it-IT" altLang="it-IT" sz="2000">
                <a:solidFill>
                  <a:srgbClr val="CC0000"/>
                </a:solidFill>
              </a:rPr>
              <a:t>si osservano dei “getti” di energia, associabili alla presenza di gluoni</a:t>
            </a:r>
            <a:r>
              <a:rPr lang="it-IT" altLang="it-IT" sz="2000"/>
              <a:t> dovuti alla forza nucleare forte che si origina dalle interazioni tra quark. E’ la manifestazione piu’ spettacolare del “confinamento”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>
              <a:solidFill>
                <a:srgbClr val="0033CC"/>
              </a:solidFill>
            </a:endParaRPr>
          </a:p>
        </p:txBody>
      </p:sp>
      <p:pic>
        <p:nvPicPr>
          <p:cNvPr id="472068" name="Picture 4">
            <a:extLst>
              <a:ext uri="{FF2B5EF4-FFF2-40B4-BE49-F238E27FC236}">
                <a16:creationId xmlns:a16="http://schemas.microsoft.com/office/drawing/2014/main" id="{22867894-5DCC-8C86-9887-1D0003C1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876800" cy="39195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69" name="Text Box 5">
            <a:extLst>
              <a:ext uri="{FF2B5EF4-FFF2-40B4-BE49-F238E27FC236}">
                <a16:creationId xmlns:a16="http://schemas.microsoft.com/office/drawing/2014/main" id="{547E061B-6D93-301E-501E-2C8312CA9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334000"/>
            <a:ext cx="44958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/>
              <a:t>I gluoni e i quark si materializzano in “getti”(inglese: jets)  di particelle</a:t>
            </a:r>
            <a:endParaRPr lang="en-US" altLang="it-IT" sz="2000" b="1"/>
          </a:p>
        </p:txBody>
      </p:sp>
      <p:sp>
        <p:nvSpPr>
          <p:cNvPr id="472070" name="Line 6">
            <a:extLst>
              <a:ext uri="{FF2B5EF4-FFF2-40B4-BE49-F238E27FC236}">
                <a16:creationId xmlns:a16="http://schemas.microsoft.com/office/drawing/2014/main" id="{C49B08BF-43EA-58C5-E534-A188D5373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352800"/>
            <a:ext cx="1447800" cy="1905000"/>
          </a:xfrm>
          <a:prstGeom prst="line">
            <a:avLst/>
          </a:prstGeom>
          <a:noFill/>
          <a:ln w="38100">
            <a:solidFill>
              <a:srgbClr val="E6E6E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2071" name="Rectangle 7">
            <a:extLst>
              <a:ext uri="{FF2B5EF4-FFF2-40B4-BE49-F238E27FC236}">
                <a16:creationId xmlns:a16="http://schemas.microsoft.com/office/drawing/2014/main" id="{D748650F-25E0-978C-11E8-3E4CDE892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Come si “vedono” i quark</a:t>
            </a:r>
          </a:p>
        </p:txBody>
      </p:sp>
      <p:sp>
        <p:nvSpPr>
          <p:cNvPr id="472072" name="Line 8">
            <a:extLst>
              <a:ext uri="{FF2B5EF4-FFF2-40B4-BE49-F238E27FC236}">
                <a16:creationId xmlns:a16="http://schemas.microsoft.com/office/drawing/2014/main" id="{84EDD2BD-C11A-474A-B0A5-E9FE26788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962400"/>
            <a:ext cx="2895600" cy="1447800"/>
          </a:xfrm>
          <a:prstGeom prst="line">
            <a:avLst/>
          </a:prstGeom>
          <a:noFill/>
          <a:ln w="38100">
            <a:solidFill>
              <a:srgbClr val="E6E6E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2073" name="Line 9">
            <a:extLst>
              <a:ext uri="{FF2B5EF4-FFF2-40B4-BE49-F238E27FC236}">
                <a16:creationId xmlns:a16="http://schemas.microsoft.com/office/drawing/2014/main" id="{350A212C-3DBD-ADC8-9712-6A4C208A4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438400"/>
            <a:ext cx="3124200" cy="2895600"/>
          </a:xfrm>
          <a:prstGeom prst="line">
            <a:avLst/>
          </a:prstGeom>
          <a:noFill/>
          <a:ln w="38100">
            <a:solidFill>
              <a:srgbClr val="E6E6E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10" name="CasellaDiTesto 3">
            <a:extLst>
              <a:ext uri="{FF2B5EF4-FFF2-40B4-BE49-F238E27FC236}">
                <a16:creationId xmlns:a16="http://schemas.microsoft.com/office/drawing/2014/main" id="{D27FEDF2-224E-F41D-6DC1-69B3824EE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autoUpdateAnimBg="0"/>
      <p:bldP spid="47206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>
            <a:extLst>
              <a:ext uri="{FF2B5EF4-FFF2-40B4-BE49-F238E27FC236}">
                <a16:creationId xmlns:a16="http://schemas.microsoft.com/office/drawing/2014/main" id="{220C978F-EDBC-390A-F37F-9C7F35821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Interazione Debole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13C05FF-EF13-9A02-9867-27C8909E87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it-IT" sz="2000"/>
              <a:t>L’interazione debole e’ responsabile del fatto che tutti i quark o leptoni decadono in particelle di massa minore</a:t>
            </a:r>
          </a:p>
          <a:p>
            <a:pPr eaLnBrk="1" hangingPunct="1"/>
            <a:r>
              <a:rPr lang="en-US" altLang="it-IT" sz="2000"/>
              <a:t>I mediatori dell’interazione debole sono le particelle: </a:t>
            </a:r>
            <a:r>
              <a:rPr lang="en-US" altLang="it-IT" sz="2000" b="1">
                <a:solidFill>
                  <a:srgbClr val="CC3300"/>
                </a:solidFill>
              </a:rPr>
              <a:t>W </a:t>
            </a:r>
            <a:r>
              <a:rPr lang="en-US" altLang="it-IT" sz="2000" b="1" baseline="30000">
                <a:solidFill>
                  <a:srgbClr val="CC3300"/>
                </a:solidFill>
              </a:rPr>
              <a:t>+</a:t>
            </a:r>
            <a:r>
              <a:rPr lang="en-US" altLang="it-IT" sz="2000" b="1">
                <a:solidFill>
                  <a:srgbClr val="CC3300"/>
                </a:solidFill>
              </a:rPr>
              <a:t>, W </a:t>
            </a:r>
            <a:r>
              <a:rPr lang="en-US" altLang="it-IT" sz="2000" b="1" baseline="30000">
                <a:solidFill>
                  <a:srgbClr val="CC3300"/>
                </a:solidFill>
              </a:rPr>
              <a:t>-</a:t>
            </a:r>
            <a:r>
              <a:rPr lang="en-US" altLang="it-IT" sz="2000" b="1">
                <a:solidFill>
                  <a:srgbClr val="CC3300"/>
                </a:solidFill>
              </a:rPr>
              <a:t> e Z</a:t>
            </a:r>
            <a:r>
              <a:rPr lang="en-US" altLang="it-IT" sz="2000" b="1" baseline="30000">
                <a:solidFill>
                  <a:srgbClr val="CC3300"/>
                </a:solidFill>
              </a:rPr>
              <a:t>0</a:t>
            </a:r>
            <a:endParaRPr lang="en-US" altLang="it-IT" sz="2000"/>
          </a:p>
        </p:txBody>
      </p:sp>
      <p:sp>
        <p:nvSpPr>
          <p:cNvPr id="52228" name="Line 4">
            <a:extLst>
              <a:ext uri="{FF2B5EF4-FFF2-40B4-BE49-F238E27FC236}">
                <a16:creationId xmlns:a16="http://schemas.microsoft.com/office/drawing/2014/main" id="{E9DDF324-2572-05FF-D61B-18C8A7211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750" y="2773363"/>
            <a:ext cx="76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29" name="Line 5">
            <a:extLst>
              <a:ext uri="{FF2B5EF4-FFF2-40B4-BE49-F238E27FC236}">
                <a16:creationId xmlns:a16="http://schemas.microsoft.com/office/drawing/2014/main" id="{F5DE8A0F-0824-3C77-1D0E-43BDE9FCA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750" y="3033713"/>
            <a:ext cx="76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0" name="Line 6">
            <a:extLst>
              <a:ext uri="{FF2B5EF4-FFF2-40B4-BE49-F238E27FC236}">
                <a16:creationId xmlns:a16="http://schemas.microsoft.com/office/drawing/2014/main" id="{D0887CA8-0B01-8127-270C-4AC30AB51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513" y="2773363"/>
            <a:ext cx="20796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1" name="Line 7">
            <a:extLst>
              <a:ext uri="{FF2B5EF4-FFF2-40B4-BE49-F238E27FC236}">
                <a16:creationId xmlns:a16="http://schemas.microsoft.com/office/drawing/2014/main" id="{37B47AF5-83BA-3D2C-4569-47586DC87C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4513" y="2903538"/>
            <a:ext cx="20796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2" name="Line 8">
            <a:extLst>
              <a:ext uri="{FF2B5EF4-FFF2-40B4-BE49-F238E27FC236}">
                <a16:creationId xmlns:a16="http://schemas.microsoft.com/office/drawing/2014/main" id="{F7A2BEA3-552C-CE26-6466-775893CEF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2903538"/>
            <a:ext cx="18811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id="{AB1D7A60-0FBA-827E-A8AB-C5DC246B4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750" y="3294063"/>
            <a:ext cx="2855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4" name="Line 10">
            <a:extLst>
              <a:ext uri="{FF2B5EF4-FFF2-40B4-BE49-F238E27FC236}">
                <a16:creationId xmlns:a16="http://schemas.microsoft.com/office/drawing/2014/main" id="{44156D08-76CF-5EB5-5775-E2289E365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663" y="2903538"/>
            <a:ext cx="277812" cy="195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5" name="Line 11">
            <a:extLst>
              <a:ext uri="{FF2B5EF4-FFF2-40B4-BE49-F238E27FC236}">
                <a16:creationId xmlns:a16="http://schemas.microsoft.com/office/drawing/2014/main" id="{FB2C14B9-6C46-D4A6-3444-C605E073A1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73663" y="3098800"/>
            <a:ext cx="277812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6" name="Line 12">
            <a:extLst>
              <a:ext uri="{FF2B5EF4-FFF2-40B4-BE49-F238E27FC236}">
                <a16:creationId xmlns:a16="http://schemas.microsoft.com/office/drawing/2014/main" id="{D13BC370-721E-F4CD-9C99-A146DEB02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1475" y="3098800"/>
            <a:ext cx="1603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7" name="Line 13">
            <a:extLst>
              <a:ext uri="{FF2B5EF4-FFF2-40B4-BE49-F238E27FC236}">
                <a16:creationId xmlns:a16="http://schemas.microsoft.com/office/drawing/2014/main" id="{69AB45C1-6E38-6C5B-F1A3-621185990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750" y="3554413"/>
            <a:ext cx="4737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8" name="Text Box 14">
            <a:extLst>
              <a:ext uri="{FF2B5EF4-FFF2-40B4-BE49-F238E27FC236}">
                <a16:creationId xmlns:a16="http://schemas.microsoft.com/office/drawing/2014/main" id="{6934AC8B-E055-D9A6-3160-EB4D31D8A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8" y="2590800"/>
            <a:ext cx="191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Elettromagnetica</a:t>
            </a:r>
          </a:p>
        </p:txBody>
      </p:sp>
      <p:sp>
        <p:nvSpPr>
          <p:cNvPr id="52239" name="Text Box 15">
            <a:extLst>
              <a:ext uri="{FF2B5EF4-FFF2-40B4-BE49-F238E27FC236}">
                <a16:creationId xmlns:a16="http://schemas.microsoft.com/office/drawing/2014/main" id="{E1A8C585-F614-0F3E-C6BE-9CBE409E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2786063"/>
            <a:ext cx="15636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Elettrodebole</a:t>
            </a:r>
          </a:p>
        </p:txBody>
      </p:sp>
      <p:sp>
        <p:nvSpPr>
          <p:cNvPr id="52240" name="Line 16">
            <a:extLst>
              <a:ext uri="{FF2B5EF4-FFF2-40B4-BE49-F238E27FC236}">
                <a16:creationId xmlns:a16="http://schemas.microsoft.com/office/drawing/2014/main" id="{D93A0A6A-7E33-01DA-D043-1EAC6A0D0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4850" y="3098800"/>
            <a:ext cx="207963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41" name="Line 17">
            <a:extLst>
              <a:ext uri="{FF2B5EF4-FFF2-40B4-BE49-F238E27FC236}">
                <a16:creationId xmlns:a16="http://schemas.microsoft.com/office/drawing/2014/main" id="{A83CCB14-FA3C-4C29-3628-46F3F6667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4850" y="3424238"/>
            <a:ext cx="207963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42" name="WordArt 18">
            <a:extLst>
              <a:ext uri="{FF2B5EF4-FFF2-40B4-BE49-F238E27FC236}">
                <a16:creationId xmlns:a16="http://schemas.microsoft.com/office/drawing/2014/main" id="{33C1A41C-092C-6196-6EF0-2EB7A86356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02513" y="3098800"/>
            <a:ext cx="217487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52243" name="Text Box 19">
            <a:extLst>
              <a:ext uri="{FF2B5EF4-FFF2-40B4-BE49-F238E27FC236}">
                <a16:creationId xmlns:a16="http://schemas.microsoft.com/office/drawing/2014/main" id="{65A9AC59-B16A-60FD-17F0-A37E3401B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86200"/>
            <a:ext cx="311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chemeClr val="tx2"/>
                </a:solidFill>
                <a:latin typeface="Times New Roman" panose="02020603050405020304" pitchFamily="18" charset="0"/>
              </a:rPr>
              <a:t>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endParaRPr lang="en-US" altLang="it-IT" sz="2000">
              <a:latin typeface="Times New Roman" panose="02020603050405020304" pitchFamily="18" charset="0"/>
            </a:endParaRPr>
          </a:p>
        </p:txBody>
      </p:sp>
      <p:sp>
        <p:nvSpPr>
          <p:cNvPr id="52244" name="Text Box 20">
            <a:extLst>
              <a:ext uri="{FF2B5EF4-FFF2-40B4-BE49-F238E27FC236}">
                <a16:creationId xmlns:a16="http://schemas.microsoft.com/office/drawing/2014/main" id="{17754F20-92C9-290F-C837-8A1665662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86200"/>
            <a:ext cx="296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52245" name="Text Box 21">
            <a:extLst>
              <a:ext uri="{FF2B5EF4-FFF2-40B4-BE49-F238E27FC236}">
                <a16:creationId xmlns:a16="http://schemas.microsoft.com/office/drawing/2014/main" id="{DC5821DA-A242-41E0-F2AC-9F4AB02D3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311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FF3399"/>
                </a:solidFill>
                <a:latin typeface="Times New Roman" panose="02020603050405020304" pitchFamily="18" charset="0"/>
              </a:rPr>
              <a:t>t</a:t>
            </a:r>
            <a:endParaRPr lang="en-US" altLang="it-IT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52246" name="Group 22">
            <a:extLst>
              <a:ext uri="{FF2B5EF4-FFF2-40B4-BE49-F238E27FC236}">
                <a16:creationId xmlns:a16="http://schemas.microsoft.com/office/drawing/2014/main" id="{76B21CB1-7C23-6627-0C0A-F61D4438DF5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962400"/>
            <a:ext cx="4740275" cy="2100263"/>
            <a:chOff x="1056" y="2527"/>
            <a:chExt cx="2986" cy="1323"/>
          </a:xfrm>
        </p:grpSpPr>
        <p:sp>
          <p:nvSpPr>
            <p:cNvPr id="52253" name="Text Box 23">
              <a:extLst>
                <a:ext uri="{FF2B5EF4-FFF2-40B4-BE49-F238E27FC236}">
                  <a16:creationId xmlns:a16="http://schemas.microsoft.com/office/drawing/2014/main" id="{93A81A9A-BA42-E9BF-5959-6B227EB31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533"/>
              <a:ext cx="5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Times New Roman" panose="02020603050405020304" pitchFamily="18" charset="0"/>
                </a:rPr>
                <a:t>Quarks</a:t>
              </a:r>
            </a:p>
          </p:txBody>
        </p:sp>
        <p:sp>
          <p:nvSpPr>
            <p:cNvPr id="52254" name="Text Box 24">
              <a:extLst>
                <a:ext uri="{FF2B5EF4-FFF2-40B4-BE49-F238E27FC236}">
                  <a16:creationId xmlns:a16="http://schemas.microsoft.com/office/drawing/2014/main" id="{9A599773-53F2-A5AB-A711-0A99CAD5A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" y="3060"/>
              <a:ext cx="6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Times New Roman" panose="02020603050405020304" pitchFamily="18" charset="0"/>
                </a:rPr>
                <a:t>Leptons</a:t>
              </a:r>
            </a:p>
          </p:txBody>
        </p:sp>
        <p:sp>
          <p:nvSpPr>
            <p:cNvPr id="52255" name="AutoShape 25">
              <a:extLst>
                <a:ext uri="{FF2B5EF4-FFF2-40B4-BE49-F238E27FC236}">
                  <a16:creationId xmlns:a16="http://schemas.microsoft.com/office/drawing/2014/main" id="{32937DE3-B62D-1952-1636-E39A3D4C5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527"/>
              <a:ext cx="88" cy="328"/>
            </a:xfrm>
            <a:prstGeom prst="leftBracket">
              <a:avLst>
                <a:gd name="adj" fmla="val 31061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56" name="AutoShape 26">
              <a:extLst>
                <a:ext uri="{FF2B5EF4-FFF2-40B4-BE49-F238E27FC236}">
                  <a16:creationId xmlns:a16="http://schemas.microsoft.com/office/drawing/2014/main" id="{35A09BF6-8D85-CAB4-20AD-98D0072159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87" y="2527"/>
              <a:ext cx="87" cy="328"/>
            </a:xfrm>
            <a:prstGeom prst="leftBracket">
              <a:avLst>
                <a:gd name="adj" fmla="val 31418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57" name="AutoShape 27">
              <a:extLst>
                <a:ext uri="{FF2B5EF4-FFF2-40B4-BE49-F238E27FC236}">
                  <a16:creationId xmlns:a16="http://schemas.microsoft.com/office/drawing/2014/main" id="{93175832-2546-E6F6-CE83-633B54396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2527"/>
              <a:ext cx="88" cy="328"/>
            </a:xfrm>
            <a:prstGeom prst="leftBracket">
              <a:avLst>
                <a:gd name="adj" fmla="val 31061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58" name="AutoShape 28">
              <a:extLst>
                <a:ext uri="{FF2B5EF4-FFF2-40B4-BE49-F238E27FC236}">
                  <a16:creationId xmlns:a16="http://schemas.microsoft.com/office/drawing/2014/main" id="{56F80AF5-AF6B-1720-9FCB-CC361A2FCC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76" y="2527"/>
              <a:ext cx="88" cy="328"/>
            </a:xfrm>
            <a:prstGeom prst="leftBracket">
              <a:avLst>
                <a:gd name="adj" fmla="val 31061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59" name="AutoShape 29">
              <a:extLst>
                <a:ext uri="{FF2B5EF4-FFF2-40B4-BE49-F238E27FC236}">
                  <a16:creationId xmlns:a16="http://schemas.microsoft.com/office/drawing/2014/main" id="{ED80497B-C47E-153A-61CC-98822D5AD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2527"/>
              <a:ext cx="87" cy="328"/>
            </a:xfrm>
            <a:prstGeom prst="leftBracket">
              <a:avLst>
                <a:gd name="adj" fmla="val 31418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60" name="AutoShape 30">
              <a:extLst>
                <a:ext uri="{FF2B5EF4-FFF2-40B4-BE49-F238E27FC236}">
                  <a16:creationId xmlns:a16="http://schemas.microsoft.com/office/drawing/2014/main" id="{F0D68A5B-479D-C36E-771C-7D73A24EB1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6" y="2527"/>
              <a:ext cx="88" cy="328"/>
            </a:xfrm>
            <a:prstGeom prst="leftBracket">
              <a:avLst>
                <a:gd name="adj" fmla="val 31061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61" name="Text Box 31">
              <a:extLst>
                <a:ext uri="{FF2B5EF4-FFF2-40B4-BE49-F238E27FC236}">
                  <a16:creationId xmlns:a16="http://schemas.microsoft.com/office/drawing/2014/main" id="{77B86EB4-0674-86EF-6A55-42C894BB5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8" y="3005"/>
              <a:ext cx="24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Symbol" pitchFamily="2" charset="2"/>
                </a:rPr>
                <a:t>n</a:t>
              </a:r>
              <a:r>
                <a:rPr lang="en-US" altLang="it-IT" sz="2000" baseline="-25000">
                  <a:latin typeface="Times New Roman" panose="02020603050405020304" pitchFamily="18" charset="0"/>
                </a:rPr>
                <a:t>e</a:t>
              </a:r>
              <a:endParaRPr lang="en-US" altLang="it-IT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Times New Roman" panose="02020603050405020304" pitchFamily="18" charset="0"/>
                </a:rPr>
                <a:t>e</a:t>
              </a:r>
              <a:r>
                <a:rPr lang="en-US" altLang="it-IT" sz="2000" baseline="40000">
                  <a:latin typeface="Times New Roman" panose="02020603050405020304" pitchFamily="18" charset="0"/>
                </a:rPr>
                <a:t>-</a:t>
              </a:r>
              <a:endParaRPr lang="en-US" altLang="it-IT" sz="2000">
                <a:latin typeface="Times New Roman" panose="02020603050405020304" pitchFamily="18" charset="0"/>
              </a:endParaRPr>
            </a:p>
          </p:txBody>
        </p:sp>
        <p:sp>
          <p:nvSpPr>
            <p:cNvPr id="52262" name="AutoShape 32">
              <a:extLst>
                <a:ext uri="{FF2B5EF4-FFF2-40B4-BE49-F238E27FC236}">
                  <a16:creationId xmlns:a16="http://schemas.microsoft.com/office/drawing/2014/main" id="{9CDCC922-667E-D739-7729-D4A502A82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3050"/>
              <a:ext cx="87" cy="328"/>
            </a:xfrm>
            <a:prstGeom prst="leftBracket">
              <a:avLst>
                <a:gd name="adj" fmla="val 31418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63" name="AutoShape 33">
              <a:extLst>
                <a:ext uri="{FF2B5EF4-FFF2-40B4-BE49-F238E27FC236}">
                  <a16:creationId xmlns:a16="http://schemas.microsoft.com/office/drawing/2014/main" id="{E47FF1AC-77F4-710B-D0CD-01302409B8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79" y="3050"/>
              <a:ext cx="88" cy="328"/>
            </a:xfrm>
            <a:prstGeom prst="leftBracket">
              <a:avLst>
                <a:gd name="adj" fmla="val 31061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64" name="Text Box 34">
              <a:extLst>
                <a:ext uri="{FF2B5EF4-FFF2-40B4-BE49-F238E27FC236}">
                  <a16:creationId xmlns:a16="http://schemas.microsoft.com/office/drawing/2014/main" id="{6D8904B0-06B2-095C-768D-A40711A7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" y="3005"/>
              <a:ext cx="2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Symbol" pitchFamily="2" charset="2"/>
                </a:rPr>
                <a:t>n</a:t>
              </a:r>
              <a:r>
                <a:rPr lang="en-US" altLang="it-IT" sz="2000" baseline="-25000">
                  <a:latin typeface="Symbol" pitchFamily="2" charset="2"/>
                </a:rPr>
                <a:t>m</a:t>
              </a:r>
              <a:endParaRPr lang="en-US" altLang="it-IT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Symbol" pitchFamily="2" charset="2"/>
                </a:rPr>
                <a:t>m</a:t>
              </a:r>
              <a:endParaRPr lang="en-US" altLang="it-IT" sz="2000">
                <a:latin typeface="Times New Roman" panose="02020603050405020304" pitchFamily="18" charset="0"/>
              </a:endParaRPr>
            </a:p>
          </p:txBody>
        </p:sp>
        <p:sp>
          <p:nvSpPr>
            <p:cNvPr id="52265" name="AutoShape 35">
              <a:extLst>
                <a:ext uri="{FF2B5EF4-FFF2-40B4-BE49-F238E27FC236}">
                  <a16:creationId xmlns:a16="http://schemas.microsoft.com/office/drawing/2014/main" id="{8A5FB79E-01B2-BB8B-7D0A-50B02B52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050"/>
              <a:ext cx="88" cy="328"/>
            </a:xfrm>
            <a:prstGeom prst="leftBracket">
              <a:avLst>
                <a:gd name="adj" fmla="val 31061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66" name="AutoShape 36">
              <a:extLst>
                <a:ext uri="{FF2B5EF4-FFF2-40B4-BE49-F238E27FC236}">
                  <a16:creationId xmlns:a16="http://schemas.microsoft.com/office/drawing/2014/main" id="{EAA6D365-734A-D70A-BA02-9342FEEE86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69" y="3050"/>
              <a:ext cx="88" cy="328"/>
            </a:xfrm>
            <a:prstGeom prst="leftBracket">
              <a:avLst>
                <a:gd name="adj" fmla="val 31061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67" name="Text Box 37">
              <a:extLst>
                <a:ext uri="{FF2B5EF4-FFF2-40B4-BE49-F238E27FC236}">
                  <a16:creationId xmlns:a16="http://schemas.microsoft.com/office/drawing/2014/main" id="{DD078627-76A5-F7CD-DD05-EEA741C4A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3005"/>
              <a:ext cx="24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Symbol" pitchFamily="2" charset="2"/>
                </a:rPr>
                <a:t>n</a:t>
              </a:r>
              <a:r>
                <a:rPr lang="en-US" altLang="it-IT" sz="2000" baseline="-25000">
                  <a:latin typeface="Symbol" pitchFamily="2" charset="2"/>
                </a:rPr>
                <a:t>t</a:t>
              </a:r>
              <a:endParaRPr lang="en-US" altLang="it-IT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Symbol" pitchFamily="2" charset="2"/>
                </a:rPr>
                <a:t>t</a:t>
              </a:r>
              <a:endParaRPr lang="en-US" altLang="it-IT" sz="2000">
                <a:latin typeface="Times New Roman" panose="02020603050405020304" pitchFamily="18" charset="0"/>
              </a:endParaRPr>
            </a:p>
          </p:txBody>
        </p:sp>
        <p:sp>
          <p:nvSpPr>
            <p:cNvPr id="52268" name="AutoShape 38">
              <a:extLst>
                <a:ext uri="{FF2B5EF4-FFF2-40B4-BE49-F238E27FC236}">
                  <a16:creationId xmlns:a16="http://schemas.microsoft.com/office/drawing/2014/main" id="{DEA80099-54A3-8BE4-B0FF-B531724C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3050"/>
              <a:ext cx="88" cy="328"/>
            </a:xfrm>
            <a:prstGeom prst="leftBracket">
              <a:avLst>
                <a:gd name="adj" fmla="val 31061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69" name="AutoShape 39">
              <a:extLst>
                <a:ext uri="{FF2B5EF4-FFF2-40B4-BE49-F238E27FC236}">
                  <a16:creationId xmlns:a16="http://schemas.microsoft.com/office/drawing/2014/main" id="{4A80DFE1-E68B-D555-ADDB-9CE738E13D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59" y="3050"/>
              <a:ext cx="87" cy="328"/>
            </a:xfrm>
            <a:prstGeom prst="leftBracket">
              <a:avLst>
                <a:gd name="adj" fmla="val 31418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3200"/>
            </a:p>
          </p:txBody>
        </p:sp>
        <p:sp>
          <p:nvSpPr>
            <p:cNvPr id="52270" name="Text Box 40">
              <a:extLst>
                <a:ext uri="{FF2B5EF4-FFF2-40B4-BE49-F238E27FC236}">
                  <a16:creationId xmlns:a16="http://schemas.microsoft.com/office/drawing/2014/main" id="{4B0A86E5-3F4F-DBAB-2B5D-B43EE9DEF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559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2000">
                <a:latin typeface="Times New Roman" panose="02020603050405020304" pitchFamily="18" charset="0"/>
              </a:endParaRPr>
            </a:p>
          </p:txBody>
        </p:sp>
        <p:sp>
          <p:nvSpPr>
            <p:cNvPr id="52271" name="Text Box 41">
              <a:extLst>
                <a:ext uri="{FF2B5EF4-FFF2-40B4-BE49-F238E27FC236}">
                  <a16:creationId xmlns:a16="http://schemas.microsoft.com/office/drawing/2014/main" id="{AC17D736-537D-B719-62AF-AA750B094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" y="3599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2000">
                <a:latin typeface="Symbol" pitchFamily="2" charset="2"/>
              </a:endParaRPr>
            </a:p>
          </p:txBody>
        </p:sp>
        <p:sp>
          <p:nvSpPr>
            <p:cNvPr id="52272" name="Text Box 42">
              <a:extLst>
                <a:ext uri="{FF2B5EF4-FFF2-40B4-BE49-F238E27FC236}">
                  <a16:creationId xmlns:a16="http://schemas.microsoft.com/office/drawing/2014/main" id="{039949FD-B5CD-B4D4-CC23-3696C988E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3" y="3600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2000">
                <a:latin typeface="Times New Roman" panose="02020603050405020304" pitchFamily="18" charset="0"/>
              </a:endParaRPr>
            </a:p>
          </p:txBody>
        </p:sp>
        <p:sp>
          <p:nvSpPr>
            <p:cNvPr id="52273" name="Text Box 43">
              <a:extLst>
                <a:ext uri="{FF2B5EF4-FFF2-40B4-BE49-F238E27FC236}">
                  <a16:creationId xmlns:a16="http://schemas.microsoft.com/office/drawing/2014/main" id="{641601C0-2BD9-174C-A59D-FD9D83EC5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" y="3653"/>
              <a:ext cx="11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2000" baseline="40000">
                <a:latin typeface="Times New Roman" panose="02020603050405020304" pitchFamily="18" charset="0"/>
              </a:endParaRPr>
            </a:p>
          </p:txBody>
        </p:sp>
        <p:sp>
          <p:nvSpPr>
            <p:cNvPr id="52274" name="Text Box 44">
              <a:extLst>
                <a:ext uri="{FF2B5EF4-FFF2-40B4-BE49-F238E27FC236}">
                  <a16:creationId xmlns:a16="http://schemas.microsoft.com/office/drawing/2014/main" id="{C819BAA2-CFD4-09A2-2EAF-3A2758E26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3600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2000">
                <a:latin typeface="Times New Roman" panose="02020603050405020304" pitchFamily="18" charset="0"/>
              </a:endParaRPr>
            </a:p>
          </p:txBody>
        </p:sp>
        <p:sp>
          <p:nvSpPr>
            <p:cNvPr id="52275" name="Text Box 45">
              <a:extLst>
                <a:ext uri="{FF2B5EF4-FFF2-40B4-BE49-F238E27FC236}">
                  <a16:creationId xmlns:a16="http://schemas.microsoft.com/office/drawing/2014/main" id="{92FC009B-4738-1458-720F-41F07AF19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3600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2000">
                <a:latin typeface="Times New Roman" panose="02020603050405020304" pitchFamily="18" charset="0"/>
              </a:endParaRPr>
            </a:p>
          </p:txBody>
        </p:sp>
        <p:grpSp>
          <p:nvGrpSpPr>
            <p:cNvPr id="52276" name="Group 46">
              <a:extLst>
                <a:ext uri="{FF2B5EF4-FFF2-40B4-BE49-F238E27FC236}">
                  <a16:creationId xmlns:a16="http://schemas.microsoft.com/office/drawing/2014/main" id="{8B37071D-FB9F-3BF1-659C-57848976A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3" y="2575"/>
              <a:ext cx="1949" cy="788"/>
              <a:chOff x="1557" y="2073"/>
              <a:chExt cx="2132" cy="922"/>
            </a:xfrm>
          </p:grpSpPr>
          <p:sp>
            <p:nvSpPr>
              <p:cNvPr id="52277" name="Freeform 47">
                <a:extLst>
                  <a:ext uri="{FF2B5EF4-FFF2-40B4-BE49-F238E27FC236}">
                    <a16:creationId xmlns:a16="http://schemas.microsoft.com/office/drawing/2014/main" id="{4FDB2747-4249-CB03-8EA8-F1A31DC95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112"/>
                <a:ext cx="112" cy="192"/>
              </a:xfrm>
              <a:custGeom>
                <a:avLst/>
                <a:gdLst>
                  <a:gd name="T0" fmla="*/ 0 w 112"/>
                  <a:gd name="T1" fmla="*/ 0 h 192"/>
                  <a:gd name="T2" fmla="*/ 96 w 112"/>
                  <a:gd name="T3" fmla="*/ 48 h 192"/>
                  <a:gd name="T4" fmla="*/ 96 w 112"/>
                  <a:gd name="T5" fmla="*/ 144 h 192"/>
                  <a:gd name="T6" fmla="*/ 0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" h="192">
                    <a:moveTo>
                      <a:pt x="0" y="0"/>
                    </a:moveTo>
                    <a:cubicBezTo>
                      <a:pt x="40" y="12"/>
                      <a:pt x="80" y="24"/>
                      <a:pt x="96" y="48"/>
                    </a:cubicBezTo>
                    <a:cubicBezTo>
                      <a:pt x="112" y="72"/>
                      <a:pt x="112" y="120"/>
                      <a:pt x="96" y="144"/>
                    </a:cubicBezTo>
                    <a:cubicBezTo>
                      <a:pt x="80" y="168"/>
                      <a:pt x="16" y="184"/>
                      <a:pt x="0" y="19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78" name="Text Box 48">
                <a:extLst>
                  <a:ext uri="{FF2B5EF4-FFF2-40B4-BE49-F238E27FC236}">
                    <a16:creationId xmlns:a16="http://schemas.microsoft.com/office/drawing/2014/main" id="{18E55AD9-90C1-C406-8CE2-245740635D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9" y="2073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000">
                    <a:solidFill>
                      <a:srgbClr val="996600"/>
                    </a:solidFill>
                    <a:latin typeface="Times New Roman" panose="02020603050405020304" pitchFamily="18" charset="0"/>
                  </a:rPr>
                  <a:t>W</a:t>
                </a:r>
              </a:p>
            </p:txBody>
          </p:sp>
          <p:sp>
            <p:nvSpPr>
              <p:cNvPr id="52279" name="Freeform 49">
                <a:extLst>
                  <a:ext uri="{FF2B5EF4-FFF2-40B4-BE49-F238E27FC236}">
                    <a16:creationId xmlns:a16="http://schemas.microsoft.com/office/drawing/2014/main" id="{73E36335-748D-21F9-D301-1EC4F4AE8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2119"/>
                <a:ext cx="112" cy="192"/>
              </a:xfrm>
              <a:custGeom>
                <a:avLst/>
                <a:gdLst>
                  <a:gd name="T0" fmla="*/ 0 w 112"/>
                  <a:gd name="T1" fmla="*/ 0 h 192"/>
                  <a:gd name="T2" fmla="*/ 96 w 112"/>
                  <a:gd name="T3" fmla="*/ 48 h 192"/>
                  <a:gd name="T4" fmla="*/ 96 w 112"/>
                  <a:gd name="T5" fmla="*/ 144 h 192"/>
                  <a:gd name="T6" fmla="*/ 0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" h="192">
                    <a:moveTo>
                      <a:pt x="0" y="0"/>
                    </a:moveTo>
                    <a:cubicBezTo>
                      <a:pt x="40" y="12"/>
                      <a:pt x="80" y="24"/>
                      <a:pt x="96" y="48"/>
                    </a:cubicBezTo>
                    <a:cubicBezTo>
                      <a:pt x="112" y="72"/>
                      <a:pt x="112" y="120"/>
                      <a:pt x="96" y="144"/>
                    </a:cubicBezTo>
                    <a:cubicBezTo>
                      <a:pt x="80" y="168"/>
                      <a:pt x="16" y="184"/>
                      <a:pt x="0" y="19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0" name="Text Box 50">
                <a:extLst>
                  <a:ext uri="{FF2B5EF4-FFF2-40B4-BE49-F238E27FC236}">
                    <a16:creationId xmlns:a16="http://schemas.microsoft.com/office/drawing/2014/main" id="{43BC3A77-C248-0180-D6FB-4DD0128B76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2" y="2080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000">
                    <a:solidFill>
                      <a:srgbClr val="996600"/>
                    </a:solidFill>
                    <a:latin typeface="Times New Roman" panose="02020603050405020304" pitchFamily="18" charset="0"/>
                  </a:rPr>
                  <a:t>W</a:t>
                </a:r>
                <a:endParaRPr lang="en-US" altLang="it-IT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81" name="Freeform 51">
                <a:extLst>
                  <a:ext uri="{FF2B5EF4-FFF2-40B4-BE49-F238E27FC236}">
                    <a16:creationId xmlns:a16="http://schemas.microsoft.com/office/drawing/2014/main" id="{123F9ABE-B30A-46A0-5666-7980E96E0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" y="2126"/>
                <a:ext cx="112" cy="192"/>
              </a:xfrm>
              <a:custGeom>
                <a:avLst/>
                <a:gdLst>
                  <a:gd name="T0" fmla="*/ 0 w 112"/>
                  <a:gd name="T1" fmla="*/ 0 h 192"/>
                  <a:gd name="T2" fmla="*/ 96 w 112"/>
                  <a:gd name="T3" fmla="*/ 48 h 192"/>
                  <a:gd name="T4" fmla="*/ 96 w 112"/>
                  <a:gd name="T5" fmla="*/ 144 h 192"/>
                  <a:gd name="T6" fmla="*/ 0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" h="192">
                    <a:moveTo>
                      <a:pt x="0" y="0"/>
                    </a:moveTo>
                    <a:cubicBezTo>
                      <a:pt x="40" y="12"/>
                      <a:pt x="80" y="24"/>
                      <a:pt x="96" y="48"/>
                    </a:cubicBezTo>
                    <a:cubicBezTo>
                      <a:pt x="112" y="72"/>
                      <a:pt x="112" y="120"/>
                      <a:pt x="96" y="144"/>
                    </a:cubicBezTo>
                    <a:cubicBezTo>
                      <a:pt x="80" y="168"/>
                      <a:pt x="16" y="184"/>
                      <a:pt x="0" y="19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2" name="Text Box 52">
                <a:extLst>
                  <a:ext uri="{FF2B5EF4-FFF2-40B4-BE49-F238E27FC236}">
                    <a16:creationId xmlns:a16="http://schemas.microsoft.com/office/drawing/2014/main" id="{C6C4233B-87A9-9D64-C6E4-14A9A0AE13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7" y="2087"/>
                <a:ext cx="292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000">
                    <a:solidFill>
                      <a:srgbClr val="D27D00"/>
                    </a:solidFill>
                    <a:latin typeface="Times New Roman" panose="02020603050405020304" pitchFamily="18" charset="0"/>
                  </a:rPr>
                  <a:t>W</a:t>
                </a:r>
                <a:endParaRPr lang="en-US" altLang="it-IT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83" name="Freeform 53">
                <a:extLst>
                  <a:ext uri="{FF2B5EF4-FFF2-40B4-BE49-F238E27FC236}">
                    <a16:creationId xmlns:a16="http://schemas.microsoft.com/office/drawing/2014/main" id="{45B83EC3-5776-27D2-0DA9-92F32149D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722"/>
                <a:ext cx="112" cy="192"/>
              </a:xfrm>
              <a:custGeom>
                <a:avLst/>
                <a:gdLst>
                  <a:gd name="T0" fmla="*/ 0 w 112"/>
                  <a:gd name="T1" fmla="*/ 0 h 192"/>
                  <a:gd name="T2" fmla="*/ 96 w 112"/>
                  <a:gd name="T3" fmla="*/ 48 h 192"/>
                  <a:gd name="T4" fmla="*/ 96 w 112"/>
                  <a:gd name="T5" fmla="*/ 144 h 192"/>
                  <a:gd name="T6" fmla="*/ 0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" h="192">
                    <a:moveTo>
                      <a:pt x="0" y="0"/>
                    </a:moveTo>
                    <a:cubicBezTo>
                      <a:pt x="40" y="12"/>
                      <a:pt x="80" y="24"/>
                      <a:pt x="96" y="48"/>
                    </a:cubicBezTo>
                    <a:cubicBezTo>
                      <a:pt x="112" y="72"/>
                      <a:pt x="112" y="120"/>
                      <a:pt x="96" y="144"/>
                    </a:cubicBezTo>
                    <a:cubicBezTo>
                      <a:pt x="80" y="168"/>
                      <a:pt x="16" y="184"/>
                      <a:pt x="0" y="19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4" name="Text Box 54">
                <a:extLst>
                  <a:ext uri="{FF2B5EF4-FFF2-40B4-BE49-F238E27FC236}">
                    <a16:creationId xmlns:a16="http://schemas.microsoft.com/office/drawing/2014/main" id="{EFAB6932-EE0A-2D60-B282-4EB23F652D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3" y="2681"/>
                <a:ext cx="292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000">
                    <a:solidFill>
                      <a:srgbClr val="996600"/>
                    </a:solidFill>
                    <a:latin typeface="Times New Roman" panose="02020603050405020304" pitchFamily="18" charset="0"/>
                  </a:rPr>
                  <a:t>W</a:t>
                </a:r>
                <a:endParaRPr lang="en-US" altLang="it-IT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85" name="Freeform 55">
                <a:extLst>
                  <a:ext uri="{FF2B5EF4-FFF2-40B4-BE49-F238E27FC236}">
                    <a16:creationId xmlns:a16="http://schemas.microsoft.com/office/drawing/2014/main" id="{4FEDC3ED-145E-DB86-D2E3-6EAA405E0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2741"/>
                <a:ext cx="112" cy="192"/>
              </a:xfrm>
              <a:custGeom>
                <a:avLst/>
                <a:gdLst>
                  <a:gd name="T0" fmla="*/ 0 w 112"/>
                  <a:gd name="T1" fmla="*/ 0 h 192"/>
                  <a:gd name="T2" fmla="*/ 96 w 112"/>
                  <a:gd name="T3" fmla="*/ 48 h 192"/>
                  <a:gd name="T4" fmla="*/ 96 w 112"/>
                  <a:gd name="T5" fmla="*/ 144 h 192"/>
                  <a:gd name="T6" fmla="*/ 0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" h="192">
                    <a:moveTo>
                      <a:pt x="0" y="0"/>
                    </a:moveTo>
                    <a:cubicBezTo>
                      <a:pt x="40" y="12"/>
                      <a:pt x="80" y="24"/>
                      <a:pt x="96" y="48"/>
                    </a:cubicBezTo>
                    <a:cubicBezTo>
                      <a:pt x="112" y="72"/>
                      <a:pt x="112" y="120"/>
                      <a:pt x="96" y="144"/>
                    </a:cubicBezTo>
                    <a:cubicBezTo>
                      <a:pt x="80" y="168"/>
                      <a:pt x="16" y="184"/>
                      <a:pt x="0" y="19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6" name="Text Box 56">
                <a:extLst>
                  <a:ext uri="{FF2B5EF4-FFF2-40B4-BE49-F238E27FC236}">
                    <a16:creationId xmlns:a16="http://schemas.microsoft.com/office/drawing/2014/main" id="{D80E4BF6-1544-9AB1-8459-D04A30056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0" y="2702"/>
                <a:ext cx="292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000">
                    <a:solidFill>
                      <a:srgbClr val="996600"/>
                    </a:solidFill>
                    <a:latin typeface="Times New Roman" panose="02020603050405020304" pitchFamily="18" charset="0"/>
                  </a:rPr>
                  <a:t>W</a:t>
                </a:r>
              </a:p>
            </p:txBody>
          </p:sp>
          <p:sp>
            <p:nvSpPr>
              <p:cNvPr id="52287" name="Freeform 57">
                <a:extLst>
                  <a:ext uri="{FF2B5EF4-FFF2-40B4-BE49-F238E27FC236}">
                    <a16:creationId xmlns:a16="http://schemas.microsoft.com/office/drawing/2014/main" id="{A20CD06C-4C5B-B4AA-B9FC-8DCA1CBB2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" y="2727"/>
                <a:ext cx="112" cy="192"/>
              </a:xfrm>
              <a:custGeom>
                <a:avLst/>
                <a:gdLst>
                  <a:gd name="T0" fmla="*/ 0 w 112"/>
                  <a:gd name="T1" fmla="*/ 0 h 192"/>
                  <a:gd name="T2" fmla="*/ 96 w 112"/>
                  <a:gd name="T3" fmla="*/ 48 h 192"/>
                  <a:gd name="T4" fmla="*/ 96 w 112"/>
                  <a:gd name="T5" fmla="*/ 144 h 192"/>
                  <a:gd name="T6" fmla="*/ 0 w 112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" h="192">
                    <a:moveTo>
                      <a:pt x="0" y="0"/>
                    </a:moveTo>
                    <a:cubicBezTo>
                      <a:pt x="40" y="12"/>
                      <a:pt x="80" y="24"/>
                      <a:pt x="96" y="48"/>
                    </a:cubicBezTo>
                    <a:cubicBezTo>
                      <a:pt x="112" y="72"/>
                      <a:pt x="112" y="120"/>
                      <a:pt x="96" y="144"/>
                    </a:cubicBezTo>
                    <a:cubicBezTo>
                      <a:pt x="80" y="168"/>
                      <a:pt x="16" y="184"/>
                      <a:pt x="0" y="19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8" name="Text Box 58">
                <a:extLst>
                  <a:ext uri="{FF2B5EF4-FFF2-40B4-BE49-F238E27FC236}">
                    <a16:creationId xmlns:a16="http://schemas.microsoft.com/office/drawing/2014/main" id="{21F2CDB6-C9B8-0C74-8549-FEAF61CE7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1" y="2688"/>
                <a:ext cx="292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2"/>
                  </a:buBlip>
                  <a:defRPr sz="2800"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Maiandra GD" panose="020E0502030308020204" pitchFamily="34" charset="77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hlink"/>
                    </a:solidFill>
                    <a:latin typeface="Maiandra GD" panose="020E0502030308020204" pitchFamily="34" charset="77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Maiandra GD" panose="020E0502030308020204" pitchFamily="34" charset="7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000">
                    <a:solidFill>
                      <a:srgbClr val="BA7C00"/>
                    </a:solidFill>
                    <a:latin typeface="Times New Roman" panose="02020603050405020304" pitchFamily="18" charset="0"/>
                  </a:rPr>
                  <a:t>W</a:t>
                </a:r>
                <a:endParaRPr lang="en-US" altLang="it-IT" sz="20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2247" name="Text Box 59">
            <a:extLst>
              <a:ext uri="{FF2B5EF4-FFF2-40B4-BE49-F238E27FC236}">
                <a16:creationId xmlns:a16="http://schemas.microsoft.com/office/drawing/2014/main" id="{71592EAE-BB88-4915-AD86-F0AF003B9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1254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Elettrica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Magnetica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Debole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Forte</a:t>
            </a:r>
          </a:p>
        </p:txBody>
      </p:sp>
      <p:sp>
        <p:nvSpPr>
          <p:cNvPr id="52248" name="Oval 60">
            <a:extLst>
              <a:ext uri="{FF2B5EF4-FFF2-40B4-BE49-F238E27FC236}">
                <a16:creationId xmlns:a16="http://schemas.microsoft.com/office/drawing/2014/main" id="{D4BF64E7-BE6A-8687-59D2-F5D6BB6CF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1981200" cy="6096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/>
          </a:p>
        </p:txBody>
      </p:sp>
      <p:sp>
        <p:nvSpPr>
          <p:cNvPr id="52249" name="Text Box 61">
            <a:extLst>
              <a:ext uri="{FF2B5EF4-FFF2-40B4-BE49-F238E27FC236}">
                <a16:creationId xmlns:a16="http://schemas.microsoft.com/office/drawing/2014/main" id="{0BF6733D-2B45-BAEA-2E56-302BE4002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62400"/>
            <a:ext cx="2895600" cy="19399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CC0000"/>
                </a:solidFill>
              </a:rPr>
              <a:t>Nel Modello Standard l’interazione Debole e’ unificata con quella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CC0000"/>
                </a:solidFill>
              </a:rPr>
              <a:t>Elettromagnetica: a piccole distanze stessa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CC0000"/>
                </a:solidFill>
              </a:rPr>
              <a:t>intensita’</a:t>
            </a:r>
          </a:p>
        </p:txBody>
      </p:sp>
      <p:sp>
        <p:nvSpPr>
          <p:cNvPr id="52250" name="Line 62">
            <a:extLst>
              <a:ext uri="{FF2B5EF4-FFF2-40B4-BE49-F238E27FC236}">
                <a16:creationId xmlns:a16="http://schemas.microsoft.com/office/drawing/2014/main" id="{43E60692-29CF-521D-433F-90C26DB4C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276600"/>
            <a:ext cx="533400" cy="685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51" name="Text Box 63">
            <a:extLst>
              <a:ext uri="{FF2B5EF4-FFF2-40B4-BE49-F238E27FC236}">
                <a16:creationId xmlns:a16="http://schemas.microsoft.com/office/drawing/2014/main" id="{63ED1EE9-B55D-D04E-0073-062DF5170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4748213" cy="72072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Cambiamenti di tipo (detto “sapore”) governati dall’interazione debole</a:t>
            </a:r>
          </a:p>
        </p:txBody>
      </p:sp>
      <p:sp>
        <p:nvSpPr>
          <p:cNvPr id="52252" name="CasellaDiTesto 3">
            <a:extLst>
              <a:ext uri="{FF2B5EF4-FFF2-40B4-BE49-F238E27FC236}">
                <a16:creationId xmlns:a16="http://schemas.microsoft.com/office/drawing/2014/main" id="{5C3A8F67-2AEB-9885-45AC-51C9F4DD0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34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>
            <a:extLst>
              <a:ext uri="{FF2B5EF4-FFF2-40B4-BE49-F238E27FC236}">
                <a16:creationId xmlns:a16="http://schemas.microsoft.com/office/drawing/2014/main" id="{1F6ED24A-92D7-9DCD-722A-B2B948128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Test della Teoria ElettroDebole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2E3E647-6BDD-9863-77F2-1B9EDE99B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5950" y="1452563"/>
            <a:ext cx="7912100" cy="4241800"/>
          </a:xfrm>
        </p:spPr>
        <p:txBody>
          <a:bodyPr/>
          <a:lstStyle/>
          <a:p>
            <a:pPr eaLnBrk="1" hangingPunct="1"/>
            <a:r>
              <a:rPr lang="en-US" altLang="it-IT" sz="2000"/>
              <a:t>Con l’introduzione della teoria elettrodebole </a:t>
            </a:r>
            <a:r>
              <a:rPr lang="en-US" altLang="it-IT" sz="2000">
                <a:solidFill>
                  <a:srgbClr val="CC0000"/>
                </a:solidFill>
              </a:rPr>
              <a:t>furono necessarie tre nuove particelle</a:t>
            </a:r>
            <a:r>
              <a:rPr lang="en-US" altLang="it-IT" sz="2000"/>
              <a:t>: i mediatori dell’interazione W</a:t>
            </a:r>
            <a:r>
              <a:rPr lang="en-US" altLang="it-IT" sz="2000" baseline="30000"/>
              <a:t>+</a:t>
            </a:r>
            <a:r>
              <a:rPr lang="en-US" altLang="it-IT" sz="2000"/>
              <a:t>, W</a:t>
            </a:r>
            <a:r>
              <a:rPr lang="en-US" altLang="it-IT" sz="2000" baseline="42000"/>
              <a:t>-</a:t>
            </a:r>
            <a:r>
              <a:rPr lang="en-US" altLang="it-IT" sz="2000"/>
              <a:t> and Z</a:t>
            </a:r>
            <a:r>
              <a:rPr lang="en-US" altLang="it-IT" sz="2000" baseline="42000"/>
              <a:t>0</a:t>
            </a:r>
            <a:r>
              <a:rPr lang="en-US" altLang="it-IT" sz="2000"/>
              <a:t>.  </a:t>
            </a:r>
          </a:p>
          <a:p>
            <a:pPr eaLnBrk="1" hangingPunct="1"/>
            <a:r>
              <a:rPr lang="en-US" altLang="it-IT" sz="2000"/>
              <a:t>Le loro masse erano previste dalla teoria stessa: </a:t>
            </a:r>
          </a:p>
          <a:p>
            <a:pPr lvl="1" eaLnBrk="1" hangingPunct="1"/>
            <a:r>
              <a:rPr lang="en-US" altLang="it-IT" sz="2000">
                <a:solidFill>
                  <a:srgbClr val="CC0000"/>
                </a:solidFill>
              </a:rPr>
              <a:t>M</a:t>
            </a:r>
            <a:r>
              <a:rPr lang="en-US" altLang="it-IT" sz="2000" baseline="-25000">
                <a:solidFill>
                  <a:srgbClr val="CC0000"/>
                </a:solidFill>
              </a:rPr>
              <a:t>W</a:t>
            </a:r>
            <a:r>
              <a:rPr lang="en-US" altLang="it-IT" sz="2000">
                <a:solidFill>
                  <a:srgbClr val="CC0000"/>
                </a:solidFill>
              </a:rPr>
              <a:t>c</a:t>
            </a:r>
            <a:r>
              <a:rPr lang="en-US" altLang="it-IT" sz="2000" baseline="42000">
                <a:solidFill>
                  <a:srgbClr val="CC0000"/>
                </a:solidFill>
              </a:rPr>
              <a:t>2</a:t>
            </a:r>
            <a:r>
              <a:rPr lang="en-US" altLang="it-IT" sz="2000">
                <a:solidFill>
                  <a:srgbClr val="CC0000"/>
                </a:solidFill>
              </a:rPr>
              <a:t> </a:t>
            </a:r>
            <a:r>
              <a:rPr lang="en-US" altLang="it-IT" sz="2000">
                <a:solidFill>
                  <a:srgbClr val="CC0000"/>
                </a:solidFill>
                <a:sym typeface="Symbol" pitchFamily="2" charset="2"/>
              </a:rPr>
              <a:t> 80 GeV</a:t>
            </a:r>
          </a:p>
          <a:p>
            <a:pPr lvl="1" eaLnBrk="1" hangingPunct="1"/>
            <a:r>
              <a:rPr lang="en-US" altLang="it-IT" sz="2000">
                <a:solidFill>
                  <a:srgbClr val="CC0000"/>
                </a:solidFill>
              </a:rPr>
              <a:t>M</a:t>
            </a:r>
            <a:r>
              <a:rPr lang="en-US" altLang="it-IT" sz="2000" baseline="-25000">
                <a:solidFill>
                  <a:srgbClr val="CC0000"/>
                </a:solidFill>
              </a:rPr>
              <a:t>Z</a:t>
            </a:r>
            <a:r>
              <a:rPr lang="en-US" altLang="it-IT" sz="2000">
                <a:solidFill>
                  <a:srgbClr val="CC0000"/>
                </a:solidFill>
              </a:rPr>
              <a:t>c</a:t>
            </a:r>
            <a:r>
              <a:rPr lang="en-US" altLang="it-IT" sz="2000" baseline="42000">
                <a:solidFill>
                  <a:srgbClr val="CC0000"/>
                </a:solidFill>
              </a:rPr>
              <a:t>2</a:t>
            </a:r>
            <a:r>
              <a:rPr lang="en-US" altLang="it-IT" sz="2000">
                <a:solidFill>
                  <a:srgbClr val="CC0000"/>
                </a:solidFill>
              </a:rPr>
              <a:t> </a:t>
            </a:r>
            <a:r>
              <a:rPr lang="en-US" altLang="it-IT" sz="2000">
                <a:solidFill>
                  <a:srgbClr val="CC0000"/>
                </a:solidFill>
                <a:sym typeface="Symbol" pitchFamily="2" charset="2"/>
              </a:rPr>
              <a:t> 90 GeV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F5AAA065-C805-3C79-B31E-B348B24AC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08438"/>
            <a:ext cx="7842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La W e la Z hanno una vita media brevissima, ma possono essere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identificate tramite i loro prodotti di decadimento, anche essi predetti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dalla teoria elettrodebole:</a:t>
            </a: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65C32385-662C-C26C-9375-FB28FF47E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313" y="5745163"/>
            <a:ext cx="10795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99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53FD1481-22EE-B9F5-B19F-0674ED042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2513" y="6310313"/>
            <a:ext cx="10795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99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D32E3B4A-AFEF-EB9D-5FF3-0F62E0A20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4775" y="6237288"/>
            <a:ext cx="10795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3256" name="Group 8">
            <a:extLst>
              <a:ext uri="{FF2B5EF4-FFF2-40B4-BE49-F238E27FC236}">
                <a16:creationId xmlns:a16="http://schemas.microsoft.com/office/drawing/2014/main" id="{575541D7-D958-8503-73EB-B7077EF998B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876800"/>
            <a:ext cx="1600200" cy="1616075"/>
            <a:chOff x="384" y="3173"/>
            <a:chExt cx="864" cy="1018"/>
          </a:xfrm>
        </p:grpSpPr>
        <p:sp>
          <p:nvSpPr>
            <p:cNvPr id="53263" name="Text Box 9">
              <a:extLst>
                <a:ext uri="{FF2B5EF4-FFF2-40B4-BE49-F238E27FC236}">
                  <a16:creationId xmlns:a16="http://schemas.microsoft.com/office/drawing/2014/main" id="{5505CF81-F922-2B37-A62B-39E785435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552"/>
              <a:ext cx="357" cy="25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W</a:t>
              </a:r>
              <a:r>
                <a:rPr lang="en-US" altLang="it-IT" sz="2000" b="1" i="1">
                  <a:solidFill>
                    <a:srgbClr val="CC0000"/>
                  </a:solidFill>
                  <a:latin typeface="Times New Roman" panose="02020603050405020304" pitchFamily="18" charset="0"/>
                  <a:sym typeface="Symbol" pitchFamily="2" charset="2"/>
                </a:rPr>
                <a:t></a:t>
              </a:r>
              <a:endParaRPr lang="en-US" altLang="it-IT" sz="2400" b="1" i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64" name="Text Box 10">
              <a:extLst>
                <a:ext uri="{FF2B5EF4-FFF2-40B4-BE49-F238E27FC236}">
                  <a16:creationId xmlns:a16="http://schemas.microsoft.com/office/drawing/2014/main" id="{12E46563-A66A-46FC-F1F6-04A613F8E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" y="3173"/>
              <a:ext cx="442" cy="101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altLang="it-IT" sz="2000" b="1" i="1">
                  <a:solidFill>
                    <a:srgbClr val="CC0000"/>
                  </a:solidFill>
                  <a:latin typeface="Symbol" pitchFamily="2" charset="2"/>
                </a:rPr>
                <a:t>n</a:t>
              </a:r>
              <a:r>
                <a:rPr lang="en-US" altLang="it-IT" sz="2000" b="1" i="1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e</a:t>
              </a:r>
              <a:endParaRPr lang="en-US" altLang="it-IT" sz="2000" b="1" i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 b="1" i="1">
                  <a:solidFill>
                    <a:srgbClr val="CC0000"/>
                  </a:solidFill>
                  <a:latin typeface="Symbol" pitchFamily="2" charset="2"/>
                </a:rPr>
                <a:t>mn</a:t>
              </a:r>
              <a:r>
                <a:rPr lang="en-US" altLang="it-IT" sz="2000" b="1" i="1" baseline="-25000">
                  <a:solidFill>
                    <a:srgbClr val="CC0000"/>
                  </a:solidFill>
                  <a:latin typeface="Symbol" pitchFamily="2" charset="2"/>
                </a:rPr>
                <a:t>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ud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cs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tb</a:t>
              </a:r>
              <a:r>
                <a:rPr lang="en-US" altLang="it-IT" sz="20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(?)</a:t>
              </a:r>
              <a:endParaRPr lang="en-US" altLang="it-IT" sz="2000" i="1">
                <a:solidFill>
                  <a:srgbClr val="FF99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3257" name="Group 11">
            <a:extLst>
              <a:ext uri="{FF2B5EF4-FFF2-40B4-BE49-F238E27FC236}">
                <a16:creationId xmlns:a16="http://schemas.microsoft.com/office/drawing/2014/main" id="{E58F0F56-8A56-4E7A-93D2-F0EABFF88B50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953000"/>
            <a:ext cx="1662113" cy="1631950"/>
            <a:chOff x="4128" y="3177"/>
            <a:chExt cx="859" cy="972"/>
          </a:xfrm>
        </p:grpSpPr>
        <p:sp>
          <p:nvSpPr>
            <p:cNvPr id="53261" name="Text Box 12">
              <a:extLst>
                <a:ext uri="{FF2B5EF4-FFF2-40B4-BE49-F238E27FC236}">
                  <a16:creationId xmlns:a16="http://schemas.microsoft.com/office/drawing/2014/main" id="{5FA4BAC9-B2CD-35D5-9570-CDE4076C0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427"/>
              <a:ext cx="346" cy="272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Maiandra GD" panose="020E0502030308020204" pitchFamily="34" charset="77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Maiandra GD" panose="020E0502030308020204" pitchFamily="34" charset="77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hlink"/>
                  </a:solidFill>
                  <a:latin typeface="Maiandra GD" panose="020E0502030308020204" pitchFamily="34" charset="77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Maiandra GD" panose="020E0502030308020204" pitchFamily="34" charset="77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4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Z</a:t>
              </a:r>
              <a:r>
                <a:rPr lang="en-US" altLang="it-IT" sz="2400" b="1" i="1">
                  <a:solidFill>
                    <a:srgbClr val="CC0000"/>
                  </a:solidFill>
                  <a:latin typeface="Times New Roman" panose="02020603050405020304" pitchFamily="18" charset="0"/>
                  <a:sym typeface="Symbol" pitchFamily="2" charset="2"/>
                </a:rPr>
                <a:t></a:t>
              </a:r>
              <a:endParaRPr lang="en-US" altLang="it-IT" sz="2400" b="1" i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94" name="Text Box 13">
              <a:extLst>
                <a:ext uri="{FF2B5EF4-FFF2-40B4-BE49-F238E27FC236}">
                  <a16:creationId xmlns:a16="http://schemas.microsoft.com/office/drawing/2014/main" id="{10BDEC9F-761B-0F6C-F3F6-DFFBFFAF72B9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4502" y="3177"/>
              <a:ext cx="485" cy="972"/>
            </a:xfrm>
            <a:prstGeom prst="rect">
              <a:avLst/>
            </a:prstGeom>
            <a:blipFill>
              <a:blip r:embed="rId4"/>
              <a:stretch>
                <a:fillRect l="-6494" t="-2247"/>
              </a:stretch>
            </a:blip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it-IT">
                  <a:noFill/>
                  <a:latin typeface="Maiandra GD" panose="020E0502030308020204" pitchFamily="34" charset="0"/>
                </a:rPr>
                <a:t> </a:t>
              </a:r>
            </a:p>
          </p:txBody>
        </p:sp>
      </p:grpSp>
      <p:sp>
        <p:nvSpPr>
          <p:cNvPr id="53258" name="Text Box 14">
            <a:extLst>
              <a:ext uri="{FF2B5EF4-FFF2-40B4-BE49-F238E27FC236}">
                <a16:creationId xmlns:a16="http://schemas.microsoft.com/office/drawing/2014/main" id="{8A06FB2C-8768-86BB-D8B9-F14C2EB2A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19400"/>
            <a:ext cx="4552950" cy="9159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solidFill>
                  <a:srgbClr val="CC0000"/>
                </a:solidFill>
                <a:latin typeface="Arial" panose="020B0604020202020204" pitchFamily="34" charset="0"/>
              </a:rPr>
              <a:t>Circa la massa del Bromo (z=35) 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>
                <a:solidFill>
                  <a:srgbClr val="CC0000"/>
                </a:solidFill>
                <a:latin typeface="Arial" panose="020B0604020202020204" pitchFamily="34" charset="0"/>
              </a:rPr>
              <a:t>dello Zirconio (z=40)!!!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 i="1">
                <a:solidFill>
                  <a:srgbClr val="CC0000"/>
                </a:solidFill>
                <a:latin typeface="Arial" panose="020B0604020202020204" pitchFamily="34" charset="0"/>
              </a:rPr>
              <a:t>…Pesantucce per essere “elementari”…</a:t>
            </a:r>
            <a:endParaRPr lang="en-US" altLang="it-IT" sz="18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75151" name="Text Box 15">
            <a:extLst>
              <a:ext uri="{FF2B5EF4-FFF2-40B4-BE49-F238E27FC236}">
                <a16:creationId xmlns:a16="http://schemas.microsoft.com/office/drawing/2014/main" id="{551EC3C8-550C-C4FF-6F4B-4D6CB18C0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29591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Scoperte nel  1983!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..e con la corretta massa</a:t>
            </a:r>
            <a:endParaRPr lang="en-US" altLang="it-IT" sz="2400"/>
          </a:p>
        </p:txBody>
      </p:sp>
      <p:sp>
        <p:nvSpPr>
          <p:cNvPr id="53260" name="CasellaDiTesto 3">
            <a:extLst>
              <a:ext uri="{FF2B5EF4-FFF2-40B4-BE49-F238E27FC236}">
                <a16:creationId xmlns:a16="http://schemas.microsoft.com/office/drawing/2014/main" id="{236E5BBE-6DDF-D4DE-82C8-6E79DF2D2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51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>
            <a:extLst>
              <a:ext uri="{FF2B5EF4-FFF2-40B4-BE49-F238E27FC236}">
                <a16:creationId xmlns:a16="http://schemas.microsoft.com/office/drawing/2014/main" id="{17D51253-E649-AAFE-9D5D-439CB8FF9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1366838"/>
            <a:ext cx="89566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</a:rPr>
              <a:t>1983</a:t>
            </a:r>
            <a:r>
              <a:rPr lang="en-US" altLang="it-IT" sz="2000"/>
              <a:t>  Scoperta del W</a:t>
            </a:r>
            <a:r>
              <a:rPr lang="en-US" altLang="it-IT" sz="2000" baseline="30000"/>
              <a:t>±</a:t>
            </a:r>
            <a:r>
              <a:rPr lang="en-US" altLang="it-IT" sz="2000"/>
              <a:t> e dello Z</a:t>
            </a:r>
            <a:r>
              <a:rPr lang="en-US" altLang="it-IT" sz="2000" baseline="30000"/>
              <a:t>0</a:t>
            </a:r>
            <a:r>
              <a:rPr lang="en-US" altLang="it-IT" sz="2000"/>
              <a:t> al sincrotrone del CERN synchrotron usando la tecnica sviluppata da </a:t>
            </a:r>
            <a:r>
              <a:rPr lang="en-US" altLang="it-IT" sz="2000">
                <a:solidFill>
                  <a:srgbClr val="CC0000"/>
                </a:solidFill>
              </a:rPr>
              <a:t>Rubbia</a:t>
            </a:r>
            <a:r>
              <a:rPr lang="en-US" altLang="it-IT" sz="2000"/>
              <a:t> e </a:t>
            </a:r>
            <a:r>
              <a:rPr lang="en-US" altLang="it-IT" sz="2000">
                <a:solidFill>
                  <a:srgbClr val="CC0000"/>
                </a:solidFill>
              </a:rPr>
              <a:t>Van der Meer</a:t>
            </a:r>
            <a:r>
              <a:rPr lang="en-US" altLang="it-IT" sz="2000"/>
              <a:t> per far collidere protoni ed antiprotoni.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</a:rPr>
              <a:t>1989</a:t>
            </a:r>
            <a:r>
              <a:rPr lang="en-US" altLang="it-IT" sz="2000"/>
              <a:t> Gli esperimenti portati avanti a SLAC e al CERN suggeriscono fortemente che vi siano 3 e solo 3 generazioni di particelle fondamentali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it-IT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</a:rPr>
              <a:t>1995</a:t>
            </a:r>
            <a:r>
              <a:rPr lang="en-US" altLang="it-IT" sz="2000"/>
              <a:t> A Fermilab l’esperimento CDF vede per la prima volta il </a:t>
            </a:r>
            <a:r>
              <a:rPr lang="en-US" altLang="it-IT" sz="2000">
                <a:solidFill>
                  <a:srgbClr val="FF0000"/>
                </a:solidFill>
              </a:rPr>
              <a:t>quark top</a:t>
            </a:r>
            <a:r>
              <a:rPr lang="en-US" altLang="it-IT" sz="200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</a:rPr>
              <a:t>1998</a:t>
            </a:r>
            <a:r>
              <a:rPr lang="en-US" altLang="it-IT" sz="2000"/>
              <a:t> L’esperimento SuperK identifica oscillazioni di neutrino (I neutrini hanno massa!)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it-IT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</a:rPr>
              <a:t>2000-1 </a:t>
            </a:r>
            <a:r>
              <a:rPr lang="en-US" altLang="it-IT" sz="2000"/>
              <a:t>Viene osservata la violazione di CP usando B-mesons dagli esperimenti BABAR, BELLE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</a:rPr>
              <a:t>2002</a:t>
            </a:r>
            <a:r>
              <a:rPr lang="en-US" altLang="it-IT" sz="2000"/>
              <a:t> “Risolto” il problema dei neutrini Solari.</a:t>
            </a:r>
          </a:p>
        </p:txBody>
      </p:sp>
      <p:sp>
        <p:nvSpPr>
          <p:cNvPr id="505860" name="Rectangle 4">
            <a:extLst>
              <a:ext uri="{FF2B5EF4-FFF2-40B4-BE49-F238E27FC236}">
                <a16:creationId xmlns:a16="http://schemas.microsoft.com/office/drawing/2014/main" id="{62961E0A-FA46-C986-4A51-61895DF9F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Storia anni ’80 – 2002..</a:t>
            </a:r>
          </a:p>
        </p:txBody>
      </p:sp>
      <p:sp>
        <p:nvSpPr>
          <p:cNvPr id="54276" name="CasellaDiTesto 3">
            <a:extLst>
              <a:ext uri="{FF2B5EF4-FFF2-40B4-BE49-F238E27FC236}">
                <a16:creationId xmlns:a16="http://schemas.microsoft.com/office/drawing/2014/main" id="{CC543EF9-DB57-D6B7-9A98-603D3AA05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36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UA1W">
            <a:extLst>
              <a:ext uri="{FF2B5EF4-FFF2-40B4-BE49-F238E27FC236}">
                <a16:creationId xmlns:a16="http://schemas.microsoft.com/office/drawing/2014/main" id="{A1A5069F-FBE2-909F-E744-8DB032CA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92138"/>
            <a:ext cx="9088437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0515767C-3EBC-3A5F-1403-E3CBDAD91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90600"/>
            <a:ext cx="4232275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5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imes New Roman" panose="02020603050405020304" pitchFamily="18" charset="0"/>
              </a:rPr>
              <a:t>W boson, UA1 detector in 1982</a:t>
            </a:r>
            <a:endParaRPr lang="en-GB" altLang="it-IT" sz="2400" b="1">
              <a:latin typeface="Times New Roman" panose="02020603050405020304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id="{E94E5F68-0F4E-56B9-067B-23A0A326E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1027113"/>
            <a:ext cx="6096000" cy="11430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endParaRPr lang="en-US" altLang="it-IT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7515766-FEC8-844C-753D-17850B4EB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/>
            <a:endParaRPr lang="en-US" altLang="it-IT"/>
          </a:p>
        </p:txBody>
      </p:sp>
      <p:pic>
        <p:nvPicPr>
          <p:cNvPr id="56324" name="Picture 4" descr="Rubbia&amp;vdeMeer">
            <a:extLst>
              <a:ext uri="{FF2B5EF4-FFF2-40B4-BE49-F238E27FC236}">
                <a16:creationId xmlns:a16="http://schemas.microsoft.com/office/drawing/2014/main" id="{549A493E-0E38-783F-976A-E12C5DB7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375"/>
            <a:ext cx="86868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>
            <a:extLst>
              <a:ext uri="{FF2B5EF4-FFF2-40B4-BE49-F238E27FC236}">
                <a16:creationId xmlns:a16="http://schemas.microsoft.com/office/drawing/2014/main" id="{5D9A1ABA-B218-216B-41DC-E16DC43DD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-25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435203" name="Rectangle 1027">
            <a:extLst>
              <a:ext uri="{FF2B5EF4-FFF2-40B4-BE49-F238E27FC236}">
                <a16:creationId xmlns:a16="http://schemas.microsoft.com/office/drawing/2014/main" id="{13B0051A-C4AA-49D5-18D1-DDC2EE56B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Di cosa e’ fatto il mondo?</a:t>
            </a:r>
          </a:p>
        </p:txBody>
      </p:sp>
      <p:sp>
        <p:nvSpPr>
          <p:cNvPr id="435205" name="Rectangle 1029">
            <a:extLst>
              <a:ext uri="{FF2B5EF4-FFF2-40B4-BE49-F238E27FC236}">
                <a16:creationId xmlns:a16="http://schemas.microsoft.com/office/drawing/2014/main" id="{9CF7DB45-A1A5-5535-AA97-A4C86FEAB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1341438"/>
            <a:ext cx="8364538" cy="44132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it-IT" sz="2400"/>
              <a:t>Domande: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>
                <a:solidFill>
                  <a:schemeClr val="tx1"/>
                </a:solidFill>
              </a:rPr>
              <a:t> Esistono mattoni fondamentali? </a:t>
            </a:r>
          </a:p>
          <a:p>
            <a:pPr lvl="2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 sz="2400">
                <a:solidFill>
                  <a:srgbClr val="FF0000"/>
                </a:solidFill>
              </a:rPr>
              <a:t> Si! Le particelle elementari!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>
                <a:solidFill>
                  <a:schemeClr val="tx1"/>
                </a:solidFill>
              </a:rPr>
              <a:t> Quali sono I mattoni fondamentali? </a:t>
            </a:r>
          </a:p>
          <a:p>
            <a:pPr lvl="2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 sz="2400">
                <a:solidFill>
                  <a:srgbClr val="FF0000"/>
                </a:solidFill>
              </a:rPr>
              <a:t> Leptoni e Quarks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>
                <a:solidFill>
                  <a:schemeClr val="tx1"/>
                </a:solidFill>
              </a:rPr>
              <a:t> Come interagiscono? </a:t>
            </a:r>
          </a:p>
          <a:p>
            <a:pPr lvl="2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 sz="2400">
                <a:solidFill>
                  <a:srgbClr val="FF0000"/>
                </a:solidFill>
              </a:rPr>
              <a:t> Attraverso 4 forze fondamentali: elettromagnetica, nucleare forte, debole e gravitazionale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>
                <a:solidFill>
                  <a:schemeClr val="tx1"/>
                </a:solidFill>
              </a:rPr>
              <a:t> Come determinano le proprieta’ dell’Universo?</a:t>
            </a:r>
          </a:p>
          <a:p>
            <a:pPr lvl="2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 sz="2400">
                <a:solidFill>
                  <a:srgbClr val="FF0000"/>
                </a:solidFill>
              </a:rPr>
              <a:t> Secondo le simmetrie dettate dal Modello Standard 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altLang="it-IT" sz="2400">
              <a:latin typeface="Times-Roman" charset="0"/>
            </a:endParaRPr>
          </a:p>
        </p:txBody>
      </p:sp>
      <p:sp>
        <p:nvSpPr>
          <p:cNvPr id="57349" name="CasellaDiTesto 4">
            <a:extLst>
              <a:ext uri="{FF2B5EF4-FFF2-40B4-BE49-F238E27FC236}">
                <a16:creationId xmlns:a16="http://schemas.microsoft.com/office/drawing/2014/main" id="{D2995BFB-DED5-24EE-E36D-BB6BBEFC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690BD749-0376-E837-DA64-2CCFE833C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-25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435203" name="Rectangle 1027">
            <a:extLst>
              <a:ext uri="{FF2B5EF4-FFF2-40B4-BE49-F238E27FC236}">
                <a16:creationId xmlns:a16="http://schemas.microsoft.com/office/drawing/2014/main" id="{039FF293-3044-9B80-F346-B6D2E8FD8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t-IT"/>
              <a:t>Di cosa e’ fatto il mondo?</a:t>
            </a:r>
          </a:p>
        </p:txBody>
      </p:sp>
      <p:sp>
        <p:nvSpPr>
          <p:cNvPr id="10244" name="Rectangle 1028">
            <a:extLst>
              <a:ext uri="{FF2B5EF4-FFF2-40B4-BE49-F238E27FC236}">
                <a16:creationId xmlns:a16="http://schemas.microsoft.com/office/drawing/2014/main" id="{45543F4B-F38D-B4E4-4FE7-AB041B4B4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592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sz="2400"/>
              <a:t>L'uomo è giunto a capire che la materia è in realtà un agglomerato di pochi elementi fondamentali, che costituiscono tutto il mondo della natura.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400"/>
              <a:t> La parola </a:t>
            </a:r>
            <a:r>
              <a:rPr lang="en-US" altLang="it-IT" sz="2400" b="1"/>
              <a:t>"fondamentale"</a:t>
            </a:r>
            <a:r>
              <a:rPr lang="en-US" altLang="it-IT" sz="2400"/>
              <a:t> è una parola chiave: 	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it-IT"/>
              <a:t>Per elementi fondamentali intendiamo oggetti che sono </a:t>
            </a:r>
            <a:r>
              <a:rPr lang="en-US" altLang="it-IT" b="1"/>
              <a:t>semplici</a:t>
            </a:r>
            <a:r>
              <a:rPr lang="en-US" altLang="it-IT"/>
              <a:t> e </a:t>
            </a:r>
            <a:r>
              <a:rPr lang="en-US" altLang="it-IT" b="1"/>
              <a:t>privi di struttura interna</a:t>
            </a:r>
            <a:r>
              <a:rPr lang="en-US" altLang="it-IT"/>
              <a:t> (cioe’ non composti da qualcosa di più piccolo)</a:t>
            </a:r>
          </a:p>
        </p:txBody>
      </p:sp>
      <p:sp>
        <p:nvSpPr>
          <p:cNvPr id="435205" name="Rectangle 1029">
            <a:extLst>
              <a:ext uri="{FF2B5EF4-FFF2-40B4-BE49-F238E27FC236}">
                <a16:creationId xmlns:a16="http://schemas.microsoft.com/office/drawing/2014/main" id="{43D2E956-096F-DFB7-5146-64C82A7DE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" y="4005263"/>
            <a:ext cx="7219950" cy="245586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it-IT" sz="2400"/>
              <a:t>Domande: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>
                <a:solidFill>
                  <a:schemeClr val="tx1"/>
                </a:solidFill>
              </a:rPr>
              <a:t> Esistono mattoni fondamentali?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>
                <a:solidFill>
                  <a:schemeClr val="tx1"/>
                </a:solidFill>
              </a:rPr>
              <a:t> Quali sono I mattoni fondamentali?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>
                <a:solidFill>
                  <a:schemeClr val="tx1"/>
                </a:solidFill>
              </a:rPr>
              <a:t> Come interagiscono?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it-IT">
                <a:solidFill>
                  <a:schemeClr val="tx1"/>
                </a:solidFill>
              </a:rPr>
              <a:t> Come determinano le proprieta’ dell’Universo?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altLang="it-IT" sz="2400">
              <a:latin typeface="Times-Roman" charset="0"/>
            </a:endParaRPr>
          </a:p>
        </p:txBody>
      </p:sp>
      <p:sp>
        <p:nvSpPr>
          <p:cNvPr id="10246" name="CasellaDiTesto 5">
            <a:extLst>
              <a:ext uri="{FF2B5EF4-FFF2-40B4-BE49-F238E27FC236}">
                <a16:creationId xmlns:a16="http://schemas.microsoft.com/office/drawing/2014/main" id="{F9B9CF12-704B-6531-0C8F-C170373F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36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78D6C45B-9DAB-67A1-905B-4F87395BB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it-IT" dirty="0" err="1"/>
              <a:t>Stato</a:t>
            </a:r>
            <a:r>
              <a:rPr lang="en-US" altLang="it-IT" dirty="0"/>
              <a:t> </a:t>
            </a:r>
            <a:r>
              <a:rPr lang="en-US" altLang="it-IT" dirty="0" err="1"/>
              <a:t>della</a:t>
            </a:r>
            <a:r>
              <a:rPr lang="en-US" altLang="it-IT" dirty="0"/>
              <a:t> </a:t>
            </a:r>
            <a:r>
              <a:rPr lang="en-US" altLang="it-IT" dirty="0" err="1"/>
              <a:t>Fisica</a:t>
            </a:r>
            <a:r>
              <a:rPr lang="en-US" altLang="it-IT" dirty="0"/>
              <a:t> </a:t>
            </a:r>
            <a:r>
              <a:rPr lang="en-US" altLang="it-IT" dirty="0" err="1"/>
              <a:t>intorno</a:t>
            </a:r>
            <a:r>
              <a:rPr lang="en-US" altLang="it-IT" dirty="0"/>
              <a:t> a fine ‘800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8D3E95A-59B0-CF2C-A55A-8136C7A45260}"/>
              </a:ext>
            </a:extLst>
          </p:cNvPr>
          <p:cNvGraphicFramePr/>
          <p:nvPr/>
        </p:nvGraphicFramePr>
        <p:xfrm>
          <a:off x="0" y="12192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Text Box 11">
            <a:extLst>
              <a:ext uri="{FF2B5EF4-FFF2-40B4-BE49-F238E27FC236}">
                <a16:creationId xmlns:a16="http://schemas.microsoft.com/office/drawing/2014/main" id="{79E13E4D-3889-4E34-A0D8-772FE9C4E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1876425"/>
            <a:ext cx="2749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9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 u="sng">
                <a:latin typeface="Arial" panose="020B0604020202020204" pitchFamily="34" charset="0"/>
                <a:cs typeface="Arial" panose="020B0604020202020204" pitchFamily="34" charset="0"/>
              </a:rPr>
              <a:t>Leggi di Conservazione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  Energia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  Impulso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  Momento Angolare</a:t>
            </a:r>
          </a:p>
        </p:txBody>
      </p:sp>
      <p:sp>
        <p:nvSpPr>
          <p:cNvPr id="12293" name="Line 12">
            <a:extLst>
              <a:ext uri="{FF2B5EF4-FFF2-40B4-BE49-F238E27FC236}">
                <a16:creationId xmlns:a16="http://schemas.microsoft.com/office/drawing/2014/main" id="{227A7950-0B38-A351-6A77-97A09B8071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2514600"/>
            <a:ext cx="2616200" cy="163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1270" name="Picture 1028" descr="C:\Acosta\hep\periodic.gif">
            <a:extLst>
              <a:ext uri="{FF2B5EF4-FFF2-40B4-BE49-F238E27FC236}">
                <a16:creationId xmlns:a16="http://schemas.microsoft.com/office/drawing/2014/main" id="{B7B18F3B-BC5C-3DD6-A83D-3695367F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2063"/>
            <a:ext cx="2987675" cy="220027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sellaDiTesto 1">
            <a:extLst>
              <a:ext uri="{FF2B5EF4-FFF2-40B4-BE49-F238E27FC236}">
                <a16:creationId xmlns:a16="http://schemas.microsoft.com/office/drawing/2014/main" id="{F5A52688-55BF-4520-5B49-B17A2DD1A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3352800"/>
            <a:ext cx="202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9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Tavola periodica</a:t>
            </a:r>
          </a:p>
        </p:txBody>
      </p:sp>
      <p:sp>
        <p:nvSpPr>
          <p:cNvPr id="11272" name="CasellaDiTesto 3">
            <a:extLst>
              <a:ext uri="{FF2B5EF4-FFF2-40B4-BE49-F238E27FC236}">
                <a16:creationId xmlns:a16="http://schemas.microsoft.com/office/drawing/2014/main" id="{61B31579-AC05-34BB-1C7D-67796CAE5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6210300"/>
            <a:ext cx="8389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9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/>
              <a:t>Tutti abbiamo esperienza più o meno diretta di queste cose: ma c’è altro che «non si vede» 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/>
              <a:t>Gli atomi sono davvero le particelle fondamentali della Natura?</a:t>
            </a:r>
          </a:p>
        </p:txBody>
      </p:sp>
      <p:sp>
        <p:nvSpPr>
          <p:cNvPr id="11273" name="CasellaDiTesto 8">
            <a:extLst>
              <a:ext uri="{FF2B5EF4-FFF2-40B4-BE49-F238E27FC236}">
                <a16:creationId xmlns:a16="http://schemas.microsoft.com/office/drawing/2014/main" id="{3C116FAA-2BFF-7284-ECE3-D48E5C2E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6272213"/>
            <a:ext cx="35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9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8CD39F6C-ECC8-72FB-8CC3-2B1FA87E5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88392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>
                <a:solidFill>
                  <a:srgbClr val="006600"/>
                </a:solidFill>
              </a:rPr>
              <a:t>1895</a:t>
            </a:r>
            <a:r>
              <a:rPr lang="en-US" altLang="it-IT" sz="2200"/>
              <a:t> </a:t>
            </a:r>
            <a:r>
              <a:rPr lang="en-US" altLang="it-IT" sz="2200">
                <a:solidFill>
                  <a:srgbClr val="CC0000"/>
                </a:solidFill>
              </a:rPr>
              <a:t>Röntgen</a:t>
            </a:r>
            <a:r>
              <a:rPr lang="en-US" altLang="it-IT" sz="2200"/>
              <a:t> scopre I raggi X.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>
                <a:solidFill>
                  <a:srgbClr val="006600"/>
                </a:solidFill>
              </a:rPr>
              <a:t>1898</a:t>
            </a:r>
            <a:r>
              <a:rPr lang="en-US" altLang="it-IT" sz="2200"/>
              <a:t> Marie e Pierre </a:t>
            </a:r>
            <a:r>
              <a:rPr lang="en-US" altLang="it-IT" sz="2200">
                <a:solidFill>
                  <a:srgbClr val="CC0000"/>
                </a:solidFill>
              </a:rPr>
              <a:t>Curie</a:t>
            </a:r>
            <a:r>
              <a:rPr lang="en-US" altLang="it-IT" sz="2200"/>
              <a:t> separano gli elementi radioattivi,                                             Thomson misura l’ elettrone e sviluppa il suo modello atomico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>
                <a:solidFill>
                  <a:srgbClr val="006600"/>
                </a:solidFill>
              </a:rPr>
              <a:t>1900</a:t>
            </a:r>
            <a:r>
              <a:rPr lang="en-US" altLang="it-IT" sz="2200"/>
              <a:t> </a:t>
            </a:r>
            <a:r>
              <a:rPr lang="en-US" altLang="it-IT" sz="2200">
                <a:solidFill>
                  <a:srgbClr val="CC0000"/>
                </a:solidFill>
              </a:rPr>
              <a:t>Planck</a:t>
            </a:r>
            <a:r>
              <a:rPr lang="en-US" altLang="it-IT" sz="2200"/>
              <a:t> suggerisce che la radiazione sia quantizzata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>
                <a:solidFill>
                  <a:srgbClr val="006600"/>
                </a:solidFill>
              </a:rPr>
              <a:t>1905</a:t>
            </a:r>
            <a:r>
              <a:rPr lang="en-US" altLang="it-IT" sz="2200"/>
              <a:t> </a:t>
            </a:r>
            <a:r>
              <a:rPr lang="en-US" altLang="it-IT" sz="2200">
                <a:solidFill>
                  <a:srgbClr val="CC0000"/>
                </a:solidFill>
              </a:rPr>
              <a:t>Einstein</a:t>
            </a:r>
            <a:r>
              <a:rPr lang="en-US" altLang="it-IT" sz="2200"/>
              <a:t> descrive il fotone come quanto di luce, che si comporta come una particella. Propone inoltre l’ equivalenza tra massa ed energia, la dualita’ onda-particella, la relativita’ speciale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>
                <a:solidFill>
                  <a:srgbClr val="006600"/>
                </a:solidFill>
              </a:rPr>
              <a:t>1911</a:t>
            </a:r>
            <a:r>
              <a:rPr lang="en-US" altLang="it-IT" sz="2200"/>
              <a:t> </a:t>
            </a:r>
            <a:r>
              <a:rPr lang="en-US" altLang="it-IT" sz="2200">
                <a:solidFill>
                  <a:srgbClr val="CC0000"/>
                </a:solidFill>
              </a:rPr>
              <a:t>Rutherford</a:t>
            </a:r>
            <a:r>
              <a:rPr lang="en-US" altLang="it-IT" sz="2200"/>
              <a:t> capisce che l’atomo ha un nucleo interno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>
                <a:solidFill>
                  <a:srgbClr val="006600"/>
                </a:solidFill>
              </a:rPr>
              <a:t>1913</a:t>
            </a:r>
            <a:r>
              <a:rPr lang="en-US" altLang="it-IT" sz="2200"/>
              <a:t> </a:t>
            </a:r>
            <a:r>
              <a:rPr lang="en-US" altLang="it-IT" sz="2200">
                <a:solidFill>
                  <a:srgbClr val="CC0000"/>
                </a:solidFill>
              </a:rPr>
              <a:t>Bohr</a:t>
            </a:r>
            <a:r>
              <a:rPr lang="en-US" altLang="it-IT" sz="2200"/>
              <a:t> costruisce una teoria atomica basata sulla meccanica quantistica.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>
                <a:solidFill>
                  <a:srgbClr val="006600"/>
                </a:solidFill>
              </a:rPr>
              <a:t>1919</a:t>
            </a:r>
            <a:r>
              <a:rPr lang="en-US" altLang="it-IT" sz="2200"/>
              <a:t> </a:t>
            </a:r>
            <a:r>
              <a:rPr lang="en-US" altLang="it-IT" sz="2200">
                <a:solidFill>
                  <a:srgbClr val="CC0000"/>
                </a:solidFill>
              </a:rPr>
              <a:t>Rutherford</a:t>
            </a:r>
            <a:r>
              <a:rPr lang="en-US" altLang="it-IT" sz="2200"/>
              <a:t> fornisce la prima evidenza dell’esistenza del protone</a:t>
            </a:r>
          </a:p>
        </p:txBody>
      </p:sp>
      <p:sp>
        <p:nvSpPr>
          <p:cNvPr id="498694" name="Rectangle 6">
            <a:extLst>
              <a:ext uri="{FF2B5EF4-FFF2-40B4-BE49-F238E27FC236}">
                <a16:creationId xmlns:a16="http://schemas.microsoft.com/office/drawing/2014/main" id="{54A90FCC-DE38-58C1-1C8C-32B29FA2C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73063"/>
            <a:ext cx="7640638" cy="5413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/>
              <a:t>I 30 anni che sconvolsero la fisica!</a:t>
            </a:r>
          </a:p>
        </p:txBody>
      </p:sp>
      <p:sp>
        <p:nvSpPr>
          <p:cNvPr id="13316" name="CasellaDiTesto 1">
            <a:extLst>
              <a:ext uri="{FF2B5EF4-FFF2-40B4-BE49-F238E27FC236}">
                <a16:creationId xmlns:a16="http://schemas.microsoft.com/office/drawing/2014/main" id="{012D5085-E231-CDE7-E28E-779FC1BE1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6034088"/>
            <a:ext cx="741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i="1"/>
              <a:t>Da qui in avanti, nulla sarà più come prima….</a:t>
            </a:r>
          </a:p>
        </p:txBody>
      </p:sp>
      <p:sp>
        <p:nvSpPr>
          <p:cNvPr id="13317" name="CasellaDiTesto 4">
            <a:extLst>
              <a:ext uri="{FF2B5EF4-FFF2-40B4-BE49-F238E27FC236}">
                <a16:creationId xmlns:a16="http://schemas.microsoft.com/office/drawing/2014/main" id="{E0767D2E-28FA-FE65-EF57-C2D5CAFB4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36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8E6CBB-80F7-A288-EF92-46EBB705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Cos’è davvero «elementare»?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CA60C5DB-EB85-F189-4883-AF096C5F7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65" y="1124744"/>
            <a:ext cx="83534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 dirty="0" err="1">
                <a:solidFill>
                  <a:srgbClr val="006600"/>
                </a:solidFill>
              </a:rPr>
              <a:t>Esperimenti</a:t>
            </a:r>
            <a:r>
              <a:rPr lang="en-US" altLang="it-IT" sz="2200" b="1" dirty="0">
                <a:solidFill>
                  <a:srgbClr val="006600"/>
                </a:solidFill>
              </a:rPr>
              <a:t> e </a:t>
            </a:r>
            <a:r>
              <a:rPr lang="en-US" altLang="it-IT" sz="2200" b="1" dirty="0" err="1">
                <a:solidFill>
                  <a:srgbClr val="006600"/>
                </a:solidFill>
              </a:rPr>
              <a:t>teorie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vanno</a:t>
            </a:r>
            <a:r>
              <a:rPr lang="en-US" altLang="it-IT" sz="2200" b="1" dirty="0">
                <a:solidFill>
                  <a:srgbClr val="006600"/>
                </a:solidFill>
              </a:rPr>
              <a:t> di </a:t>
            </a:r>
            <a:r>
              <a:rPr lang="en-US" altLang="it-IT" sz="2200" b="1" dirty="0" err="1">
                <a:solidFill>
                  <a:srgbClr val="006600"/>
                </a:solidFill>
              </a:rPr>
              <a:t>pari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passo</a:t>
            </a:r>
            <a:r>
              <a:rPr lang="en-US" altLang="it-IT" sz="2200" b="1" dirty="0">
                <a:solidFill>
                  <a:srgbClr val="0066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 dirty="0">
                <a:solidFill>
                  <a:srgbClr val="006600"/>
                </a:solidFill>
              </a:rPr>
              <a:t>	- I </a:t>
            </a:r>
            <a:r>
              <a:rPr lang="en-US" altLang="it-IT" sz="2200" b="1" dirty="0" err="1">
                <a:solidFill>
                  <a:srgbClr val="006600"/>
                </a:solidFill>
              </a:rPr>
              <a:t>fisici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teorici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propongono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teorie</a:t>
            </a:r>
            <a:r>
              <a:rPr lang="en-US" altLang="it-IT" sz="2200" b="1" dirty="0">
                <a:solidFill>
                  <a:srgbClr val="006600"/>
                </a:solidFill>
              </a:rPr>
              <a:t> o </a:t>
            </a:r>
            <a:r>
              <a:rPr lang="en-US" altLang="it-IT" sz="2200" b="1" dirty="0" err="1">
                <a:solidFill>
                  <a:srgbClr val="006600"/>
                </a:solidFill>
              </a:rPr>
              <a:t>modelli</a:t>
            </a:r>
            <a:r>
              <a:rPr lang="en-US" altLang="it-IT" sz="2200" b="1" dirty="0">
                <a:solidFill>
                  <a:srgbClr val="006600"/>
                </a:solidFill>
              </a:rPr>
              <a:t> e </a:t>
            </a:r>
            <a:r>
              <a:rPr lang="en-US" altLang="it-IT" sz="2200" b="1" dirty="0" err="1">
                <a:solidFill>
                  <a:srgbClr val="006600"/>
                </a:solidFill>
              </a:rPr>
              <a:t>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fisici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sperimentali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sviluppano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tecnologie</a:t>
            </a:r>
            <a:r>
              <a:rPr lang="en-US" altLang="it-IT" sz="2200" b="1" dirty="0">
                <a:solidFill>
                  <a:srgbClr val="006600"/>
                </a:solidFill>
              </a:rPr>
              <a:t> per </a:t>
            </a:r>
            <a:r>
              <a:rPr lang="en-US" altLang="it-IT" sz="2200" b="1" dirty="0" err="1">
                <a:solidFill>
                  <a:srgbClr val="006600"/>
                </a:solidFill>
              </a:rPr>
              <a:t>poterli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verificare</a:t>
            </a:r>
            <a:endParaRPr lang="en-US" altLang="it-IT" sz="22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 dirty="0">
                <a:solidFill>
                  <a:srgbClr val="006600"/>
                </a:solidFill>
              </a:rPr>
              <a:t>	- I </a:t>
            </a:r>
            <a:r>
              <a:rPr lang="en-US" altLang="it-IT" sz="2200" b="1" dirty="0" err="1">
                <a:solidFill>
                  <a:srgbClr val="006600"/>
                </a:solidFill>
              </a:rPr>
              <a:t>fisici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sperimentali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vedono</a:t>
            </a:r>
            <a:r>
              <a:rPr lang="en-US" altLang="it-IT" sz="2200" b="1" dirty="0">
                <a:solidFill>
                  <a:srgbClr val="006600"/>
                </a:solidFill>
              </a:rPr>
              <a:t> “</a:t>
            </a:r>
            <a:r>
              <a:rPr lang="en-US" altLang="it-IT" sz="2200" b="1" dirty="0" err="1">
                <a:solidFill>
                  <a:srgbClr val="006600"/>
                </a:solidFill>
              </a:rPr>
              <a:t>cose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strane</a:t>
            </a:r>
            <a:r>
              <a:rPr lang="en-US" altLang="it-IT" sz="2200" b="1" dirty="0">
                <a:solidFill>
                  <a:srgbClr val="006600"/>
                </a:solidFill>
              </a:rPr>
              <a:t>” e </a:t>
            </a:r>
            <a:r>
              <a:rPr lang="en-US" altLang="it-IT" sz="2200" b="1" dirty="0" err="1">
                <a:solidFill>
                  <a:srgbClr val="006600"/>
                </a:solidFill>
              </a:rPr>
              <a:t>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fisici</a:t>
            </a:r>
            <a:r>
              <a:rPr lang="en-US" altLang="it-IT" sz="2200" b="1" dirty="0">
                <a:solidFill>
                  <a:srgbClr val="006600"/>
                </a:solidFill>
              </a:rPr>
              <a:t>  </a:t>
            </a:r>
            <a:r>
              <a:rPr lang="en-US" altLang="it-IT" sz="2200" b="1" dirty="0" err="1">
                <a:solidFill>
                  <a:srgbClr val="006600"/>
                </a:solidFill>
              </a:rPr>
              <a:t>teorici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pensano</a:t>
            </a:r>
            <a:r>
              <a:rPr lang="en-US" altLang="it-IT" sz="2200" b="1" dirty="0">
                <a:solidFill>
                  <a:srgbClr val="006600"/>
                </a:solidFill>
              </a:rPr>
              <a:t> a </a:t>
            </a:r>
            <a:r>
              <a:rPr lang="en-US" altLang="it-IT" sz="2200" b="1" dirty="0" err="1">
                <a:solidFill>
                  <a:srgbClr val="006600"/>
                </a:solidFill>
              </a:rPr>
              <a:t>teorie</a:t>
            </a:r>
            <a:r>
              <a:rPr lang="en-US" altLang="it-IT" sz="2200" b="1" dirty="0">
                <a:solidFill>
                  <a:srgbClr val="006600"/>
                </a:solidFill>
              </a:rPr>
              <a:t> e </a:t>
            </a:r>
            <a:r>
              <a:rPr lang="en-US" altLang="it-IT" sz="2200" b="1" dirty="0" err="1">
                <a:solidFill>
                  <a:srgbClr val="006600"/>
                </a:solidFill>
              </a:rPr>
              <a:t>modelli</a:t>
            </a:r>
            <a:r>
              <a:rPr lang="en-US" altLang="it-IT" sz="2200" b="1" dirty="0">
                <a:solidFill>
                  <a:srgbClr val="006600"/>
                </a:solidFill>
              </a:rPr>
              <a:t> per </a:t>
            </a:r>
            <a:r>
              <a:rPr lang="en-US" altLang="it-IT" sz="2200" b="1" dirty="0" err="1">
                <a:solidFill>
                  <a:srgbClr val="006600"/>
                </a:solidFill>
              </a:rPr>
              <a:t>poterle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spiegare</a:t>
            </a:r>
            <a:r>
              <a:rPr lang="en-US" altLang="it-IT" sz="2200" b="1" dirty="0">
                <a:solidFill>
                  <a:srgbClr val="0066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 dirty="0" err="1">
                <a:solidFill>
                  <a:srgbClr val="006600"/>
                </a:solidFill>
              </a:rPr>
              <a:t>Nascono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così</a:t>
            </a:r>
            <a:r>
              <a:rPr lang="en-US" altLang="it-IT" sz="2200" b="1" dirty="0">
                <a:solidFill>
                  <a:srgbClr val="006600"/>
                </a:solidFill>
              </a:rPr>
              <a:t> I </a:t>
            </a:r>
            <a:r>
              <a:rPr lang="en-US" altLang="it-IT" sz="2200" b="1" dirty="0" err="1">
                <a:solidFill>
                  <a:srgbClr val="006600"/>
                </a:solidFill>
              </a:rPr>
              <a:t>primi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acceleratori</a:t>
            </a:r>
            <a:r>
              <a:rPr lang="en-US" altLang="it-IT" sz="2200" b="1" dirty="0">
                <a:solidFill>
                  <a:srgbClr val="006600"/>
                </a:solidFill>
              </a:rPr>
              <a:t> di </a:t>
            </a:r>
            <a:r>
              <a:rPr lang="en-US" altLang="it-IT" sz="2200" b="1" dirty="0" err="1">
                <a:solidFill>
                  <a:srgbClr val="006600"/>
                </a:solidFill>
              </a:rPr>
              <a:t>particelle</a:t>
            </a:r>
            <a:r>
              <a:rPr lang="en-US" altLang="it-IT" sz="2200" b="1" dirty="0">
                <a:solidFill>
                  <a:srgbClr val="006600"/>
                </a:solidFill>
              </a:rPr>
              <a:t>: I “</a:t>
            </a:r>
            <a:r>
              <a:rPr lang="en-US" altLang="it-IT" sz="2200" b="1" dirty="0" err="1">
                <a:solidFill>
                  <a:srgbClr val="006600"/>
                </a:solidFill>
              </a:rPr>
              <a:t>microscopi</a:t>
            </a:r>
            <a:r>
              <a:rPr lang="en-US" altLang="it-IT" sz="2200" b="1" dirty="0">
                <a:solidFill>
                  <a:srgbClr val="006600"/>
                </a:solidFill>
              </a:rPr>
              <a:t>” per </a:t>
            </a:r>
            <a:r>
              <a:rPr lang="en-US" altLang="it-IT" sz="2200" b="1" dirty="0" err="1">
                <a:solidFill>
                  <a:srgbClr val="006600"/>
                </a:solidFill>
              </a:rPr>
              <a:t>l’infinitamente</a:t>
            </a:r>
            <a:r>
              <a:rPr lang="en-US" altLang="it-IT" sz="2200" b="1" dirty="0">
                <a:solidFill>
                  <a:srgbClr val="006600"/>
                </a:solidFill>
              </a:rPr>
              <a:t> piccolo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 dirty="0">
                <a:solidFill>
                  <a:srgbClr val="006600"/>
                </a:solidFill>
              </a:rPr>
              <a:t>	- </a:t>
            </a:r>
            <a:r>
              <a:rPr lang="en-US" altLang="it-IT" sz="2200" b="1" dirty="0" err="1">
                <a:solidFill>
                  <a:srgbClr val="006600"/>
                </a:solidFill>
              </a:rPr>
              <a:t>L’idea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è</a:t>
            </a:r>
            <a:r>
              <a:rPr lang="en-US" altLang="it-IT" sz="2200" b="1" dirty="0">
                <a:solidFill>
                  <a:srgbClr val="006600"/>
                </a:solidFill>
              </a:rPr>
              <a:t> semplice: far “</a:t>
            </a:r>
            <a:r>
              <a:rPr lang="en-US" altLang="it-IT" sz="2200" b="1" dirty="0" err="1">
                <a:solidFill>
                  <a:srgbClr val="006600"/>
                </a:solidFill>
              </a:rPr>
              <a:t>scontrare</a:t>
            </a:r>
            <a:r>
              <a:rPr lang="en-US" altLang="it-IT" sz="2200" b="1" dirty="0">
                <a:solidFill>
                  <a:srgbClr val="006600"/>
                </a:solidFill>
              </a:rPr>
              <a:t>” </a:t>
            </a:r>
            <a:r>
              <a:rPr lang="en-US" altLang="it-IT" sz="2200" b="1" dirty="0" err="1">
                <a:solidFill>
                  <a:srgbClr val="006600"/>
                </a:solidFill>
              </a:rPr>
              <a:t>particelle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stabili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facilmente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trovabili</a:t>
            </a:r>
            <a:r>
              <a:rPr lang="en-US" altLang="it-IT" sz="2200" b="1" dirty="0">
                <a:solidFill>
                  <a:srgbClr val="006600"/>
                </a:solidFill>
              </a:rPr>
              <a:t> in Natura (</a:t>
            </a:r>
            <a:r>
              <a:rPr lang="en-US" altLang="it-IT" sz="2200" b="1" dirty="0" err="1">
                <a:solidFill>
                  <a:srgbClr val="006600"/>
                </a:solidFill>
              </a:rPr>
              <a:t>elettroni</a:t>
            </a:r>
            <a:r>
              <a:rPr lang="en-US" altLang="it-IT" sz="2200" b="1" dirty="0">
                <a:solidFill>
                  <a:srgbClr val="006600"/>
                </a:solidFill>
              </a:rPr>
              <a:t> o </a:t>
            </a:r>
            <a:r>
              <a:rPr lang="en-US" altLang="it-IT" sz="2200" b="1" dirty="0" err="1">
                <a:solidFill>
                  <a:srgbClr val="006600"/>
                </a:solidFill>
              </a:rPr>
              <a:t>protoni</a:t>
            </a:r>
            <a:r>
              <a:rPr lang="en-US" altLang="it-IT" sz="2200" b="1" dirty="0">
                <a:solidFill>
                  <a:srgbClr val="006600"/>
                </a:solidFill>
              </a:rPr>
              <a:t>) ad </a:t>
            </a:r>
            <a:r>
              <a:rPr lang="en-US" altLang="it-IT" sz="2200" b="1" dirty="0" err="1">
                <a:solidFill>
                  <a:srgbClr val="006600"/>
                </a:solidFill>
              </a:rPr>
              <a:t>altissima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velocità</a:t>
            </a:r>
            <a:r>
              <a:rPr lang="en-US" altLang="it-IT" sz="2200" b="1" dirty="0">
                <a:solidFill>
                  <a:srgbClr val="0066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 dirty="0">
                <a:solidFill>
                  <a:srgbClr val="006600"/>
                </a:solidFill>
              </a:rPr>
              <a:t>	- </a:t>
            </a:r>
            <a:r>
              <a:rPr lang="en-US" altLang="it-IT" sz="2200" b="1" dirty="0" err="1">
                <a:solidFill>
                  <a:srgbClr val="006600"/>
                </a:solidFill>
              </a:rPr>
              <a:t>Più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alte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sono</a:t>
            </a:r>
            <a:r>
              <a:rPr lang="en-US" altLang="it-IT" sz="2200" b="1" dirty="0">
                <a:solidFill>
                  <a:srgbClr val="006600"/>
                </a:solidFill>
              </a:rPr>
              <a:t> le </a:t>
            </a:r>
            <a:r>
              <a:rPr lang="en-US" altLang="it-IT" sz="2200" b="1" dirty="0" err="1">
                <a:solidFill>
                  <a:srgbClr val="006600"/>
                </a:solidFill>
              </a:rPr>
              <a:t>velocità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delle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particelle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che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si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scontrano</a:t>
            </a:r>
            <a:r>
              <a:rPr lang="en-US" altLang="it-IT" sz="2200" b="1" dirty="0">
                <a:solidFill>
                  <a:srgbClr val="006600"/>
                </a:solidFill>
              </a:rPr>
              <a:t> e </a:t>
            </a:r>
            <a:r>
              <a:rPr lang="en-US" altLang="it-IT" sz="2200" b="1" dirty="0" err="1">
                <a:solidFill>
                  <a:srgbClr val="006600"/>
                </a:solidFill>
              </a:rPr>
              <a:t>più</a:t>
            </a:r>
            <a:r>
              <a:rPr lang="en-US" altLang="it-IT" sz="2200" b="1" dirty="0">
                <a:solidFill>
                  <a:srgbClr val="006600"/>
                </a:solidFill>
              </a:rPr>
              <a:t> in </a:t>
            </a:r>
            <a:r>
              <a:rPr lang="en-US" altLang="it-IT" sz="2200" b="1" dirty="0" err="1">
                <a:solidFill>
                  <a:srgbClr val="006600"/>
                </a:solidFill>
              </a:rPr>
              <a:t>profondità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si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riesce</a:t>
            </a:r>
            <a:r>
              <a:rPr lang="en-US" altLang="it-IT" sz="2200" b="1" dirty="0">
                <a:solidFill>
                  <a:srgbClr val="006600"/>
                </a:solidFill>
              </a:rPr>
              <a:t> a </a:t>
            </a:r>
            <a:r>
              <a:rPr lang="en-US" altLang="it-IT" sz="2200" b="1" dirty="0" err="1">
                <a:solidFill>
                  <a:srgbClr val="006600"/>
                </a:solidFill>
              </a:rPr>
              <a:t>vedere</a:t>
            </a:r>
            <a:r>
              <a:rPr lang="en-US" altLang="it-IT" sz="2200" b="1" dirty="0">
                <a:solidFill>
                  <a:srgbClr val="006600"/>
                </a:solidFill>
              </a:rPr>
              <a:t> la </a:t>
            </a:r>
            <a:r>
              <a:rPr lang="en-US" altLang="it-IT" sz="2200" b="1" dirty="0" err="1">
                <a:solidFill>
                  <a:srgbClr val="006600"/>
                </a:solidFill>
              </a:rPr>
              <a:t>materia</a:t>
            </a:r>
            <a:r>
              <a:rPr lang="en-US" altLang="it-IT" sz="2200" b="1" dirty="0">
                <a:solidFill>
                  <a:srgbClr val="0066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 dirty="0">
                <a:solidFill>
                  <a:srgbClr val="006600"/>
                </a:solidFill>
              </a:rPr>
              <a:t>	- </a:t>
            </a:r>
            <a:r>
              <a:rPr lang="en-US" altLang="it-IT" sz="2200" b="1" dirty="0" err="1">
                <a:solidFill>
                  <a:srgbClr val="006600"/>
                </a:solidFill>
              </a:rPr>
              <a:t>L’energia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si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trasforma</a:t>
            </a:r>
            <a:r>
              <a:rPr lang="en-US" altLang="it-IT" sz="2200" b="1" dirty="0">
                <a:solidFill>
                  <a:srgbClr val="006600"/>
                </a:solidFill>
              </a:rPr>
              <a:t> in </a:t>
            </a:r>
            <a:r>
              <a:rPr lang="en-US" altLang="it-IT" sz="2200" b="1" dirty="0" err="1">
                <a:solidFill>
                  <a:srgbClr val="006600"/>
                </a:solidFill>
              </a:rPr>
              <a:t>materia</a:t>
            </a:r>
            <a:r>
              <a:rPr lang="en-US" altLang="it-IT" sz="2200" b="1" dirty="0">
                <a:solidFill>
                  <a:srgbClr val="006600"/>
                </a:solidFill>
              </a:rPr>
              <a:t> (E = mc</a:t>
            </a:r>
            <a:r>
              <a:rPr lang="en-US" altLang="it-IT" sz="2200" b="1" baseline="30000" dirty="0">
                <a:solidFill>
                  <a:srgbClr val="006600"/>
                </a:solidFill>
              </a:rPr>
              <a:t>2</a:t>
            </a:r>
            <a:r>
              <a:rPr lang="en-US" altLang="it-IT" sz="2200" b="1" dirty="0">
                <a:solidFill>
                  <a:srgbClr val="006600"/>
                </a:solidFill>
              </a:rPr>
              <a:t>) </a:t>
            </a:r>
            <a:r>
              <a:rPr lang="en-US" altLang="it-IT" sz="2200" b="1" dirty="0" err="1">
                <a:solidFill>
                  <a:srgbClr val="006600"/>
                </a:solidFill>
              </a:rPr>
              <a:t>dando</a:t>
            </a:r>
            <a:r>
              <a:rPr lang="en-US" altLang="it-IT" sz="2200" b="1" dirty="0">
                <a:solidFill>
                  <a:srgbClr val="006600"/>
                </a:solidFill>
              </a:rPr>
              <a:t> vita a </a:t>
            </a:r>
            <a:r>
              <a:rPr lang="en-US" altLang="it-IT" sz="2200" b="1" dirty="0" err="1">
                <a:solidFill>
                  <a:srgbClr val="006600"/>
                </a:solidFill>
              </a:rPr>
              <a:t>numerosissime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nuove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particelle</a:t>
            </a:r>
            <a:r>
              <a:rPr lang="en-US" altLang="it-IT" sz="2200" b="1" dirty="0">
                <a:solidFill>
                  <a:srgbClr val="006600"/>
                </a:solidFill>
              </a:rPr>
              <a:t>….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it-IT" sz="22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200" b="1" dirty="0">
                <a:solidFill>
                  <a:srgbClr val="006600"/>
                </a:solidFill>
              </a:rPr>
              <a:t>	</a:t>
            </a:r>
            <a:endParaRPr lang="en-US" altLang="it-IT" sz="2200" dirty="0"/>
          </a:p>
        </p:txBody>
      </p:sp>
      <p:sp>
        <p:nvSpPr>
          <p:cNvPr id="14340" name="CasellaDiTesto 3">
            <a:extLst>
              <a:ext uri="{FF2B5EF4-FFF2-40B4-BE49-F238E27FC236}">
                <a16:creationId xmlns:a16="http://schemas.microsoft.com/office/drawing/2014/main" id="{2662C934-2E3B-DB4D-6315-93B912102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6156325"/>
            <a:ext cx="36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3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1AD3-6E57-B5F9-416E-30E26693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Il </a:t>
            </a:r>
            <a:r>
              <a:rPr lang="en-US" dirty="0" err="1"/>
              <a:t>ciclotrone</a:t>
            </a:r>
            <a:r>
              <a:rPr lang="en-US" dirty="0"/>
              <a:t> (1929)</a:t>
            </a:r>
            <a:endParaRPr lang="it-IT" dirty="0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3B3A69BE-A63A-45E9-75C4-0600D7BC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5893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5431C9E5-82CA-8887-D3EF-C91AF25F6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927621"/>
            <a:ext cx="4651375" cy="5848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  <a:defRPr/>
            </a:pPr>
            <a:r>
              <a:rPr lang="en-US" altLang="it-IT" sz="2200" b="1" dirty="0">
                <a:solidFill>
                  <a:srgbClr val="006600"/>
                </a:solidFill>
              </a:rPr>
              <a:t>E. Lawrence </a:t>
            </a:r>
            <a:r>
              <a:rPr lang="en-US" altLang="it-IT" sz="2200" b="1" dirty="0" err="1">
                <a:solidFill>
                  <a:srgbClr val="006600"/>
                </a:solidFill>
              </a:rPr>
              <a:t>costruisce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il</a:t>
            </a:r>
            <a:r>
              <a:rPr lang="en-US" altLang="it-IT" sz="2200" b="1" dirty="0">
                <a:solidFill>
                  <a:srgbClr val="006600"/>
                </a:solidFill>
              </a:rPr>
              <a:t> primo </a:t>
            </a:r>
            <a:r>
              <a:rPr lang="en-US" altLang="it-IT" sz="2200" b="1" dirty="0" err="1">
                <a:solidFill>
                  <a:srgbClr val="006600"/>
                </a:solidFill>
              </a:rPr>
              <a:t>acceleratore</a:t>
            </a:r>
            <a:r>
              <a:rPr lang="en-US" altLang="it-IT" sz="2200" b="1" dirty="0">
                <a:solidFill>
                  <a:srgbClr val="006600"/>
                </a:solidFill>
              </a:rPr>
              <a:t> di </a:t>
            </a:r>
            <a:r>
              <a:rPr lang="en-US" altLang="it-IT" sz="2200" b="1" dirty="0" err="1">
                <a:solidFill>
                  <a:srgbClr val="006600"/>
                </a:solidFill>
              </a:rPr>
              <a:t>particelle</a:t>
            </a:r>
            <a:r>
              <a:rPr lang="en-US" altLang="it-IT" sz="2200" b="1" dirty="0">
                <a:solidFill>
                  <a:srgbClr val="006600"/>
                </a:solidFill>
              </a:rPr>
              <a:t>: </a:t>
            </a:r>
            <a:r>
              <a:rPr lang="en-US" altLang="it-IT" sz="2200" b="1" dirty="0" err="1">
                <a:solidFill>
                  <a:srgbClr val="006600"/>
                </a:solidFill>
              </a:rPr>
              <a:t>il</a:t>
            </a:r>
            <a:r>
              <a:rPr lang="en-US" altLang="it-IT" sz="2200" b="1" dirty="0">
                <a:solidFill>
                  <a:srgbClr val="006600"/>
                </a:solidFill>
              </a:rPr>
              <a:t> </a:t>
            </a:r>
            <a:r>
              <a:rPr lang="en-US" altLang="it-IT" sz="2200" b="1" dirty="0" err="1">
                <a:solidFill>
                  <a:srgbClr val="006600"/>
                </a:solidFill>
              </a:rPr>
              <a:t>ciclotrone</a:t>
            </a:r>
            <a:endParaRPr lang="en-US" altLang="it-IT" sz="22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  <a:defRPr/>
            </a:pPr>
            <a:r>
              <a:rPr lang="it-IT" altLang="it-IT" sz="2200" b="1" dirty="0">
                <a:solidFill>
                  <a:srgbClr val="006600"/>
                </a:solidFill>
              </a:rPr>
              <a:t>Il ciclotrone è un disegno primitivo: 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-"/>
              <a:defRPr/>
            </a:pPr>
            <a:r>
              <a:rPr lang="it-IT" altLang="it-IT" sz="2200" b="1" dirty="0">
                <a:solidFill>
                  <a:srgbClr val="006600"/>
                </a:solidFill>
              </a:rPr>
              <a:t>Due elettrodi all’interno dei quali le particelle eseguono traiettorie a spirale, accelerati da una differenza di potenziale e tenuti in orbite circolari da un intenso campo magnetico assiale.</a:t>
            </a:r>
            <a:endParaRPr lang="en-US" altLang="it-IT" sz="2200" b="1" dirty="0">
              <a:solidFill>
                <a:srgbClr val="006600"/>
              </a:solidFill>
            </a:endParaRPr>
          </a:p>
          <a:p>
            <a:pPr marL="288000" lvl="1" eaLnBrk="1" hangingPunct="1">
              <a:spcBef>
                <a:spcPct val="50000"/>
              </a:spcBef>
              <a:buClrTx/>
              <a:buSzTx/>
              <a:buFontTx/>
              <a:buChar char="-"/>
              <a:defRPr/>
            </a:pPr>
            <a:r>
              <a:rPr lang="it-IT" altLang="it-IT" sz="2200" b="1" dirty="0">
                <a:solidFill>
                  <a:srgbClr val="006600"/>
                </a:solidFill>
              </a:rPr>
              <a:t>Ora basta «scagliare» queste particelle contro un bersaglio e il gioco è fatto…</a:t>
            </a:r>
          </a:p>
        </p:txBody>
      </p:sp>
      <p:sp>
        <p:nvSpPr>
          <p:cNvPr id="15365" name="CasellaDiTesto 3">
            <a:extLst>
              <a:ext uri="{FF2B5EF4-FFF2-40B4-BE49-F238E27FC236}">
                <a16:creationId xmlns:a16="http://schemas.microsoft.com/office/drawing/2014/main" id="{AFEE1E8B-1B8B-25E6-C2D5-A9291A8DE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5675" y="6286500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Maiandra GD" panose="020E0502030308020204" pitchFamily="34" charset="7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Blip>
                <a:blip r:embed="rId4"/>
              </a:buBlip>
              <a:defRPr sz="2400">
                <a:solidFill>
                  <a:schemeClr val="folHlink"/>
                </a:solidFill>
                <a:latin typeface="Maiandra GD" panose="020E0502030308020204" pitchFamily="34" charset="7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hlink"/>
                </a:solidFill>
                <a:latin typeface="Maiandra GD" panose="020E0502030308020204" pitchFamily="34" charset="7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Maiandra GD" panose="020E0502030308020204" pitchFamily="34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llTemplate">
  <a:themeElements>
    <a:clrScheme name="CollTemplat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llTemplate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anose="020E0502030308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anose="020E0502030308020204" pitchFamily="34" charset="0"/>
          </a:defRPr>
        </a:defPPr>
      </a:lstStyle>
    </a:lnDef>
  </a:objectDefaults>
  <a:extraClrSchemeLst>
    <a:extraClrScheme>
      <a:clrScheme name="Coll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660066"/>
    </a:dk1>
    <a:lt1>
      <a:srgbClr val="360036"/>
    </a:lt1>
    <a:dk2>
      <a:srgbClr val="000000"/>
    </a:dk2>
    <a:lt2>
      <a:srgbClr val="FFFFCC"/>
    </a:lt2>
    <a:accent1>
      <a:srgbClr val="C3A3C2"/>
    </a:accent1>
    <a:accent2>
      <a:srgbClr val="9999FF"/>
    </a:accent2>
    <a:accent3>
      <a:srgbClr val="AAAAAA"/>
    </a:accent3>
    <a:accent4>
      <a:srgbClr val="2D002D"/>
    </a:accent4>
    <a:accent5>
      <a:srgbClr val="DECEDD"/>
    </a:accent5>
    <a:accent6>
      <a:srgbClr val="8A8AE7"/>
    </a:accent6>
    <a:hlink>
      <a:srgbClr val="0099CC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360036"/>
    </a:dk1>
    <a:lt1>
      <a:srgbClr val="FFFFFF"/>
    </a:lt1>
    <a:dk2>
      <a:srgbClr val="FFFFCC"/>
    </a:dk2>
    <a:lt2>
      <a:srgbClr val="660066"/>
    </a:lt2>
    <a:accent1>
      <a:srgbClr val="C3A3C2"/>
    </a:accent1>
    <a:accent2>
      <a:srgbClr val="9999FF"/>
    </a:accent2>
    <a:accent3>
      <a:srgbClr val="FFFFFF"/>
    </a:accent3>
    <a:accent4>
      <a:srgbClr val="2D002D"/>
    </a:accent4>
    <a:accent5>
      <a:srgbClr val="DECEDD"/>
    </a:accent5>
    <a:accent6>
      <a:srgbClr val="8A8AE7"/>
    </a:accent6>
    <a:hlink>
      <a:srgbClr val="0099CC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D:\Mijn Documenten\Powerpoint\SAF College\CollTemplate.pot</Template>
  <TotalTime>711</TotalTime>
  <Words>3053</Words>
  <Application>Microsoft Macintosh PowerPoint</Application>
  <PresentationFormat>Presentazione su schermo (4:3)</PresentationFormat>
  <Paragraphs>542</Paragraphs>
  <Slides>48</Slides>
  <Notes>3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63" baseType="lpstr">
      <vt:lpstr>Arial Unicode MS</vt:lpstr>
      <vt:lpstr>MS PGothic</vt:lpstr>
      <vt:lpstr>Arial</vt:lpstr>
      <vt:lpstr>Calibri</vt:lpstr>
      <vt:lpstr>cmsy10</vt:lpstr>
      <vt:lpstr>Comic Sans MS</vt:lpstr>
      <vt:lpstr>Maiandra GD</vt:lpstr>
      <vt:lpstr>Symbol</vt:lpstr>
      <vt:lpstr>Tahoma</vt:lpstr>
      <vt:lpstr>Times New Roman</vt:lpstr>
      <vt:lpstr>Times-Roman</vt:lpstr>
      <vt:lpstr>Verdana</vt:lpstr>
      <vt:lpstr>Wingdings</vt:lpstr>
      <vt:lpstr>CollTemplate</vt:lpstr>
      <vt:lpstr>Photo Editor Photo</vt:lpstr>
      <vt:lpstr>Presentazione standard di PowerPoint</vt:lpstr>
      <vt:lpstr>Presentazione standard di PowerPoint</vt:lpstr>
      <vt:lpstr>Cos’e’ la fisica delle particelle?</vt:lpstr>
      <vt:lpstr>Un confronto dimensionale</vt:lpstr>
      <vt:lpstr>Di cosa e’ fatto il mondo?</vt:lpstr>
      <vt:lpstr>Stato della Fisica intorno a fine ‘800</vt:lpstr>
      <vt:lpstr>I 30 anni che sconvolsero la fisica!</vt:lpstr>
      <vt:lpstr>Cos’è davvero «elementare»?</vt:lpstr>
      <vt:lpstr>Il ciclotrone (1929)</vt:lpstr>
      <vt:lpstr>Tipologie di collisioni</vt:lpstr>
      <vt:lpstr>Presentazione standard di PowerPoint</vt:lpstr>
      <vt:lpstr>Presentazione standard di PowerPoint</vt:lpstr>
      <vt:lpstr>Un moderno accelleratore</vt:lpstr>
      <vt:lpstr>Il laboratorio più famoso: il CERN</vt:lpstr>
      <vt:lpstr>L’acceleratore più famoso: LHC</vt:lpstr>
      <vt:lpstr>100 m sottoterra… </vt:lpstr>
      <vt:lpstr>Come funziona LHC?</vt:lpstr>
      <vt:lpstr>ATLAS: La macchina fotografica più grande del mondo!</vt:lpstr>
      <vt:lpstr>Un po’ di storia….</vt:lpstr>
      <vt:lpstr>All’ inizio erano poche…</vt:lpstr>
      <vt:lpstr>Le forze</vt:lpstr>
      <vt:lpstr>Presentazione standard di PowerPoint</vt:lpstr>
      <vt:lpstr>Presentazione standard di PowerPoint</vt:lpstr>
      <vt:lpstr>Che cosa tiene il mondo insieme?</vt:lpstr>
      <vt:lpstr>Quindi abbiamo capito tutto?!!</vt:lpstr>
      <vt:lpstr>Quindi abbiamo capito tutto?!!</vt:lpstr>
      <vt:lpstr>Presentazione standard di PowerPoint</vt:lpstr>
      <vt:lpstr>Presentazione standard di PowerPoint</vt:lpstr>
      <vt:lpstr>Onda su onda…</vt:lpstr>
      <vt:lpstr>Particelle o onde??</vt:lpstr>
      <vt:lpstr>E soprattutto….</vt:lpstr>
      <vt:lpstr>E soprattutto….</vt:lpstr>
      <vt:lpstr>Come interagiscono le particelle?</vt:lpstr>
      <vt:lpstr>Presentazione standard di PowerPoint</vt:lpstr>
      <vt:lpstr>Gravita’</vt:lpstr>
      <vt:lpstr>Elettromagnetica</vt:lpstr>
      <vt:lpstr>Interazione Forte</vt:lpstr>
      <vt:lpstr>Il Modello a quark</vt:lpstr>
      <vt:lpstr>Il “confinamento” dei quark</vt:lpstr>
      <vt:lpstr>Mai quark liberi!!!</vt:lpstr>
      <vt:lpstr>Dove sono i quarks?</vt:lpstr>
      <vt:lpstr>Come si “vedono” i quark</vt:lpstr>
      <vt:lpstr>Interazione Debole</vt:lpstr>
      <vt:lpstr>Test della Teoria ElettroDebole</vt:lpstr>
      <vt:lpstr>Storia anni ’80 – 2002..</vt:lpstr>
      <vt:lpstr>Presentazione standard di PowerPoint</vt:lpstr>
      <vt:lpstr>Presentazione standard di PowerPoint</vt:lpstr>
      <vt:lpstr>Di cosa e’ fatto il mondo?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 Bentvelsen</dc:creator>
  <cp:lastModifiedBy>Lucilla Lanza</cp:lastModifiedBy>
  <cp:revision>588</cp:revision>
  <dcterms:created xsi:type="dcterms:W3CDTF">2003-01-10T14:50:12Z</dcterms:created>
  <dcterms:modified xsi:type="dcterms:W3CDTF">2025-02-11T07:40:39Z</dcterms:modified>
</cp:coreProperties>
</file>