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18" r:id="rId2"/>
    <p:sldId id="469" r:id="rId3"/>
    <p:sldId id="432" r:id="rId4"/>
    <p:sldId id="524" r:id="rId5"/>
    <p:sldId id="546" r:id="rId6"/>
    <p:sldId id="526" r:id="rId7"/>
    <p:sldId id="522" r:id="rId8"/>
    <p:sldId id="523" r:id="rId9"/>
    <p:sldId id="521" r:id="rId10"/>
    <p:sldId id="511" r:id="rId11"/>
    <p:sldId id="533" r:id="rId12"/>
    <p:sldId id="534" r:id="rId13"/>
    <p:sldId id="535" r:id="rId14"/>
    <p:sldId id="536" r:id="rId15"/>
    <p:sldId id="537" r:id="rId16"/>
    <p:sldId id="538" r:id="rId17"/>
    <p:sldId id="514" r:id="rId18"/>
    <p:sldId id="320" r:id="rId19"/>
    <p:sldId id="325" r:id="rId20"/>
    <p:sldId id="318" r:id="rId21"/>
    <p:sldId id="542" r:id="rId22"/>
    <p:sldId id="543" r:id="rId23"/>
    <p:sldId id="474" r:id="rId24"/>
    <p:sldId id="484" r:id="rId25"/>
    <p:sldId id="51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a Ballarini" initials="FB" lastIdx="1" clrIdx="0"/>
  <p:cmAuthor id="2" name="francesca" initials="f" lastIdx="0" clrIdx="1">
    <p:extLst>
      <p:ext uri="{19B8F6BF-5375-455C-9EA6-DF929625EA0E}">
        <p15:presenceInfo xmlns:p15="http://schemas.microsoft.com/office/powerpoint/2012/main" userId="frances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69" autoAdjust="0"/>
    <p:restoredTop sz="94660"/>
  </p:normalViewPr>
  <p:slideViewPr>
    <p:cSldViewPr>
      <p:cViewPr varScale="1">
        <p:scale>
          <a:sx n="99" d="100"/>
          <a:sy n="99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29-4B04-A3C1-77C56EE1329F}"/>
              </c:ext>
            </c:extLst>
          </c:dPt>
          <c:dPt>
            <c:idx val="1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29-4B04-A3C1-77C56EE1329F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29-4B04-A3C1-77C56EE1329F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29-4B04-A3C1-77C56EE1329F}"/>
              </c:ext>
            </c:extLst>
          </c:dPt>
          <c:val>
            <c:numRef>
              <c:f>Sheet1!$A$1:$D$1</c:f>
              <c:numCache>
                <c:formatCode>General</c:formatCode>
                <c:ptCount val="4"/>
                <c:pt idx="0">
                  <c:v>149345</c:v>
                </c:pt>
                <c:pt idx="1">
                  <c:v>21580</c:v>
                </c:pt>
                <c:pt idx="2">
                  <c:v>2054</c:v>
                </c:pt>
                <c:pt idx="3">
                  <c:v>1533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29-4B04-A3C1-77C56EE13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EE485-ECF6-4E49-89D8-9C476DA726A6}" type="datetimeFigureOut">
              <a:rPr lang="it-IT" smtClean="0"/>
              <a:pPr/>
              <a:t>26/02/2025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51DF3-E596-42C7-9751-E6CD14AECC1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12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51DF3-E596-42C7-9751-E6CD14AECC10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835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51DF3-E596-42C7-9751-E6CD14AECC10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134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51DF3-E596-42C7-9751-E6CD14AECC10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53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51DF3-E596-42C7-9751-E6CD14AECC10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49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51DF3-E596-42C7-9751-E6CD14AECC10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249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51DF3-E596-42C7-9751-E6CD14AECC10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725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>
            <a:extLst>
              <a:ext uri="{FF2B5EF4-FFF2-40B4-BE49-F238E27FC236}">
                <a16:creationId xmlns:a16="http://schemas.microsoft.com/office/drawing/2014/main" id="{BFB00AA2-ED2D-4827-955E-96E474F96D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Segnaposto note 2">
            <a:extLst>
              <a:ext uri="{FF2B5EF4-FFF2-40B4-BE49-F238E27FC236}">
                <a16:creationId xmlns:a16="http://schemas.microsoft.com/office/drawing/2014/main" id="{BC266988-394A-464C-BCB2-49F3A2384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>
            <a:extLst>
              <a:ext uri="{FF2B5EF4-FFF2-40B4-BE49-F238E27FC236}">
                <a16:creationId xmlns:a16="http://schemas.microsoft.com/office/drawing/2014/main" id="{FEF37AF5-9494-4025-9933-DB9F3BD2EF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Segnaposto note 2">
            <a:extLst>
              <a:ext uri="{FF2B5EF4-FFF2-40B4-BE49-F238E27FC236}">
                <a16:creationId xmlns:a16="http://schemas.microsoft.com/office/drawing/2014/main" id="{B54456C4-86EA-41D0-A9CD-5A870FE7B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51DF3-E596-42C7-9751-E6CD14AECC10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80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Segnaposto not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76804" name="Segnaposto numero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4D01534-ECFF-416E-90A7-B124B367E9FC}" type="slidenum">
              <a:rPr lang="it-IT" altLang="it-IT" sz="1200" smtClean="0"/>
              <a:pPr/>
              <a:t>22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405417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FE877-9E00-4410-A029-6F1EB68883C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EC456-38E7-44D1-B3AC-13F7AED584D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D01DD-EC59-483C-9D78-B28C5537122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D5166-B3B1-4560-A8A3-68DDA933B49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46DA3-2860-4499-906E-BE7D348A208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15900" y="6583363"/>
            <a:ext cx="1905000" cy="274637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176463" y="6583363"/>
            <a:ext cx="5305425" cy="274637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18488" y="6581775"/>
            <a:ext cx="925512" cy="276225"/>
          </a:xfrm>
        </p:spPr>
        <p:txBody>
          <a:bodyPr/>
          <a:lstStyle>
            <a:lvl1pPr>
              <a:defRPr/>
            </a:lvl1pPr>
          </a:lstStyle>
          <a:p>
            <a:fld id="{0429C8C8-B490-4460-8EE7-5006BB909D9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52778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5D78B-DF05-4BB4-A6D4-72F4B755DC8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05F43-56FB-46A1-8680-6B59BA240D3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57A51-195A-4DEF-8E70-23C3ED28BCB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232D-8BD0-483C-AD94-5F46D344240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BC24-416C-4AF6-BD51-4CEB011C599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62B7-10AA-4227-B964-197440E0F7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00B75-99BE-405C-BB85-8FA75072E9E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DFCD9-FF19-4D41-9420-86935EB4040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2CE009C-52E9-48B2-9A0B-71A3281EE69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wmf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tcog.ch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ved=0ahUKEwiF6aj4g67QAhUHXBQKHRAmAqkQjRwIBw&amp;url=http://people.unica.it/radioprotezione/&amp;psig=AFQjCNFgaECz3Wew10-_jmosQx5MtHBM2Q&amp;ust=147941162248702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0.png"/><Relationship Id="rId4" Type="http://schemas.openxmlformats.org/officeDocument/2006/relationships/hyperlink" Target="http://www.google.it/url?sa=i&amp;rct=j&amp;q=&amp;esrc=s&amp;source=images&amp;cd=&amp;ved=0ahUKEwiF6aj4g67QAhUHXBQKHRAmAqkQjRwIBw&amp;url=http://people.unica.it/radioprotezione/&amp;psig=AFQjCNFgaECz3Wew10-_jmosQx5MtHBM2Q&amp;ust=147941162248702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3833540" y="0"/>
            <a:ext cx="949615" cy="13569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6" name="TextBox 25"/>
          <p:cNvSpPr txBox="1"/>
          <p:nvPr/>
        </p:nvSpPr>
        <p:spPr>
          <a:xfrm>
            <a:off x="251520" y="1409257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FF0000"/>
                </a:solidFill>
              </a:rPr>
              <a:t>Particelle</a:t>
            </a:r>
            <a:r>
              <a:rPr lang="en-GB" sz="4000" b="1" dirty="0">
                <a:solidFill>
                  <a:srgbClr val="FF0000"/>
                </a:solidFill>
              </a:rPr>
              <a:t> </a:t>
            </a:r>
            <a:r>
              <a:rPr lang="en-GB" sz="4000" b="1" dirty="0" err="1">
                <a:solidFill>
                  <a:srgbClr val="FF0000"/>
                </a:solidFill>
              </a:rPr>
              <a:t>nucleari</a:t>
            </a:r>
            <a:r>
              <a:rPr lang="en-GB" sz="4000" b="1" dirty="0">
                <a:solidFill>
                  <a:srgbClr val="FF0000"/>
                </a:solidFill>
              </a:rPr>
              <a:t> per curare i </a:t>
            </a:r>
            <a:r>
              <a:rPr lang="en-GB" sz="4000" b="1" dirty="0" err="1">
                <a:solidFill>
                  <a:srgbClr val="FF0000"/>
                </a:solidFill>
              </a:rPr>
              <a:t>tumori</a:t>
            </a:r>
            <a:r>
              <a:rPr lang="en-GB" dirty="0"/>
              <a:t> </a:t>
            </a:r>
            <a:endParaRPr lang="en-GB" sz="2000" dirty="0"/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04800" y="2048221"/>
            <a:ext cx="853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3333FF"/>
                </a:solidFill>
              </a:rPr>
              <a:t>Francesca Ballarini </a:t>
            </a:r>
          </a:p>
          <a:p>
            <a:pPr algn="ctr"/>
            <a:r>
              <a:rPr lang="it-IT" sz="2000" i="1" dirty="0">
                <a:solidFill>
                  <a:srgbClr val="3333FF"/>
                </a:solidFill>
              </a:rPr>
              <a:t>University of Pavia and INFN </a:t>
            </a:r>
            <a:r>
              <a:rPr lang="it-IT" sz="2000" dirty="0">
                <a:solidFill>
                  <a:srgbClr val="3333FF"/>
                </a:solidFill>
              </a:rPr>
              <a:t> </a:t>
            </a:r>
          </a:p>
          <a:p>
            <a:pPr algn="ctr"/>
            <a:r>
              <a:rPr lang="it-IT" sz="2000" dirty="0">
                <a:solidFill>
                  <a:srgbClr val="3333FF"/>
                </a:solidFill>
              </a:rPr>
              <a:t>francesca.ballarini@unipv.it</a:t>
            </a:r>
          </a:p>
        </p:txBody>
      </p:sp>
      <p:pic>
        <p:nvPicPr>
          <p:cNvPr id="36" name="Google Shape;69;p1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42" y="172695"/>
            <a:ext cx="10652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Google Shape;68;p13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0911"/>
            <a:ext cx="1671638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A52518B-EE06-49CF-BE97-C4B065B70C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3901" r="52609" b="53547"/>
          <a:stretch/>
        </p:blipFill>
        <p:spPr bwMode="auto">
          <a:xfrm>
            <a:off x="4795513" y="3261318"/>
            <a:ext cx="3528392" cy="208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4DDED802-9648-4774-B85F-6BB52D9F6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1" t="-117" r="-2884" b="28497"/>
          <a:stretch/>
        </p:blipFill>
        <p:spPr bwMode="auto">
          <a:xfrm>
            <a:off x="535542" y="2932249"/>
            <a:ext cx="2415691" cy="20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413461"/>
            <a:ext cx="942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/>
              <a:t>International Physics Masterclasses –Particle Therapy, Pavia, February </a:t>
            </a:r>
            <a:r>
              <a:rPr lang="en-GB" sz="1800" i="1" dirty="0" smtClean="0"/>
              <a:t>27</a:t>
            </a:r>
            <a:r>
              <a:rPr lang="en-GB" sz="1800" i="1" baseline="30000" dirty="0" smtClean="0"/>
              <a:t>th</a:t>
            </a:r>
            <a:r>
              <a:rPr lang="en-GB" sz="1800" i="1" dirty="0" smtClean="0"/>
              <a:t>, 2025</a:t>
            </a:r>
            <a:endParaRPr lang="en-GB" sz="18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A52518B-EE06-49CF-BE97-C4B065B70C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6" t="3103" r="6930" b="53547"/>
          <a:stretch/>
        </p:blipFill>
        <p:spPr bwMode="auto">
          <a:xfrm>
            <a:off x="2051720" y="4305014"/>
            <a:ext cx="2902444" cy="171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7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3833540" y="0"/>
            <a:ext cx="949615" cy="13569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6" name="TextBox 25"/>
          <p:cNvSpPr txBox="1"/>
          <p:nvPr/>
        </p:nvSpPr>
        <p:spPr>
          <a:xfrm>
            <a:off x="575048" y="174565"/>
            <a:ext cx="8640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 err="1">
                <a:solidFill>
                  <a:srgbClr val="FF0000"/>
                </a:solidFill>
              </a:rPr>
              <a:t>Rispetto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ai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raggi</a:t>
            </a:r>
            <a:r>
              <a:rPr lang="en-GB" sz="3200" b="1" dirty="0">
                <a:solidFill>
                  <a:srgbClr val="FF0000"/>
                </a:solidFill>
              </a:rPr>
              <a:t> X, </a:t>
            </a:r>
            <a:r>
              <a:rPr lang="en-GB" sz="3200" b="1" dirty="0" err="1">
                <a:solidFill>
                  <a:srgbClr val="FF0000"/>
                </a:solidFill>
              </a:rPr>
              <a:t>gli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adroni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sono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più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precisi</a:t>
            </a:r>
            <a:endParaRPr lang="en-GB" sz="3200" b="1" dirty="0">
              <a:solidFill>
                <a:srgbClr val="FF0000"/>
              </a:solidFill>
            </a:endParaRPr>
          </a:p>
          <a:p>
            <a:pPr algn="just"/>
            <a:endParaRPr lang="en-GB" sz="2000" dirty="0"/>
          </a:p>
        </p:txBody>
      </p:sp>
      <p:pic>
        <p:nvPicPr>
          <p:cNvPr id="27" name="Immagine 19" descr="fig03-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5720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Down Arrow 33"/>
          <p:cNvSpPr/>
          <p:nvPr/>
        </p:nvSpPr>
        <p:spPr>
          <a:xfrm>
            <a:off x="3591446" y="1071383"/>
            <a:ext cx="484188" cy="1200150"/>
          </a:xfrm>
          <a:prstGeom prst="downArrow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494" y="5229200"/>
            <a:ext cx="28083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Depth in water (cm)</a:t>
            </a:r>
          </a:p>
        </p:txBody>
      </p:sp>
      <p:sp>
        <p:nvSpPr>
          <p:cNvPr id="35" name="TextBox 34"/>
          <p:cNvSpPr txBox="1"/>
          <p:nvPr/>
        </p:nvSpPr>
        <p:spPr>
          <a:xfrm rot="-5400000">
            <a:off x="-1173323" y="3071346"/>
            <a:ext cx="28083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(relative) dose</a:t>
            </a:r>
          </a:p>
        </p:txBody>
      </p:sp>
      <p:pic>
        <p:nvPicPr>
          <p:cNvPr id="1028" name="Picture 4" descr="https://scontent-mxp1-1.xx.fbcdn.net/v/t1.6435-9/s600x600/126258268_208039477395551_7271421037735285081_n.jpg?_nc_cat=107&amp;ccb=1-5&amp;_nc_sid=8bfeb9&amp;_nc_ohc=Qfu9HroYt8QAX_f9UZD&amp;_nc_ht=scontent-mxp1-1.xx&amp;oh=60f0db4f7942cfbce3e32528df20581a&amp;oe=6164F0D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78" y="1947707"/>
            <a:ext cx="3334256" cy="326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5"/>
          <p:cNvSpPr txBox="1">
            <a:spLocks noChangeArrowheads="1"/>
          </p:cNvSpPr>
          <p:nvPr/>
        </p:nvSpPr>
        <p:spPr bwMode="auto">
          <a:xfrm>
            <a:off x="988850" y="5820019"/>
            <a:ext cx="3455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GB" altLang="it-IT" sz="1600" i="1" dirty="0">
                <a:sym typeface="Symbol" panose="05050102010706020507" pitchFamily="18" charset="2"/>
              </a:rPr>
              <a:t>peak position depends on particle energy  properly selecting the energy, one can reach the “right” depth!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568" y="1071383"/>
            <a:ext cx="2924344" cy="646331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    </a:t>
            </a:r>
            <a:r>
              <a:rPr lang="en-GB" sz="3200" dirty="0" err="1">
                <a:solidFill>
                  <a:srgbClr val="3333FF"/>
                </a:solidFill>
              </a:rPr>
              <a:t>dE</a:t>
            </a:r>
            <a:r>
              <a:rPr lang="en-GB" sz="3200" dirty="0">
                <a:solidFill>
                  <a:srgbClr val="3333FF"/>
                </a:solidFill>
              </a:rPr>
              <a:t>/dx </a:t>
            </a:r>
            <a:r>
              <a:rPr lang="en-GB" sz="3200" dirty="0">
                <a:solidFill>
                  <a:srgbClr val="3333FF"/>
                </a:solidFill>
                <a:sym typeface="Symbol" panose="05050102010706020507" pitchFamily="18" charset="2"/>
              </a:rPr>
              <a:t></a:t>
            </a:r>
            <a:r>
              <a:rPr lang="en-GB" sz="3200" dirty="0">
                <a:solidFill>
                  <a:srgbClr val="3333FF"/>
                </a:solidFill>
              </a:rPr>
              <a:t> 1/v</a:t>
            </a:r>
            <a:r>
              <a:rPr lang="en-GB" sz="3200" baseline="30000" dirty="0">
                <a:solidFill>
                  <a:srgbClr val="3333FF"/>
                </a:solidFill>
              </a:rPr>
              <a:t>2</a:t>
            </a:r>
            <a:endParaRPr lang="en-GB" sz="3200" dirty="0">
              <a:solidFill>
                <a:srgbClr val="3333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-5400000">
            <a:off x="3183736" y="1452212"/>
            <a:ext cx="126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</a:rPr>
              <a:t>Bragg peak</a:t>
            </a:r>
          </a:p>
        </p:txBody>
      </p:sp>
    </p:spTree>
    <p:extLst>
      <p:ext uri="{BB962C8B-B14F-4D97-AF65-F5344CB8AC3E}">
        <p14:creationId xmlns:p14="http://schemas.microsoft.com/office/powerpoint/2010/main" val="1417220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1267" y="116632"/>
            <a:ext cx="7396369" cy="4454525"/>
            <a:chOff x="343983" y="1301751"/>
            <a:chExt cx="7396369" cy="4454525"/>
          </a:xfrm>
        </p:grpSpPr>
        <p:pic>
          <p:nvPicPr>
            <p:cNvPr id="7" name="Object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882" y="1301751"/>
              <a:ext cx="5514975" cy="445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343983" y="1700808"/>
              <a:ext cx="1224136" cy="1080120"/>
              <a:chOff x="306579" y="1772816"/>
              <a:chExt cx="1224136" cy="1080120"/>
            </a:xfrm>
          </p:grpSpPr>
          <p:sp>
            <p:nvSpPr>
              <p:cNvPr id="2" name="Freccia in giù 1"/>
              <p:cNvSpPr/>
              <p:nvPr/>
            </p:nvSpPr>
            <p:spPr>
              <a:xfrm rot="-3300000">
                <a:off x="378587" y="1700808"/>
                <a:ext cx="1080120" cy="122413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" name="CasellaDiTesto 2"/>
              <p:cNvSpPr txBox="1"/>
              <p:nvPr/>
            </p:nvSpPr>
            <p:spPr>
              <a:xfrm rot="2100000">
                <a:off x="378587" y="1992313"/>
                <a:ext cx="1080120" cy="466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/>
                  <a:t>beam</a:t>
                </a:r>
                <a:endParaRPr lang="it-IT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07704" y="5205776"/>
              <a:ext cx="2880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rgbClr val="FF0000"/>
                  </a:solidFill>
                </a:rPr>
                <a:t>red = high dose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60032" y="5205775"/>
              <a:ext cx="2880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rgbClr val="3333FF"/>
                  </a:solidFill>
                </a:rPr>
                <a:t>blue = low dose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1315" y="4781418"/>
            <a:ext cx="8146676" cy="2104943"/>
            <a:chOff x="1454751" y="4606046"/>
            <a:chExt cx="7629525" cy="201885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751" y="4606046"/>
              <a:ext cx="7629525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805871" y="6224792"/>
              <a:ext cx="237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i="1" dirty="0"/>
                <a:t>8 </a:t>
              </a:r>
              <a:r>
                <a:rPr lang="en-GB" sz="2000" i="1" dirty="0" err="1"/>
                <a:t>giugno</a:t>
              </a:r>
              <a:r>
                <a:rPr lang="en-GB" sz="2000" i="1" dirty="0"/>
                <a:t> 2015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83768" y="4668302"/>
            <a:ext cx="5616624" cy="1073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07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67544" y="161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b="1" dirty="0">
                <a:solidFill>
                  <a:srgbClr val="FF0000"/>
                </a:solidFill>
              </a:rPr>
              <a:t>Inoltre, gli ioni pesanti (come gli ioni Carbonio) sono più efficaci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0421" y="2492896"/>
            <a:ext cx="5234518" cy="4248472"/>
            <a:chOff x="705634" y="2060848"/>
            <a:chExt cx="5234518" cy="42484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2312876"/>
              <a:ext cx="5040560" cy="3780420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705634" y="2060848"/>
              <a:ext cx="4298414" cy="4248472"/>
              <a:chOff x="2217802" y="2384884"/>
              <a:chExt cx="4298414" cy="4248472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131840" y="4401108"/>
                <a:ext cx="3096344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11960" y="4437112"/>
                <a:ext cx="0" cy="1584176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228184" y="4401108"/>
                <a:ext cx="0" cy="1518556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5940152" y="6171691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7030A0"/>
                    </a:solidFill>
                  </a:rPr>
                  <a:t>D</a:t>
                </a:r>
                <a:r>
                  <a:rPr lang="en-GB" baseline="-25000" dirty="0">
                    <a:solidFill>
                      <a:srgbClr val="7030A0"/>
                    </a:solidFill>
                  </a:rPr>
                  <a:t>X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923928" y="6171690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0B050"/>
                    </a:solidFill>
                  </a:rPr>
                  <a:t>D</a:t>
                </a:r>
                <a:r>
                  <a:rPr lang="en-GB" baseline="-25000" dirty="0">
                    <a:solidFill>
                      <a:srgbClr val="00B050"/>
                    </a:solidFill>
                  </a:rPr>
                  <a:t>C</a:t>
                </a:r>
              </a:p>
            </p:txBody>
          </p:sp>
          <p:sp>
            <p:nvSpPr>
              <p:cNvPr id="23" name="CasellaDiTesto 36"/>
              <p:cNvSpPr txBox="1"/>
              <p:nvPr/>
            </p:nvSpPr>
            <p:spPr>
              <a:xfrm rot="16200000">
                <a:off x="419635" y="4183051"/>
                <a:ext cx="399644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dirty="0"/>
                  <a:t>Fraction of surviving cells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018810" y="3051186"/>
              <a:ext cx="12808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7030A0"/>
                  </a:solidFill>
                </a:rPr>
                <a:t>X-rays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07930" y="3140968"/>
              <a:ext cx="1003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B050"/>
                  </a:solidFill>
                </a:rPr>
                <a:t>C ions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084407" y="6356067"/>
            <a:ext cx="329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i="1" dirty="0"/>
              <a:t>here, RBE = 3/1 =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9925" y="98902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Relative Biological Effectiveness:</a:t>
            </a:r>
            <a:endParaRPr lang="en-GB" sz="2000" dirty="0">
              <a:solidFill>
                <a:srgbClr val="00B0F0"/>
              </a:solidFill>
            </a:endParaRPr>
          </a:p>
          <a:p>
            <a:pPr algn="just"/>
            <a:endParaRPr lang="en-GB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855272" y="1432161"/>
            <a:ext cx="5336132" cy="962673"/>
            <a:chOff x="2588802" y="1518173"/>
            <a:chExt cx="5336132" cy="962673"/>
          </a:xfrm>
        </p:grpSpPr>
        <p:sp>
          <p:nvSpPr>
            <p:cNvPr id="6" name="TextBox 5"/>
            <p:cNvSpPr txBox="1"/>
            <p:nvPr/>
          </p:nvSpPr>
          <p:spPr>
            <a:xfrm>
              <a:off x="3784601" y="1518173"/>
              <a:ext cx="632738" cy="473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</a:t>
              </a:r>
              <a:r>
                <a:rPr lang="en-GB" baseline="-25000" dirty="0"/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91303" y="2019181"/>
              <a:ext cx="716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</a:t>
              </a:r>
              <a:r>
                <a:rPr lang="en-GB" baseline="-25000" dirty="0"/>
                <a:t>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88802" y="1776275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RBE =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707904" y="2007107"/>
              <a:ext cx="7560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742294" y="1755042"/>
              <a:ext cx="3182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i="1" u="sng" dirty="0">
                  <a:solidFill>
                    <a:srgbClr val="FF0000"/>
                  </a:solidFill>
                </a:rPr>
                <a:t>a </a:t>
              </a:r>
              <a:r>
                <a:rPr lang="en-GB" sz="1800" b="1" i="1" u="sng" dirty="0" err="1">
                  <a:solidFill>
                    <a:srgbClr val="FF0000"/>
                  </a:solidFill>
                </a:rPr>
                <a:t>parità</a:t>
              </a:r>
              <a:r>
                <a:rPr lang="en-GB" sz="1800" b="1" i="1" u="sng" dirty="0">
                  <a:solidFill>
                    <a:srgbClr val="FF0000"/>
                  </a:solidFill>
                </a:rPr>
                <a:t> di </a:t>
              </a:r>
              <a:r>
                <a:rPr lang="en-GB" sz="1800" b="1" i="1" u="sng" dirty="0" err="1">
                  <a:solidFill>
                    <a:srgbClr val="FF0000"/>
                  </a:solidFill>
                </a:rPr>
                <a:t>effetto</a:t>
              </a:r>
              <a:r>
                <a:rPr lang="en-GB" sz="1800" b="1" i="1" u="sng" dirty="0">
                  <a:solidFill>
                    <a:srgbClr val="FF0000"/>
                  </a:solidFill>
                </a:rPr>
                <a:t> </a:t>
              </a:r>
              <a:r>
                <a:rPr lang="en-GB" sz="1800" b="1" i="1" u="sng" dirty="0" err="1">
                  <a:solidFill>
                    <a:srgbClr val="FF0000"/>
                  </a:solidFill>
                </a:rPr>
                <a:t>biologico</a:t>
              </a:r>
              <a:endParaRPr lang="en-GB" sz="1800" b="1" i="1" u="sng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39552" y="1414446"/>
            <a:ext cx="5904656" cy="9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magine 8" descr="petr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96" y="3581305"/>
            <a:ext cx="2164546" cy="19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574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8887" y="1848346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ym typeface="Symbol"/>
              </a:rPr>
              <a:t>Heavy ions</a:t>
            </a:r>
          </a:p>
          <a:p>
            <a:pPr algn="ctr"/>
            <a:endParaRPr lang="en-GB" dirty="0">
              <a:sym typeface="Symbol"/>
            </a:endParaRPr>
          </a:p>
          <a:p>
            <a:pPr algn="ctr"/>
            <a:endParaRPr lang="en-GB" dirty="0">
              <a:sym typeface="Symbol"/>
            </a:endParaRPr>
          </a:p>
          <a:p>
            <a:pPr algn="ctr"/>
            <a:r>
              <a:rPr lang="en-GB" sz="3200" dirty="0">
                <a:sym typeface="Symbol"/>
              </a:rPr>
              <a:t>DNA damage is more “complex” </a:t>
            </a:r>
            <a:r>
              <a:rPr lang="en-GB" sz="3200" dirty="0">
                <a:sym typeface="Symbol" panose="05050102010706020507" pitchFamily="18" charset="2"/>
              </a:rPr>
              <a:t> difficult to repair</a:t>
            </a:r>
            <a:endParaRPr lang="en-GB" sz="3200" dirty="0">
              <a:sym typeface="Symbol"/>
            </a:endParaRPr>
          </a:p>
          <a:p>
            <a:pPr algn="ctr"/>
            <a:endParaRPr lang="en-GB" dirty="0">
              <a:sym typeface="Symbol"/>
            </a:endParaRPr>
          </a:p>
          <a:p>
            <a:pPr algn="ctr"/>
            <a:endParaRPr lang="en-GB" dirty="0">
              <a:sym typeface="Symbol"/>
            </a:endParaRPr>
          </a:p>
          <a:p>
            <a:pPr algn="ctr"/>
            <a:r>
              <a:rPr lang="en-GB" sz="3600" dirty="0">
                <a:sym typeface="Symbol"/>
              </a:rPr>
              <a:t>cell death is more likely </a:t>
            </a:r>
            <a:endParaRPr lang="en-GB" sz="3600" dirty="0"/>
          </a:p>
        </p:txBody>
      </p:sp>
      <p:sp>
        <p:nvSpPr>
          <p:cNvPr id="4" name="Down Arrow 3"/>
          <p:cNvSpPr/>
          <p:nvPr/>
        </p:nvSpPr>
        <p:spPr>
          <a:xfrm>
            <a:off x="6455091" y="2539602"/>
            <a:ext cx="432048" cy="521673"/>
          </a:xfrm>
          <a:prstGeom prst="down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Down Arrow 33"/>
          <p:cNvSpPr/>
          <p:nvPr/>
        </p:nvSpPr>
        <p:spPr>
          <a:xfrm>
            <a:off x="6455091" y="4725144"/>
            <a:ext cx="432048" cy="521673"/>
          </a:xfrm>
          <a:prstGeom prst="down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338" name="Picture 2" descr="30,450 Foto Why, Immagini e Vettoria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77" y="988104"/>
            <a:ext cx="2886406" cy="216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sellaDiTesto 4"/>
          <p:cNvSpPr txBox="1"/>
          <p:nvPr/>
        </p:nvSpPr>
        <p:spPr>
          <a:xfrm>
            <a:off x="107504" y="6080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800" b="1" dirty="0">
                <a:solidFill>
                  <a:srgbClr val="FF0000"/>
                </a:solidFill>
              </a:rPr>
              <a:t>Gli ioni pesanti sono più efficaci perché inducono un danno più complesso al DNA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127992"/>
            <a:ext cx="3679529" cy="319430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67544" y="6197869"/>
            <a:ext cx="4267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err="1"/>
              <a:t>Cucinotta</a:t>
            </a:r>
            <a:r>
              <a:rPr lang="en-GB" sz="1600" i="1" dirty="0"/>
              <a:t> &amp; Durante 2006, Lancet </a:t>
            </a:r>
            <a:r>
              <a:rPr lang="en-GB" sz="1600" i="1" dirty="0" err="1"/>
              <a:t>Oncol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2025310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6" name="Text Box 8"/>
          <p:cNvSpPr txBox="1">
            <a:spLocks noChangeArrowheads="1"/>
          </p:cNvSpPr>
          <p:nvPr/>
        </p:nvSpPr>
        <p:spPr bwMode="auto">
          <a:xfrm>
            <a:off x="379978" y="6407136"/>
            <a:ext cx="80648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image kindly provided by Marco Durante, GSI, Darmstadt, Germany</a:t>
            </a:r>
          </a:p>
        </p:txBody>
      </p:sp>
      <p:sp>
        <p:nvSpPr>
          <p:cNvPr id="263177" name="Text Box 9"/>
          <p:cNvSpPr txBox="1">
            <a:spLocks noChangeArrowheads="1"/>
          </p:cNvSpPr>
          <p:nvPr/>
        </p:nvSpPr>
        <p:spPr bwMode="auto">
          <a:xfrm>
            <a:off x="6096000" y="37338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/>
          </a:p>
        </p:txBody>
      </p:sp>
      <p:pic>
        <p:nvPicPr>
          <p:cNvPr id="17" name="Picture 8" descr="f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65" y="477206"/>
            <a:ext cx="6529687" cy="576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29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asellaDiTesto 8"/>
          <p:cNvSpPr txBox="1"/>
          <p:nvPr/>
        </p:nvSpPr>
        <p:spPr>
          <a:xfrm>
            <a:off x="251520" y="332656"/>
            <a:ext cx="9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000" b="1" dirty="0">
                <a:solidFill>
                  <a:srgbClr val="FF0000"/>
                </a:solidFill>
              </a:rPr>
              <a:t>La maggiore efficacia degli ioni pesanti li rende adatti a trattare tumori «radioresistenti»</a:t>
            </a:r>
            <a:endParaRPr lang="it-IT" altLang="it-IT" sz="2600" b="1" dirty="0">
              <a:solidFill>
                <a:srgbClr val="00B0F0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517" y="1596861"/>
            <a:ext cx="819004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44008" y="5125253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dirty="0"/>
              <a:t>La </a:t>
            </a:r>
            <a:r>
              <a:rPr lang="en-GB" sz="1800" i="1" dirty="0" err="1"/>
              <a:t>Provincia</a:t>
            </a:r>
            <a:r>
              <a:rPr lang="en-GB" sz="1800" i="1" dirty="0"/>
              <a:t> Pavese, 24/09/2014</a:t>
            </a:r>
          </a:p>
        </p:txBody>
      </p:sp>
    </p:spTree>
    <p:extLst>
      <p:ext uri="{BB962C8B-B14F-4D97-AF65-F5344CB8AC3E}">
        <p14:creationId xmlns:p14="http://schemas.microsoft.com/office/powerpoint/2010/main" val="737934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293" y="118573"/>
            <a:ext cx="87617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solidFill>
                  <a:srgbClr val="FF0000"/>
                </a:solidFill>
              </a:rPr>
              <a:t>    </a:t>
            </a:r>
            <a:r>
              <a:rPr lang="en-GB" sz="2800" b="1" dirty="0" err="1">
                <a:solidFill>
                  <a:srgbClr val="FF0000"/>
                </a:solidFill>
              </a:rPr>
              <a:t>Però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l’efficacia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degli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ioni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pesanti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va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calcolata</a:t>
            </a:r>
            <a:r>
              <a:rPr lang="en-GB" sz="2800" b="1" dirty="0">
                <a:solidFill>
                  <a:srgbClr val="FF0000"/>
                </a:solidFill>
              </a:rPr>
              <a:t>… </a:t>
            </a:r>
          </a:p>
          <a:p>
            <a:pPr algn="just"/>
            <a:r>
              <a:rPr lang="en-GB" sz="2800" b="1" i="1" dirty="0">
                <a:solidFill>
                  <a:srgbClr val="FF0000"/>
                </a:solidFill>
              </a:rPr>
              <a:t>    …e </a:t>
            </a:r>
            <a:r>
              <a:rPr lang="en-GB" sz="2800" b="1" i="1" dirty="0" err="1">
                <a:solidFill>
                  <a:srgbClr val="FF0000"/>
                </a:solidFill>
              </a:rPr>
              <a:t>va</a:t>
            </a:r>
            <a:r>
              <a:rPr lang="en-GB" sz="2800" b="1" i="1" dirty="0">
                <a:solidFill>
                  <a:srgbClr val="FF0000"/>
                </a:solidFill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</a:rPr>
              <a:t>calcolata</a:t>
            </a:r>
            <a:r>
              <a:rPr lang="en-GB" sz="2800" b="1" i="1" dirty="0">
                <a:solidFill>
                  <a:srgbClr val="FF0000"/>
                </a:solidFill>
              </a:rPr>
              <a:t> bene!</a:t>
            </a:r>
          </a:p>
          <a:p>
            <a:pPr algn="just"/>
            <a:endParaRPr lang="en-GB" sz="28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800" dirty="0" err="1"/>
              <a:t>mentre</a:t>
            </a:r>
            <a:r>
              <a:rPr lang="en-GB" sz="1800" dirty="0"/>
              <a:t> </a:t>
            </a:r>
            <a:r>
              <a:rPr lang="en-GB" sz="1800" dirty="0" err="1"/>
              <a:t>l’RBE</a:t>
            </a:r>
            <a:r>
              <a:rPr lang="en-GB" sz="1800" dirty="0"/>
              <a:t> </a:t>
            </a:r>
            <a:r>
              <a:rPr lang="en-GB" sz="1800" dirty="0" err="1"/>
              <a:t>dei</a:t>
            </a:r>
            <a:r>
              <a:rPr lang="en-GB" sz="1800" dirty="0"/>
              <a:t> </a:t>
            </a:r>
            <a:r>
              <a:rPr lang="en-GB" sz="1800" dirty="0" err="1"/>
              <a:t>protoni</a:t>
            </a:r>
            <a:r>
              <a:rPr lang="en-GB" sz="1800" dirty="0"/>
              <a:t> è </a:t>
            </a:r>
            <a:r>
              <a:rPr lang="en-GB" sz="1800" dirty="0">
                <a:sym typeface="Symbol" panose="05050102010706020507" pitchFamily="18" charset="2"/>
              </a:rPr>
              <a:t></a:t>
            </a:r>
            <a:r>
              <a:rPr lang="en-GB" sz="1800" dirty="0" err="1">
                <a:sym typeface="Symbol" panose="05050102010706020507" pitchFamily="18" charset="2"/>
              </a:rPr>
              <a:t>costante</a:t>
            </a:r>
            <a:r>
              <a:rPr lang="en-GB" sz="1800" dirty="0">
                <a:sym typeface="Symbol" panose="05050102010706020507" pitchFamily="18" charset="2"/>
              </a:rPr>
              <a:t>, </a:t>
            </a:r>
            <a:r>
              <a:rPr lang="en-GB" sz="1800" dirty="0" err="1">
                <a:sym typeface="Symbol" panose="05050102010706020507" pitchFamily="18" charset="2"/>
              </a:rPr>
              <a:t>quello</a:t>
            </a:r>
            <a:r>
              <a:rPr lang="en-GB" sz="1800" dirty="0">
                <a:sym typeface="Symbol" panose="05050102010706020507" pitchFamily="18" charset="2"/>
              </a:rPr>
              <a:t> </a:t>
            </a:r>
            <a:r>
              <a:rPr lang="en-GB" sz="1800" dirty="0" err="1">
                <a:sym typeface="Symbol" panose="05050102010706020507" pitchFamily="18" charset="2"/>
              </a:rPr>
              <a:t>degli</a:t>
            </a:r>
            <a:r>
              <a:rPr lang="en-GB" sz="1800" dirty="0">
                <a:sym typeface="Symbol" panose="05050102010706020507" pitchFamily="18" charset="2"/>
              </a:rPr>
              <a:t> </a:t>
            </a:r>
            <a:r>
              <a:rPr lang="en-GB" sz="1800" dirty="0" err="1">
                <a:sym typeface="Symbol" panose="05050102010706020507" pitchFamily="18" charset="2"/>
              </a:rPr>
              <a:t>ioni</a:t>
            </a:r>
            <a:r>
              <a:rPr lang="en-GB" sz="1800" dirty="0">
                <a:sym typeface="Symbol" panose="05050102010706020507" pitchFamily="18" charset="2"/>
              </a:rPr>
              <a:t> </a:t>
            </a:r>
            <a:r>
              <a:rPr lang="en-GB" sz="1800" dirty="0" err="1">
                <a:sym typeface="Symbol" panose="05050102010706020507" pitchFamily="18" charset="2"/>
              </a:rPr>
              <a:t>pesanti</a:t>
            </a:r>
            <a:r>
              <a:rPr lang="en-GB" sz="1800" dirty="0">
                <a:sym typeface="Symbol" panose="05050102010706020507" pitchFamily="18" charset="2"/>
              </a:rPr>
              <a:t> (C, He…) </a:t>
            </a:r>
            <a:r>
              <a:rPr lang="en-GB" sz="1800" dirty="0" err="1">
                <a:sym typeface="Symbol" panose="05050102010706020507" pitchFamily="18" charset="2"/>
              </a:rPr>
              <a:t>aumenta</a:t>
            </a:r>
            <a:r>
              <a:rPr lang="en-GB" sz="1800" dirty="0">
                <a:sym typeface="Symbol" panose="05050102010706020507" pitchFamily="18" charset="2"/>
              </a:rPr>
              <a:t> man </a:t>
            </a:r>
            <a:r>
              <a:rPr lang="en-GB" sz="1800" dirty="0" err="1">
                <a:sym typeface="Symbol" panose="05050102010706020507" pitchFamily="18" charset="2"/>
              </a:rPr>
              <a:t>mano</a:t>
            </a:r>
            <a:r>
              <a:rPr lang="en-GB" sz="1800" dirty="0">
                <a:sym typeface="Symbol" panose="05050102010706020507" pitchFamily="18" charset="2"/>
              </a:rPr>
              <a:t> </a:t>
            </a:r>
            <a:r>
              <a:rPr lang="en-GB" sz="1800" dirty="0" err="1">
                <a:sym typeface="Symbol" panose="05050102010706020507" pitchFamily="18" charset="2"/>
              </a:rPr>
              <a:t>che</a:t>
            </a:r>
            <a:r>
              <a:rPr lang="en-GB" sz="1800" dirty="0">
                <a:sym typeface="Symbol" panose="05050102010706020507" pitchFamily="18" charset="2"/>
              </a:rPr>
              <a:t> </a:t>
            </a:r>
            <a:r>
              <a:rPr lang="en-GB" sz="1800" dirty="0" err="1">
                <a:sym typeface="Symbol" panose="05050102010706020507" pitchFamily="18" charset="2"/>
              </a:rPr>
              <a:t>il</a:t>
            </a:r>
            <a:r>
              <a:rPr lang="en-GB" sz="1800" dirty="0">
                <a:sym typeface="Symbol" panose="05050102010706020507" pitchFamily="18" charset="2"/>
              </a:rPr>
              <a:t> </a:t>
            </a:r>
            <a:r>
              <a:rPr lang="en-GB" sz="1800" dirty="0" err="1">
                <a:sym typeface="Symbol" panose="05050102010706020507" pitchFamily="18" charset="2"/>
              </a:rPr>
              <a:t>fascio</a:t>
            </a:r>
            <a:r>
              <a:rPr lang="en-GB" sz="1800" dirty="0">
                <a:sym typeface="Symbol" panose="05050102010706020507" pitchFamily="18" charset="2"/>
              </a:rPr>
              <a:t> </a:t>
            </a:r>
            <a:r>
              <a:rPr lang="en-GB" sz="1800" dirty="0" err="1">
                <a:sym typeface="Symbol" panose="05050102010706020507" pitchFamily="18" charset="2"/>
              </a:rPr>
              <a:t>penetra</a:t>
            </a:r>
            <a:r>
              <a:rPr lang="en-GB" sz="1800" dirty="0">
                <a:sym typeface="Symbol" panose="05050102010706020507" pitchFamily="18" charset="2"/>
              </a:rPr>
              <a:t> </a:t>
            </a:r>
            <a:r>
              <a:rPr lang="en-GB" sz="1800" dirty="0" err="1">
                <a:sym typeface="Symbol" panose="05050102010706020507" pitchFamily="18" charset="2"/>
              </a:rPr>
              <a:t>nel</a:t>
            </a:r>
            <a:r>
              <a:rPr lang="en-GB" sz="1800" dirty="0">
                <a:sym typeface="Symbol" panose="05050102010706020507" pitchFamily="18" charset="2"/>
              </a:rPr>
              <a:t> </a:t>
            </a:r>
            <a:r>
              <a:rPr lang="en-GB" sz="1800" dirty="0" err="1">
                <a:sym typeface="Symbol" panose="05050102010706020507" pitchFamily="18" charset="2"/>
              </a:rPr>
              <a:t>corpo</a:t>
            </a:r>
            <a:r>
              <a:rPr lang="en-GB" sz="1800" dirty="0">
                <a:sym typeface="Symbol" panose="05050102010706020507" pitchFamily="18" charset="2"/>
              </a:rPr>
              <a:t> del </a:t>
            </a:r>
            <a:r>
              <a:rPr lang="en-GB" sz="1800" dirty="0" err="1">
                <a:sym typeface="Symbol" panose="05050102010706020507" pitchFamily="18" charset="2"/>
              </a:rPr>
              <a:t>paziente</a:t>
            </a:r>
            <a:r>
              <a:rPr lang="en-GB" sz="1800" dirty="0">
                <a:sym typeface="Symbol" panose="05050102010706020507" pitchFamily="18" charset="2"/>
              </a:rPr>
              <a:t> </a:t>
            </a:r>
            <a:r>
              <a:rPr lang="en-GB" sz="1800" i="1" dirty="0">
                <a:sym typeface="Symbol" panose="05050102010706020507" pitchFamily="18" charset="2"/>
              </a:rPr>
              <a:t> </a:t>
            </a:r>
            <a:r>
              <a:rPr lang="en-GB" sz="1800" i="1" dirty="0" err="1">
                <a:sym typeface="Symbol" panose="05050102010706020507" pitchFamily="18" charset="2"/>
              </a:rPr>
              <a:t>questa</a:t>
            </a:r>
            <a:r>
              <a:rPr lang="en-GB" sz="1800" i="1" dirty="0">
                <a:sym typeface="Symbol" panose="05050102010706020507" pitchFamily="18" charset="2"/>
              </a:rPr>
              <a:t> </a:t>
            </a:r>
            <a:r>
              <a:rPr lang="en-GB" sz="1800" i="1" dirty="0" err="1">
                <a:sym typeface="Symbol" panose="05050102010706020507" pitchFamily="18" charset="2"/>
              </a:rPr>
              <a:t>variazione</a:t>
            </a:r>
            <a:r>
              <a:rPr lang="en-GB" sz="1800" i="1" dirty="0">
                <a:sym typeface="Symbol" panose="05050102010706020507" pitchFamily="18" charset="2"/>
              </a:rPr>
              <a:t> </a:t>
            </a:r>
            <a:r>
              <a:rPr lang="en-GB" sz="1800" i="1" dirty="0" err="1">
                <a:sym typeface="Symbol" panose="05050102010706020507" pitchFamily="18" charset="2"/>
              </a:rPr>
              <a:t>va</a:t>
            </a:r>
            <a:r>
              <a:rPr lang="en-GB" sz="1800" i="1" dirty="0">
                <a:sym typeface="Symbol" panose="05050102010706020507" pitchFamily="18" charset="2"/>
              </a:rPr>
              <a:t> </a:t>
            </a:r>
            <a:r>
              <a:rPr lang="en-GB" sz="1800" i="1" dirty="0" err="1">
                <a:sym typeface="Symbol" panose="05050102010706020507" pitchFamily="18" charset="2"/>
              </a:rPr>
              <a:t>misurata</a:t>
            </a:r>
            <a:r>
              <a:rPr lang="en-GB" sz="1800" i="1" dirty="0">
                <a:sym typeface="Symbol" panose="05050102010706020507" pitchFamily="18" charset="2"/>
              </a:rPr>
              <a:t>/</a:t>
            </a:r>
            <a:r>
              <a:rPr lang="en-GB" sz="1800" i="1" dirty="0" err="1">
                <a:sym typeface="Symbol" panose="05050102010706020507" pitchFamily="18" charset="2"/>
              </a:rPr>
              <a:t>calcolata</a:t>
            </a:r>
            <a:r>
              <a:rPr lang="en-GB" sz="1800" i="1" dirty="0">
                <a:sym typeface="Symbol" panose="05050102010706020507" pitchFamily="18" charset="2"/>
              </a:rPr>
              <a:t> (con </a:t>
            </a:r>
            <a:r>
              <a:rPr lang="en-GB" sz="1800" i="1" dirty="0" err="1">
                <a:sym typeface="Symbol" panose="05050102010706020507" pitchFamily="18" charset="2"/>
              </a:rPr>
              <a:t>precisione</a:t>
            </a:r>
            <a:r>
              <a:rPr lang="en-GB" sz="1800" i="1" dirty="0">
                <a:sym typeface="Symbol" panose="05050102010706020507" pitchFamily="18" charset="2"/>
              </a:rPr>
              <a:t> </a:t>
            </a:r>
            <a:r>
              <a:rPr lang="en-GB" sz="1800" i="1" dirty="0" err="1">
                <a:sym typeface="Symbol" panose="05050102010706020507" pitchFamily="18" charset="2"/>
              </a:rPr>
              <a:t>millimetrica</a:t>
            </a:r>
            <a:r>
              <a:rPr lang="en-GB" sz="1800" i="1" dirty="0">
                <a:sym typeface="Symbol" panose="05050102010706020507" pitchFamily="18" charset="2"/>
              </a:rPr>
              <a:t>!), per </a:t>
            </a:r>
            <a:r>
              <a:rPr lang="en-GB" sz="1800" i="1" dirty="0" err="1">
                <a:sym typeface="Symbol" panose="05050102010706020507" pitchFamily="18" charset="2"/>
              </a:rPr>
              <a:t>poter</a:t>
            </a:r>
            <a:r>
              <a:rPr lang="en-GB" sz="1800" i="1" dirty="0">
                <a:sym typeface="Symbol" panose="05050102010706020507" pitchFamily="18" charset="2"/>
              </a:rPr>
              <a:t> </a:t>
            </a:r>
            <a:r>
              <a:rPr lang="en-GB" sz="1800" i="1" dirty="0" err="1">
                <a:sym typeface="Symbol" panose="05050102010706020507" pitchFamily="18" charset="2"/>
              </a:rPr>
              <a:t>raggiungere</a:t>
            </a:r>
            <a:r>
              <a:rPr lang="en-GB" sz="1800" i="1" dirty="0">
                <a:sym typeface="Symbol" panose="05050102010706020507" pitchFamily="18" charset="2"/>
              </a:rPr>
              <a:t> lo </a:t>
            </a:r>
            <a:r>
              <a:rPr lang="en-GB" sz="1800" i="1" dirty="0" err="1">
                <a:sym typeface="Symbol" panose="05050102010706020507" pitchFamily="18" charset="2"/>
              </a:rPr>
              <a:t>scopo</a:t>
            </a:r>
            <a:r>
              <a:rPr lang="en-GB" sz="1800" i="1" dirty="0">
                <a:sym typeface="Symbol" panose="05050102010706020507" pitchFamily="18" charset="2"/>
              </a:rPr>
              <a:t>, </a:t>
            </a:r>
            <a:r>
              <a:rPr lang="en-GB" sz="1800" i="1" dirty="0" err="1">
                <a:sym typeface="Symbol" panose="05050102010706020507" pitchFamily="18" charset="2"/>
              </a:rPr>
              <a:t>cioè</a:t>
            </a:r>
            <a:r>
              <a:rPr lang="en-GB" sz="1800" i="1" dirty="0">
                <a:sym typeface="Symbol" panose="05050102010706020507" pitchFamily="18" charset="2"/>
              </a:rPr>
              <a:t> </a:t>
            </a:r>
            <a:r>
              <a:rPr lang="en-GB" sz="1800" i="1" dirty="0" err="1">
                <a:sym typeface="Symbol" panose="05050102010706020507" pitchFamily="18" charset="2"/>
              </a:rPr>
              <a:t>mantenere</a:t>
            </a:r>
            <a:r>
              <a:rPr lang="en-GB" sz="1800" i="1" dirty="0">
                <a:sym typeface="Symbol" panose="05050102010706020507" pitchFamily="18" charset="2"/>
              </a:rPr>
              <a:t> </a:t>
            </a:r>
            <a:r>
              <a:rPr lang="en-GB" sz="1800" i="1" dirty="0" err="1">
                <a:sym typeface="Symbol" panose="05050102010706020507" pitchFamily="18" charset="2"/>
              </a:rPr>
              <a:t>costante</a:t>
            </a:r>
            <a:r>
              <a:rPr lang="en-GB" sz="1800" i="1" dirty="0">
                <a:sym typeface="Symbol" panose="05050102010706020507" pitchFamily="18" charset="2"/>
              </a:rPr>
              <a:t> </a:t>
            </a:r>
            <a:r>
              <a:rPr lang="en-GB" sz="1800" i="1" dirty="0" err="1">
                <a:sym typeface="Symbol" panose="05050102010706020507" pitchFamily="18" charset="2"/>
              </a:rPr>
              <a:t>il</a:t>
            </a:r>
            <a:r>
              <a:rPr lang="en-GB" sz="1800" i="1" dirty="0">
                <a:sym typeface="Symbol" panose="05050102010706020507" pitchFamily="18" charset="2"/>
              </a:rPr>
              <a:t> </a:t>
            </a:r>
            <a:r>
              <a:rPr lang="en-GB" sz="1800" i="1" dirty="0" err="1">
                <a:sym typeface="Symbol" panose="05050102010706020507" pitchFamily="18" charset="2"/>
              </a:rPr>
              <a:t>prodotto</a:t>
            </a:r>
            <a:r>
              <a:rPr lang="en-GB" sz="1800" i="1" dirty="0">
                <a:sym typeface="Symbol" panose="05050102010706020507" pitchFamily="18" charset="2"/>
              </a:rPr>
              <a:t> </a:t>
            </a:r>
            <a:r>
              <a:rPr lang="en-GB" sz="1800" i="1" dirty="0" err="1">
                <a:sym typeface="Symbol" panose="05050102010706020507" pitchFamily="18" charset="2"/>
              </a:rPr>
              <a:t>GyRBE</a:t>
            </a:r>
            <a:r>
              <a:rPr lang="en-GB" sz="1800" i="1" dirty="0">
                <a:sym typeface="Symbol" panose="05050102010706020507" pitchFamily="18" charset="2"/>
              </a:rPr>
              <a:t> </a:t>
            </a:r>
            <a:endParaRPr lang="en-GB" sz="1800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195396" y="2813526"/>
            <a:ext cx="5184576" cy="3693990"/>
            <a:chOff x="33845" y="2899852"/>
            <a:chExt cx="5184576" cy="36939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45" y="3374381"/>
              <a:ext cx="5184576" cy="3219461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2939761" y="2899852"/>
              <a:ext cx="2052668" cy="738486"/>
              <a:chOff x="3095396" y="2526087"/>
              <a:chExt cx="2052668" cy="73848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878431" y="2635895"/>
                <a:ext cx="12696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solidFill>
                      <a:srgbClr val="3333FF"/>
                    </a:solidFill>
                  </a:rPr>
                  <a:t>Gy</a:t>
                </a:r>
                <a:r>
                  <a:rPr lang="en-GB" dirty="0" err="1">
                    <a:solidFill>
                      <a:srgbClr val="3333FF"/>
                    </a:solidFill>
                    <a:sym typeface="Symbol" panose="05050102010706020507" pitchFamily="18" charset="2"/>
                  </a:rPr>
                  <a:t>RBE</a:t>
                </a:r>
                <a:endParaRPr lang="en-GB" dirty="0">
                  <a:solidFill>
                    <a:srgbClr val="3333FF"/>
                  </a:solidFill>
                </a:endParaRPr>
              </a:p>
            </p:txBody>
          </p:sp>
          <p:pic>
            <p:nvPicPr>
              <p:cNvPr id="8" name="Picture 2" descr="Risultati immagini per medico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861" b="23747"/>
              <a:stretch/>
            </p:blipFill>
            <p:spPr bwMode="auto">
              <a:xfrm>
                <a:off x="3095396" y="2526087"/>
                <a:ext cx="792088" cy="7384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1115616" y="5085184"/>
              <a:ext cx="1296144" cy="741103"/>
              <a:chOff x="6948264" y="5517232"/>
              <a:chExt cx="1296144" cy="74110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607010" y="5656950"/>
                <a:ext cx="6373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solidFill>
                      <a:srgbClr val="C00000"/>
                    </a:solidFill>
                  </a:rPr>
                  <a:t>Gy</a:t>
                </a:r>
                <a:endParaRPr lang="en-GB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9" name="Picture 4" descr="Immagine correlata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8264" y="5517232"/>
                <a:ext cx="686823" cy="741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" name="Group 12"/>
          <p:cNvGrpSpPr/>
          <p:nvPr/>
        </p:nvGrpSpPr>
        <p:grpSpPr>
          <a:xfrm>
            <a:off x="4716016" y="4570249"/>
            <a:ext cx="1496284" cy="984041"/>
            <a:chOff x="4731900" y="4399334"/>
            <a:chExt cx="1496284" cy="984041"/>
          </a:xfrm>
        </p:grpSpPr>
        <p:sp>
          <p:nvSpPr>
            <p:cNvPr id="11" name="Left Arrow 10"/>
            <p:cNvSpPr/>
            <p:nvPr/>
          </p:nvSpPr>
          <p:spPr>
            <a:xfrm>
              <a:off x="4731900" y="4399334"/>
              <a:ext cx="1296144" cy="984041"/>
            </a:xfrm>
            <a:prstGeom prst="lef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08587" y="4660521"/>
              <a:ext cx="1019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RBE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12300" y="3552012"/>
            <a:ext cx="2364929" cy="2280185"/>
            <a:chOff x="6239519" y="3429000"/>
            <a:chExt cx="2364929" cy="2280185"/>
          </a:xfrm>
        </p:grpSpPr>
        <p:pic>
          <p:nvPicPr>
            <p:cNvPr id="10" name="Picture 2" descr="Harry (Daniel Radcliffe) e Ron (Rupert Grint) fissano la sfera di cristallo  a Divinazione nel film Harry Potter e il Prigioniero di Azkaban: 141303 -  Movieplayer.i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403" y="4198642"/>
              <a:ext cx="2293045" cy="1510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239519" y="3429000"/>
              <a:ext cx="2167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err="1">
                  <a:solidFill>
                    <a:srgbClr val="FF0000"/>
                  </a:solidFill>
                </a:rPr>
                <a:t>esperimenti</a:t>
              </a:r>
              <a:r>
                <a:rPr lang="en-GB" sz="1800" dirty="0">
                  <a:solidFill>
                    <a:srgbClr val="FF0000"/>
                  </a:solidFill>
                </a:rPr>
                <a:t> e </a:t>
              </a:r>
              <a:r>
                <a:rPr lang="en-GB" sz="1800" dirty="0" err="1">
                  <a:solidFill>
                    <a:srgbClr val="FF0000"/>
                  </a:solidFill>
                </a:rPr>
                <a:t>modelli</a:t>
              </a:r>
              <a:r>
                <a:rPr lang="en-GB" sz="1800" dirty="0">
                  <a:solidFill>
                    <a:srgbClr val="FF0000"/>
                  </a:solidFill>
                </a:rPr>
                <a:t> </a:t>
              </a:r>
              <a:r>
                <a:rPr lang="en-GB" sz="1800" dirty="0" err="1">
                  <a:solidFill>
                    <a:srgbClr val="FF0000"/>
                  </a:solidFill>
                </a:rPr>
                <a:t>teorici</a:t>
              </a:r>
              <a:r>
                <a:rPr lang="en-GB" sz="1800" dirty="0">
                  <a:solidFill>
                    <a:srgbClr val="FF0000"/>
                  </a:solidFill>
                </a:rPr>
                <a:t>/</a:t>
              </a:r>
              <a:r>
                <a:rPr lang="en-GB" sz="1800" dirty="0" err="1">
                  <a:solidFill>
                    <a:srgbClr val="FF0000"/>
                  </a:solidFill>
                </a:rPr>
                <a:t>simulazioni</a:t>
              </a:r>
              <a:r>
                <a:rPr lang="en-GB" sz="1800" dirty="0">
                  <a:solidFill>
                    <a:srgbClr val="FF00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6392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5576" y="1772816"/>
            <a:ext cx="7269917" cy="4354233"/>
            <a:chOff x="1190223" y="2124894"/>
            <a:chExt cx="7269917" cy="4354233"/>
          </a:xfrm>
        </p:grpSpPr>
        <p:sp>
          <p:nvSpPr>
            <p:cNvPr id="25" name="CasellaDiTesto 36"/>
            <p:cNvSpPr txBox="1"/>
            <p:nvPr/>
          </p:nvSpPr>
          <p:spPr>
            <a:xfrm rot="16200000">
              <a:off x="435689" y="4280841"/>
              <a:ext cx="19399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200" dirty="0"/>
                <a:t>(relative) Dose</a:t>
              </a: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4281041" y="2124895"/>
              <a:ext cx="186341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600" b="1" i="1" dirty="0">
                  <a:ln w="22225">
                    <a:noFill/>
                    <a:prstDash val="solid"/>
                  </a:ln>
                  <a:solidFill>
                    <a:srgbClr val="FF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tumore</a:t>
              </a: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2036514" y="2124895"/>
              <a:ext cx="249852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600" b="1" i="1" dirty="0">
                  <a:ln w="22225">
                    <a:noFill/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tessuto sano</a:t>
              </a:r>
            </a:p>
          </p:txBody>
        </p:sp>
        <p:graphicFrame>
          <p:nvGraphicFramePr>
            <p:cNvPr id="1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8437553"/>
                </p:ext>
              </p:extLst>
            </p:nvPr>
          </p:nvGraphicFramePr>
          <p:xfrm>
            <a:off x="1645093" y="2567527"/>
            <a:ext cx="5886450" cy="391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Immagine bitmap" r:id="rId4" imgW="4172532" imgH="2914286" progId="PBrush">
                    <p:embed/>
                  </p:oleObj>
                </mc:Choice>
                <mc:Fallback>
                  <p:oleObj name="Immagine bitmap" r:id="rId4" imgW="4172532" imgH="2914286" progId="PBrush">
                    <p:embed/>
                    <p:pic>
                      <p:nvPicPr>
                        <p:cNvPr id="1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12000" contrast="36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8627" r="8627"/>
                        <a:stretch>
                          <a:fillRect/>
                        </a:stretch>
                      </p:blipFill>
                      <p:spPr bwMode="auto">
                        <a:xfrm>
                          <a:off x="1645093" y="2567527"/>
                          <a:ext cx="5886450" cy="3911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5" name="Straight Connector 44"/>
            <p:cNvCxnSpPr/>
            <p:nvPr/>
          </p:nvCxnSpPr>
          <p:spPr>
            <a:xfrm>
              <a:off x="4427984" y="2276872"/>
              <a:ext cx="0" cy="3406232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084168" y="2348880"/>
              <a:ext cx="0" cy="3406232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AF337674-7D09-4729-9E92-56BE5A635A0C}"/>
                </a:ext>
              </a:extLst>
            </p:cNvPr>
            <p:cNvSpPr txBox="1"/>
            <p:nvPr/>
          </p:nvSpPr>
          <p:spPr>
            <a:xfrm>
              <a:off x="5961611" y="2124894"/>
              <a:ext cx="249852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600" b="1" i="1" dirty="0">
                  <a:ln w="22225">
                    <a:noFill/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tessuto sano</a:t>
              </a:r>
            </a:p>
          </p:txBody>
        </p:sp>
      </p:grp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87E4D749-E0F5-4ECC-9AF8-87F6DBE90678}"/>
              </a:ext>
            </a:extLst>
          </p:cNvPr>
          <p:cNvSpPr txBox="1"/>
          <p:nvPr/>
        </p:nvSpPr>
        <p:spPr>
          <a:xfrm>
            <a:off x="288695" y="48312"/>
            <a:ext cx="8978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Nei trattamenti clinici, il tumore si irraggia con uno </a:t>
            </a:r>
            <a:r>
              <a:rPr lang="it-IT" altLang="it-IT" sz="2000" b="1" i="1" dirty="0">
                <a:solidFill>
                  <a:srgbClr val="FF0000"/>
                </a:solidFill>
              </a:rPr>
              <a:t>Spread-Out Bragg Peak (SOBP), </a:t>
            </a:r>
            <a:r>
              <a:rPr lang="it-IT" sz="2000" b="1" dirty="0">
                <a:solidFill>
                  <a:srgbClr val="FF0000"/>
                </a:solidFill>
              </a:rPr>
              <a:t>sovrapponendo fasci di particelle di diversa energia</a:t>
            </a:r>
            <a:endParaRPr lang="it-IT" altLang="it-IT" sz="2000" b="1" i="1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59496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egnaposto piè di pagina 2">
            <a:extLst>
              <a:ext uri="{FF2B5EF4-FFF2-40B4-BE49-F238E27FC236}">
                <a16:creationId xmlns:a16="http://schemas.microsoft.com/office/drawing/2014/main" id="{11AF2BED-8FE5-4361-9670-092B52CA614F}"/>
              </a:ext>
            </a:extLst>
          </p:cNvPr>
          <p:cNvSpPr txBox="1">
            <a:spLocks/>
          </p:cNvSpPr>
          <p:nvPr/>
        </p:nvSpPr>
        <p:spPr bwMode="auto">
          <a:xfrm>
            <a:off x="0" y="6367463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it-IT" altLang="en-US" sz="1400" i="1">
              <a:solidFill>
                <a:srgbClr val="6600FF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E4D749-E0F5-4ECC-9AF8-87F6DBE90678}"/>
              </a:ext>
            </a:extLst>
          </p:cNvPr>
          <p:cNvSpPr txBox="1"/>
          <p:nvPr/>
        </p:nvSpPr>
        <p:spPr>
          <a:xfrm>
            <a:off x="312038" y="60455"/>
            <a:ext cx="897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I fasci di particelle si accelerano con ciclotroni o sincrotroni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83" y="895888"/>
            <a:ext cx="2723391" cy="2966528"/>
            <a:chOff x="421234" y="1099156"/>
            <a:chExt cx="2723391" cy="2966528"/>
          </a:xfrm>
        </p:grpSpPr>
        <p:pic>
          <p:nvPicPr>
            <p:cNvPr id="6" name="Picture 15" descr="P1010136m">
              <a:extLst>
                <a:ext uri="{FF2B5EF4-FFF2-40B4-BE49-F238E27FC236}">
                  <a16:creationId xmlns:a16="http://schemas.microsoft.com/office/drawing/2014/main" id="{5C46DA8F-21C5-4B6F-B8C2-2ED5430C02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34" y="1175089"/>
              <a:ext cx="2618648" cy="2890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49741" y="1099156"/>
              <a:ext cx="2694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 err="1">
                  <a:solidFill>
                    <a:srgbClr val="FF0000"/>
                  </a:solidFill>
                </a:rPr>
                <a:t>ciclotrone</a:t>
              </a:r>
              <a:r>
                <a:rPr lang="en-GB" b="1" i="1" dirty="0">
                  <a:solidFill>
                    <a:srgbClr val="FF0000"/>
                  </a:solidFill>
                </a:rPr>
                <a:t> (</a:t>
              </a:r>
              <a:r>
                <a:rPr lang="en-GB" b="1" i="1" dirty="0" err="1">
                  <a:solidFill>
                    <a:srgbClr val="FF0000"/>
                  </a:solidFill>
                </a:rPr>
                <a:t>protoni</a:t>
              </a:r>
              <a:r>
                <a:rPr lang="en-GB" b="1" i="1" dirty="0">
                  <a:solidFill>
                    <a:srgbClr val="FF0000"/>
                  </a:solidFill>
                </a:rPr>
                <a:t>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90778" y="853695"/>
            <a:ext cx="4100070" cy="2345198"/>
            <a:chOff x="5152450" y="1148413"/>
            <a:chExt cx="4100070" cy="2345198"/>
          </a:xfrm>
        </p:grpSpPr>
        <p:pic>
          <p:nvPicPr>
            <p:cNvPr id="9" name="Immagine 10" descr="canva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450" y="1264692"/>
              <a:ext cx="3932163" cy="2228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364088" y="1148413"/>
              <a:ext cx="3888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 err="1">
                  <a:solidFill>
                    <a:srgbClr val="FF0000"/>
                  </a:solidFill>
                </a:rPr>
                <a:t>sincrotrone</a:t>
              </a:r>
              <a:r>
                <a:rPr lang="en-GB" b="1" i="1" dirty="0">
                  <a:solidFill>
                    <a:srgbClr val="FF0000"/>
                  </a:solidFill>
                </a:rPr>
                <a:t> (</a:t>
              </a:r>
              <a:r>
                <a:rPr lang="en-GB" b="1" i="1" dirty="0" err="1">
                  <a:solidFill>
                    <a:srgbClr val="FF0000"/>
                  </a:solidFill>
                </a:rPr>
                <a:t>ioni</a:t>
              </a:r>
              <a:r>
                <a:rPr lang="en-GB" b="1" i="1" dirty="0">
                  <a:solidFill>
                    <a:srgbClr val="FF0000"/>
                  </a:solidFill>
                </a:rPr>
                <a:t> C, He…)</a:t>
              </a:r>
            </a:p>
          </p:txBody>
        </p:sp>
      </p:grpSp>
      <p:pic>
        <p:nvPicPr>
          <p:cNvPr id="8" name="Picture 2" descr="https://upload.wikimedia.org/wikipedia/commons/e/ee/Ciclotrone.png">
            <a:extLst>
              <a:ext uri="{FF2B5EF4-FFF2-40B4-BE49-F238E27FC236}">
                <a16:creationId xmlns:a16="http://schemas.microsoft.com/office/drawing/2014/main" id="{D97AB690-F00E-4F64-8C9C-440C2E136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6" y="4648953"/>
            <a:ext cx="2806855" cy="221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365101" y="969974"/>
            <a:ext cx="1526722" cy="2416291"/>
            <a:chOff x="539552" y="404664"/>
            <a:chExt cx="1526722" cy="2416291"/>
          </a:xfrm>
        </p:grpSpPr>
        <p:pic>
          <p:nvPicPr>
            <p:cNvPr id="12" name="Picture 2" descr="https://upload.wikimedia.org/wikipedia/commons/f/f0/Lorentz_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04664"/>
              <a:ext cx="1526722" cy="2108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41478" y="2543956"/>
              <a:ext cx="11579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dirty="0"/>
                <a:t>H. Lorentz</a:t>
              </a:r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EB3D4CE1-1C47-4DC3-89B8-A4B44F577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3951" y="4579562"/>
            <a:ext cx="2230376" cy="232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DD2D5A5D-CBB4-441C-93B9-61A0AD824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6876" y="3690690"/>
            <a:ext cx="16641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sym typeface="Symbol" panose="05050102010706020507" pitchFamily="18" charset="2"/>
              </a:rPr>
              <a:t>F</a:t>
            </a:r>
            <a:r>
              <a:rPr lang="en-GB" altLang="en-US" b="0" dirty="0">
                <a:sym typeface="Symbol" panose="05050102010706020507" pitchFamily="18" charset="2"/>
              </a:rPr>
              <a:t> = q </a:t>
            </a:r>
            <a:r>
              <a:rPr lang="en-GB" altLang="en-US" dirty="0">
                <a:sym typeface="Symbol" panose="05050102010706020507" pitchFamily="18" charset="2"/>
              </a:rPr>
              <a:t>v</a:t>
            </a:r>
            <a:r>
              <a:rPr lang="en-GB" altLang="en-US" b="0" dirty="0">
                <a:sym typeface="Symbol" panose="05050102010706020507" pitchFamily="18" charset="2"/>
              </a:rPr>
              <a:t> x </a:t>
            </a:r>
            <a:r>
              <a:rPr lang="en-GB" altLang="en-US" dirty="0">
                <a:sym typeface="Symbol" panose="05050102010706020507" pitchFamily="18" charset="2"/>
              </a:rPr>
              <a:t>B</a:t>
            </a:r>
          </a:p>
          <a:p>
            <a:r>
              <a:rPr lang="en-GB" altLang="en-US" b="0" dirty="0">
                <a:solidFill>
                  <a:srgbClr val="FF0000"/>
                </a:solidFill>
                <a:sym typeface="Symbol" panose="05050102010706020507" pitchFamily="18" charset="2"/>
              </a:rPr>
              <a:t>B </a:t>
            </a:r>
            <a:r>
              <a:rPr lang="en-GB" altLang="en-US" b="0" dirty="0">
                <a:sym typeface="Symbol" panose="05050102010706020507" pitchFamily="18" charset="2"/>
              </a:rPr>
              <a:t>=</a:t>
            </a:r>
            <a:r>
              <a:rPr lang="en-GB" altLang="en-US" b="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GB" altLang="en-US" b="0" dirty="0">
                <a:sym typeface="Symbol" panose="05050102010706020507" pitchFamily="18" charset="2"/>
              </a:rPr>
              <a:t>m</a:t>
            </a:r>
            <a:r>
              <a:rPr lang="en-GB" altLang="en-US" b="0" dirty="0">
                <a:solidFill>
                  <a:srgbClr val="FF0000"/>
                </a:solidFill>
                <a:sym typeface="Symbol" panose="05050102010706020507" pitchFamily="18" charset="2"/>
              </a:rPr>
              <a:t>v</a:t>
            </a:r>
            <a:r>
              <a:rPr lang="en-GB" altLang="en-US" b="0" dirty="0">
                <a:sym typeface="Symbol" panose="05050102010706020507" pitchFamily="18" charset="2"/>
              </a:rPr>
              <a:t>/</a:t>
            </a:r>
            <a:r>
              <a:rPr lang="en-GB" altLang="en-US" b="0" dirty="0" err="1">
                <a:sym typeface="Symbol" panose="05050102010706020507" pitchFamily="18" charset="2"/>
              </a:rPr>
              <a:t>q</a:t>
            </a:r>
            <a:r>
              <a:rPr lang="en-GB" altLang="en-US" b="0" dirty="0" err="1">
                <a:solidFill>
                  <a:srgbClr val="FF0000"/>
                </a:solidFill>
                <a:sym typeface="Symbol" panose="05050102010706020507" pitchFamily="18" charset="2"/>
              </a:rPr>
              <a:t>R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159" y="4229180"/>
            <a:ext cx="300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>
                <a:solidFill>
                  <a:srgbClr val="FF0000"/>
                </a:solidFill>
              </a:rPr>
              <a:t>B </a:t>
            </a:r>
            <a:r>
              <a:rPr lang="en-GB" sz="1800" i="1" dirty="0" err="1">
                <a:solidFill>
                  <a:srgbClr val="FF0000"/>
                </a:solidFill>
              </a:rPr>
              <a:t>costante</a:t>
            </a:r>
            <a:r>
              <a:rPr lang="en-GB" sz="1800" i="1" dirty="0">
                <a:solidFill>
                  <a:srgbClr val="FF0000"/>
                </a:solidFill>
              </a:rPr>
              <a:t>, R </a:t>
            </a:r>
            <a:r>
              <a:rPr lang="en-GB" sz="1800" i="1" dirty="0" err="1">
                <a:solidFill>
                  <a:srgbClr val="FF0000"/>
                </a:solidFill>
              </a:rPr>
              <a:t>variabile</a:t>
            </a:r>
            <a:endParaRPr lang="en-GB" sz="18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2416" y="4233976"/>
            <a:ext cx="300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>
                <a:solidFill>
                  <a:srgbClr val="FF0000"/>
                </a:solidFill>
              </a:rPr>
              <a:t>B </a:t>
            </a:r>
            <a:r>
              <a:rPr lang="en-GB" sz="1800" i="1" dirty="0" err="1">
                <a:solidFill>
                  <a:srgbClr val="FF0000"/>
                </a:solidFill>
              </a:rPr>
              <a:t>variabile</a:t>
            </a:r>
            <a:r>
              <a:rPr lang="en-GB" sz="1800" i="1" dirty="0">
                <a:solidFill>
                  <a:srgbClr val="FF0000"/>
                </a:solidFill>
              </a:rPr>
              <a:t>, R </a:t>
            </a:r>
            <a:r>
              <a:rPr lang="en-GB" sz="1800" i="1" dirty="0" err="1">
                <a:solidFill>
                  <a:srgbClr val="FF0000"/>
                </a:solidFill>
              </a:rPr>
              <a:t>costante</a:t>
            </a:r>
            <a:endParaRPr lang="en-GB" sz="1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ight Arrow 1035">
            <a:extLst>
              <a:ext uri="{FF2B5EF4-FFF2-40B4-BE49-F238E27FC236}">
                <a16:creationId xmlns:a16="http://schemas.microsoft.com/office/drawing/2014/main" id="{8BBD08A1-3A6D-4F14-90D7-0A01BA879A3E}"/>
              </a:ext>
            </a:extLst>
          </p:cNvPr>
          <p:cNvSpPr/>
          <p:nvPr/>
        </p:nvSpPr>
        <p:spPr>
          <a:xfrm>
            <a:off x="3995738" y="1279525"/>
            <a:ext cx="4248150" cy="139223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4035" name="CasellaDiTesto 4">
            <a:extLst>
              <a:ext uri="{FF2B5EF4-FFF2-40B4-BE49-F238E27FC236}">
                <a16:creationId xmlns:a16="http://schemas.microsoft.com/office/drawing/2014/main" id="{686D8890-2474-497E-A49C-A9AB922B4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0"/>
            <a:ext cx="8641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FF0000"/>
                </a:solidFill>
              </a:rPr>
              <a:t>Il SOBP si ottiene o con «modulazione passiva»....</a:t>
            </a:r>
            <a:endParaRPr lang="it-IT" altLang="it-IT" i="1" dirty="0">
              <a:solidFill>
                <a:srgbClr val="FF0000"/>
              </a:solidFill>
            </a:endParaRPr>
          </a:p>
        </p:txBody>
      </p:sp>
      <p:grpSp>
        <p:nvGrpSpPr>
          <p:cNvPr id="44036" name="Group 1033">
            <a:extLst>
              <a:ext uri="{FF2B5EF4-FFF2-40B4-BE49-F238E27FC236}">
                <a16:creationId xmlns:a16="http://schemas.microsoft.com/office/drawing/2014/main" id="{AF053B55-594C-47E1-ACD6-962AF34FA11E}"/>
              </a:ext>
            </a:extLst>
          </p:cNvPr>
          <p:cNvGrpSpPr>
            <a:grpSpLocks/>
          </p:cNvGrpSpPr>
          <p:nvPr/>
        </p:nvGrpSpPr>
        <p:grpSpPr bwMode="auto">
          <a:xfrm>
            <a:off x="576263" y="2449513"/>
            <a:ext cx="1974850" cy="1281112"/>
            <a:chOff x="1916953" y="2041401"/>
            <a:chExt cx="1975125" cy="1280194"/>
          </a:xfrm>
        </p:grpSpPr>
        <p:sp>
          <p:nvSpPr>
            <p:cNvPr id="143" name="Right Arrow 142">
              <a:extLst>
                <a:ext uri="{FF2B5EF4-FFF2-40B4-BE49-F238E27FC236}">
                  <a16:creationId xmlns:a16="http://schemas.microsoft.com/office/drawing/2014/main" id="{D85545BB-0EB8-4E50-95AB-D4584380213D}"/>
                </a:ext>
              </a:extLst>
            </p:cNvPr>
            <p:cNvSpPr/>
            <p:nvPr/>
          </p:nvSpPr>
          <p:spPr>
            <a:xfrm>
              <a:off x="1916953" y="2041401"/>
              <a:ext cx="1975125" cy="1280194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44051" name="TextBox 1032">
              <a:extLst>
                <a:ext uri="{FF2B5EF4-FFF2-40B4-BE49-F238E27FC236}">
                  <a16:creationId xmlns:a16="http://schemas.microsoft.com/office/drawing/2014/main" id="{E73C3E92-38EA-4361-95B6-B6EA2D9291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7862" y="2327555"/>
              <a:ext cx="194421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 dirty="0"/>
                <a:t>ions with </a:t>
              </a:r>
            </a:p>
            <a:p>
              <a:pPr eaLnBrk="1" hangingPunct="1"/>
              <a:r>
                <a:rPr lang="en-GB" altLang="en-US" sz="2000" i="1" u="sng" dirty="0"/>
                <a:t>fixed</a:t>
              </a:r>
              <a:r>
                <a:rPr lang="en-GB" altLang="en-US" sz="2000" dirty="0"/>
                <a:t> energy</a:t>
              </a:r>
            </a:p>
          </p:txBody>
        </p:sp>
      </p:grpSp>
      <p:sp>
        <p:nvSpPr>
          <p:cNvPr id="1035" name="Cube 1034">
            <a:extLst>
              <a:ext uri="{FF2B5EF4-FFF2-40B4-BE49-F238E27FC236}">
                <a16:creationId xmlns:a16="http://schemas.microsoft.com/office/drawing/2014/main" id="{9A2E5C67-6371-4C4E-8F2C-0DAAF4DA0012}"/>
              </a:ext>
            </a:extLst>
          </p:cNvPr>
          <p:cNvSpPr/>
          <p:nvPr/>
        </p:nvSpPr>
        <p:spPr>
          <a:xfrm flipH="1">
            <a:off x="2984500" y="1490663"/>
            <a:ext cx="288925" cy="1441450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4038" name="TextBox 146">
            <a:extLst>
              <a:ext uri="{FF2B5EF4-FFF2-40B4-BE49-F238E27FC236}">
                <a16:creationId xmlns:a16="http://schemas.microsoft.com/office/drawing/2014/main" id="{C727D923-071A-45EF-BDE6-DA5E4EE66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1735208"/>
            <a:ext cx="34550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rgbClr val="FF0000"/>
                </a:solidFill>
              </a:rPr>
              <a:t>high energy </a:t>
            </a:r>
            <a:r>
              <a:rPr lang="en-GB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GB" altLang="en-US" sz="2000" dirty="0">
                <a:solidFill>
                  <a:srgbClr val="FF0000"/>
                </a:solidFill>
              </a:rPr>
              <a:t>long range </a:t>
            </a:r>
          </a:p>
        </p:txBody>
      </p:sp>
      <p:sp>
        <p:nvSpPr>
          <p:cNvPr id="148" name="Cube 147">
            <a:extLst>
              <a:ext uri="{FF2B5EF4-FFF2-40B4-BE49-F238E27FC236}">
                <a16:creationId xmlns:a16="http://schemas.microsoft.com/office/drawing/2014/main" id="{4B0776C3-F61A-4675-ADD2-5409F95ADA07}"/>
              </a:ext>
            </a:extLst>
          </p:cNvPr>
          <p:cNvSpPr/>
          <p:nvPr/>
        </p:nvSpPr>
        <p:spPr>
          <a:xfrm flipH="1">
            <a:off x="2417763" y="3382963"/>
            <a:ext cx="1584325" cy="2881312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4040" name="TextBox 151">
            <a:extLst>
              <a:ext uri="{FF2B5EF4-FFF2-40B4-BE49-F238E27FC236}">
                <a16:creationId xmlns:a16="http://schemas.microsoft.com/office/drawing/2014/main" id="{9163EA66-CB6F-4B50-B08B-C5D23CD4C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851400"/>
            <a:ext cx="2443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rgbClr val="7030A0"/>
                </a:solidFill>
              </a:rPr>
              <a:t>low energy </a:t>
            </a:r>
            <a:r>
              <a:rPr lang="en-GB" altLang="en-US" sz="1600" dirty="0">
                <a:solidFill>
                  <a:schemeClr val="accent2"/>
                </a:solidFill>
                <a:sym typeface="Symbol" panose="05050102010706020507" pitchFamily="18" charset="2"/>
              </a:rPr>
              <a:t></a:t>
            </a:r>
            <a:r>
              <a:rPr lang="en-GB" alt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GB" altLang="en-US" sz="1600" dirty="0">
                <a:solidFill>
                  <a:srgbClr val="7030A0"/>
                </a:solidFill>
              </a:rPr>
              <a:t>short range</a:t>
            </a:r>
          </a:p>
        </p:txBody>
      </p:sp>
      <p:sp>
        <p:nvSpPr>
          <p:cNvPr id="154" name="Right Arrow 153">
            <a:extLst>
              <a:ext uri="{FF2B5EF4-FFF2-40B4-BE49-F238E27FC236}">
                <a16:creationId xmlns:a16="http://schemas.microsoft.com/office/drawing/2014/main" id="{B0692C97-5FC7-43AE-BC6F-1E4496264DEA}"/>
              </a:ext>
            </a:extLst>
          </p:cNvPr>
          <p:cNvSpPr/>
          <p:nvPr/>
        </p:nvSpPr>
        <p:spPr>
          <a:xfrm>
            <a:off x="4076700" y="4418013"/>
            <a:ext cx="2235200" cy="1392237"/>
          </a:xfrm>
          <a:prstGeom prst="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1038" name="Straight Arrow Connector 1037">
            <a:extLst>
              <a:ext uri="{FF2B5EF4-FFF2-40B4-BE49-F238E27FC236}">
                <a16:creationId xmlns:a16="http://schemas.microsoft.com/office/drawing/2014/main" id="{2734D9ED-D643-4B03-BF10-2C83303D7C18}"/>
              </a:ext>
            </a:extLst>
          </p:cNvPr>
          <p:cNvCxnSpPr/>
          <p:nvPr/>
        </p:nvCxnSpPr>
        <p:spPr>
          <a:xfrm>
            <a:off x="4067175" y="3208338"/>
            <a:ext cx="50768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3" name="TextBox 157">
            <a:extLst>
              <a:ext uri="{FF2B5EF4-FFF2-40B4-BE49-F238E27FC236}">
                <a16:creationId xmlns:a16="http://schemas.microsoft.com/office/drawing/2014/main" id="{1CA5B9E7-B891-4E8A-979E-D851A8AD5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038" y="3195638"/>
            <a:ext cx="969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i="1"/>
              <a:t>depth</a:t>
            </a:r>
          </a:p>
        </p:txBody>
      </p:sp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30431B0B-D9A8-4E1A-991C-34298A0D5F7F}"/>
              </a:ext>
            </a:extLst>
          </p:cNvPr>
          <p:cNvCxnSpPr>
            <a:stCxn id="1036" idx="3"/>
          </p:cNvCxnSpPr>
          <p:nvPr/>
        </p:nvCxnSpPr>
        <p:spPr>
          <a:xfrm>
            <a:off x="8243888" y="1974850"/>
            <a:ext cx="0" cy="12207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D0E9DF26-1F2C-4E22-AE29-21E91A9D5513}"/>
              </a:ext>
            </a:extLst>
          </p:cNvPr>
          <p:cNvCxnSpPr/>
          <p:nvPr/>
        </p:nvCxnSpPr>
        <p:spPr>
          <a:xfrm>
            <a:off x="6227763" y="3208338"/>
            <a:ext cx="9525" cy="1952625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6" name="TextBox 1046">
            <a:extLst>
              <a:ext uri="{FF2B5EF4-FFF2-40B4-BE49-F238E27FC236}">
                <a16:creationId xmlns:a16="http://schemas.microsoft.com/office/drawing/2014/main" id="{7DE36B1C-7D72-4023-9F14-DB88A8139244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6553200" y="2982913"/>
            <a:ext cx="1368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B050"/>
                </a:solidFill>
              </a:rPr>
              <a:t>TUMOR</a:t>
            </a:r>
          </a:p>
        </p:txBody>
      </p:sp>
      <p:sp>
        <p:nvSpPr>
          <p:cNvPr id="44047" name="TextBox 1052">
            <a:extLst>
              <a:ext uri="{FF2B5EF4-FFF2-40B4-BE49-F238E27FC236}">
                <a16:creationId xmlns:a16="http://schemas.microsoft.com/office/drawing/2014/main" id="{8F250524-CAA2-4190-89ED-DC20F6F87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862013"/>
            <a:ext cx="1770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 i="1"/>
              <a:t>small thickness</a:t>
            </a:r>
          </a:p>
        </p:txBody>
      </p:sp>
      <p:sp>
        <p:nvSpPr>
          <p:cNvPr id="44048" name="TextBox 175">
            <a:extLst>
              <a:ext uri="{FF2B5EF4-FFF2-40B4-BE49-F238E27FC236}">
                <a16:creationId xmlns:a16="http://schemas.microsoft.com/office/drawing/2014/main" id="{65D23D2B-EBF3-4B89-A188-87E14DC09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168900"/>
            <a:ext cx="1312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 i="1"/>
              <a:t>large thickness</a:t>
            </a:r>
          </a:p>
        </p:txBody>
      </p:sp>
      <p:sp>
        <p:nvSpPr>
          <p:cNvPr id="1054" name="Oval 1053">
            <a:extLst>
              <a:ext uri="{FF2B5EF4-FFF2-40B4-BE49-F238E27FC236}">
                <a16:creationId xmlns:a16="http://schemas.microsoft.com/office/drawing/2014/main" id="{C2E9DC99-6873-447B-A562-8E0F5AA9ED56}"/>
              </a:ext>
            </a:extLst>
          </p:cNvPr>
          <p:cNvSpPr/>
          <p:nvPr/>
        </p:nvSpPr>
        <p:spPr>
          <a:xfrm>
            <a:off x="6481763" y="2671763"/>
            <a:ext cx="1447800" cy="11890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2" y="692696"/>
            <a:ext cx="5715498" cy="201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1361" y="2564904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i="1" dirty="0"/>
              <a:t>R. Wilson (1914-2000),“father of proton therapy”…and of A-bomb...</a:t>
            </a:r>
            <a:endParaRPr lang="en-GB" i="1" dirty="0"/>
          </a:p>
        </p:txBody>
      </p:sp>
      <p:pic>
        <p:nvPicPr>
          <p:cNvPr id="3" name="Picture 2" descr="RobertWilsonF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36712"/>
            <a:ext cx="1843698" cy="232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99718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solidFill>
                  <a:srgbClr val="FF0000"/>
                </a:solidFill>
              </a:rPr>
              <a:t>La </a:t>
            </a:r>
            <a:r>
              <a:rPr lang="en-GB" b="1" dirty="0" err="1">
                <a:solidFill>
                  <a:srgbClr val="FF0000"/>
                </a:solidFill>
              </a:rPr>
              <a:t>storia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dell’adroterapia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nasce</a:t>
            </a:r>
            <a:r>
              <a:rPr lang="en-GB" b="1" dirty="0">
                <a:solidFill>
                  <a:srgbClr val="FF0000"/>
                </a:solidFill>
              </a:rPr>
              <a:t> dal “</a:t>
            </a:r>
            <a:r>
              <a:rPr lang="en-GB" b="1" dirty="0" err="1">
                <a:solidFill>
                  <a:srgbClr val="FF0000"/>
                </a:solidFill>
              </a:rPr>
              <a:t>progetto</a:t>
            </a:r>
            <a:r>
              <a:rPr lang="en-GB" b="1" dirty="0">
                <a:solidFill>
                  <a:srgbClr val="FF0000"/>
                </a:solidFill>
              </a:rPr>
              <a:t> Manhattan”…</a:t>
            </a:r>
          </a:p>
          <a:p>
            <a:pPr algn="just"/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6642" y="4005064"/>
            <a:ext cx="93610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1800" b="1" dirty="0">
                <a:solidFill>
                  <a:srgbClr val="FF0000"/>
                </a:solidFill>
              </a:rPr>
              <a:t>1954: </a:t>
            </a:r>
            <a:r>
              <a:rPr lang="it-IT" altLang="it-IT" sz="1800" dirty="0"/>
              <a:t>first patient with </a:t>
            </a:r>
            <a:r>
              <a:rPr lang="it-IT" altLang="it-IT" sz="1800" dirty="0">
                <a:solidFill>
                  <a:srgbClr val="FF0000"/>
                </a:solidFill>
              </a:rPr>
              <a:t>protons</a:t>
            </a:r>
            <a:r>
              <a:rPr lang="it-IT" altLang="it-IT" sz="1800" dirty="0"/>
              <a:t> in Berkeley, CA, USA</a:t>
            </a:r>
          </a:p>
          <a:p>
            <a:r>
              <a:rPr lang="it-IT" altLang="it-IT" sz="1800" b="1" dirty="0">
                <a:solidFill>
                  <a:srgbClr val="FF0000"/>
                </a:solidFill>
              </a:rPr>
              <a:t>1957: </a:t>
            </a:r>
            <a:r>
              <a:rPr lang="it-IT" altLang="it-IT" sz="1800" dirty="0"/>
              <a:t>first patient with </a:t>
            </a:r>
            <a:r>
              <a:rPr lang="it-IT" altLang="it-IT" sz="1800" dirty="0">
                <a:solidFill>
                  <a:srgbClr val="FF0000"/>
                </a:solidFill>
              </a:rPr>
              <a:t>He-ions </a:t>
            </a:r>
            <a:r>
              <a:rPr lang="it-IT" altLang="it-IT" sz="1800" dirty="0"/>
              <a:t>in Berkeley </a:t>
            </a:r>
            <a:r>
              <a:rPr lang="it-IT" altLang="it-IT" sz="1800" i="1" dirty="0"/>
              <a:t>(</a:t>
            </a:r>
            <a:r>
              <a:rPr lang="it-IT" altLang="it-IT" sz="1800" i="1" dirty="0">
                <a:sym typeface="Symbol" panose="05050102010706020507" pitchFamily="18" charset="2"/>
              </a:rPr>
              <a:t> </a:t>
            </a:r>
            <a:r>
              <a:rPr lang="it-IT" altLang="it-IT" sz="1800" i="1" dirty="0"/>
              <a:t>2,800 patients)</a:t>
            </a:r>
          </a:p>
          <a:p>
            <a:r>
              <a:rPr lang="it-IT" altLang="it-IT" sz="1800" b="1" dirty="0">
                <a:solidFill>
                  <a:srgbClr val="FF0000"/>
                </a:solidFill>
              </a:rPr>
              <a:t>1961:</a:t>
            </a:r>
            <a:r>
              <a:rPr lang="it-IT" altLang="it-IT" sz="1800" i="1" dirty="0"/>
              <a:t> </a:t>
            </a:r>
            <a:r>
              <a:rPr lang="it-IT" altLang="it-IT" sz="1800" dirty="0"/>
              <a:t>starting of the Harvard cyclotron ( &gt; 9,000 patients treated with </a:t>
            </a:r>
            <a:r>
              <a:rPr lang="it-IT" altLang="it-IT" sz="1800" dirty="0">
                <a:solidFill>
                  <a:srgbClr val="00B0F0"/>
                </a:solidFill>
              </a:rPr>
              <a:t>protons)</a:t>
            </a:r>
            <a:endParaRPr lang="it-IT" altLang="it-IT" sz="1800" i="1" dirty="0"/>
          </a:p>
          <a:p>
            <a:r>
              <a:rPr lang="it-IT" altLang="it-IT" sz="1800" b="1" dirty="0">
                <a:solidFill>
                  <a:srgbClr val="FF0000"/>
                </a:solidFill>
              </a:rPr>
              <a:t>1975:</a:t>
            </a:r>
            <a:r>
              <a:rPr lang="it-IT" altLang="it-IT" sz="1800" b="1" dirty="0">
                <a:solidFill>
                  <a:srgbClr val="00B0F0"/>
                </a:solidFill>
              </a:rPr>
              <a:t> </a:t>
            </a:r>
            <a:r>
              <a:rPr lang="it-IT" altLang="it-IT" sz="1800" dirty="0">
                <a:solidFill>
                  <a:srgbClr val="FF0000"/>
                </a:solidFill>
              </a:rPr>
              <a:t>very heavy ions like Ne, Si, Ar </a:t>
            </a:r>
            <a:r>
              <a:rPr lang="it-IT" altLang="it-IT" sz="1800" dirty="0"/>
              <a:t>in Berkeley </a:t>
            </a:r>
            <a:r>
              <a:rPr lang="it-IT" altLang="it-IT" sz="1800" dirty="0">
                <a:sym typeface="Symbol" panose="05050102010706020507" pitchFamily="18" charset="2"/>
              </a:rPr>
              <a:t> non tolerable side effects</a:t>
            </a:r>
            <a:endParaRPr lang="it-IT" altLang="it-IT" sz="1800" b="1" dirty="0">
              <a:solidFill>
                <a:srgbClr val="FF0000"/>
              </a:solidFill>
            </a:endParaRPr>
          </a:p>
          <a:p>
            <a:r>
              <a:rPr lang="it-IT" altLang="it-IT" sz="1800" b="1" dirty="0">
                <a:solidFill>
                  <a:srgbClr val="FF0000"/>
                </a:solidFill>
              </a:rPr>
              <a:t>’90s: </a:t>
            </a:r>
            <a:r>
              <a:rPr lang="it-IT" altLang="it-IT" sz="1800" dirty="0"/>
              <a:t>the first clinical centres for </a:t>
            </a:r>
            <a:r>
              <a:rPr lang="it-IT" altLang="it-IT" sz="1800" dirty="0">
                <a:solidFill>
                  <a:srgbClr val="00B0F0"/>
                </a:solidFill>
              </a:rPr>
              <a:t>protons</a:t>
            </a:r>
            <a:r>
              <a:rPr lang="it-IT" altLang="it-IT" sz="1800" dirty="0"/>
              <a:t> </a:t>
            </a:r>
            <a:r>
              <a:rPr lang="it-IT" altLang="it-IT" sz="1600" i="1" dirty="0"/>
              <a:t>(Europe and USA)</a:t>
            </a:r>
          </a:p>
          <a:p>
            <a:r>
              <a:rPr lang="it-IT" altLang="it-IT" sz="1800" b="1" dirty="0">
                <a:solidFill>
                  <a:srgbClr val="FF0000"/>
                </a:solidFill>
              </a:rPr>
              <a:t>1994:</a:t>
            </a:r>
            <a:r>
              <a:rPr lang="it-IT" altLang="it-IT" sz="1800" b="1" dirty="0">
                <a:solidFill>
                  <a:srgbClr val="00B0F0"/>
                </a:solidFill>
              </a:rPr>
              <a:t> </a:t>
            </a:r>
            <a:r>
              <a:rPr lang="it-IT" altLang="it-IT" sz="1800" dirty="0">
                <a:solidFill>
                  <a:srgbClr val="00B0F0"/>
                </a:solidFill>
              </a:rPr>
              <a:t>C-ion</a:t>
            </a:r>
            <a:r>
              <a:rPr lang="it-IT" altLang="it-IT" sz="1800" dirty="0"/>
              <a:t> therapy starts in Japan </a:t>
            </a:r>
            <a:endParaRPr lang="it-IT" altLang="it-IT" sz="1800" b="1" dirty="0">
              <a:solidFill>
                <a:srgbClr val="00B0F0"/>
              </a:solidFill>
            </a:endParaRPr>
          </a:p>
          <a:p>
            <a:r>
              <a:rPr lang="it-IT" altLang="it-IT" sz="1800" b="1" dirty="0">
                <a:solidFill>
                  <a:srgbClr val="FF0000"/>
                </a:solidFill>
              </a:rPr>
              <a:t>1997-2008:</a:t>
            </a:r>
            <a:r>
              <a:rPr lang="it-IT" altLang="it-IT" sz="1800" b="1" dirty="0">
                <a:solidFill>
                  <a:srgbClr val="00B0F0"/>
                </a:solidFill>
              </a:rPr>
              <a:t> </a:t>
            </a:r>
            <a:r>
              <a:rPr lang="it-IT" altLang="it-IT" sz="1800" dirty="0"/>
              <a:t>the </a:t>
            </a:r>
            <a:r>
              <a:rPr lang="it-IT" altLang="it-IT" sz="1800" dirty="0">
                <a:solidFill>
                  <a:srgbClr val="00B0F0"/>
                </a:solidFill>
              </a:rPr>
              <a:t>C-ion</a:t>
            </a:r>
            <a:r>
              <a:rPr lang="it-IT" altLang="it-IT" sz="1800" dirty="0"/>
              <a:t> pilot project at GSI </a:t>
            </a:r>
            <a:r>
              <a:rPr lang="it-IT" altLang="it-IT" sz="1600" i="1" dirty="0"/>
              <a:t>(Darmstadt, Germany)</a:t>
            </a:r>
          </a:p>
          <a:p>
            <a:r>
              <a:rPr lang="it-IT" altLang="it-IT" sz="1800" b="1" dirty="0">
                <a:solidFill>
                  <a:srgbClr val="FF0000"/>
                </a:solidFill>
              </a:rPr>
              <a:t>2009</a:t>
            </a:r>
            <a:r>
              <a:rPr lang="it-IT" altLang="it-IT" sz="1800" dirty="0">
                <a:solidFill>
                  <a:srgbClr val="FF0000"/>
                </a:solidFill>
              </a:rPr>
              <a:t>: </a:t>
            </a:r>
            <a:r>
              <a:rPr lang="it-IT" altLang="it-IT" sz="1800" dirty="0">
                <a:solidFill>
                  <a:srgbClr val="00B0F0"/>
                </a:solidFill>
              </a:rPr>
              <a:t>C-ion</a:t>
            </a:r>
            <a:r>
              <a:rPr lang="it-IT" altLang="it-IT" sz="1800" dirty="0"/>
              <a:t> therapy starts in Europe </a:t>
            </a:r>
            <a:r>
              <a:rPr lang="it-IT" altLang="it-IT" sz="1600" i="1" dirty="0"/>
              <a:t>(Heidelberg)</a:t>
            </a:r>
          </a:p>
          <a:p>
            <a:r>
              <a:rPr lang="it-IT" altLang="it-IT" sz="1800" b="1" dirty="0">
                <a:solidFill>
                  <a:srgbClr val="FF0000"/>
                </a:solidFill>
              </a:rPr>
              <a:t>2012</a:t>
            </a:r>
            <a:r>
              <a:rPr lang="it-IT" altLang="it-IT" sz="1800" dirty="0">
                <a:solidFill>
                  <a:srgbClr val="FF0000"/>
                </a:solidFill>
              </a:rPr>
              <a:t>:</a:t>
            </a:r>
            <a:r>
              <a:rPr lang="it-IT" altLang="it-IT" sz="1800" dirty="0"/>
              <a:t> </a:t>
            </a:r>
            <a:r>
              <a:rPr lang="it-IT" altLang="it-IT" sz="1800" dirty="0">
                <a:solidFill>
                  <a:srgbClr val="00B0F0"/>
                </a:solidFill>
              </a:rPr>
              <a:t>C-ion</a:t>
            </a:r>
            <a:r>
              <a:rPr lang="it-IT" altLang="it-IT" sz="1800" dirty="0"/>
              <a:t> therapy starts in Italy </a:t>
            </a:r>
            <a:r>
              <a:rPr lang="it-IT" altLang="it-IT" sz="1600" i="1" dirty="0"/>
              <a:t>(CNAO, Pavia)</a:t>
            </a:r>
          </a:p>
          <a:p>
            <a:endParaRPr lang="en-GB" dirty="0"/>
          </a:p>
        </p:txBody>
      </p:sp>
      <p:pic>
        <p:nvPicPr>
          <p:cNvPr id="7" name="Picture 2" descr="Difference Between Hospital and Clinic | AIHT Educ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047" y="5229200"/>
            <a:ext cx="2016224" cy="142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360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9BBE20B-47DE-4ABE-A29A-BC7F756D891A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1585913"/>
            <a:ext cx="1827212" cy="2520950"/>
            <a:chOff x="2699792" y="1586409"/>
            <a:chExt cx="1827796" cy="2520280"/>
          </a:xfrm>
        </p:grpSpPr>
        <p:grpSp>
          <p:nvGrpSpPr>
            <p:cNvPr id="50265" name="Group 77">
              <a:extLst>
                <a:ext uri="{FF2B5EF4-FFF2-40B4-BE49-F238E27FC236}">
                  <a16:creationId xmlns:a16="http://schemas.microsoft.com/office/drawing/2014/main" id="{0E0D8EB0-D822-446C-A109-994DE101E2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5816" y="2018457"/>
              <a:ext cx="1611772" cy="2088232"/>
              <a:chOff x="1835696" y="764704"/>
              <a:chExt cx="1611772" cy="2088232"/>
            </a:xfrm>
          </p:grpSpPr>
          <p:grpSp>
            <p:nvGrpSpPr>
              <p:cNvPr id="50267" name="Group 78">
                <a:extLst>
                  <a:ext uri="{FF2B5EF4-FFF2-40B4-BE49-F238E27FC236}">
                    <a16:creationId xmlns:a16="http://schemas.microsoft.com/office/drawing/2014/main" id="{C5E60F80-C270-491D-A499-00DD791162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38297" y="921635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93" name="Straight Arrow Connector 92">
                  <a:extLst>
                    <a:ext uri="{FF2B5EF4-FFF2-40B4-BE49-F238E27FC236}">
                      <a16:creationId xmlns:a16="http://schemas.microsoft.com/office/drawing/2014/main" id="{F7C2ECA4-074F-43BD-B96E-5FA389DBC996}"/>
                    </a:ext>
                  </a:extLst>
                </p:cNvPr>
                <p:cNvCxnSpPr/>
                <p:nvPr/>
              </p:nvCxnSpPr>
              <p:spPr>
                <a:xfrm>
                  <a:off x="1908280" y="1110977"/>
                  <a:ext cx="1539187" cy="287934"/>
                </a:xfrm>
                <a:prstGeom prst="straightConnector1">
                  <a:avLst/>
                </a:prstGeom>
                <a:ln w="9842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>
                  <a:extLst>
                    <a:ext uri="{FF2B5EF4-FFF2-40B4-BE49-F238E27FC236}">
                      <a16:creationId xmlns:a16="http://schemas.microsoft.com/office/drawing/2014/main" id="{36E19626-EF7A-4DCF-BC48-993F55C62D5D}"/>
                    </a:ext>
                  </a:extLst>
                </p:cNvPr>
                <p:cNvCxnSpPr/>
                <p:nvPr/>
              </p:nvCxnSpPr>
              <p:spPr>
                <a:xfrm flipH="1" flipV="1">
                  <a:off x="1908280" y="1349832"/>
                  <a:ext cx="1459798" cy="19632"/>
                </a:xfrm>
                <a:prstGeom prst="straightConnector1">
                  <a:avLst/>
                </a:prstGeom>
                <a:ln w="9842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934ADE5-7557-433A-9E34-15CD33076F79}"/>
                  </a:ext>
                </a:extLst>
              </p:cNvPr>
              <p:cNvCxnSpPr/>
              <p:nvPr/>
            </p:nvCxnSpPr>
            <p:spPr>
              <a:xfrm>
                <a:off x="1835641" y="764341"/>
                <a:ext cx="1611827" cy="4316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E072A0D2-44D8-46BD-830C-F1C8EBA2A469}"/>
                  </a:ext>
                </a:extLst>
              </p:cNvPr>
              <p:cNvCxnSpPr/>
              <p:nvPr/>
            </p:nvCxnSpPr>
            <p:spPr>
              <a:xfrm>
                <a:off x="3447468" y="1196026"/>
                <a:ext cx="0" cy="16569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47E22310-B04F-45C9-B2D3-03E8C9E760AE}"/>
                  </a:ext>
                </a:extLst>
              </p:cNvPr>
              <p:cNvCxnSpPr/>
              <p:nvPr/>
            </p:nvCxnSpPr>
            <p:spPr>
              <a:xfrm>
                <a:off x="1835641" y="764341"/>
                <a:ext cx="0" cy="16569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7FC85BAB-38A0-4CA2-94F4-92E5C7775959}"/>
                  </a:ext>
                </a:extLst>
              </p:cNvPr>
              <p:cNvCxnSpPr/>
              <p:nvPr/>
            </p:nvCxnSpPr>
            <p:spPr>
              <a:xfrm>
                <a:off x="1835641" y="2421251"/>
                <a:ext cx="1611827" cy="4316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272" name="Group 83">
                <a:extLst>
                  <a:ext uri="{FF2B5EF4-FFF2-40B4-BE49-F238E27FC236}">
                    <a16:creationId xmlns:a16="http://schemas.microsoft.com/office/drawing/2014/main" id="{8C855060-2E92-4C28-8C0D-0B356EBD75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26876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91" name="Straight Arrow Connector 90">
                  <a:extLst>
                    <a:ext uri="{FF2B5EF4-FFF2-40B4-BE49-F238E27FC236}">
                      <a16:creationId xmlns:a16="http://schemas.microsoft.com/office/drawing/2014/main" id="{9ED7B65C-EDFD-4F02-821C-E0EFE97B0B35}"/>
                    </a:ext>
                  </a:extLst>
                </p:cNvPr>
                <p:cNvCxnSpPr/>
                <p:nvPr/>
              </p:nvCxnSpPr>
              <p:spPr>
                <a:xfrm>
                  <a:off x="1907089" y="1111284"/>
                  <a:ext cx="1540808" cy="287934"/>
                </a:xfrm>
                <a:prstGeom prst="straightConnector1">
                  <a:avLst/>
                </a:prstGeom>
                <a:ln w="9842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>
                  <a:extLst>
                    <a:ext uri="{FF2B5EF4-FFF2-40B4-BE49-F238E27FC236}">
                      <a16:creationId xmlns:a16="http://schemas.microsoft.com/office/drawing/2014/main" id="{295AA5A4-41EB-4398-A0EE-1A56A1F90129}"/>
                    </a:ext>
                  </a:extLst>
                </p:cNvPr>
                <p:cNvCxnSpPr/>
                <p:nvPr/>
              </p:nvCxnSpPr>
              <p:spPr>
                <a:xfrm flipH="1" flipV="1">
                  <a:off x="1907089" y="1350138"/>
                  <a:ext cx="1461418" cy="19632"/>
                </a:xfrm>
                <a:prstGeom prst="straightConnector1">
                  <a:avLst/>
                </a:prstGeom>
                <a:ln w="9842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73" name="Group 84">
                <a:extLst>
                  <a:ext uri="{FF2B5EF4-FFF2-40B4-BE49-F238E27FC236}">
                    <a16:creationId xmlns:a16="http://schemas.microsoft.com/office/drawing/2014/main" id="{3A2A8E22-668D-4BAC-BC34-E7FFA4ECEC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62880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89" name="Straight Arrow Connector 88">
                  <a:extLst>
                    <a:ext uri="{FF2B5EF4-FFF2-40B4-BE49-F238E27FC236}">
                      <a16:creationId xmlns:a16="http://schemas.microsoft.com/office/drawing/2014/main" id="{129E1082-2BD5-4389-831A-19527E3BE3AC}"/>
                    </a:ext>
                  </a:extLst>
                </p:cNvPr>
                <p:cNvCxnSpPr/>
                <p:nvPr/>
              </p:nvCxnSpPr>
              <p:spPr>
                <a:xfrm>
                  <a:off x="1907089" y="1111439"/>
                  <a:ext cx="1540808" cy="287934"/>
                </a:xfrm>
                <a:prstGeom prst="straightConnector1">
                  <a:avLst/>
                </a:prstGeom>
                <a:ln w="9842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1C52C476-3B01-442E-91A7-B387CFBD457F}"/>
                    </a:ext>
                  </a:extLst>
                </p:cNvPr>
                <p:cNvCxnSpPr/>
                <p:nvPr/>
              </p:nvCxnSpPr>
              <p:spPr>
                <a:xfrm flipH="1" flipV="1">
                  <a:off x="1907089" y="1350294"/>
                  <a:ext cx="1461418" cy="19632"/>
                </a:xfrm>
                <a:prstGeom prst="straightConnector1">
                  <a:avLst/>
                </a:prstGeom>
                <a:ln w="9842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74" name="Group 85">
                <a:extLst>
                  <a:ext uri="{FF2B5EF4-FFF2-40B4-BE49-F238E27FC236}">
                    <a16:creationId xmlns:a16="http://schemas.microsoft.com/office/drawing/2014/main" id="{0FB3E899-9704-46BD-8F77-B9C566F231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98884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87" name="Straight Arrow Connector 86">
                  <a:extLst>
                    <a:ext uri="{FF2B5EF4-FFF2-40B4-BE49-F238E27FC236}">
                      <a16:creationId xmlns:a16="http://schemas.microsoft.com/office/drawing/2014/main" id="{052F357A-03CF-4156-9AAA-4CA667D4974A}"/>
                    </a:ext>
                  </a:extLst>
                </p:cNvPr>
                <p:cNvCxnSpPr/>
                <p:nvPr/>
              </p:nvCxnSpPr>
              <p:spPr>
                <a:xfrm>
                  <a:off x="1907089" y="1091964"/>
                  <a:ext cx="1540808" cy="307566"/>
                </a:xfrm>
                <a:prstGeom prst="straightConnector1">
                  <a:avLst/>
                </a:prstGeom>
                <a:ln w="9842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>
                  <a:extLst>
                    <a:ext uri="{FF2B5EF4-FFF2-40B4-BE49-F238E27FC236}">
                      <a16:creationId xmlns:a16="http://schemas.microsoft.com/office/drawing/2014/main" id="{2194715F-771B-4B97-8BE4-D10AA48C9169}"/>
                    </a:ext>
                  </a:extLst>
                </p:cNvPr>
                <p:cNvCxnSpPr/>
                <p:nvPr/>
              </p:nvCxnSpPr>
              <p:spPr>
                <a:xfrm flipH="1" flipV="1">
                  <a:off x="1907089" y="1349359"/>
                  <a:ext cx="1461418" cy="19632"/>
                </a:xfrm>
                <a:prstGeom prst="straightConnector1">
                  <a:avLst/>
                </a:prstGeom>
                <a:ln w="9842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0266" name="TextBox 1023">
              <a:extLst>
                <a:ext uri="{FF2B5EF4-FFF2-40B4-BE49-F238E27FC236}">
                  <a16:creationId xmlns:a16="http://schemas.microsoft.com/office/drawing/2014/main" id="{653B75EE-67CD-4174-871B-91594D02B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792" y="1586409"/>
              <a:ext cx="1080120" cy="400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 dirty="0">
                  <a:solidFill>
                    <a:srgbClr val="7030A0"/>
                  </a:solidFill>
                </a:rPr>
                <a:t>slice 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03E222-14F6-40B6-84F0-9CFC272A00D8}"/>
              </a:ext>
            </a:extLst>
          </p:cNvPr>
          <p:cNvGrpSpPr>
            <a:grpSpLocks/>
          </p:cNvGrpSpPr>
          <p:nvPr/>
        </p:nvGrpSpPr>
        <p:grpSpPr bwMode="auto">
          <a:xfrm>
            <a:off x="3779838" y="1585913"/>
            <a:ext cx="1855787" cy="2571750"/>
            <a:chOff x="3779912" y="1586409"/>
            <a:chExt cx="1855392" cy="2571336"/>
          </a:xfrm>
        </p:grpSpPr>
        <p:grpSp>
          <p:nvGrpSpPr>
            <p:cNvPr id="50247" name="Group 58">
              <a:extLst>
                <a:ext uri="{FF2B5EF4-FFF2-40B4-BE49-F238E27FC236}">
                  <a16:creationId xmlns:a16="http://schemas.microsoft.com/office/drawing/2014/main" id="{0AA62A2C-7231-42F3-8910-DF271DC425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3532" y="2069513"/>
              <a:ext cx="1611772" cy="2088232"/>
              <a:chOff x="1835696" y="764704"/>
              <a:chExt cx="1611772" cy="2088232"/>
            </a:xfrm>
          </p:grpSpPr>
          <p:grpSp>
            <p:nvGrpSpPr>
              <p:cNvPr id="50249" name="Group 31">
                <a:extLst>
                  <a:ext uri="{FF2B5EF4-FFF2-40B4-BE49-F238E27FC236}">
                    <a16:creationId xmlns:a16="http://schemas.microsoft.com/office/drawing/2014/main" id="{D949A8D7-E78B-4F36-AA8C-469F87F511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38297" y="921635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4" name="Straight Arrow Connector 3">
                  <a:extLst>
                    <a:ext uri="{FF2B5EF4-FFF2-40B4-BE49-F238E27FC236}">
                      <a16:creationId xmlns:a16="http://schemas.microsoft.com/office/drawing/2014/main" id="{7FD8BA45-A2A3-415A-9D95-76E9BC80B4BB}"/>
                    </a:ext>
                  </a:extLst>
                </p:cNvPr>
                <p:cNvCxnSpPr/>
                <p:nvPr/>
              </p:nvCxnSpPr>
              <p:spPr>
                <a:xfrm>
                  <a:off x="1907480" y="1110839"/>
                  <a:ext cx="1539987" cy="287964"/>
                </a:xfrm>
                <a:prstGeom prst="straightConnector1">
                  <a:avLst/>
                </a:prstGeom>
                <a:ln w="9842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6CA504CB-9AC1-4B6D-ADE4-D6A21A5B2A58}"/>
                    </a:ext>
                  </a:extLst>
                </p:cNvPr>
                <p:cNvCxnSpPr/>
                <p:nvPr/>
              </p:nvCxnSpPr>
              <p:spPr>
                <a:xfrm flipH="1" flipV="1">
                  <a:off x="1907480" y="1349718"/>
                  <a:ext cx="1460640" cy="19634"/>
                </a:xfrm>
                <a:prstGeom prst="straightConnector1">
                  <a:avLst/>
                </a:prstGeom>
                <a:ln w="9842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7C2B8BB-7880-4FD7-A83E-8670DE44221B}"/>
                  </a:ext>
                </a:extLst>
              </p:cNvPr>
              <p:cNvCxnSpPr/>
              <p:nvPr/>
            </p:nvCxnSpPr>
            <p:spPr>
              <a:xfrm>
                <a:off x="1834911" y="764122"/>
                <a:ext cx="1612557" cy="431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0C3845E-CA4E-46E5-8B00-5997C680D027}"/>
                  </a:ext>
                </a:extLst>
              </p:cNvPr>
              <p:cNvCxnSpPr/>
              <p:nvPr/>
            </p:nvCxnSpPr>
            <p:spPr>
              <a:xfrm>
                <a:off x="3447468" y="1195853"/>
                <a:ext cx="0" cy="16570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170F15E-325D-43B5-8D7E-DD0496A5624E}"/>
                  </a:ext>
                </a:extLst>
              </p:cNvPr>
              <p:cNvCxnSpPr/>
              <p:nvPr/>
            </p:nvCxnSpPr>
            <p:spPr>
              <a:xfrm>
                <a:off x="1834911" y="764122"/>
                <a:ext cx="0" cy="16570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FF2A8850-DEBE-49DF-A7EE-CD4E0152561C}"/>
                  </a:ext>
                </a:extLst>
              </p:cNvPr>
              <p:cNvCxnSpPr/>
              <p:nvPr/>
            </p:nvCxnSpPr>
            <p:spPr>
              <a:xfrm>
                <a:off x="1834911" y="2421205"/>
                <a:ext cx="1612557" cy="431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254" name="Group 48">
                <a:extLst>
                  <a:ext uri="{FF2B5EF4-FFF2-40B4-BE49-F238E27FC236}">
                    <a16:creationId xmlns:a16="http://schemas.microsoft.com/office/drawing/2014/main" id="{3C600B03-7010-4D34-87BD-3ECE1E5523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26876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411619E0-90A5-45DF-B5AA-39DEB0239A02}"/>
                    </a:ext>
                  </a:extLst>
                </p:cNvPr>
                <p:cNvCxnSpPr/>
                <p:nvPr/>
              </p:nvCxnSpPr>
              <p:spPr>
                <a:xfrm>
                  <a:off x="1878777" y="1111170"/>
                  <a:ext cx="1569136" cy="287964"/>
                </a:xfrm>
                <a:prstGeom prst="straightConnector1">
                  <a:avLst/>
                </a:prstGeom>
                <a:ln w="9842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74C4DC8C-EBAE-4CE2-A594-A0E5186D8F97}"/>
                    </a:ext>
                  </a:extLst>
                </p:cNvPr>
                <p:cNvCxnSpPr/>
                <p:nvPr/>
              </p:nvCxnSpPr>
              <p:spPr>
                <a:xfrm flipH="1" flipV="1">
                  <a:off x="1878777" y="1350049"/>
                  <a:ext cx="1489789" cy="19634"/>
                </a:xfrm>
                <a:prstGeom prst="straightConnector1">
                  <a:avLst/>
                </a:prstGeom>
                <a:ln w="9842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55" name="Group 51">
                <a:extLst>
                  <a:ext uri="{FF2B5EF4-FFF2-40B4-BE49-F238E27FC236}">
                    <a16:creationId xmlns:a16="http://schemas.microsoft.com/office/drawing/2014/main" id="{715485AE-4ECC-4E6F-8BAC-83B42F972B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62880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48383A57-F729-48C1-B5E4-3D46953C34D7}"/>
                    </a:ext>
                  </a:extLst>
                </p:cNvPr>
                <p:cNvCxnSpPr/>
                <p:nvPr/>
              </p:nvCxnSpPr>
              <p:spPr>
                <a:xfrm>
                  <a:off x="1878777" y="1111351"/>
                  <a:ext cx="1569136" cy="287964"/>
                </a:xfrm>
                <a:prstGeom prst="straightConnector1">
                  <a:avLst/>
                </a:prstGeom>
                <a:ln w="9842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7FD79614-02BA-47C6-B57A-7DAA6E3FC566}"/>
                    </a:ext>
                  </a:extLst>
                </p:cNvPr>
                <p:cNvCxnSpPr/>
                <p:nvPr/>
              </p:nvCxnSpPr>
              <p:spPr>
                <a:xfrm flipH="1" flipV="1">
                  <a:off x="1878777" y="1350231"/>
                  <a:ext cx="1489789" cy="19634"/>
                </a:xfrm>
                <a:prstGeom prst="straightConnector1">
                  <a:avLst/>
                </a:prstGeom>
                <a:ln w="9842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56" name="Group 54">
                <a:extLst>
                  <a:ext uri="{FF2B5EF4-FFF2-40B4-BE49-F238E27FC236}">
                    <a16:creationId xmlns:a16="http://schemas.microsoft.com/office/drawing/2014/main" id="{2F276DE3-9414-4BD1-937D-1415530F28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98884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D8123F5D-4FAA-49D9-9510-9D8B890F72A4}"/>
                    </a:ext>
                  </a:extLst>
                </p:cNvPr>
                <p:cNvCxnSpPr/>
                <p:nvPr/>
              </p:nvCxnSpPr>
              <p:spPr>
                <a:xfrm>
                  <a:off x="1878777" y="1091899"/>
                  <a:ext cx="1569136" cy="307598"/>
                </a:xfrm>
                <a:prstGeom prst="straightConnector1">
                  <a:avLst/>
                </a:prstGeom>
                <a:ln w="9842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7EEA412D-65FB-43C8-8A05-69E4EAE7CAAF}"/>
                    </a:ext>
                  </a:extLst>
                </p:cNvPr>
                <p:cNvCxnSpPr/>
                <p:nvPr/>
              </p:nvCxnSpPr>
              <p:spPr>
                <a:xfrm flipH="1" flipV="1">
                  <a:off x="1878777" y="1349322"/>
                  <a:ext cx="1489789" cy="19634"/>
                </a:xfrm>
                <a:prstGeom prst="straightConnector1">
                  <a:avLst/>
                </a:prstGeom>
                <a:ln w="9842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0248" name="TextBox 131">
              <a:extLst>
                <a:ext uri="{FF2B5EF4-FFF2-40B4-BE49-F238E27FC236}">
                  <a16:creationId xmlns:a16="http://schemas.microsoft.com/office/drawing/2014/main" id="{CF89EB8F-0B65-4096-BC63-6559C9FCB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912" y="1586409"/>
              <a:ext cx="1080120" cy="400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 dirty="0">
                  <a:solidFill>
                    <a:srgbClr val="0070C0"/>
                  </a:solidFill>
                </a:rPr>
                <a:t>slice 4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2E35BD1-7A58-4D39-9EEB-B9CFAC0D0269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1585913"/>
            <a:ext cx="1755775" cy="2571750"/>
            <a:chOff x="4716016" y="1586409"/>
            <a:chExt cx="1755788" cy="2571336"/>
          </a:xfrm>
        </p:grpSpPr>
        <p:grpSp>
          <p:nvGrpSpPr>
            <p:cNvPr id="50229" name="Group 60">
              <a:extLst>
                <a:ext uri="{FF2B5EF4-FFF2-40B4-BE49-F238E27FC236}">
                  <a16:creationId xmlns:a16="http://schemas.microsoft.com/office/drawing/2014/main" id="{DB910BB1-B1F2-4292-AC51-DDCDFC8735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0032" y="2069513"/>
              <a:ext cx="1611772" cy="2088232"/>
              <a:chOff x="1835696" y="764704"/>
              <a:chExt cx="1611772" cy="2088232"/>
            </a:xfrm>
          </p:grpSpPr>
          <p:grpSp>
            <p:nvGrpSpPr>
              <p:cNvPr id="50231" name="Group 61">
                <a:extLst>
                  <a:ext uri="{FF2B5EF4-FFF2-40B4-BE49-F238E27FC236}">
                    <a16:creationId xmlns:a16="http://schemas.microsoft.com/office/drawing/2014/main" id="{B594F3C8-8044-4E86-B3E8-A91A8F869F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38297" y="921635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id="{51C5945A-1FEB-4EB5-9292-1305212C7C48}"/>
                    </a:ext>
                  </a:extLst>
                </p:cNvPr>
                <p:cNvCxnSpPr/>
                <p:nvPr/>
              </p:nvCxnSpPr>
              <p:spPr>
                <a:xfrm>
                  <a:off x="1936294" y="1110839"/>
                  <a:ext cx="1511173" cy="287964"/>
                </a:xfrm>
                <a:prstGeom prst="straightConnector1">
                  <a:avLst/>
                </a:prstGeom>
                <a:ln w="9842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02F22023-5334-4D3F-8439-05DF691DFBE2}"/>
                    </a:ext>
                  </a:extLst>
                </p:cNvPr>
                <p:cNvCxnSpPr/>
                <p:nvPr/>
              </p:nvCxnSpPr>
              <p:spPr>
                <a:xfrm flipH="1" flipV="1">
                  <a:off x="1936294" y="1349718"/>
                  <a:ext cx="1431807" cy="19634"/>
                </a:xfrm>
                <a:prstGeom prst="straightConnector1">
                  <a:avLst/>
                </a:prstGeom>
                <a:ln w="9842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CB9B686F-3F76-4D3D-9AA3-73BA34AC0EAD}"/>
                  </a:ext>
                </a:extLst>
              </p:cNvPr>
              <p:cNvCxnSpPr/>
              <p:nvPr/>
            </p:nvCxnSpPr>
            <p:spPr>
              <a:xfrm>
                <a:off x="1836143" y="764122"/>
                <a:ext cx="1611325" cy="431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EC3EF27-A068-4754-8DBA-E87D7A1219DC}"/>
                  </a:ext>
                </a:extLst>
              </p:cNvPr>
              <p:cNvCxnSpPr/>
              <p:nvPr/>
            </p:nvCxnSpPr>
            <p:spPr>
              <a:xfrm>
                <a:off x="3447468" y="1195853"/>
                <a:ext cx="0" cy="16570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4A7ECA73-0CE3-433F-BCC2-752F37329A39}"/>
                  </a:ext>
                </a:extLst>
              </p:cNvPr>
              <p:cNvCxnSpPr/>
              <p:nvPr/>
            </p:nvCxnSpPr>
            <p:spPr>
              <a:xfrm>
                <a:off x="1836143" y="764122"/>
                <a:ext cx="0" cy="16570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6F8B48F2-3D72-4CDA-960E-0E2C949F4E24}"/>
                  </a:ext>
                </a:extLst>
              </p:cNvPr>
              <p:cNvCxnSpPr/>
              <p:nvPr/>
            </p:nvCxnSpPr>
            <p:spPr>
              <a:xfrm>
                <a:off x="1836143" y="2421205"/>
                <a:ext cx="1611325" cy="431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236" name="Group 66">
                <a:extLst>
                  <a:ext uri="{FF2B5EF4-FFF2-40B4-BE49-F238E27FC236}">
                    <a16:creationId xmlns:a16="http://schemas.microsoft.com/office/drawing/2014/main" id="{13414B32-5E72-4317-B3EB-D1F6D9D46B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26876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74" name="Straight Arrow Connector 73">
                  <a:extLst>
                    <a:ext uri="{FF2B5EF4-FFF2-40B4-BE49-F238E27FC236}">
                      <a16:creationId xmlns:a16="http://schemas.microsoft.com/office/drawing/2014/main" id="{E29B956A-1904-4F34-BB79-B7A71A14BA5B}"/>
                    </a:ext>
                  </a:extLst>
                </p:cNvPr>
                <p:cNvCxnSpPr/>
                <p:nvPr/>
              </p:nvCxnSpPr>
              <p:spPr>
                <a:xfrm>
                  <a:off x="1907580" y="1111170"/>
                  <a:ext cx="1540326" cy="287964"/>
                </a:xfrm>
                <a:prstGeom prst="straightConnector1">
                  <a:avLst/>
                </a:prstGeom>
                <a:ln w="9842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>
                  <a:extLst>
                    <a:ext uri="{FF2B5EF4-FFF2-40B4-BE49-F238E27FC236}">
                      <a16:creationId xmlns:a16="http://schemas.microsoft.com/office/drawing/2014/main" id="{3A8D5760-0827-44DC-9751-6A40B0AF1F10}"/>
                    </a:ext>
                  </a:extLst>
                </p:cNvPr>
                <p:cNvCxnSpPr/>
                <p:nvPr/>
              </p:nvCxnSpPr>
              <p:spPr>
                <a:xfrm flipH="1" flipV="1">
                  <a:off x="1907580" y="1350049"/>
                  <a:ext cx="1460962" cy="19634"/>
                </a:xfrm>
                <a:prstGeom prst="straightConnector1">
                  <a:avLst/>
                </a:prstGeom>
                <a:ln w="9842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37" name="Group 67">
                <a:extLst>
                  <a:ext uri="{FF2B5EF4-FFF2-40B4-BE49-F238E27FC236}">
                    <a16:creationId xmlns:a16="http://schemas.microsoft.com/office/drawing/2014/main" id="{5A785AC5-F9D7-409C-B615-E84E05D660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62880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089274D4-E9F9-4C23-9BE0-EC38AE3391F2}"/>
                    </a:ext>
                  </a:extLst>
                </p:cNvPr>
                <p:cNvCxnSpPr/>
                <p:nvPr/>
              </p:nvCxnSpPr>
              <p:spPr>
                <a:xfrm>
                  <a:off x="1907580" y="1111351"/>
                  <a:ext cx="1540326" cy="287964"/>
                </a:xfrm>
                <a:prstGeom prst="straightConnector1">
                  <a:avLst/>
                </a:prstGeom>
                <a:ln w="9842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>
                  <a:extLst>
                    <a:ext uri="{FF2B5EF4-FFF2-40B4-BE49-F238E27FC236}">
                      <a16:creationId xmlns:a16="http://schemas.microsoft.com/office/drawing/2014/main" id="{994DF537-D641-4B24-AA2D-3CC1E2796CD4}"/>
                    </a:ext>
                  </a:extLst>
                </p:cNvPr>
                <p:cNvCxnSpPr/>
                <p:nvPr/>
              </p:nvCxnSpPr>
              <p:spPr>
                <a:xfrm flipH="1" flipV="1">
                  <a:off x="1907580" y="1350231"/>
                  <a:ext cx="1460962" cy="19634"/>
                </a:xfrm>
                <a:prstGeom prst="straightConnector1">
                  <a:avLst/>
                </a:prstGeom>
                <a:ln w="9842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38" name="Group 68">
                <a:extLst>
                  <a:ext uri="{FF2B5EF4-FFF2-40B4-BE49-F238E27FC236}">
                    <a16:creationId xmlns:a16="http://schemas.microsoft.com/office/drawing/2014/main" id="{D31C92EF-63CE-484D-9BCC-FF29AB389C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98884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6EB51A07-E081-48AC-ACF8-05589366F33D}"/>
                    </a:ext>
                  </a:extLst>
                </p:cNvPr>
                <p:cNvCxnSpPr/>
                <p:nvPr/>
              </p:nvCxnSpPr>
              <p:spPr>
                <a:xfrm>
                  <a:off x="1907580" y="1091899"/>
                  <a:ext cx="1540326" cy="307598"/>
                </a:xfrm>
                <a:prstGeom prst="straightConnector1">
                  <a:avLst/>
                </a:prstGeom>
                <a:ln w="9842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791E57EC-1BE4-46B0-84D5-A1215775BB93}"/>
                    </a:ext>
                  </a:extLst>
                </p:cNvPr>
                <p:cNvCxnSpPr/>
                <p:nvPr/>
              </p:nvCxnSpPr>
              <p:spPr>
                <a:xfrm flipH="1" flipV="1">
                  <a:off x="1907580" y="1349322"/>
                  <a:ext cx="1460962" cy="19634"/>
                </a:xfrm>
                <a:prstGeom prst="straightConnector1">
                  <a:avLst/>
                </a:prstGeom>
                <a:ln w="9842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0230" name="TextBox 132">
              <a:extLst>
                <a:ext uri="{FF2B5EF4-FFF2-40B4-BE49-F238E27FC236}">
                  <a16:creationId xmlns:a16="http://schemas.microsoft.com/office/drawing/2014/main" id="{B4EF2F24-A1E4-4EFF-9E73-C9B2026F7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6016" y="1586409"/>
              <a:ext cx="1177197" cy="400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 dirty="0">
                  <a:solidFill>
                    <a:srgbClr val="00B050"/>
                  </a:solidFill>
                </a:rPr>
                <a:t>slice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A619376-484B-40DE-9683-47B7F8D18AB0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1557338"/>
            <a:ext cx="1782763" cy="2600325"/>
            <a:chOff x="5724128" y="1556792"/>
            <a:chExt cx="1783384" cy="2600953"/>
          </a:xfrm>
        </p:grpSpPr>
        <p:grpSp>
          <p:nvGrpSpPr>
            <p:cNvPr id="50211" name="Group 94">
              <a:extLst>
                <a:ext uri="{FF2B5EF4-FFF2-40B4-BE49-F238E27FC236}">
                  <a16:creationId xmlns:a16="http://schemas.microsoft.com/office/drawing/2014/main" id="{1E19F84A-2609-41A9-853F-169B3E549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5740" y="2069513"/>
              <a:ext cx="1611772" cy="2088232"/>
              <a:chOff x="1835696" y="764704"/>
              <a:chExt cx="1611772" cy="2088232"/>
            </a:xfrm>
          </p:grpSpPr>
          <p:grpSp>
            <p:nvGrpSpPr>
              <p:cNvPr id="50213" name="Group 95">
                <a:extLst>
                  <a:ext uri="{FF2B5EF4-FFF2-40B4-BE49-F238E27FC236}">
                    <a16:creationId xmlns:a16="http://schemas.microsoft.com/office/drawing/2014/main" id="{5375C5CC-8674-40F3-854A-ABF577F212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38297" y="921635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EDC1AF60-0493-4ECF-BE19-E71A8ADE4DC1}"/>
                    </a:ext>
                  </a:extLst>
                </p:cNvPr>
                <p:cNvCxnSpPr/>
                <p:nvPr/>
              </p:nvCxnSpPr>
              <p:spPr>
                <a:xfrm>
                  <a:off x="1908236" y="1111396"/>
                  <a:ext cx="1539231" cy="288079"/>
                </a:xfrm>
                <a:prstGeom prst="straightConnector1">
                  <a:avLst/>
                </a:prstGeom>
                <a:ln w="9842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>
                  <a:extLst>
                    <a:ext uri="{FF2B5EF4-FFF2-40B4-BE49-F238E27FC236}">
                      <a16:creationId xmlns:a16="http://schemas.microsoft.com/office/drawing/2014/main" id="{0112013D-B446-4927-8AFB-378517B0FA9B}"/>
                    </a:ext>
                  </a:extLst>
                </p:cNvPr>
                <p:cNvCxnSpPr/>
                <p:nvPr/>
              </p:nvCxnSpPr>
              <p:spPr>
                <a:xfrm flipH="1" flipV="1">
                  <a:off x="1908236" y="1350371"/>
                  <a:ext cx="1459839" cy="19642"/>
                </a:xfrm>
                <a:prstGeom prst="straightConnector1">
                  <a:avLst/>
                </a:prstGeom>
                <a:ln w="9842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59C9DB18-F82D-4BC0-A9DC-DBB25D2EDFA1}"/>
                  </a:ext>
                </a:extLst>
              </p:cNvPr>
              <p:cNvCxnSpPr/>
              <p:nvPr/>
            </p:nvCxnSpPr>
            <p:spPr>
              <a:xfrm>
                <a:off x="1835594" y="764869"/>
                <a:ext cx="1611874" cy="4319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0DB1A7D3-704D-4920-A0BB-8427B7586FBE}"/>
                  </a:ext>
                </a:extLst>
              </p:cNvPr>
              <p:cNvCxnSpPr/>
              <p:nvPr/>
            </p:nvCxnSpPr>
            <p:spPr>
              <a:xfrm>
                <a:off x="3447468" y="1196773"/>
                <a:ext cx="0" cy="1656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369B8EAF-59C5-499C-B7F8-A196C32BA449}"/>
                  </a:ext>
                </a:extLst>
              </p:cNvPr>
              <p:cNvCxnSpPr/>
              <p:nvPr/>
            </p:nvCxnSpPr>
            <p:spPr>
              <a:xfrm>
                <a:off x="1835594" y="764869"/>
                <a:ext cx="0" cy="1656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55A17CB6-56AA-48EB-BEE5-770237933B4D}"/>
                  </a:ext>
                </a:extLst>
              </p:cNvPr>
              <p:cNvCxnSpPr/>
              <p:nvPr/>
            </p:nvCxnSpPr>
            <p:spPr>
              <a:xfrm>
                <a:off x="1835594" y="2421032"/>
                <a:ext cx="1611874" cy="4319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218" name="Group 100">
                <a:extLst>
                  <a:ext uri="{FF2B5EF4-FFF2-40B4-BE49-F238E27FC236}">
                    <a16:creationId xmlns:a16="http://schemas.microsoft.com/office/drawing/2014/main" id="{85EA1792-AEC8-4C51-9B8E-971EBD05B3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26876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5382490D-1E87-4D5C-B65D-72D7C8FA78FB}"/>
                    </a:ext>
                  </a:extLst>
                </p:cNvPr>
                <p:cNvCxnSpPr/>
                <p:nvPr/>
              </p:nvCxnSpPr>
              <p:spPr>
                <a:xfrm>
                  <a:off x="1907044" y="1110732"/>
                  <a:ext cx="1540851" cy="288079"/>
                </a:xfrm>
                <a:prstGeom prst="straightConnector1">
                  <a:avLst/>
                </a:prstGeom>
                <a:ln w="9842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9A658542-D701-41A8-BE08-B4267A4ECF54}"/>
                    </a:ext>
                  </a:extLst>
                </p:cNvPr>
                <p:cNvCxnSpPr/>
                <p:nvPr/>
              </p:nvCxnSpPr>
              <p:spPr>
                <a:xfrm flipH="1" flipV="1">
                  <a:off x="1907044" y="1349707"/>
                  <a:ext cx="1461460" cy="19642"/>
                </a:xfrm>
                <a:prstGeom prst="straightConnector1">
                  <a:avLst/>
                </a:prstGeom>
                <a:ln w="9842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19" name="Group 101">
                <a:extLst>
                  <a:ext uri="{FF2B5EF4-FFF2-40B4-BE49-F238E27FC236}">
                    <a16:creationId xmlns:a16="http://schemas.microsoft.com/office/drawing/2014/main" id="{BA8442BB-3068-452B-AED4-A69BF490F5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62880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106" name="Straight Arrow Connector 105">
                  <a:extLst>
                    <a:ext uri="{FF2B5EF4-FFF2-40B4-BE49-F238E27FC236}">
                      <a16:creationId xmlns:a16="http://schemas.microsoft.com/office/drawing/2014/main" id="{E3C9DA6D-1D91-49B1-8C7C-A0DFACDF1F85}"/>
                    </a:ext>
                  </a:extLst>
                </p:cNvPr>
                <p:cNvCxnSpPr/>
                <p:nvPr/>
              </p:nvCxnSpPr>
              <p:spPr>
                <a:xfrm>
                  <a:off x="1907044" y="1111013"/>
                  <a:ext cx="1540851" cy="288079"/>
                </a:xfrm>
                <a:prstGeom prst="straightConnector1">
                  <a:avLst/>
                </a:prstGeom>
                <a:ln w="9842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>
                  <a:extLst>
                    <a:ext uri="{FF2B5EF4-FFF2-40B4-BE49-F238E27FC236}">
                      <a16:creationId xmlns:a16="http://schemas.microsoft.com/office/drawing/2014/main" id="{CDB80C93-58B1-4A12-9155-1061506573A7}"/>
                    </a:ext>
                  </a:extLst>
                </p:cNvPr>
                <p:cNvCxnSpPr/>
                <p:nvPr/>
              </p:nvCxnSpPr>
              <p:spPr>
                <a:xfrm flipH="1" flipV="1">
                  <a:off x="1907044" y="1349988"/>
                  <a:ext cx="1461460" cy="19642"/>
                </a:xfrm>
                <a:prstGeom prst="straightConnector1">
                  <a:avLst/>
                </a:prstGeom>
                <a:ln w="9842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20" name="Group 102">
                <a:extLst>
                  <a:ext uri="{FF2B5EF4-FFF2-40B4-BE49-F238E27FC236}">
                    <a16:creationId xmlns:a16="http://schemas.microsoft.com/office/drawing/2014/main" id="{CEE9EDF2-93BB-4A11-B16A-2F1950C27A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98884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104" name="Straight Arrow Connector 103">
                  <a:extLst>
                    <a:ext uri="{FF2B5EF4-FFF2-40B4-BE49-F238E27FC236}">
                      <a16:creationId xmlns:a16="http://schemas.microsoft.com/office/drawing/2014/main" id="{3011E9E4-C3F0-4736-AECA-417E32C8DF1D}"/>
                    </a:ext>
                  </a:extLst>
                </p:cNvPr>
                <p:cNvCxnSpPr/>
                <p:nvPr/>
              </p:nvCxnSpPr>
              <p:spPr>
                <a:xfrm>
                  <a:off x="1907044" y="1111294"/>
                  <a:ext cx="1540851" cy="288079"/>
                </a:xfrm>
                <a:prstGeom prst="straightConnector1">
                  <a:avLst/>
                </a:prstGeom>
                <a:ln w="9842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0B6940F6-15C1-48FA-92C4-F8A728DE8E9B}"/>
                    </a:ext>
                  </a:extLst>
                </p:cNvPr>
                <p:cNvCxnSpPr/>
                <p:nvPr/>
              </p:nvCxnSpPr>
              <p:spPr>
                <a:xfrm flipH="1" flipV="1">
                  <a:off x="1907044" y="1350269"/>
                  <a:ext cx="1461460" cy="19642"/>
                </a:xfrm>
                <a:prstGeom prst="straightConnector1">
                  <a:avLst/>
                </a:prstGeom>
                <a:ln w="9842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0212" name="TextBox 133">
              <a:extLst>
                <a:ext uri="{FF2B5EF4-FFF2-40B4-BE49-F238E27FC236}">
                  <a16:creationId xmlns:a16="http://schemas.microsoft.com/office/drawing/2014/main" id="{5B789202-A5E1-4C52-8ABA-EAE5059A0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4128" y="1556792"/>
              <a:ext cx="1080120" cy="400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 dirty="0">
                  <a:solidFill>
                    <a:srgbClr val="FFC000"/>
                  </a:solidFill>
                </a:rPr>
                <a:t>slice 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E98297C-9793-4C5A-9F2E-B057FEA648BD}"/>
              </a:ext>
            </a:extLst>
          </p:cNvPr>
          <p:cNvGrpSpPr>
            <a:grpSpLocks/>
          </p:cNvGrpSpPr>
          <p:nvPr/>
        </p:nvGrpSpPr>
        <p:grpSpPr bwMode="auto">
          <a:xfrm>
            <a:off x="6757988" y="1547813"/>
            <a:ext cx="1657350" cy="2601912"/>
            <a:chOff x="6758632" y="1556792"/>
            <a:chExt cx="1657388" cy="2600953"/>
          </a:xfrm>
        </p:grpSpPr>
        <p:grpSp>
          <p:nvGrpSpPr>
            <p:cNvPr id="50193" name="Group 111">
              <a:extLst>
                <a:ext uri="{FF2B5EF4-FFF2-40B4-BE49-F238E27FC236}">
                  <a16:creationId xmlns:a16="http://schemas.microsoft.com/office/drawing/2014/main" id="{D52CD94C-E902-4146-8916-6F07DF1F91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04248" y="2069513"/>
              <a:ext cx="1611772" cy="2088232"/>
              <a:chOff x="1835696" y="764704"/>
              <a:chExt cx="1611772" cy="2088232"/>
            </a:xfrm>
          </p:grpSpPr>
          <p:grpSp>
            <p:nvGrpSpPr>
              <p:cNvPr id="50195" name="Group 112">
                <a:extLst>
                  <a:ext uri="{FF2B5EF4-FFF2-40B4-BE49-F238E27FC236}">
                    <a16:creationId xmlns:a16="http://schemas.microsoft.com/office/drawing/2014/main" id="{7159017B-F82E-4EE7-908A-A31BDBFF9F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38297" y="921635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127" name="Straight Arrow Connector 126">
                  <a:extLst>
                    <a:ext uri="{FF2B5EF4-FFF2-40B4-BE49-F238E27FC236}">
                      <a16:creationId xmlns:a16="http://schemas.microsoft.com/office/drawing/2014/main" id="{016BA9A9-2238-420C-8F17-DA2A54F46320}"/>
                    </a:ext>
                  </a:extLst>
                </p:cNvPr>
                <p:cNvCxnSpPr/>
                <p:nvPr/>
              </p:nvCxnSpPr>
              <p:spPr>
                <a:xfrm>
                  <a:off x="1936270" y="1111115"/>
                  <a:ext cx="1511197" cy="287904"/>
                </a:xfrm>
                <a:prstGeom prst="straightConnector1">
                  <a:avLst/>
                </a:prstGeom>
                <a:ln w="984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Arrow Connector 127">
                  <a:extLst>
                    <a:ext uri="{FF2B5EF4-FFF2-40B4-BE49-F238E27FC236}">
                      <a16:creationId xmlns:a16="http://schemas.microsoft.com/office/drawing/2014/main" id="{9429509D-22EA-40FB-BCC0-8CE177F0515B}"/>
                    </a:ext>
                  </a:extLst>
                </p:cNvPr>
                <p:cNvCxnSpPr/>
                <p:nvPr/>
              </p:nvCxnSpPr>
              <p:spPr>
                <a:xfrm flipH="1" flipV="1">
                  <a:off x="1936270" y="1349944"/>
                  <a:ext cx="1431830" cy="19630"/>
                </a:xfrm>
                <a:prstGeom prst="straightConnector1">
                  <a:avLst/>
                </a:prstGeom>
                <a:ln w="984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DD05D2E7-4C9F-4532-9910-BC7FA12A927D}"/>
                  </a:ext>
                </a:extLst>
              </p:cNvPr>
              <p:cNvCxnSpPr/>
              <p:nvPr/>
            </p:nvCxnSpPr>
            <p:spPr>
              <a:xfrm>
                <a:off x="1836118" y="764556"/>
                <a:ext cx="1611350" cy="4316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516DB560-EEE9-4CA5-A7B2-04BD0E8BC554}"/>
                  </a:ext>
                </a:extLst>
              </p:cNvPr>
              <p:cNvCxnSpPr/>
              <p:nvPr/>
            </p:nvCxnSpPr>
            <p:spPr>
              <a:xfrm>
                <a:off x="3447468" y="1196197"/>
                <a:ext cx="0" cy="16567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0EBC7BBE-BAC0-4EBB-A3AC-1EB1AAAE162B}"/>
                  </a:ext>
                </a:extLst>
              </p:cNvPr>
              <p:cNvCxnSpPr/>
              <p:nvPr/>
            </p:nvCxnSpPr>
            <p:spPr>
              <a:xfrm>
                <a:off x="1836118" y="764556"/>
                <a:ext cx="0" cy="16567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AE58322C-EC7B-4FE2-B21F-26A63D9D4B13}"/>
                  </a:ext>
                </a:extLst>
              </p:cNvPr>
              <p:cNvCxnSpPr/>
              <p:nvPr/>
            </p:nvCxnSpPr>
            <p:spPr>
              <a:xfrm>
                <a:off x="1836118" y="2421295"/>
                <a:ext cx="1611350" cy="4316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200" name="Group 117">
                <a:extLst>
                  <a:ext uri="{FF2B5EF4-FFF2-40B4-BE49-F238E27FC236}">
                    <a16:creationId xmlns:a16="http://schemas.microsoft.com/office/drawing/2014/main" id="{39CD94BF-0FEB-43F9-AA7F-179DCC7A9D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26876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125" name="Straight Arrow Connector 124">
                  <a:extLst>
                    <a:ext uri="{FF2B5EF4-FFF2-40B4-BE49-F238E27FC236}">
                      <a16:creationId xmlns:a16="http://schemas.microsoft.com/office/drawing/2014/main" id="{E775246D-5321-4CE1-81A9-38E030422479}"/>
                    </a:ext>
                  </a:extLst>
                </p:cNvPr>
                <p:cNvCxnSpPr/>
                <p:nvPr/>
              </p:nvCxnSpPr>
              <p:spPr>
                <a:xfrm>
                  <a:off x="1907555" y="1111396"/>
                  <a:ext cx="1540351" cy="287904"/>
                </a:xfrm>
                <a:prstGeom prst="straightConnector1">
                  <a:avLst/>
                </a:prstGeom>
                <a:ln w="984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>
                  <a:extLst>
                    <a:ext uri="{FF2B5EF4-FFF2-40B4-BE49-F238E27FC236}">
                      <a16:creationId xmlns:a16="http://schemas.microsoft.com/office/drawing/2014/main" id="{D1DBEBDA-C18C-4B78-8376-2F17B953D456}"/>
                    </a:ext>
                  </a:extLst>
                </p:cNvPr>
                <p:cNvCxnSpPr/>
                <p:nvPr/>
              </p:nvCxnSpPr>
              <p:spPr>
                <a:xfrm flipH="1" flipV="1">
                  <a:off x="1907555" y="1350225"/>
                  <a:ext cx="1460985" cy="19630"/>
                </a:xfrm>
                <a:prstGeom prst="straightConnector1">
                  <a:avLst/>
                </a:prstGeom>
                <a:ln w="984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01" name="Group 118">
                <a:extLst>
                  <a:ext uri="{FF2B5EF4-FFF2-40B4-BE49-F238E27FC236}">
                    <a16:creationId xmlns:a16="http://schemas.microsoft.com/office/drawing/2014/main" id="{4C0A829D-EDD7-48E2-8269-6DBFA9BB21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62880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id="{F3E30FC7-B529-4D58-BBB8-0FCA6C85600E}"/>
                    </a:ext>
                  </a:extLst>
                </p:cNvPr>
                <p:cNvCxnSpPr/>
                <p:nvPr/>
              </p:nvCxnSpPr>
              <p:spPr>
                <a:xfrm>
                  <a:off x="1907555" y="1111526"/>
                  <a:ext cx="1540351" cy="287904"/>
                </a:xfrm>
                <a:prstGeom prst="straightConnector1">
                  <a:avLst/>
                </a:prstGeom>
                <a:ln w="984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Arrow Connector 123">
                  <a:extLst>
                    <a:ext uri="{FF2B5EF4-FFF2-40B4-BE49-F238E27FC236}">
                      <a16:creationId xmlns:a16="http://schemas.microsoft.com/office/drawing/2014/main" id="{794BA98B-393D-491B-9EE1-67C9A89EB3A8}"/>
                    </a:ext>
                  </a:extLst>
                </p:cNvPr>
                <p:cNvCxnSpPr/>
                <p:nvPr/>
              </p:nvCxnSpPr>
              <p:spPr>
                <a:xfrm flipH="1" flipV="1">
                  <a:off x="1907555" y="1350355"/>
                  <a:ext cx="1460985" cy="19630"/>
                </a:xfrm>
                <a:prstGeom prst="straightConnector1">
                  <a:avLst/>
                </a:prstGeom>
                <a:ln w="984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02" name="Group 119">
                <a:extLst>
                  <a:ext uri="{FF2B5EF4-FFF2-40B4-BE49-F238E27FC236}">
                    <a16:creationId xmlns:a16="http://schemas.microsoft.com/office/drawing/2014/main" id="{CA5B7501-AA34-4052-B106-9F867C5D84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98884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121" name="Straight Arrow Connector 120">
                  <a:extLst>
                    <a:ext uri="{FF2B5EF4-FFF2-40B4-BE49-F238E27FC236}">
                      <a16:creationId xmlns:a16="http://schemas.microsoft.com/office/drawing/2014/main" id="{F0CCFBBC-1EE2-49AE-834C-D2819160AE45}"/>
                    </a:ext>
                  </a:extLst>
                </p:cNvPr>
                <p:cNvCxnSpPr/>
                <p:nvPr/>
              </p:nvCxnSpPr>
              <p:spPr>
                <a:xfrm>
                  <a:off x="1907555" y="1110567"/>
                  <a:ext cx="1540351" cy="288994"/>
                </a:xfrm>
                <a:prstGeom prst="straightConnector1">
                  <a:avLst/>
                </a:prstGeom>
                <a:ln w="984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>
                  <a:extLst>
                    <a:ext uri="{FF2B5EF4-FFF2-40B4-BE49-F238E27FC236}">
                      <a16:creationId xmlns:a16="http://schemas.microsoft.com/office/drawing/2014/main" id="{24D491FD-449A-4532-8ADA-D67AEC414CA6}"/>
                    </a:ext>
                  </a:extLst>
                </p:cNvPr>
                <p:cNvCxnSpPr/>
                <p:nvPr/>
              </p:nvCxnSpPr>
              <p:spPr>
                <a:xfrm flipH="1" flipV="1">
                  <a:off x="1907555" y="1349395"/>
                  <a:ext cx="1460985" cy="19630"/>
                </a:xfrm>
                <a:prstGeom prst="straightConnector1">
                  <a:avLst/>
                </a:prstGeom>
                <a:ln w="984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0194" name="TextBox 134">
              <a:extLst>
                <a:ext uri="{FF2B5EF4-FFF2-40B4-BE49-F238E27FC236}">
                  <a16:creationId xmlns:a16="http://schemas.microsoft.com/office/drawing/2014/main" id="{E1B6DEFD-19D5-4E09-A7B1-CEA281161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8632" y="1556792"/>
              <a:ext cx="1341760" cy="399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 dirty="0">
                  <a:solidFill>
                    <a:srgbClr val="FF0000"/>
                  </a:solidFill>
                </a:rPr>
                <a:t>slice 1</a:t>
              </a:r>
            </a:p>
          </p:txBody>
        </p:sp>
      </p:grpSp>
      <p:grpSp>
        <p:nvGrpSpPr>
          <p:cNvPr id="50183" name="Group 1027">
            <a:extLst>
              <a:ext uri="{FF2B5EF4-FFF2-40B4-BE49-F238E27FC236}">
                <a16:creationId xmlns:a16="http://schemas.microsoft.com/office/drawing/2014/main" id="{F53F558F-517E-403F-99CB-006DE509AFAE}"/>
              </a:ext>
            </a:extLst>
          </p:cNvPr>
          <p:cNvGrpSpPr>
            <a:grpSpLocks/>
          </p:cNvGrpSpPr>
          <p:nvPr/>
        </p:nvGrpSpPr>
        <p:grpSpPr bwMode="auto">
          <a:xfrm>
            <a:off x="427038" y="2206625"/>
            <a:ext cx="1954212" cy="1279525"/>
            <a:chOff x="353466" y="3833019"/>
            <a:chExt cx="1955091" cy="1280194"/>
          </a:xfrm>
        </p:grpSpPr>
        <p:sp>
          <p:nvSpPr>
            <p:cNvPr id="1025" name="Right Arrow 1024">
              <a:extLst>
                <a:ext uri="{FF2B5EF4-FFF2-40B4-BE49-F238E27FC236}">
                  <a16:creationId xmlns:a16="http://schemas.microsoft.com/office/drawing/2014/main" id="{79EC8921-707D-4D49-B12A-163FC3B643C5}"/>
                </a:ext>
              </a:extLst>
            </p:cNvPr>
            <p:cNvSpPr/>
            <p:nvPr/>
          </p:nvSpPr>
          <p:spPr>
            <a:xfrm>
              <a:off x="434464" y="3833019"/>
              <a:ext cx="1874093" cy="1280194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50192" name="TextBox 1026">
              <a:extLst>
                <a:ext uri="{FF2B5EF4-FFF2-40B4-BE49-F238E27FC236}">
                  <a16:creationId xmlns:a16="http://schemas.microsoft.com/office/drawing/2014/main" id="{A0EEB441-9B5B-4665-A326-C55DAB656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466" y="4123802"/>
              <a:ext cx="189950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800" dirty="0"/>
                <a:t>ions with </a:t>
              </a:r>
              <a:r>
                <a:rPr lang="en-GB" altLang="en-US" sz="1800" i="1" u="sng" dirty="0"/>
                <a:t>variable</a:t>
              </a:r>
              <a:r>
                <a:rPr lang="en-GB" altLang="en-US" sz="1800" dirty="0"/>
                <a:t> energy</a:t>
              </a:r>
            </a:p>
          </p:txBody>
        </p:sp>
      </p:grpSp>
      <p:cxnSp>
        <p:nvCxnSpPr>
          <p:cNvPr id="1030" name="Straight Arrow Connector 1029">
            <a:extLst>
              <a:ext uri="{FF2B5EF4-FFF2-40B4-BE49-F238E27FC236}">
                <a16:creationId xmlns:a16="http://schemas.microsoft.com/office/drawing/2014/main" id="{B9913DDF-43B1-4E83-B9F4-D0ECC5A86957}"/>
              </a:ext>
            </a:extLst>
          </p:cNvPr>
          <p:cNvCxnSpPr/>
          <p:nvPr/>
        </p:nvCxnSpPr>
        <p:spPr>
          <a:xfrm>
            <a:off x="179388" y="4446588"/>
            <a:ext cx="8280400" cy="42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5" name="TextBox 1031">
            <a:extLst>
              <a:ext uri="{FF2B5EF4-FFF2-40B4-BE49-F238E27FC236}">
                <a16:creationId xmlns:a16="http://schemas.microsoft.com/office/drawing/2014/main" id="{C6C07028-32AC-4BA7-A2B6-457D2E47B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975" y="4497388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i="1"/>
              <a:t>depth in tissue</a:t>
            </a:r>
          </a:p>
        </p:txBody>
      </p:sp>
      <p:sp>
        <p:nvSpPr>
          <p:cNvPr id="50186" name="CasellaDiTesto 4">
            <a:extLst>
              <a:ext uri="{FF2B5EF4-FFF2-40B4-BE49-F238E27FC236}">
                <a16:creationId xmlns:a16="http://schemas.microsoft.com/office/drawing/2014/main" id="{8BFFA6E9-C333-4015-9DD9-C13253E22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132467"/>
            <a:ext cx="8928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FF0000"/>
                </a:solidFill>
              </a:rPr>
              <a:t>...oppure con «modulazione attiva»</a:t>
            </a:r>
          </a:p>
        </p:txBody>
      </p:sp>
      <p:sp>
        <p:nvSpPr>
          <p:cNvPr id="50187" name="TextBox 6">
            <a:extLst>
              <a:ext uri="{FF2B5EF4-FFF2-40B4-BE49-F238E27FC236}">
                <a16:creationId xmlns:a16="http://schemas.microsoft.com/office/drawing/2014/main" id="{1E411657-6149-4C3E-A7D9-3EB5E023F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8" y="5589588"/>
            <a:ext cx="2611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7030A0"/>
                </a:solidFill>
              </a:rPr>
              <a:t>low (initial) energy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0997E4-2C3D-4F88-BE5B-A3C415742098}"/>
              </a:ext>
            </a:extLst>
          </p:cNvPr>
          <p:cNvCxnSpPr/>
          <p:nvPr/>
        </p:nvCxnSpPr>
        <p:spPr>
          <a:xfrm flipH="1" flipV="1">
            <a:off x="4095750" y="4581525"/>
            <a:ext cx="6350" cy="97155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BAD2FAAA-2A75-47C0-810B-CFC53E4106F9}"/>
              </a:ext>
            </a:extLst>
          </p:cNvPr>
          <p:cNvCxnSpPr/>
          <p:nvPr/>
        </p:nvCxnSpPr>
        <p:spPr>
          <a:xfrm flipV="1">
            <a:off x="8172450" y="4581525"/>
            <a:ext cx="0" cy="10572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0" name="TextBox 135">
            <a:extLst>
              <a:ext uri="{FF2B5EF4-FFF2-40B4-BE49-F238E27FC236}">
                <a16:creationId xmlns:a16="http://schemas.microsoft.com/office/drawing/2014/main" id="{91A50B79-A592-4BBD-A850-8004F4C6F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5580063"/>
            <a:ext cx="2613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0000"/>
                </a:solidFill>
              </a:rPr>
              <a:t>high (initial)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7504" y="666865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FF"/>
                </a:solidFill>
              </a:rPr>
              <a:t>123 facilities in 2023</a:t>
            </a:r>
            <a:r>
              <a:rPr lang="en-GB" sz="2000" dirty="0"/>
              <a:t>, of which </a:t>
            </a:r>
            <a:r>
              <a:rPr lang="en-GB" sz="2000" dirty="0">
                <a:solidFill>
                  <a:srgbClr val="3333FF"/>
                </a:solidFill>
              </a:rPr>
              <a:t>14 with C-ions </a:t>
            </a:r>
            <a:r>
              <a:rPr lang="en-GB" sz="1600" i="1" dirty="0"/>
              <a:t>(7 Jap, 3 Chi, 2 Ger, 1 </a:t>
            </a:r>
            <a:r>
              <a:rPr lang="en-GB" sz="1600" i="1" dirty="0" err="1"/>
              <a:t>Ita</a:t>
            </a:r>
            <a:r>
              <a:rPr lang="en-GB" sz="1600" i="1" dirty="0"/>
              <a:t>, 1 </a:t>
            </a:r>
            <a:r>
              <a:rPr lang="en-GB" sz="1600" i="1" dirty="0" err="1"/>
              <a:t>Aus</a:t>
            </a:r>
            <a:r>
              <a:rPr lang="en-GB" sz="1600" i="1" dirty="0"/>
              <a:t>)</a:t>
            </a:r>
            <a:r>
              <a:rPr lang="en-GB" sz="2000" dirty="0"/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4598" y="1556792"/>
            <a:ext cx="7834803" cy="4689592"/>
            <a:chOff x="611560" y="1323263"/>
            <a:chExt cx="7834803" cy="4689592"/>
          </a:xfrm>
        </p:grpSpPr>
        <p:grpSp>
          <p:nvGrpSpPr>
            <p:cNvPr id="6" name="Group 5"/>
            <p:cNvGrpSpPr/>
            <p:nvPr/>
          </p:nvGrpSpPr>
          <p:grpSpPr>
            <a:xfrm>
              <a:off x="611560" y="1323263"/>
              <a:ext cx="7834803" cy="4227927"/>
              <a:chOff x="533054" y="2369425"/>
              <a:chExt cx="7834803" cy="422792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054" y="2369425"/>
                <a:ext cx="7834803" cy="4227927"/>
              </a:xfrm>
              <a:prstGeom prst="rect">
                <a:avLst/>
              </a:prstGeom>
            </p:spPr>
          </p:pic>
          <p:grpSp>
            <p:nvGrpSpPr>
              <p:cNvPr id="3" name="Group 2"/>
              <p:cNvGrpSpPr/>
              <p:nvPr/>
            </p:nvGrpSpPr>
            <p:grpSpPr>
              <a:xfrm>
                <a:off x="1805664" y="3173082"/>
                <a:ext cx="892215" cy="751612"/>
                <a:chOff x="282532" y="1996339"/>
                <a:chExt cx="1499855" cy="1083709"/>
              </a:xfrm>
            </p:grpSpPr>
            <p:pic>
              <p:nvPicPr>
                <p:cNvPr id="1026" name="Picture 2" descr="Risultati immagini per bandiere usa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7544" y="1996339"/>
                  <a:ext cx="1158261" cy="6080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TextBox 1"/>
                <p:cNvSpPr txBox="1"/>
                <p:nvPr/>
              </p:nvSpPr>
              <p:spPr>
                <a:xfrm>
                  <a:off x="282532" y="2591905"/>
                  <a:ext cx="1499855" cy="4881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USA 27</a:t>
                  </a:r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6807457" y="3150711"/>
                <a:ext cx="794293" cy="774116"/>
                <a:chOff x="2012947" y="1928212"/>
                <a:chExt cx="1518947" cy="1355120"/>
              </a:xfrm>
            </p:grpSpPr>
            <p:pic>
              <p:nvPicPr>
                <p:cNvPr id="1038" name="Picture 14" descr="Risultati immagini per bandiere giappone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2023295" y="1928212"/>
                  <a:ext cx="1344428" cy="89788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2012947" y="2690680"/>
                  <a:ext cx="1518947" cy="592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Jap 17</a:t>
                  </a: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5841263" y="3449516"/>
                <a:ext cx="1054752" cy="731365"/>
                <a:chOff x="4608951" y="2156794"/>
                <a:chExt cx="2081704" cy="1153489"/>
              </a:xfrm>
            </p:grpSpPr>
            <p:pic>
              <p:nvPicPr>
                <p:cNvPr id="1030" name="Picture 6" descr="ä¸­åäººæ°å±åå½å½æ(Zhonghua renmin gongheguo guoqi)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51234" y="2156794"/>
                  <a:ext cx="1001681" cy="6677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4608951" y="2776325"/>
                  <a:ext cx="2081704" cy="5339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China 3</a:t>
                  </a:r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651875" y="2958189"/>
                <a:ext cx="674463" cy="576393"/>
                <a:chOff x="4951863" y="1924726"/>
                <a:chExt cx="1518947" cy="1082643"/>
              </a:xfrm>
            </p:grpSpPr>
            <p:pic>
              <p:nvPicPr>
                <p:cNvPr id="1032" name="Picture 8" descr="Risultati immagini per bandiere uk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8063" y="1924726"/>
                  <a:ext cx="1206907" cy="6034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4951863" y="2539788"/>
                  <a:ext cx="1518947" cy="4675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UK 4</a:t>
                  </a: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606592" y="2901845"/>
                <a:ext cx="693262" cy="596100"/>
                <a:chOff x="3371095" y="431224"/>
                <a:chExt cx="1518947" cy="1137159"/>
              </a:xfrm>
            </p:grpSpPr>
            <p:pic>
              <p:nvPicPr>
                <p:cNvPr id="1040" name="Picture 16" descr="Risultati immagini per bandiere russia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43613" y="431224"/>
                  <a:ext cx="952500" cy="6348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3371095" y="922535"/>
                  <a:ext cx="1518947" cy="6458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RU 3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4169692" y="2829021"/>
                <a:ext cx="653486" cy="441159"/>
                <a:chOff x="6530880" y="1709588"/>
                <a:chExt cx="1518947" cy="1460776"/>
              </a:xfrm>
            </p:grpSpPr>
            <p:pic>
              <p:nvPicPr>
                <p:cNvPr id="1034" name="Picture 10" descr="Risultati immagini per bandiere germania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8286" y="1709588"/>
                  <a:ext cx="1224136" cy="12241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" name="TextBox 16"/>
                <p:cNvSpPr txBox="1"/>
                <p:nvPr/>
              </p:nvSpPr>
              <p:spPr>
                <a:xfrm>
                  <a:off x="6530880" y="2690681"/>
                  <a:ext cx="1518947" cy="479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D 6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4203814" y="3398953"/>
                <a:ext cx="605880" cy="624173"/>
                <a:chOff x="7446199" y="810062"/>
                <a:chExt cx="1518947" cy="1982157"/>
              </a:xfrm>
            </p:grpSpPr>
            <p:pic>
              <p:nvPicPr>
                <p:cNvPr id="1036" name="Picture 12" descr="Risultati immagini per bandiere italia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21627" y="810062"/>
                  <a:ext cx="952500" cy="6348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7446199" y="1444903"/>
                  <a:ext cx="1518947" cy="1347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IT 3</a:t>
                  </a: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2964684" y="5551190"/>
              <a:ext cx="2880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i="1" dirty="0">
                  <a:solidFill>
                    <a:srgbClr val="0070C0"/>
                  </a:solidFill>
                </a:rPr>
                <a:t>https://www.ptcog.ch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92349" y="115494"/>
            <a:ext cx="7236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Nel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mondo</a:t>
            </a:r>
            <a:r>
              <a:rPr lang="en-GB" b="1" dirty="0">
                <a:solidFill>
                  <a:srgbClr val="FF0000"/>
                </a:solidFill>
              </a:rPr>
              <a:t> ci </a:t>
            </a:r>
            <a:r>
              <a:rPr lang="en-GB" b="1" dirty="0" err="1">
                <a:solidFill>
                  <a:srgbClr val="FF0000"/>
                </a:solidFill>
              </a:rPr>
              <a:t>sono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più</a:t>
            </a:r>
            <a:r>
              <a:rPr lang="en-GB" b="1" dirty="0">
                <a:solidFill>
                  <a:srgbClr val="FF0000"/>
                </a:solidFill>
              </a:rPr>
              <a:t> di 100 </a:t>
            </a:r>
            <a:r>
              <a:rPr lang="en-GB" b="1" dirty="0" err="1">
                <a:solidFill>
                  <a:srgbClr val="FF0000"/>
                </a:solidFill>
              </a:rPr>
              <a:t>centri</a:t>
            </a:r>
            <a:r>
              <a:rPr lang="en-GB" b="1" dirty="0">
                <a:solidFill>
                  <a:srgbClr val="FF0000"/>
                </a:solidFill>
              </a:rPr>
              <a:t> di </a:t>
            </a:r>
            <a:r>
              <a:rPr lang="en-GB" b="1" dirty="0" err="1">
                <a:solidFill>
                  <a:srgbClr val="FF0000"/>
                </a:solidFill>
              </a:rPr>
              <a:t>adroterapia</a:t>
            </a:r>
            <a:r>
              <a:rPr lang="en-GB" b="1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80070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20"/>
          <p:cNvSpPr txBox="1">
            <a:spLocks noChangeArrowheads="1"/>
          </p:cNvSpPr>
          <p:nvPr/>
        </p:nvSpPr>
        <p:spPr bwMode="auto">
          <a:xfrm>
            <a:off x="250825" y="260350"/>
            <a:ext cx="84978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GB" altLang="it-IT" sz="2800" b="1"/>
              <a:t>               </a:t>
            </a:r>
            <a:endParaRPr lang="en-GB" altLang="it-IT" sz="2800"/>
          </a:p>
          <a:p>
            <a:pPr algn="just"/>
            <a:endParaRPr lang="en-GB" altLang="it-IT" sz="2800"/>
          </a:p>
          <a:p>
            <a:pPr algn="just"/>
            <a:endParaRPr lang="en-GB" altLang="it-IT" sz="2800"/>
          </a:p>
          <a:p>
            <a:pPr algn="just"/>
            <a:endParaRPr lang="en-GB" altLang="it-IT" sz="2800"/>
          </a:p>
          <a:p>
            <a:pPr algn="just"/>
            <a:endParaRPr lang="it-IT" altLang="it-IT" sz="2000">
              <a:hlinkClick r:id="" action="ppaction://noaction"/>
            </a:endParaRPr>
          </a:p>
          <a:p>
            <a:pPr algn="just"/>
            <a:endParaRPr lang="it-IT" altLang="it-IT" sz="2000">
              <a:hlinkClick r:id="" action="ppaction://noaction"/>
            </a:endParaRPr>
          </a:p>
          <a:p>
            <a:pPr algn="just"/>
            <a:endParaRPr lang="it-IT" altLang="it-IT" sz="2000">
              <a:hlinkClick r:id="" action="ppaction://noaction"/>
            </a:endParaRPr>
          </a:p>
          <a:p>
            <a:pPr algn="just"/>
            <a:endParaRPr lang="it-IT" altLang="it-IT" sz="2000">
              <a:hlinkClick r:id="" action="ppaction://noaction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619672" y="1859092"/>
          <a:ext cx="5292080" cy="317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5780" name="TextBox 3"/>
          <p:cNvSpPr txBox="1">
            <a:spLocks noChangeArrowheads="1"/>
          </p:cNvSpPr>
          <p:nvPr/>
        </p:nvSpPr>
        <p:spPr bwMode="auto">
          <a:xfrm>
            <a:off x="2987675" y="5597525"/>
            <a:ext cx="2736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it-IT" b="1" dirty="0">
                <a:solidFill>
                  <a:srgbClr val="00B050"/>
                </a:solidFill>
              </a:rPr>
              <a:t>protons: </a:t>
            </a:r>
            <a:r>
              <a:rPr lang="en-GB" altLang="it-IT" b="1" dirty="0">
                <a:solidFill>
                  <a:srgbClr val="00B050"/>
                </a:solidFill>
                <a:sym typeface="Symbol" panose="05050102010706020507" pitchFamily="18" charset="2"/>
              </a:rPr>
              <a:t>313</a:t>
            </a:r>
            <a:r>
              <a:rPr lang="en-GB" altLang="it-IT" b="1" dirty="0">
                <a:solidFill>
                  <a:srgbClr val="00B050"/>
                </a:solidFill>
              </a:rPr>
              <a:t>,602</a:t>
            </a:r>
          </a:p>
          <a:p>
            <a:endParaRPr lang="en-GB" altLang="it-IT" dirty="0"/>
          </a:p>
        </p:txBody>
      </p:sp>
      <p:sp>
        <p:nvSpPr>
          <p:cNvPr id="75781" name="TextBox 5"/>
          <p:cNvSpPr txBox="1">
            <a:spLocks noChangeArrowheads="1"/>
          </p:cNvSpPr>
          <p:nvPr/>
        </p:nvSpPr>
        <p:spPr bwMode="auto">
          <a:xfrm>
            <a:off x="322263" y="2017713"/>
            <a:ext cx="273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GB" altLang="it-IT" b="1" dirty="0">
                <a:solidFill>
                  <a:srgbClr val="FF9900"/>
                </a:solidFill>
              </a:rPr>
              <a:t>C: 50,884 </a:t>
            </a:r>
            <a:endParaRPr lang="en-GB" altLang="it-IT" b="1" dirty="0">
              <a:solidFill>
                <a:srgbClr val="00B050"/>
              </a:solidFill>
            </a:endParaRPr>
          </a:p>
        </p:txBody>
      </p:sp>
      <p:sp>
        <p:nvSpPr>
          <p:cNvPr id="75782" name="TextBox 6"/>
          <p:cNvSpPr txBox="1">
            <a:spLocks noChangeArrowheads="1"/>
          </p:cNvSpPr>
          <p:nvPr/>
        </p:nvSpPr>
        <p:spPr bwMode="auto">
          <a:xfrm>
            <a:off x="1258888" y="1147763"/>
            <a:ext cx="273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it-IT" b="1" dirty="0">
                <a:solidFill>
                  <a:srgbClr val="0070C0"/>
                </a:solidFill>
              </a:rPr>
              <a:t>He: 2054 </a:t>
            </a:r>
            <a:r>
              <a:rPr lang="en-GB" altLang="it-IT" b="1" dirty="0">
                <a:solidFill>
                  <a:srgbClr val="FF9900"/>
                </a:solidFill>
              </a:rPr>
              <a:t> </a:t>
            </a:r>
            <a:endParaRPr lang="en-GB" altLang="it-IT" b="1" dirty="0">
              <a:solidFill>
                <a:srgbClr val="00B050"/>
              </a:solidFill>
            </a:endParaRPr>
          </a:p>
        </p:txBody>
      </p:sp>
      <p:sp>
        <p:nvSpPr>
          <p:cNvPr id="75783" name="TextBox 7"/>
          <p:cNvSpPr txBox="1">
            <a:spLocks noChangeArrowheads="1"/>
          </p:cNvSpPr>
          <p:nvPr/>
        </p:nvSpPr>
        <p:spPr bwMode="auto">
          <a:xfrm>
            <a:off x="5072063" y="1196975"/>
            <a:ext cx="273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GB" altLang="it-IT" b="1" dirty="0">
                <a:solidFill>
                  <a:srgbClr val="FF0000"/>
                </a:solidFill>
              </a:rPr>
              <a:t>other ions: </a:t>
            </a:r>
            <a:r>
              <a:rPr lang="en-GB" altLang="it-IT" b="1" dirty="0">
                <a:solidFill>
                  <a:srgbClr val="FF0000"/>
                </a:solidFill>
                <a:sym typeface="Symbol" panose="05050102010706020507" pitchFamily="18" charset="2"/>
              </a:rPr>
              <a:t>433</a:t>
            </a:r>
            <a:endParaRPr lang="en-GB" altLang="it-IT" b="1" i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11413" y="2247900"/>
            <a:ext cx="719137" cy="10160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356100" y="5038725"/>
            <a:ext cx="88900" cy="5588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268788" y="1554163"/>
            <a:ext cx="735012" cy="3698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21088" y="1535113"/>
            <a:ext cx="484187" cy="41592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8" name="TextBox 25"/>
          <p:cNvSpPr txBox="1">
            <a:spLocks noChangeArrowheads="1"/>
          </p:cNvSpPr>
          <p:nvPr/>
        </p:nvSpPr>
        <p:spPr bwMode="auto">
          <a:xfrm>
            <a:off x="5356199" y="3387864"/>
            <a:ext cx="3781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GB" altLang="it-IT" sz="2000" i="1" dirty="0"/>
              <a:t>(</a:t>
            </a:r>
            <a:r>
              <a:rPr lang="en-GB" altLang="it-IT" sz="2000" i="1" dirty="0">
                <a:hlinkClick r:id="rId4"/>
              </a:rPr>
              <a:t>https://www.ptcog.ch</a:t>
            </a:r>
            <a:r>
              <a:rPr lang="en-GB" altLang="it-IT" sz="2000" i="1" dirty="0"/>
              <a:t>)</a:t>
            </a:r>
            <a:r>
              <a:rPr lang="en-GB" altLang="en-US" sz="2000" dirty="0"/>
              <a:t/>
            </a:r>
            <a:br>
              <a:rPr lang="en-GB" altLang="en-US" sz="2000" dirty="0"/>
            </a:br>
            <a:endParaRPr lang="en-GB" altLang="it-IT" sz="2000" i="1" dirty="0"/>
          </a:p>
        </p:txBody>
      </p:sp>
      <p:sp>
        <p:nvSpPr>
          <p:cNvPr id="75789" name="Segnaposto piè di pagina 2"/>
          <p:cNvSpPr txBox="1">
            <a:spLocks/>
          </p:cNvSpPr>
          <p:nvPr/>
        </p:nvSpPr>
        <p:spPr bwMode="auto">
          <a:xfrm>
            <a:off x="0" y="6384925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altLang="en-US" sz="1600" b="1">
                <a:solidFill>
                  <a:srgbClr val="6600FF"/>
                </a:solidFill>
                <a:latin typeface="Comic Sans MS" panose="030F0702030302020204" pitchFamily="66" charset="0"/>
              </a:rPr>
              <a:t>  </a:t>
            </a:r>
            <a:endParaRPr lang="it-IT" altLang="en-US" sz="1400" b="1" i="1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409" y="88255"/>
            <a:ext cx="8673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…dove </a:t>
            </a:r>
            <a:r>
              <a:rPr lang="en-GB" b="1" dirty="0" err="1">
                <a:solidFill>
                  <a:srgbClr val="FF0000"/>
                </a:solidFill>
              </a:rPr>
              <a:t>fino</a:t>
            </a:r>
            <a:r>
              <a:rPr lang="en-GB" b="1" dirty="0">
                <a:solidFill>
                  <a:srgbClr val="FF0000"/>
                </a:solidFill>
              </a:rPr>
              <a:t> ad </a:t>
            </a:r>
            <a:r>
              <a:rPr lang="en-GB" b="1" dirty="0" err="1">
                <a:solidFill>
                  <a:srgbClr val="FF0000"/>
                </a:solidFill>
              </a:rPr>
              <a:t>ora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sono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stati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trattati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più</a:t>
            </a:r>
            <a:r>
              <a:rPr lang="en-GB" b="1" dirty="0">
                <a:solidFill>
                  <a:srgbClr val="FF0000"/>
                </a:solidFill>
              </a:rPr>
              <a:t> di 365,000 </a:t>
            </a:r>
            <a:r>
              <a:rPr lang="en-GB" b="1" dirty="0" err="1">
                <a:solidFill>
                  <a:srgbClr val="FF0000"/>
                </a:solidFill>
              </a:rPr>
              <a:t>pazienti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308" y="627518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per </a:t>
            </a:r>
            <a:r>
              <a:rPr lang="en-GB" i="1" dirty="0" err="1">
                <a:solidFill>
                  <a:srgbClr val="FF0000"/>
                </a:solidFill>
              </a:rPr>
              <a:t>confronto</a:t>
            </a:r>
            <a:r>
              <a:rPr lang="en-GB" i="1" dirty="0">
                <a:solidFill>
                  <a:srgbClr val="FF0000"/>
                </a:solidFill>
              </a:rPr>
              <a:t>: </a:t>
            </a:r>
            <a:r>
              <a:rPr lang="en-GB" i="1" dirty="0" err="1">
                <a:solidFill>
                  <a:srgbClr val="FF0000"/>
                </a:solidFill>
              </a:rPr>
              <a:t>nel</a:t>
            </a:r>
            <a:r>
              <a:rPr lang="en-GB" i="1" dirty="0">
                <a:solidFill>
                  <a:srgbClr val="FF0000"/>
                </a:solidFill>
              </a:rPr>
              <a:t> 2020, </a:t>
            </a:r>
            <a:r>
              <a:rPr lang="en-GB" i="1" dirty="0" err="1">
                <a:solidFill>
                  <a:srgbClr val="FF0000"/>
                </a:solidFill>
              </a:rPr>
              <a:t>i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nuovi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casi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sono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stati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>
                <a:solidFill>
                  <a:srgbClr val="FF0000"/>
                </a:solidFill>
                <a:sym typeface="Symbol" panose="05050102010706020507" pitchFamily="18" charset="2"/>
              </a:rPr>
              <a:t> 18 </a:t>
            </a:r>
            <a:r>
              <a:rPr lang="en-GB" i="1" dirty="0" err="1">
                <a:solidFill>
                  <a:srgbClr val="FF0000"/>
                </a:solidFill>
                <a:sym typeface="Symbol" panose="05050102010706020507" pitchFamily="18" charset="2"/>
              </a:rPr>
              <a:t>milioni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22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data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P.Montagna mag 2013</a:t>
            </a:r>
          </a:p>
        </p:txBody>
      </p:sp>
      <p:sp>
        <p:nvSpPr>
          <p:cNvPr id="2355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6600FF"/>
                </a:solidFill>
              </a:rPr>
              <a:t>pag</a:t>
            </a:r>
            <a:r>
              <a:rPr lang="en-US" altLang="en-US" sz="1600">
                <a:solidFill>
                  <a:srgbClr val="6600FF"/>
                </a:solidFill>
              </a:rPr>
              <a:t>.</a:t>
            </a:r>
            <a:fld id="{91E7190A-6306-4796-860D-ED82DDF8E17F}" type="slidenum">
              <a:rPr lang="it-IT" altLang="en-US" sz="1600">
                <a:solidFill>
                  <a:srgbClr val="6600FF"/>
                </a:solidFill>
              </a:rPr>
              <a:pPr/>
              <a:t>23</a:t>
            </a:fld>
            <a:endParaRPr lang="it-IT" altLang="en-US" sz="1600">
              <a:solidFill>
                <a:srgbClr val="6600FF"/>
              </a:solidFill>
            </a:endParaRPr>
          </a:p>
        </p:txBody>
      </p:sp>
      <p:pic>
        <p:nvPicPr>
          <p:cNvPr id="23562" name="Immagine 10" descr="canv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3731"/>
            <a:ext cx="9144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Segnaposto piè di pagina 2"/>
          <p:cNvSpPr txBox="1">
            <a:spLocks/>
          </p:cNvSpPr>
          <p:nvPr/>
        </p:nvSpPr>
        <p:spPr bwMode="auto">
          <a:xfrm>
            <a:off x="179388" y="6248400"/>
            <a:ext cx="9001124" cy="5379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it-IT" altLang="en-US" sz="1400" i="1" dirty="0">
              <a:solidFill>
                <a:srgbClr val="66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25" y="106411"/>
            <a:ext cx="8993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In Italia, </a:t>
            </a:r>
            <a:r>
              <a:rPr lang="en-GB" sz="2200" b="1" dirty="0" err="1">
                <a:solidFill>
                  <a:srgbClr val="FF0000"/>
                </a:solidFill>
              </a:rPr>
              <a:t>l’adroterapia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b="1" dirty="0" err="1">
                <a:solidFill>
                  <a:srgbClr val="FF0000"/>
                </a:solidFill>
              </a:rPr>
              <a:t>si</a:t>
            </a:r>
            <a:r>
              <a:rPr lang="en-GB" sz="2200" b="1" dirty="0">
                <a:solidFill>
                  <a:srgbClr val="FF0000"/>
                </a:solidFill>
              </a:rPr>
              <a:t> fa a Pavia </a:t>
            </a:r>
            <a:r>
              <a:rPr lang="en-GB" sz="2200" b="1" dirty="0" err="1">
                <a:solidFill>
                  <a:srgbClr val="FF0000"/>
                </a:solidFill>
              </a:rPr>
              <a:t>presso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b="1" dirty="0" err="1">
                <a:solidFill>
                  <a:srgbClr val="FF0000"/>
                </a:solidFill>
              </a:rPr>
              <a:t>il</a:t>
            </a:r>
            <a:r>
              <a:rPr lang="en-GB" sz="2200" b="1" dirty="0">
                <a:solidFill>
                  <a:srgbClr val="FF0000"/>
                </a:solidFill>
              </a:rPr>
              <a:t> CNAO (Centro Nazionale di </a:t>
            </a:r>
            <a:r>
              <a:rPr lang="en-GB" sz="2200" b="1" dirty="0" err="1">
                <a:solidFill>
                  <a:srgbClr val="FF0000"/>
                </a:solidFill>
              </a:rPr>
              <a:t>Adroterapia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b="1" dirty="0" err="1">
                <a:solidFill>
                  <a:srgbClr val="FF0000"/>
                </a:solidFill>
              </a:rPr>
              <a:t>Oncologica</a:t>
            </a:r>
            <a:r>
              <a:rPr lang="en-GB" sz="2200" b="1" dirty="0">
                <a:solidFill>
                  <a:srgbClr val="FF0000"/>
                </a:solidFill>
              </a:rPr>
              <a:t>), </a:t>
            </a:r>
            <a:r>
              <a:rPr lang="en-GB" sz="2200" b="1" dirty="0" err="1">
                <a:solidFill>
                  <a:srgbClr val="FF0000"/>
                </a:solidFill>
              </a:rPr>
              <a:t>che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b="1" dirty="0" err="1">
                <a:solidFill>
                  <a:srgbClr val="FF0000"/>
                </a:solidFill>
              </a:rPr>
              <a:t>usa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b="1" dirty="0" err="1">
                <a:solidFill>
                  <a:srgbClr val="FF0000"/>
                </a:solidFill>
              </a:rPr>
              <a:t>sia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b="1" dirty="0" err="1">
                <a:solidFill>
                  <a:srgbClr val="FF0000"/>
                </a:solidFill>
              </a:rPr>
              <a:t>protoni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b="1" dirty="0" err="1">
                <a:solidFill>
                  <a:srgbClr val="FF0000"/>
                </a:solidFill>
              </a:rPr>
              <a:t>sia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b="1" dirty="0" err="1">
                <a:solidFill>
                  <a:srgbClr val="FF0000"/>
                </a:solidFill>
              </a:rPr>
              <a:t>ioni</a:t>
            </a:r>
            <a:r>
              <a:rPr lang="en-GB" sz="2200" b="1" dirty="0">
                <a:solidFill>
                  <a:srgbClr val="FF0000"/>
                </a:solidFill>
              </a:rPr>
              <a:t> C…..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4E3009-A1C8-457E-8D53-01ADFF86E29D}"/>
              </a:ext>
            </a:extLst>
          </p:cNvPr>
          <p:cNvSpPr txBox="1"/>
          <p:nvPr/>
        </p:nvSpPr>
        <p:spPr>
          <a:xfrm>
            <a:off x="6518238" y="1401507"/>
            <a:ext cx="2621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chemeClr val="accent2"/>
                </a:solidFill>
              </a:rPr>
              <a:t>M. Pullia e A. Facoetti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0692C97-5FC7-43AE-BC6F-1E4496264DEA}"/>
              </a:ext>
            </a:extLst>
          </p:cNvPr>
          <p:cNvSpPr/>
          <p:nvPr/>
        </p:nvSpPr>
        <p:spPr>
          <a:xfrm>
            <a:off x="6552839" y="905444"/>
            <a:ext cx="2566466" cy="1392237"/>
          </a:xfrm>
          <a:prstGeom prst="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65267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59" y="5256644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256644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517" y="5256644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383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32" y="5715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… ma </a:t>
            </a:r>
            <a:r>
              <a:rPr lang="en-GB" b="1" dirty="0" err="1">
                <a:solidFill>
                  <a:srgbClr val="FF0000"/>
                </a:solidFill>
              </a:rPr>
              <a:t>anche</a:t>
            </a:r>
            <a:r>
              <a:rPr lang="en-GB" b="1" dirty="0">
                <a:solidFill>
                  <a:srgbClr val="FF0000"/>
                </a:solidFill>
              </a:rPr>
              <a:t> a Trento </a:t>
            </a:r>
            <a:r>
              <a:rPr lang="en-GB" b="1" i="1" dirty="0">
                <a:solidFill>
                  <a:srgbClr val="FF0000"/>
                </a:solidFill>
              </a:rPr>
              <a:t>(</a:t>
            </a:r>
            <a:r>
              <a:rPr lang="en-GB" b="1" i="1" dirty="0" err="1">
                <a:solidFill>
                  <a:srgbClr val="FF0000"/>
                </a:solidFill>
              </a:rPr>
              <a:t>protoni</a:t>
            </a:r>
            <a:r>
              <a:rPr lang="en-GB" b="1" i="1" dirty="0">
                <a:solidFill>
                  <a:srgbClr val="FF0000"/>
                </a:solidFill>
              </a:rPr>
              <a:t>) </a:t>
            </a:r>
            <a:r>
              <a:rPr lang="it-IT" b="1" i="1" dirty="0">
                <a:solidFill>
                  <a:srgbClr val="FF0000"/>
                </a:solidFill>
              </a:rPr>
              <a:t>...</a:t>
            </a:r>
          </a:p>
          <a:p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341" y="339910"/>
            <a:ext cx="85689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800" dirty="0"/>
              <a:t>2 treatment rooms with a 160-ton </a:t>
            </a:r>
            <a:r>
              <a:rPr lang="en-GB" sz="1800" i="1" dirty="0">
                <a:solidFill>
                  <a:srgbClr val="FF0000"/>
                </a:solidFill>
              </a:rPr>
              <a:t>gantry</a:t>
            </a:r>
            <a:r>
              <a:rPr lang="en-GB" sz="1800" i="1" dirty="0"/>
              <a:t> </a:t>
            </a:r>
            <a:r>
              <a:rPr lang="en-GB" sz="1800" dirty="0"/>
              <a:t>that rotates 360</a:t>
            </a:r>
            <a:r>
              <a:rPr lang="en-GB" sz="1800" dirty="0">
                <a:sym typeface="Symbol" panose="05050102010706020507" pitchFamily="18" charset="2"/>
              </a:rPr>
              <a:t> around the patient</a:t>
            </a:r>
          </a:p>
          <a:p>
            <a:pPr algn="just"/>
            <a:endParaRPr lang="en-GB" sz="1800" dirty="0">
              <a:sym typeface="Symbol" panose="05050102010706020507" pitchFamily="18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dirty="0">
              <a:sym typeface="Symbol" panose="05050102010706020507" pitchFamily="18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04002"/>
            <a:ext cx="3168352" cy="2376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595" y="3136171"/>
            <a:ext cx="32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sz="1600" i="1" dirty="0"/>
              <a:t>image by M. Schwarz, APSS Trento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9B3EAF4-B54E-498F-95C4-9065F7A94C2D}"/>
              </a:ext>
            </a:extLst>
          </p:cNvPr>
          <p:cNvSpPr txBox="1"/>
          <p:nvPr/>
        </p:nvSpPr>
        <p:spPr>
          <a:xfrm>
            <a:off x="1565412" y="3760426"/>
            <a:ext cx="7741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FF0000"/>
                </a:solidFill>
              </a:rPr>
              <a:t>... e a Catania </a:t>
            </a:r>
            <a:r>
              <a:rPr lang="it-IT" sz="2200" b="1" i="1" dirty="0">
                <a:solidFill>
                  <a:srgbClr val="FF0000"/>
                </a:solidFill>
              </a:rPr>
              <a:t>(protoni di bassa energia per tumori oculari)</a:t>
            </a:r>
            <a:endParaRPr lang="en-GB" sz="2200" b="1" i="1" dirty="0">
              <a:solidFill>
                <a:srgbClr val="FF0000"/>
              </a:solidFill>
            </a:endParaRPr>
          </a:p>
          <a:p>
            <a:endParaRPr lang="en-GB" sz="2800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4" y="4210876"/>
            <a:ext cx="3528392" cy="2296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957" y="4269999"/>
            <a:ext cx="3024336" cy="22682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67944" y="6507839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images by P. </a:t>
            </a:r>
            <a:r>
              <a:rPr lang="en-GB" sz="1400" i="1" dirty="0" err="1"/>
              <a:t>Cirrone</a:t>
            </a:r>
            <a:r>
              <a:rPr lang="en-GB" sz="1400" i="1" dirty="0"/>
              <a:t>, INFN-LNS</a:t>
            </a:r>
          </a:p>
        </p:txBody>
      </p:sp>
    </p:spTree>
    <p:extLst>
      <p:ext uri="{BB962C8B-B14F-4D97-AF65-F5344CB8AC3E}">
        <p14:creationId xmlns:p14="http://schemas.microsoft.com/office/powerpoint/2010/main" val="2664581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2852936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3333FF"/>
                </a:solidFill>
              </a:rPr>
              <a:t>other ion types (He, O...)</a:t>
            </a:r>
          </a:p>
          <a:p>
            <a:pPr fontAlgn="base"/>
            <a:endParaRPr lang="it-IT" sz="2000" b="1" dirty="0">
              <a:solidFill>
                <a:srgbClr val="3333FF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3333FF"/>
                </a:solidFill>
              </a:rPr>
              <a:t>mixed beams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3333FF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3333FF"/>
                </a:solidFill>
              </a:rPr>
              <a:t>FLASH therapy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3333FF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3333FF"/>
                </a:solidFill>
              </a:rPr>
              <a:t>Artificial Intelligence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3333FF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0000"/>
                </a:solidFill>
              </a:rPr>
              <a:t>...   and </a:t>
            </a:r>
            <a:r>
              <a:rPr lang="it-IT" sz="2000" b="1" i="1" dirty="0">
                <a:solidFill>
                  <a:srgbClr val="FF0000"/>
                </a:solidFill>
              </a:rPr>
              <a:t>more girls/women in science!</a:t>
            </a:r>
          </a:p>
          <a:p>
            <a:pPr fontAlgn="base"/>
            <a:r>
              <a:rPr lang="it-IT" sz="2000" b="1" i="1" dirty="0">
                <a:solidFill>
                  <a:srgbClr val="FF0000"/>
                </a:solidFill>
              </a:rPr>
              <a:t>              </a:t>
            </a:r>
          </a:p>
        </p:txBody>
      </p:sp>
      <p:pic>
        <p:nvPicPr>
          <p:cNvPr id="25602" name="Picture 2" descr="the-fu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2" b="12341"/>
          <a:stretch/>
        </p:blipFill>
        <p:spPr bwMode="auto">
          <a:xfrm>
            <a:off x="0" y="0"/>
            <a:ext cx="915907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he Flash': trama, cast e tutte le curiosità | Isa e Ch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2133496" cy="142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4564AD5-ABA0-C0AE-0733-59C616585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81128"/>
            <a:ext cx="3024336" cy="218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732240" y="5030594"/>
            <a:ext cx="396044" cy="6701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88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3833540" y="0"/>
            <a:ext cx="949615" cy="13569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grpSp>
        <p:nvGrpSpPr>
          <p:cNvPr id="5" name="Group 4"/>
          <p:cNvGrpSpPr/>
          <p:nvPr/>
        </p:nvGrpSpPr>
        <p:grpSpPr>
          <a:xfrm>
            <a:off x="1500034" y="3097359"/>
            <a:ext cx="5616625" cy="2997126"/>
            <a:chOff x="395536" y="2139178"/>
            <a:chExt cx="5616625" cy="2707223"/>
          </a:xfrm>
        </p:grpSpPr>
        <p:pic>
          <p:nvPicPr>
            <p:cNvPr id="13" name="Immagine 1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7744" y="2638638"/>
              <a:ext cx="1767379" cy="1699404"/>
            </a:xfrm>
            <a:prstGeom prst="rect">
              <a:avLst/>
            </a:prstGeom>
            <a:effectLst>
              <a:outerShdw blurRad="63500" dist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Oval 2"/>
            <p:cNvSpPr/>
            <p:nvPr/>
          </p:nvSpPr>
          <p:spPr>
            <a:xfrm>
              <a:off x="899592" y="2492896"/>
              <a:ext cx="4716524" cy="2016224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395536" y="2139178"/>
              <a:ext cx="5616625" cy="2707223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8079" y="3170691"/>
              <a:ext cx="479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e </a:t>
              </a:r>
              <a:r>
                <a:rPr lang="en-GB" baseline="30000" dirty="0"/>
                <a:t>-</a:t>
              </a:r>
              <a:r>
                <a:rPr lang="en-GB" dirty="0"/>
                <a:t> 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827584" y="3488340"/>
              <a:ext cx="144016" cy="144016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031749" y="2200303"/>
              <a:ext cx="479009" cy="483234"/>
              <a:chOff x="348574" y="2524554"/>
              <a:chExt cx="479009" cy="483234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75556" y="2863772"/>
                <a:ext cx="144016" cy="144016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48574" y="2524554"/>
                <a:ext cx="4790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 </a:t>
                </a:r>
                <a:r>
                  <a:rPr lang="en-GB" baseline="30000" dirty="0"/>
                  <a:t>-</a:t>
                </a:r>
                <a:r>
                  <a:rPr lang="en-GB" dirty="0"/>
                  <a:t> 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832180" y="2822770"/>
              <a:ext cx="479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p</a:t>
              </a:r>
              <a:r>
                <a:rPr lang="en-GB" dirty="0"/>
                <a:t>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61625" y="3043413"/>
              <a:ext cx="479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70C0"/>
                  </a:solidFill>
                </a:rPr>
                <a:t>n</a:t>
              </a:r>
              <a:r>
                <a:rPr lang="en-GB" dirty="0"/>
                <a:t> 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774174" y="3308353"/>
              <a:ext cx="479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+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98666" y="3684927"/>
              <a:ext cx="479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+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59161" y="3632355"/>
              <a:ext cx="479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+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90873" y="2889417"/>
              <a:ext cx="479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+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2486" y="3684926"/>
              <a:ext cx="479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+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56888" y="2796247"/>
              <a:ext cx="479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+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83543" y="2880890"/>
              <a:ext cx="479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+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14632" y="3310957"/>
              <a:ext cx="479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+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53333" y="2641359"/>
              <a:ext cx="479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+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28847" y="201059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srgbClr val="00B0F0"/>
                </a:solidFill>
              </a:rPr>
              <a:t>     </a:t>
            </a:r>
            <a:r>
              <a:rPr lang="en-GB" sz="2000" b="1" dirty="0" err="1">
                <a:solidFill>
                  <a:srgbClr val="FF0000"/>
                </a:solidFill>
              </a:rPr>
              <a:t>L’adroterapia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oncologica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si</a:t>
            </a:r>
            <a:r>
              <a:rPr lang="en-GB" sz="2000" b="1" dirty="0">
                <a:solidFill>
                  <a:srgbClr val="FF0000"/>
                </a:solidFill>
              </a:rPr>
              <a:t> fa con </a:t>
            </a:r>
            <a:r>
              <a:rPr lang="en-GB" sz="2000" b="1" dirty="0" err="1">
                <a:solidFill>
                  <a:srgbClr val="FF0000"/>
                </a:solidFill>
              </a:rPr>
              <a:t>gli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adroni</a:t>
            </a:r>
            <a:endParaRPr lang="en-GB" sz="2800" b="1" dirty="0">
              <a:solidFill>
                <a:srgbClr val="FF0000"/>
              </a:solidFill>
            </a:endParaRPr>
          </a:p>
          <a:p>
            <a:pPr algn="just"/>
            <a:endParaRPr lang="en-GB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 err="1"/>
              <a:t>adroni</a:t>
            </a:r>
            <a:r>
              <a:rPr lang="en-GB" sz="2000" dirty="0"/>
              <a:t> = </a:t>
            </a:r>
            <a:r>
              <a:rPr lang="en-GB" sz="2000" dirty="0" err="1"/>
              <a:t>particelle</a:t>
            </a:r>
            <a:r>
              <a:rPr lang="en-GB" sz="2000" dirty="0"/>
              <a:t> </a:t>
            </a:r>
            <a:r>
              <a:rPr lang="en-GB" sz="2000" dirty="0" err="1"/>
              <a:t>soggette</a:t>
            </a:r>
            <a:r>
              <a:rPr lang="en-GB" sz="2000" dirty="0"/>
              <a:t> </a:t>
            </a:r>
            <a:r>
              <a:rPr lang="en-GB" sz="2000" dirty="0" err="1"/>
              <a:t>alla</a:t>
            </a:r>
            <a:r>
              <a:rPr lang="en-GB" sz="2000" dirty="0"/>
              <a:t> forza </a:t>
            </a:r>
            <a:r>
              <a:rPr lang="en-GB" sz="2000" dirty="0" err="1"/>
              <a:t>nucleare</a:t>
            </a:r>
            <a:r>
              <a:rPr lang="en-GB" sz="2000" dirty="0"/>
              <a:t> forte, dal </a:t>
            </a:r>
            <a:r>
              <a:rPr lang="en-GB" sz="2000" dirty="0" err="1"/>
              <a:t>greco</a:t>
            </a:r>
            <a:r>
              <a:rPr lang="en-GB" sz="2000" dirty="0"/>
              <a:t> “</a:t>
            </a:r>
            <a:r>
              <a:rPr lang="en-GB" sz="2000" dirty="0">
                <a:sym typeface="Symbol" panose="05050102010706020507" pitchFamily="18" charset="2"/>
              </a:rPr>
              <a:t></a:t>
            </a:r>
            <a:r>
              <a:rPr lang="en-GB" sz="2000" dirty="0"/>
              <a:t>” </a:t>
            </a:r>
          </a:p>
          <a:p>
            <a:pPr algn="just"/>
            <a:endParaRPr lang="en-GB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 err="1"/>
              <a:t>ora</a:t>
            </a:r>
            <a:r>
              <a:rPr lang="en-GB" sz="2000" dirty="0"/>
              <a:t>: </a:t>
            </a:r>
            <a:r>
              <a:rPr lang="en-GB" sz="2000" dirty="0" err="1">
                <a:solidFill>
                  <a:srgbClr val="FF0000"/>
                </a:solidFill>
              </a:rPr>
              <a:t>protoni</a:t>
            </a:r>
            <a:r>
              <a:rPr lang="en-GB" sz="2000" dirty="0">
                <a:solidFill>
                  <a:srgbClr val="FF0000"/>
                </a:solidFill>
              </a:rPr>
              <a:t> e </a:t>
            </a:r>
            <a:r>
              <a:rPr lang="en-GB" sz="2000" dirty="0" err="1">
                <a:solidFill>
                  <a:srgbClr val="FF0000"/>
                </a:solidFill>
              </a:rPr>
              <a:t>ioni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Carbonio</a:t>
            </a:r>
            <a:r>
              <a:rPr lang="en-GB" sz="2000" dirty="0">
                <a:solidFill>
                  <a:srgbClr val="FF0000"/>
                </a:solidFill>
              </a:rPr>
              <a:t> (6p+6n), </a:t>
            </a:r>
            <a:r>
              <a:rPr lang="en-GB" sz="2000" dirty="0"/>
              <a:t>da </a:t>
            </a:r>
            <a:r>
              <a:rPr lang="en-GB" sz="2000" dirty="0" err="1"/>
              <a:t>poco</a:t>
            </a:r>
            <a:r>
              <a:rPr lang="en-GB" sz="2000" dirty="0"/>
              <a:t> </a:t>
            </a:r>
            <a:r>
              <a:rPr lang="en-GB" sz="2000" dirty="0" err="1"/>
              <a:t>anche</a:t>
            </a:r>
            <a:r>
              <a:rPr lang="en-GB" sz="2000" dirty="0"/>
              <a:t> </a:t>
            </a:r>
            <a:r>
              <a:rPr lang="en-GB" sz="2000" dirty="0" err="1">
                <a:solidFill>
                  <a:srgbClr val="FF0000"/>
                </a:solidFill>
              </a:rPr>
              <a:t>ioni</a:t>
            </a:r>
            <a:r>
              <a:rPr lang="en-GB" sz="2000" dirty="0">
                <a:solidFill>
                  <a:srgbClr val="FF0000"/>
                </a:solidFill>
              </a:rPr>
              <a:t> Elio (2p+2n)</a:t>
            </a:r>
          </a:p>
          <a:p>
            <a:pPr algn="just"/>
            <a:endParaRPr lang="en-GB" sz="20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 err="1"/>
              <a:t>futuro</a:t>
            </a:r>
            <a:r>
              <a:rPr lang="en-GB" sz="2000" dirty="0"/>
              <a:t>: </a:t>
            </a:r>
            <a:r>
              <a:rPr lang="en-GB" sz="2000" dirty="0" err="1"/>
              <a:t>ioni</a:t>
            </a:r>
            <a:r>
              <a:rPr lang="en-GB" sz="2000" dirty="0"/>
              <a:t> </a:t>
            </a:r>
            <a:r>
              <a:rPr lang="en-GB" sz="2000" dirty="0" err="1"/>
              <a:t>Ossigeno</a:t>
            </a:r>
            <a:r>
              <a:rPr lang="en-GB" sz="2000" dirty="0"/>
              <a:t> (8p+8n) ?  </a:t>
            </a:r>
            <a:r>
              <a:rPr lang="en-GB" sz="2000" dirty="0" err="1"/>
              <a:t>Combinazioni</a:t>
            </a:r>
            <a:r>
              <a:rPr lang="en-GB" sz="2000" dirty="0"/>
              <a:t> di </a:t>
            </a:r>
            <a:r>
              <a:rPr lang="en-GB" sz="2000" dirty="0" err="1"/>
              <a:t>ioni</a:t>
            </a:r>
            <a:r>
              <a:rPr lang="en-GB" sz="2000" dirty="0"/>
              <a:t> </a:t>
            </a:r>
            <a:r>
              <a:rPr lang="en-GB" sz="2000" dirty="0" err="1"/>
              <a:t>diversi</a:t>
            </a:r>
            <a:r>
              <a:rPr lang="en-GB" sz="2000" dirty="0"/>
              <a:t>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542446" y="2126610"/>
            <a:ext cx="3579489" cy="1790130"/>
            <a:chOff x="6084169" y="3039046"/>
            <a:chExt cx="3579489" cy="1790130"/>
          </a:xfrm>
        </p:grpSpPr>
        <p:sp>
          <p:nvSpPr>
            <p:cNvPr id="5" name="Oval 4"/>
            <p:cNvSpPr/>
            <p:nvPr/>
          </p:nvSpPr>
          <p:spPr>
            <a:xfrm>
              <a:off x="6434135" y="3894138"/>
              <a:ext cx="936625" cy="93503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6151" name="TextBox 11"/>
            <p:cNvSpPr txBox="1">
              <a:spLocks noChangeArrowheads="1"/>
            </p:cNvSpPr>
            <p:nvPr/>
          </p:nvSpPr>
          <p:spPr bwMode="auto">
            <a:xfrm>
              <a:off x="6084169" y="3039046"/>
              <a:ext cx="187220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 err="1">
                  <a:solidFill>
                    <a:srgbClr val="00B050"/>
                  </a:solidFill>
                </a:rPr>
                <a:t>ione</a:t>
              </a:r>
              <a:r>
                <a:rPr lang="en-GB" altLang="en-US" sz="2400" dirty="0">
                  <a:solidFill>
                    <a:srgbClr val="00B050"/>
                  </a:solidFill>
                </a:rPr>
                <a:t> </a:t>
              </a:r>
              <a:r>
                <a:rPr lang="en-GB" altLang="en-US" sz="2400" dirty="0" err="1">
                  <a:solidFill>
                    <a:srgbClr val="00B050"/>
                  </a:solidFill>
                </a:rPr>
                <a:t>positivo</a:t>
              </a:r>
              <a:r>
                <a:rPr lang="en-GB" altLang="en-US" sz="2400" dirty="0">
                  <a:solidFill>
                    <a:srgbClr val="0070C0"/>
                  </a:solidFill>
                </a:rPr>
                <a:t> </a:t>
              </a:r>
              <a:endParaRPr lang="en-GB" altLang="en-US" sz="1800" i="1" dirty="0">
                <a:solidFill>
                  <a:srgbClr val="FF0000"/>
                </a:solidFill>
              </a:endParaRPr>
            </a:p>
          </p:txBody>
        </p:sp>
        <p:sp>
          <p:nvSpPr>
            <p:cNvPr id="6152" name="TextBox 12"/>
            <p:cNvSpPr txBox="1">
              <a:spLocks noChangeArrowheads="1"/>
            </p:cNvSpPr>
            <p:nvPr/>
          </p:nvSpPr>
          <p:spPr bwMode="auto">
            <a:xfrm>
              <a:off x="6444208" y="4130676"/>
              <a:ext cx="32194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0070C0"/>
                  </a:solidFill>
                </a:rPr>
                <a:t>    </a:t>
              </a:r>
              <a:r>
                <a:rPr lang="en-GB" altLang="en-US" sz="2400" dirty="0"/>
                <a:t>+  </a:t>
              </a:r>
              <a:r>
                <a:rPr lang="en-GB" altLang="en-US" sz="2400" dirty="0" err="1"/>
                <a:t>elettrone</a:t>
              </a:r>
              <a:r>
                <a:rPr lang="en-GB" altLang="en-US" sz="2400" dirty="0">
                  <a:solidFill>
                    <a:srgbClr val="0070C0"/>
                  </a:solidFill>
                </a:rPr>
                <a:t> </a:t>
              </a:r>
              <a:endParaRPr lang="en-GB" altLang="en-US" sz="18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6902446" y="3501008"/>
              <a:ext cx="0" cy="2752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931550" y="1130962"/>
            <a:ext cx="4257675" cy="3463747"/>
            <a:chOff x="1511213" y="2145320"/>
            <a:chExt cx="4257675" cy="3463747"/>
          </a:xfrm>
        </p:grpSpPr>
        <p:sp>
          <p:nvSpPr>
            <p:cNvPr id="6147" name="TextBox 5"/>
            <p:cNvSpPr txBox="1">
              <a:spLocks noChangeArrowheads="1"/>
            </p:cNvSpPr>
            <p:nvPr/>
          </p:nvSpPr>
          <p:spPr bwMode="auto">
            <a:xfrm>
              <a:off x="2339752" y="2145320"/>
              <a:ext cx="321786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 err="1">
                  <a:solidFill>
                    <a:srgbClr val="0070C0"/>
                  </a:solidFill>
                </a:rPr>
                <a:t>atomo</a:t>
              </a:r>
              <a:r>
                <a:rPr lang="en-GB" altLang="en-US" sz="2400" dirty="0">
                  <a:solidFill>
                    <a:srgbClr val="0070C0"/>
                  </a:solidFill>
                </a:rPr>
                <a:t> (</a:t>
              </a:r>
              <a:r>
                <a:rPr lang="en-GB" altLang="en-US" sz="2400" dirty="0" err="1">
                  <a:solidFill>
                    <a:srgbClr val="0070C0"/>
                  </a:solidFill>
                </a:rPr>
                <a:t>neutro</a:t>
              </a:r>
              <a:r>
                <a:rPr lang="en-GB" altLang="en-US" sz="2400" dirty="0">
                  <a:solidFill>
                    <a:srgbClr val="0070C0"/>
                  </a:solidFill>
                </a:rPr>
                <a:t>) </a:t>
              </a:r>
              <a:endParaRPr lang="en-GB" altLang="en-US" sz="1800" i="1" dirty="0">
                <a:solidFill>
                  <a:srgbClr val="FF0000"/>
                </a:solidFill>
              </a:endParaRPr>
            </a:p>
          </p:txBody>
        </p:sp>
        <p:pic>
          <p:nvPicPr>
            <p:cNvPr id="6154" name="Picture 4" descr="Risultati immagini per atom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213" y="3170598"/>
              <a:ext cx="4257675" cy="2438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3491880" y="2636912"/>
              <a:ext cx="0" cy="504056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46024" y="755407"/>
            <a:ext cx="2396485" cy="1914235"/>
            <a:chOff x="231298" y="1988840"/>
            <a:chExt cx="2396485" cy="1914235"/>
          </a:xfrm>
        </p:grpSpPr>
        <p:sp>
          <p:nvSpPr>
            <p:cNvPr id="15" name="Lightning Bolt 14"/>
            <p:cNvSpPr/>
            <p:nvPr/>
          </p:nvSpPr>
          <p:spPr>
            <a:xfrm>
              <a:off x="231298" y="1988840"/>
              <a:ext cx="2396485" cy="1914235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5" descr="Risultati immagini per radioprotezione">
              <a:hlinkClick r:id="rId3"/>
              <a:extLst>
                <a:ext uri="{FF2B5EF4-FFF2-40B4-BE49-F238E27FC236}">
                  <a16:creationId xmlns:a16="http://schemas.microsoft.com/office/drawing/2014/main" id="{F93D25A1-7593-4650-8297-F60BD493BA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87" y="2145320"/>
              <a:ext cx="503238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ight Arrow 16"/>
          <p:cNvSpPr/>
          <p:nvPr/>
        </p:nvSpPr>
        <p:spPr>
          <a:xfrm>
            <a:off x="5036290" y="3275622"/>
            <a:ext cx="670569" cy="407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asellaDiTesto 2">
            <a:extLst>
              <a:ext uri="{FF2B5EF4-FFF2-40B4-BE49-F238E27FC236}">
                <a16:creationId xmlns:a16="http://schemas.microsoft.com/office/drawing/2014/main" id="{B6DC823A-FA07-4995-9F4F-FBB3D55F2DB0}"/>
              </a:ext>
            </a:extLst>
          </p:cNvPr>
          <p:cNvSpPr txBox="1"/>
          <p:nvPr/>
        </p:nvSpPr>
        <p:spPr>
          <a:xfrm>
            <a:off x="323528" y="111227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Gli adroni sono «radiazioni ionizzanti» (come i raggi X)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5014518" y="3978565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923927" y="5170079"/>
            <a:ext cx="4257675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rgbClr val="FF0000"/>
                </a:solidFill>
              </a:rPr>
              <a:t>Energia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depositata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(“dose” 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r>
              <a:rPr lang="en-GB" dirty="0">
                <a:solidFill>
                  <a:srgbClr val="FF0000"/>
                </a:solidFill>
              </a:rPr>
              <a:t> 1 </a:t>
            </a:r>
            <a:r>
              <a:rPr lang="en-GB" dirty="0" err="1">
                <a:solidFill>
                  <a:srgbClr val="FF0000"/>
                </a:solidFill>
              </a:rPr>
              <a:t>Gy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 1 Joule/kg)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artello di segnalazione lavori in cors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33711"/>
            <a:ext cx="1044676" cy="104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716016" y="2204864"/>
            <a:ext cx="4050506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  <a:defRPr/>
            </a:pPr>
            <a:r>
              <a:rPr lang="it-IT" sz="1800" i="1" dirty="0"/>
              <a:t>primo «esperimento» di radiobiologia: sorgente di Radio dimenticata in tasca da Henri Becquerel (Nobel nel 1903) </a:t>
            </a:r>
            <a:r>
              <a:rPr lang="it-IT" sz="1800" i="1" dirty="0">
                <a:sym typeface="Symbol"/>
              </a:rPr>
              <a:t> eritema cutaneo con ulcerazione</a:t>
            </a:r>
          </a:p>
          <a:p>
            <a:pPr marL="257175" indent="-257175" algn="just">
              <a:buFont typeface="Arial" panose="020B0604020202020204" pitchFamily="34" charset="0"/>
              <a:buChar char="•"/>
              <a:defRPr/>
            </a:pPr>
            <a:endParaRPr lang="it-IT" sz="1800" i="1" dirty="0">
              <a:sym typeface="Symbol"/>
            </a:endParaRPr>
          </a:p>
          <a:p>
            <a:pPr marL="257175" indent="-257175" algn="just">
              <a:buFont typeface="Arial" panose="020B0604020202020204" pitchFamily="34" charset="0"/>
              <a:buChar char="•"/>
              <a:defRPr/>
            </a:pPr>
            <a:r>
              <a:rPr lang="it-IT" sz="1800" i="1" dirty="0">
                <a:sym typeface="Symbol"/>
              </a:rPr>
              <a:t>E</a:t>
            </a:r>
            <a:r>
              <a:rPr lang="it-IT" sz="1800" i="1" dirty="0" smtClean="0">
                <a:sym typeface="Symbol"/>
              </a:rPr>
              <a:t>sperimento </a:t>
            </a:r>
            <a:r>
              <a:rPr lang="it-IT" sz="1800" i="1" dirty="0">
                <a:sym typeface="Symbol"/>
              </a:rPr>
              <a:t>ripetuto volontariamente (!!) da Pierre Curie (Nobel nel 1903)</a:t>
            </a:r>
            <a:r>
              <a:rPr lang="it-IT" sz="1800" i="1" dirty="0"/>
              <a:t> </a:t>
            </a:r>
          </a:p>
          <a:p>
            <a:pPr algn="just" eaLnBrk="1" hangingPunct="1">
              <a:defRPr/>
            </a:pPr>
            <a:endParaRPr lang="it-IT" sz="1800" dirty="0"/>
          </a:p>
        </p:txBody>
      </p:sp>
      <p:grpSp>
        <p:nvGrpSpPr>
          <p:cNvPr id="6" name="Gruppo 5"/>
          <p:cNvGrpSpPr>
            <a:grpSpLocks/>
          </p:cNvGrpSpPr>
          <p:nvPr/>
        </p:nvGrpSpPr>
        <p:grpSpPr bwMode="auto">
          <a:xfrm>
            <a:off x="265263" y="2008877"/>
            <a:ext cx="4237726" cy="2871910"/>
            <a:chOff x="5724128" y="2639718"/>
            <a:chExt cx="3312368" cy="2227473"/>
          </a:xfrm>
        </p:grpSpPr>
        <p:pic>
          <p:nvPicPr>
            <p:cNvPr id="24581" name="Picture 2" descr="https://encrypted-tbn3.gstatic.com/images?q=tbn:ANd9GcQ5ogBxL_-axXpPXBpDXMWP9efen13IcMBGQRqkO5RRWxe569rcw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639718"/>
              <a:ext cx="3240360" cy="1725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CasellaDiTesto 4"/>
            <p:cNvSpPr txBox="1">
              <a:spLocks noChangeArrowheads="1"/>
            </p:cNvSpPr>
            <p:nvPr/>
          </p:nvSpPr>
          <p:spPr bwMode="auto">
            <a:xfrm>
              <a:off x="5796136" y="4509120"/>
              <a:ext cx="3240360" cy="358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200" i="1"/>
                <a:t>“Professor Curie’s arm, showing a scar resulting from a radium sore.” (C. Baskerville, 1905)</a:t>
              </a:r>
              <a:endParaRPr lang="it-IT" altLang="it-IT" sz="1200" i="1"/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0155" y="116272"/>
            <a:ext cx="7874235" cy="80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altLang="it-IT" sz="2400" b="1" kern="0">
                <a:solidFill>
                  <a:srgbClr val="FF0000"/>
                </a:solidFill>
              </a:rPr>
              <a:t>Le radiazioni ionizzanti inducono danni biologici</a:t>
            </a:r>
            <a:endParaRPr lang="it-IT" altLang="it-IT" sz="24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4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Risultati immagini per sca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258" y="1936247"/>
            <a:ext cx="4320779" cy="408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1245409"/>
            <a:ext cx="5282725" cy="5083076"/>
            <a:chOff x="1616533" y="376238"/>
            <a:chExt cx="5631992" cy="6162675"/>
          </a:xfrm>
        </p:grpSpPr>
        <p:sp>
          <p:nvSpPr>
            <p:cNvPr id="22532" name="TextBox 1"/>
            <p:cNvSpPr txBox="1">
              <a:spLocks noChangeArrowheads="1"/>
            </p:cNvSpPr>
            <p:nvPr/>
          </p:nvSpPr>
          <p:spPr bwMode="auto">
            <a:xfrm>
              <a:off x="2884248" y="1165531"/>
              <a:ext cx="3384551" cy="410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rgbClr val="0070C0"/>
                  </a:solidFill>
                </a:rPr>
                <a:t>10</a:t>
              </a:r>
              <a:r>
                <a:rPr lang="en-GB" altLang="en-US" sz="1600" baseline="30000" dirty="0">
                  <a:solidFill>
                    <a:srgbClr val="0070C0"/>
                  </a:solidFill>
                </a:rPr>
                <a:t>-15</a:t>
              </a:r>
              <a:r>
                <a:rPr lang="en-GB" altLang="en-US" sz="1600" dirty="0">
                  <a:solidFill>
                    <a:srgbClr val="0070C0"/>
                  </a:solidFill>
                </a:rPr>
                <a:t> s: ionizations/excitations</a:t>
              </a:r>
            </a:p>
          </p:txBody>
        </p:sp>
        <p:sp>
          <p:nvSpPr>
            <p:cNvPr id="22533" name="TextBox 5"/>
            <p:cNvSpPr txBox="1">
              <a:spLocks noChangeArrowheads="1"/>
            </p:cNvSpPr>
            <p:nvPr/>
          </p:nvSpPr>
          <p:spPr bwMode="auto">
            <a:xfrm>
              <a:off x="2921000" y="1622425"/>
              <a:ext cx="3424239" cy="410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rgbClr val="92D050"/>
                  </a:solidFill>
                </a:rPr>
                <a:t>10</a:t>
              </a:r>
              <a:r>
                <a:rPr lang="en-GB" altLang="en-US" sz="1600" baseline="30000" dirty="0">
                  <a:solidFill>
                    <a:srgbClr val="92D050"/>
                  </a:solidFill>
                </a:rPr>
                <a:t>-12</a:t>
              </a:r>
              <a:r>
                <a:rPr lang="en-GB" altLang="en-US" sz="1600" dirty="0">
                  <a:solidFill>
                    <a:srgbClr val="92D050"/>
                  </a:solidFill>
                </a:rPr>
                <a:t> s: free-radical production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6622" y="2207273"/>
              <a:ext cx="3779058" cy="410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600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10</a:t>
              </a:r>
              <a:r>
                <a:rPr lang="en-GB" sz="1600" baseline="30000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-6</a:t>
              </a:r>
              <a:r>
                <a:rPr lang="en-GB" sz="1600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 s: DNA damage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49306" y="4263334"/>
              <a:ext cx="3282951" cy="4104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600" dirty="0">
                  <a:solidFill>
                    <a:schemeClr val="accent1">
                      <a:lumMod val="75000"/>
                    </a:schemeClr>
                  </a:solidFill>
                </a:rPr>
                <a:t>hours: chromosome aberrations</a:t>
              </a:r>
            </a:p>
          </p:txBody>
        </p:sp>
        <p:sp>
          <p:nvSpPr>
            <p:cNvPr id="22536" name="TextBox 8"/>
            <p:cNvSpPr txBox="1">
              <a:spLocks noChangeArrowheads="1"/>
            </p:cNvSpPr>
            <p:nvPr/>
          </p:nvSpPr>
          <p:spPr bwMode="auto">
            <a:xfrm>
              <a:off x="2173288" y="5626100"/>
              <a:ext cx="3871912" cy="708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rgbClr val="FF0000"/>
                  </a:solidFill>
                </a:rPr>
                <a:t>months/years: damage to tissues/organs and organism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53076" y="4694221"/>
              <a:ext cx="4492162" cy="410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600" dirty="0">
                  <a:solidFill>
                    <a:schemeClr val="accent1">
                      <a:lumMod val="75000"/>
                    </a:schemeClr>
                  </a:solidFill>
                </a:rPr>
                <a:t>days: cell death, cell neoplastic transformation</a:t>
              </a:r>
            </a:p>
          </p:txBody>
        </p:sp>
        <p:grpSp>
          <p:nvGrpSpPr>
            <p:cNvPr id="22541" name="Group 15"/>
            <p:cNvGrpSpPr>
              <a:grpSpLocks/>
            </p:cNvGrpSpPr>
            <p:nvPr/>
          </p:nvGrpSpPr>
          <p:grpSpPr bwMode="auto">
            <a:xfrm>
              <a:off x="6221413" y="1187451"/>
              <a:ext cx="1027112" cy="5115604"/>
              <a:chOff x="4337316" y="1187051"/>
              <a:chExt cx="1026772" cy="5116308"/>
            </a:xfrm>
          </p:grpSpPr>
          <p:sp>
            <p:nvSpPr>
              <p:cNvPr id="22546" name="TextBox 4"/>
              <p:cNvSpPr txBox="1">
                <a:spLocks noChangeArrowheads="1"/>
              </p:cNvSpPr>
              <p:nvPr/>
            </p:nvSpPr>
            <p:spPr bwMode="auto">
              <a:xfrm>
                <a:off x="4433663" y="1187051"/>
                <a:ext cx="930425" cy="492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800">
                    <a:solidFill>
                      <a:srgbClr val="FF0000"/>
                    </a:solidFill>
                  </a:rPr>
                  <a:t>10</a:t>
                </a:r>
                <a:r>
                  <a:rPr lang="en-GB" altLang="en-US" sz="1800" baseline="30000">
                    <a:solidFill>
                      <a:srgbClr val="FF0000"/>
                    </a:solidFill>
                  </a:rPr>
                  <a:t>-15</a:t>
                </a:r>
                <a:endParaRPr lang="en-GB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2547" name="TextBox 16"/>
              <p:cNvSpPr txBox="1">
                <a:spLocks noChangeArrowheads="1"/>
              </p:cNvSpPr>
              <p:nvPr/>
            </p:nvSpPr>
            <p:spPr bwMode="auto">
              <a:xfrm>
                <a:off x="4420820" y="1511430"/>
                <a:ext cx="930425" cy="492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800">
                    <a:solidFill>
                      <a:srgbClr val="FF0000"/>
                    </a:solidFill>
                  </a:rPr>
                  <a:t>10</a:t>
                </a:r>
                <a:r>
                  <a:rPr lang="en-GB" altLang="en-US" sz="1800" baseline="30000">
                    <a:solidFill>
                      <a:srgbClr val="FF0000"/>
                    </a:solidFill>
                  </a:rPr>
                  <a:t>-12</a:t>
                </a:r>
                <a:endParaRPr lang="en-GB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2548" name="TextBox 17"/>
              <p:cNvSpPr txBox="1">
                <a:spLocks noChangeArrowheads="1"/>
              </p:cNvSpPr>
              <p:nvPr/>
            </p:nvSpPr>
            <p:spPr bwMode="auto">
              <a:xfrm>
                <a:off x="4357859" y="1896663"/>
                <a:ext cx="930425" cy="492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800">
                    <a:solidFill>
                      <a:srgbClr val="FF0000"/>
                    </a:solidFill>
                  </a:rPr>
                  <a:t>10</a:t>
                </a:r>
                <a:r>
                  <a:rPr lang="en-GB" altLang="en-US" sz="1800" baseline="30000">
                    <a:solidFill>
                      <a:srgbClr val="FF0000"/>
                    </a:solidFill>
                  </a:rPr>
                  <a:t>-9</a:t>
                </a:r>
                <a:endParaRPr lang="en-GB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2549" name="TextBox 18"/>
              <p:cNvSpPr txBox="1">
                <a:spLocks noChangeArrowheads="1"/>
              </p:cNvSpPr>
              <p:nvPr/>
            </p:nvSpPr>
            <p:spPr bwMode="auto">
              <a:xfrm>
                <a:off x="4370576" y="4251273"/>
                <a:ext cx="930425" cy="492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800">
                    <a:solidFill>
                      <a:srgbClr val="FF0000"/>
                    </a:solidFill>
                  </a:rPr>
                  <a:t>10</a:t>
                </a:r>
                <a:r>
                  <a:rPr lang="en-GB" altLang="en-US" sz="1800" baseline="30000">
                    <a:solidFill>
                      <a:srgbClr val="FF0000"/>
                    </a:solidFill>
                  </a:rPr>
                  <a:t>3</a:t>
                </a:r>
                <a:endParaRPr lang="en-GB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2550" name="TextBox 19"/>
              <p:cNvSpPr txBox="1">
                <a:spLocks noChangeArrowheads="1"/>
              </p:cNvSpPr>
              <p:nvPr/>
            </p:nvSpPr>
            <p:spPr bwMode="auto">
              <a:xfrm>
                <a:off x="4355976" y="2281894"/>
                <a:ext cx="930425" cy="492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800">
                    <a:solidFill>
                      <a:srgbClr val="FF0000"/>
                    </a:solidFill>
                  </a:rPr>
                  <a:t>10</a:t>
                </a:r>
                <a:r>
                  <a:rPr lang="en-GB" altLang="en-US" sz="1800" baseline="30000">
                    <a:solidFill>
                      <a:srgbClr val="FF0000"/>
                    </a:solidFill>
                  </a:rPr>
                  <a:t>-6</a:t>
                </a:r>
                <a:endParaRPr lang="en-GB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2551" name="TextBox 20"/>
              <p:cNvSpPr txBox="1">
                <a:spLocks noChangeArrowheads="1"/>
              </p:cNvSpPr>
              <p:nvPr/>
            </p:nvSpPr>
            <p:spPr bwMode="auto">
              <a:xfrm>
                <a:off x="4354094" y="2695503"/>
                <a:ext cx="930425" cy="492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800">
                    <a:solidFill>
                      <a:srgbClr val="FF0000"/>
                    </a:solidFill>
                  </a:rPr>
                  <a:t>10</a:t>
                </a:r>
                <a:r>
                  <a:rPr lang="en-GB" altLang="en-US" sz="1800" baseline="30000">
                    <a:solidFill>
                      <a:srgbClr val="FF0000"/>
                    </a:solidFill>
                  </a:rPr>
                  <a:t>-3</a:t>
                </a:r>
                <a:endParaRPr lang="en-GB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2552" name="TextBox 21"/>
              <p:cNvSpPr txBox="1">
                <a:spLocks noChangeArrowheads="1"/>
              </p:cNvSpPr>
              <p:nvPr/>
            </p:nvSpPr>
            <p:spPr bwMode="auto">
              <a:xfrm>
                <a:off x="4348156" y="5005412"/>
                <a:ext cx="930425" cy="492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800">
                    <a:solidFill>
                      <a:srgbClr val="FF0000"/>
                    </a:solidFill>
                  </a:rPr>
                  <a:t>10</a:t>
                </a:r>
                <a:r>
                  <a:rPr lang="en-GB" altLang="en-US" sz="1800" baseline="30000">
                    <a:solidFill>
                      <a:srgbClr val="FF0000"/>
                    </a:solidFill>
                  </a:rPr>
                  <a:t>5</a:t>
                </a:r>
                <a:endParaRPr lang="en-GB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2553" name="TextBox 22"/>
              <p:cNvSpPr txBox="1">
                <a:spLocks noChangeArrowheads="1"/>
              </p:cNvSpPr>
              <p:nvPr/>
            </p:nvSpPr>
            <p:spPr bwMode="auto">
              <a:xfrm>
                <a:off x="4337316" y="5400137"/>
                <a:ext cx="930425" cy="492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800">
                    <a:solidFill>
                      <a:srgbClr val="FF0000"/>
                    </a:solidFill>
                  </a:rPr>
                  <a:t>10</a:t>
                </a:r>
                <a:r>
                  <a:rPr lang="en-GB" altLang="en-US" sz="1800" baseline="30000">
                    <a:solidFill>
                      <a:srgbClr val="FF0000"/>
                    </a:solidFill>
                  </a:rPr>
                  <a:t>6</a:t>
                </a:r>
                <a:endParaRPr lang="en-GB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2554" name="TextBox 23"/>
              <p:cNvSpPr txBox="1">
                <a:spLocks noChangeArrowheads="1"/>
              </p:cNvSpPr>
              <p:nvPr/>
            </p:nvSpPr>
            <p:spPr bwMode="auto">
              <a:xfrm>
                <a:off x="4348156" y="5810849"/>
                <a:ext cx="930425" cy="492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800">
                    <a:solidFill>
                      <a:srgbClr val="FF0000"/>
                    </a:solidFill>
                  </a:rPr>
                  <a:t>10</a:t>
                </a:r>
                <a:r>
                  <a:rPr lang="en-GB" altLang="en-US" sz="1800" baseline="30000">
                    <a:solidFill>
                      <a:srgbClr val="FF0000"/>
                    </a:solidFill>
                  </a:rPr>
                  <a:t>7</a:t>
                </a:r>
                <a:endParaRPr lang="en-GB" altLang="en-US" sz="18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542" name="TextBox 14"/>
            <p:cNvSpPr txBox="1">
              <a:spLocks noChangeArrowheads="1"/>
            </p:cNvSpPr>
            <p:nvPr/>
          </p:nvSpPr>
          <p:spPr bwMode="auto">
            <a:xfrm rot="16200000">
              <a:off x="1104108" y="888663"/>
              <a:ext cx="145573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500">
                  <a:solidFill>
                    <a:srgbClr val="0070C0"/>
                  </a:solidFill>
                </a:rPr>
                <a:t>physics</a:t>
              </a:r>
            </a:p>
          </p:txBody>
        </p:sp>
        <p:sp>
          <p:nvSpPr>
            <p:cNvPr id="22543" name="TextBox 25"/>
            <p:cNvSpPr txBox="1">
              <a:spLocks noChangeArrowheads="1"/>
            </p:cNvSpPr>
            <p:nvPr/>
          </p:nvSpPr>
          <p:spPr bwMode="auto">
            <a:xfrm rot="16200000">
              <a:off x="1104108" y="1971339"/>
              <a:ext cx="145573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500">
                  <a:solidFill>
                    <a:srgbClr val="92D050"/>
                  </a:solidFill>
                </a:rPr>
                <a:t>chemistry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1104108" y="3426806"/>
              <a:ext cx="1455737" cy="430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500" dirty="0">
                  <a:solidFill>
                    <a:schemeClr val="accent1">
                      <a:lumMod val="75000"/>
                    </a:schemeClr>
                  </a:solidFill>
                </a:rPr>
                <a:t>biology</a:t>
              </a:r>
            </a:p>
          </p:txBody>
        </p:sp>
        <p:sp>
          <p:nvSpPr>
            <p:cNvPr id="22545" name="TextBox 27"/>
            <p:cNvSpPr txBox="1">
              <a:spLocks noChangeArrowheads="1"/>
            </p:cNvSpPr>
            <p:nvPr/>
          </p:nvSpPr>
          <p:spPr bwMode="auto">
            <a:xfrm rot="16200000">
              <a:off x="1151732" y="5595601"/>
              <a:ext cx="145573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500">
                  <a:solidFill>
                    <a:srgbClr val="FF0000"/>
                  </a:solidFill>
                </a:rPr>
                <a:t>medicine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99054" y="4377222"/>
            <a:ext cx="1907730" cy="2184956"/>
            <a:chOff x="883533" y="1731756"/>
            <a:chExt cx="3102901" cy="4118365"/>
          </a:xfrm>
        </p:grpSpPr>
        <p:pic>
          <p:nvPicPr>
            <p:cNvPr id="29" name="Picture 2" descr="http://cdn-1.vivalascuola.it/o/orig/come-costruire-un-modellino-del-sistema-solare_634f87a08bd5b1c9d8ffa3fdb1ff949c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878" y="1731756"/>
              <a:ext cx="2970213" cy="197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CasellaDiTesto 6"/>
            <p:cNvSpPr txBox="1">
              <a:spLocks noChangeArrowheads="1"/>
            </p:cNvSpPr>
            <p:nvPr/>
          </p:nvSpPr>
          <p:spPr bwMode="auto">
            <a:xfrm>
              <a:off x="883533" y="3438022"/>
              <a:ext cx="3102901" cy="2412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1500" dirty="0">
                <a:sym typeface="Symbol" panose="05050102010706020507" pitchFamily="18" charset="2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350" dirty="0">
                  <a:sym typeface="Symbol" panose="05050102010706020507" pitchFamily="18" charset="2"/>
                </a:rPr>
                <a:t>DNA nel corpo umano   2 “giri” attorno al sistema solare! </a:t>
              </a:r>
              <a:endParaRPr lang="it-IT" altLang="it-IT" sz="1500" i="1" dirty="0">
                <a:sym typeface="Symbol" panose="05050102010706020507" pitchFamily="18" charset="2"/>
              </a:endParaRPr>
            </a:p>
          </p:txBody>
        </p:sp>
      </p:grpSp>
      <p:pic>
        <p:nvPicPr>
          <p:cNvPr id="31" name="Picture 2" descr="https://pmgbiology.files.wordpress.com/2015/10/00-eukaryotic-chromosom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670" y="1974317"/>
            <a:ext cx="3416994" cy="209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05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 descr="Simpsons guide to radi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3" t="10496"/>
          <a:stretch/>
        </p:blipFill>
        <p:spPr bwMode="auto">
          <a:xfrm>
            <a:off x="126051" y="1500202"/>
            <a:ext cx="3722589" cy="297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9"/>
          <p:cNvSpPr txBox="1">
            <a:spLocks noChangeArrowheads="1"/>
          </p:cNvSpPr>
          <p:nvPr/>
        </p:nvSpPr>
        <p:spPr bwMode="auto">
          <a:xfrm>
            <a:off x="179512" y="4775511"/>
            <a:ext cx="1944217" cy="1538883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800" dirty="0">
                <a:solidFill>
                  <a:srgbClr val="00B050"/>
                </a:solidFill>
              </a:rPr>
              <a:t>1 Gy = 1 Joule/kg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800" i="1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i="1" dirty="0">
                <a:solidFill>
                  <a:srgbClr val="00B050"/>
                </a:solidFill>
              </a:rPr>
              <a:t>4 Gy a uomo di 70 kg </a:t>
            </a:r>
            <a:r>
              <a:rPr lang="it-IT" altLang="it-IT" sz="1400" i="1" dirty="0">
                <a:solidFill>
                  <a:srgbClr val="00B050"/>
                </a:solidFill>
                <a:sym typeface="Symbol" panose="05050102010706020507" pitchFamily="18" charset="2"/>
              </a:rPr>
              <a:t> 70 cal, ma è dose mortale!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b="1" i="1" dirty="0">
                <a:solidFill>
                  <a:srgbClr val="00B050"/>
                </a:solidFill>
                <a:sym typeface="Symbol" panose="05050102010706020507" pitchFamily="18" charset="2"/>
              </a:rPr>
              <a:t>FISICA</a:t>
            </a:r>
            <a:endParaRPr lang="it-IT" altLang="it-IT" sz="1600" b="1" i="1" dirty="0">
              <a:solidFill>
                <a:srgbClr val="00B050"/>
              </a:solidFill>
            </a:endParaRPr>
          </a:p>
        </p:txBody>
      </p:sp>
      <p:sp>
        <p:nvSpPr>
          <p:cNvPr id="6" name="CasellaDiTesto 9"/>
          <p:cNvSpPr txBox="1">
            <a:spLocks noChangeArrowheads="1"/>
          </p:cNvSpPr>
          <p:nvPr/>
        </p:nvSpPr>
        <p:spPr bwMode="auto">
          <a:xfrm>
            <a:off x="2267744" y="4744733"/>
            <a:ext cx="2160240" cy="16004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800" dirty="0">
                <a:solidFill>
                  <a:srgbClr val="FF0000"/>
                </a:solidFill>
              </a:rPr>
              <a:t>1 Sv = 1 Gy</a:t>
            </a:r>
            <a:r>
              <a:rPr lang="it-IT" altLang="it-IT" sz="1800" dirty="0">
                <a:solidFill>
                  <a:srgbClr val="FF0000"/>
                </a:solidFill>
                <a:sym typeface="Symbol" panose="05050102010706020507" pitchFamily="18" charset="2"/>
              </a:rPr>
              <a:t>w</a:t>
            </a:r>
            <a:r>
              <a:rPr lang="it-IT" altLang="it-IT" sz="18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R</a:t>
            </a:r>
            <a:endParaRPr lang="it-IT" altLang="it-IT" sz="1800" baseline="-250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it-IT" altLang="it-IT" sz="1200" i="1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it-IT" altLang="it-IT" sz="1200" i="1" dirty="0">
                <a:solidFill>
                  <a:srgbClr val="FF0000"/>
                </a:solidFill>
                <a:sym typeface="Symbol" panose="05050102010706020507" pitchFamily="18" charset="2"/>
              </a:rPr>
              <a:t>w</a:t>
            </a:r>
            <a:r>
              <a:rPr lang="it-IT" altLang="it-IT" sz="1200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R</a:t>
            </a:r>
            <a:r>
              <a:rPr lang="it-IT" altLang="it-IT" sz="1200" i="1" dirty="0">
                <a:solidFill>
                  <a:srgbClr val="FF0000"/>
                </a:solidFill>
                <a:sym typeface="Symbol" panose="05050102010706020507" pitchFamily="18" charset="2"/>
              </a:rPr>
              <a:t> = numero  1 che riflette la diversa pericolosità di radiazioni diverse</a:t>
            </a:r>
            <a:endParaRPr lang="it-IT" altLang="it-IT" sz="1200" i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600" b="1" i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b="1" i="1" dirty="0">
                <a:solidFill>
                  <a:srgbClr val="FF0000"/>
                </a:solidFill>
              </a:rPr>
              <a:t>RADIOPROTEZIONE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4597" y="3584650"/>
            <a:ext cx="24344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/>
              <a:t>Gy</a:t>
            </a:r>
            <a:r>
              <a:rPr lang="en-GB" sz="1800" b="1" dirty="0" err="1">
                <a:sym typeface="Symbol" panose="05050102010706020507" pitchFamily="18" charset="2"/>
              </a:rPr>
              <a:t>RBE</a:t>
            </a:r>
            <a:r>
              <a:rPr lang="en-GB" sz="1800" b="1" dirty="0">
                <a:sym typeface="Symbol" panose="05050102010706020507" pitchFamily="18" charset="2"/>
              </a:rPr>
              <a:t> [</a:t>
            </a:r>
            <a:r>
              <a:rPr lang="en-GB" sz="1800" b="1" dirty="0" err="1">
                <a:sym typeface="Symbol" panose="05050102010706020507" pitchFamily="18" charset="2"/>
              </a:rPr>
              <a:t>GyEq</a:t>
            </a:r>
            <a:r>
              <a:rPr lang="en-GB" sz="1800" b="1" dirty="0">
                <a:sym typeface="Symbol" panose="05050102010706020507" pitchFamily="18" charset="2"/>
              </a:rPr>
              <a:t>]</a:t>
            </a:r>
          </a:p>
          <a:p>
            <a:r>
              <a:rPr lang="en-GB" sz="1600" dirty="0">
                <a:sym typeface="Symbol" panose="05050102010706020507" pitchFamily="18" charset="2"/>
              </a:rPr>
              <a:t>How effectively can we kill cancer cells?</a:t>
            </a:r>
            <a:endParaRPr lang="en-GB" sz="1600" dirty="0"/>
          </a:p>
        </p:txBody>
      </p:sp>
      <p:pic>
        <p:nvPicPr>
          <p:cNvPr id="7" name="Object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16165" r="56216" b="22407"/>
          <a:stretch/>
        </p:blipFill>
        <p:spPr bwMode="auto">
          <a:xfrm>
            <a:off x="4619224" y="1642497"/>
            <a:ext cx="1440160" cy="182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9"/>
          <p:cNvSpPr txBox="1">
            <a:spLocks noChangeArrowheads="1"/>
          </p:cNvSpPr>
          <p:nvPr/>
        </p:nvSpPr>
        <p:spPr bwMode="auto">
          <a:xfrm>
            <a:off x="4554597" y="4744734"/>
            <a:ext cx="2304256" cy="1569660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dirty="0">
                <a:solidFill>
                  <a:srgbClr val="3333FF"/>
                </a:solidFill>
              </a:rPr>
              <a:t>RBE protoni: 1.1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dirty="0">
                <a:solidFill>
                  <a:srgbClr val="3333FF"/>
                </a:solidFill>
              </a:rPr>
              <a:t>RBE ioni C, He: variabile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dirty="0">
                <a:solidFill>
                  <a:srgbClr val="3333FF"/>
                </a:solidFill>
              </a:rPr>
              <a:t>                 (circa tra 2 e 3)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600" b="1" i="1" dirty="0">
              <a:solidFill>
                <a:srgbClr val="3333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600" b="1" i="1" dirty="0">
              <a:solidFill>
                <a:srgbClr val="3333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b="1" i="1" dirty="0">
                <a:solidFill>
                  <a:srgbClr val="3333FF"/>
                </a:solidFill>
              </a:rPr>
              <a:t>RADIOTERAPIA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90317"/>
            <a:ext cx="9482831" cy="807245"/>
          </a:xfrm>
        </p:spPr>
        <p:txBody>
          <a:bodyPr/>
          <a:lstStyle/>
          <a:p>
            <a:pPr algn="l" eaLnBrk="1" hangingPunct="1"/>
            <a:r>
              <a:rPr lang="it-IT" altLang="it-IT" sz="2200" b="1" dirty="0">
                <a:solidFill>
                  <a:srgbClr val="FF0000"/>
                </a:solidFill>
              </a:rPr>
              <a:t>I danni dipendono sia da quanta energia è stata depositata </a:t>
            </a:r>
            <a:r>
              <a:rPr lang="it-IT" altLang="it-IT" sz="2000" i="1" dirty="0">
                <a:solidFill>
                  <a:srgbClr val="FF0000"/>
                </a:solidFill>
              </a:rPr>
              <a:t>(dose assorbita, Gy)</a:t>
            </a:r>
            <a:r>
              <a:rPr lang="it-IT" altLang="it-IT" sz="2000" b="1" dirty="0">
                <a:solidFill>
                  <a:srgbClr val="FF0000"/>
                </a:solidFill>
              </a:rPr>
              <a:t> </a:t>
            </a:r>
            <a:r>
              <a:rPr lang="it-IT" altLang="it-IT" sz="2200" b="1" dirty="0">
                <a:solidFill>
                  <a:srgbClr val="FF0000"/>
                </a:solidFill>
              </a:rPr>
              <a:t>sia da «chi» l’ha depositata </a:t>
            </a:r>
            <a:r>
              <a:rPr lang="it-IT" altLang="it-IT" sz="2000" i="1" dirty="0">
                <a:solidFill>
                  <a:srgbClr val="FF0000"/>
                </a:solidFill>
              </a:rPr>
              <a:t>(dose equivalente, Sv e Gy</a:t>
            </a:r>
            <a:r>
              <a:rPr lang="it-IT" altLang="it-IT" sz="2000" i="1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it-IT" altLang="it-IT" sz="2000" i="1" dirty="0">
                <a:solidFill>
                  <a:srgbClr val="FF0000"/>
                </a:solidFill>
              </a:rPr>
              <a:t>RBE)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300192" y="2011543"/>
            <a:ext cx="3182640" cy="1268376"/>
            <a:chOff x="2193281" y="1518173"/>
            <a:chExt cx="3182640" cy="1268376"/>
          </a:xfrm>
        </p:grpSpPr>
        <p:sp>
          <p:nvSpPr>
            <p:cNvPr id="12" name="TextBox 11"/>
            <p:cNvSpPr txBox="1"/>
            <p:nvPr/>
          </p:nvSpPr>
          <p:spPr>
            <a:xfrm>
              <a:off x="3784601" y="1518173"/>
              <a:ext cx="632738" cy="473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</a:t>
              </a:r>
              <a:r>
                <a:rPr lang="en-GB" baseline="-25000" dirty="0"/>
                <a:t>X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91303" y="2019181"/>
              <a:ext cx="716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</a:t>
              </a:r>
              <a:r>
                <a:rPr lang="en-GB" baseline="-25000" dirty="0"/>
                <a:t>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88802" y="1776275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RBE =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707904" y="2007107"/>
              <a:ext cx="7560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193281" y="2417217"/>
              <a:ext cx="3182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i="1" u="sng" dirty="0">
                  <a:solidFill>
                    <a:srgbClr val="FF0000"/>
                  </a:solidFill>
                </a:rPr>
                <a:t>a </a:t>
              </a:r>
              <a:r>
                <a:rPr lang="en-GB" sz="1800" b="1" i="1" u="sng" dirty="0" err="1">
                  <a:solidFill>
                    <a:srgbClr val="FF0000"/>
                  </a:solidFill>
                </a:rPr>
                <a:t>parità</a:t>
              </a:r>
              <a:r>
                <a:rPr lang="en-GB" sz="1800" b="1" i="1" u="sng" dirty="0">
                  <a:solidFill>
                    <a:srgbClr val="FF0000"/>
                  </a:solidFill>
                </a:rPr>
                <a:t> di </a:t>
              </a:r>
              <a:r>
                <a:rPr lang="en-GB" sz="1800" b="1" i="1" u="sng" dirty="0" err="1">
                  <a:solidFill>
                    <a:srgbClr val="FF0000"/>
                  </a:solidFill>
                </a:rPr>
                <a:t>effetto</a:t>
              </a:r>
              <a:r>
                <a:rPr lang="en-GB" sz="1800" b="1" i="1" u="sng" dirty="0">
                  <a:solidFill>
                    <a:srgbClr val="FF0000"/>
                  </a:solidFill>
                </a:rPr>
                <a:t> </a:t>
              </a:r>
              <a:r>
                <a:rPr lang="en-GB" sz="1800" b="1" i="1" u="sng" dirty="0" err="1">
                  <a:solidFill>
                    <a:srgbClr val="FF0000"/>
                  </a:solidFill>
                </a:rPr>
                <a:t>biologico</a:t>
              </a:r>
              <a:endParaRPr lang="en-GB" sz="1800" b="1" i="1" u="sng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193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0"/>
            <a:ext cx="8784976" cy="857250"/>
          </a:xfrm>
        </p:spPr>
        <p:txBody>
          <a:bodyPr/>
          <a:lstStyle/>
          <a:p>
            <a:pPr algn="l" eaLnBrk="1" hangingPunct="1"/>
            <a:r>
              <a:rPr lang="it-IT" altLang="it-IT" sz="2400" b="1" dirty="0">
                <a:solidFill>
                  <a:srgbClr val="FF0000"/>
                </a:solidFill>
              </a:rPr>
              <a:t>Le dosi della terapia sono molto più alte rispetto alla diagnostica (e alla radioattività naturale) 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51520" y="908720"/>
            <a:ext cx="8785225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1500" dirty="0">
                <a:latin typeface="Arial" charset="0"/>
              </a:rPr>
              <a:t> </a:t>
            </a:r>
            <a:r>
              <a:rPr lang="it-IT" sz="2000" b="1" dirty="0">
                <a:solidFill>
                  <a:srgbClr val="3333FF"/>
                </a:solidFill>
                <a:latin typeface="+mj-lt"/>
              </a:rPr>
              <a:t>Medicina: </a:t>
            </a:r>
          </a:p>
          <a:p>
            <a:pPr>
              <a:spcBef>
                <a:spcPct val="50000"/>
              </a:spcBef>
              <a:defRPr/>
            </a:pPr>
            <a:r>
              <a:rPr lang="it-IT" sz="2000" dirty="0">
                <a:latin typeface="+mj-lt"/>
              </a:rPr>
              <a:t>        </a:t>
            </a:r>
            <a:r>
              <a:rPr lang="it-IT" sz="2000" b="1" i="1" dirty="0">
                <a:solidFill>
                  <a:srgbClr val="3333FF"/>
                </a:solidFill>
                <a:latin typeface="+mj-lt"/>
              </a:rPr>
              <a:t>Terapia:</a:t>
            </a:r>
            <a:r>
              <a:rPr lang="it-IT" sz="2000" dirty="0">
                <a:solidFill>
                  <a:srgbClr val="3333FF"/>
                </a:solidFill>
                <a:latin typeface="+mj-lt"/>
              </a:rPr>
              <a:t>           </a:t>
            </a:r>
            <a:r>
              <a:rPr lang="it-IT" sz="2000" dirty="0">
                <a:latin typeface="+mj-lt"/>
              </a:rPr>
              <a:t>radioterapia “standard”  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~ 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50 Gy   </a:t>
            </a:r>
            <a:r>
              <a:rPr lang="it-IT" sz="2000" b="1" i="1" u="sng" dirty="0">
                <a:solidFill>
                  <a:srgbClr val="FF0000"/>
                </a:solidFill>
                <a:latin typeface="+mj-lt"/>
              </a:rPr>
              <a:t>al tumore</a:t>
            </a:r>
            <a:r>
              <a:rPr lang="it-IT" sz="2000" b="1" i="1" dirty="0">
                <a:solidFill>
                  <a:srgbClr val="FF0000"/>
                </a:solidFill>
                <a:latin typeface="+mj-lt"/>
              </a:rPr>
              <a:t>  </a:t>
            </a:r>
            <a:r>
              <a:rPr lang="it-IT" sz="2000" i="1" dirty="0">
                <a:solidFill>
                  <a:srgbClr val="FF0000"/>
                </a:solidFill>
                <a:latin typeface="+mj-lt"/>
              </a:rPr>
              <a:t>(in </a:t>
            </a:r>
            <a:r>
              <a:rPr lang="it-IT" sz="2000" i="1" dirty="0">
                <a:solidFill>
                  <a:srgbClr val="FF0000"/>
                </a:solidFill>
                <a:latin typeface="+mj-lt"/>
                <a:sym typeface="Symbol"/>
              </a:rPr>
              <a:t></a:t>
            </a:r>
            <a:r>
              <a:rPr lang="it-IT" sz="2000" i="1" dirty="0">
                <a:solidFill>
                  <a:srgbClr val="FF0000"/>
                </a:solidFill>
                <a:latin typeface="+mj-lt"/>
              </a:rPr>
              <a:t>5 settimane)</a:t>
            </a:r>
            <a:endParaRPr lang="it-IT" sz="2000" dirty="0">
              <a:latin typeface="+mj-lt"/>
            </a:endParaRPr>
          </a:p>
          <a:p>
            <a:pPr>
              <a:spcBef>
                <a:spcPct val="50000"/>
              </a:spcBef>
              <a:defRPr/>
            </a:pPr>
            <a:r>
              <a:rPr lang="it-IT" sz="2000" dirty="0">
                <a:latin typeface="+mj-lt"/>
              </a:rPr>
              <a:t>        </a:t>
            </a:r>
            <a:r>
              <a:rPr lang="it-IT" sz="2000" b="1" i="1" dirty="0">
                <a:solidFill>
                  <a:srgbClr val="3333FF"/>
                </a:solidFill>
                <a:latin typeface="+mj-lt"/>
              </a:rPr>
              <a:t>Diagnostica:</a:t>
            </a:r>
            <a:r>
              <a:rPr lang="it-IT" sz="2000" dirty="0">
                <a:latin typeface="+mj-lt"/>
              </a:rPr>
              <a:t>    TAC addome                          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10 mSv </a:t>
            </a:r>
            <a:r>
              <a:rPr lang="it-IT" sz="2000" i="1" dirty="0">
                <a:solidFill>
                  <a:srgbClr val="FF0000"/>
                </a:solidFill>
                <a:latin typeface="+mj-lt"/>
              </a:rPr>
              <a:t> (acuta)</a:t>
            </a:r>
          </a:p>
          <a:p>
            <a:pPr>
              <a:spcBef>
                <a:spcPct val="50000"/>
              </a:spcBef>
              <a:defRPr/>
            </a:pPr>
            <a:r>
              <a:rPr lang="it-IT" sz="2000" dirty="0">
                <a:latin typeface="+mj-lt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2000" b="1" dirty="0">
                <a:latin typeface="+mj-lt"/>
              </a:rPr>
              <a:t> </a:t>
            </a:r>
            <a:r>
              <a:rPr lang="it-IT" sz="2000" b="1" dirty="0">
                <a:solidFill>
                  <a:srgbClr val="00B050"/>
                </a:solidFill>
                <a:latin typeface="+mj-lt"/>
              </a:rPr>
              <a:t>Ambiente:</a:t>
            </a:r>
          </a:p>
          <a:p>
            <a:pPr>
              <a:spcBef>
                <a:spcPct val="50000"/>
              </a:spcBef>
              <a:defRPr/>
            </a:pPr>
            <a:r>
              <a:rPr lang="it-IT" sz="2000" dirty="0">
                <a:latin typeface="+mj-lt"/>
              </a:rPr>
              <a:t>        </a:t>
            </a:r>
            <a:r>
              <a:rPr lang="it-IT" sz="2000" b="1" i="1" dirty="0">
                <a:solidFill>
                  <a:srgbClr val="00B050"/>
                </a:solidFill>
                <a:latin typeface="+mj-lt"/>
              </a:rPr>
              <a:t>Terra:</a:t>
            </a:r>
            <a:r>
              <a:rPr lang="it-IT" sz="2000" dirty="0">
                <a:solidFill>
                  <a:srgbClr val="00B050"/>
                </a:solidFill>
                <a:latin typeface="+mj-lt"/>
              </a:rPr>
              <a:t>           </a:t>
            </a:r>
            <a:r>
              <a:rPr lang="it-IT" sz="2000" dirty="0">
                <a:latin typeface="+mj-lt"/>
              </a:rPr>
              <a:t>background totale                 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2.9 mSv/anno              </a:t>
            </a:r>
          </a:p>
          <a:p>
            <a:pPr>
              <a:spcBef>
                <a:spcPct val="50000"/>
              </a:spcBef>
              <a:defRPr/>
            </a:pPr>
            <a:r>
              <a:rPr lang="it-IT" sz="2000" dirty="0">
                <a:latin typeface="+mj-lt"/>
              </a:rPr>
              <a:t>        </a:t>
            </a:r>
            <a:r>
              <a:rPr lang="it-IT" sz="2000" b="1" i="1" dirty="0">
                <a:solidFill>
                  <a:srgbClr val="00B050"/>
                </a:solidFill>
                <a:latin typeface="+mj-lt"/>
              </a:rPr>
              <a:t>Spazio:</a:t>
            </a:r>
            <a:r>
              <a:rPr lang="it-IT" sz="2000" dirty="0">
                <a:solidFill>
                  <a:srgbClr val="00B050"/>
                </a:solidFill>
                <a:latin typeface="+mj-lt"/>
              </a:rPr>
              <a:t>         </a:t>
            </a:r>
            <a:r>
              <a:rPr lang="it-IT" sz="2000" dirty="0">
                <a:latin typeface="+mj-lt"/>
              </a:rPr>
              <a:t>volo NY-Tokyo                     0.009 mSv/giorno</a:t>
            </a:r>
          </a:p>
          <a:p>
            <a:pPr>
              <a:spcBef>
                <a:spcPct val="50000"/>
              </a:spcBef>
              <a:defRPr/>
            </a:pPr>
            <a:r>
              <a:rPr lang="it-IT" sz="2000" dirty="0">
                <a:latin typeface="+mj-lt"/>
              </a:rPr>
              <a:t>                             Stazione Spaziale                  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0.5 mSv/giorno</a:t>
            </a:r>
          </a:p>
          <a:p>
            <a:pPr>
              <a:spcBef>
                <a:spcPct val="50000"/>
              </a:spcBef>
              <a:defRPr/>
            </a:pPr>
            <a:r>
              <a:rPr lang="it-IT" sz="2000" dirty="0">
                <a:latin typeface="+mj-lt"/>
              </a:rPr>
              <a:t>                             Luna                                      1.3 mSv/giorno</a:t>
            </a:r>
          </a:p>
          <a:p>
            <a:pPr>
              <a:spcBef>
                <a:spcPct val="50000"/>
              </a:spcBef>
              <a:defRPr/>
            </a:pPr>
            <a:r>
              <a:rPr lang="it-IT" sz="2000" dirty="0">
                <a:latin typeface="+mj-lt"/>
              </a:rPr>
              <a:t>                             Marte                                     1.5 mSv/giorno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              </a:t>
            </a:r>
            <a:r>
              <a:rPr lang="it-IT" sz="1650" dirty="0">
                <a:solidFill>
                  <a:schemeClr val="bg1"/>
                </a:solidFill>
                <a:latin typeface="+mj-lt"/>
              </a:rPr>
              <a:t>                     </a:t>
            </a:r>
            <a:endParaRPr lang="it-IT" sz="165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2" descr="Risultati immagini per cristoforetti">
            <a:extLst>
              <a:ext uri="{FF2B5EF4-FFF2-40B4-BE49-F238E27FC236}">
                <a16:creationId xmlns:a16="http://schemas.microsoft.com/office/drawing/2014/main" id="{7289B464-21A0-42FA-B512-94B466CFD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r="15558"/>
          <a:stretch/>
        </p:blipFill>
        <p:spPr bwMode="auto">
          <a:xfrm>
            <a:off x="7092280" y="4070139"/>
            <a:ext cx="1847206" cy="138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121E7E6F-627E-4734-B5F3-A1CC1EF6CF6A}"/>
              </a:ext>
            </a:extLst>
          </p:cNvPr>
          <p:cNvGrpSpPr/>
          <p:nvPr/>
        </p:nvGrpSpPr>
        <p:grpSpPr>
          <a:xfrm>
            <a:off x="7219304" y="2708920"/>
            <a:ext cx="1385144" cy="1018488"/>
            <a:chOff x="3800850" y="5520424"/>
            <a:chExt cx="1385144" cy="1018488"/>
          </a:xfrm>
        </p:grpSpPr>
        <p:pic>
          <p:nvPicPr>
            <p:cNvPr id="6" name="Picture 2" descr="Risultati immagini">
              <a:extLst>
                <a:ext uri="{FF2B5EF4-FFF2-40B4-BE49-F238E27FC236}">
                  <a16:creationId xmlns:a16="http://schemas.microsoft.com/office/drawing/2014/main" id="{30243D3D-C4D4-4DB8-896A-090EB5772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850" y="5520424"/>
              <a:ext cx="1358138" cy="101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Risultati immagini per radioprotezione">
              <a:hlinkClick r:id="rId4"/>
              <a:extLst>
                <a:ext uri="{FF2B5EF4-FFF2-40B4-BE49-F238E27FC236}">
                  <a16:creationId xmlns:a16="http://schemas.microsoft.com/office/drawing/2014/main" id="{F93D25A1-7593-4650-8297-F60BD493BA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544" y="5531237"/>
              <a:ext cx="503238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sellaDiTesto 2">
              <a:extLst>
                <a:ext uri="{FF2B5EF4-FFF2-40B4-BE49-F238E27FC236}">
                  <a16:creationId xmlns:a16="http://schemas.microsoft.com/office/drawing/2014/main" id="{3ED55A19-7B3C-4D57-A4F0-6B0D779F4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2332" y="6185486"/>
              <a:ext cx="13636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sym typeface="Symbol" panose="05050102010706020507" pitchFamily="18" charset="2"/>
                </a:rPr>
                <a:t></a:t>
              </a:r>
              <a:r>
                <a:rPr lang="it-IT" altLang="it-IT" sz="1600" dirty="0"/>
                <a:t>0.1 </a:t>
              </a:r>
              <a:r>
                <a:rPr lang="it-IT" altLang="it-IT" sz="1600" dirty="0">
                  <a:sym typeface="Symbol" panose="05050102010706020507" pitchFamily="18" charset="2"/>
                </a:rPr>
                <a:t>Sv</a:t>
              </a:r>
              <a:endParaRPr lang="it-IT" altLang="it-IT" sz="16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06" y="5500707"/>
            <a:ext cx="2962851" cy="12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91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46" y="-24207"/>
            <a:ext cx="8174960" cy="994172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</a:rPr>
              <a:t>Di solito la radioterapia si fa con raggi X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739" y="836712"/>
            <a:ext cx="5744413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1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circa il 50% dei pazienti oncologici è trattato con radioterapia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100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100" dirty="0">
                <a:solidFill>
                  <a:srgbClr val="0070C0"/>
                </a:solidFill>
              </a:rPr>
              <a:t>obiettivo: eliminare le cellule tumorali </a:t>
            </a:r>
            <a:r>
              <a:rPr lang="it-IT" sz="2100" i="1" dirty="0">
                <a:solidFill>
                  <a:srgbClr val="0070C0"/>
                </a:solidFill>
              </a:rPr>
              <a:t>minimizzando il danno ai tessuti sani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1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1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100" dirty="0"/>
              <a:t>radioterapia convenzionale: raggi X di alta energia (</a:t>
            </a:r>
            <a:r>
              <a:rPr lang="it-IT" sz="2100" dirty="0">
                <a:sym typeface="Symbol" panose="05050102010706020507" pitchFamily="18" charset="2"/>
              </a:rPr>
              <a:t> MeV)</a:t>
            </a:r>
            <a:endParaRPr lang="it-IT" sz="21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1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1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1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100" dirty="0">
              <a:solidFill>
                <a:srgbClr val="FF0000"/>
              </a:solidFill>
            </a:endParaRPr>
          </a:p>
          <a:p>
            <a:pPr algn="just"/>
            <a:endParaRPr lang="it-IT" sz="21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100" dirty="0">
              <a:solidFill>
                <a:srgbClr val="FF0000"/>
              </a:solidFill>
            </a:endParaRPr>
          </a:p>
          <a:p>
            <a:pPr algn="just"/>
            <a:r>
              <a:rPr lang="it-IT" sz="2100" dirty="0">
                <a:solidFill>
                  <a:srgbClr val="000000"/>
                </a:solidFill>
              </a:rPr>
              <a:t>      </a:t>
            </a:r>
            <a:endParaRPr lang="it-IT" sz="2100" i="1" dirty="0">
              <a:solidFill>
                <a:srgbClr val="000000"/>
              </a:solidFill>
            </a:endParaRPr>
          </a:p>
        </p:txBody>
      </p:sp>
      <p:pic>
        <p:nvPicPr>
          <p:cNvPr id="8" name="Picture 2" descr="Dr Thor Stenb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50" y="1340768"/>
            <a:ext cx="2258405" cy="141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t.emcelettronica.com/wp-content/uploads/files/node_images/acceleratore-lineare-truebe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729" y="3645024"/>
            <a:ext cx="2459801" cy="210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764" y="4221088"/>
            <a:ext cx="55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/>
              <a:t>1 MeV = 10</a:t>
            </a:r>
            <a:r>
              <a:rPr lang="en-GB" sz="1600" i="1" baseline="30000" dirty="0"/>
              <a:t>6</a:t>
            </a:r>
            <a:r>
              <a:rPr lang="en-GB" sz="1600" i="1" dirty="0">
                <a:sym typeface="Symbol" panose="05050102010706020507" pitchFamily="18" charset="2"/>
              </a:rPr>
              <a:t></a:t>
            </a:r>
            <a:r>
              <a:rPr lang="en-GB" sz="1600" i="1" dirty="0"/>
              <a:t>1.6</a:t>
            </a:r>
            <a:r>
              <a:rPr lang="en-GB" sz="1600" i="1" dirty="0">
                <a:sym typeface="Symbol" panose="05050102010706020507" pitchFamily="18" charset="2"/>
              </a:rPr>
              <a:t></a:t>
            </a:r>
            <a:r>
              <a:rPr lang="en-GB" sz="1600" i="1" dirty="0"/>
              <a:t>10</a:t>
            </a:r>
            <a:r>
              <a:rPr lang="en-GB" sz="1600" i="1" baseline="30000" dirty="0"/>
              <a:t>-19</a:t>
            </a:r>
            <a:r>
              <a:rPr lang="en-GB" sz="1600" i="1" dirty="0"/>
              <a:t> J = 1.6</a:t>
            </a:r>
            <a:r>
              <a:rPr lang="en-GB" sz="1600" i="1" dirty="0">
                <a:sym typeface="Symbol" panose="05050102010706020507" pitchFamily="18" charset="2"/>
              </a:rPr>
              <a:t></a:t>
            </a:r>
            <a:r>
              <a:rPr lang="en-GB" sz="1600" i="1" dirty="0"/>
              <a:t>10</a:t>
            </a:r>
            <a:r>
              <a:rPr lang="en-GB" sz="1600" i="1" baseline="30000" dirty="0"/>
              <a:t>-13</a:t>
            </a:r>
            <a:r>
              <a:rPr lang="en-GB" sz="1600" i="1" dirty="0"/>
              <a:t> Joule</a:t>
            </a:r>
          </a:p>
        </p:txBody>
      </p:sp>
    </p:spTree>
    <p:extLst>
      <p:ext uri="{BB962C8B-B14F-4D97-AF65-F5344CB8AC3E}">
        <p14:creationId xmlns:p14="http://schemas.microsoft.com/office/powerpoint/2010/main" val="170927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17511</TotalTime>
  <Words>1248</Words>
  <Application>Microsoft Office PowerPoint</Application>
  <PresentationFormat>On-screen Show (4:3)</PresentationFormat>
  <Paragraphs>248</Paragraphs>
  <Slides>25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Comic Sans MS</vt:lpstr>
      <vt:lpstr>Symbol</vt:lpstr>
      <vt:lpstr>Times New Roman</vt:lpstr>
      <vt:lpstr>Verdana</vt:lpstr>
      <vt:lpstr>Struttura predefinita</vt:lpstr>
      <vt:lpstr>Immagine bitmap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danni dipendono sia da quanta energia è stata depositata (dose assorbita, Gy) sia da «chi» l’ha depositata (dose equivalente, Sv e GyRBE)</vt:lpstr>
      <vt:lpstr>Le dosi della terapia sono molto più alte rispetto alla diagnostica (e alla radioattività naturale)  </vt:lpstr>
      <vt:lpstr>Di solito la radioterapia si fa con raggi 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</dc:creator>
  <cp:lastModifiedBy>francesca</cp:lastModifiedBy>
  <cp:revision>626</cp:revision>
  <dcterms:created xsi:type="dcterms:W3CDTF">1601-01-01T00:00:00Z</dcterms:created>
  <dcterms:modified xsi:type="dcterms:W3CDTF">2025-02-26T12:29:08Z</dcterms:modified>
</cp:coreProperties>
</file>