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y="7556500" cx="10071100"/>
  <p:notesSz cx="6858000" cy="9144000"/>
  <p:embeddedFontLst>
    <p:embeddedFont>
      <p:font typeface="Noto Sans Symbols"/>
      <p:regular r:id="rId64"/>
      <p:bold r:id="rId65"/>
    </p:embeddedFont>
    <p:embeddedFont>
      <p:font typeface="Cutive"/>
      <p:regular r:id="rId66"/>
    </p:embeddedFont>
    <p:embeddedFont>
      <p:font typeface="Century Gothic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0" Type="http://schemas.openxmlformats.org/officeDocument/2006/relationships/font" Target="fonts/CenturyGothic-boldItalic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font" Target="fonts/NotoSansSymbols-regular.fntdata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font" Target="fonts/Cutive-regular.fntdata"/><Relationship Id="rId21" Type="http://schemas.openxmlformats.org/officeDocument/2006/relationships/slide" Target="slides/slide17.xml"/><Relationship Id="rId65" Type="http://schemas.openxmlformats.org/officeDocument/2006/relationships/font" Target="fonts/NotoSansSymbols-bold.fntdata"/><Relationship Id="rId24" Type="http://schemas.openxmlformats.org/officeDocument/2006/relationships/slide" Target="slides/slide20.xml"/><Relationship Id="rId68" Type="http://schemas.openxmlformats.org/officeDocument/2006/relationships/font" Target="fonts/CenturyGothic-bold.fntdata"/><Relationship Id="rId23" Type="http://schemas.openxmlformats.org/officeDocument/2006/relationships/slide" Target="slides/slide19.xml"/><Relationship Id="rId67" Type="http://schemas.openxmlformats.org/officeDocument/2006/relationships/font" Target="fonts/CenturyGothic-regular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CenturyGothic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utive"/>
                <a:ea typeface="Cutive"/>
                <a:cs typeface="Cutive"/>
                <a:sym typeface="Cutive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utive"/>
                <a:ea typeface="Cutive"/>
                <a:cs typeface="Cutive"/>
                <a:sym typeface="Cutive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utive"/>
                <a:ea typeface="Cutive"/>
                <a:cs typeface="Cutive"/>
                <a:sym typeface="Cutive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utive"/>
                <a:ea typeface="Cutive"/>
                <a:cs typeface="Cutive"/>
                <a:sym typeface="Cutive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utive"/>
                <a:ea typeface="Cutive"/>
                <a:cs typeface="Cutive"/>
                <a:sym typeface="Cutive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utive"/>
                <a:ea typeface="Cutive"/>
                <a:cs typeface="Cutive"/>
                <a:sym typeface="Cutive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utive"/>
                <a:ea typeface="Cutive"/>
                <a:cs typeface="Cutive"/>
                <a:sym typeface="Cutive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utive"/>
                <a:ea typeface="Cutive"/>
                <a:cs typeface="Cutive"/>
                <a:sym typeface="Cutive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utive"/>
                <a:ea typeface="Cutive"/>
                <a:cs typeface="Cutive"/>
                <a:sym typeface="Cutiv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164a3ecec4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164a3ecec4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64a3ecec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164a3ecec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64a3ecec4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1164a3ecec4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164a3ecec4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1164a3ecec4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164a3ecec4_0_78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1164a3ecec4_0_78:notes"/>
          <p:cNvSpPr/>
          <p:nvPr>
            <p:ph idx="2" type="sldImg"/>
          </p:nvPr>
        </p:nvSpPr>
        <p:spPr>
          <a:xfrm>
            <a:off x="1144408" y="685791"/>
            <a:ext cx="4569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64a3ecec4_0_8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1164a3ecec4_0_83:notes"/>
          <p:cNvSpPr/>
          <p:nvPr>
            <p:ph idx="2" type="sldImg"/>
          </p:nvPr>
        </p:nvSpPr>
        <p:spPr>
          <a:xfrm>
            <a:off x="1144408" y="685791"/>
            <a:ext cx="4569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166c93b633_0_1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166c93b633_0_1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166c93b633_0_1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166c93b633_0_1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166c93b633_0_1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166c93b633_0_1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166c93b633_0_1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166c93b633_0_1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166c93b633_0_2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1166c93b633_0_2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166c93b633_0_2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166c93b633_0_2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166c93b633_0_2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g1166c93b633_0_2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166c93b633_0_4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g1166c93b633_0_4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166c93b633_0_4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g1166c93b633_0_4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1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1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397bc1c4f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397bc1c4f2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397bc1c4f2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3397bc1c4f2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397bc1c4f2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397bc1c4f2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397bc1c4f2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397bc1c4f2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397bc1c4f2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397bc1c4f2_0_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1166c93b633_0_2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1166c93b633_0_2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166c93b633_0_2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g1166c93b633_0_2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1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182879" y="1005838"/>
            <a:ext cx="9784082" cy="514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>
  <p:cSld name="Title Content and 2 Conte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45" name="Google Shape;45;p11"/>
          <p:cNvSpPr txBox="1"/>
          <p:nvPr>
            <p:ph idx="1" type="body"/>
          </p:nvPr>
        </p:nvSpPr>
        <p:spPr>
          <a:xfrm>
            <a:off x="182879" y="1005838"/>
            <a:ext cx="4774321" cy="514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2" type="body"/>
          </p:nvPr>
        </p:nvSpPr>
        <p:spPr>
          <a:xfrm>
            <a:off x="5196240" y="3694679"/>
            <a:ext cx="477432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>
  <p:cSld name="Title, 2 Content over Conte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182879" y="1005838"/>
            <a:ext cx="4774321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2" type="body"/>
          </p:nvPr>
        </p:nvSpPr>
        <p:spPr>
          <a:xfrm>
            <a:off x="182879" y="3694679"/>
            <a:ext cx="978408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>
  <p:cSld name="Title, Content over Conte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182879" y="1005838"/>
            <a:ext cx="9784082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2" type="body"/>
          </p:nvPr>
        </p:nvSpPr>
        <p:spPr>
          <a:xfrm>
            <a:off x="182879" y="3694679"/>
            <a:ext cx="978408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>
  <p:cSld name="Title, 4 Conte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182879" y="1005838"/>
            <a:ext cx="4774321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2" type="body"/>
          </p:nvPr>
        </p:nvSpPr>
        <p:spPr>
          <a:xfrm>
            <a:off x="5196240" y="3694679"/>
            <a:ext cx="477432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182879" y="1005838"/>
            <a:ext cx="3150362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2" type="body"/>
          </p:nvPr>
        </p:nvSpPr>
        <p:spPr>
          <a:xfrm>
            <a:off x="6799319" y="3694679"/>
            <a:ext cx="315036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69" name="Google Shape;69;p16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0" name="Google Shape;70;p16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182879" y="1005838"/>
            <a:ext cx="9784082" cy="514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showMasterSp="0">
  <p:cSld name="Title, Content 2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74" name="Google Shape;74;p17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5" name="Google Shape;75;p17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182879" y="1005838"/>
            <a:ext cx="9784082" cy="514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showMasterSp="0">
  <p:cSld name="Title, 2 Content 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79" name="Google Shape;79;p18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0" name="Google Shape;80;p18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182879" y="1005838"/>
            <a:ext cx="4774321" cy="514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5196240" y="1005839"/>
            <a:ext cx="4774322" cy="51476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 2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85" name="Google Shape;85;p19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6" name="Google Shape;86;p19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showMasterSp="0">
  <p:cSld name="Centered Text 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89" name="Google Shape;89;p20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0" name="Google Shape;90;p20"/>
          <p:cNvSpPr txBox="1"/>
          <p:nvPr>
            <p:ph idx="1" type="body"/>
          </p:nvPr>
        </p:nvSpPr>
        <p:spPr>
          <a:xfrm>
            <a:off x="504000" y="85318"/>
            <a:ext cx="9071641" cy="3420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>
  <p:cSld name="Title, Conten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182879" y="1005838"/>
            <a:ext cx="9784082" cy="514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showMasterSp="0">
  <p:cSld name="Title, 2 Content and Content 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93" name="Google Shape;93;p21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4" name="Google Shape;94;p21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" type="body"/>
          </p:nvPr>
        </p:nvSpPr>
        <p:spPr>
          <a:xfrm>
            <a:off x="182879" y="1005838"/>
            <a:ext cx="4774321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2" type="body"/>
          </p:nvPr>
        </p:nvSpPr>
        <p:spPr>
          <a:xfrm>
            <a:off x="182880" y="3694679"/>
            <a:ext cx="4774320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showMasterSp="0">
  <p:cSld name="Title Content and 2 Content 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99" name="Google Shape;99;p22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0" name="Google Shape;100;p22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182879" y="1005838"/>
            <a:ext cx="4774321" cy="514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22"/>
          <p:cNvSpPr txBox="1"/>
          <p:nvPr>
            <p:ph idx="2" type="body"/>
          </p:nvPr>
        </p:nvSpPr>
        <p:spPr>
          <a:xfrm>
            <a:off x="5196240" y="3694679"/>
            <a:ext cx="477432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22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showMasterSp="0">
  <p:cSld name="Title, 2 Content over Content 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105" name="Google Shape;105;p23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6" name="Google Shape;106;p23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idx="1" type="body"/>
          </p:nvPr>
        </p:nvSpPr>
        <p:spPr>
          <a:xfrm>
            <a:off x="182879" y="1005838"/>
            <a:ext cx="4774321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3"/>
          <p:cNvSpPr txBox="1"/>
          <p:nvPr>
            <p:ph idx="2" type="body"/>
          </p:nvPr>
        </p:nvSpPr>
        <p:spPr>
          <a:xfrm>
            <a:off x="182879" y="3694679"/>
            <a:ext cx="978408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showMasterSp="0">
  <p:cSld name="Title, Content over Content 2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111" name="Google Shape;111;p24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2" name="Google Shape;112;p24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1" type="body"/>
          </p:nvPr>
        </p:nvSpPr>
        <p:spPr>
          <a:xfrm>
            <a:off x="182879" y="1005838"/>
            <a:ext cx="9784082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4"/>
          <p:cNvSpPr txBox="1"/>
          <p:nvPr>
            <p:ph idx="2" type="body"/>
          </p:nvPr>
        </p:nvSpPr>
        <p:spPr>
          <a:xfrm>
            <a:off x="182879" y="3694679"/>
            <a:ext cx="978408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24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showMasterSp="0">
  <p:cSld name="Title, 4 Content 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117" name="Google Shape;117;p25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8" name="Google Shape;118;p25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" type="body"/>
          </p:nvPr>
        </p:nvSpPr>
        <p:spPr>
          <a:xfrm>
            <a:off x="182879" y="1005838"/>
            <a:ext cx="4774321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25"/>
          <p:cNvSpPr txBox="1"/>
          <p:nvPr>
            <p:ph idx="2" type="body"/>
          </p:nvPr>
        </p:nvSpPr>
        <p:spPr>
          <a:xfrm>
            <a:off x="5196240" y="3694679"/>
            <a:ext cx="477432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 showMasterSp="0">
  <p:cSld name="Title, 6 Content 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123" name="Google Shape;123;p26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4" name="Google Shape;124;p26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" type="body"/>
          </p:nvPr>
        </p:nvSpPr>
        <p:spPr>
          <a:xfrm>
            <a:off x="182879" y="1005838"/>
            <a:ext cx="3150362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6"/>
          <p:cNvSpPr txBox="1"/>
          <p:nvPr>
            <p:ph idx="2" type="body"/>
          </p:nvPr>
        </p:nvSpPr>
        <p:spPr>
          <a:xfrm>
            <a:off x="6799319" y="3694679"/>
            <a:ext cx="3150362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6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1" type="obj">
  <p:cSld name="OBJEC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/>
          <p:nvPr>
            <p:ph type="title"/>
          </p:nvPr>
        </p:nvSpPr>
        <p:spPr>
          <a:xfrm>
            <a:off x="503524" y="85284"/>
            <a:ext cx="90630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0" name="Google Shape;130;p27"/>
          <p:cNvSpPr txBox="1"/>
          <p:nvPr>
            <p:ph idx="1" type="body"/>
          </p:nvPr>
        </p:nvSpPr>
        <p:spPr>
          <a:xfrm>
            <a:off x="182707" y="1005418"/>
            <a:ext cx="9774900" cy="5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1400"/>
              </a:spcBef>
              <a:spcAft>
                <a:spcPts val="0"/>
              </a:spcAft>
              <a:buSzPts val="1440"/>
              <a:buNone/>
              <a:defRPr/>
            </a:lvl1pPr>
            <a:lvl2pPr indent="-228600" lvl="1" marL="914400" rtl="0" algn="l">
              <a:spcBef>
                <a:spcPts val="140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rtl="0" algn="l">
              <a:spcBef>
                <a:spcPts val="140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spcBef>
                <a:spcPts val="140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rtl="0" algn="l">
              <a:spcBef>
                <a:spcPts val="1400"/>
              </a:spcBef>
              <a:spcAft>
                <a:spcPts val="0"/>
              </a:spcAft>
              <a:buSzPts val="1440"/>
              <a:buNone/>
              <a:defRPr/>
            </a:lvl5pPr>
            <a:lvl6pPr indent="-228600" lvl="5" marL="2743200" rtl="0" algn="l">
              <a:spcBef>
                <a:spcPts val="1400"/>
              </a:spcBef>
              <a:spcAft>
                <a:spcPts val="0"/>
              </a:spcAft>
              <a:buSzPts val="1440"/>
              <a:buNone/>
              <a:defRPr/>
            </a:lvl6pPr>
            <a:lvl7pPr indent="-228600" lvl="6" marL="3200400" rtl="0" algn="l">
              <a:spcBef>
                <a:spcPts val="1400"/>
              </a:spcBef>
              <a:spcAft>
                <a:spcPts val="0"/>
              </a:spcAft>
              <a:buSzPts val="1440"/>
              <a:buNone/>
              <a:defRPr/>
            </a:lvl7pPr>
            <a:lvl8pPr indent="-228600" lvl="7" marL="3657600" rtl="0" algn="l">
              <a:spcBef>
                <a:spcPts val="1400"/>
              </a:spcBef>
              <a:spcAft>
                <a:spcPts val="0"/>
              </a:spcAft>
              <a:buSzPts val="3200"/>
              <a:buNone/>
              <a:defRPr/>
            </a:lvl8pPr>
            <a:lvl9pPr indent="-228600" lvl="8" marL="4114800" rtl="0" algn="l">
              <a:spcBef>
                <a:spcPts val="140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1" name="Google Shape;131;p27"/>
          <p:cNvSpPr txBox="1"/>
          <p:nvPr>
            <p:ph idx="12" type="sldNum"/>
          </p:nvPr>
        </p:nvSpPr>
        <p:spPr>
          <a:xfrm>
            <a:off x="9424347" y="6978176"/>
            <a:ext cx="604200" cy="57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400"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400"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400"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82879" y="1005838"/>
            <a:ext cx="9784082" cy="514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9853394" y="7283160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showMasterSp="0">
  <p:cSld name="Blank Slide 2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9" id="25" name="Google Shape;25;p6"/>
          <p:cNvPicPr preferRelativeResize="0"/>
          <p:nvPr/>
        </p:nvPicPr>
        <p:blipFill rotWithShape="1">
          <a:blip r:embed="rId2">
            <a:alphaModFix/>
          </a:blip>
          <a:srcRect b="7572" l="0" r="0" t="73990"/>
          <a:stretch/>
        </p:blipFill>
        <p:spPr>
          <a:xfrm>
            <a:off x="-37861" y="7314010"/>
            <a:ext cx="10120314" cy="24249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1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>
  <p:cSld name="Title, 2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182879" y="1005838"/>
            <a:ext cx="4774321" cy="514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2" type="body"/>
          </p:nvPr>
        </p:nvSpPr>
        <p:spPr>
          <a:xfrm>
            <a:off x="5196240" y="1005839"/>
            <a:ext cx="4774322" cy="51476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>
  <p:cSld name="Centered 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idx="1" type="body"/>
          </p:nvPr>
        </p:nvSpPr>
        <p:spPr>
          <a:xfrm>
            <a:off x="504000" y="85318"/>
            <a:ext cx="9071641" cy="3420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>
  <p:cSld name="Title, 2 Content and Conte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/>
          <p:nvPr>
            <p:ph type="title"/>
          </p:nvPr>
        </p:nvSpPr>
        <p:spPr>
          <a:xfrm>
            <a:off x="504000" y="85318"/>
            <a:ext cx="9071641" cy="737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182879" y="1005838"/>
            <a:ext cx="4774321" cy="245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182880" y="3694679"/>
            <a:ext cx="4774320" cy="2455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0035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1pPr>
            <a:lvl2pPr indent="-314325" lvl="1" marL="914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1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1737360" y="822960"/>
            <a:ext cx="8357760" cy="2"/>
          </a:xfrm>
          <a:prstGeom prst="straightConnector1">
            <a:avLst/>
          </a:prstGeom>
          <a:noFill/>
          <a:ln cap="flat" cmpd="sng" w="291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4000" y="85318"/>
            <a:ext cx="9071641" cy="3420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20040" lvl="0" marL="4572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−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−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0039" lvl="5" marL="27432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0039" lvl="6" marL="32004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1508916" y="1511300"/>
            <a:ext cx="8056881" cy="512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7027375" y="7003756"/>
            <a:ext cx="190247" cy="195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2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Relationship Id="rId4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Relationship Id="rId4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Relationship Id="rId4" Type="http://schemas.openxmlformats.org/officeDocument/2006/relationships/image" Target="../media/image44.jpg"/><Relationship Id="rId5" Type="http://schemas.openxmlformats.org/officeDocument/2006/relationships/image" Target="../media/image2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Relationship Id="rId4" Type="http://schemas.openxmlformats.org/officeDocument/2006/relationships/image" Target="../media/image24.png"/><Relationship Id="rId5" Type="http://schemas.openxmlformats.org/officeDocument/2006/relationships/image" Target="../media/image38.png"/><Relationship Id="rId6" Type="http://schemas.openxmlformats.org/officeDocument/2006/relationships/image" Target="../media/image49.png"/><Relationship Id="rId7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14.jpg"/><Relationship Id="rId6" Type="http://schemas.openxmlformats.org/officeDocument/2006/relationships/image" Target="../media/image7.jpg"/><Relationship Id="rId7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g"/><Relationship Id="rId4" Type="http://schemas.openxmlformats.org/officeDocument/2006/relationships/image" Target="../media/image6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jpg"/><Relationship Id="rId4" Type="http://schemas.openxmlformats.org/officeDocument/2006/relationships/image" Target="../media/image5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jpg"/><Relationship Id="rId4" Type="http://schemas.openxmlformats.org/officeDocument/2006/relationships/image" Target="../media/image5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0.jpg"/><Relationship Id="rId5" Type="http://schemas.openxmlformats.org/officeDocument/2006/relationships/image" Target="../media/image9.jpg"/><Relationship Id="rId6" Type="http://schemas.openxmlformats.org/officeDocument/2006/relationships/image" Target="../media/image1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jpg"/><Relationship Id="rId4" Type="http://schemas.openxmlformats.org/officeDocument/2006/relationships/image" Target="../media/image62.gif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png"/><Relationship Id="rId4" Type="http://schemas.openxmlformats.org/officeDocument/2006/relationships/image" Target="../media/image63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9425" y="1116613"/>
            <a:ext cx="1681398" cy="11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 txBox="1"/>
          <p:nvPr/>
        </p:nvSpPr>
        <p:spPr>
          <a:xfrm>
            <a:off x="620999" y="309782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Cosa facciamo qui?</a:t>
            </a:r>
            <a:endParaRPr/>
          </a:p>
        </p:txBody>
      </p:sp>
      <p:sp>
        <p:nvSpPr>
          <p:cNvPr id="138" name="Google Shape;138;p28"/>
          <p:cNvSpPr txBox="1"/>
          <p:nvPr/>
        </p:nvSpPr>
        <p:spPr>
          <a:xfrm>
            <a:off x="182879" y="4658186"/>
            <a:ext cx="9784082" cy="18663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Mario Pelliccioni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/>
              <a:t>Università</a:t>
            </a:r>
            <a:r>
              <a:rPr lang="en-US" sz="3200"/>
              <a:t> degli Studi di Pavia</a:t>
            </a:r>
            <a:endParaRPr/>
          </a:p>
        </p:txBody>
      </p:sp>
      <p:pic>
        <p:nvPicPr>
          <p:cNvPr descr="Shape 37" id="139" name="Google Shape;13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5120" y="1001519"/>
            <a:ext cx="1136162" cy="11361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86" id="140" name="Google Shape;140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0159" y="1077840"/>
            <a:ext cx="1061282" cy="106128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8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Particelle fondamentali</a:t>
            </a:r>
            <a:endParaRPr/>
          </a:p>
        </p:txBody>
      </p:sp>
      <p:sp>
        <p:nvSpPr>
          <p:cNvPr id="246" name="Google Shape;246;p37"/>
          <p:cNvSpPr/>
          <p:nvPr/>
        </p:nvSpPr>
        <p:spPr>
          <a:xfrm>
            <a:off x="1407959" y="4401360"/>
            <a:ext cx="685443" cy="7092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BE0E3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7"/>
          <p:cNvSpPr/>
          <p:nvPr/>
        </p:nvSpPr>
        <p:spPr>
          <a:xfrm>
            <a:off x="1496880" y="1697758"/>
            <a:ext cx="686883" cy="711003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7"/>
          <p:cNvSpPr/>
          <p:nvPr/>
        </p:nvSpPr>
        <p:spPr>
          <a:xfrm>
            <a:off x="1476359" y="2552038"/>
            <a:ext cx="686883" cy="711003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9" name="Google Shape;249;p37"/>
          <p:cNvCxnSpPr/>
          <p:nvPr/>
        </p:nvCxnSpPr>
        <p:spPr>
          <a:xfrm flipH="1" rot="10800000">
            <a:off x="1201680" y="1556279"/>
            <a:ext cx="362" cy="3697562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p37"/>
          <p:cNvSpPr txBox="1"/>
          <p:nvPr/>
        </p:nvSpPr>
        <p:spPr>
          <a:xfrm>
            <a:off x="1690559" y="1707480"/>
            <a:ext cx="358469" cy="52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Verdana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</a:t>
            </a:r>
            <a:endParaRPr/>
          </a:p>
        </p:txBody>
      </p:sp>
      <p:sp>
        <p:nvSpPr>
          <p:cNvPr id="251" name="Google Shape;251;p37"/>
          <p:cNvSpPr txBox="1"/>
          <p:nvPr/>
        </p:nvSpPr>
        <p:spPr>
          <a:xfrm>
            <a:off x="1612800" y="2572560"/>
            <a:ext cx="353614" cy="52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Verdana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endParaRPr/>
          </a:p>
        </p:txBody>
      </p:sp>
      <p:sp>
        <p:nvSpPr>
          <p:cNvPr id="252" name="Google Shape;252;p37"/>
          <p:cNvSpPr txBox="1"/>
          <p:nvPr/>
        </p:nvSpPr>
        <p:spPr>
          <a:xfrm>
            <a:off x="1587599" y="4411078"/>
            <a:ext cx="340666" cy="52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Verdana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/>
          </a:p>
        </p:txBody>
      </p:sp>
      <p:grpSp>
        <p:nvGrpSpPr>
          <p:cNvPr id="253" name="Google Shape;253;p37"/>
          <p:cNvGrpSpPr/>
          <p:nvPr/>
        </p:nvGrpSpPr>
        <p:grpSpPr>
          <a:xfrm>
            <a:off x="37075" y="5812550"/>
            <a:ext cx="3842347" cy="395285"/>
            <a:chOff x="-2" y="-2"/>
            <a:chExt cx="3768485" cy="395285"/>
          </a:xfrm>
        </p:grpSpPr>
        <p:sp>
          <p:nvSpPr>
            <p:cNvPr id="254" name="Google Shape;254;p37"/>
            <p:cNvSpPr/>
            <p:nvPr/>
          </p:nvSpPr>
          <p:spPr>
            <a:xfrm>
              <a:off x="-2" y="-1"/>
              <a:ext cx="3768485" cy="395284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7"/>
            <p:cNvSpPr txBox="1"/>
            <p:nvPr/>
          </p:nvSpPr>
          <p:spPr>
            <a:xfrm>
              <a:off x="-1" y="-2"/>
              <a:ext cx="3679324" cy="3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La materia di cui siamo fatti</a:t>
              </a:r>
              <a:endParaRPr/>
            </a:p>
          </p:txBody>
        </p:sp>
      </p:grpSp>
      <p:cxnSp>
        <p:nvCxnSpPr>
          <p:cNvPr id="256" name="Google Shape;256;p37"/>
          <p:cNvCxnSpPr/>
          <p:nvPr/>
        </p:nvCxnSpPr>
        <p:spPr>
          <a:xfrm flipH="1">
            <a:off x="1618919" y="5236200"/>
            <a:ext cx="71642" cy="504722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57" name="Google Shape;257;p37"/>
          <p:cNvSpPr/>
          <p:nvPr/>
        </p:nvSpPr>
        <p:spPr>
          <a:xfrm>
            <a:off x="1044718" y="1564560"/>
            <a:ext cx="1510923" cy="1836362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" name="Google Shape;258;p37"/>
          <p:cNvCxnSpPr/>
          <p:nvPr/>
        </p:nvCxnSpPr>
        <p:spPr>
          <a:xfrm flipH="1">
            <a:off x="826920" y="3075838"/>
            <a:ext cx="431640" cy="2665083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59" name="Google Shape;259;p37"/>
          <p:cNvSpPr/>
          <p:nvPr/>
        </p:nvSpPr>
        <p:spPr>
          <a:xfrm>
            <a:off x="1331999" y="4372919"/>
            <a:ext cx="863283" cy="934563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7"/>
          <p:cNvSpPr/>
          <p:nvPr/>
        </p:nvSpPr>
        <p:spPr>
          <a:xfrm>
            <a:off x="2574719" y="2570040"/>
            <a:ext cx="684003" cy="711003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/>
          <p:nvPr/>
        </p:nvSpPr>
        <p:spPr>
          <a:xfrm>
            <a:off x="1476000" y="3424320"/>
            <a:ext cx="686883" cy="709203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BE0E3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7"/>
          <p:cNvSpPr/>
          <p:nvPr/>
        </p:nvSpPr>
        <p:spPr>
          <a:xfrm>
            <a:off x="2574719" y="3424320"/>
            <a:ext cx="684003" cy="709203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BE0E3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2574719" y="4419720"/>
            <a:ext cx="684003" cy="709203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BE0E3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7"/>
          <p:cNvSpPr txBox="1"/>
          <p:nvPr/>
        </p:nvSpPr>
        <p:spPr>
          <a:xfrm>
            <a:off x="2729158" y="2591280"/>
            <a:ext cx="314591" cy="52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Verdana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endParaRPr/>
          </a:p>
        </p:txBody>
      </p:sp>
      <p:sp>
        <p:nvSpPr>
          <p:cNvPr id="265" name="Google Shape;265;p37"/>
          <p:cNvSpPr txBox="1"/>
          <p:nvPr/>
        </p:nvSpPr>
        <p:spPr>
          <a:xfrm>
            <a:off x="2711518" y="4517999"/>
            <a:ext cx="308297" cy="4518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endParaRPr/>
          </a:p>
        </p:txBody>
      </p:sp>
      <p:sp>
        <p:nvSpPr>
          <p:cNvPr id="266" name="Google Shape;266;p37"/>
          <p:cNvSpPr txBox="1"/>
          <p:nvPr/>
        </p:nvSpPr>
        <p:spPr>
          <a:xfrm>
            <a:off x="1610279" y="3519358"/>
            <a:ext cx="450940" cy="59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/>
          </a:p>
        </p:txBody>
      </p:sp>
      <p:sp>
        <p:nvSpPr>
          <p:cNvPr id="267" name="Google Shape;267;p37"/>
          <p:cNvSpPr txBox="1"/>
          <p:nvPr/>
        </p:nvSpPr>
        <p:spPr>
          <a:xfrm>
            <a:off x="2703958" y="3486239"/>
            <a:ext cx="429360" cy="521796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0" baseline="-25000" i="0" lang="en-US" sz="29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endParaRPr/>
          </a:p>
        </p:txBody>
      </p:sp>
      <p:sp>
        <p:nvSpPr>
          <p:cNvPr id="268" name="Google Shape;268;p37"/>
          <p:cNvSpPr/>
          <p:nvPr/>
        </p:nvSpPr>
        <p:spPr>
          <a:xfrm>
            <a:off x="2338198" y="2481120"/>
            <a:ext cx="1152003" cy="2879283"/>
          </a:xfrm>
          <a:prstGeom prst="ellipse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9" name="Google Shape;269;p37"/>
          <p:cNvCxnSpPr/>
          <p:nvPr/>
        </p:nvCxnSpPr>
        <p:spPr>
          <a:xfrm>
            <a:off x="3202919" y="5398920"/>
            <a:ext cx="863642" cy="431640"/>
          </a:xfrm>
          <a:prstGeom prst="straightConnector1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triangle"/>
            <a:tailEnd len="sm" w="sm" type="none"/>
          </a:ln>
        </p:spPr>
      </p:cxnSp>
      <p:grpSp>
        <p:nvGrpSpPr>
          <p:cNvPr id="270" name="Google Shape;270;p37"/>
          <p:cNvGrpSpPr/>
          <p:nvPr/>
        </p:nvGrpSpPr>
        <p:grpSpPr>
          <a:xfrm>
            <a:off x="4342675" y="5686550"/>
            <a:ext cx="1943224" cy="395285"/>
            <a:chOff x="-1" y="-2"/>
            <a:chExt cx="1921321" cy="395285"/>
          </a:xfrm>
        </p:grpSpPr>
        <p:sp>
          <p:nvSpPr>
            <p:cNvPr id="271" name="Google Shape;271;p37"/>
            <p:cNvSpPr/>
            <p:nvPr/>
          </p:nvSpPr>
          <p:spPr>
            <a:xfrm>
              <a:off x="0" y="-1"/>
              <a:ext cx="1921320" cy="395284"/>
            </a:xfrm>
            <a:prstGeom prst="rect">
              <a:avLst/>
            </a:prstGeom>
            <a:noFill/>
            <a:ln cap="flat" cmpd="sng" w="9525">
              <a:solidFill>
                <a:srgbClr val="008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 txBox="1"/>
            <p:nvPr/>
          </p:nvSpPr>
          <p:spPr>
            <a:xfrm>
              <a:off x="-1" y="-2"/>
              <a:ext cx="1838369" cy="3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008000"/>
                  </a:solidFill>
                  <a:latin typeface="Verdana"/>
                  <a:ea typeface="Verdana"/>
                  <a:cs typeface="Verdana"/>
                  <a:sym typeface="Verdana"/>
                </a:rPr>
                <a:t>Raggi cosmici</a:t>
              </a:r>
              <a:endParaRPr/>
            </a:p>
          </p:txBody>
        </p:sp>
      </p:grpSp>
      <p:sp>
        <p:nvSpPr>
          <p:cNvPr id="273" name="Google Shape;273;p37"/>
          <p:cNvSpPr/>
          <p:nvPr/>
        </p:nvSpPr>
        <p:spPr>
          <a:xfrm>
            <a:off x="1258560" y="3166920"/>
            <a:ext cx="1079280" cy="1186923"/>
          </a:xfrm>
          <a:prstGeom prst="ellipse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4" name="Google Shape;274;p37"/>
          <p:cNvCxnSpPr/>
          <p:nvPr/>
        </p:nvCxnSpPr>
        <p:spPr>
          <a:xfrm>
            <a:off x="2339280" y="4101839"/>
            <a:ext cx="1943282" cy="1944722"/>
          </a:xfrm>
          <a:prstGeom prst="straightConnector1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75" name="Google Shape;275;p37"/>
          <p:cNvSpPr/>
          <p:nvPr/>
        </p:nvSpPr>
        <p:spPr>
          <a:xfrm>
            <a:off x="755998" y="1161000"/>
            <a:ext cx="4535284" cy="439056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7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Particelle fondamentali</a:t>
            </a:r>
            <a:endParaRPr/>
          </a:p>
        </p:txBody>
      </p:sp>
      <p:sp>
        <p:nvSpPr>
          <p:cNvPr id="282" name="Google Shape;282;p38"/>
          <p:cNvSpPr/>
          <p:nvPr/>
        </p:nvSpPr>
        <p:spPr>
          <a:xfrm>
            <a:off x="1407959" y="4401360"/>
            <a:ext cx="685443" cy="7092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BE0E3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8"/>
          <p:cNvSpPr/>
          <p:nvPr/>
        </p:nvSpPr>
        <p:spPr>
          <a:xfrm>
            <a:off x="1496880" y="1697758"/>
            <a:ext cx="686883" cy="711003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8"/>
          <p:cNvSpPr/>
          <p:nvPr/>
        </p:nvSpPr>
        <p:spPr>
          <a:xfrm>
            <a:off x="1476359" y="2552038"/>
            <a:ext cx="686883" cy="711003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5" name="Google Shape;285;p38"/>
          <p:cNvCxnSpPr/>
          <p:nvPr/>
        </p:nvCxnSpPr>
        <p:spPr>
          <a:xfrm flipH="1" rot="10800000">
            <a:off x="1201680" y="1556279"/>
            <a:ext cx="362" cy="3697562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6" name="Google Shape;286;p38"/>
          <p:cNvSpPr txBox="1"/>
          <p:nvPr/>
        </p:nvSpPr>
        <p:spPr>
          <a:xfrm>
            <a:off x="1690559" y="1707480"/>
            <a:ext cx="358469" cy="52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Verdana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</a:t>
            </a:r>
            <a:endParaRPr/>
          </a:p>
        </p:txBody>
      </p:sp>
      <p:sp>
        <p:nvSpPr>
          <p:cNvPr id="287" name="Google Shape;287;p38"/>
          <p:cNvSpPr txBox="1"/>
          <p:nvPr/>
        </p:nvSpPr>
        <p:spPr>
          <a:xfrm>
            <a:off x="1612800" y="2572560"/>
            <a:ext cx="353614" cy="52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Verdana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endParaRPr/>
          </a:p>
        </p:txBody>
      </p:sp>
      <p:sp>
        <p:nvSpPr>
          <p:cNvPr id="288" name="Google Shape;288;p38"/>
          <p:cNvSpPr txBox="1"/>
          <p:nvPr/>
        </p:nvSpPr>
        <p:spPr>
          <a:xfrm>
            <a:off x="1587599" y="4411078"/>
            <a:ext cx="340666" cy="52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Verdana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/>
          </a:p>
        </p:txBody>
      </p:sp>
      <p:grpSp>
        <p:nvGrpSpPr>
          <p:cNvPr id="289" name="Google Shape;289;p38"/>
          <p:cNvGrpSpPr/>
          <p:nvPr/>
        </p:nvGrpSpPr>
        <p:grpSpPr>
          <a:xfrm>
            <a:off x="37075" y="5812550"/>
            <a:ext cx="3823505" cy="395285"/>
            <a:chOff x="-2" y="-2"/>
            <a:chExt cx="3768485" cy="395285"/>
          </a:xfrm>
        </p:grpSpPr>
        <p:sp>
          <p:nvSpPr>
            <p:cNvPr id="290" name="Google Shape;290;p38"/>
            <p:cNvSpPr/>
            <p:nvPr/>
          </p:nvSpPr>
          <p:spPr>
            <a:xfrm>
              <a:off x="-2" y="-1"/>
              <a:ext cx="3768485" cy="395284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8"/>
            <p:cNvSpPr txBox="1"/>
            <p:nvPr/>
          </p:nvSpPr>
          <p:spPr>
            <a:xfrm>
              <a:off x="-1" y="-2"/>
              <a:ext cx="3679324" cy="3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La materia di cui siamo fatti</a:t>
              </a:r>
              <a:endParaRPr/>
            </a:p>
          </p:txBody>
        </p:sp>
      </p:grpSp>
      <p:cxnSp>
        <p:nvCxnSpPr>
          <p:cNvPr id="292" name="Google Shape;292;p38"/>
          <p:cNvCxnSpPr/>
          <p:nvPr/>
        </p:nvCxnSpPr>
        <p:spPr>
          <a:xfrm flipH="1">
            <a:off x="1618919" y="5236200"/>
            <a:ext cx="71642" cy="504722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93" name="Google Shape;293;p38"/>
          <p:cNvSpPr/>
          <p:nvPr/>
        </p:nvSpPr>
        <p:spPr>
          <a:xfrm>
            <a:off x="1044718" y="1564560"/>
            <a:ext cx="1510923" cy="1836362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p38"/>
          <p:cNvCxnSpPr/>
          <p:nvPr/>
        </p:nvCxnSpPr>
        <p:spPr>
          <a:xfrm flipH="1">
            <a:off x="826920" y="3075838"/>
            <a:ext cx="431640" cy="2665083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95" name="Google Shape;295;p38"/>
          <p:cNvSpPr/>
          <p:nvPr/>
        </p:nvSpPr>
        <p:spPr>
          <a:xfrm>
            <a:off x="1331999" y="4372919"/>
            <a:ext cx="863283" cy="934563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8"/>
          <p:cNvSpPr/>
          <p:nvPr/>
        </p:nvSpPr>
        <p:spPr>
          <a:xfrm>
            <a:off x="2574719" y="2570040"/>
            <a:ext cx="684003" cy="711003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8"/>
          <p:cNvSpPr/>
          <p:nvPr/>
        </p:nvSpPr>
        <p:spPr>
          <a:xfrm>
            <a:off x="1476000" y="3424320"/>
            <a:ext cx="686883" cy="709203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BE0E3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8"/>
          <p:cNvSpPr/>
          <p:nvPr/>
        </p:nvSpPr>
        <p:spPr>
          <a:xfrm>
            <a:off x="2574719" y="3424320"/>
            <a:ext cx="684003" cy="709203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BE0E3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8"/>
          <p:cNvSpPr/>
          <p:nvPr/>
        </p:nvSpPr>
        <p:spPr>
          <a:xfrm>
            <a:off x="2574719" y="4419720"/>
            <a:ext cx="684003" cy="709203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BE0E3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8"/>
          <p:cNvSpPr txBox="1"/>
          <p:nvPr/>
        </p:nvSpPr>
        <p:spPr>
          <a:xfrm>
            <a:off x="2729158" y="2591280"/>
            <a:ext cx="314591" cy="52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Verdana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endParaRPr/>
          </a:p>
        </p:txBody>
      </p:sp>
      <p:sp>
        <p:nvSpPr>
          <p:cNvPr id="301" name="Google Shape;301;p38"/>
          <p:cNvSpPr txBox="1"/>
          <p:nvPr/>
        </p:nvSpPr>
        <p:spPr>
          <a:xfrm>
            <a:off x="2711518" y="4517999"/>
            <a:ext cx="308297" cy="4518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endParaRPr/>
          </a:p>
        </p:txBody>
      </p:sp>
      <p:sp>
        <p:nvSpPr>
          <p:cNvPr id="302" name="Google Shape;302;p38"/>
          <p:cNvSpPr txBox="1"/>
          <p:nvPr/>
        </p:nvSpPr>
        <p:spPr>
          <a:xfrm>
            <a:off x="1610279" y="3519358"/>
            <a:ext cx="450940" cy="59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1" baseline="-25000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/>
          </a:p>
        </p:txBody>
      </p:sp>
      <p:sp>
        <p:nvSpPr>
          <p:cNvPr id="303" name="Google Shape;303;p38"/>
          <p:cNvSpPr txBox="1"/>
          <p:nvPr/>
        </p:nvSpPr>
        <p:spPr>
          <a:xfrm>
            <a:off x="2703958" y="3486239"/>
            <a:ext cx="429360" cy="521796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r>
              <a:rPr b="0" baseline="-25000" i="0" lang="en-US" sz="29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endParaRPr/>
          </a:p>
        </p:txBody>
      </p:sp>
      <p:sp>
        <p:nvSpPr>
          <p:cNvPr id="304" name="Google Shape;304;p38"/>
          <p:cNvSpPr/>
          <p:nvPr/>
        </p:nvSpPr>
        <p:spPr>
          <a:xfrm>
            <a:off x="2338198" y="2481120"/>
            <a:ext cx="1152003" cy="2879283"/>
          </a:xfrm>
          <a:prstGeom prst="ellipse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5" name="Google Shape;305;p38"/>
          <p:cNvCxnSpPr/>
          <p:nvPr/>
        </p:nvCxnSpPr>
        <p:spPr>
          <a:xfrm>
            <a:off x="3202919" y="5398920"/>
            <a:ext cx="863642" cy="431640"/>
          </a:xfrm>
          <a:prstGeom prst="straightConnector1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triangle"/>
            <a:tailEnd len="sm" w="sm" type="none"/>
          </a:ln>
        </p:spPr>
      </p:cxnSp>
      <p:grpSp>
        <p:nvGrpSpPr>
          <p:cNvPr id="306" name="Google Shape;306;p38"/>
          <p:cNvGrpSpPr/>
          <p:nvPr/>
        </p:nvGrpSpPr>
        <p:grpSpPr>
          <a:xfrm>
            <a:off x="4342675" y="5686550"/>
            <a:ext cx="2027570" cy="395285"/>
            <a:chOff x="-1" y="-2"/>
            <a:chExt cx="1921321" cy="395285"/>
          </a:xfrm>
        </p:grpSpPr>
        <p:sp>
          <p:nvSpPr>
            <p:cNvPr id="307" name="Google Shape;307;p38"/>
            <p:cNvSpPr/>
            <p:nvPr/>
          </p:nvSpPr>
          <p:spPr>
            <a:xfrm>
              <a:off x="0" y="-1"/>
              <a:ext cx="1921320" cy="395284"/>
            </a:xfrm>
            <a:prstGeom prst="rect">
              <a:avLst/>
            </a:prstGeom>
            <a:noFill/>
            <a:ln cap="flat" cmpd="sng" w="9525">
              <a:solidFill>
                <a:srgbClr val="008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8"/>
            <p:cNvSpPr txBox="1"/>
            <p:nvPr/>
          </p:nvSpPr>
          <p:spPr>
            <a:xfrm>
              <a:off x="-1" y="-2"/>
              <a:ext cx="1838369" cy="3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008000"/>
                  </a:solidFill>
                  <a:latin typeface="Verdana"/>
                  <a:ea typeface="Verdana"/>
                  <a:cs typeface="Verdana"/>
                  <a:sym typeface="Verdana"/>
                </a:rPr>
                <a:t>Raggi cosmici</a:t>
              </a:r>
              <a:endParaRPr/>
            </a:p>
          </p:txBody>
        </p:sp>
      </p:grpSp>
      <p:sp>
        <p:nvSpPr>
          <p:cNvPr id="309" name="Google Shape;309;p38"/>
          <p:cNvSpPr/>
          <p:nvPr/>
        </p:nvSpPr>
        <p:spPr>
          <a:xfrm>
            <a:off x="1258560" y="3166920"/>
            <a:ext cx="1079280" cy="1186923"/>
          </a:xfrm>
          <a:prstGeom prst="ellipse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0" name="Google Shape;310;p38"/>
          <p:cNvCxnSpPr/>
          <p:nvPr/>
        </p:nvCxnSpPr>
        <p:spPr>
          <a:xfrm>
            <a:off x="2339280" y="4101839"/>
            <a:ext cx="1943282" cy="1944722"/>
          </a:xfrm>
          <a:prstGeom prst="straightConnector1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11" name="Google Shape;311;p38"/>
          <p:cNvSpPr/>
          <p:nvPr/>
        </p:nvSpPr>
        <p:spPr>
          <a:xfrm>
            <a:off x="755998" y="1161000"/>
            <a:ext cx="4535284" cy="439056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2" name="Google Shape;312;p38"/>
          <p:cNvGrpSpPr/>
          <p:nvPr/>
        </p:nvGrpSpPr>
        <p:grpSpPr>
          <a:xfrm>
            <a:off x="2645639" y="1676879"/>
            <a:ext cx="6532516" cy="3894486"/>
            <a:chOff x="0" y="0"/>
            <a:chExt cx="6532514" cy="3894484"/>
          </a:xfrm>
        </p:grpSpPr>
        <p:sp>
          <p:nvSpPr>
            <p:cNvPr id="313" name="Google Shape;313;p38"/>
            <p:cNvSpPr/>
            <p:nvPr/>
          </p:nvSpPr>
          <p:spPr>
            <a:xfrm>
              <a:off x="1233360" y="1724039"/>
              <a:ext cx="685443" cy="709203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BE0E3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1233360" y="2719440"/>
              <a:ext cx="685443" cy="709203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BE0E3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0" y="15838"/>
              <a:ext cx="684002" cy="711003"/>
            </a:xfrm>
            <a:prstGeom prst="ellipse">
              <a:avLst/>
            </a:prstGeom>
            <a:gradFill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1233360" y="15838"/>
              <a:ext cx="685443" cy="711003"/>
            </a:xfrm>
            <a:prstGeom prst="ellipse">
              <a:avLst/>
            </a:prstGeom>
            <a:gradFill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1233360" y="870119"/>
              <a:ext cx="685443" cy="711003"/>
            </a:xfrm>
            <a:prstGeom prst="ellipse">
              <a:avLst/>
            </a:prstGeom>
            <a:gradFill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8"/>
            <p:cNvSpPr txBox="1"/>
            <p:nvPr/>
          </p:nvSpPr>
          <p:spPr>
            <a:xfrm>
              <a:off x="194040" y="25560"/>
              <a:ext cx="312791" cy="528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Verdana"/>
                <a:buNone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c</a:t>
              </a:r>
              <a:endParaRPr/>
            </a:p>
          </p:txBody>
        </p:sp>
        <p:sp>
          <p:nvSpPr>
            <p:cNvPr id="319" name="Google Shape;319;p38"/>
            <p:cNvSpPr txBox="1"/>
            <p:nvPr/>
          </p:nvSpPr>
          <p:spPr>
            <a:xfrm>
              <a:off x="1440000" y="0"/>
              <a:ext cx="263877" cy="528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Verdana"/>
                <a:buNone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t</a:t>
              </a:r>
              <a:endParaRPr/>
            </a:p>
          </p:txBody>
        </p:sp>
        <p:sp>
          <p:nvSpPr>
            <p:cNvPr id="320" name="Google Shape;320;p38"/>
            <p:cNvSpPr txBox="1"/>
            <p:nvPr/>
          </p:nvSpPr>
          <p:spPr>
            <a:xfrm>
              <a:off x="1398600" y="878040"/>
              <a:ext cx="353614" cy="528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Verdana"/>
                <a:buNone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b</a:t>
              </a:r>
              <a:endParaRPr/>
            </a:p>
          </p:txBody>
        </p:sp>
        <p:sp>
          <p:nvSpPr>
            <p:cNvPr id="321" name="Google Shape;321;p38"/>
            <p:cNvSpPr txBox="1"/>
            <p:nvPr/>
          </p:nvSpPr>
          <p:spPr>
            <a:xfrm>
              <a:off x="1389240" y="2818080"/>
              <a:ext cx="257763" cy="451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Noto Sans Symbols"/>
                <a:buNone/>
              </a:pPr>
              <a:r>
                <a:rPr b="0" i="0" lang="en-US" sz="2900" u="none" cap="none" strike="noStrike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τ</a:t>
              </a:r>
              <a:endParaRPr/>
            </a:p>
          </p:txBody>
        </p:sp>
        <p:sp>
          <p:nvSpPr>
            <p:cNvPr id="322" name="Google Shape;322;p38"/>
            <p:cNvSpPr txBox="1"/>
            <p:nvPr/>
          </p:nvSpPr>
          <p:spPr>
            <a:xfrm>
              <a:off x="1378087" y="1822671"/>
              <a:ext cx="4317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Noto Sans Symbols"/>
                <a:buNone/>
              </a:pPr>
              <a:r>
                <a:rPr b="0" i="0" lang="en-US" sz="2900" u="none" cap="none" strike="noStrike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b="0" baseline="-25000" i="0" lang="en-US" sz="2900" u="none" cap="none" strike="noStrike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τ</a:t>
              </a:r>
              <a:endParaRPr/>
            </a:p>
          </p:txBody>
        </p:sp>
        <p:cxnSp>
          <p:nvCxnSpPr>
            <p:cNvPr id="323" name="Google Shape;323;p38"/>
            <p:cNvCxnSpPr/>
            <p:nvPr/>
          </p:nvCxnSpPr>
          <p:spPr>
            <a:xfrm>
              <a:off x="2284200" y="2906640"/>
              <a:ext cx="1511282" cy="287282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324" name="Google Shape;324;p38"/>
            <p:cNvGrpSpPr/>
            <p:nvPr/>
          </p:nvGrpSpPr>
          <p:grpSpPr>
            <a:xfrm>
              <a:off x="3672000" y="3194271"/>
              <a:ext cx="2860514" cy="700213"/>
              <a:chOff x="0" y="-9"/>
              <a:chExt cx="2860512" cy="700212"/>
            </a:xfrm>
          </p:grpSpPr>
          <p:sp>
            <p:nvSpPr>
              <p:cNvPr id="325" name="Google Shape;325;p38"/>
              <p:cNvSpPr/>
              <p:nvPr/>
            </p:nvSpPr>
            <p:spPr>
              <a:xfrm>
                <a:off x="0" y="0"/>
                <a:ext cx="2759762" cy="700203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8"/>
              <p:cNvSpPr txBox="1"/>
              <p:nvPr/>
            </p:nvSpPr>
            <p:spPr>
              <a:xfrm>
                <a:off x="12" y="-9"/>
                <a:ext cx="2860500" cy="69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4975" lIns="44975" spcFirstLastPara="1" rIns="44975" wrap="square" tIns="44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Verdana"/>
                  <a:buNone/>
                </a:pPr>
                <a:r>
                  <a:rPr b="0" i="0" lang="en-US" sz="2000" u="none" cap="none" strike="noStrike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Si possono produrre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Verdana"/>
                  <a:buNone/>
                </a:pPr>
                <a:r>
                  <a:rPr b="0" i="0" lang="en-US" sz="2000" u="none" cap="none" strike="noStrike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in laboratorio</a:t>
                </a:r>
                <a:endParaRPr/>
              </a:p>
            </p:txBody>
          </p:sp>
        </p:grpSp>
      </p:grpSp>
      <p:sp>
        <p:nvSpPr>
          <p:cNvPr id="327" name="Google Shape;327;p38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9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Particelle fondamentali</a:t>
            </a:r>
            <a:endParaRPr/>
          </a:p>
        </p:txBody>
      </p:sp>
      <p:pic>
        <p:nvPicPr>
          <p:cNvPr descr="Picture 4" id="333" name="Google Shape;33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640" y="1448638"/>
            <a:ext cx="5972041" cy="572400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9"/>
          <p:cNvSpPr txBox="1"/>
          <p:nvPr/>
        </p:nvSpPr>
        <p:spPr>
          <a:xfrm>
            <a:off x="536760" y="5552999"/>
            <a:ext cx="2341081" cy="16139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Queste particelle si dicono “</a:t>
            </a:r>
            <a:r>
              <a:rPr b="1" i="0" lang="en-US" sz="20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</a:t>
            </a:r>
            <a:r>
              <a:rPr b="0" i="0" lang="en-US" sz="20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”, sono i costituenti della materia</a:t>
            </a:r>
            <a:endParaRPr/>
          </a:p>
        </p:txBody>
      </p:sp>
      <p:sp>
        <p:nvSpPr>
          <p:cNvPr id="335" name="Google Shape;335;p39"/>
          <p:cNvSpPr txBox="1"/>
          <p:nvPr/>
        </p:nvSpPr>
        <p:spPr>
          <a:xfrm>
            <a:off x="7596360" y="4761000"/>
            <a:ext cx="2051282" cy="17663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Queste particelle si dicono “</a:t>
            </a:r>
            <a:r>
              <a:rPr b="1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messaggeri</a:t>
            </a:r>
            <a:r>
              <a:rPr b="0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”, sono quelli che trasmettono le forze</a:t>
            </a:r>
            <a:endParaRPr/>
          </a:p>
        </p:txBody>
      </p:sp>
      <p:cxnSp>
        <p:nvCxnSpPr>
          <p:cNvPr id="336" name="Google Shape;336;p39"/>
          <p:cNvCxnSpPr/>
          <p:nvPr/>
        </p:nvCxnSpPr>
        <p:spPr>
          <a:xfrm rot="10800000">
            <a:off x="7304040" y="4100400"/>
            <a:ext cx="1313642" cy="660242"/>
          </a:xfrm>
          <a:prstGeom prst="straightConnector1">
            <a:avLst/>
          </a:prstGeom>
          <a:solidFill>
            <a:srgbClr val="BBE0E3"/>
          </a:solidFill>
          <a:ln cap="flat" cmpd="sng" w="38150">
            <a:solidFill>
              <a:srgbClr val="72BFC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7" name="Google Shape;337;p39"/>
          <p:cNvCxnSpPr/>
          <p:nvPr/>
        </p:nvCxnSpPr>
        <p:spPr>
          <a:xfrm flipH="1" rot="10800000">
            <a:off x="2051640" y="4689000"/>
            <a:ext cx="1170361" cy="418321"/>
          </a:xfrm>
          <a:prstGeom prst="straightConnector1">
            <a:avLst/>
          </a:prstGeom>
          <a:solidFill>
            <a:srgbClr val="BBE0E3"/>
          </a:solidFill>
          <a:ln cap="flat" cmpd="sng" w="38150">
            <a:solidFill>
              <a:srgbClr val="008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8" name="Google Shape;338;p39"/>
          <p:cNvSpPr/>
          <p:nvPr/>
        </p:nvSpPr>
        <p:spPr>
          <a:xfrm>
            <a:off x="3275638" y="2312638"/>
            <a:ext cx="2952003" cy="4752004"/>
          </a:xfrm>
          <a:prstGeom prst="rect">
            <a:avLst/>
          </a:prstGeom>
          <a:noFill/>
          <a:ln cap="flat" cmpd="sng" w="57225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9"/>
          <p:cNvSpPr/>
          <p:nvPr/>
        </p:nvSpPr>
        <p:spPr>
          <a:xfrm>
            <a:off x="6228000" y="2312638"/>
            <a:ext cx="1007642" cy="4752004"/>
          </a:xfrm>
          <a:prstGeom prst="rect">
            <a:avLst/>
          </a:prstGeom>
          <a:noFill/>
          <a:ln cap="flat" cmpd="sng" w="76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0" name="Google Shape;340;p39"/>
          <p:cNvGrpSpPr/>
          <p:nvPr/>
        </p:nvGrpSpPr>
        <p:grpSpPr>
          <a:xfrm>
            <a:off x="7308359" y="2400838"/>
            <a:ext cx="719645" cy="204301"/>
            <a:chOff x="-1" y="-2"/>
            <a:chExt cx="719644" cy="204300"/>
          </a:xfrm>
        </p:grpSpPr>
        <p:sp>
          <p:nvSpPr>
            <p:cNvPr id="341" name="Google Shape;341;p39"/>
            <p:cNvSpPr/>
            <p:nvPr/>
          </p:nvSpPr>
          <p:spPr>
            <a:xfrm>
              <a:off x="-1" y="-2"/>
              <a:ext cx="719644" cy="196923"/>
            </a:xfrm>
            <a:prstGeom prst="rect">
              <a:avLst/>
            </a:prstGeom>
            <a:solidFill>
              <a:srgbClr val="FFF600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9"/>
            <p:cNvSpPr txBox="1"/>
            <p:nvPr/>
          </p:nvSpPr>
          <p:spPr>
            <a:xfrm>
              <a:off x="-1" y="-1"/>
              <a:ext cx="719644" cy="204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Century Gothic"/>
                <a:buNone/>
              </a:pPr>
              <a:r>
                <a:rPr b="0" i="0" lang="en-US" sz="7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125 GeV/c</a:t>
              </a:r>
              <a:r>
                <a:rPr b="0" baseline="30000" i="0" lang="en-US" sz="7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/>
            </a:p>
          </p:txBody>
        </p:sp>
      </p:grpSp>
      <p:sp>
        <p:nvSpPr>
          <p:cNvPr id="343" name="Google Shape;343;p39"/>
          <p:cNvSpPr txBox="1"/>
          <p:nvPr/>
        </p:nvSpPr>
        <p:spPr>
          <a:xfrm>
            <a:off x="7608960" y="3608999"/>
            <a:ext cx="2051282" cy="59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entury Gothic"/>
              <a:buNone/>
            </a:pPr>
            <a:r>
              <a:rPr b="0" i="0" lang="en-US" sz="16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forza di Higgs è diversa dalle altre..</a:t>
            </a:r>
            <a:endParaRPr/>
          </a:p>
        </p:txBody>
      </p:sp>
      <p:cxnSp>
        <p:nvCxnSpPr>
          <p:cNvPr id="344" name="Google Shape;344;p39"/>
          <p:cNvCxnSpPr/>
          <p:nvPr/>
        </p:nvCxnSpPr>
        <p:spPr>
          <a:xfrm rot="10800000">
            <a:off x="8172360" y="2812680"/>
            <a:ext cx="462242" cy="791642"/>
          </a:xfrm>
          <a:prstGeom prst="straightConnector1">
            <a:avLst/>
          </a:prstGeom>
          <a:solidFill>
            <a:srgbClr val="BBE0E3"/>
          </a:solidFill>
          <a:ln cap="flat" cmpd="sng" w="38150">
            <a:solidFill>
              <a:srgbClr val="72BFC5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5" name="Google Shape;345;p39"/>
          <p:cNvSpPr txBox="1"/>
          <p:nvPr/>
        </p:nvSpPr>
        <p:spPr>
          <a:xfrm>
            <a:off x="77759" y="1052639"/>
            <a:ext cx="2590202" cy="1918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Elementari: </a:t>
            </a: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queste particelle sono ritenute senza struttura interna  (anche se non  è esclusa)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346" name="Google Shape;346;p39"/>
          <p:cNvSpPr txBox="1"/>
          <p:nvPr/>
        </p:nvSpPr>
        <p:spPr>
          <a:xfrm>
            <a:off x="7092360" y="944640"/>
            <a:ext cx="2325962" cy="69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Notate la simmetria!!!</a:t>
            </a:r>
            <a:endParaRPr/>
          </a:p>
        </p:txBody>
      </p:sp>
      <p:sp>
        <p:nvSpPr>
          <p:cNvPr id="347" name="Google Shape;347;p39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Materia e antimateria</a:t>
            </a:r>
            <a:endParaRPr/>
          </a:p>
        </p:txBody>
      </p:sp>
      <p:cxnSp>
        <p:nvCxnSpPr>
          <p:cNvPr id="353" name="Google Shape;353;p40"/>
          <p:cNvCxnSpPr/>
          <p:nvPr/>
        </p:nvCxnSpPr>
        <p:spPr>
          <a:xfrm flipH="1" rot="10800000">
            <a:off x="1645920" y="2132999"/>
            <a:ext cx="362" cy="3697562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4" name="Google Shape;354;p40"/>
          <p:cNvSpPr txBox="1"/>
          <p:nvPr/>
        </p:nvSpPr>
        <p:spPr>
          <a:xfrm>
            <a:off x="1583639" y="1268639"/>
            <a:ext cx="7416359" cy="3883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-456119" lvl="0" marL="45647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Ogni particella di materia ha la sua anti-particella.</a:t>
            </a:r>
            <a:endParaRPr/>
          </a:p>
        </p:txBody>
      </p:sp>
      <p:sp>
        <p:nvSpPr>
          <p:cNvPr id="355" name="Google Shape;355;p40"/>
          <p:cNvSpPr txBox="1"/>
          <p:nvPr/>
        </p:nvSpPr>
        <p:spPr>
          <a:xfrm>
            <a:off x="468000" y="1772639"/>
            <a:ext cx="3885840" cy="278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I mediatori non hanno le antiparticelle: non esistono gli anti-gluoni o gli anti-fotoni!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Le anti-particelle hanno cariche opposte a quelle delle particelle</a:t>
            </a:r>
            <a:endParaRPr/>
          </a:p>
        </p:txBody>
      </p:sp>
      <p:sp>
        <p:nvSpPr>
          <p:cNvPr id="356" name="Google Shape;356;p40"/>
          <p:cNvSpPr txBox="1"/>
          <p:nvPr/>
        </p:nvSpPr>
        <p:spPr>
          <a:xfrm>
            <a:off x="471958" y="5156999"/>
            <a:ext cx="4032363" cy="648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Regola: </a:t>
            </a: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si creano delle particelle in laboratorio  si ottiene</a:t>
            </a:r>
            <a:endParaRPr/>
          </a:p>
        </p:txBody>
      </p:sp>
      <p:pic>
        <p:nvPicPr>
          <p:cNvPr descr="Picture 5" id="357" name="Google Shape;35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439" y="1988640"/>
            <a:ext cx="4895642" cy="419688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0"/>
          <p:cNvSpPr txBox="1"/>
          <p:nvPr/>
        </p:nvSpPr>
        <p:spPr>
          <a:xfrm>
            <a:off x="575640" y="6021358"/>
            <a:ext cx="6552359" cy="648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entury Gothic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Tanta materia quanto anti-materia,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entury Gothic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Tante cariche positive quante negative</a:t>
            </a:r>
            <a:endParaRPr/>
          </a:p>
        </p:txBody>
      </p:sp>
      <p:sp>
        <p:nvSpPr>
          <p:cNvPr id="359" name="Google Shape;359;p40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1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 zoo delle particelle</a:t>
            </a:r>
            <a:endParaRPr/>
          </a:p>
        </p:txBody>
      </p:sp>
      <p:sp>
        <p:nvSpPr>
          <p:cNvPr id="365" name="Google Shape;365;p41"/>
          <p:cNvSpPr txBox="1"/>
          <p:nvPr/>
        </p:nvSpPr>
        <p:spPr>
          <a:xfrm>
            <a:off x="935639" y="1268639"/>
            <a:ext cx="7776362" cy="1654884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-456119" lvl="0" marL="45647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Negli urti si creano centinaia di particelle che sono in realtà stati legati:</a:t>
            </a:r>
            <a:endParaRPr/>
          </a:p>
          <a:p>
            <a:pPr indent="-456119" lvl="0" marL="45647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6119" lvl="0" marL="45647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Barioni (qqq): p,n </a:t>
            </a:r>
            <a:endParaRPr/>
          </a:p>
          <a:p>
            <a:pPr indent="-456119" lvl="0" marL="45647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Mesoni (q-anti q):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US" sz="2200" u="none" cap="none" strike="noStrike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π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,K,</a:t>
            </a:r>
            <a:r>
              <a:rPr b="0" i="0" lang="en-US" sz="2200" u="none" cap="none" strike="noStrike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b="0" i="0" lang="en-US" sz="2200" u="none" cap="none" strike="noStrike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ρ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,Y</a:t>
            </a:r>
            <a:endParaRPr/>
          </a:p>
        </p:txBody>
      </p:sp>
      <p:pic>
        <p:nvPicPr>
          <p:cNvPr descr="Picture 52" id="366" name="Google Shape;36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0919" y="3680640"/>
            <a:ext cx="3949563" cy="3386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53" id="367" name="Google Shape;36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999" y="3680640"/>
            <a:ext cx="3853082" cy="334944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1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2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 zoo delle particelle</a:t>
            </a:r>
            <a:endParaRPr/>
          </a:p>
        </p:txBody>
      </p:sp>
      <p:cxnSp>
        <p:nvCxnSpPr>
          <p:cNvPr id="374" name="Google Shape;374;p42"/>
          <p:cNvCxnSpPr/>
          <p:nvPr/>
        </p:nvCxnSpPr>
        <p:spPr>
          <a:xfrm flipH="1" rot="10800000">
            <a:off x="1394280" y="2024999"/>
            <a:ext cx="362" cy="3697562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5" name="Google Shape;375;p42"/>
          <p:cNvSpPr txBox="1"/>
          <p:nvPr/>
        </p:nvSpPr>
        <p:spPr>
          <a:xfrm>
            <a:off x="468000" y="1160640"/>
            <a:ext cx="8443440" cy="396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1998" lvl="0" marL="3423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si fa a ricordare il nome di tutte le particelle? </a:t>
            </a:r>
            <a:endParaRPr/>
          </a:p>
        </p:txBody>
      </p:sp>
      <p:sp>
        <p:nvSpPr>
          <p:cNvPr id="376" name="Google Shape;376;p42"/>
          <p:cNvSpPr txBox="1"/>
          <p:nvPr/>
        </p:nvSpPr>
        <p:spPr>
          <a:xfrm>
            <a:off x="1712160" y="2529000"/>
            <a:ext cx="1923840" cy="39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lo si fa!!</a:t>
            </a:r>
            <a:endParaRPr/>
          </a:p>
        </p:txBody>
      </p:sp>
      <p:sp>
        <p:nvSpPr>
          <p:cNvPr id="377" name="Google Shape;377;p42"/>
          <p:cNvSpPr txBox="1"/>
          <p:nvPr/>
        </p:nvSpPr>
        <p:spPr>
          <a:xfrm>
            <a:off x="3924359" y="4545000"/>
            <a:ext cx="3816003" cy="69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 si può comprare un libro con tutti i nomi</a:t>
            </a:r>
            <a:endParaRPr/>
          </a:p>
        </p:txBody>
      </p:sp>
      <p:pic>
        <p:nvPicPr>
          <p:cNvPr descr="Picture 11" id="378" name="Google Shape;37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5799" y="1880640"/>
            <a:ext cx="4901763" cy="2142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12" id="379" name="Google Shape;37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000" y="3608999"/>
            <a:ext cx="2742122" cy="326340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2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3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Il libro delle particelle</a:t>
            </a:r>
            <a:endParaRPr/>
          </a:p>
        </p:txBody>
      </p:sp>
      <p:pic>
        <p:nvPicPr>
          <p:cNvPr descr="Picture 6" id="386" name="Google Shape;38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359" y="1232639"/>
            <a:ext cx="3536282" cy="566064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3"/>
          <p:cNvSpPr txBox="1"/>
          <p:nvPr/>
        </p:nvSpPr>
        <p:spPr>
          <a:xfrm>
            <a:off x="2345758" y="6777359"/>
            <a:ext cx="5153196" cy="39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500 pagine, si legge come un romanzo…</a:t>
            </a:r>
            <a:endParaRPr/>
          </a:p>
        </p:txBody>
      </p:sp>
      <p:pic>
        <p:nvPicPr>
          <p:cNvPr descr="Picture 5" id="388" name="Google Shape;38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2719" y="1197720"/>
            <a:ext cx="3743641" cy="561132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3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394" name="Google Shape;39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" y="0"/>
            <a:ext cx="10079642" cy="757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4"/>
          <p:cNvSpPr txBox="1"/>
          <p:nvPr/>
        </p:nvSpPr>
        <p:spPr>
          <a:xfrm>
            <a:off x="140399" y="167930"/>
            <a:ext cx="4619882" cy="4597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FFFF66"/>
                </a:solidFill>
                <a:latin typeface="Verdana"/>
                <a:ea typeface="Verdana"/>
                <a:cs typeface="Verdana"/>
                <a:sym typeface="Verdana"/>
              </a:rPr>
              <a:t>Il problema della massa</a:t>
            </a:r>
            <a:endParaRPr/>
          </a:p>
        </p:txBody>
      </p:sp>
      <p:sp>
        <p:nvSpPr>
          <p:cNvPr id="396" name="Google Shape;396;p44"/>
          <p:cNvSpPr txBox="1"/>
          <p:nvPr/>
        </p:nvSpPr>
        <p:spPr>
          <a:xfrm>
            <a:off x="310320" y="915841"/>
            <a:ext cx="9460080" cy="1247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1998" lvl="0" marL="3423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Non c’è una spiegazione della massa delle particelle.</a:t>
            </a:r>
            <a:endParaRPr/>
          </a:p>
          <a:p>
            <a:pPr indent="-341998" lvl="0" marL="34235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Eppure le particelle hanno una massa, che è enormemente diversa fra loro!</a:t>
            </a:r>
            <a:endParaRPr/>
          </a:p>
        </p:txBody>
      </p:sp>
      <p:sp>
        <p:nvSpPr>
          <p:cNvPr id="397" name="Google Shape;397;p44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5"/>
          <p:cNvSpPr txBox="1"/>
          <p:nvPr>
            <p:ph type="title"/>
          </p:nvPr>
        </p:nvSpPr>
        <p:spPr>
          <a:xfrm>
            <a:off x="504000" y="85318"/>
            <a:ext cx="9071700" cy="7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Simmetrie nascoste</a:t>
            </a:r>
            <a:endParaRPr/>
          </a:p>
        </p:txBody>
      </p:sp>
      <p:sp>
        <p:nvSpPr>
          <p:cNvPr id="403" name="Google Shape;403;p45"/>
          <p:cNvSpPr txBox="1"/>
          <p:nvPr/>
        </p:nvSpPr>
        <p:spPr>
          <a:xfrm>
            <a:off x="198548" y="842871"/>
            <a:ext cx="9445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-376984" lvl="0" marL="3773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simmetrie della natura sono spesso “nascoste”, “rotte” da effetti che si sovrappongono.</a:t>
            </a:r>
            <a:endParaRPr/>
          </a:p>
        </p:txBody>
      </p:sp>
      <p:sp>
        <p:nvSpPr>
          <p:cNvPr id="404" name="Google Shape;404;p45"/>
          <p:cNvSpPr txBox="1"/>
          <p:nvPr/>
        </p:nvSpPr>
        <p:spPr>
          <a:xfrm>
            <a:off x="28307" y="2113135"/>
            <a:ext cx="9377100" cy="3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Esempio:  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leggi della fisica sono simmetriche per rotazione. Sulla terra invece, questo non è vero.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 dice allora che la</a:t>
            </a:r>
            <a:r>
              <a:rPr lang="en-US"/>
              <a:t> 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simmetria è</a:t>
            </a:r>
            <a:endParaRPr sz="2200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nascosta (o rotta)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simmetria esiste, </a:t>
            </a:r>
            <a:r>
              <a:rPr lang="en-US"/>
              <a:t> </a:t>
            </a:r>
            <a:r>
              <a:rPr b="0" i="0" lang="en-US" sz="22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 non si</a:t>
            </a:r>
            <a:endParaRPr sz="2200">
              <a:solidFill>
                <a:srgbClr val="008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vede più </a:t>
            </a:r>
            <a:endParaRPr/>
          </a:p>
        </p:txBody>
      </p:sp>
      <p:sp>
        <p:nvSpPr>
          <p:cNvPr id="405" name="Google Shape;405;p45"/>
          <p:cNvSpPr txBox="1"/>
          <p:nvPr/>
        </p:nvSpPr>
        <p:spPr>
          <a:xfrm>
            <a:off x="528" y="5685032"/>
            <a:ext cx="50394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900"/>
              <a:buFont typeface="Century Gothic"/>
              <a:buNone/>
            </a:pPr>
            <a:r>
              <a:rPr b="0" i="0" lang="en-US" sz="19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ricerca di simmetria nascoste  è il mestiere dei fisici teorici…</a:t>
            </a:r>
            <a:endParaRPr/>
          </a:p>
        </p:txBody>
      </p:sp>
      <p:pic>
        <p:nvPicPr>
          <p:cNvPr id="406" name="Google Shape;40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122" y="3178899"/>
            <a:ext cx="4820800" cy="3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5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 txBox="1"/>
          <p:nvPr/>
        </p:nvSpPr>
        <p:spPr>
          <a:xfrm>
            <a:off x="357679" y="-30162"/>
            <a:ext cx="9562890" cy="6453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Simmetrie in fisica delle particelle</a:t>
            </a:r>
            <a:endParaRPr/>
          </a:p>
        </p:txBody>
      </p:sp>
      <p:sp>
        <p:nvSpPr>
          <p:cNvPr id="413" name="Google Shape;413;p46"/>
          <p:cNvSpPr txBox="1"/>
          <p:nvPr/>
        </p:nvSpPr>
        <p:spPr>
          <a:xfrm>
            <a:off x="357281" y="763505"/>
            <a:ext cx="8968039" cy="243956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simmetrie sono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n-US" sz="2200" u="sng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Una guida nella ricerca di nuove scoperte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sng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scoperta dei quark è un esempio: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46"/>
          <p:cNvSpPr/>
          <p:nvPr/>
        </p:nvSpPr>
        <p:spPr>
          <a:xfrm>
            <a:off x="5245077" y="5058433"/>
            <a:ext cx="753987" cy="783749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lin ang="0" scaled="0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6"/>
          <p:cNvSpPr txBox="1"/>
          <p:nvPr/>
        </p:nvSpPr>
        <p:spPr>
          <a:xfrm>
            <a:off x="5430399" y="5061608"/>
            <a:ext cx="338207" cy="574667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Verdana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endParaRPr/>
          </a:p>
        </p:txBody>
      </p:sp>
      <p:sp>
        <p:nvSpPr>
          <p:cNvPr id="416" name="Google Shape;416;p46"/>
          <p:cNvSpPr/>
          <p:nvPr/>
        </p:nvSpPr>
        <p:spPr>
          <a:xfrm>
            <a:off x="4033942" y="4097699"/>
            <a:ext cx="764305" cy="783749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lin ang="0" scaled="0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6"/>
          <p:cNvSpPr/>
          <p:nvPr/>
        </p:nvSpPr>
        <p:spPr>
          <a:xfrm>
            <a:off x="4009735" y="5038988"/>
            <a:ext cx="765891" cy="783749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lin ang="0" scaled="0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6"/>
          <p:cNvSpPr txBox="1"/>
          <p:nvPr/>
        </p:nvSpPr>
        <p:spPr>
          <a:xfrm>
            <a:off x="4193468" y="4108017"/>
            <a:ext cx="477393" cy="574667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Verdana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</a:t>
            </a:r>
            <a:endParaRPr/>
          </a:p>
        </p:txBody>
      </p:sp>
      <p:sp>
        <p:nvSpPr>
          <p:cNvPr id="419" name="Google Shape;419;p46"/>
          <p:cNvSpPr txBox="1"/>
          <p:nvPr/>
        </p:nvSpPr>
        <p:spPr>
          <a:xfrm>
            <a:off x="4198627" y="5061608"/>
            <a:ext cx="379923" cy="574667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Verdana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endParaRPr/>
          </a:p>
        </p:txBody>
      </p:sp>
      <p:sp>
        <p:nvSpPr>
          <p:cNvPr id="420" name="Google Shape;420;p46"/>
          <p:cNvSpPr txBox="1"/>
          <p:nvPr/>
        </p:nvSpPr>
        <p:spPr>
          <a:xfrm>
            <a:off x="528" y="4652869"/>
            <a:ext cx="2578625" cy="4421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Condizioni iniziali:</a:t>
            </a:r>
            <a:endParaRPr/>
          </a:p>
        </p:txBody>
      </p:sp>
      <p:sp>
        <p:nvSpPr>
          <p:cNvPr id="421" name="Google Shape;421;p46"/>
          <p:cNvSpPr txBox="1"/>
          <p:nvPr/>
        </p:nvSpPr>
        <p:spPr>
          <a:xfrm>
            <a:off x="2942772" y="3626658"/>
            <a:ext cx="1033113" cy="21185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Carica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2/3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-1/3</a:t>
            </a:r>
            <a:endParaRPr/>
          </a:p>
        </p:txBody>
      </p:sp>
      <p:cxnSp>
        <p:nvCxnSpPr>
          <p:cNvPr id="422" name="Google Shape;422;p46"/>
          <p:cNvCxnSpPr/>
          <p:nvPr/>
        </p:nvCxnSpPr>
        <p:spPr>
          <a:xfrm>
            <a:off x="3025985" y="4970734"/>
            <a:ext cx="4446521" cy="3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423" name="Google Shape;423;p46"/>
          <p:cNvCxnSpPr/>
          <p:nvPr/>
        </p:nvCxnSpPr>
        <p:spPr>
          <a:xfrm flipH="1" rot="10800000">
            <a:off x="3820445" y="4256432"/>
            <a:ext cx="399" cy="15067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cxnSp>
      <p:sp>
        <p:nvSpPr>
          <p:cNvPr id="424" name="Google Shape;424;p46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/>
          <p:nvPr>
            <p:ph type="title"/>
          </p:nvPr>
        </p:nvSpPr>
        <p:spPr>
          <a:xfrm>
            <a:off x="504000" y="85318"/>
            <a:ext cx="9071700" cy="7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INFN: Istituto Nazionale di Fisica Nucleare</a:t>
            </a:r>
            <a:endParaRPr sz="3700"/>
          </a:p>
        </p:txBody>
      </p:sp>
      <p:pic>
        <p:nvPicPr>
          <p:cNvPr descr="Ranking.tiff" id="147" name="Google Shape;1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0216"/>
            <a:ext cx="6358863" cy="280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872" y="924753"/>
            <a:ext cx="3692822" cy="427790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7"/>
          <p:cNvSpPr txBox="1"/>
          <p:nvPr/>
        </p:nvSpPr>
        <p:spPr>
          <a:xfrm>
            <a:off x="357679" y="-30162"/>
            <a:ext cx="95628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Simmetrie in fisica delle particelle</a:t>
            </a:r>
            <a:endParaRPr/>
          </a:p>
        </p:txBody>
      </p:sp>
      <p:sp>
        <p:nvSpPr>
          <p:cNvPr id="430" name="Google Shape;430;p47"/>
          <p:cNvSpPr txBox="1"/>
          <p:nvPr/>
        </p:nvSpPr>
        <p:spPr>
          <a:xfrm>
            <a:off x="357281" y="763505"/>
            <a:ext cx="89679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simmetrie sono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n-US" sz="2200" u="sng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Una guida nella ricerca di nuove scoperte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sng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scoperta dei quark è un esempio: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47"/>
          <p:cNvSpPr/>
          <p:nvPr/>
        </p:nvSpPr>
        <p:spPr>
          <a:xfrm>
            <a:off x="5245077" y="5058433"/>
            <a:ext cx="753900" cy="783600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lin ang="0" scaled="0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7"/>
          <p:cNvSpPr txBox="1"/>
          <p:nvPr/>
        </p:nvSpPr>
        <p:spPr>
          <a:xfrm>
            <a:off x="5430399" y="5061608"/>
            <a:ext cx="3381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Verdana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endParaRPr/>
          </a:p>
        </p:txBody>
      </p:sp>
      <p:sp>
        <p:nvSpPr>
          <p:cNvPr id="433" name="Google Shape;433;p47"/>
          <p:cNvSpPr/>
          <p:nvPr/>
        </p:nvSpPr>
        <p:spPr>
          <a:xfrm>
            <a:off x="4033942" y="4097699"/>
            <a:ext cx="764400" cy="783600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lin ang="0" scaled="0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7"/>
          <p:cNvSpPr/>
          <p:nvPr/>
        </p:nvSpPr>
        <p:spPr>
          <a:xfrm>
            <a:off x="4009735" y="5038988"/>
            <a:ext cx="765900" cy="783600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lin ang="0" scaled="0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7"/>
          <p:cNvSpPr txBox="1"/>
          <p:nvPr/>
        </p:nvSpPr>
        <p:spPr>
          <a:xfrm>
            <a:off x="4193468" y="4108017"/>
            <a:ext cx="4773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Verdana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</a:t>
            </a:r>
            <a:endParaRPr/>
          </a:p>
        </p:txBody>
      </p:sp>
      <p:sp>
        <p:nvSpPr>
          <p:cNvPr id="436" name="Google Shape;436;p47"/>
          <p:cNvSpPr txBox="1"/>
          <p:nvPr/>
        </p:nvSpPr>
        <p:spPr>
          <a:xfrm>
            <a:off x="4198627" y="5061608"/>
            <a:ext cx="379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Verdana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endParaRPr/>
          </a:p>
        </p:txBody>
      </p:sp>
      <p:sp>
        <p:nvSpPr>
          <p:cNvPr id="437" name="Google Shape;437;p47"/>
          <p:cNvSpPr txBox="1"/>
          <p:nvPr/>
        </p:nvSpPr>
        <p:spPr>
          <a:xfrm>
            <a:off x="528" y="4652869"/>
            <a:ext cx="25785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Condizioni iniziali:</a:t>
            </a:r>
            <a:endParaRPr/>
          </a:p>
        </p:txBody>
      </p:sp>
      <p:grpSp>
        <p:nvGrpSpPr>
          <p:cNvPr id="438" name="Google Shape;438;p47"/>
          <p:cNvGrpSpPr/>
          <p:nvPr/>
        </p:nvGrpSpPr>
        <p:grpSpPr>
          <a:xfrm>
            <a:off x="4948643" y="3462368"/>
            <a:ext cx="1040015" cy="1429546"/>
            <a:chOff x="-1" y="-1"/>
            <a:chExt cx="1040015" cy="1429546"/>
          </a:xfrm>
        </p:grpSpPr>
        <p:grpSp>
          <p:nvGrpSpPr>
            <p:cNvPr id="439" name="Google Shape;439;p47"/>
            <p:cNvGrpSpPr/>
            <p:nvPr/>
          </p:nvGrpSpPr>
          <p:grpSpPr>
            <a:xfrm>
              <a:off x="286114" y="645645"/>
              <a:ext cx="753900" cy="783900"/>
              <a:chOff x="-1" y="-2"/>
              <a:chExt cx="753900" cy="783900"/>
            </a:xfrm>
          </p:grpSpPr>
          <p:sp>
            <p:nvSpPr>
              <p:cNvPr id="440" name="Google Shape;440;p47"/>
              <p:cNvSpPr/>
              <p:nvPr/>
            </p:nvSpPr>
            <p:spPr>
              <a:xfrm>
                <a:off x="-1" y="-2"/>
                <a:ext cx="753900" cy="783900"/>
              </a:xfrm>
              <a:prstGeom prst="ellipse">
                <a:avLst/>
              </a:prstGeom>
              <a:gradFill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lin ang="0" scaled="0"/>
              </a:gradFill>
              <a:ln cap="flat" cmpd="sng" w="126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47"/>
              <p:cNvSpPr txBox="1"/>
              <p:nvPr/>
            </p:nvSpPr>
            <p:spPr>
              <a:xfrm>
                <a:off x="224607" y="10714"/>
                <a:ext cx="356700" cy="5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6025" lIns="46025" spcFirstLastPara="1" rIns="46025" wrap="square" tIns="460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100"/>
                  <a:buFont typeface="Century Gothic"/>
                  <a:buNone/>
                </a:pPr>
                <a:r>
                  <a:rPr b="1" i="0" lang="en-US" sz="3100" u="none" cap="none" strike="noStrike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c</a:t>
                </a:r>
                <a:endParaRPr/>
              </a:p>
            </p:txBody>
          </p:sp>
        </p:grpSp>
        <p:sp>
          <p:nvSpPr>
            <p:cNvPr id="442" name="Google Shape;442;p47"/>
            <p:cNvSpPr txBox="1"/>
            <p:nvPr/>
          </p:nvSpPr>
          <p:spPr>
            <a:xfrm>
              <a:off x="-1" y="-1"/>
              <a:ext cx="651900" cy="39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9600" lIns="49600" spcFirstLastPara="1" rIns="49600" wrap="square" tIns="49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900"/>
                <a:buFont typeface="Century Gothic"/>
                <a:buNone/>
              </a:pPr>
              <a:r>
                <a:rPr b="1" i="0" lang="en-US" sz="19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1974</a:t>
              </a:r>
              <a:endParaRPr/>
            </a:p>
          </p:txBody>
        </p:sp>
      </p:grpSp>
      <p:sp>
        <p:nvSpPr>
          <p:cNvPr id="443" name="Google Shape;443;p47"/>
          <p:cNvSpPr txBox="1"/>
          <p:nvPr/>
        </p:nvSpPr>
        <p:spPr>
          <a:xfrm>
            <a:off x="2942772" y="3626658"/>
            <a:ext cx="1033200" cy="21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Carica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2/3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-1/3</a:t>
            </a:r>
            <a:endParaRPr/>
          </a:p>
        </p:txBody>
      </p:sp>
      <p:cxnSp>
        <p:nvCxnSpPr>
          <p:cNvPr id="444" name="Google Shape;444;p47"/>
          <p:cNvCxnSpPr/>
          <p:nvPr/>
        </p:nvCxnSpPr>
        <p:spPr>
          <a:xfrm>
            <a:off x="3025985" y="4970734"/>
            <a:ext cx="4446600" cy="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445" name="Google Shape;445;p47"/>
          <p:cNvCxnSpPr/>
          <p:nvPr/>
        </p:nvCxnSpPr>
        <p:spPr>
          <a:xfrm flipH="1" rot="10800000">
            <a:off x="3820445" y="4256310"/>
            <a:ext cx="300" cy="1506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cxnSp>
      <p:sp>
        <p:nvSpPr>
          <p:cNvPr id="446" name="Google Shape;446;p47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8"/>
          <p:cNvSpPr txBox="1"/>
          <p:nvPr/>
        </p:nvSpPr>
        <p:spPr>
          <a:xfrm>
            <a:off x="357679" y="-30162"/>
            <a:ext cx="95628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Simmetrie in fisica delle particelle</a:t>
            </a:r>
            <a:endParaRPr/>
          </a:p>
        </p:txBody>
      </p:sp>
      <p:sp>
        <p:nvSpPr>
          <p:cNvPr id="452" name="Google Shape;452;p48"/>
          <p:cNvSpPr txBox="1"/>
          <p:nvPr/>
        </p:nvSpPr>
        <p:spPr>
          <a:xfrm>
            <a:off x="357281" y="763505"/>
            <a:ext cx="89679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simmetrie sono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n-US" sz="2200" u="sng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Una guida nella ricerca di nuove scoperte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sng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scoperta dei quark è un esempio: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48"/>
          <p:cNvSpPr/>
          <p:nvPr/>
        </p:nvSpPr>
        <p:spPr>
          <a:xfrm>
            <a:off x="5245077" y="5058433"/>
            <a:ext cx="753900" cy="783600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lin ang="0" scaled="0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48"/>
          <p:cNvSpPr txBox="1"/>
          <p:nvPr/>
        </p:nvSpPr>
        <p:spPr>
          <a:xfrm>
            <a:off x="5430399" y="5061608"/>
            <a:ext cx="3381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Verdana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endParaRPr/>
          </a:p>
        </p:txBody>
      </p:sp>
      <p:sp>
        <p:nvSpPr>
          <p:cNvPr id="455" name="Google Shape;455;p48"/>
          <p:cNvSpPr/>
          <p:nvPr/>
        </p:nvSpPr>
        <p:spPr>
          <a:xfrm>
            <a:off x="4033942" y="4097699"/>
            <a:ext cx="764400" cy="783600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lin ang="0" scaled="0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8"/>
          <p:cNvSpPr/>
          <p:nvPr/>
        </p:nvSpPr>
        <p:spPr>
          <a:xfrm>
            <a:off x="4009735" y="5038988"/>
            <a:ext cx="765900" cy="783600"/>
          </a:xfrm>
          <a:prstGeom prst="ellipse">
            <a:avLst/>
          </a:prstGeom>
          <a:gradFill>
            <a:gsLst>
              <a:gs pos="0">
                <a:srgbClr val="E5F75F"/>
              </a:gs>
              <a:gs pos="100000">
                <a:srgbClr val="F68D68"/>
              </a:gs>
            </a:gsLst>
            <a:lin ang="0" scaled="0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8"/>
          <p:cNvSpPr txBox="1"/>
          <p:nvPr/>
        </p:nvSpPr>
        <p:spPr>
          <a:xfrm>
            <a:off x="4193468" y="4108017"/>
            <a:ext cx="4773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Verdana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</a:t>
            </a:r>
            <a:endParaRPr/>
          </a:p>
        </p:txBody>
      </p:sp>
      <p:sp>
        <p:nvSpPr>
          <p:cNvPr id="458" name="Google Shape;458;p48"/>
          <p:cNvSpPr txBox="1"/>
          <p:nvPr/>
        </p:nvSpPr>
        <p:spPr>
          <a:xfrm>
            <a:off x="4198627" y="5061608"/>
            <a:ext cx="379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Verdana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endParaRPr/>
          </a:p>
        </p:txBody>
      </p:sp>
      <p:sp>
        <p:nvSpPr>
          <p:cNvPr id="459" name="Google Shape;459;p48"/>
          <p:cNvSpPr txBox="1"/>
          <p:nvPr/>
        </p:nvSpPr>
        <p:spPr>
          <a:xfrm>
            <a:off x="528" y="4652869"/>
            <a:ext cx="25785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Condizioni iniziali:</a:t>
            </a:r>
            <a:endParaRPr/>
          </a:p>
        </p:txBody>
      </p:sp>
      <p:grpSp>
        <p:nvGrpSpPr>
          <p:cNvPr id="460" name="Google Shape;460;p48"/>
          <p:cNvGrpSpPr/>
          <p:nvPr/>
        </p:nvGrpSpPr>
        <p:grpSpPr>
          <a:xfrm>
            <a:off x="6361366" y="3848885"/>
            <a:ext cx="1529871" cy="1041443"/>
            <a:chOff x="-2" y="-1"/>
            <a:chExt cx="1529871" cy="1041443"/>
          </a:xfrm>
        </p:grpSpPr>
        <p:grpSp>
          <p:nvGrpSpPr>
            <p:cNvPr id="461" name="Google Shape;461;p48"/>
            <p:cNvGrpSpPr/>
            <p:nvPr/>
          </p:nvGrpSpPr>
          <p:grpSpPr>
            <a:xfrm>
              <a:off x="-2" y="257542"/>
              <a:ext cx="755700" cy="783900"/>
              <a:chOff x="-1" y="-2"/>
              <a:chExt cx="755700" cy="783900"/>
            </a:xfrm>
          </p:grpSpPr>
          <p:sp>
            <p:nvSpPr>
              <p:cNvPr id="462" name="Google Shape;462;p48"/>
              <p:cNvSpPr/>
              <p:nvPr/>
            </p:nvSpPr>
            <p:spPr>
              <a:xfrm>
                <a:off x="-1" y="-2"/>
                <a:ext cx="755700" cy="783900"/>
              </a:xfrm>
              <a:prstGeom prst="ellipse">
                <a:avLst/>
              </a:prstGeom>
              <a:gradFill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lin ang="0" scaled="0"/>
              </a:gradFill>
              <a:ln cap="flat" cmpd="sng" w="126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48"/>
              <p:cNvSpPr txBox="1"/>
              <p:nvPr/>
            </p:nvSpPr>
            <p:spPr>
              <a:xfrm>
                <a:off x="165082" y="61112"/>
                <a:ext cx="222600" cy="5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6025" lIns="46025" spcFirstLastPara="1" rIns="46025" wrap="square" tIns="460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100"/>
                  <a:buFont typeface="Century Gothic"/>
                  <a:buNone/>
                </a:pPr>
                <a:r>
                  <a:rPr b="1" i="0" lang="en-US" sz="3100" u="none" cap="none" strike="noStrike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t</a:t>
                </a:r>
                <a:endParaRPr/>
              </a:p>
            </p:txBody>
          </p:sp>
        </p:grpSp>
        <p:sp>
          <p:nvSpPr>
            <p:cNvPr id="464" name="Google Shape;464;p48"/>
            <p:cNvSpPr txBox="1"/>
            <p:nvPr/>
          </p:nvSpPr>
          <p:spPr>
            <a:xfrm>
              <a:off x="743269" y="-1"/>
              <a:ext cx="786600" cy="39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9600" lIns="49600" spcFirstLastPara="1" rIns="49600" wrap="square" tIns="49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900"/>
                <a:buFont typeface="Century Gothic"/>
                <a:buNone/>
              </a:pPr>
              <a:r>
                <a:rPr b="1" i="0" lang="en-US" sz="19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1995 !</a:t>
              </a:r>
              <a:endParaRPr/>
            </a:p>
          </p:txBody>
        </p:sp>
      </p:grpSp>
      <p:grpSp>
        <p:nvGrpSpPr>
          <p:cNvPr id="465" name="Google Shape;465;p48"/>
          <p:cNvGrpSpPr/>
          <p:nvPr/>
        </p:nvGrpSpPr>
        <p:grpSpPr>
          <a:xfrm>
            <a:off x="4948643" y="3462368"/>
            <a:ext cx="1040015" cy="1429546"/>
            <a:chOff x="-1" y="-1"/>
            <a:chExt cx="1040015" cy="1429546"/>
          </a:xfrm>
        </p:grpSpPr>
        <p:grpSp>
          <p:nvGrpSpPr>
            <p:cNvPr id="466" name="Google Shape;466;p48"/>
            <p:cNvGrpSpPr/>
            <p:nvPr/>
          </p:nvGrpSpPr>
          <p:grpSpPr>
            <a:xfrm>
              <a:off x="286114" y="645645"/>
              <a:ext cx="753900" cy="783900"/>
              <a:chOff x="-1" y="-2"/>
              <a:chExt cx="753900" cy="783900"/>
            </a:xfrm>
          </p:grpSpPr>
          <p:sp>
            <p:nvSpPr>
              <p:cNvPr id="467" name="Google Shape;467;p48"/>
              <p:cNvSpPr/>
              <p:nvPr/>
            </p:nvSpPr>
            <p:spPr>
              <a:xfrm>
                <a:off x="-1" y="-2"/>
                <a:ext cx="753900" cy="783900"/>
              </a:xfrm>
              <a:prstGeom prst="ellipse">
                <a:avLst/>
              </a:prstGeom>
              <a:gradFill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lin ang="0" scaled="0"/>
              </a:gradFill>
              <a:ln cap="flat" cmpd="sng" w="126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48"/>
              <p:cNvSpPr txBox="1"/>
              <p:nvPr/>
            </p:nvSpPr>
            <p:spPr>
              <a:xfrm>
                <a:off x="224607" y="10714"/>
                <a:ext cx="356700" cy="5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6025" lIns="46025" spcFirstLastPara="1" rIns="46025" wrap="square" tIns="460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100"/>
                  <a:buFont typeface="Century Gothic"/>
                  <a:buNone/>
                </a:pPr>
                <a:r>
                  <a:rPr b="1" i="0" lang="en-US" sz="3100" u="none" cap="none" strike="noStrike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c</a:t>
                </a:r>
                <a:endParaRPr/>
              </a:p>
            </p:txBody>
          </p:sp>
        </p:grpSp>
        <p:sp>
          <p:nvSpPr>
            <p:cNvPr id="469" name="Google Shape;469;p48"/>
            <p:cNvSpPr txBox="1"/>
            <p:nvPr/>
          </p:nvSpPr>
          <p:spPr>
            <a:xfrm>
              <a:off x="-1" y="-1"/>
              <a:ext cx="651900" cy="39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9600" lIns="49600" spcFirstLastPara="1" rIns="49600" wrap="square" tIns="49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900"/>
                <a:buFont typeface="Century Gothic"/>
                <a:buNone/>
              </a:pPr>
              <a:r>
                <a:rPr b="1" i="0" lang="en-US" sz="19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1974</a:t>
              </a:r>
              <a:endParaRPr/>
            </a:p>
          </p:txBody>
        </p:sp>
      </p:grpSp>
      <p:grpSp>
        <p:nvGrpSpPr>
          <p:cNvPr id="470" name="Google Shape;470;p48"/>
          <p:cNvGrpSpPr/>
          <p:nvPr/>
        </p:nvGrpSpPr>
        <p:grpSpPr>
          <a:xfrm>
            <a:off x="6361366" y="5049700"/>
            <a:ext cx="1591207" cy="1026135"/>
            <a:chOff x="-3" y="-2"/>
            <a:chExt cx="1591207" cy="1026135"/>
          </a:xfrm>
        </p:grpSpPr>
        <p:grpSp>
          <p:nvGrpSpPr>
            <p:cNvPr id="471" name="Google Shape;471;p48"/>
            <p:cNvGrpSpPr/>
            <p:nvPr/>
          </p:nvGrpSpPr>
          <p:grpSpPr>
            <a:xfrm>
              <a:off x="-3" y="-2"/>
              <a:ext cx="755700" cy="783900"/>
              <a:chOff x="-2" y="-2"/>
              <a:chExt cx="755700" cy="783900"/>
            </a:xfrm>
          </p:grpSpPr>
          <p:sp>
            <p:nvSpPr>
              <p:cNvPr id="472" name="Google Shape;472;p48"/>
              <p:cNvSpPr/>
              <p:nvPr/>
            </p:nvSpPr>
            <p:spPr>
              <a:xfrm>
                <a:off x="-2" y="-2"/>
                <a:ext cx="755700" cy="783900"/>
              </a:xfrm>
              <a:prstGeom prst="ellipse">
                <a:avLst/>
              </a:prstGeom>
              <a:gradFill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lin ang="0" scaled="0"/>
              </a:gradFill>
              <a:ln cap="flat" cmpd="sng" w="126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48"/>
              <p:cNvSpPr txBox="1"/>
              <p:nvPr/>
            </p:nvSpPr>
            <p:spPr>
              <a:xfrm>
                <a:off x="198019" y="57540"/>
                <a:ext cx="364500" cy="5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6025" lIns="46025" spcFirstLastPara="1" rIns="46025" wrap="square" tIns="460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100"/>
                  <a:buFont typeface="Century Gothic"/>
                  <a:buNone/>
                </a:pPr>
                <a:r>
                  <a:rPr b="1" i="0" lang="en-US" sz="3100" u="none" cap="none" strike="noStrike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b</a:t>
                </a:r>
                <a:endParaRPr/>
              </a:p>
            </p:txBody>
          </p:sp>
        </p:grpSp>
        <p:sp>
          <p:nvSpPr>
            <p:cNvPr id="474" name="Google Shape;474;p48"/>
            <p:cNvSpPr txBox="1"/>
            <p:nvPr/>
          </p:nvSpPr>
          <p:spPr>
            <a:xfrm>
              <a:off x="939304" y="634933"/>
              <a:ext cx="651900" cy="39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9600" lIns="49600" spcFirstLastPara="1" rIns="49600" wrap="square" tIns="49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900"/>
                <a:buFont typeface="Century Gothic"/>
                <a:buNone/>
              </a:pPr>
              <a:r>
                <a:rPr b="1" i="0" lang="en-US" sz="19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1977</a:t>
              </a:r>
              <a:endParaRPr/>
            </a:p>
          </p:txBody>
        </p:sp>
      </p:grpSp>
      <p:sp>
        <p:nvSpPr>
          <p:cNvPr id="475" name="Google Shape;475;p48"/>
          <p:cNvSpPr txBox="1"/>
          <p:nvPr/>
        </p:nvSpPr>
        <p:spPr>
          <a:xfrm>
            <a:off x="2942772" y="3626658"/>
            <a:ext cx="1033200" cy="21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Carica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2/3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-1/3</a:t>
            </a:r>
            <a:endParaRPr/>
          </a:p>
        </p:txBody>
      </p:sp>
      <p:cxnSp>
        <p:nvCxnSpPr>
          <p:cNvPr id="476" name="Google Shape;476;p48"/>
          <p:cNvCxnSpPr/>
          <p:nvPr/>
        </p:nvCxnSpPr>
        <p:spPr>
          <a:xfrm>
            <a:off x="3025985" y="4970734"/>
            <a:ext cx="4446600" cy="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477" name="Google Shape;477;p48"/>
          <p:cNvCxnSpPr/>
          <p:nvPr/>
        </p:nvCxnSpPr>
        <p:spPr>
          <a:xfrm flipH="1" rot="10800000">
            <a:off x="3820445" y="4256310"/>
            <a:ext cx="300" cy="1506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cxnSp>
      <p:sp>
        <p:nvSpPr>
          <p:cNvPr id="478" name="Google Shape;478;p48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3" name="Google Shape;483;p49"/>
          <p:cNvCxnSpPr/>
          <p:nvPr/>
        </p:nvCxnSpPr>
        <p:spPr>
          <a:xfrm flipH="1" rot="10800000">
            <a:off x="5097853" y="1707573"/>
            <a:ext cx="399" cy="4075875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p49"/>
          <p:cNvCxnSpPr/>
          <p:nvPr/>
        </p:nvCxnSpPr>
        <p:spPr>
          <a:xfrm flipH="1" rot="10800000">
            <a:off x="3738302" y="1707573"/>
            <a:ext cx="399" cy="4075875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5" name="Google Shape;485;p49"/>
          <p:cNvCxnSpPr/>
          <p:nvPr/>
        </p:nvCxnSpPr>
        <p:spPr>
          <a:xfrm flipH="1">
            <a:off x="5776833" y="5900513"/>
            <a:ext cx="3932224" cy="3177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6" name="Google Shape;486;p49"/>
          <p:cNvCxnSpPr/>
          <p:nvPr/>
        </p:nvCxnSpPr>
        <p:spPr>
          <a:xfrm flipH="1">
            <a:off x="5792707" y="6252505"/>
            <a:ext cx="3931827" cy="3177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7" name="Google Shape;487;p49"/>
          <p:cNvSpPr txBox="1"/>
          <p:nvPr/>
        </p:nvSpPr>
        <p:spPr>
          <a:xfrm>
            <a:off x="527" y="-30162"/>
            <a:ext cx="10079174" cy="6453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L’idea di Mr. Higgs</a:t>
            </a:r>
            <a:endParaRPr/>
          </a:p>
        </p:txBody>
      </p:sp>
      <p:cxnSp>
        <p:nvCxnSpPr>
          <p:cNvPr id="488" name="Google Shape;488;p49"/>
          <p:cNvCxnSpPr/>
          <p:nvPr/>
        </p:nvCxnSpPr>
        <p:spPr>
          <a:xfrm flipH="1">
            <a:off x="5871281" y="5071133"/>
            <a:ext cx="3932224" cy="3177"/>
          </a:xfrm>
          <a:prstGeom prst="straightConnector1">
            <a:avLst/>
          </a:prstGeom>
          <a:noFill/>
          <a:ln cap="flat" cmpd="sng" w="284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9" name="Google Shape;489;p49"/>
          <p:cNvSpPr txBox="1"/>
          <p:nvPr/>
        </p:nvSpPr>
        <p:spPr>
          <a:xfrm>
            <a:off x="198548" y="1065139"/>
            <a:ext cx="9881100" cy="12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-376985" lvl="0" marL="37738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Century Gothic"/>
              <a:buNone/>
            </a:pPr>
            <a:r>
              <a:rPr b="0" i="0" lang="en-US" sz="26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particelle non hanno massa, e sono simmetriche tra loro</a:t>
            </a:r>
            <a:endParaRPr/>
          </a:p>
          <a:p>
            <a:pPr indent="-376985" lvl="0" marL="37738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Questa simmetria è “nascosta” (</a:t>
            </a:r>
            <a:r>
              <a:rPr lang="en-US" sz="220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rotta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dal fatto che il  bosone di Higgs, interagendo con le particelle, le rende massive</a:t>
            </a:r>
            <a:endParaRPr/>
          </a:p>
        </p:txBody>
      </p:sp>
      <p:pic>
        <p:nvPicPr>
          <p:cNvPr descr="Picture 12" id="490" name="Google Shape;49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648" y="2906802"/>
            <a:ext cx="9174390" cy="377150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9"/>
          <p:cNvSpPr/>
          <p:nvPr/>
        </p:nvSpPr>
        <p:spPr>
          <a:xfrm>
            <a:off x="3691078" y="4017936"/>
            <a:ext cx="2301637" cy="396441"/>
          </a:xfrm>
          <a:prstGeom prst="ellipse">
            <a:avLst/>
          </a:prstGeom>
          <a:noFill/>
          <a:ln cap="flat" cmpd="sng" w="381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49"/>
          <p:cNvSpPr txBox="1"/>
          <p:nvPr/>
        </p:nvSpPr>
        <p:spPr>
          <a:xfrm>
            <a:off x="5849851" y="3859202"/>
            <a:ext cx="580178" cy="4421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!!!!!!</a:t>
            </a:r>
            <a:endParaRPr/>
          </a:p>
        </p:txBody>
      </p:sp>
      <p:sp>
        <p:nvSpPr>
          <p:cNvPr id="493" name="Google Shape;493;p49"/>
          <p:cNvSpPr/>
          <p:nvPr/>
        </p:nvSpPr>
        <p:spPr>
          <a:xfrm>
            <a:off x="9167775" y="2906803"/>
            <a:ext cx="634539" cy="17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9"/>
          <p:cNvSpPr/>
          <p:nvPr/>
        </p:nvSpPr>
        <p:spPr>
          <a:xfrm>
            <a:off x="9485241" y="4890970"/>
            <a:ext cx="396439" cy="17456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9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50"/>
          <p:cNvCxnSpPr/>
          <p:nvPr/>
        </p:nvCxnSpPr>
        <p:spPr>
          <a:xfrm flipH="1" rot="10800000">
            <a:off x="1298967" y="1716304"/>
            <a:ext cx="399" cy="4075875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1" name="Google Shape;501;p50"/>
          <p:cNvSpPr txBox="1"/>
          <p:nvPr/>
        </p:nvSpPr>
        <p:spPr>
          <a:xfrm>
            <a:off x="397362" y="1635946"/>
            <a:ext cx="9563683" cy="4879967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Questa idea apre la porta alla descrizione matematica delle interazioni tra particelle, chiamata il MODELLO STANDARD,  che è possibile 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SOLO SE: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1007943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b="0" i="0" lang="en-US" sz="26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Tutte le particelle hanno massa nulla</a:t>
            </a:r>
            <a:endParaRPr b="0" i="0" sz="26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1007943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1007943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C’è una particella 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assolutamente speciale 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 spiega perché  le particelle sono  massive: </a:t>
            </a:r>
            <a:endParaRPr/>
          </a:p>
          <a:p>
            <a:pPr indent="1007943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endParaRPr/>
          </a:p>
          <a:p>
            <a:pPr indent="1007943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200"/>
              <a:buFont typeface="Century Gothic"/>
              <a:buNone/>
            </a:pPr>
            <a:r>
              <a:rPr b="1" i="0" lang="en-US" sz="5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</a:t>
            </a:r>
            <a:r>
              <a:rPr b="1" i="0" lang="en-US" sz="5200" u="sng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bosone di Higgs</a:t>
            </a:r>
            <a:endParaRPr/>
          </a:p>
        </p:txBody>
      </p:sp>
      <p:sp>
        <p:nvSpPr>
          <p:cNvPr id="502" name="Google Shape;502;p50"/>
          <p:cNvSpPr txBox="1"/>
          <p:nvPr/>
        </p:nvSpPr>
        <p:spPr>
          <a:xfrm>
            <a:off x="527" y="-30162"/>
            <a:ext cx="10079174" cy="6453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L’idea di Mr. Higgs</a:t>
            </a:r>
            <a:endParaRPr/>
          </a:p>
        </p:txBody>
      </p:sp>
      <p:sp>
        <p:nvSpPr>
          <p:cNvPr id="503" name="Google Shape;503;p50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8" name="Google Shape;508;p51"/>
          <p:cNvCxnSpPr/>
          <p:nvPr/>
        </p:nvCxnSpPr>
        <p:spPr>
          <a:xfrm flipH="1" rot="10800000">
            <a:off x="5097853" y="1707573"/>
            <a:ext cx="399" cy="4075875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9" name="Google Shape;509;p51"/>
          <p:cNvCxnSpPr/>
          <p:nvPr/>
        </p:nvCxnSpPr>
        <p:spPr>
          <a:xfrm flipH="1" rot="10800000">
            <a:off x="3738302" y="1707573"/>
            <a:ext cx="399" cy="4075875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0" name="Google Shape;510;p51"/>
          <p:cNvCxnSpPr/>
          <p:nvPr/>
        </p:nvCxnSpPr>
        <p:spPr>
          <a:xfrm flipH="1">
            <a:off x="5776833" y="5900513"/>
            <a:ext cx="3932224" cy="3177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1" name="Google Shape;511;p51"/>
          <p:cNvCxnSpPr/>
          <p:nvPr/>
        </p:nvCxnSpPr>
        <p:spPr>
          <a:xfrm flipH="1">
            <a:off x="5792707" y="6252505"/>
            <a:ext cx="3931827" cy="3177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2" name="Google Shape;512;p51"/>
          <p:cNvSpPr txBox="1"/>
          <p:nvPr/>
        </p:nvSpPr>
        <p:spPr>
          <a:xfrm>
            <a:off x="527" y="-30162"/>
            <a:ext cx="10079174" cy="6453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bosone di Higgs ed il </a:t>
            </a:r>
            <a:r>
              <a:rPr b="0" i="1" lang="en-US" sz="35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campo</a:t>
            </a:r>
            <a:r>
              <a:rPr b="0" i="0" lang="en-US" sz="35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 Higgs</a:t>
            </a:r>
            <a:endParaRPr/>
          </a:p>
        </p:txBody>
      </p:sp>
      <p:cxnSp>
        <p:nvCxnSpPr>
          <p:cNvPr id="513" name="Google Shape;513;p51"/>
          <p:cNvCxnSpPr/>
          <p:nvPr/>
        </p:nvCxnSpPr>
        <p:spPr>
          <a:xfrm flipH="1">
            <a:off x="5871281" y="5071133"/>
            <a:ext cx="3932224" cy="3177"/>
          </a:xfrm>
          <a:prstGeom prst="straightConnector1">
            <a:avLst/>
          </a:prstGeom>
          <a:noFill/>
          <a:ln cap="flat" cmpd="sng" w="284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4" name="Google Shape;514;p51"/>
          <p:cNvSpPr txBox="1"/>
          <p:nvPr/>
        </p:nvSpPr>
        <p:spPr>
          <a:xfrm>
            <a:off x="357281" y="842874"/>
            <a:ext cx="9484319" cy="18010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forze agiscono tra due particelle e si scambiano un mediatore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particella di Higgs invece è scambiata tra il campo di Higgs e la particella.</a:t>
            </a:r>
            <a:endParaRPr/>
          </a:p>
        </p:txBody>
      </p:sp>
      <p:pic>
        <p:nvPicPr>
          <p:cNvPr id="515" name="Google Shape;51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247" y="2833568"/>
            <a:ext cx="7060800" cy="39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1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2"/>
          <p:cNvSpPr txBox="1"/>
          <p:nvPr/>
        </p:nvSpPr>
        <p:spPr>
          <a:xfrm>
            <a:off x="503524" y="85284"/>
            <a:ext cx="90630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200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Un’analogia</a:t>
            </a:r>
            <a:endParaRPr b="0" sz="4200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2"/>
          <p:cNvSpPr txBox="1"/>
          <p:nvPr/>
        </p:nvSpPr>
        <p:spPr>
          <a:xfrm>
            <a:off x="253920" y="1579017"/>
            <a:ext cx="8627700" cy="55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350" spcFirstLastPara="1" rIns="91350" wrap="square" tIns="45675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90"/>
                </a:solidFill>
                <a:latin typeface="Verdana"/>
                <a:ea typeface="Verdana"/>
                <a:cs typeface="Verdana"/>
                <a:sym typeface="Verdana"/>
              </a:rPr>
              <a:t>Se cammini e improvvisamente entri in una piscina, rallenti.</a:t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Se non vedessi l’acqua, penseresti di essere improvvisamente diventato pesante.</a:t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3366FF"/>
                </a:solidFill>
                <a:latin typeface="Verdana"/>
                <a:ea typeface="Verdana"/>
                <a:cs typeface="Verdana"/>
                <a:sym typeface="Verdana"/>
              </a:rPr>
              <a:t>Acquisti “massa” perché interagisci con un mezzo che é tutto attorno a te</a:t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90"/>
                </a:solidFill>
                <a:latin typeface="Verdana"/>
                <a:ea typeface="Verdana"/>
                <a:cs typeface="Verdana"/>
                <a:sym typeface="Verdana"/>
              </a:rPr>
              <a:t>Il campo di Higgs è l’equivalente dell’acqua che ti sta attorno</a:t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2"/>
          <p:cNvSpPr txBox="1"/>
          <p:nvPr>
            <p:ph idx="12" type="sldNum"/>
          </p:nvPr>
        </p:nvSpPr>
        <p:spPr>
          <a:xfrm>
            <a:off x="9424347" y="6978176"/>
            <a:ext cx="604200" cy="57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3"/>
          <p:cNvSpPr txBox="1"/>
          <p:nvPr/>
        </p:nvSpPr>
        <p:spPr>
          <a:xfrm>
            <a:off x="503524" y="85284"/>
            <a:ext cx="90630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200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Un’altra analogia</a:t>
            </a:r>
            <a:endParaRPr b="0" sz="4200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219" y="3479018"/>
            <a:ext cx="3650548" cy="273809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3"/>
          <p:cNvSpPr/>
          <p:nvPr/>
        </p:nvSpPr>
        <p:spPr>
          <a:xfrm>
            <a:off x="1593750" y="6314625"/>
            <a:ext cx="16047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79180C"/>
                </a:solidFill>
                <a:latin typeface="Verdana"/>
                <a:ea typeface="Verdana"/>
                <a:cs typeface="Verdana"/>
                <a:sym typeface="Verdana"/>
              </a:rPr>
              <a:t>quark top</a:t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2064" y="3479018"/>
            <a:ext cx="3645152" cy="2733774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3"/>
          <p:cNvSpPr/>
          <p:nvPr/>
        </p:nvSpPr>
        <p:spPr>
          <a:xfrm>
            <a:off x="6379652" y="6314625"/>
            <a:ext cx="17445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79180C"/>
                </a:solidFill>
                <a:latin typeface="Verdana"/>
                <a:ea typeface="Verdana"/>
                <a:cs typeface="Verdana"/>
                <a:sym typeface="Verdana"/>
              </a:rPr>
              <a:t>elettrone</a:t>
            </a:r>
            <a:endParaRPr b="0" sz="24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4779" y="1263789"/>
            <a:ext cx="963888" cy="105812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3"/>
          <p:cNvSpPr txBox="1"/>
          <p:nvPr/>
        </p:nvSpPr>
        <p:spPr>
          <a:xfrm>
            <a:off x="509275" y="1553825"/>
            <a:ext cx="82278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89925" spcFirstLastPara="1" rIns="89925" wrap="square" tIns="449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latin typeface="Arial"/>
                <a:ea typeface="Arial"/>
                <a:cs typeface="Arial"/>
                <a:sym typeface="Arial"/>
              </a:rPr>
              <a:t>Possiamo pensare alla particella di Higgs (il messaggero del campo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latin typeface="Arial"/>
                <a:ea typeface="Arial"/>
                <a:cs typeface="Arial"/>
                <a:sym typeface="Arial"/>
              </a:rPr>
              <a:t>di Higgs) come ad un fiocco di neve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latin typeface="Arial"/>
                <a:ea typeface="Arial"/>
                <a:cs typeface="Arial"/>
                <a:sym typeface="Arial"/>
              </a:rPr>
              <a:t>Possiamo pensare al “vuoto” come un mezzo denso che offre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latin typeface="Arial"/>
                <a:ea typeface="Arial"/>
                <a:cs typeface="Arial"/>
                <a:sym typeface="Arial"/>
              </a:rPr>
              <a:t>una “resistenza” ad una forza e quindi é equivalente a dare una massa: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53"/>
          <p:cNvSpPr txBox="1"/>
          <p:nvPr>
            <p:ph idx="12" type="sldNum"/>
          </p:nvPr>
        </p:nvSpPr>
        <p:spPr>
          <a:xfrm>
            <a:off x="9424347" y="6978176"/>
            <a:ext cx="604200" cy="57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4"/>
          <p:cNvSpPr txBox="1"/>
          <p:nvPr/>
        </p:nvSpPr>
        <p:spPr>
          <a:xfrm>
            <a:off x="527" y="-76421"/>
            <a:ext cx="10079174" cy="647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Caccia al bosone di Higgs</a:t>
            </a:r>
            <a:endParaRPr/>
          </a:p>
        </p:txBody>
      </p:sp>
      <p:sp>
        <p:nvSpPr>
          <p:cNvPr id="541" name="Google Shape;541;p54"/>
          <p:cNvSpPr txBox="1"/>
          <p:nvPr/>
        </p:nvSpPr>
        <p:spPr>
          <a:xfrm>
            <a:off x="674746" y="4970336"/>
            <a:ext cx="9048598" cy="14708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Dal 1964, anno di pubblicazione dell’articolo di Mr. Higgs che lo proponeva, la particella di Higgs è stato il sacro </a:t>
            </a:r>
            <a:r>
              <a:rPr lang="en-US" sz="220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Graal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della fisica, su cui si sono riversati fiumi di articoli, soldi, notti insonni, matrimoni falliti, adrenalina, speranze e delusioni.</a:t>
            </a:r>
            <a:endParaRPr/>
          </a:p>
        </p:txBody>
      </p:sp>
      <p:pic>
        <p:nvPicPr>
          <p:cNvPr id="542" name="Google Shape;54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875" y="1460645"/>
            <a:ext cx="474345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4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5"/>
          <p:cNvSpPr txBox="1"/>
          <p:nvPr/>
        </p:nvSpPr>
        <p:spPr>
          <a:xfrm>
            <a:off x="527" y="-3"/>
            <a:ext cx="10079174" cy="6453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Tutto è cambiato il 4 luglio 2012….</a:t>
            </a:r>
            <a:endParaRPr/>
          </a:p>
        </p:txBody>
      </p:sp>
      <p:pic>
        <p:nvPicPr>
          <p:cNvPr descr="Picture 4" id="549" name="Google Shape;54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82" y="842874"/>
            <a:ext cx="10010121" cy="523820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5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6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Decadimenti</a:t>
            </a:r>
            <a:endParaRPr/>
          </a:p>
        </p:txBody>
      </p:sp>
      <p:sp>
        <p:nvSpPr>
          <p:cNvPr id="556" name="Google Shape;556;p56"/>
          <p:cNvSpPr/>
          <p:nvPr/>
        </p:nvSpPr>
        <p:spPr>
          <a:xfrm>
            <a:off x="755640" y="4082760"/>
            <a:ext cx="684003" cy="709203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BE0E3"/>
              </a:gs>
            </a:gsLst>
            <a:path path="circle">
              <a:fillToRect b="100%" r="100%"/>
            </a:path>
            <a:tileRect l="-100%" t="-100%"/>
          </a:gradFill>
          <a:ln cap="flat" cmpd="sng" w="126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56"/>
          <p:cNvSpPr txBox="1"/>
          <p:nvPr/>
        </p:nvSpPr>
        <p:spPr>
          <a:xfrm>
            <a:off x="892440" y="4181399"/>
            <a:ext cx="308296" cy="4518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endParaRPr/>
          </a:p>
        </p:txBody>
      </p:sp>
      <p:sp>
        <p:nvSpPr>
          <p:cNvPr id="558" name="Google Shape;558;p56"/>
          <p:cNvSpPr txBox="1"/>
          <p:nvPr/>
        </p:nvSpPr>
        <p:spPr>
          <a:xfrm>
            <a:off x="395639" y="1052640"/>
            <a:ext cx="8496722" cy="7693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-456119" lvl="0" marL="45647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particelle più pesanti (sia elementari che composte) decadono in particelle più leggere</a:t>
            </a:r>
            <a:endParaRPr/>
          </a:p>
        </p:txBody>
      </p:sp>
      <p:grpSp>
        <p:nvGrpSpPr>
          <p:cNvPr id="559" name="Google Shape;559;p56"/>
          <p:cNvGrpSpPr/>
          <p:nvPr/>
        </p:nvGrpSpPr>
        <p:grpSpPr>
          <a:xfrm>
            <a:off x="3094198" y="4558319"/>
            <a:ext cx="1679045" cy="1730164"/>
            <a:chOff x="-2" y="0"/>
            <a:chExt cx="1679044" cy="1730163"/>
          </a:xfrm>
        </p:grpSpPr>
        <p:sp>
          <p:nvSpPr>
            <p:cNvPr id="560" name="Google Shape;560;p56"/>
            <p:cNvSpPr/>
            <p:nvPr/>
          </p:nvSpPr>
          <p:spPr>
            <a:xfrm>
              <a:off x="992159" y="0"/>
              <a:ext cx="686883" cy="709203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BE0E3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56"/>
            <p:cNvSpPr txBox="1"/>
            <p:nvPr/>
          </p:nvSpPr>
          <p:spPr>
            <a:xfrm>
              <a:off x="1126439" y="95400"/>
              <a:ext cx="450940" cy="59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Noto Sans Symbols"/>
                <a:buNone/>
              </a:pPr>
              <a:r>
                <a:rPr b="0" i="0" lang="en-US" sz="2900" u="none" cap="none" strike="noStrike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b="1" baseline="-25000" i="0" lang="en-US" sz="29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</a:t>
              </a:r>
              <a:endParaRPr/>
            </a:p>
          </p:txBody>
        </p:sp>
        <p:sp>
          <p:nvSpPr>
            <p:cNvPr id="562" name="Google Shape;562;p56"/>
            <p:cNvSpPr/>
            <p:nvPr/>
          </p:nvSpPr>
          <p:spPr>
            <a:xfrm>
              <a:off x="-2" y="1020960"/>
              <a:ext cx="691923" cy="709203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BE0E3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56"/>
            <p:cNvSpPr txBox="1"/>
            <p:nvPr/>
          </p:nvSpPr>
          <p:spPr>
            <a:xfrm>
              <a:off x="180719" y="1030320"/>
              <a:ext cx="340666" cy="528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Verdana"/>
                <a:buNone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</a:t>
              </a:r>
              <a:endParaRPr/>
            </a:p>
          </p:txBody>
        </p:sp>
        <p:cxnSp>
          <p:nvCxnSpPr>
            <p:cNvPr id="564" name="Google Shape;564;p56"/>
            <p:cNvCxnSpPr/>
            <p:nvPr/>
          </p:nvCxnSpPr>
          <p:spPr>
            <a:xfrm>
              <a:off x="180719" y="453960"/>
              <a:ext cx="144362" cy="504722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65" name="Google Shape;565;p56"/>
            <p:cNvCxnSpPr/>
            <p:nvPr/>
          </p:nvCxnSpPr>
          <p:spPr>
            <a:xfrm flipH="1" rot="10800000">
              <a:off x="325079" y="311040"/>
              <a:ext cx="504722" cy="142922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566" name="Google Shape;566;p56"/>
          <p:cNvGrpSpPr/>
          <p:nvPr/>
        </p:nvGrpSpPr>
        <p:grpSpPr>
          <a:xfrm>
            <a:off x="1603795" y="3273957"/>
            <a:ext cx="2708045" cy="1709526"/>
            <a:chOff x="-1" y="152400"/>
            <a:chExt cx="2708042" cy="1709524"/>
          </a:xfrm>
        </p:grpSpPr>
        <p:sp>
          <p:nvSpPr>
            <p:cNvPr id="567" name="Google Shape;567;p56"/>
            <p:cNvSpPr/>
            <p:nvPr/>
          </p:nvSpPr>
          <p:spPr>
            <a:xfrm>
              <a:off x="2024041" y="152400"/>
              <a:ext cx="684000" cy="7092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BE0E3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56"/>
            <p:cNvSpPr txBox="1"/>
            <p:nvPr/>
          </p:nvSpPr>
          <p:spPr>
            <a:xfrm>
              <a:off x="2154361" y="214320"/>
              <a:ext cx="4293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Noto Sans Symbols"/>
                <a:buNone/>
              </a:pPr>
              <a:r>
                <a:rPr b="0" i="0" lang="en-US" sz="2900" u="none" cap="none" strike="noStrike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b="0" baseline="-25000" i="0" lang="en-US" sz="2900" u="none" cap="none" strike="noStrike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μ</a:t>
              </a:r>
              <a:endParaRPr/>
            </a:p>
          </p:txBody>
        </p:sp>
        <p:cxnSp>
          <p:nvCxnSpPr>
            <p:cNvPr id="569" name="Google Shape;569;p56"/>
            <p:cNvCxnSpPr/>
            <p:nvPr/>
          </p:nvCxnSpPr>
          <p:spPr>
            <a:xfrm>
              <a:off x="-1" y="1358642"/>
              <a:ext cx="936363" cy="362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70" name="Google Shape;570;p56"/>
            <p:cNvCxnSpPr/>
            <p:nvPr/>
          </p:nvCxnSpPr>
          <p:spPr>
            <a:xfrm flipH="1" rot="10800000">
              <a:off x="1008001" y="637921"/>
              <a:ext cx="863643" cy="720723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71" name="Google Shape;571;p56"/>
            <p:cNvCxnSpPr/>
            <p:nvPr/>
          </p:nvCxnSpPr>
          <p:spPr>
            <a:xfrm>
              <a:off x="936360" y="1358642"/>
              <a:ext cx="719283" cy="503282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572" name="Google Shape;572;p56"/>
          <p:cNvSpPr txBox="1"/>
          <p:nvPr/>
        </p:nvSpPr>
        <p:spPr>
          <a:xfrm>
            <a:off x="2324517" y="4767479"/>
            <a:ext cx="511688" cy="52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Verdana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endParaRPr/>
          </a:p>
        </p:txBody>
      </p:sp>
      <p:sp>
        <p:nvSpPr>
          <p:cNvPr id="573" name="Google Shape;573;p56"/>
          <p:cNvSpPr txBox="1"/>
          <p:nvPr/>
        </p:nvSpPr>
        <p:spPr>
          <a:xfrm>
            <a:off x="3494518" y="1823758"/>
            <a:ext cx="5435283" cy="1455119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-456119" lvl="0" marL="45647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decadimenti avvengono seguendo le regole (per esempio le conservazione della carica) descritte dal Modello Standard</a:t>
            </a:r>
            <a:endParaRPr/>
          </a:p>
        </p:txBody>
      </p:sp>
      <p:pic>
        <p:nvPicPr>
          <p:cNvPr descr="Picture 30" id="574" name="Google Shape;57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9399" y="3652558"/>
            <a:ext cx="2010962" cy="2989803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6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Problema: la complessità del mondo</a:t>
            </a:r>
            <a:endParaRPr/>
          </a:p>
        </p:txBody>
      </p:sp>
      <p:sp>
        <p:nvSpPr>
          <p:cNvPr id="155" name="Google Shape;155;p30"/>
          <p:cNvSpPr txBox="1"/>
          <p:nvPr/>
        </p:nvSpPr>
        <p:spPr>
          <a:xfrm>
            <a:off x="1016148" y="1189934"/>
            <a:ext cx="7992362" cy="1666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1998" lvl="0" marL="342358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Quello che ci circonda è estremamente complesso, la sovrapposizione di moltissime cose</a:t>
            </a:r>
            <a:endParaRPr/>
          </a:p>
          <a:p>
            <a:pPr indent="-341998" lvl="0" marL="342358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questa stanza: ci sono moltissime cose che capitano in questo momento e scrivere le leggi fisiche per descriverle è praticamente impossibile.</a:t>
            </a:r>
            <a:endParaRPr/>
          </a:p>
        </p:txBody>
      </p:sp>
      <p:sp>
        <p:nvSpPr>
          <p:cNvPr id="156" name="Google Shape;156;p30"/>
          <p:cNvSpPr txBox="1"/>
          <p:nvPr/>
        </p:nvSpPr>
        <p:spPr>
          <a:xfrm>
            <a:off x="621591" y="3238200"/>
            <a:ext cx="8675280" cy="521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entury Gothic"/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Soluzione: riduzionismo </a:t>
            </a:r>
            <a:endParaRPr/>
          </a:p>
        </p:txBody>
      </p:sp>
      <p:sp>
        <p:nvSpPr>
          <p:cNvPr id="157" name="Google Shape;157;p30"/>
          <p:cNvSpPr txBox="1"/>
          <p:nvPr/>
        </p:nvSpPr>
        <p:spPr>
          <a:xfrm>
            <a:off x="1431047" y="4287030"/>
            <a:ext cx="7772042" cy="20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-341998" lvl="0" marL="3423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riduzionismo</a:t>
            </a: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è il processo fondamentale usato in fisica per la comprensione della realtà:</a:t>
            </a:r>
            <a:endParaRPr/>
          </a:p>
          <a:p>
            <a:pPr indent="-341998" lvl="0" marL="34235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1998" lvl="0" marL="34235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1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proprietà dei sistemi complessi si possono interpretare in termini delle proprietà delle parti più semplici che li compongono e delle forze che intervengono a comporli</a:t>
            </a:r>
            <a:endParaRPr/>
          </a:p>
        </p:txBody>
      </p:sp>
      <p:sp>
        <p:nvSpPr>
          <p:cNvPr id="158" name="Google Shape;158;p30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7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Decadimenti</a:t>
            </a:r>
            <a:endParaRPr/>
          </a:p>
        </p:txBody>
      </p:sp>
      <p:sp>
        <p:nvSpPr>
          <p:cNvPr id="581" name="Google Shape;581;p57"/>
          <p:cNvSpPr txBox="1"/>
          <p:nvPr/>
        </p:nvSpPr>
        <p:spPr>
          <a:xfrm>
            <a:off x="611640" y="1544040"/>
            <a:ext cx="8892000" cy="21107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1998" lvl="0" marL="3423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Molte delle proprietà della particella madre vengono trasmesse alle particelle figlie: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Conservazione della energia totale, carica….</a:t>
            </a:r>
            <a:endParaRPr/>
          </a:p>
          <a:p>
            <a:pPr indent="-341998" lvl="0" marL="34235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1998" lvl="0" marL="34235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Alcune proprietà non sono conservate: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Non conservazione della massa, etc..</a:t>
            </a:r>
            <a:endParaRPr/>
          </a:p>
        </p:txBody>
      </p:sp>
      <p:pic>
        <p:nvPicPr>
          <p:cNvPr descr="Picture 5" id="582" name="Google Shape;58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4720" y="3839400"/>
            <a:ext cx="763202" cy="763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3" name="Google Shape;583;p57"/>
          <p:cNvGrpSpPr/>
          <p:nvPr/>
        </p:nvGrpSpPr>
        <p:grpSpPr>
          <a:xfrm>
            <a:off x="3990240" y="4294437"/>
            <a:ext cx="1725125" cy="1128966"/>
            <a:chOff x="0" y="-2"/>
            <a:chExt cx="1725123" cy="1128965"/>
          </a:xfrm>
        </p:grpSpPr>
        <p:pic>
          <p:nvPicPr>
            <p:cNvPr descr="Picture 7" id="584" name="Google Shape;584;p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370079"/>
              <a:ext cx="763202" cy="746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9" id="585" name="Google Shape;585;p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61920" y="382679"/>
              <a:ext cx="763203" cy="74628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6" name="Google Shape;586;p57"/>
            <p:cNvCxnSpPr/>
            <p:nvPr/>
          </p:nvCxnSpPr>
          <p:spPr>
            <a:xfrm>
              <a:off x="882720" y="-2"/>
              <a:ext cx="547562" cy="729722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587" name="Google Shape;587;p57"/>
            <p:cNvCxnSpPr/>
            <p:nvPr/>
          </p:nvCxnSpPr>
          <p:spPr>
            <a:xfrm flipH="1">
              <a:off x="382320" y="-2"/>
              <a:ext cx="495722" cy="693362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588" name="Google Shape;588;p57"/>
          <p:cNvGrpSpPr/>
          <p:nvPr/>
        </p:nvGrpSpPr>
        <p:grpSpPr>
          <a:xfrm>
            <a:off x="3158998" y="4987797"/>
            <a:ext cx="3511804" cy="1272245"/>
            <a:chOff x="-2" y="-2"/>
            <a:chExt cx="3511804" cy="1272244"/>
          </a:xfrm>
        </p:grpSpPr>
        <p:pic>
          <p:nvPicPr>
            <p:cNvPr descr="Picture 8" id="589" name="Google Shape;589;p5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2" y="534959"/>
              <a:ext cx="763202" cy="737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10" id="590" name="Google Shape;590;p5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16198" y="534959"/>
              <a:ext cx="763202" cy="737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11" id="591" name="Google Shape;591;p5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32398" y="534959"/>
              <a:ext cx="763204" cy="737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12" id="592" name="Google Shape;592;p5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48600" y="534959"/>
              <a:ext cx="763202" cy="73728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3" name="Google Shape;593;p57"/>
            <p:cNvCxnSpPr/>
            <p:nvPr/>
          </p:nvCxnSpPr>
          <p:spPr>
            <a:xfrm>
              <a:off x="2261879" y="36719"/>
              <a:ext cx="865803" cy="846362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594" name="Google Shape;594;p57"/>
            <p:cNvCxnSpPr/>
            <p:nvPr/>
          </p:nvCxnSpPr>
          <p:spPr>
            <a:xfrm>
              <a:off x="2261878" y="36719"/>
              <a:ext cx="362" cy="846362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595" name="Google Shape;595;p57"/>
            <p:cNvCxnSpPr/>
            <p:nvPr/>
          </p:nvCxnSpPr>
          <p:spPr>
            <a:xfrm>
              <a:off x="1217878" y="-2"/>
              <a:ext cx="8748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596" name="Google Shape;596;p57"/>
            <p:cNvCxnSpPr/>
            <p:nvPr/>
          </p:nvCxnSpPr>
          <p:spPr>
            <a:xfrm flipH="1">
              <a:off x="351358" y="-2"/>
              <a:ext cx="866164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597" name="Google Shape;597;p57"/>
          <p:cNvGrpSpPr/>
          <p:nvPr/>
        </p:nvGrpSpPr>
        <p:grpSpPr>
          <a:xfrm>
            <a:off x="1641599" y="5819038"/>
            <a:ext cx="6619687" cy="1047608"/>
            <a:chOff x="0" y="-2"/>
            <a:chExt cx="6619685" cy="1047606"/>
          </a:xfrm>
        </p:grpSpPr>
        <p:grpSp>
          <p:nvGrpSpPr>
            <p:cNvPr id="598" name="Google Shape;598;p57"/>
            <p:cNvGrpSpPr/>
            <p:nvPr/>
          </p:nvGrpSpPr>
          <p:grpSpPr>
            <a:xfrm>
              <a:off x="0" y="575999"/>
              <a:ext cx="1485723" cy="471605"/>
              <a:chOff x="0" y="-1"/>
              <a:chExt cx="1485722" cy="471604"/>
            </a:xfrm>
          </p:grpSpPr>
          <p:pic>
            <p:nvPicPr>
              <p:cNvPr descr="Picture 13" id="599" name="Google Shape;599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-1"/>
                <a:ext cx="493921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14" id="600" name="Google Shape;600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11559" y="-1"/>
                <a:ext cx="493922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17" id="601" name="Google Shape;601;p5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002959" y="-1"/>
                <a:ext cx="482763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2" name="Google Shape;602;p57"/>
            <p:cNvGrpSpPr/>
            <p:nvPr/>
          </p:nvGrpSpPr>
          <p:grpSpPr>
            <a:xfrm>
              <a:off x="1711438" y="575999"/>
              <a:ext cx="1485726" cy="471605"/>
              <a:chOff x="-1" y="-1"/>
              <a:chExt cx="1485724" cy="471604"/>
            </a:xfrm>
          </p:grpSpPr>
          <p:pic>
            <p:nvPicPr>
              <p:cNvPr descr="Picture 20" id="603" name="Google Shape;603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-1" y="-1"/>
                <a:ext cx="493922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1" id="604" name="Google Shape;604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11919" y="-1"/>
                <a:ext cx="493923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2" id="605" name="Google Shape;605;p5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002960" y="-1"/>
                <a:ext cx="482763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6" name="Google Shape;606;p57"/>
            <p:cNvGrpSpPr/>
            <p:nvPr/>
          </p:nvGrpSpPr>
          <p:grpSpPr>
            <a:xfrm>
              <a:off x="3284999" y="575999"/>
              <a:ext cx="1485725" cy="471605"/>
              <a:chOff x="-1" y="-1"/>
              <a:chExt cx="1485724" cy="471604"/>
            </a:xfrm>
          </p:grpSpPr>
          <p:pic>
            <p:nvPicPr>
              <p:cNvPr descr="Picture 24" id="607" name="Google Shape;607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-1" y="-1"/>
                <a:ext cx="493922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5" id="608" name="Google Shape;608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11919" y="-1"/>
                <a:ext cx="493923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6" id="609" name="Google Shape;609;p5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002960" y="-1"/>
                <a:ext cx="482763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0" name="Google Shape;610;p57"/>
            <p:cNvGrpSpPr/>
            <p:nvPr/>
          </p:nvGrpSpPr>
          <p:grpSpPr>
            <a:xfrm>
              <a:off x="5133959" y="575999"/>
              <a:ext cx="1485726" cy="471605"/>
              <a:chOff x="-1" y="-1"/>
              <a:chExt cx="1485724" cy="471604"/>
            </a:xfrm>
          </p:grpSpPr>
          <p:pic>
            <p:nvPicPr>
              <p:cNvPr descr="Picture 28" id="611" name="Google Shape;611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-1" y="-1"/>
                <a:ext cx="493922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9" id="612" name="Google Shape;612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11919" y="-1"/>
                <a:ext cx="493923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30" id="613" name="Google Shape;613;p5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002960" y="-1"/>
                <a:ext cx="482763" cy="4716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614" name="Google Shape;614;p57"/>
            <p:cNvCxnSpPr/>
            <p:nvPr/>
          </p:nvCxnSpPr>
          <p:spPr>
            <a:xfrm flipH="1">
              <a:off x="673200" y="-2"/>
              <a:ext cx="1231921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15" name="Google Shape;615;p57"/>
            <p:cNvCxnSpPr/>
            <p:nvPr/>
          </p:nvCxnSpPr>
          <p:spPr>
            <a:xfrm flipH="1">
              <a:off x="212400" y="-2"/>
              <a:ext cx="169272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16" name="Google Shape;616;p57"/>
            <p:cNvCxnSpPr/>
            <p:nvPr/>
          </p:nvCxnSpPr>
          <p:spPr>
            <a:xfrm flipH="1">
              <a:off x="2433599" y="-2"/>
              <a:ext cx="40536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17" name="Google Shape;617;p57"/>
            <p:cNvCxnSpPr/>
            <p:nvPr/>
          </p:nvCxnSpPr>
          <p:spPr>
            <a:xfrm flipH="1">
              <a:off x="1901159" y="-2"/>
              <a:ext cx="93348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18" name="Google Shape;618;p57"/>
            <p:cNvCxnSpPr/>
            <p:nvPr/>
          </p:nvCxnSpPr>
          <p:spPr>
            <a:xfrm>
              <a:off x="2823119" y="-2"/>
              <a:ext cx="16812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19" name="Google Shape;619;p57"/>
            <p:cNvCxnSpPr/>
            <p:nvPr/>
          </p:nvCxnSpPr>
          <p:spPr>
            <a:xfrm>
              <a:off x="3813120" y="-2"/>
              <a:ext cx="26100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20" name="Google Shape;620;p57"/>
            <p:cNvCxnSpPr/>
            <p:nvPr/>
          </p:nvCxnSpPr>
          <p:spPr>
            <a:xfrm flipH="1">
              <a:off x="3487320" y="-2"/>
              <a:ext cx="32544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21" name="Google Shape;621;p57"/>
            <p:cNvCxnSpPr/>
            <p:nvPr/>
          </p:nvCxnSpPr>
          <p:spPr>
            <a:xfrm>
              <a:off x="3796920" y="-2"/>
              <a:ext cx="73620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22" name="Google Shape;622;p57"/>
            <p:cNvCxnSpPr/>
            <p:nvPr/>
          </p:nvCxnSpPr>
          <p:spPr>
            <a:xfrm>
              <a:off x="4645440" y="-2"/>
              <a:ext cx="126972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23" name="Google Shape;623;p57"/>
            <p:cNvCxnSpPr/>
            <p:nvPr/>
          </p:nvCxnSpPr>
          <p:spPr>
            <a:xfrm>
              <a:off x="4645440" y="52200"/>
              <a:ext cx="771482" cy="830882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24" name="Google Shape;624;p57"/>
            <p:cNvCxnSpPr/>
            <p:nvPr/>
          </p:nvCxnSpPr>
          <p:spPr>
            <a:xfrm>
              <a:off x="4645440" y="-2"/>
              <a:ext cx="1805042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  <p:cxnSp>
          <p:nvCxnSpPr>
            <p:cNvPr id="625" name="Google Shape;625;p57"/>
            <p:cNvCxnSpPr/>
            <p:nvPr/>
          </p:nvCxnSpPr>
          <p:spPr>
            <a:xfrm flipH="1">
              <a:off x="1154520" y="-2"/>
              <a:ext cx="746281" cy="882723"/>
            </a:xfrm>
            <a:prstGeom prst="straightConnector1">
              <a:avLst/>
            </a:prstGeom>
            <a:noFill/>
            <a:ln cap="flat" cmpd="sng" w="25550">
              <a:solidFill>
                <a:srgbClr val="BBE0E3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rotWithShape="0" dir="5400000" dist="2016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626" name="Google Shape;626;p57"/>
          <p:cNvSpPr txBox="1"/>
          <p:nvPr/>
        </p:nvSpPr>
        <p:spPr>
          <a:xfrm>
            <a:off x="1225799" y="6921358"/>
            <a:ext cx="6158013" cy="36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Conservazione del valore, non conservazione del peso</a:t>
            </a:r>
            <a:endParaRPr/>
          </a:p>
        </p:txBody>
      </p:sp>
      <p:sp>
        <p:nvSpPr>
          <p:cNvPr id="627" name="Google Shape;627;p57"/>
          <p:cNvSpPr txBox="1"/>
          <p:nvPr>
            <p:ph idx="12" type="sldNum"/>
          </p:nvPr>
        </p:nvSpPr>
        <p:spPr>
          <a:xfrm>
            <a:off x="9639500" y="7025844"/>
            <a:ext cx="1902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8"/>
          <p:cNvSpPr txBox="1"/>
          <p:nvPr>
            <p:ph type="title"/>
          </p:nvPr>
        </p:nvSpPr>
        <p:spPr>
          <a:xfrm>
            <a:off x="504000" y="85318"/>
            <a:ext cx="9071700" cy="7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Decadimento di una particella di m = 125 GeV</a:t>
            </a:r>
            <a:endParaRPr sz="3400"/>
          </a:p>
        </p:txBody>
      </p:sp>
      <p:pic>
        <p:nvPicPr>
          <p:cNvPr descr="Content Placeholder 3" id="633" name="Google Shape;63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696" y="1088878"/>
            <a:ext cx="7494648" cy="6089764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58"/>
          <p:cNvSpPr/>
          <p:nvPr/>
        </p:nvSpPr>
        <p:spPr>
          <a:xfrm>
            <a:off x="6911300" y="3760525"/>
            <a:ext cx="1427400" cy="79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58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9"/>
          <p:cNvSpPr txBox="1"/>
          <p:nvPr>
            <p:ph type="title"/>
          </p:nvPr>
        </p:nvSpPr>
        <p:spPr>
          <a:xfrm>
            <a:off x="504000" y="85318"/>
            <a:ext cx="9071700" cy="7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Decadimento di una particella di m = 125 GeV</a:t>
            </a:r>
            <a:endParaRPr sz="3400"/>
          </a:p>
        </p:txBody>
      </p:sp>
      <p:pic>
        <p:nvPicPr>
          <p:cNvPr descr="Content Placeholder 4" id="641" name="Google Shape;64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043" y="1094880"/>
            <a:ext cx="7583553" cy="608976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9"/>
          <p:cNvSpPr txBox="1"/>
          <p:nvPr/>
        </p:nvSpPr>
        <p:spPr>
          <a:xfrm>
            <a:off x="6775975" y="3571125"/>
            <a:ext cx="29946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Misura sperimentale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→ incertezza!</a:t>
            </a:r>
            <a:endParaRPr/>
          </a:p>
        </p:txBody>
      </p:sp>
      <p:sp>
        <p:nvSpPr>
          <p:cNvPr id="643" name="Google Shape;643;p59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0"/>
          <p:cNvSpPr txBox="1"/>
          <p:nvPr>
            <p:ph type="title"/>
          </p:nvPr>
        </p:nvSpPr>
        <p:spPr>
          <a:xfrm>
            <a:off x="504000" y="85318"/>
            <a:ext cx="9071700" cy="7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Massa di particelle scorrelate</a:t>
            </a:r>
            <a:endParaRPr sz="3400"/>
          </a:p>
        </p:txBody>
      </p:sp>
      <p:pic>
        <p:nvPicPr>
          <p:cNvPr descr="Content Placeholder 3" id="649" name="Google Shape;64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043" y="1133998"/>
            <a:ext cx="7583553" cy="608976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0"/>
          <p:cNvSpPr/>
          <p:nvPr/>
        </p:nvSpPr>
        <p:spPr>
          <a:xfrm>
            <a:off x="6911300" y="3760525"/>
            <a:ext cx="1427400" cy="79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60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1"/>
          <p:cNvSpPr txBox="1"/>
          <p:nvPr>
            <p:ph type="title"/>
          </p:nvPr>
        </p:nvSpPr>
        <p:spPr>
          <a:xfrm>
            <a:off x="504000" y="85318"/>
            <a:ext cx="9071700" cy="7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Segnale + fondo</a:t>
            </a:r>
            <a:endParaRPr/>
          </a:p>
        </p:txBody>
      </p:sp>
      <p:grpSp>
        <p:nvGrpSpPr>
          <p:cNvPr id="657" name="Google Shape;657;p61"/>
          <p:cNvGrpSpPr/>
          <p:nvPr/>
        </p:nvGrpSpPr>
        <p:grpSpPr>
          <a:xfrm>
            <a:off x="670427" y="1163518"/>
            <a:ext cx="7226787" cy="5812923"/>
            <a:chOff x="670427" y="1163518"/>
            <a:chExt cx="7226787" cy="5812923"/>
          </a:xfrm>
        </p:grpSpPr>
        <p:pic>
          <p:nvPicPr>
            <p:cNvPr descr="Content Placeholder 3" id="658" name="Google Shape;658;p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70427" y="1163518"/>
              <a:ext cx="7226787" cy="58129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9" name="Google Shape;659;p61"/>
            <p:cNvSpPr/>
            <p:nvPr/>
          </p:nvSpPr>
          <p:spPr>
            <a:xfrm>
              <a:off x="3905999" y="2701800"/>
              <a:ext cx="237900" cy="1931700"/>
            </a:xfrm>
            <a:prstGeom prst="rect">
              <a:avLst/>
            </a:prstGeom>
            <a:solidFill>
              <a:srgbClr val="008000"/>
            </a:solidFill>
            <a:ln cap="flat" cmpd="sng" w="9525">
              <a:solidFill>
                <a:srgbClr val="B5DCD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dir="5400000" dist="23040">
                <a:srgbClr val="000000">
                  <a:alpha val="34900"/>
                </a:srgbClr>
              </a:outerShdw>
            </a:effectLst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61"/>
            <p:cNvSpPr/>
            <p:nvPr/>
          </p:nvSpPr>
          <p:spPr>
            <a:xfrm>
              <a:off x="3583799" y="3912480"/>
              <a:ext cx="280200" cy="496500"/>
            </a:xfrm>
            <a:prstGeom prst="rect">
              <a:avLst/>
            </a:prstGeom>
            <a:solidFill>
              <a:srgbClr val="008000"/>
            </a:solidFill>
            <a:ln cap="flat" cmpd="sng" w="9525">
              <a:solidFill>
                <a:srgbClr val="B5DCD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dir="5400000" dist="23040">
                <a:srgbClr val="000000">
                  <a:alpha val="34900"/>
                </a:srgbClr>
              </a:outerShdw>
            </a:effectLst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61"/>
            <p:cNvSpPr/>
            <p:nvPr/>
          </p:nvSpPr>
          <p:spPr>
            <a:xfrm>
              <a:off x="4185720" y="4182119"/>
              <a:ext cx="280200" cy="451500"/>
            </a:xfrm>
            <a:prstGeom prst="rect">
              <a:avLst/>
            </a:prstGeom>
            <a:solidFill>
              <a:srgbClr val="008000"/>
            </a:solidFill>
            <a:ln cap="flat" cmpd="sng" w="9525">
              <a:solidFill>
                <a:srgbClr val="B5DCD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dir="5400000" dist="23040">
                <a:srgbClr val="000000">
                  <a:alpha val="34900"/>
                </a:srgbClr>
              </a:outerShdw>
            </a:effectLst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2" name="Google Shape;662;p61"/>
          <p:cNvSpPr/>
          <p:nvPr/>
        </p:nvSpPr>
        <p:spPr>
          <a:xfrm>
            <a:off x="6463500" y="3732525"/>
            <a:ext cx="1278000" cy="737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61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2"/>
          <p:cNvSpPr txBox="1"/>
          <p:nvPr>
            <p:ph type="title"/>
          </p:nvPr>
        </p:nvSpPr>
        <p:spPr>
          <a:xfrm>
            <a:off x="504000" y="85318"/>
            <a:ext cx="9071700" cy="7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Nella realta’</a:t>
            </a:r>
            <a:endParaRPr/>
          </a:p>
        </p:txBody>
      </p:sp>
      <p:pic>
        <p:nvPicPr>
          <p:cNvPr descr="Content Placeholder 3" id="669" name="Google Shape;66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044" y="896039"/>
            <a:ext cx="7583552" cy="608976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62"/>
          <p:cNvSpPr/>
          <p:nvPr/>
        </p:nvSpPr>
        <p:spPr>
          <a:xfrm>
            <a:off x="6463500" y="3732525"/>
            <a:ext cx="1278000" cy="737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62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3"/>
          <p:cNvSpPr txBox="1"/>
          <p:nvPr>
            <p:ph type="title"/>
          </p:nvPr>
        </p:nvSpPr>
        <p:spPr>
          <a:xfrm>
            <a:off x="504000" y="85318"/>
            <a:ext cx="9071700" cy="7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Nella realta’</a:t>
            </a:r>
            <a:endParaRPr/>
          </a:p>
        </p:txBody>
      </p:sp>
      <p:pic>
        <p:nvPicPr>
          <p:cNvPr descr="Content Placeholder 3" id="677" name="Google Shape;67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044" y="896039"/>
            <a:ext cx="7583552" cy="6089764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63"/>
          <p:cNvSpPr/>
          <p:nvPr/>
        </p:nvSpPr>
        <p:spPr>
          <a:xfrm>
            <a:off x="6463500" y="3732525"/>
            <a:ext cx="1278000" cy="737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63"/>
          <p:cNvSpPr/>
          <p:nvPr/>
        </p:nvSpPr>
        <p:spPr>
          <a:xfrm>
            <a:off x="2675925" y="2053300"/>
            <a:ext cx="2714700" cy="26868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63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4"/>
          <p:cNvSpPr txBox="1"/>
          <p:nvPr/>
        </p:nvSpPr>
        <p:spPr>
          <a:xfrm>
            <a:off x="503999" y="158065"/>
            <a:ext cx="90717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lang="en-US" sz="4200">
                <a:solidFill>
                  <a:srgbClr val="0000FF"/>
                </a:solidFill>
              </a:rPr>
              <a:t>H → 𝛾𝛾</a:t>
            </a:r>
            <a:endParaRPr/>
          </a:p>
        </p:txBody>
      </p:sp>
      <p:cxnSp>
        <p:nvCxnSpPr>
          <p:cNvPr id="686" name="Google Shape;686;p64"/>
          <p:cNvCxnSpPr/>
          <p:nvPr/>
        </p:nvCxnSpPr>
        <p:spPr>
          <a:xfrm flipH="1">
            <a:off x="5564101" y="5820840"/>
            <a:ext cx="3567300" cy="3000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7" name="Google Shape;687;p64"/>
          <p:cNvCxnSpPr/>
          <p:nvPr/>
        </p:nvCxnSpPr>
        <p:spPr>
          <a:xfrm flipH="1">
            <a:off x="5578441" y="6140160"/>
            <a:ext cx="3567000" cy="3000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8" name="Google Shape;688;p64"/>
          <p:cNvCxnSpPr/>
          <p:nvPr/>
        </p:nvCxnSpPr>
        <p:spPr>
          <a:xfrm flipH="1">
            <a:off x="5578441" y="6006600"/>
            <a:ext cx="3567000" cy="3000"/>
          </a:xfrm>
          <a:prstGeom prst="straightConnector1">
            <a:avLst/>
          </a:prstGeom>
          <a:noFill/>
          <a:ln cap="flat" cmpd="sng" w="284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9" name="Google Shape;689;p64"/>
          <p:cNvCxnSpPr/>
          <p:nvPr/>
        </p:nvCxnSpPr>
        <p:spPr>
          <a:xfrm flipH="1">
            <a:off x="5649781" y="5068439"/>
            <a:ext cx="3567300" cy="3000"/>
          </a:xfrm>
          <a:prstGeom prst="straightConnector1">
            <a:avLst/>
          </a:prstGeom>
          <a:noFill/>
          <a:ln cap="flat" cmpd="sng" w="284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0" name="Google Shape;690;p64"/>
          <p:cNvSpPr txBox="1"/>
          <p:nvPr/>
        </p:nvSpPr>
        <p:spPr>
          <a:xfrm>
            <a:off x="1260720" y="1206720"/>
            <a:ext cx="79560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questo grafico si vede: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Riga verde</a:t>
            </a: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somma di tutti i processi di fisica noti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Riga rossa</a:t>
            </a: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eccesso di eventi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descr="Picture 1" id="691" name="Google Shape;69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440" y="2421000"/>
            <a:ext cx="4982041" cy="41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4"/>
          <p:cNvSpPr/>
          <p:nvPr/>
        </p:nvSpPr>
        <p:spPr>
          <a:xfrm>
            <a:off x="2596320" y="4396319"/>
            <a:ext cx="575700" cy="1533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4"/>
          <p:cNvSpPr txBox="1"/>
          <p:nvPr/>
        </p:nvSpPr>
        <p:spPr>
          <a:xfrm>
            <a:off x="5650200" y="2413440"/>
            <a:ext cx="3782400" cy="28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Quello che si vede è che in un certo intervallo di massa ci sono più eventi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 quelli attesi dalla somma di tutti i processi noti escludendo il bosone di Higgs.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Tuttavia: non si riesce a sapere se il singolo evento sia un bosone di Higgs: è un processo statistico. </a:t>
            </a:r>
            <a:endParaRPr/>
          </a:p>
        </p:txBody>
      </p:sp>
      <p:sp>
        <p:nvSpPr>
          <p:cNvPr id="694" name="Google Shape;694;p64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5"/>
          <p:cNvSpPr txBox="1"/>
          <p:nvPr/>
        </p:nvSpPr>
        <p:spPr>
          <a:xfrm>
            <a:off x="503999" y="158065"/>
            <a:ext cx="90717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 definitiva, tutto semplice</a:t>
            </a:r>
            <a:endParaRPr/>
          </a:p>
        </p:txBody>
      </p:sp>
      <p:pic>
        <p:nvPicPr>
          <p:cNvPr descr="Picture 4" id="700" name="Google Shape;70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1105" y="1694880"/>
            <a:ext cx="7022161" cy="3341521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65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6"/>
          <p:cNvSpPr txBox="1"/>
          <p:nvPr/>
        </p:nvSpPr>
        <p:spPr>
          <a:xfrm>
            <a:off x="503999" y="158065"/>
            <a:ext cx="90717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Ancora più semplice</a:t>
            </a:r>
            <a:endParaRPr/>
          </a:p>
        </p:txBody>
      </p:sp>
      <p:pic>
        <p:nvPicPr>
          <p:cNvPr descr="Picture 345" id="707" name="Google Shape;70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00" y="993600"/>
            <a:ext cx="8633160" cy="5577481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6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Riduzionismo applicato</a:t>
            </a:r>
            <a:endParaRPr/>
          </a:p>
        </p:txBody>
      </p:sp>
      <p:grpSp>
        <p:nvGrpSpPr>
          <p:cNvPr id="164" name="Google Shape;164;p31"/>
          <p:cNvGrpSpPr/>
          <p:nvPr/>
        </p:nvGrpSpPr>
        <p:grpSpPr>
          <a:xfrm>
            <a:off x="-19444" y="944635"/>
            <a:ext cx="9159850" cy="6302565"/>
            <a:chOff x="-3" y="-3"/>
            <a:chExt cx="9159848" cy="6302563"/>
          </a:xfrm>
        </p:grpSpPr>
        <p:grpSp>
          <p:nvGrpSpPr>
            <p:cNvPr id="165" name="Google Shape;165;p31"/>
            <p:cNvGrpSpPr/>
            <p:nvPr/>
          </p:nvGrpSpPr>
          <p:grpSpPr>
            <a:xfrm>
              <a:off x="-3" y="-3"/>
              <a:ext cx="9159848" cy="3878647"/>
              <a:chOff x="-1" y="-1"/>
              <a:chExt cx="9159846" cy="3878645"/>
            </a:xfrm>
          </p:grpSpPr>
          <p:pic>
            <p:nvPicPr>
              <p:cNvPr descr="Picture 4" id="166" name="Google Shape;166;p3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99079" y="-1"/>
                <a:ext cx="3492004" cy="23238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5" id="167" name="Google Shape;167;p3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007439" y="-1"/>
                <a:ext cx="4228925" cy="19173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6" id="168" name="Google Shape;168;p3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-1" y="1656359"/>
                <a:ext cx="3657243" cy="2222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7" id="169" name="Google Shape;169;p3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439441" y="1584359"/>
                <a:ext cx="2940123" cy="2222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8" id="170" name="Google Shape;170;p3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6219722" y="1141200"/>
                <a:ext cx="2940123" cy="19566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1" name="Google Shape;171;p31"/>
            <p:cNvSpPr txBox="1"/>
            <p:nvPr/>
          </p:nvSpPr>
          <p:spPr>
            <a:xfrm>
              <a:off x="631080" y="4104361"/>
              <a:ext cx="7704362" cy="2198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Century Gothic"/>
                <a:buNone/>
              </a:pPr>
              <a:r>
                <a:rPr b="0" i="0" lang="en-US" sz="20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Immaginate di mangiare questi cibi, e di dover scoprire gli elementi di base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Century Gothic"/>
                <a:buNone/>
              </a:pPr>
              <a:r>
                <a:rPr b="0" i="0" lang="en-US" sz="20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→ Uova, farina, zucchero, sale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Century Gothic"/>
                <a:buNone/>
              </a:pPr>
              <a:r>
                <a:rPr b="0" i="0" lang="en-US" sz="20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	Oggetti complessi fatti da elementi semplici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Century Gothic"/>
                <a:buNone/>
              </a:pPr>
              <a:r>
                <a:rPr b="0" i="0" lang="en-US" sz="20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	Ma non è facile capirlo dai prodotti finali</a:t>
              </a:r>
              <a:endParaRPr/>
            </a:p>
          </p:txBody>
        </p:sp>
      </p:grpSp>
      <p:sp>
        <p:nvSpPr>
          <p:cNvPr id="172" name="Google Shape;172;p31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7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Appunti finali: la massa dell’Higgs</a:t>
            </a:r>
            <a:endParaRPr/>
          </a:p>
        </p:txBody>
      </p:sp>
      <p:sp>
        <p:nvSpPr>
          <p:cNvPr id="714" name="Google Shape;714;p67"/>
          <p:cNvSpPr txBox="1"/>
          <p:nvPr/>
        </p:nvSpPr>
        <p:spPr>
          <a:xfrm>
            <a:off x="1029240" y="1664641"/>
            <a:ext cx="8059319" cy="4511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Siamo così bravi che possiamo anche calcolare la massa del bosone di Higgs: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1) Risultato del calcolo: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Teoria: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Higgs Mass = 10</a:t>
            </a:r>
            <a:r>
              <a:rPr b="0" baseline="3000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GeV ~ infinito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2) Misura:	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Misura: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Higgs Mass = 125 GeV (~125 protons)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C’e’ qualcosa di sbagliato…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Magari l’Higgs non è una particella elementare, oppure la teoria è incompleta..</a:t>
            </a:r>
            <a:endParaRPr/>
          </a:p>
        </p:txBody>
      </p:sp>
      <p:sp>
        <p:nvSpPr>
          <p:cNvPr id="715" name="Google Shape;715;p67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8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Materia oscura</a:t>
            </a:r>
            <a:endParaRPr/>
          </a:p>
        </p:txBody>
      </p:sp>
      <p:sp>
        <p:nvSpPr>
          <p:cNvPr id="721" name="Google Shape;721;p68"/>
          <p:cNvSpPr txBox="1"/>
          <p:nvPr/>
        </p:nvSpPr>
        <p:spPr>
          <a:xfrm>
            <a:off x="1138319" y="999719"/>
            <a:ext cx="8290801" cy="280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 sono indicazioni da molti fenomeni cosmologici che nell’universo c’è più materia di quella visibile.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Questo vuol dire che oltre alle stelle ed ai pianeti, ci sono nuvole di particelle invisibili distribuite in tutt</a:t>
            </a:r>
            <a:r>
              <a:rPr lang="en-US" sz="200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l’universo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Queste particelle invisibili interagiscono molto poco con quelle che conosciamo noi, per cui non riusciamo a farle in laboratorio.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722" name="Google Shape;722;p68"/>
          <p:cNvSpPr txBox="1"/>
          <p:nvPr/>
        </p:nvSpPr>
        <p:spPr>
          <a:xfrm>
            <a:off x="1148399" y="3920399"/>
            <a:ext cx="8068682" cy="10043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Modelli matematici che usano la gravità ed il moto delle stelle/galassie per determinare quanta materia ci sia nell’universo predicono che:</a:t>
            </a:r>
            <a:endParaRPr/>
          </a:p>
        </p:txBody>
      </p:sp>
      <p:sp>
        <p:nvSpPr>
          <p:cNvPr id="723" name="Google Shape;723;p68"/>
          <p:cNvSpPr txBox="1"/>
          <p:nvPr/>
        </p:nvSpPr>
        <p:spPr>
          <a:xfrm>
            <a:off x="1763640" y="5261040"/>
            <a:ext cx="7216920" cy="72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entury Gothic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 oscura =  500% materia visibile  !!!</a:t>
            </a:r>
            <a:endParaRPr/>
          </a:p>
        </p:txBody>
      </p:sp>
      <p:sp>
        <p:nvSpPr>
          <p:cNvPr id="724" name="Google Shape;724;p68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69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Velocità di espansione dell’universo</a:t>
            </a:r>
            <a:endParaRPr/>
          </a:p>
        </p:txBody>
      </p:sp>
      <p:sp>
        <p:nvSpPr>
          <p:cNvPr id="730" name="Google Shape;730;p69"/>
          <p:cNvSpPr txBox="1"/>
          <p:nvPr/>
        </p:nvSpPr>
        <p:spPr>
          <a:xfrm>
            <a:off x="25200" y="1109158"/>
            <a:ext cx="6634799" cy="53350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Consideriamo una macchina dei pompieri con la sirena accesa.  Guardando ed ascoltando possiamo imparare due cose: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719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Helvetica Neue"/>
              <a:buChar char="-"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Sapendo la sua dimensione reale,  dalla sua dimensione   apparente possiamo capire la</a:t>
            </a:r>
            <a:r>
              <a:rPr b="0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distanza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719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Helvetica Neue"/>
              <a:buChar char="-"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Sapendo la sua frequenza reale, dalla frequenza apparente possiamo calcolarne  </a:t>
            </a:r>
            <a:r>
              <a:rPr b="0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velocità  </a:t>
            </a: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(effetto doppler)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Nell’universo le macchine dei pompieri sono le  </a:t>
            </a:r>
            <a:r>
              <a:rPr b="0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supernova 1A:  </a:t>
            </a: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ne conosce la luminosità e frequenza molto bene (perché esplodono sempre con la stessa massa)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Dalla luminosità e frequenza apparente, possiamo ricavare la  </a:t>
            </a:r>
            <a:r>
              <a:rPr b="0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posizione e velocità delle supernovae.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pic>
        <p:nvPicPr>
          <p:cNvPr descr="Picture 1" id="731" name="Google Shape;73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718" y="1376998"/>
            <a:ext cx="2387162" cy="12236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2" id="732" name="Google Shape;732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8360" y="3213000"/>
            <a:ext cx="2232002" cy="22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69"/>
          <p:cNvSpPr txBox="1"/>
          <p:nvPr/>
        </p:nvSpPr>
        <p:spPr>
          <a:xfrm>
            <a:off x="1151640" y="6521760"/>
            <a:ext cx="8136719" cy="39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supernovae lontane hanno velocità  minore di quelle vicine</a:t>
            </a:r>
            <a:endParaRPr/>
          </a:p>
        </p:txBody>
      </p:sp>
      <p:sp>
        <p:nvSpPr>
          <p:cNvPr id="734" name="Google Shape;734;p69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0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Energia oscura</a:t>
            </a:r>
            <a:endParaRPr/>
          </a:p>
        </p:txBody>
      </p:sp>
      <p:sp>
        <p:nvSpPr>
          <p:cNvPr id="740" name="Google Shape;740;p70"/>
          <p:cNvSpPr txBox="1"/>
          <p:nvPr/>
        </p:nvSpPr>
        <p:spPr>
          <a:xfrm>
            <a:off x="854279" y="1129318"/>
            <a:ext cx="8730362" cy="30998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L’universo si espande dal momento della sua nascita: per effetto della gravità l’espansione dovrebbe rallentare nel tempo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Invece: </a:t>
            </a: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è stato misurato che la velocità  di espansione  nel passato era più lenta di quella di adesso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l’universo sta  accelerando.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(premio Nobel per la fisica 2011).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Scaldando un oggetto, questo si dilata → Per l’universo è lo stesso</a:t>
            </a:r>
            <a:endParaRPr/>
          </a:p>
        </p:txBody>
      </p:sp>
      <p:grpSp>
        <p:nvGrpSpPr>
          <p:cNvPr id="741" name="Google Shape;741;p70"/>
          <p:cNvGrpSpPr/>
          <p:nvPr/>
        </p:nvGrpSpPr>
        <p:grpSpPr>
          <a:xfrm>
            <a:off x="1388157" y="4464356"/>
            <a:ext cx="7647845" cy="2481485"/>
            <a:chOff x="-1" y="-1"/>
            <a:chExt cx="7647844" cy="2481484"/>
          </a:xfrm>
        </p:grpSpPr>
        <p:pic>
          <p:nvPicPr>
            <p:cNvPr descr="Picture 2" id="742" name="Google Shape;742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3560" y="923399"/>
              <a:ext cx="1591923" cy="1542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1" id="743" name="Google Shape;743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85720" y="1452600"/>
              <a:ext cx="2057762" cy="1028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4" name="Google Shape;744;p70"/>
            <p:cNvSpPr txBox="1"/>
            <p:nvPr/>
          </p:nvSpPr>
          <p:spPr>
            <a:xfrm>
              <a:off x="-1" y="-1"/>
              <a:ext cx="7647844" cy="648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800"/>
                <a:buFont typeface="Century Gothic"/>
                <a:buNone/>
              </a:pPr>
              <a:r>
                <a:rPr b="0" i="0" lang="en-US" sz="18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Cosa sta scaldando l’universo?  Non abbiamo assolutamente idea cosa sia. La chiamiamo: </a:t>
              </a:r>
              <a:r>
                <a:rPr b="0" i="0" lang="en-US" sz="18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Dark Energy</a:t>
              </a:r>
              <a:endParaRPr/>
            </a:p>
          </p:txBody>
        </p:sp>
      </p:grpSp>
      <p:sp>
        <p:nvSpPr>
          <p:cNvPr id="745" name="Google Shape;745;p70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1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 cosa è fatto l’universo?</a:t>
            </a:r>
            <a:endParaRPr/>
          </a:p>
        </p:txBody>
      </p:sp>
      <p:sp>
        <p:nvSpPr>
          <p:cNvPr id="751" name="Google Shape;751;p71"/>
          <p:cNvSpPr txBox="1"/>
          <p:nvPr/>
        </p:nvSpPr>
        <p:spPr>
          <a:xfrm>
            <a:off x="179639" y="1556639"/>
            <a:ext cx="5544362" cy="49413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4-5 % è costituito dalla materia che conosciamo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22-25% è costituito da ‘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Dark Matter</a:t>
            </a: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’:</a:t>
            </a:r>
            <a:endParaRPr/>
          </a:p>
          <a:p>
            <a:pPr indent="-342720" lvl="1" marL="80027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AutoNum type="romanUcPeriod"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emette nessun tipo di radiazione elettromagnetica.  </a:t>
            </a:r>
            <a:endParaRPr/>
          </a:p>
          <a:p>
            <a:pPr indent="-342720" lvl="1" marL="80027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AutoNum type="romanUcPeriod"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 ruotare le galassie più velocemente</a:t>
            </a:r>
            <a:endParaRPr/>
          </a:p>
          <a:p>
            <a:pPr indent="-342720" lvl="1" marL="80027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AutoNum type="romanUcPeriod"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possibilità  è che contenga ‘particelle super-simmetriche’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70 - 73% è composto da ‘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Dark Energy</a:t>
            </a: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endParaRPr/>
          </a:p>
          <a:p>
            <a:pPr indent="-342720" lvl="1" marL="80027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AutoNum type="arabicPeriod"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Riempie uniformemente tutto lo spazio</a:t>
            </a:r>
            <a:endParaRPr/>
          </a:p>
          <a:p>
            <a:pPr indent="-342720" lvl="1" marL="80027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AutoNum type="arabicPeriod"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Aumenta la velocità di espansione dell’universo</a:t>
            </a:r>
            <a:endParaRPr/>
          </a:p>
        </p:txBody>
      </p:sp>
      <p:pic>
        <p:nvPicPr>
          <p:cNvPr descr="Picture 1" id="752" name="Google Shape;75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6360" y="2457360"/>
            <a:ext cx="3416042" cy="238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1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2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Cosa capita adesso?</a:t>
            </a:r>
            <a:endParaRPr/>
          </a:p>
        </p:txBody>
      </p:sp>
      <p:sp>
        <p:nvSpPr>
          <p:cNvPr id="759" name="Google Shape;759;p72"/>
          <p:cNvSpPr txBox="1"/>
          <p:nvPr/>
        </p:nvSpPr>
        <p:spPr>
          <a:xfrm>
            <a:off x="629279" y="1341001"/>
            <a:ext cx="7146722" cy="751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1998" lvl="0" marL="3423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Abbiamo scoperto l’Higgs…tuttavia: </a:t>
            </a:r>
            <a:endParaRPr/>
          </a:p>
        </p:txBody>
      </p:sp>
      <p:grpSp>
        <p:nvGrpSpPr>
          <p:cNvPr id="760" name="Google Shape;760;p72"/>
          <p:cNvGrpSpPr/>
          <p:nvPr/>
        </p:nvGrpSpPr>
        <p:grpSpPr>
          <a:xfrm>
            <a:off x="1008000" y="1844996"/>
            <a:ext cx="8136722" cy="1005127"/>
            <a:chOff x="0" y="-2"/>
            <a:chExt cx="8136720" cy="1005125"/>
          </a:xfrm>
        </p:grpSpPr>
        <p:sp>
          <p:nvSpPr>
            <p:cNvPr id="761" name="Google Shape;761;p72"/>
            <p:cNvSpPr/>
            <p:nvPr/>
          </p:nvSpPr>
          <p:spPr>
            <a:xfrm>
              <a:off x="0" y="-2"/>
              <a:ext cx="8136720" cy="1005125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72"/>
            <p:cNvSpPr txBox="1"/>
            <p:nvPr/>
          </p:nvSpPr>
          <p:spPr>
            <a:xfrm>
              <a:off x="0" y="-2"/>
              <a:ext cx="8136720" cy="1004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Century Gothic"/>
                <a:buNone/>
              </a:pPr>
              <a:r>
                <a:rPr b="0" i="0" lang="en-US" sz="20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 modelli teorici prevedono che assieme alla particella Higgs si debbano trovare altre particelle per spiegare la massa del bosone di Higgs, la materia oscura e la energia oscura</a:t>
              </a:r>
              <a:endParaRPr/>
            </a:p>
          </p:txBody>
        </p:sp>
      </p:grpSp>
      <p:sp>
        <p:nvSpPr>
          <p:cNvPr id="763" name="Google Shape;763;p72"/>
          <p:cNvSpPr txBox="1"/>
          <p:nvPr/>
        </p:nvSpPr>
        <p:spPr>
          <a:xfrm>
            <a:off x="431999" y="4509360"/>
            <a:ext cx="8712722" cy="12456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nostro colleghi teorici, in discussioni pre-LHC erano molto sicuri di se: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“Abbiamo capito tutto: ad LHC troverete sia l’Higgs che altre cose”.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8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Abbiamo trovato l’Higgs, ma niente d’altro!! </a:t>
            </a:r>
            <a:endParaRPr/>
          </a:p>
        </p:txBody>
      </p:sp>
      <p:sp>
        <p:nvSpPr>
          <p:cNvPr id="764" name="Google Shape;764;p72"/>
          <p:cNvSpPr txBox="1"/>
          <p:nvPr/>
        </p:nvSpPr>
        <p:spPr>
          <a:xfrm>
            <a:off x="2354400" y="3429350"/>
            <a:ext cx="5785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entury Gothic"/>
              <a:buNone/>
            </a:pPr>
            <a:r>
              <a:rPr b="1" i="0" lang="en-US" sz="20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bosoni di Higgs non vengono mai soli…</a:t>
            </a:r>
            <a:endParaRPr/>
          </a:p>
        </p:txBody>
      </p:sp>
      <p:sp>
        <p:nvSpPr>
          <p:cNvPr id="765" name="Google Shape;765;p72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3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Prima e dopo LHC</a:t>
            </a:r>
            <a:endParaRPr/>
          </a:p>
        </p:txBody>
      </p:sp>
      <p:cxnSp>
        <p:nvCxnSpPr>
          <p:cNvPr id="771" name="Google Shape;771;p73"/>
          <p:cNvCxnSpPr/>
          <p:nvPr/>
        </p:nvCxnSpPr>
        <p:spPr>
          <a:xfrm flipH="1" rot="10800000">
            <a:off x="1573920" y="1736639"/>
            <a:ext cx="362" cy="3697561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72" name="Google Shape;772;p73"/>
          <p:cNvGrpSpPr/>
          <p:nvPr/>
        </p:nvGrpSpPr>
        <p:grpSpPr>
          <a:xfrm>
            <a:off x="477719" y="1376280"/>
            <a:ext cx="4077153" cy="4906120"/>
            <a:chOff x="0" y="0"/>
            <a:chExt cx="4077151" cy="4906119"/>
          </a:xfrm>
        </p:grpSpPr>
        <p:pic>
          <p:nvPicPr>
            <p:cNvPr descr="Picture 1" id="773" name="Google Shape;773;p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432000"/>
              <a:ext cx="3893763" cy="41695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4" name="Google Shape;774;p73"/>
            <p:cNvGrpSpPr/>
            <p:nvPr/>
          </p:nvGrpSpPr>
          <p:grpSpPr>
            <a:xfrm>
              <a:off x="1231199" y="0"/>
              <a:ext cx="1202403" cy="369400"/>
              <a:chOff x="0" y="0"/>
              <a:chExt cx="1202402" cy="369399"/>
            </a:xfrm>
          </p:grpSpPr>
          <p:sp>
            <p:nvSpPr>
              <p:cNvPr id="775" name="Google Shape;775;p73"/>
              <p:cNvSpPr/>
              <p:nvPr/>
            </p:nvSpPr>
            <p:spPr>
              <a:xfrm>
                <a:off x="0" y="0"/>
                <a:ext cx="1202402" cy="364681"/>
              </a:xfrm>
              <a:prstGeom prst="rect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73"/>
              <p:cNvSpPr txBox="1"/>
              <p:nvPr/>
            </p:nvSpPr>
            <p:spPr>
              <a:xfrm>
                <a:off x="0" y="0"/>
                <a:ext cx="1124005" cy="369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4975" lIns="44975" spcFirstLastPara="1" rIns="44975" wrap="square" tIns="44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FF"/>
                  </a:buClr>
                  <a:buSzPts val="1800"/>
                  <a:buFont typeface="Century Gothic"/>
                  <a:buNone/>
                </a:pPr>
                <a:r>
                  <a:rPr b="0" i="0" lang="en-US" sz="1800" u="none" cap="none" strike="noStrike">
                    <a:solidFill>
                      <a:srgbClr val="0000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pre - LHC</a:t>
                </a:r>
                <a:endParaRPr/>
              </a:p>
            </p:txBody>
          </p:sp>
        </p:grpSp>
        <p:sp>
          <p:nvSpPr>
            <p:cNvPr id="777" name="Google Shape;777;p73"/>
            <p:cNvSpPr txBox="1"/>
            <p:nvPr/>
          </p:nvSpPr>
          <p:spPr>
            <a:xfrm>
              <a:off x="369720" y="2808360"/>
              <a:ext cx="1540721" cy="369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entury Gothic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Fisico teorico</a:t>
              </a:r>
              <a:endParaRPr/>
            </a:p>
          </p:txBody>
        </p:sp>
        <p:sp>
          <p:nvSpPr>
            <p:cNvPr id="778" name="Google Shape;778;p73"/>
            <p:cNvSpPr txBox="1"/>
            <p:nvPr/>
          </p:nvSpPr>
          <p:spPr>
            <a:xfrm>
              <a:off x="1886760" y="4536720"/>
              <a:ext cx="2190391" cy="369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entury Gothic"/>
                <a:buNone/>
              </a:pPr>
              <a:r>
                <a:rPr b="0" i="0" lang="en-US" sz="18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Fisico sperimentale</a:t>
              </a:r>
              <a:endParaRPr/>
            </a:p>
          </p:txBody>
        </p:sp>
      </p:grpSp>
      <p:grpSp>
        <p:nvGrpSpPr>
          <p:cNvPr id="779" name="Google Shape;779;p73"/>
          <p:cNvGrpSpPr/>
          <p:nvPr/>
        </p:nvGrpSpPr>
        <p:grpSpPr>
          <a:xfrm>
            <a:off x="4933437" y="1376273"/>
            <a:ext cx="4585328" cy="4330129"/>
            <a:chOff x="-2" y="-5"/>
            <a:chExt cx="4585327" cy="4330127"/>
          </a:xfrm>
        </p:grpSpPr>
        <p:grpSp>
          <p:nvGrpSpPr>
            <p:cNvPr id="780" name="Google Shape;780;p73"/>
            <p:cNvGrpSpPr/>
            <p:nvPr/>
          </p:nvGrpSpPr>
          <p:grpSpPr>
            <a:xfrm>
              <a:off x="-2" y="-5"/>
              <a:ext cx="4585327" cy="4330127"/>
              <a:chOff x="-1" y="-3"/>
              <a:chExt cx="4585325" cy="4330125"/>
            </a:xfrm>
          </p:grpSpPr>
          <p:pic>
            <p:nvPicPr>
              <p:cNvPr descr="Picture 2" id="781" name="Google Shape;781;p7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-1" y="864359"/>
                <a:ext cx="4585325" cy="30567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82" name="Google Shape;782;p73"/>
              <p:cNvGrpSpPr/>
              <p:nvPr/>
            </p:nvGrpSpPr>
            <p:grpSpPr>
              <a:xfrm>
                <a:off x="1699199" y="-3"/>
                <a:ext cx="1301404" cy="369401"/>
                <a:chOff x="-1" y="-1"/>
                <a:chExt cx="1301403" cy="369399"/>
              </a:xfrm>
            </p:grpSpPr>
            <p:sp>
              <p:nvSpPr>
                <p:cNvPr id="783" name="Google Shape;783;p73"/>
                <p:cNvSpPr/>
                <p:nvPr/>
              </p:nvSpPr>
              <p:spPr>
                <a:xfrm>
                  <a:off x="-1" y="0"/>
                  <a:ext cx="1301403" cy="364683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73"/>
                <p:cNvSpPr txBox="1"/>
                <p:nvPr/>
              </p:nvSpPr>
              <p:spPr>
                <a:xfrm>
                  <a:off x="-1" y="-1"/>
                  <a:ext cx="1223333" cy="3693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4975" lIns="44975" spcFirstLastPara="1" rIns="44975" wrap="square" tIns="449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FF"/>
                    </a:buClr>
                    <a:buSzPts val="1800"/>
                    <a:buFont typeface="Century Gothic"/>
                    <a:buNone/>
                  </a:pPr>
                  <a:r>
                    <a:rPr b="0" i="0" lang="en-US" sz="1800" u="none" cap="none" strike="noStrike">
                      <a:solidFill>
                        <a:srgbClr val="0000FF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post - LHC</a:t>
                  </a:r>
                  <a:endParaRPr/>
                </a:p>
              </p:txBody>
            </p:sp>
          </p:grpSp>
          <p:sp>
            <p:nvSpPr>
              <p:cNvPr id="785" name="Google Shape;785;p73"/>
              <p:cNvSpPr txBox="1"/>
              <p:nvPr/>
            </p:nvSpPr>
            <p:spPr>
              <a:xfrm>
                <a:off x="2353681" y="3960723"/>
                <a:ext cx="2190391" cy="369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4975" lIns="44975" spcFirstLastPara="1" rIns="44975" wrap="square" tIns="44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1800"/>
                  <a:buFont typeface="Century Gothic"/>
                  <a:buNone/>
                </a:pPr>
                <a:r>
                  <a:rPr b="0" i="0" lang="en-US" sz="1800" u="none" cap="none" strike="noStrike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Fisico sperimentale</a:t>
                </a:r>
                <a:endParaRPr/>
              </a:p>
            </p:txBody>
          </p:sp>
        </p:grpSp>
        <p:sp>
          <p:nvSpPr>
            <p:cNvPr id="786" name="Google Shape;786;p73"/>
            <p:cNvSpPr txBox="1"/>
            <p:nvPr/>
          </p:nvSpPr>
          <p:spPr>
            <a:xfrm>
              <a:off x="1258560" y="1956600"/>
              <a:ext cx="1151642" cy="64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entury Gothic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Fisico teorico</a:t>
              </a:r>
              <a:endParaRPr/>
            </a:p>
          </p:txBody>
        </p:sp>
      </p:grpSp>
      <p:sp>
        <p:nvSpPr>
          <p:cNvPr id="787" name="Google Shape;787;p73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4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Sommario</a:t>
            </a:r>
            <a:endParaRPr/>
          </a:p>
        </p:txBody>
      </p:sp>
      <p:sp>
        <p:nvSpPr>
          <p:cNvPr id="793" name="Google Shape;793;p74"/>
          <p:cNvSpPr txBox="1"/>
          <p:nvPr/>
        </p:nvSpPr>
        <p:spPr>
          <a:xfrm>
            <a:off x="592282" y="1675797"/>
            <a:ext cx="8811492" cy="48524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Abbiamo trovato l’Higgs, grande successo, ci abbiamo messo solo 48 anni.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abbiamo trovato altre particelle, quindi la nostra teoria principale, lo “Standard Model”, non sa come spiegare alcuni aspetti della fisica che vediamo ad LHC.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sappiamo tra le altre cose: </a:t>
            </a:r>
            <a:endParaRPr/>
          </a:p>
          <a:p>
            <a:pPr indent="-456838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AutoNum type="arabicPeriod"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perché l’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anti-materia 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sia sparita</a:t>
            </a:r>
            <a:endParaRPr/>
          </a:p>
          <a:p>
            <a:pPr indent="-456838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AutoNum type="arabicPeriod"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cosa sia la 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 oscura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che fa girare le galassie</a:t>
            </a:r>
            <a:endParaRPr/>
          </a:p>
          <a:p>
            <a:pPr indent="-456838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AutoNum type="arabicPeriod"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cosa sia 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l’energia oscura</a:t>
            </a: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che fa accelerare l’universo</a:t>
            </a:r>
            <a:endParaRPr/>
          </a:p>
          <a:p>
            <a:pPr indent="-456838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AutoNum type="arabicPeriod"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calcolare 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massa dell’Higgs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Abbiamo un’arma segreta: voi! Venite ad aiutarci</a:t>
            </a:r>
            <a:endParaRPr/>
          </a:p>
        </p:txBody>
      </p:sp>
      <p:sp>
        <p:nvSpPr>
          <p:cNvPr id="794" name="Google Shape;794;p74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5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0" name="Google Shape;80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533400"/>
            <a:ext cx="9170765" cy="6698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6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6" name="Google Shape;80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918701" cy="720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Riduzionismo applicato</a:t>
            </a:r>
            <a:endParaRPr/>
          </a:p>
        </p:txBody>
      </p:sp>
      <p:grpSp>
        <p:nvGrpSpPr>
          <p:cNvPr id="178" name="Google Shape;178;p32"/>
          <p:cNvGrpSpPr/>
          <p:nvPr/>
        </p:nvGrpSpPr>
        <p:grpSpPr>
          <a:xfrm>
            <a:off x="1362351" y="1203673"/>
            <a:ext cx="7951328" cy="4352545"/>
            <a:chOff x="-1" y="-1"/>
            <a:chExt cx="7951324" cy="4352543"/>
          </a:xfrm>
        </p:grpSpPr>
        <p:pic>
          <p:nvPicPr>
            <p:cNvPr descr="Picture 4" id="179" name="Google Shape;179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" y="192074"/>
              <a:ext cx="2866683" cy="312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5" id="180" name="Google Shape;180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96360" y="53391"/>
              <a:ext cx="2541963" cy="3371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8" id="181" name="Google Shape;181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688361" y="-1"/>
              <a:ext cx="2262962" cy="3233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11" id="182" name="Google Shape;182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87960" y="1232190"/>
              <a:ext cx="2426762" cy="31203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" name="Google Shape;183;p32"/>
          <p:cNvSpPr txBox="1"/>
          <p:nvPr/>
        </p:nvSpPr>
        <p:spPr>
          <a:xfrm>
            <a:off x="1578353" y="5503515"/>
            <a:ext cx="7632365" cy="129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Immaginate di sentire queste musiche, e di dover scoprire come sono composte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7 note + ottave, diesis, bemolle</a:t>
            </a:r>
            <a:endParaRPr/>
          </a:p>
        </p:txBody>
      </p:sp>
      <p:sp>
        <p:nvSpPr>
          <p:cNvPr id="184" name="Google Shape;184;p32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7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2" name="Google Shape;81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866701" cy="73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8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8" name="Google Shape;81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799700" cy="716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9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4" name="Google Shape;82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869972" cy="732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0"/>
          <p:cNvSpPr txBox="1"/>
          <p:nvPr>
            <p:ph type="title"/>
          </p:nvPr>
        </p:nvSpPr>
        <p:spPr>
          <a:xfrm>
            <a:off x="317425" y="3395643"/>
            <a:ext cx="9071700" cy="7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Backup</a:t>
            </a:r>
            <a:endParaRPr/>
          </a:p>
        </p:txBody>
      </p:sp>
      <p:sp>
        <p:nvSpPr>
          <p:cNvPr id="830" name="Google Shape;830;p80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81"/>
          <p:cNvSpPr txBox="1"/>
          <p:nvPr/>
        </p:nvSpPr>
        <p:spPr>
          <a:xfrm>
            <a:off x="503999" y="158065"/>
            <a:ext cx="90717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Bosoni e fermioni</a:t>
            </a:r>
            <a:endParaRPr/>
          </a:p>
        </p:txBody>
      </p:sp>
      <p:sp>
        <p:nvSpPr>
          <p:cNvPr id="836" name="Google Shape;836;p81"/>
          <p:cNvSpPr txBox="1"/>
          <p:nvPr>
            <p:ph idx="4294967295" type="sldNum"/>
          </p:nvPr>
        </p:nvSpPr>
        <p:spPr>
          <a:xfrm>
            <a:off x="9305353" y="6840718"/>
            <a:ext cx="271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/>
          </a:p>
        </p:txBody>
      </p:sp>
      <p:cxnSp>
        <p:nvCxnSpPr>
          <p:cNvPr id="837" name="Google Shape;837;p81"/>
          <p:cNvCxnSpPr/>
          <p:nvPr/>
        </p:nvCxnSpPr>
        <p:spPr>
          <a:xfrm flipH="1" rot="10800000">
            <a:off x="1646278" y="1844700"/>
            <a:ext cx="300" cy="3697500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8" name="Google Shape;838;p81"/>
          <p:cNvSpPr txBox="1"/>
          <p:nvPr/>
        </p:nvSpPr>
        <p:spPr>
          <a:xfrm>
            <a:off x="648000" y="982440"/>
            <a:ext cx="8784300" cy="18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1750" lIns="41750" spcFirstLastPara="1" rIns="41750" wrap="square" tIns="41750">
            <a:noAutofit/>
          </a:bodyPr>
          <a:lstStyle/>
          <a:p>
            <a:pPr indent="-455037" lvl="0" marL="4557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Particelle elementari di materia hanno tutte spin ½  : 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FERMIONI</a:t>
            </a:r>
            <a:endParaRPr/>
          </a:p>
          <a:p>
            <a:pPr indent="-455037" lvl="0" marL="4557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Messaggeri elementari delle forze (tranne 1, forse..) hanno tutti spin intero (1): 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BOSONI</a:t>
            </a:r>
            <a:endParaRPr/>
          </a:p>
          <a:p>
            <a:pPr indent="-455037" lvl="0" marL="4557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5037" lvl="0" marL="4557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sng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Fermioni interagiscono tra di loro</a:t>
            </a:r>
            <a:endParaRPr/>
          </a:p>
          <a:p>
            <a:pPr indent="-455037" lvl="0" marL="4557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sng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scambiandosi bosoni</a:t>
            </a: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grpSp>
        <p:nvGrpSpPr>
          <p:cNvPr id="839" name="Google Shape;839;p81"/>
          <p:cNvGrpSpPr/>
          <p:nvPr/>
        </p:nvGrpSpPr>
        <p:grpSpPr>
          <a:xfrm>
            <a:off x="540356" y="4004637"/>
            <a:ext cx="5219400" cy="3106800"/>
            <a:chOff x="-2" y="-2"/>
            <a:chExt cx="5219400" cy="3106800"/>
          </a:xfrm>
        </p:grpSpPr>
        <p:sp>
          <p:nvSpPr>
            <p:cNvPr id="840" name="Google Shape;840;p81"/>
            <p:cNvSpPr/>
            <p:nvPr/>
          </p:nvSpPr>
          <p:spPr>
            <a:xfrm>
              <a:off x="-2" y="-2"/>
              <a:ext cx="5219400" cy="3106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1"/>
            <p:cNvSpPr txBox="1"/>
            <p:nvPr/>
          </p:nvSpPr>
          <p:spPr>
            <a:xfrm>
              <a:off x="-2" y="-2"/>
              <a:ext cx="5219400" cy="28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1800"/>
                <a:buFont typeface="Century Gothic"/>
                <a:buNone/>
              </a:pPr>
              <a:r>
                <a:rPr b="0" i="0" lang="en-US" sz="1800" u="none" cap="none" strike="noStrike">
                  <a:solidFill>
                    <a:srgbClr val="008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 particelle bosoniche possono stare tutte nelle stesso posto: </a:t>
              </a:r>
              <a:endParaRPr/>
            </a:p>
            <a:p>
              <a:pPr indent="-342357" lvl="0" marL="34308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1800"/>
                <a:buFont typeface="Helvetica Neue"/>
                <a:buChar char="-"/>
              </a:pPr>
              <a:r>
                <a:rPr b="0" i="0" lang="en-US" sz="1800" u="none" cap="none" strike="noStrike">
                  <a:solidFill>
                    <a:srgbClr val="008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 una classe di studenti bosonici, serve una sola sedia</a:t>
              </a:r>
              <a:endParaRPr/>
            </a:p>
            <a:p>
              <a:pPr indent="-342357" lvl="0" marL="34308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1800"/>
                <a:buFont typeface="Helvetica Neue"/>
                <a:buChar char="-"/>
              </a:pPr>
              <a:r>
                <a:rPr b="0" i="0" lang="en-US" sz="1800" u="none" cap="none" strike="noStrike">
                  <a:solidFill>
                    <a:srgbClr val="008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 posteggio infinito di macchine bosoniche ha un solo posto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8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1800"/>
                <a:buFont typeface="Century Gothic"/>
                <a:buNone/>
              </a:pPr>
              <a:r>
                <a:rPr b="0" i="0" lang="en-US" sz="1800" u="none" cap="none" strike="noStrike">
                  <a:solidFill>
                    <a:srgbClr val="008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Effetti di coerenza come la superconduttività  ed il laser sono dovuti a questo fatto</a:t>
              </a:r>
              <a:endParaRPr/>
            </a:p>
          </p:txBody>
        </p:sp>
      </p:grpSp>
      <p:sp>
        <p:nvSpPr>
          <p:cNvPr id="842" name="Google Shape;842;p81"/>
          <p:cNvSpPr/>
          <p:nvPr/>
        </p:nvSpPr>
        <p:spPr>
          <a:xfrm>
            <a:off x="1152000" y="2996638"/>
            <a:ext cx="215400" cy="215400"/>
          </a:xfrm>
          <a:prstGeom prst="ellipse">
            <a:avLst/>
          </a:prstGeom>
          <a:noFill/>
          <a:ln cap="flat" cmpd="sng" w="284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81"/>
          <p:cNvSpPr/>
          <p:nvPr/>
        </p:nvSpPr>
        <p:spPr>
          <a:xfrm>
            <a:off x="4320359" y="2996638"/>
            <a:ext cx="215400" cy="215400"/>
          </a:xfrm>
          <a:prstGeom prst="ellipse">
            <a:avLst/>
          </a:prstGeom>
          <a:noFill/>
          <a:ln cap="flat" cmpd="sng" w="284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4" name="Google Shape;844;p81"/>
          <p:cNvCxnSpPr/>
          <p:nvPr/>
        </p:nvCxnSpPr>
        <p:spPr>
          <a:xfrm>
            <a:off x="1368000" y="3104638"/>
            <a:ext cx="2951700" cy="300"/>
          </a:xfrm>
          <a:prstGeom prst="straightConnector1">
            <a:avLst/>
          </a:prstGeom>
          <a:solidFill>
            <a:srgbClr val="BBE0E3"/>
          </a:solidFill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45" name="Google Shape;845;p81"/>
          <p:cNvSpPr/>
          <p:nvPr/>
        </p:nvSpPr>
        <p:spPr>
          <a:xfrm>
            <a:off x="3023998" y="2996638"/>
            <a:ext cx="143400" cy="143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81"/>
          <p:cNvSpPr txBox="1"/>
          <p:nvPr/>
        </p:nvSpPr>
        <p:spPr>
          <a:xfrm>
            <a:off x="876599" y="3140640"/>
            <a:ext cx="7326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Fermione</a:t>
            </a:r>
            <a:endParaRPr/>
          </a:p>
        </p:txBody>
      </p:sp>
      <p:sp>
        <p:nvSpPr>
          <p:cNvPr id="847" name="Google Shape;847;p81"/>
          <p:cNvSpPr txBox="1"/>
          <p:nvPr/>
        </p:nvSpPr>
        <p:spPr>
          <a:xfrm>
            <a:off x="4044960" y="3140640"/>
            <a:ext cx="7326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Fermione</a:t>
            </a:r>
            <a:endParaRPr/>
          </a:p>
        </p:txBody>
      </p:sp>
      <p:sp>
        <p:nvSpPr>
          <p:cNvPr id="848" name="Google Shape;848;p81"/>
          <p:cNvSpPr txBox="1"/>
          <p:nvPr/>
        </p:nvSpPr>
        <p:spPr>
          <a:xfrm>
            <a:off x="2740318" y="3140640"/>
            <a:ext cx="6105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bosone</a:t>
            </a:r>
            <a:endParaRPr/>
          </a:p>
        </p:txBody>
      </p:sp>
      <p:pic>
        <p:nvPicPr>
          <p:cNvPr descr="Picture 1" id="849" name="Google Shape;84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8720" y="5053712"/>
            <a:ext cx="1599122" cy="1599122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81"/>
          <p:cNvSpPr txBox="1"/>
          <p:nvPr/>
        </p:nvSpPr>
        <p:spPr>
          <a:xfrm>
            <a:off x="6151533" y="5558039"/>
            <a:ext cx="18717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macchine non sono bosoniche</a:t>
            </a:r>
            <a:endParaRPr/>
          </a:p>
        </p:txBody>
      </p:sp>
      <p:pic>
        <p:nvPicPr>
          <p:cNvPr id="851" name="Google Shape;851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0653" y="2147080"/>
            <a:ext cx="3664675" cy="2443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6" name="Google Shape;856;p82"/>
          <p:cNvCxnSpPr/>
          <p:nvPr/>
        </p:nvCxnSpPr>
        <p:spPr>
          <a:xfrm flipH="1" rot="10800000">
            <a:off x="5097853" y="1707573"/>
            <a:ext cx="399" cy="4075875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7" name="Google Shape;857;p82"/>
          <p:cNvCxnSpPr/>
          <p:nvPr/>
        </p:nvCxnSpPr>
        <p:spPr>
          <a:xfrm flipH="1" rot="10800000">
            <a:off x="3738302" y="1707573"/>
            <a:ext cx="399" cy="4075875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8" name="Google Shape;858;p82"/>
          <p:cNvCxnSpPr/>
          <p:nvPr/>
        </p:nvCxnSpPr>
        <p:spPr>
          <a:xfrm flipH="1">
            <a:off x="5776833" y="5900513"/>
            <a:ext cx="3932224" cy="3177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9" name="Google Shape;859;p82"/>
          <p:cNvCxnSpPr/>
          <p:nvPr/>
        </p:nvCxnSpPr>
        <p:spPr>
          <a:xfrm flipH="1">
            <a:off x="5792707" y="6252505"/>
            <a:ext cx="3931827" cy="3177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0" name="Google Shape;860;p82"/>
          <p:cNvSpPr txBox="1"/>
          <p:nvPr/>
        </p:nvSpPr>
        <p:spPr>
          <a:xfrm>
            <a:off x="527" y="-30162"/>
            <a:ext cx="10079174" cy="6453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massa delle particelle elementari</a:t>
            </a:r>
            <a:endParaRPr/>
          </a:p>
        </p:txBody>
      </p:sp>
      <p:cxnSp>
        <p:nvCxnSpPr>
          <p:cNvPr id="861" name="Google Shape;861;p82"/>
          <p:cNvCxnSpPr/>
          <p:nvPr/>
        </p:nvCxnSpPr>
        <p:spPr>
          <a:xfrm flipH="1">
            <a:off x="5871281" y="5071133"/>
            <a:ext cx="3932224" cy="3177"/>
          </a:xfrm>
          <a:prstGeom prst="straightConnector1">
            <a:avLst/>
          </a:prstGeom>
          <a:noFill/>
          <a:ln cap="flat" cmpd="sng" w="284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2" name="Google Shape;862;p82"/>
          <p:cNvSpPr txBox="1"/>
          <p:nvPr/>
        </p:nvSpPr>
        <p:spPr>
          <a:xfrm>
            <a:off x="198548" y="922240"/>
            <a:ext cx="9445429" cy="5056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-376985" lvl="0" marL="3773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Font typeface="Century Gothic"/>
              <a:buNone/>
            </a:pPr>
            <a:r>
              <a:rPr b="0" i="0" lang="en-US" sz="26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 è la simmetria tra le masse particelle elementari?</a:t>
            </a:r>
            <a:endParaRPr/>
          </a:p>
        </p:txBody>
      </p:sp>
      <p:pic>
        <p:nvPicPr>
          <p:cNvPr descr="Picture 2" id="863" name="Google Shape;86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781" y="1715907"/>
            <a:ext cx="7712458" cy="56354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4" name="Google Shape;864;p82"/>
          <p:cNvGrpSpPr/>
          <p:nvPr/>
        </p:nvGrpSpPr>
        <p:grpSpPr>
          <a:xfrm>
            <a:off x="-40618" y="6688861"/>
            <a:ext cx="2888330" cy="1006770"/>
            <a:chOff x="-2" y="-1"/>
            <a:chExt cx="2888328" cy="1006769"/>
          </a:xfrm>
        </p:grpSpPr>
        <p:sp>
          <p:nvSpPr>
            <p:cNvPr id="865" name="Google Shape;865;p82"/>
            <p:cNvSpPr/>
            <p:nvPr/>
          </p:nvSpPr>
          <p:spPr>
            <a:xfrm>
              <a:off x="-2" y="-1"/>
              <a:ext cx="2888328" cy="10067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82"/>
            <p:cNvSpPr txBox="1"/>
            <p:nvPr/>
          </p:nvSpPr>
          <p:spPr>
            <a:xfrm>
              <a:off x="-2" y="-1"/>
              <a:ext cx="2888328" cy="683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9600" lIns="49600" spcFirstLastPara="1" rIns="49600" wrap="square" tIns="49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entury Gothic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Cosa ci dicono questi valori di massa?</a:t>
              </a:r>
              <a:endParaRPr/>
            </a:p>
          </p:txBody>
        </p:sp>
      </p:grpSp>
      <p:grpSp>
        <p:nvGrpSpPr>
          <p:cNvPr id="867" name="Google Shape;867;p82"/>
          <p:cNvGrpSpPr/>
          <p:nvPr/>
        </p:nvGrpSpPr>
        <p:grpSpPr>
          <a:xfrm>
            <a:off x="5358966" y="2748067"/>
            <a:ext cx="728989" cy="233740"/>
            <a:chOff x="-2" y="-2"/>
            <a:chExt cx="728987" cy="233739"/>
          </a:xfrm>
        </p:grpSpPr>
        <p:sp>
          <p:nvSpPr>
            <p:cNvPr id="868" name="Google Shape;868;p82"/>
            <p:cNvSpPr/>
            <p:nvPr/>
          </p:nvSpPr>
          <p:spPr>
            <a:xfrm>
              <a:off x="-2" y="-1"/>
              <a:ext cx="728987" cy="23373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82"/>
            <p:cNvSpPr txBox="1"/>
            <p:nvPr/>
          </p:nvSpPr>
          <p:spPr>
            <a:xfrm>
              <a:off x="-1" y="-2"/>
              <a:ext cx="531657" cy="226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9600" lIns="49600" spcFirstLastPara="1" rIns="49600" wrap="square" tIns="49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800"/>
                <a:buFont typeface="Century Gothic"/>
                <a:buNone/>
              </a:pPr>
              <a:r>
                <a:rPr b="1" i="0" lang="en-US" sz="800" u="none" cap="none" strike="noStrike">
                  <a:solidFill>
                    <a:srgbClr val="008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125 GeV</a:t>
              </a:r>
              <a:endParaRPr/>
            </a:p>
          </p:txBody>
        </p:sp>
      </p:grpSp>
      <p:sp>
        <p:nvSpPr>
          <p:cNvPr id="870" name="Google Shape;870;p82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3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Come si fanno le particelle?</a:t>
            </a:r>
            <a:endParaRPr/>
          </a:p>
        </p:txBody>
      </p:sp>
      <p:cxnSp>
        <p:nvCxnSpPr>
          <p:cNvPr id="876" name="Google Shape;876;p83"/>
          <p:cNvCxnSpPr/>
          <p:nvPr/>
        </p:nvCxnSpPr>
        <p:spPr>
          <a:xfrm flipH="1" rot="10800000">
            <a:off x="1213919" y="2316239"/>
            <a:ext cx="362" cy="3697562"/>
          </a:xfrm>
          <a:prstGeom prst="straightConnector1">
            <a:avLst/>
          </a:prstGeom>
          <a:noFill/>
          <a:ln cap="flat" cmpd="sng" w="12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Picture 3" id="877" name="Google Shape;87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6199" y="1955880"/>
            <a:ext cx="4225322" cy="3383642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83"/>
          <p:cNvSpPr txBox="1"/>
          <p:nvPr/>
        </p:nvSpPr>
        <p:spPr>
          <a:xfrm>
            <a:off x="359638" y="1811878"/>
            <a:ext cx="5040004" cy="28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entury Gothic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banane fanno antimateria…: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Rilasciano un positrone, l’equivalente di un elettrone per l’antimateria, ogni 75 minuti…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Questo capita perché la banana contiene un isotopo del potassio, il potassio-40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Quando il potassio-40 decade può emettere un positrone</a:t>
            </a:r>
            <a:endParaRPr/>
          </a:p>
        </p:txBody>
      </p:sp>
      <p:sp>
        <p:nvSpPr>
          <p:cNvPr id="879" name="Google Shape;879;p83"/>
          <p:cNvSpPr txBox="1"/>
          <p:nvPr/>
        </p:nvSpPr>
        <p:spPr>
          <a:xfrm>
            <a:off x="359639" y="5951880"/>
            <a:ext cx="7561082" cy="39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 sono anche altri modi di produrre antimateria….</a:t>
            </a:r>
            <a:endParaRPr/>
          </a:p>
        </p:txBody>
      </p:sp>
      <p:sp>
        <p:nvSpPr>
          <p:cNvPr id="880" name="Google Shape;880;p83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84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Come si crea una particella?</a:t>
            </a:r>
            <a:endParaRPr/>
          </a:p>
        </p:txBody>
      </p:sp>
      <p:grpSp>
        <p:nvGrpSpPr>
          <p:cNvPr id="886" name="Google Shape;886;p84"/>
          <p:cNvGrpSpPr/>
          <p:nvPr/>
        </p:nvGrpSpPr>
        <p:grpSpPr>
          <a:xfrm>
            <a:off x="427317" y="5375876"/>
            <a:ext cx="3419286" cy="1593367"/>
            <a:chOff x="-1" y="-2"/>
            <a:chExt cx="3419284" cy="1593365"/>
          </a:xfrm>
        </p:grpSpPr>
        <p:sp>
          <p:nvSpPr>
            <p:cNvPr id="887" name="Google Shape;887;p84"/>
            <p:cNvSpPr/>
            <p:nvPr/>
          </p:nvSpPr>
          <p:spPr>
            <a:xfrm>
              <a:off x="-1" y="-2"/>
              <a:ext cx="3419284" cy="1593365"/>
            </a:xfrm>
            <a:prstGeom prst="rect">
              <a:avLst/>
            </a:prstGeom>
            <a:noFill/>
            <a:ln cap="flat" cmpd="sng" w="19075">
              <a:solidFill>
                <a:srgbClr val="00008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84"/>
            <p:cNvSpPr txBox="1"/>
            <p:nvPr/>
          </p:nvSpPr>
          <p:spPr>
            <a:xfrm>
              <a:off x="-1" y="-1"/>
              <a:ext cx="3419284" cy="1319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Century Gothic"/>
                <a:buNone/>
              </a:pPr>
              <a:r>
                <a:rPr b="0" i="0" lang="en-US" sz="20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Einstein:</a:t>
              </a:r>
              <a:r>
                <a:rPr b="0" i="0" lang="en-US" sz="2000" u="none" cap="none" strike="noStrike">
                  <a:solidFill>
                    <a:srgbClr val="00008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E=mc</a:t>
              </a:r>
              <a:r>
                <a:rPr b="0" baseline="30000" i="0" lang="en-US" sz="20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r>
                <a:rPr b="0" i="0" lang="en-US" sz="2000" u="none" cap="none" strike="noStrike">
                  <a:solidFill>
                    <a:srgbClr val="00008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Century Gothic"/>
                <a:buNone/>
              </a:pPr>
              <a:r>
                <a:rPr b="0" i="0" lang="en-US" sz="20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la massa si può trasformare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Century Gothic"/>
                <a:buNone/>
              </a:pPr>
              <a:r>
                <a:rPr b="0" i="0" lang="en-US" sz="20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 energia </a:t>
              </a:r>
              <a:r>
                <a:rPr b="0" i="0" lang="en-US" sz="2000" u="sng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 viceversa</a:t>
              </a:r>
              <a:endParaRPr/>
            </a:p>
          </p:txBody>
        </p:sp>
      </p:grpSp>
      <p:sp>
        <p:nvSpPr>
          <p:cNvPr id="889" name="Google Shape;889;p84"/>
          <p:cNvSpPr txBox="1"/>
          <p:nvPr/>
        </p:nvSpPr>
        <p:spPr>
          <a:xfrm>
            <a:off x="1032839" y="1076758"/>
            <a:ext cx="7679160" cy="69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Attraverso urti tra particelle si possono creare altre particelle: l’energia delle particelle viene trasformata in materia!</a:t>
            </a:r>
            <a:endParaRPr/>
          </a:p>
        </p:txBody>
      </p:sp>
      <p:sp>
        <p:nvSpPr>
          <p:cNvPr id="890" name="Google Shape;890;p84"/>
          <p:cNvSpPr txBox="1"/>
          <p:nvPr/>
        </p:nvSpPr>
        <p:spPr>
          <a:xfrm>
            <a:off x="4140360" y="5240520"/>
            <a:ext cx="4571642" cy="648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entury Gothic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 crea sempre materia ed antimateria in quantità uguali</a:t>
            </a:r>
            <a:endParaRPr/>
          </a:p>
        </p:txBody>
      </p:sp>
      <p:pic>
        <p:nvPicPr>
          <p:cNvPr descr="Picture 423" id="891" name="Google Shape;89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4600" y="2027520"/>
            <a:ext cx="3611520" cy="30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84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85"/>
          <p:cNvSpPr txBox="1"/>
          <p:nvPr/>
        </p:nvSpPr>
        <p:spPr>
          <a:xfrm>
            <a:off x="754114" y="927399"/>
            <a:ext cx="8883910" cy="1170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massa dell’Higgs è formato dalla sua proprio massa, più quella che ottiene quando fluttua in altri stati.</a:t>
            </a:r>
            <a:endParaRPr/>
          </a:p>
        </p:txBody>
      </p:sp>
      <p:sp>
        <p:nvSpPr>
          <p:cNvPr id="898" name="Google Shape;898;p85"/>
          <p:cNvSpPr txBox="1"/>
          <p:nvPr/>
        </p:nvSpPr>
        <p:spPr>
          <a:xfrm>
            <a:off x="319186" y="-30162"/>
            <a:ext cx="9562890" cy="6453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500"/>
              <a:buFont typeface="Century Gothic"/>
              <a:buNone/>
            </a:pPr>
            <a:r>
              <a:rPr b="0" i="0" lang="en-US" sz="3500" u="none" cap="none" strike="noStrike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Loop corrections (per fisici teorici…)</a:t>
            </a:r>
            <a:endParaRPr/>
          </a:p>
        </p:txBody>
      </p:sp>
      <p:pic>
        <p:nvPicPr>
          <p:cNvPr descr="Picture 2" id="899" name="Google Shape;899;p85"/>
          <p:cNvPicPr preferRelativeResize="0"/>
          <p:nvPr/>
        </p:nvPicPr>
        <p:blipFill rotWithShape="1">
          <a:blip r:embed="rId3">
            <a:alphaModFix/>
          </a:blip>
          <a:srcRect b="49124" l="0" r="3608" t="0"/>
          <a:stretch/>
        </p:blipFill>
        <p:spPr>
          <a:xfrm>
            <a:off x="3013285" y="4493739"/>
            <a:ext cx="4047703" cy="1666306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85"/>
          <p:cNvSpPr txBox="1"/>
          <p:nvPr/>
        </p:nvSpPr>
        <p:spPr>
          <a:xfrm>
            <a:off x="595381" y="6319967"/>
            <a:ext cx="8883910" cy="434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fermioni fanno aumentare la massa dell’Higgs fino a ~ infinito </a:t>
            </a:r>
            <a:endParaRPr/>
          </a:p>
        </p:txBody>
      </p:sp>
      <p:sp>
        <p:nvSpPr>
          <p:cNvPr id="901" name="Google Shape;901;p85"/>
          <p:cNvSpPr txBox="1"/>
          <p:nvPr/>
        </p:nvSpPr>
        <p:spPr>
          <a:xfrm>
            <a:off x="358471" y="3677056"/>
            <a:ext cx="9042643" cy="9755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Font typeface="Century Gothic"/>
              <a:buNone/>
            </a:pPr>
            <a:r>
              <a:rPr b="0" i="0" lang="en-US" sz="19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problema che si ha nel calcolo della massa dell’Higgs è che ci sono le ’loop corrections’: la massa aumenta perché l’Higgs può fluttuare, per poco tempo, in coppie di fermioni:</a:t>
            </a:r>
            <a:endParaRPr/>
          </a:p>
        </p:txBody>
      </p:sp>
      <p:pic>
        <p:nvPicPr>
          <p:cNvPr descr="Picture 5" id="902" name="Google Shape;902;p85"/>
          <p:cNvPicPr preferRelativeResize="0"/>
          <p:nvPr/>
        </p:nvPicPr>
        <p:blipFill rotWithShape="1">
          <a:blip r:embed="rId4">
            <a:alphaModFix/>
          </a:blip>
          <a:srcRect b="26598" l="7543" r="59819" t="18077"/>
          <a:stretch/>
        </p:blipFill>
        <p:spPr>
          <a:xfrm>
            <a:off x="5124837" y="1754003"/>
            <a:ext cx="1120263" cy="1480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11" id="903" name="Google Shape;903;p85"/>
          <p:cNvPicPr preferRelativeResize="0"/>
          <p:nvPr/>
        </p:nvPicPr>
        <p:blipFill rotWithShape="1">
          <a:blip r:embed="rId4">
            <a:alphaModFix/>
          </a:blip>
          <a:srcRect b="22033" l="69070" r="805" t="13146"/>
          <a:stretch/>
        </p:blipFill>
        <p:spPr>
          <a:xfrm>
            <a:off x="3611712" y="1636540"/>
            <a:ext cx="952005" cy="1597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12" id="904" name="Google Shape;904;p85"/>
          <p:cNvPicPr preferRelativeResize="0"/>
          <p:nvPr/>
        </p:nvPicPr>
        <p:blipFill rotWithShape="1">
          <a:blip r:embed="rId4">
            <a:alphaModFix/>
          </a:blip>
          <a:srcRect b="22033" l="69070" r="805" t="13146"/>
          <a:stretch/>
        </p:blipFill>
        <p:spPr>
          <a:xfrm>
            <a:off x="7004635" y="1584952"/>
            <a:ext cx="1008753" cy="1692494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85"/>
          <p:cNvSpPr/>
          <p:nvPr/>
        </p:nvSpPr>
        <p:spPr>
          <a:xfrm>
            <a:off x="4722845" y="2290919"/>
            <a:ext cx="314294" cy="17064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85"/>
          <p:cNvSpPr/>
          <p:nvPr/>
        </p:nvSpPr>
        <p:spPr>
          <a:xfrm>
            <a:off x="6467721" y="2280997"/>
            <a:ext cx="314294" cy="17064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cture 9" id="907" name="Google Shape;907;p85"/>
          <p:cNvPicPr preferRelativeResize="0"/>
          <p:nvPr/>
        </p:nvPicPr>
        <p:blipFill rotWithShape="1">
          <a:blip r:embed="rId4">
            <a:alphaModFix/>
          </a:blip>
          <a:srcRect b="23433" l="36812" r="30171" t="19720"/>
          <a:stretch/>
        </p:blipFill>
        <p:spPr>
          <a:xfrm>
            <a:off x="8430855" y="1477806"/>
            <a:ext cx="1346854" cy="1808372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85"/>
          <p:cNvSpPr txBox="1"/>
          <p:nvPr/>
        </p:nvSpPr>
        <p:spPr>
          <a:xfrm>
            <a:off x="8046721" y="2117899"/>
            <a:ext cx="281086" cy="4421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Century Gothic"/>
              <a:buNone/>
            </a:pPr>
            <a:r>
              <a:rPr b="0" i="0" lang="en-US" sz="22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endParaRPr/>
          </a:p>
        </p:txBody>
      </p:sp>
      <p:sp>
        <p:nvSpPr>
          <p:cNvPr id="909" name="Google Shape;909;p85"/>
          <p:cNvSpPr txBox="1"/>
          <p:nvPr/>
        </p:nvSpPr>
        <p:spPr>
          <a:xfrm>
            <a:off x="771575" y="1977021"/>
            <a:ext cx="2281440" cy="3913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Font typeface="Century Gothic"/>
              <a:buNone/>
            </a:pPr>
            <a:r>
              <a:rPr b="0" i="0" lang="en-US" sz="19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fosse un uomo: </a:t>
            </a:r>
            <a:endParaRPr/>
          </a:p>
        </p:txBody>
      </p:sp>
      <p:sp>
        <p:nvSpPr>
          <p:cNvPr id="910" name="Google Shape;910;p85"/>
          <p:cNvSpPr txBox="1"/>
          <p:nvPr/>
        </p:nvSpPr>
        <p:spPr>
          <a:xfrm>
            <a:off x="3439486" y="3245303"/>
            <a:ext cx="5659836" cy="391309"/>
          </a:xfrm>
          <a:prstGeom prst="rect">
            <a:avLst/>
          </a:prstGeom>
          <a:noFill/>
          <a:ln>
            <a:noFill/>
          </a:ln>
        </p:spPr>
        <p:txBody>
          <a:bodyPr anchorCtr="0" anchor="t" bIns="49600" lIns="49600" spcFirstLastPara="1" rIns="49600" wrap="square" tIns="4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Font typeface="Century Gothic"/>
              <a:buNone/>
            </a:pPr>
            <a:r>
              <a:rPr b="0" i="0" lang="en-US" sz="19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Magro	       non magro       magro             Medio</a:t>
            </a:r>
            <a:endParaRPr/>
          </a:p>
        </p:txBody>
      </p:sp>
      <p:sp>
        <p:nvSpPr>
          <p:cNvPr id="911" name="Google Shape;911;p85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86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Lontano = indietro nel tempo</a:t>
            </a:r>
            <a:endParaRPr/>
          </a:p>
        </p:txBody>
      </p:sp>
      <p:sp>
        <p:nvSpPr>
          <p:cNvPr id="917" name="Google Shape;917;p86"/>
          <p:cNvSpPr txBox="1"/>
          <p:nvPr/>
        </p:nvSpPr>
        <p:spPr>
          <a:xfrm>
            <a:off x="593278" y="1196640"/>
            <a:ext cx="8838724" cy="4839799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44975" spcFirstLastPara="1" rIns="4497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entury Gothic"/>
              <a:buNone/>
            </a:pPr>
            <a:r>
              <a:rPr b="0" i="0" lang="en-US" sz="24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 serve un concetto fondamentale, usato sempre in astrofisica: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entury Gothic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Guardare lontano vuole dire guardare indietro nel tempo.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entury Gothic"/>
              <a:buNone/>
            </a:pPr>
            <a:r>
              <a:rPr b="0" i="0" lang="en-US" sz="24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luce di una galassia lontanissima ci ha messo tantissimo tempo ad arrivare, e quindi ci racconta come era la galassia quando è partita.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6838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entury Gothic"/>
              <a:buAutoNum type="arabicPeriod"/>
            </a:pPr>
            <a:r>
              <a:rPr b="0" i="0" lang="en-US" sz="24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Noi vediamo la luna com’era 1.3 secondi fa</a:t>
            </a:r>
            <a:endParaRPr/>
          </a:p>
          <a:p>
            <a:pPr indent="-456838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entury Gothic"/>
              <a:buAutoNum type="arabicPeriod"/>
            </a:pPr>
            <a:r>
              <a:rPr b="0" i="0" lang="en-US" sz="24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Noi vediamo il sole com’era 500 secondi fa</a:t>
            </a:r>
            <a:endParaRPr/>
          </a:p>
          <a:p>
            <a:pPr indent="-456838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entury Gothic"/>
              <a:buAutoNum type="arabicPeriod"/>
            </a:pPr>
            <a:r>
              <a:rPr b="0" i="0" lang="en-US" sz="24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stelle al limite della nostra galassia com’erano 100,000 anni fa</a:t>
            </a:r>
            <a:endParaRPr/>
          </a:p>
        </p:txBody>
      </p:sp>
      <p:sp>
        <p:nvSpPr>
          <p:cNvPr id="918" name="Google Shape;918;p86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4" id="189" name="Google Shape;189;p33"/>
          <p:cNvPicPr preferRelativeResize="0"/>
          <p:nvPr/>
        </p:nvPicPr>
        <p:blipFill rotWithShape="1">
          <a:blip r:embed="rId3">
            <a:alphaModFix/>
          </a:blip>
          <a:srcRect b="5920" l="6895" r="4311" t="15783"/>
          <a:stretch/>
        </p:blipFill>
        <p:spPr>
          <a:xfrm>
            <a:off x="215998" y="4076998"/>
            <a:ext cx="5148004" cy="319680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3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Fisica delle particelle</a:t>
            </a:r>
            <a:endParaRPr/>
          </a:p>
        </p:txBody>
      </p:sp>
      <p:sp>
        <p:nvSpPr>
          <p:cNvPr id="191" name="Google Shape;191;p33"/>
          <p:cNvSpPr txBox="1"/>
          <p:nvPr/>
        </p:nvSpPr>
        <p:spPr>
          <a:xfrm>
            <a:off x="101100" y="1005850"/>
            <a:ext cx="9865800" cy="51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1298" lvl="0" marL="431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Approccio riduzionista in fisica delle particelle ha portato a molti progressi</a:t>
            </a:r>
            <a:endParaRPr sz="1200"/>
          </a:p>
          <a:p>
            <a:pPr indent="-311298" lvl="0" marL="431999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Ogni ulteriore livello di “riduzione” porta con sé una grande quantità di informazioni</a:t>
            </a:r>
            <a:endParaRPr sz="1200"/>
          </a:p>
          <a:p>
            <a:pPr indent="-311299" lvl="1" marL="863999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Noto Sans Symbols"/>
              <a:buChar char="−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Passaggio al livello successivo attraverso studio di simmetrie che indicano presenza di sotto-struttura</a:t>
            </a:r>
            <a:endParaRPr sz="1200"/>
          </a:p>
        </p:txBody>
      </p:sp>
      <p:grpSp>
        <p:nvGrpSpPr>
          <p:cNvPr id="192" name="Google Shape;192;p33"/>
          <p:cNvGrpSpPr/>
          <p:nvPr/>
        </p:nvGrpSpPr>
        <p:grpSpPr>
          <a:xfrm>
            <a:off x="5145118" y="4076996"/>
            <a:ext cx="4825806" cy="3152886"/>
            <a:chOff x="-1" y="-2"/>
            <a:chExt cx="4825805" cy="3152885"/>
          </a:xfrm>
        </p:grpSpPr>
        <p:sp>
          <p:nvSpPr>
            <p:cNvPr id="193" name="Google Shape;193;p33"/>
            <p:cNvSpPr/>
            <p:nvPr/>
          </p:nvSpPr>
          <p:spPr>
            <a:xfrm>
              <a:off x="216719" y="-2"/>
              <a:ext cx="863282" cy="3152885"/>
            </a:xfrm>
            <a:prstGeom prst="rect">
              <a:avLst/>
            </a:prstGeom>
            <a:solidFill>
              <a:srgbClr val="BBE0E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-1" y="1728360"/>
              <a:ext cx="504362" cy="215642"/>
            </a:xfrm>
            <a:prstGeom prst="rightArrow">
              <a:avLst>
                <a:gd fmla="val 50000" name="adj1"/>
                <a:gd fmla="val 50110" name="adj2"/>
              </a:avLst>
            </a:prstGeom>
            <a:solidFill>
              <a:schemeClr val="accent2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 txBox="1"/>
            <p:nvPr/>
          </p:nvSpPr>
          <p:spPr>
            <a:xfrm>
              <a:off x="545052" y="1440000"/>
              <a:ext cx="450333" cy="83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975" lIns="44975" spcFirstLastPara="1" rIns="44975" wrap="square" tIns="44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800"/>
                <a:buFont typeface="Century Gothic"/>
                <a:buNone/>
              </a:pPr>
              <a:r>
                <a:rPr b="1" i="0" lang="en-US" sz="48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?</a:t>
              </a:r>
              <a:endParaRPr/>
            </a:p>
          </p:txBody>
        </p:sp>
        <p:grpSp>
          <p:nvGrpSpPr>
            <p:cNvPr id="196" name="Google Shape;196;p33"/>
            <p:cNvGrpSpPr/>
            <p:nvPr/>
          </p:nvGrpSpPr>
          <p:grpSpPr>
            <a:xfrm>
              <a:off x="648720" y="38517"/>
              <a:ext cx="3528724" cy="1005126"/>
              <a:chOff x="0" y="-2"/>
              <a:chExt cx="3528723" cy="1005125"/>
            </a:xfrm>
          </p:grpSpPr>
          <p:sp>
            <p:nvSpPr>
              <p:cNvPr id="197" name="Google Shape;197;p33"/>
              <p:cNvSpPr/>
              <p:nvPr/>
            </p:nvSpPr>
            <p:spPr>
              <a:xfrm>
                <a:off x="0" y="-2"/>
                <a:ext cx="3528723" cy="10051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33"/>
              <p:cNvSpPr txBox="1"/>
              <p:nvPr/>
            </p:nvSpPr>
            <p:spPr>
              <a:xfrm>
                <a:off x="0" y="-2"/>
                <a:ext cx="3528723" cy="1004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4975" lIns="44975" spcFirstLastPara="1" rIns="44975" wrap="square" tIns="44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000"/>
                  <a:buFont typeface="Century Gothic"/>
                  <a:buNone/>
                </a:pPr>
                <a:r>
                  <a:rPr b="0" i="0" lang="en-US" sz="2000" u="none" cap="none" strike="noStrike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Oggi parliamo di quello che non sappiamo… del prossimo livello</a:t>
                </a:r>
                <a:endParaRPr/>
              </a:p>
            </p:txBody>
          </p:sp>
        </p:grpSp>
        <p:grpSp>
          <p:nvGrpSpPr>
            <p:cNvPr id="199" name="Google Shape;199;p33"/>
            <p:cNvGrpSpPr/>
            <p:nvPr/>
          </p:nvGrpSpPr>
          <p:grpSpPr>
            <a:xfrm>
              <a:off x="1297080" y="1164957"/>
              <a:ext cx="3528724" cy="395287"/>
              <a:chOff x="0" y="-2"/>
              <a:chExt cx="3528723" cy="395286"/>
            </a:xfrm>
          </p:grpSpPr>
          <p:sp>
            <p:nvSpPr>
              <p:cNvPr id="200" name="Google Shape;200;p33"/>
              <p:cNvSpPr/>
              <p:nvPr/>
            </p:nvSpPr>
            <p:spPr>
              <a:xfrm>
                <a:off x="0" y="-2"/>
                <a:ext cx="3528723" cy="3952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33"/>
              <p:cNvSpPr txBox="1"/>
              <p:nvPr/>
            </p:nvSpPr>
            <p:spPr>
              <a:xfrm>
                <a:off x="0" y="-2"/>
                <a:ext cx="3528723" cy="39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4975" lIns="44975" spcFirstLastPara="1" rIns="44975" wrap="square" tIns="44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000"/>
                  <a:buFont typeface="Century Gothic"/>
                  <a:buNone/>
                </a:pPr>
                <a:r>
                  <a:rPr b="0" i="0" lang="en-US" sz="2000" u="none" cap="none" strike="noStrike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Chi lo scoprirà?</a:t>
                </a:r>
                <a:endParaRPr/>
              </a:p>
            </p:txBody>
          </p:sp>
        </p:grpSp>
        <p:pic>
          <p:nvPicPr>
            <p:cNvPr descr="Picture 1" id="202" name="Google Shape;202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33079" y="1728360"/>
              <a:ext cx="1631883" cy="9709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" name="Google Shape;203;p33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Cos’è una particella</a:t>
            </a:r>
            <a:endParaRPr/>
          </a:p>
        </p:txBody>
      </p:sp>
      <p:sp>
        <p:nvSpPr>
          <p:cNvPr id="209" name="Google Shape;209;p34"/>
          <p:cNvSpPr txBox="1"/>
          <p:nvPr/>
        </p:nvSpPr>
        <p:spPr>
          <a:xfrm>
            <a:off x="182879" y="1005838"/>
            <a:ext cx="9784082" cy="6195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23998" lvl="0" marL="431999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/>
              <a:buChar char="●"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Definiamo una particella “</a:t>
            </a:r>
            <a:r>
              <a:rPr b="0" i="0" lang="en-US" sz="2100" u="none" cap="none" strike="noStrike">
                <a:solidFill>
                  <a:srgbClr val="21409A"/>
                </a:solidFill>
                <a:latin typeface="Arial"/>
                <a:ea typeface="Arial"/>
                <a:cs typeface="Arial"/>
                <a:sym typeface="Arial"/>
              </a:rPr>
              <a:t>elementare</a:t>
            </a: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se assumiamo che non abbia sottostruttura</a:t>
            </a:r>
            <a:endParaRPr b="0" i="0" sz="32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23998" lvl="0" marL="431999" marR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/>
              <a:buChar char="●"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Vuol dire che non si può rompere in pezzi più piccoli</a:t>
            </a:r>
            <a:endParaRPr b="0" i="0" sz="32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232558" lvl="0" marL="431999" marR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23998" lvl="0" marL="431999" marR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/>
              <a:buChar char="●"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 sono le caratteristiche di una particella?</a:t>
            </a:r>
            <a:endParaRPr b="0" i="0" sz="12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23998" lvl="0" marL="431999" marR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/>
              <a:buChar char="●"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più comuni sono:</a:t>
            </a:r>
            <a:endParaRPr b="0" i="0" sz="12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289708" lvl="0" marL="431999" marR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23999" lvl="1" marL="863999" marR="0" rtl="0" algn="l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CE181E"/>
              </a:buClr>
              <a:buSzPts val="1350"/>
              <a:buFont typeface="Noto Sans Symbols"/>
              <a:buChar char="−"/>
            </a:pPr>
            <a:r>
              <a:rPr b="0" i="0" lang="en-US" sz="1800" u="none" cap="none" strike="noStrike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La carica elettrica</a:t>
            </a:r>
            <a:endParaRPr b="0" i="0" sz="28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23999" lvl="1" marL="863999" marR="0" rtl="0" algn="l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CE181E"/>
              </a:buClr>
              <a:buSzPts val="1350"/>
              <a:buFont typeface="Noto Sans Symbols"/>
              <a:buChar char="−"/>
            </a:pPr>
            <a:r>
              <a:rPr b="0" i="0" lang="en-US" sz="1800" u="none" cap="none" strike="noStrike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La massa</a:t>
            </a:r>
            <a:endParaRPr b="0" i="0" sz="28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23999" lvl="1" marL="863999" marR="0" rtl="0" algn="l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CE181E"/>
              </a:buClr>
              <a:buSzPts val="1350"/>
              <a:buFont typeface="Noto Sans Symbols"/>
              <a:buChar char="−"/>
            </a:pPr>
            <a:r>
              <a:rPr lang="en-US" sz="1800">
                <a:solidFill>
                  <a:srgbClr val="CE181E"/>
                </a:solidFill>
              </a:rPr>
              <a:t>Lo spin</a:t>
            </a:r>
            <a:endParaRPr b="0" i="0" sz="28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243988" lvl="0" marL="431999" marR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23998" lvl="0" marL="431999" marR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/>
              <a:buChar char="●"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 particella può sembrare puntiforme ma non</a:t>
            </a:r>
            <a:r>
              <a:rPr lang="en-US" sz="2100"/>
              <a:t> </a:t>
            </a: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esserlo quando la si guarda meglio: </a:t>
            </a:r>
            <a:endParaRPr b="0" i="0" sz="12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107999" lvl="0" marL="0" marR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particelle che  oggi riteniamo puntiformi  possono</a:t>
            </a:r>
            <a:r>
              <a:rPr lang="en-US" sz="320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realtà essere  composte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07999" lvl="0" marL="0" marR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/>
              <a:t>→ quello che conta e’ sempre </a:t>
            </a:r>
            <a:r>
              <a:rPr lang="en-US" sz="2100">
                <a:solidFill>
                  <a:srgbClr val="0000CC"/>
                </a:solidFill>
              </a:rPr>
              <a:t>l’evidenza sperimentale</a:t>
            </a:r>
            <a:endParaRPr sz="2100">
              <a:solidFill>
                <a:srgbClr val="0000CC"/>
              </a:solidFill>
            </a:endParaRPr>
          </a:p>
        </p:txBody>
      </p:sp>
      <p:pic>
        <p:nvPicPr>
          <p:cNvPr descr="Picture 1" id="210" name="Google Shape;21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9749" y="1561396"/>
            <a:ext cx="2289924" cy="228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4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Le forze</a:t>
            </a:r>
            <a:endParaRPr/>
          </a:p>
        </p:txBody>
      </p:sp>
      <p:sp>
        <p:nvSpPr>
          <p:cNvPr id="217" name="Google Shape;217;p35"/>
          <p:cNvSpPr txBox="1"/>
          <p:nvPr/>
        </p:nvSpPr>
        <p:spPr>
          <a:xfrm>
            <a:off x="182879" y="1005839"/>
            <a:ext cx="9784082" cy="51476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23998" lvl="0" marL="431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Char char="●"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Particelle elementari interagiscono tra loro tramite </a:t>
            </a:r>
            <a:r>
              <a:rPr b="0" i="0" lang="en-US" sz="2200" u="none" cap="none" strike="noStrike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messaggeri</a:t>
            </a: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che sono particelle, dette “particelle forza”</a:t>
            </a:r>
            <a:endParaRPr/>
          </a:p>
        </p:txBody>
      </p:sp>
      <p:pic>
        <p:nvPicPr>
          <p:cNvPr descr="Picture 121" id="218" name="Google Shape;2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2078" y="1893959"/>
            <a:ext cx="5524203" cy="543276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5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/>
        </p:nvSpPr>
        <p:spPr>
          <a:xfrm>
            <a:off x="503999" y="158065"/>
            <a:ext cx="9071642" cy="5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Particelle fondamentali</a:t>
            </a:r>
            <a:endParaRPr/>
          </a:p>
        </p:txBody>
      </p:sp>
      <p:grpSp>
        <p:nvGrpSpPr>
          <p:cNvPr id="225" name="Google Shape;225;p36"/>
          <p:cNvGrpSpPr/>
          <p:nvPr/>
        </p:nvGrpSpPr>
        <p:grpSpPr>
          <a:xfrm>
            <a:off x="37075" y="1556277"/>
            <a:ext cx="4535401" cy="4651564"/>
            <a:chOff x="-3" y="-1"/>
            <a:chExt cx="4535401" cy="4651564"/>
          </a:xfrm>
        </p:grpSpPr>
        <p:sp>
          <p:nvSpPr>
            <p:cNvPr id="226" name="Google Shape;226;p36"/>
            <p:cNvSpPr/>
            <p:nvPr/>
          </p:nvSpPr>
          <p:spPr>
            <a:xfrm>
              <a:off x="1370880" y="2845080"/>
              <a:ext cx="685443" cy="709203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BE0E3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6"/>
            <p:cNvSpPr/>
            <p:nvPr/>
          </p:nvSpPr>
          <p:spPr>
            <a:xfrm>
              <a:off x="1459800" y="141479"/>
              <a:ext cx="686883" cy="711003"/>
            </a:xfrm>
            <a:prstGeom prst="ellipse">
              <a:avLst/>
            </a:prstGeom>
            <a:gradFill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6"/>
            <p:cNvSpPr/>
            <p:nvPr/>
          </p:nvSpPr>
          <p:spPr>
            <a:xfrm>
              <a:off x="1439280" y="995759"/>
              <a:ext cx="686883" cy="711003"/>
            </a:xfrm>
            <a:prstGeom prst="ellipse">
              <a:avLst/>
            </a:prstGeom>
            <a:gradFill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1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9" name="Google Shape;229;p36"/>
            <p:cNvCxnSpPr/>
            <p:nvPr/>
          </p:nvCxnSpPr>
          <p:spPr>
            <a:xfrm flipH="1" rot="10800000">
              <a:off x="1164600" y="-1"/>
              <a:ext cx="362" cy="3697563"/>
            </a:xfrm>
            <a:prstGeom prst="straightConnector1">
              <a:avLst/>
            </a:prstGeom>
            <a:noFill/>
            <a:ln cap="flat" cmpd="sng" w="126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0" name="Google Shape;230;p36"/>
            <p:cNvSpPr txBox="1"/>
            <p:nvPr/>
          </p:nvSpPr>
          <p:spPr>
            <a:xfrm>
              <a:off x="1653480" y="151199"/>
              <a:ext cx="358470" cy="528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Verdana"/>
                <a:buNone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u</a:t>
              </a:r>
              <a:endParaRPr/>
            </a:p>
          </p:txBody>
        </p:sp>
        <p:sp>
          <p:nvSpPr>
            <p:cNvPr id="231" name="Google Shape;231;p36"/>
            <p:cNvSpPr txBox="1"/>
            <p:nvPr/>
          </p:nvSpPr>
          <p:spPr>
            <a:xfrm>
              <a:off x="1575720" y="1016279"/>
              <a:ext cx="353615" cy="528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Verdana"/>
                <a:buNone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d</a:t>
              </a:r>
              <a:endParaRPr/>
            </a:p>
          </p:txBody>
        </p:sp>
        <p:sp>
          <p:nvSpPr>
            <p:cNvPr id="232" name="Google Shape;232;p36"/>
            <p:cNvSpPr txBox="1"/>
            <p:nvPr/>
          </p:nvSpPr>
          <p:spPr>
            <a:xfrm>
              <a:off x="1550520" y="2854800"/>
              <a:ext cx="340667" cy="528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750" lIns="41750" spcFirstLastPara="1" rIns="41750" wrap="square" tIns="41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Verdana"/>
                <a:buNone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</a:t>
              </a:r>
              <a:endParaRPr/>
            </a:p>
          </p:txBody>
        </p:sp>
        <p:grpSp>
          <p:nvGrpSpPr>
            <p:cNvPr id="233" name="Google Shape;233;p36"/>
            <p:cNvGrpSpPr/>
            <p:nvPr/>
          </p:nvGrpSpPr>
          <p:grpSpPr>
            <a:xfrm>
              <a:off x="-3" y="4256272"/>
              <a:ext cx="4535401" cy="395291"/>
              <a:chOff x="-1" y="-7"/>
              <a:chExt cx="4535400" cy="395290"/>
            </a:xfrm>
          </p:grpSpPr>
          <p:sp>
            <p:nvSpPr>
              <p:cNvPr id="234" name="Google Shape;234;p36"/>
              <p:cNvSpPr/>
              <p:nvPr/>
            </p:nvSpPr>
            <p:spPr>
              <a:xfrm>
                <a:off x="-1" y="-1"/>
                <a:ext cx="3768486" cy="395284"/>
              </a:xfrm>
              <a:prstGeom prst="rect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 txBox="1"/>
              <p:nvPr/>
            </p:nvSpPr>
            <p:spPr>
              <a:xfrm>
                <a:off x="-1" y="-7"/>
                <a:ext cx="4535400" cy="39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4975" lIns="44975" spcFirstLastPara="1" rIns="44975" wrap="square" tIns="44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000"/>
                  <a:buFont typeface="Verdana"/>
                  <a:buNone/>
                </a:pPr>
                <a:r>
                  <a:rPr b="0" i="0" lang="en-US" sz="2000" u="none" cap="none" strike="noStrike">
                    <a:solidFill>
                      <a:srgbClr val="FF00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La materia di cui siamo fatti</a:t>
                </a:r>
                <a:endParaRPr/>
              </a:p>
            </p:txBody>
          </p:sp>
        </p:grpSp>
        <p:cxnSp>
          <p:nvCxnSpPr>
            <p:cNvPr id="236" name="Google Shape;236;p36"/>
            <p:cNvCxnSpPr/>
            <p:nvPr/>
          </p:nvCxnSpPr>
          <p:spPr>
            <a:xfrm flipH="1">
              <a:off x="1581840" y="3679920"/>
              <a:ext cx="71642" cy="504722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sp>
          <p:nvSpPr>
            <p:cNvPr id="237" name="Google Shape;237;p36"/>
            <p:cNvSpPr/>
            <p:nvPr/>
          </p:nvSpPr>
          <p:spPr>
            <a:xfrm>
              <a:off x="1007640" y="8279"/>
              <a:ext cx="1510923" cy="1836362"/>
            </a:xfrm>
            <a:prstGeom prst="ellipse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8" name="Google Shape;238;p36"/>
            <p:cNvCxnSpPr/>
            <p:nvPr/>
          </p:nvCxnSpPr>
          <p:spPr>
            <a:xfrm flipH="1">
              <a:off x="789839" y="1519559"/>
              <a:ext cx="431643" cy="2665084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triangle"/>
              <a:tailEnd len="sm" w="sm" type="none"/>
            </a:ln>
          </p:spPr>
        </p:cxnSp>
      </p:grpSp>
      <p:sp>
        <p:nvSpPr>
          <p:cNvPr id="239" name="Google Shape;239;p36"/>
          <p:cNvSpPr/>
          <p:nvPr/>
        </p:nvSpPr>
        <p:spPr>
          <a:xfrm>
            <a:off x="755998" y="1161000"/>
            <a:ext cx="4535284" cy="439056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6"/>
          <p:cNvSpPr txBox="1"/>
          <p:nvPr>
            <p:ph idx="12" type="sldNum"/>
          </p:nvPr>
        </p:nvSpPr>
        <p:spPr>
          <a:xfrm>
            <a:off x="7027375" y="7003756"/>
            <a:ext cx="190200" cy="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