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1" r:id="rId5"/>
    <p:sldId id="260" r:id="rId6"/>
    <p:sldId id="264" r:id="rId7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9"/>
    <p:restoredTop sz="92308"/>
  </p:normalViewPr>
  <p:slideViewPr>
    <p:cSldViewPr snapToGrid="0" showGuides="1">
      <p:cViewPr varScale="1">
        <p:scale>
          <a:sx n="65" d="100"/>
          <a:sy n="65" d="100"/>
        </p:scale>
        <p:origin x="232" y="97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10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767B3-E3F2-9647-8FF7-C76222B2F506}" type="datetimeFigureOut">
              <a:rPr lang="en-IT" smtClean="0"/>
              <a:t>17/02/25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858CC-C943-D54E-BE39-2A121C5F9AE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75662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8885D-116A-4789-9388-9A1CC10D6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00B4B9-2AAC-A082-CD01-E8466E7AF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04860-C311-11E3-332F-141C57D76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30A3-6E65-2142-9AC2-B722F3E560C6}" type="datetimeFigureOut">
              <a:rPr lang="en-IT" smtClean="0"/>
              <a:t>17/02/25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95319-DEAA-3D2C-3F71-1055C0DB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37D1F-66A6-9928-0CC4-7F575B71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0B25-63B5-C541-B3E6-84E5B6035C5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613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BADC9-E597-D864-F4F5-08F40C9A5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74DB4D-7D47-75EC-0DDA-314DAC5A1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4A97B-7C11-91D1-88B5-82947B436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30A3-6E65-2142-9AC2-B722F3E560C6}" type="datetimeFigureOut">
              <a:rPr lang="en-IT" smtClean="0"/>
              <a:t>17/02/25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AB4E3-15B1-729D-C6C5-C14D39967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3E9ED-A8EB-2F6C-4C60-2A00F9940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0B25-63B5-C541-B3E6-84E5B6035C5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236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FF3820-63A5-0A3B-8503-ADDA0270F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E5CC7-ECBF-5F18-F4AF-4CAD718C6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AE398-773F-88A7-F951-A42D0B2AC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30A3-6E65-2142-9AC2-B722F3E560C6}" type="datetimeFigureOut">
              <a:rPr lang="en-IT" smtClean="0"/>
              <a:t>17/02/25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D6EEB-8DC3-CE37-FD0F-8CBA75DE5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C718E-E10A-C18A-46C2-C3730C7AF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0B25-63B5-C541-B3E6-84E5B6035C5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2416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00F85-E87B-840C-30CA-54C821B67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1867C-F4B7-FC14-F27F-5797A9058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B88FD-30B1-58E4-1011-E1E0328EF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30A3-6E65-2142-9AC2-B722F3E560C6}" type="datetimeFigureOut">
              <a:rPr lang="en-IT" smtClean="0"/>
              <a:t>17/02/25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AC0F3-9868-4239-D3B5-76E30BF0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D50CC-1C26-138F-2586-4C14FCB61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0B25-63B5-C541-B3E6-84E5B6035C5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54786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08139-CAC0-98E4-6852-81FBCF855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9ED7D-C608-B67B-4A82-2C1B32888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702D2-035D-EE17-0E18-B9B64B155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30A3-6E65-2142-9AC2-B722F3E560C6}" type="datetimeFigureOut">
              <a:rPr lang="en-IT" smtClean="0"/>
              <a:t>17/02/25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8515F-2929-80DF-BA9E-860D8BA3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11028-9FAB-E012-8820-1E1D8856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0B25-63B5-C541-B3E6-84E5B6035C5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9493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4D87C-7873-322D-D7C9-31A9A3AB7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6A97B-9C2E-7FB5-7D38-E66B18B19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CA4B46-767F-C4F4-252A-D037AC113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5AE7F-6370-32FD-4FE9-A1E7B3B53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30A3-6E65-2142-9AC2-B722F3E560C6}" type="datetimeFigureOut">
              <a:rPr lang="en-IT" smtClean="0"/>
              <a:t>17/02/25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E4927-4FEF-38DB-4E77-3134ECED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5A0BA-7972-542A-1F7D-3534B9D6E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0B25-63B5-C541-B3E6-84E5B6035C5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4475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B987C-BB32-52C9-D7D9-42C251038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58DF9-7B3A-9F7F-C05D-1DF123C5C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F3AA6-8F89-F194-E914-CECDD83C5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9E1516-4CED-639A-ED32-6140964DE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094F7-DD04-E824-E2A3-BC20BE3601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48FA79-D7CE-BEB1-5428-C2268FDEB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30A3-6E65-2142-9AC2-B722F3E560C6}" type="datetimeFigureOut">
              <a:rPr lang="en-IT" smtClean="0"/>
              <a:t>17/02/25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85170D-359A-FFE5-C2B8-9C2F545AF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605C23-9A5B-9F69-E25C-53F89EAE5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0B25-63B5-C541-B3E6-84E5B6035C5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2308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B3ADC-0866-CDC2-1BE7-6031BCE7B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8342A-CB72-AFCC-4EBE-0C61B55A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30A3-6E65-2142-9AC2-B722F3E560C6}" type="datetimeFigureOut">
              <a:rPr lang="en-IT" smtClean="0"/>
              <a:t>17/02/25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7DB17-A031-3DA4-E9EE-D7D66D07C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5FF02-788C-B183-E976-8CD31F5B3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0B25-63B5-C541-B3E6-84E5B6035C5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001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C8E7B6-1ADC-65D9-DD25-DEE4344B8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30A3-6E65-2142-9AC2-B722F3E560C6}" type="datetimeFigureOut">
              <a:rPr lang="en-IT" smtClean="0"/>
              <a:t>17/02/25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FC105-784D-DB21-5216-857BE3642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88979-6CBA-B63E-30F7-23C8A44B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0B25-63B5-C541-B3E6-84E5B6035C5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7492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B8DD6-7D3C-752D-821A-85C7DEBD4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8723E-CC27-BFB7-28E4-88CF4CAF3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4C0E0-93CA-4FB7-A333-5C99DF69B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6BCC1-A48D-FB90-394C-65F746D50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30A3-6E65-2142-9AC2-B722F3E560C6}" type="datetimeFigureOut">
              <a:rPr lang="en-IT" smtClean="0"/>
              <a:t>17/02/25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A0FCC-C9E8-9198-422D-D88B5CC5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8D33E-3380-04FB-346D-337529E1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0B25-63B5-C541-B3E6-84E5B6035C5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4042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A7BC6-1E37-6ED2-C1DA-8DD91A80B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083381-91B1-9E39-68AB-90769548B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853EB-3BD5-339E-8583-3820116AC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13570-D79B-88E1-0106-02F3C66C0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30A3-6E65-2142-9AC2-B722F3E560C6}" type="datetimeFigureOut">
              <a:rPr lang="en-IT" smtClean="0"/>
              <a:t>17/02/25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343B6-A600-24F2-BDF0-64218A29F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577BA-610C-2641-76A1-BE1E25A7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0B25-63B5-C541-B3E6-84E5B6035C5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8196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79A951-3CCE-D099-2F7E-36B1E73B2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4E32B-6335-BC58-1B16-049A99DA2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28FA2-555B-1465-20B7-60DF5D6C9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8C30A3-6E65-2142-9AC2-B722F3E560C6}" type="datetimeFigureOut">
              <a:rPr lang="en-IT" smtClean="0"/>
              <a:t>17/02/25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4E1DB-65D5-19B9-D79A-DF87FF9ED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F02A1-EB74-F5DE-7BB3-BA698B5BE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3E0B25-63B5-C541-B3E6-84E5B6035C5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8607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infn.it/event/44348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6ADED-A7F4-998E-C10E-9DFFA1DD4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0349"/>
            <a:ext cx="9144000" cy="2387600"/>
          </a:xfrm>
        </p:spPr>
        <p:txBody>
          <a:bodyPr/>
          <a:lstStyle/>
          <a:p>
            <a:r>
              <a:rPr lang="en-IT" dirty="0">
                <a:latin typeface="Comic Sans MS" panose="030F0902030302020204" pitchFamily="66" charset="0"/>
              </a:rPr>
              <a:t>Master Classes di Fisica</a:t>
            </a:r>
          </a:p>
        </p:txBody>
      </p:sp>
      <p:pic>
        <p:nvPicPr>
          <p:cNvPr id="4" name="Immagine 8" descr="LOGO INFN NEWS sito">
            <a:extLst>
              <a:ext uri="{FF2B5EF4-FFF2-40B4-BE49-F238E27FC236}">
                <a16:creationId xmlns:a16="http://schemas.microsoft.com/office/drawing/2014/main" id="{12E2872C-C351-1732-F55D-A6CA78FC3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011295" y="270297"/>
            <a:ext cx="2803131" cy="1555971"/>
          </a:xfrm>
          <a:prstGeom prst="rect">
            <a:avLst/>
          </a:prstGeom>
        </p:spPr>
      </p:pic>
      <p:pic>
        <p:nvPicPr>
          <p:cNvPr id="5" name="Immagine 2" descr="IPPOG_Logo_coloured">
            <a:extLst>
              <a:ext uri="{FF2B5EF4-FFF2-40B4-BE49-F238E27FC236}">
                <a16:creationId xmlns:a16="http://schemas.microsoft.com/office/drawing/2014/main" id="{60295FBE-BABC-6CC5-C20E-FCF1BFCF44A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" y="149861"/>
            <a:ext cx="2154279" cy="224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3" descr="Logo_IMC_web">
            <a:extLst>
              <a:ext uri="{FF2B5EF4-FFF2-40B4-BE49-F238E27FC236}">
                <a16:creationId xmlns:a16="http://schemas.microsoft.com/office/drawing/2014/main" id="{B1F51F3F-6D98-376F-7B63-73C9A639D96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357" y="196215"/>
            <a:ext cx="3582761" cy="2043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354C08-1011-2E74-2705-FD3B6E97F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095" y="6217289"/>
            <a:ext cx="7772400" cy="640711"/>
          </a:xfrm>
          <a:prstGeom prst="rect">
            <a:avLst/>
          </a:prstGeom>
        </p:spPr>
      </p:pic>
      <p:pic>
        <p:nvPicPr>
          <p:cNvPr id="1032" name="Picture 8" descr="Università degli Studi di Napoli Federico II | NQSTI">
            <a:extLst>
              <a:ext uri="{FF2B5EF4-FFF2-40B4-BE49-F238E27FC236}">
                <a16:creationId xmlns:a16="http://schemas.microsoft.com/office/drawing/2014/main" id="{A01C8058-CC97-C089-C8BF-3005BBDE5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439" y="4868301"/>
            <a:ext cx="2565679" cy="179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73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E163E-EC6B-BAD7-243B-7CAE4D7E0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286" y="365125"/>
            <a:ext cx="8229601" cy="1325563"/>
          </a:xfrm>
        </p:spPr>
        <p:txBody>
          <a:bodyPr/>
          <a:lstStyle/>
          <a:p>
            <a:r>
              <a:rPr lang="en-IT" dirty="0"/>
              <a:t>MC2025@Napoli      18/02/2025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54981-7DA7-F84E-0E7B-266C23AF6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2" y="1417983"/>
            <a:ext cx="10972800" cy="4758980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en-US" sz="2000" b="1" i="0" dirty="0">
                <a:effectLst/>
                <a:latin typeface="Calibri" panose="020F0502020204030204" pitchFamily="34" charset="0"/>
              </a:rPr>
              <a:t>9:00 - 9:20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 </a:t>
            </a:r>
            <a:r>
              <a:rPr lang="en-US" sz="2000" b="1" i="0" dirty="0">
                <a:effectLst/>
                <a:latin typeface="Calibri" panose="020F0502020204030204" pitchFamily="34" charset="0"/>
              </a:rPr>
              <a:t>Saluti di Benvenuto e </a:t>
            </a:r>
            <a:r>
              <a:rPr lang="en-US" sz="2000" b="1" i="0" dirty="0" err="1">
                <a:effectLst/>
                <a:latin typeface="Calibri" panose="020F0502020204030204" pitchFamily="34" charset="0"/>
              </a:rPr>
              <a:t>Introduzione</a:t>
            </a:r>
            <a:r>
              <a:rPr lang="en-US" sz="2000" b="1" i="0" dirty="0">
                <a:effectLst/>
                <a:latin typeface="Calibri" panose="020F0502020204030204" pitchFamily="34" charset="0"/>
              </a:rPr>
              <a:t> ai </a:t>
            </a:r>
            <a:r>
              <a:rPr lang="en-US" sz="2000" b="1" i="0" dirty="0" err="1">
                <a:effectLst/>
                <a:latin typeface="Calibri" panose="020F0502020204030204" pitchFamily="34" charset="0"/>
              </a:rPr>
              <a:t>lavori</a:t>
            </a:r>
            <a:r>
              <a:rPr lang="en-US" sz="2000" b="1" i="0" dirty="0">
                <a:effectLst/>
                <a:latin typeface="Calibri" panose="020F0502020204030204" pitchFamily="34" charset="0"/>
              </a:rPr>
              <a:t>.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 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Prof.ssa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 Roberta 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Colalillo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 , Prof. Francesco 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Cirotto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, 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Prof.ssa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 Camilla Di Donato  </a:t>
            </a:r>
            <a:endParaRPr lang="en-US" sz="2000" b="0" i="0" dirty="0">
              <a:effectLst/>
            </a:endParaRPr>
          </a:p>
          <a:p>
            <a:pPr fontAlgn="base">
              <a:lnSpc>
                <a:spcPct val="150000"/>
              </a:lnSpc>
            </a:pPr>
            <a:r>
              <a:rPr lang="en-US" sz="2000" b="1" i="0" dirty="0">
                <a:effectLst/>
                <a:latin typeface="Calibri" panose="020F0502020204030204" pitchFamily="34" charset="0"/>
              </a:rPr>
              <a:t>9:20 - 10:50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 </a:t>
            </a:r>
            <a:r>
              <a:rPr lang="en-US" sz="2000" b="1" i="0" dirty="0" err="1">
                <a:effectLst/>
                <a:latin typeface="Calibri" panose="020F0502020204030204" pitchFamily="34" charset="0"/>
              </a:rPr>
              <a:t>Introduzione</a:t>
            </a:r>
            <a:r>
              <a:rPr lang="en-US" sz="2000" b="1" i="0" dirty="0">
                <a:effectLst/>
                <a:latin typeface="Calibri" panose="020F0502020204030204" pitchFamily="34" charset="0"/>
              </a:rPr>
              <a:t> </a:t>
            </a:r>
            <a:r>
              <a:rPr lang="en-US" sz="2000" b="1" i="0" dirty="0" err="1">
                <a:effectLst/>
                <a:latin typeface="Calibri" panose="020F0502020204030204" pitchFamily="34" charset="0"/>
              </a:rPr>
              <a:t>alla</a:t>
            </a:r>
            <a:r>
              <a:rPr lang="en-US" sz="2000" b="1" i="0" dirty="0">
                <a:effectLst/>
                <a:latin typeface="Calibri" panose="020F0502020204030204" pitchFamily="34" charset="0"/>
              </a:rPr>
              <a:t> </a:t>
            </a:r>
            <a:r>
              <a:rPr lang="en-US" sz="2000" b="1" i="0" dirty="0" err="1">
                <a:effectLst/>
                <a:latin typeface="Calibri" panose="020F0502020204030204" pitchFamily="34" charset="0"/>
              </a:rPr>
              <a:t>Fisica</a:t>
            </a:r>
            <a:r>
              <a:rPr lang="en-US" sz="2000" b="1" i="0" dirty="0">
                <a:effectLst/>
                <a:latin typeface="Calibri" panose="020F0502020204030204" pitchFamily="34" charset="0"/>
              </a:rPr>
              <a:t> Moderna: </a:t>
            </a:r>
            <a:r>
              <a:rPr lang="en-US" sz="2000" b="1" i="0" dirty="0" err="1">
                <a:effectLst/>
                <a:latin typeface="Calibri" panose="020F0502020204030204" pitchFamily="34" charset="0"/>
              </a:rPr>
              <a:t>Meccanica</a:t>
            </a:r>
            <a:r>
              <a:rPr lang="en-US" sz="2000" b="1" i="0" dirty="0">
                <a:effectLst/>
                <a:latin typeface="Calibri" panose="020F0502020204030204" pitchFamily="34" charset="0"/>
              </a:rPr>
              <a:t> </a:t>
            </a:r>
            <a:r>
              <a:rPr lang="en-US" sz="2000" b="1" i="0" dirty="0" err="1">
                <a:effectLst/>
                <a:latin typeface="Calibri" panose="020F0502020204030204" pitchFamily="34" charset="0"/>
              </a:rPr>
              <a:t>Quantistica</a:t>
            </a:r>
            <a:r>
              <a:rPr lang="en-US" sz="2000" b="1" i="0" dirty="0">
                <a:effectLst/>
                <a:latin typeface="Calibri" panose="020F0502020204030204" pitchFamily="34" charset="0"/>
              </a:rPr>
              <a:t> &amp; </a:t>
            </a:r>
            <a:r>
              <a:rPr lang="en-US" sz="2000" b="1" i="0" dirty="0" err="1">
                <a:effectLst/>
                <a:latin typeface="Calibri" panose="020F0502020204030204" pitchFamily="34" charset="0"/>
              </a:rPr>
              <a:t>Relatività</a:t>
            </a:r>
            <a:r>
              <a:rPr lang="en-US" sz="2000" b="1" i="0" dirty="0">
                <a:effectLst/>
                <a:latin typeface="Calibri" panose="020F0502020204030204" pitchFamily="34" charset="0"/>
              </a:rPr>
              <a:t> </a:t>
            </a:r>
            <a:r>
              <a:rPr lang="en-US" sz="2000" b="1" i="0" dirty="0" err="1">
                <a:effectLst/>
                <a:latin typeface="Calibri" panose="020F0502020204030204" pitchFamily="34" charset="0"/>
              </a:rPr>
              <a:t>Ristretta</a:t>
            </a:r>
            <a:r>
              <a:rPr lang="en-US" sz="2000" b="1" i="0" dirty="0">
                <a:effectLst/>
                <a:latin typeface="Calibri" panose="020F0502020204030204" pitchFamily="34" charset="0"/>
              </a:rPr>
              <a:t>. 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 Prof. Francesco 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Cirotto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, 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Dipartimento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 di 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Fisica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 "Ettore 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Pancini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"- 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Università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 Federico II e sez. INFN Napoli  </a:t>
            </a:r>
            <a:endParaRPr lang="en-US" sz="2000" b="0" i="0" dirty="0">
              <a:effectLst/>
            </a:endParaRPr>
          </a:p>
          <a:p>
            <a:pPr fontAlgn="base">
              <a:lnSpc>
                <a:spcPct val="150000"/>
              </a:lnSpc>
            </a:pPr>
            <a:r>
              <a:rPr lang="en-US" sz="2000" b="1" i="0" dirty="0">
                <a:effectLst/>
                <a:latin typeface="Calibri" panose="020F0502020204030204" pitchFamily="34" charset="0"/>
              </a:rPr>
              <a:t>10:50 - 11:50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 </a:t>
            </a:r>
            <a:r>
              <a:rPr lang="en-US" sz="2000" b="1" i="0" dirty="0" err="1">
                <a:effectLst/>
                <a:latin typeface="Calibri" panose="020F0502020204030204" pitchFamily="34" charset="0"/>
              </a:rPr>
              <a:t>Pausa</a:t>
            </a:r>
            <a:r>
              <a:rPr lang="en-US" sz="2000" b="1" i="0" dirty="0">
                <a:effectLst/>
                <a:latin typeface="Calibri" panose="020F0502020204030204" pitchFamily="34" charset="0"/>
              </a:rPr>
              <a:t> per </a:t>
            </a:r>
            <a:r>
              <a:rPr lang="en-US" sz="2000" b="1" i="0" dirty="0" err="1">
                <a:effectLst/>
                <a:latin typeface="Calibri" panose="020F0502020204030204" pitchFamily="34" charset="0"/>
              </a:rPr>
              <a:t>Attività</a:t>
            </a:r>
            <a:r>
              <a:rPr lang="en-US" sz="2000" dirty="0">
                <a:latin typeface="Calibri" panose="020F0502020204030204" pitchFamily="34" charset="0"/>
              </a:rPr>
              <a:t>. 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Realtà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aumentata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/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virtuale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 CTA</a:t>
            </a:r>
            <a:r>
              <a:rPr lang="en-US" sz="2000" b="1" i="0" dirty="0">
                <a:effectLst/>
                <a:latin typeface="Calibri" panose="020F0502020204030204" pitchFamily="34" charset="0"/>
              </a:rPr>
              <a:t> 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– 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Dott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. Daniele Ambrosino, Riccardo Del Burgo, Antonio 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Iuliano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, 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Unina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 &amp;</a:t>
            </a:r>
            <a:r>
              <a:rPr lang="en-US" sz="2000" b="1" i="0" dirty="0">
                <a:effectLst/>
                <a:latin typeface="Calibri" panose="020F0502020204030204" pitchFamily="34" charset="0"/>
              </a:rPr>
              <a:t> 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sez. INFN Napoli; 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Giochi-Scienza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 a 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squadre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 a 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cura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dei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Ponys</a:t>
            </a:r>
            <a:r>
              <a:rPr lang="en-US" sz="2000" dirty="0" err="1">
                <a:latin typeface="Calibri" panose="020F0502020204030204" pitchFamily="34" charset="0"/>
              </a:rPr>
              <a:t>-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Dott.ssa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 Lucrezia 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Borriello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, Antonio 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Crispino</a:t>
            </a:r>
            <a:endParaRPr lang="en-US" sz="2000" b="0" i="0" dirty="0">
              <a:effectLst/>
            </a:endParaRPr>
          </a:p>
        </p:txBody>
      </p:sp>
      <p:pic>
        <p:nvPicPr>
          <p:cNvPr id="4" name="Immagine 8" descr="LOGO INFN NEWS sito">
            <a:extLst>
              <a:ext uri="{FF2B5EF4-FFF2-40B4-BE49-F238E27FC236}">
                <a16:creationId xmlns:a16="http://schemas.microsoft.com/office/drawing/2014/main" id="{33D608F2-2FAE-A252-5DE6-AF8E7C78B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340434" y="5829300"/>
            <a:ext cx="1853236" cy="1028700"/>
          </a:xfrm>
          <a:prstGeom prst="rect">
            <a:avLst/>
          </a:prstGeom>
        </p:spPr>
      </p:pic>
      <p:pic>
        <p:nvPicPr>
          <p:cNvPr id="5" name="Immagine 2" descr="IPPOG_Logo_coloured">
            <a:extLst>
              <a:ext uri="{FF2B5EF4-FFF2-40B4-BE49-F238E27FC236}">
                <a16:creationId xmlns:a16="http://schemas.microsoft.com/office/drawing/2014/main" id="{FCA47678-28C9-6014-6030-F41F233B597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" y="149861"/>
            <a:ext cx="1086485" cy="1164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3" descr="Logo_IMC_web">
            <a:extLst>
              <a:ext uri="{FF2B5EF4-FFF2-40B4-BE49-F238E27FC236}">
                <a16:creationId xmlns:a16="http://schemas.microsoft.com/office/drawing/2014/main" id="{D7C4C255-06AD-3ABB-5139-BC195207E1A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327" y="0"/>
            <a:ext cx="1816578" cy="1118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A2DEC3-6120-F25B-C8D4-2FC40AE28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095" y="6217289"/>
            <a:ext cx="7772400" cy="640711"/>
          </a:xfrm>
          <a:prstGeom prst="rect">
            <a:avLst/>
          </a:prstGeom>
        </p:spPr>
      </p:pic>
      <p:pic>
        <p:nvPicPr>
          <p:cNvPr id="8" name="Picture 6" descr="Università di Napoli Federico II – ALEAS project">
            <a:extLst>
              <a:ext uri="{FF2B5EF4-FFF2-40B4-BE49-F238E27FC236}">
                <a16:creationId xmlns:a16="http://schemas.microsoft.com/office/drawing/2014/main" id="{D1351853-28B2-56D6-3157-9F239E292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0" y="5534345"/>
            <a:ext cx="2181067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599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698E5-6325-CACB-210A-D61CE1FC2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51A75-1F1D-0FBF-3603-50286E724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12" y="365125"/>
            <a:ext cx="9445487" cy="1325563"/>
          </a:xfrm>
        </p:spPr>
        <p:txBody>
          <a:bodyPr/>
          <a:lstStyle/>
          <a:p>
            <a:r>
              <a:rPr lang="en-IT" dirty="0"/>
              <a:t>MC2025@Napoli      18/02/2025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9BF76-6673-62CD-4812-081A9EBE8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2" y="1417983"/>
            <a:ext cx="10972800" cy="4758980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en-US" sz="2000" b="1" i="0" dirty="0">
                <a:effectLst/>
                <a:latin typeface="Calibri" panose="020F0502020204030204" pitchFamily="34" charset="0"/>
              </a:rPr>
              <a:t>11:50 - 12:35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 </a:t>
            </a:r>
            <a:r>
              <a:rPr lang="en-US" sz="2000" b="1" i="0" dirty="0">
                <a:effectLst/>
                <a:latin typeface="Calibri" panose="020F0502020204030204" pitchFamily="34" charset="0"/>
              </a:rPr>
              <a:t>Raggi </a:t>
            </a:r>
            <a:r>
              <a:rPr lang="en-US" sz="2000" b="1" i="0" dirty="0" err="1">
                <a:effectLst/>
                <a:latin typeface="Calibri" panose="020F0502020204030204" pitchFamily="34" charset="0"/>
              </a:rPr>
              <a:t>Cosmici</a:t>
            </a:r>
            <a:r>
              <a:rPr lang="en-US" sz="2000" b="1" i="0" dirty="0">
                <a:effectLst/>
                <a:latin typeface="Calibri" panose="020F0502020204030204" pitchFamily="34" charset="0"/>
              </a:rPr>
              <a:t>. 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Prof.ssa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 Laura Valore, 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Dipartimento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 di 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Fisica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 "Ettore 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Pancini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"- 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Università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 Federico II e sez. INFN Napoli </a:t>
            </a:r>
            <a:endParaRPr lang="en-US" sz="2000" b="0" i="0" dirty="0">
              <a:effectLst/>
            </a:endParaRPr>
          </a:p>
          <a:p>
            <a:pPr fontAlgn="base">
              <a:lnSpc>
                <a:spcPct val="150000"/>
              </a:lnSpc>
            </a:pPr>
            <a:r>
              <a:rPr lang="en-US" sz="2000" b="1" i="0" dirty="0">
                <a:effectLst/>
                <a:latin typeface="Calibri" panose="020F0502020204030204" pitchFamily="34" charset="0"/>
              </a:rPr>
              <a:t>12:35 – 14:00 </a:t>
            </a:r>
            <a:r>
              <a:rPr lang="en-US" sz="2000" b="1" i="0" dirty="0" err="1">
                <a:effectLst/>
                <a:latin typeface="Calibri" panose="020F0502020204030204" pitchFamily="34" charset="0"/>
              </a:rPr>
              <a:t>Pausa</a:t>
            </a:r>
            <a:r>
              <a:rPr lang="en-US" sz="2000" b="1" i="0" dirty="0">
                <a:effectLst/>
                <a:latin typeface="Calibri" panose="020F0502020204030204" pitchFamily="34" charset="0"/>
              </a:rPr>
              <a:t> </a:t>
            </a:r>
            <a:r>
              <a:rPr lang="en-US" sz="2000" b="1" i="0" dirty="0" err="1">
                <a:effectLst/>
                <a:latin typeface="Calibri" panose="020F0502020204030204" pitchFamily="34" charset="0"/>
              </a:rPr>
              <a:t>pranzo</a:t>
            </a:r>
            <a:r>
              <a:rPr lang="en-US" sz="2000" b="1" i="0" dirty="0">
                <a:effectLst/>
                <a:latin typeface="Calibri" panose="020F0502020204030204" pitchFamily="34" charset="0"/>
              </a:rPr>
              <a:t> – </a:t>
            </a:r>
            <a:r>
              <a:rPr lang="en-US" sz="2000" b="1" i="0" dirty="0" err="1">
                <a:effectLst/>
                <a:latin typeface="Calibri" panose="020F0502020204030204" pitchFamily="34" charset="0"/>
              </a:rPr>
              <a:t>Colazione</a:t>
            </a:r>
            <a:r>
              <a:rPr lang="en-US" sz="2000" b="1" i="0" dirty="0">
                <a:effectLst/>
                <a:latin typeface="Calibri" panose="020F0502020204030204" pitchFamily="34" charset="0"/>
              </a:rPr>
              <a:t> al </a:t>
            </a:r>
            <a:r>
              <a:rPr lang="en-US" sz="2000" b="1" i="0" dirty="0" err="1">
                <a:effectLst/>
                <a:latin typeface="Calibri" panose="020F0502020204030204" pitchFamily="34" charset="0"/>
              </a:rPr>
              <a:t>sacco</a:t>
            </a:r>
            <a:r>
              <a:rPr lang="en-US" sz="2000" b="1" i="0" dirty="0">
                <a:effectLst/>
                <a:latin typeface="Calibri" panose="020F0502020204030204" pitchFamily="34" charset="0"/>
              </a:rPr>
              <a:t> o </a:t>
            </a:r>
            <a:r>
              <a:rPr lang="en-US" sz="2000" b="1" i="0" dirty="0" err="1">
                <a:effectLst/>
                <a:latin typeface="Calibri" panose="020F0502020204030204" pitchFamily="34" charset="0"/>
              </a:rPr>
              <a:t>presso</a:t>
            </a:r>
            <a:r>
              <a:rPr lang="en-US" sz="2000" b="1" i="0" dirty="0">
                <a:effectLst/>
                <a:latin typeface="Calibri" panose="020F0502020204030204" pitchFamily="34" charset="0"/>
              </a:rPr>
              <a:t> </a:t>
            </a:r>
            <a:r>
              <a:rPr lang="en-US" sz="2000" b="1" i="0" dirty="0" err="1">
                <a:effectLst/>
                <a:latin typeface="Calibri" panose="020F0502020204030204" pitchFamily="34" charset="0"/>
              </a:rPr>
              <a:t>i</a:t>
            </a:r>
            <a:r>
              <a:rPr lang="en-US" sz="2000" b="1" i="0" dirty="0">
                <a:effectLst/>
                <a:latin typeface="Calibri" panose="020F0502020204030204" pitchFamily="34" charset="0"/>
              </a:rPr>
              <a:t> </a:t>
            </a:r>
            <a:r>
              <a:rPr lang="en-US" sz="2000" b="1" i="0" dirty="0" err="1">
                <a:effectLst/>
                <a:latin typeface="Calibri" panose="020F0502020204030204" pitchFamily="34" charset="0"/>
              </a:rPr>
              <a:t>locali</a:t>
            </a:r>
            <a:r>
              <a:rPr lang="en-US" sz="2000" b="1" i="0" dirty="0">
                <a:effectLst/>
                <a:latin typeface="Calibri" panose="020F0502020204030204" pitchFamily="34" charset="0"/>
              </a:rPr>
              <a:t> </a:t>
            </a:r>
            <a:r>
              <a:rPr lang="en-US" sz="2000" b="1" i="0" dirty="0" err="1">
                <a:effectLst/>
                <a:latin typeface="Calibri" panose="020F0502020204030204" pitchFamily="34" charset="0"/>
              </a:rPr>
              <a:t>della</a:t>
            </a:r>
            <a:r>
              <a:rPr lang="en-US" sz="2000" b="1" i="0" dirty="0">
                <a:effectLst/>
                <a:latin typeface="Calibri" panose="020F0502020204030204" pitchFamily="34" charset="0"/>
              </a:rPr>
              <a:t> </a:t>
            </a:r>
            <a:r>
              <a:rPr lang="en-US" sz="2000" b="1" i="0" dirty="0" err="1">
                <a:effectLst/>
                <a:latin typeface="Calibri" panose="020F0502020204030204" pitchFamily="34" charset="0"/>
              </a:rPr>
              <a:t>mensa</a:t>
            </a:r>
            <a:endParaRPr lang="en-US" sz="2000" b="1" i="0" dirty="0">
              <a:effectLst/>
              <a:latin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2000" b="1" i="0" dirty="0">
                <a:effectLst/>
                <a:latin typeface="Calibri" panose="020F0502020204030204" pitchFamily="34" charset="0"/>
              </a:rPr>
              <a:t>14:00 - 14:45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 </a:t>
            </a:r>
            <a:r>
              <a:rPr lang="en-US" sz="2000" b="1" i="0" dirty="0" err="1">
                <a:effectLst/>
                <a:latin typeface="Calibri" panose="020F0502020204030204" pitchFamily="34" charset="0"/>
              </a:rPr>
              <a:t>Acceleratori</a:t>
            </a:r>
            <a:r>
              <a:rPr lang="en-US" sz="2000" b="1" i="0" dirty="0">
                <a:effectLst/>
                <a:latin typeface="Calibri" panose="020F0502020204030204" pitchFamily="34" charset="0"/>
              </a:rPr>
              <a:t> e </a:t>
            </a:r>
            <a:r>
              <a:rPr lang="en-US" sz="2000" b="1" i="0" dirty="0" err="1">
                <a:effectLst/>
                <a:latin typeface="Calibri" panose="020F0502020204030204" pitchFamily="34" charset="0"/>
              </a:rPr>
              <a:t>Rivelatori</a:t>
            </a:r>
            <a:r>
              <a:rPr lang="en-US" sz="2000" b="1" i="0" dirty="0">
                <a:effectLst/>
                <a:latin typeface="Calibri" panose="020F0502020204030204" pitchFamily="34" charset="0"/>
              </a:rPr>
              <a:t> di </a:t>
            </a:r>
            <a:r>
              <a:rPr lang="en-US" sz="2000" b="1" i="0" dirty="0" err="1">
                <a:effectLst/>
                <a:latin typeface="Calibri" panose="020F0502020204030204" pitchFamily="34" charset="0"/>
              </a:rPr>
              <a:t>Particelle</a:t>
            </a:r>
            <a:r>
              <a:rPr lang="en-US" sz="2000" dirty="0">
                <a:latin typeface="Calibri" panose="020F0502020204030204" pitchFamily="34" charset="0"/>
              </a:rPr>
              <a:t>. 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Prof. Massimo Della Pietra, 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Dipartimento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 di 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Fisica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 "Ettore 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Pancini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"- 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Università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 Federico II e sez. INFN Napoli  </a:t>
            </a:r>
            <a:endParaRPr lang="en-US" sz="2000" b="0" i="0" dirty="0">
              <a:effectLst/>
            </a:endParaRPr>
          </a:p>
          <a:p>
            <a:pPr fontAlgn="base">
              <a:lnSpc>
                <a:spcPct val="150000"/>
              </a:lnSpc>
            </a:pPr>
            <a:r>
              <a:rPr lang="en-US" sz="2000" b="0" i="0" dirty="0">
                <a:effectLst/>
                <a:latin typeface="Calibri" panose="020F0502020204030204" pitchFamily="34" charset="0"/>
              </a:rPr>
              <a:t> </a:t>
            </a:r>
            <a:r>
              <a:rPr lang="en-US" sz="2000" b="1" i="0" dirty="0">
                <a:effectLst/>
                <a:latin typeface="Calibri" panose="020F0502020204030204" pitchFamily="34" charset="0"/>
              </a:rPr>
              <a:t>14:45 - 15:30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 </a:t>
            </a:r>
            <a:r>
              <a:rPr lang="en-US" sz="2000" b="1" i="0" dirty="0" err="1">
                <a:effectLst/>
                <a:latin typeface="Calibri" panose="020F0502020204030204" pitchFamily="34" charset="0"/>
              </a:rPr>
              <a:t>Particelle</a:t>
            </a:r>
            <a:r>
              <a:rPr lang="en-US" sz="2000" b="1" i="0" dirty="0">
                <a:effectLst/>
                <a:latin typeface="Calibri" panose="020F0502020204030204" pitchFamily="34" charset="0"/>
              </a:rPr>
              <a:t> </a:t>
            </a:r>
            <a:r>
              <a:rPr lang="en-US" sz="2000" b="1" i="0" dirty="0" err="1">
                <a:effectLst/>
                <a:latin typeface="Calibri" panose="020F0502020204030204" pitchFamily="34" charset="0"/>
              </a:rPr>
              <a:t>Elementari</a:t>
            </a:r>
            <a:r>
              <a:rPr lang="en-US" sz="2000" b="1" i="0" dirty="0">
                <a:effectLst/>
                <a:latin typeface="Calibri" panose="020F0502020204030204" pitchFamily="34" charset="0"/>
              </a:rPr>
              <a:t> ed </a:t>
            </a:r>
            <a:r>
              <a:rPr lang="en-US" sz="2000" b="1" i="0" dirty="0" err="1">
                <a:effectLst/>
                <a:latin typeface="Calibri" panose="020F0502020204030204" pitchFamily="34" charset="0"/>
              </a:rPr>
              <a:t>Interazioni</a:t>
            </a:r>
            <a:r>
              <a:rPr lang="en-US" sz="2000" b="1" i="0" dirty="0">
                <a:effectLst/>
                <a:latin typeface="Calibri" panose="020F0502020204030204" pitchFamily="34" charset="0"/>
              </a:rPr>
              <a:t> </a:t>
            </a:r>
            <a:r>
              <a:rPr lang="en-US" sz="2000" b="1" i="0" dirty="0" err="1">
                <a:effectLst/>
                <a:latin typeface="Calibri" panose="020F0502020204030204" pitchFamily="34" charset="0"/>
              </a:rPr>
              <a:t>Fondamentali</a:t>
            </a:r>
            <a:r>
              <a:rPr lang="en-US" sz="2000" dirty="0">
                <a:latin typeface="Calibri" panose="020F0502020204030204" pitchFamily="34" charset="0"/>
              </a:rPr>
              <a:t>. 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Prof. Francesco 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Conventi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, </a:t>
            </a:r>
            <a:r>
              <a:rPr lang="en-US" sz="2000" b="0" i="0" dirty="0" err="1">
                <a:effectLst/>
                <a:latin typeface="Calibri" panose="020F0502020204030204" pitchFamily="34" charset="0"/>
              </a:rPr>
              <a:t>Università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  Parthenope e sez. INFN Napoli  </a:t>
            </a:r>
            <a:endParaRPr lang="en-US" sz="2000" b="0" i="0" dirty="0">
              <a:effectLst/>
            </a:endParaRPr>
          </a:p>
          <a:p>
            <a:pPr fontAlgn="base">
              <a:lnSpc>
                <a:spcPct val="150000"/>
              </a:lnSpc>
            </a:pPr>
            <a:r>
              <a:rPr lang="en-US" sz="2000" b="1" i="0" dirty="0">
                <a:effectLst/>
                <a:latin typeface="Calibri" panose="020F0502020204030204" pitchFamily="34" charset="0"/>
              </a:rPr>
              <a:t>15:30 - 16:30</a:t>
            </a:r>
            <a:r>
              <a:rPr lang="en-US" sz="2000" b="0" i="0" dirty="0">
                <a:effectLst/>
                <a:latin typeface="Calibri" panose="020F0502020204030204" pitchFamily="34" charset="0"/>
              </a:rPr>
              <a:t> </a:t>
            </a:r>
            <a:r>
              <a:rPr lang="en-US" sz="2000" b="1" i="0" dirty="0" err="1">
                <a:effectLst/>
                <a:latin typeface="Calibri" panose="020F0502020204030204" pitchFamily="34" charset="0"/>
              </a:rPr>
              <a:t>Realtà</a:t>
            </a:r>
            <a:r>
              <a:rPr lang="en-US" sz="2000" b="1" i="0" dirty="0">
                <a:effectLst/>
                <a:latin typeface="Calibri" panose="020F0502020204030204" pitchFamily="34" charset="0"/>
              </a:rPr>
              <a:t> </a:t>
            </a:r>
            <a:r>
              <a:rPr lang="en-US" sz="2000" b="1" i="0" dirty="0" err="1">
                <a:effectLst/>
                <a:latin typeface="Calibri" panose="020F0502020204030204" pitchFamily="34" charset="0"/>
              </a:rPr>
              <a:t>aumentata</a:t>
            </a:r>
            <a:r>
              <a:rPr lang="en-US" sz="2000" b="1" i="0" dirty="0">
                <a:effectLst/>
                <a:latin typeface="Calibri" panose="020F0502020204030204" pitchFamily="34" charset="0"/>
              </a:rPr>
              <a:t>/</a:t>
            </a:r>
            <a:r>
              <a:rPr lang="en-US" sz="2000" b="1" i="0" dirty="0" err="1">
                <a:effectLst/>
                <a:latin typeface="Calibri" panose="020F0502020204030204" pitchFamily="34" charset="0"/>
              </a:rPr>
              <a:t>virtuale</a:t>
            </a:r>
            <a:r>
              <a:rPr lang="en-US" sz="2000" b="1" i="0" dirty="0">
                <a:effectLst/>
                <a:latin typeface="Calibri" panose="020F0502020204030204" pitchFamily="34" charset="0"/>
              </a:rPr>
              <a:t> CTA </a:t>
            </a:r>
            <a:endParaRPr lang="en-US" sz="2000" b="0" i="0" dirty="0">
              <a:effectLst/>
            </a:endParaRPr>
          </a:p>
          <a:p>
            <a:pPr fontAlgn="base">
              <a:lnSpc>
                <a:spcPct val="150000"/>
              </a:lnSpc>
            </a:pPr>
            <a:endParaRPr lang="en-US" sz="2000" b="0" i="0" dirty="0">
              <a:effectLst/>
            </a:endParaRPr>
          </a:p>
        </p:txBody>
      </p:sp>
      <p:pic>
        <p:nvPicPr>
          <p:cNvPr id="4" name="Immagine 8" descr="LOGO INFN NEWS sito">
            <a:extLst>
              <a:ext uri="{FF2B5EF4-FFF2-40B4-BE49-F238E27FC236}">
                <a16:creationId xmlns:a16="http://schemas.microsoft.com/office/drawing/2014/main" id="{4AF2E557-A80B-EF05-E99F-F515CD386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340434" y="5829300"/>
            <a:ext cx="1853236" cy="1028700"/>
          </a:xfrm>
          <a:prstGeom prst="rect">
            <a:avLst/>
          </a:prstGeom>
        </p:spPr>
      </p:pic>
      <p:pic>
        <p:nvPicPr>
          <p:cNvPr id="5" name="Immagine 2" descr="IPPOG_Logo_coloured">
            <a:extLst>
              <a:ext uri="{FF2B5EF4-FFF2-40B4-BE49-F238E27FC236}">
                <a16:creationId xmlns:a16="http://schemas.microsoft.com/office/drawing/2014/main" id="{E0A173DD-A5BA-D4EE-09BB-4859F8DFB06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" y="149861"/>
            <a:ext cx="1086485" cy="1164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3" descr="Logo_IMC_web">
            <a:extLst>
              <a:ext uri="{FF2B5EF4-FFF2-40B4-BE49-F238E27FC236}">
                <a16:creationId xmlns:a16="http://schemas.microsoft.com/office/drawing/2014/main" id="{56947D5B-A559-BE5B-7F40-24709F98C8C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327" y="0"/>
            <a:ext cx="1816578" cy="1118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F43132-42B6-8E3B-938E-CB1B283CC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095" y="6217289"/>
            <a:ext cx="7772400" cy="640711"/>
          </a:xfrm>
          <a:prstGeom prst="rect">
            <a:avLst/>
          </a:prstGeom>
        </p:spPr>
      </p:pic>
      <p:pic>
        <p:nvPicPr>
          <p:cNvPr id="8" name="Picture 6" descr="Università di Napoli Federico II – ALEAS project">
            <a:extLst>
              <a:ext uri="{FF2B5EF4-FFF2-40B4-BE49-F238E27FC236}">
                <a16:creationId xmlns:a16="http://schemas.microsoft.com/office/drawing/2014/main" id="{D1C20E25-15B0-B947-81DC-22A5D6D6E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0" y="5534345"/>
            <a:ext cx="2181067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249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BA1CE-059F-2C1C-B237-689335EE3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76833-A805-6BED-9037-C0872FEB6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12" y="365125"/>
            <a:ext cx="8342015" cy="1325563"/>
          </a:xfrm>
        </p:spPr>
        <p:txBody>
          <a:bodyPr/>
          <a:lstStyle/>
          <a:p>
            <a:r>
              <a:rPr lang="en-IT" dirty="0"/>
              <a:t>MC2025@Napoli      HandsOn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18B98-FD4E-4F15-C7B8-0BC74FAEC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2" y="1848677"/>
            <a:ext cx="10972800" cy="432828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Ricercatori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un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giorno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analizzare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raccolti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esperimenti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fisica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acceleratori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astrofisica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per fare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misura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prima persona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confrontare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risultati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ottenuti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gruppi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ricerca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it-IT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 Febbraio 2025: 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ATLAS</a:t>
            </a:r>
            <a:endParaRPr lang="en-IT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it-IT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Marzo 2025: 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Auger</a:t>
            </a:r>
            <a:endParaRPr lang="it-IT" sz="2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it-IT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marzo 2025: Belle II </a:t>
            </a:r>
            <a:r>
              <a:rPr lang="en-IT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fontAlgn="base">
              <a:lnSpc>
                <a:spcPct val="150000"/>
              </a:lnSpc>
            </a:pPr>
            <a:endParaRPr lang="en-US" sz="2000" b="0" i="0" dirty="0">
              <a:effectLst/>
            </a:endParaRPr>
          </a:p>
          <a:p>
            <a:pPr fontAlgn="base">
              <a:lnSpc>
                <a:spcPct val="150000"/>
              </a:lnSpc>
            </a:pPr>
            <a:endParaRPr lang="en-US" sz="2000" b="0" i="0" dirty="0">
              <a:effectLst/>
            </a:endParaRPr>
          </a:p>
        </p:txBody>
      </p:sp>
      <p:pic>
        <p:nvPicPr>
          <p:cNvPr id="4" name="Immagine 8" descr="LOGO INFN NEWS sito">
            <a:extLst>
              <a:ext uri="{FF2B5EF4-FFF2-40B4-BE49-F238E27FC236}">
                <a16:creationId xmlns:a16="http://schemas.microsoft.com/office/drawing/2014/main" id="{E5819293-8AF4-AEA0-E843-E5AC00032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340434" y="5829300"/>
            <a:ext cx="1853236" cy="1028700"/>
          </a:xfrm>
          <a:prstGeom prst="rect">
            <a:avLst/>
          </a:prstGeom>
        </p:spPr>
      </p:pic>
      <p:pic>
        <p:nvPicPr>
          <p:cNvPr id="5" name="Immagine 2" descr="IPPOG_Logo_coloured">
            <a:extLst>
              <a:ext uri="{FF2B5EF4-FFF2-40B4-BE49-F238E27FC236}">
                <a16:creationId xmlns:a16="http://schemas.microsoft.com/office/drawing/2014/main" id="{55F3F385-E792-83E6-839F-BFABCB6CD0F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" y="149861"/>
            <a:ext cx="1086485" cy="1164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3" descr="Logo_IMC_web">
            <a:extLst>
              <a:ext uri="{FF2B5EF4-FFF2-40B4-BE49-F238E27FC236}">
                <a16:creationId xmlns:a16="http://schemas.microsoft.com/office/drawing/2014/main" id="{B70E5F53-7A82-4D20-9309-26399AFDD59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327" y="0"/>
            <a:ext cx="1816578" cy="1118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F9862C-8496-91DB-FD30-0F24EE2709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095" y="6217289"/>
            <a:ext cx="7772400" cy="640711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8FE84B79-548A-0CE6-419D-5715A1BA6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7238" y="3081258"/>
            <a:ext cx="3690501" cy="2586394"/>
          </a:xfrm>
          <a:prstGeom prst="rect">
            <a:avLst/>
          </a:prstGeom>
        </p:spPr>
      </p:pic>
      <p:pic>
        <p:nvPicPr>
          <p:cNvPr id="10" name="Picture 6" descr="Università di Napoli Federico II – ALEAS project">
            <a:extLst>
              <a:ext uri="{FF2B5EF4-FFF2-40B4-BE49-F238E27FC236}">
                <a16:creationId xmlns:a16="http://schemas.microsoft.com/office/drawing/2014/main" id="{671EC355-A03B-601D-53E3-91CC3567C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0" y="5534345"/>
            <a:ext cx="2181067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77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1C00A-89EF-6B20-295F-807965D8C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and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2AE55F5B-BC63-BBA6-9DED-4425A5812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" y="424400"/>
            <a:ext cx="7772400" cy="32544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5031E2-8B61-9AFC-6F3A-97B6CCC50AC4}"/>
              </a:ext>
            </a:extLst>
          </p:cNvPr>
          <p:cNvSpPr txBox="1"/>
          <p:nvPr/>
        </p:nvSpPr>
        <p:spPr>
          <a:xfrm>
            <a:off x="8066893" y="107754"/>
            <a:ext cx="367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agenda.infn.it</a:t>
            </a:r>
            <a:r>
              <a:rPr lang="en-US" dirty="0">
                <a:hlinkClick r:id="rId3"/>
              </a:rPr>
              <a:t>/event/44348/</a:t>
            </a:r>
            <a:endParaRPr lang="en-IT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90A418-6782-8EE3-9817-CFADE8CE35F9}"/>
              </a:ext>
            </a:extLst>
          </p:cNvPr>
          <p:cNvSpPr txBox="1"/>
          <p:nvPr/>
        </p:nvSpPr>
        <p:spPr>
          <a:xfrm>
            <a:off x="552484" y="3768606"/>
            <a:ext cx="11344656" cy="971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Nel Summer Camp </a:t>
            </a:r>
            <a:r>
              <a:rPr lang="en-US" sz="2000" dirty="0" err="1"/>
              <a:t>saranno</a:t>
            </a:r>
            <a:r>
              <a:rPr lang="en-US" sz="2000" dirty="0"/>
              <a:t> </a:t>
            </a:r>
            <a:r>
              <a:rPr lang="en-US" sz="2000" dirty="0" err="1"/>
              <a:t>affrontati</a:t>
            </a:r>
            <a:r>
              <a:rPr lang="en-US" sz="2000" dirty="0"/>
              <a:t>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temi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fanno</a:t>
            </a:r>
            <a:r>
              <a:rPr lang="en-US" sz="2000" dirty="0"/>
              <a:t> </a:t>
            </a:r>
            <a:r>
              <a:rPr lang="en-US" sz="2000" dirty="0" err="1"/>
              <a:t>parte</a:t>
            </a:r>
            <a:r>
              <a:rPr lang="en-US" sz="2000" dirty="0"/>
              <a:t> </a:t>
            </a:r>
            <a:r>
              <a:rPr lang="en-US" sz="2000" dirty="0" err="1"/>
              <a:t>delle</a:t>
            </a:r>
            <a:r>
              <a:rPr lang="en-US" sz="2000" dirty="0"/>
              <a:t> discipline </a:t>
            </a:r>
            <a:r>
              <a:rPr lang="en-US" sz="2000" b="1" dirty="0"/>
              <a:t>STEAM</a:t>
            </a:r>
            <a:r>
              <a:rPr lang="en-US" sz="2000" dirty="0"/>
              <a:t> (Science, Technology, Engineering, Arts, and Mathematics), </a:t>
            </a:r>
            <a:r>
              <a:rPr lang="en-US" sz="2000" dirty="0" err="1"/>
              <a:t>sia</a:t>
            </a:r>
            <a:r>
              <a:rPr lang="en-US" sz="2000" dirty="0"/>
              <a:t> con </a:t>
            </a:r>
            <a:r>
              <a:rPr lang="en-US" sz="2000" dirty="0" err="1"/>
              <a:t>attività</a:t>
            </a:r>
            <a:r>
              <a:rPr lang="en-US" sz="2000" dirty="0"/>
              <a:t> </a:t>
            </a:r>
            <a:r>
              <a:rPr lang="en-US" sz="2000" dirty="0" err="1"/>
              <a:t>seminariali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con </a:t>
            </a:r>
            <a:r>
              <a:rPr lang="en-US" sz="2000" dirty="0" err="1"/>
              <a:t>laboratori</a:t>
            </a:r>
            <a:r>
              <a:rPr lang="en-US" sz="2000" dirty="0"/>
              <a:t>. </a:t>
            </a:r>
            <a:endParaRPr lang="en-IT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134849-603E-47E4-2B7D-A6EE97C90533}"/>
              </a:ext>
            </a:extLst>
          </p:cNvPr>
          <p:cNvSpPr txBox="1"/>
          <p:nvPr/>
        </p:nvSpPr>
        <p:spPr>
          <a:xfrm>
            <a:off x="8043701" y="1245683"/>
            <a:ext cx="38302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104 </a:t>
            </a:r>
            <a:r>
              <a:rPr lang="en-US" sz="2000" b="1" dirty="0" err="1"/>
              <a:t>posti</a:t>
            </a:r>
            <a:r>
              <a:rPr lang="en-US" sz="2000" b="1" dirty="0"/>
              <a:t> per </a:t>
            </a:r>
            <a:r>
              <a:rPr lang="en-US" sz="2000" b="1" dirty="0" err="1"/>
              <a:t>studentesse</a:t>
            </a:r>
            <a:r>
              <a:rPr lang="en-US" sz="2000" b="1" dirty="0"/>
              <a:t> e </a:t>
            </a:r>
            <a:r>
              <a:rPr lang="en-US" sz="2000" b="1" dirty="0" err="1"/>
              <a:t>studenti</a:t>
            </a:r>
            <a:r>
              <a:rPr lang="en-US" sz="2000" b="1" dirty="0"/>
              <a:t> e 20 per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docenti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dirty="0"/>
              <a:t>59 </a:t>
            </a:r>
            <a:r>
              <a:rPr lang="en-US" sz="2000" dirty="0" err="1"/>
              <a:t>studentesse</a:t>
            </a:r>
            <a:r>
              <a:rPr lang="en-US" sz="2000" dirty="0"/>
              <a:t> e </a:t>
            </a:r>
            <a:r>
              <a:rPr lang="en-US" sz="2000" dirty="0" err="1"/>
              <a:t>studenti</a:t>
            </a:r>
            <a:r>
              <a:rPr lang="en-US" sz="2000" dirty="0"/>
              <a:t> </a:t>
            </a:r>
            <a:r>
              <a:rPr lang="en-US" sz="2000" dirty="0" err="1"/>
              <a:t>selezionati</a:t>
            </a:r>
            <a:r>
              <a:rPr lang="en-US" sz="2000" dirty="0"/>
              <a:t> </a:t>
            </a:r>
            <a:r>
              <a:rPr lang="en-US" sz="2000" dirty="0" err="1"/>
              <a:t>dai</a:t>
            </a:r>
            <a:r>
              <a:rPr lang="en-US" sz="2000" dirty="0"/>
              <a:t> </a:t>
            </a:r>
            <a:r>
              <a:rPr lang="en-US" sz="2000" dirty="0" err="1"/>
              <a:t>progetti</a:t>
            </a:r>
            <a:r>
              <a:rPr lang="en-US" sz="2000" dirty="0"/>
              <a:t> di </a:t>
            </a:r>
            <a:r>
              <a:rPr lang="en-US" sz="2000" dirty="0" err="1"/>
              <a:t>divulgazione</a:t>
            </a:r>
            <a:r>
              <a:rPr lang="en-US" sz="2000" dirty="0"/>
              <a:t> </a:t>
            </a:r>
            <a:r>
              <a:rPr lang="en-US" sz="2000" dirty="0" err="1"/>
              <a:t>scientifica</a:t>
            </a:r>
            <a:r>
              <a:rPr lang="en-US" sz="2000" dirty="0"/>
              <a:t> INFN</a:t>
            </a:r>
            <a:endParaRPr lang="en-IT" sz="20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493C095-FB49-A545-AD53-9EBAE421E8C3}"/>
              </a:ext>
            </a:extLst>
          </p:cNvPr>
          <p:cNvSpPr txBox="1">
            <a:spLocks/>
          </p:cNvSpPr>
          <p:nvPr/>
        </p:nvSpPr>
        <p:spPr>
          <a:xfrm>
            <a:off x="1333994" y="4985800"/>
            <a:ext cx="3661832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T" sz="6000" b="1" dirty="0"/>
              <a:t>S</a:t>
            </a:r>
            <a:r>
              <a:rPr lang="it-IT" sz="6000" b="1" dirty="0"/>
              <a:t>elezione</a:t>
            </a:r>
            <a:r>
              <a:rPr lang="en-IT" sz="6000" b="1" dirty="0"/>
              <a:t> Studenti</a:t>
            </a:r>
          </a:p>
        </p:txBody>
      </p:sp>
      <p:sp>
        <p:nvSpPr>
          <p:cNvPr id="16" name="Rettangolo 5">
            <a:extLst>
              <a:ext uri="{FF2B5EF4-FFF2-40B4-BE49-F238E27FC236}">
                <a16:creationId xmlns:a16="http://schemas.microsoft.com/office/drawing/2014/main" id="{EEE82DDF-F59A-AD5F-337A-5ABBCA7A714E}"/>
              </a:ext>
            </a:extLst>
          </p:cNvPr>
          <p:cNvSpPr/>
          <p:nvPr/>
        </p:nvSpPr>
        <p:spPr>
          <a:xfrm>
            <a:off x="1333994" y="4931246"/>
            <a:ext cx="3661832" cy="172797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6">
            <a:extLst>
              <a:ext uri="{FF2B5EF4-FFF2-40B4-BE49-F238E27FC236}">
                <a16:creationId xmlns:a16="http://schemas.microsoft.com/office/drawing/2014/main" id="{4C2906CF-EDB7-5471-4272-A605E0433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114" y="4985800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71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8EB6A-E9D6-81D1-1676-FD12C047D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24869-E709-294F-06FE-F3D1AB2BF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617"/>
            <a:ext cx="9144000" cy="3327634"/>
          </a:xfrm>
        </p:spPr>
        <p:txBody>
          <a:bodyPr>
            <a:normAutofit fontScale="90000"/>
          </a:bodyPr>
          <a:lstStyle/>
          <a:p>
            <a:r>
              <a:rPr lang="en-IT" dirty="0">
                <a:latin typeface="Comic Sans MS" panose="030F0902030302020204" pitchFamily="66" charset="0"/>
              </a:rPr>
              <a:t>Master Classes di Fisica</a:t>
            </a:r>
            <a:br>
              <a:rPr lang="en-IT" dirty="0">
                <a:latin typeface="Comic Sans MS" panose="030F0902030302020204" pitchFamily="66" charset="0"/>
              </a:rPr>
            </a:br>
            <a:br>
              <a:rPr lang="en-IT" dirty="0">
                <a:latin typeface="Comic Sans MS" panose="030F0902030302020204" pitchFamily="66" charset="0"/>
              </a:rPr>
            </a:br>
            <a:r>
              <a:rPr lang="en-IT" dirty="0">
                <a:latin typeface="Comic Sans MS" panose="030F0902030302020204" pitchFamily="66" charset="0"/>
              </a:rPr>
              <a:t>Have fun… Hands on Physics!</a:t>
            </a:r>
          </a:p>
        </p:txBody>
      </p:sp>
      <p:pic>
        <p:nvPicPr>
          <p:cNvPr id="4" name="Immagine 8" descr="LOGO INFN NEWS sito">
            <a:extLst>
              <a:ext uri="{FF2B5EF4-FFF2-40B4-BE49-F238E27FC236}">
                <a16:creationId xmlns:a16="http://schemas.microsoft.com/office/drawing/2014/main" id="{CF1560D1-64DD-5A74-A92D-ECD9AC2A4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011295" y="270297"/>
            <a:ext cx="2803131" cy="1555971"/>
          </a:xfrm>
          <a:prstGeom prst="rect">
            <a:avLst/>
          </a:prstGeom>
        </p:spPr>
      </p:pic>
      <p:pic>
        <p:nvPicPr>
          <p:cNvPr id="5" name="Immagine 2" descr="IPPOG_Logo_coloured">
            <a:extLst>
              <a:ext uri="{FF2B5EF4-FFF2-40B4-BE49-F238E27FC236}">
                <a16:creationId xmlns:a16="http://schemas.microsoft.com/office/drawing/2014/main" id="{BF2BF868-797E-4DEF-B9C6-244C23BA5B2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" y="149861"/>
            <a:ext cx="2154279" cy="224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3" descr="Logo_IMC_web">
            <a:extLst>
              <a:ext uri="{FF2B5EF4-FFF2-40B4-BE49-F238E27FC236}">
                <a16:creationId xmlns:a16="http://schemas.microsoft.com/office/drawing/2014/main" id="{B65B4526-B311-4EED-4C5A-C26F0D94117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357" y="196215"/>
            <a:ext cx="3582761" cy="2043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85F490-4BA9-59C3-0E53-AB7CF6183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095" y="6217289"/>
            <a:ext cx="7772400" cy="640711"/>
          </a:xfrm>
          <a:prstGeom prst="rect">
            <a:avLst/>
          </a:prstGeom>
        </p:spPr>
      </p:pic>
      <p:pic>
        <p:nvPicPr>
          <p:cNvPr id="1032" name="Picture 8" descr="Università degli Studi di Napoli Federico II | NQSTI">
            <a:extLst>
              <a:ext uri="{FF2B5EF4-FFF2-40B4-BE49-F238E27FC236}">
                <a16:creationId xmlns:a16="http://schemas.microsoft.com/office/drawing/2014/main" id="{67FA1098-0C64-EE43-C17C-0642297BE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439" y="4868301"/>
            <a:ext cx="2565679" cy="179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17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3367</TotalTime>
  <Words>363</Words>
  <Application>Microsoft Macintosh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Comic Sans MS</vt:lpstr>
      <vt:lpstr>Times New Roman</vt:lpstr>
      <vt:lpstr>Office Theme</vt:lpstr>
      <vt:lpstr>Master Classes di Fisica</vt:lpstr>
      <vt:lpstr>MC2025@Napoli      18/02/2025 </vt:lpstr>
      <vt:lpstr>MC2025@Napoli      18/02/2025 </vt:lpstr>
      <vt:lpstr>MC2025@Napoli      HandsOn </vt:lpstr>
      <vt:lpstr>PowerPoint Presentation</vt:lpstr>
      <vt:lpstr>Master Classes di Fisica  Have fun… Hands on Physics!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Camilla Di Donato</dc:creator>
  <cp:lastModifiedBy>Camilla Di Donato</cp:lastModifiedBy>
  <cp:revision>31</cp:revision>
  <dcterms:created xsi:type="dcterms:W3CDTF">2024-01-26T08:54:28Z</dcterms:created>
  <dcterms:modified xsi:type="dcterms:W3CDTF">2025-02-17T22:01:02Z</dcterms:modified>
</cp:coreProperties>
</file>