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19"/>
  </p:notesMasterIdLst>
  <p:sldIdLst>
    <p:sldId id="256" r:id="rId5"/>
    <p:sldId id="263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4B429"/>
    <a:srgbClr val="FFD54F"/>
    <a:srgbClr val="FFEA3D"/>
    <a:srgbClr val="FFFFAA"/>
    <a:srgbClr val="E0249A"/>
    <a:srgbClr val="0073CF"/>
    <a:srgbClr val="57068C"/>
    <a:srgbClr val="FFDB43"/>
    <a:srgbClr val="FDD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95071"/>
  </p:normalViewPr>
  <p:slideViewPr>
    <p:cSldViewPr snapToGrid="0">
      <p:cViewPr varScale="1">
        <p:scale>
          <a:sx n="115" d="100"/>
          <a:sy n="115" d="100"/>
        </p:scale>
        <p:origin x="145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5/21/25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additional animations on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text for rationale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6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AdS3 behavior far from BH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3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1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5" y="4266824"/>
            <a:ext cx="5112661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5958" cy="37796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pPr/>
              <a:t>5/21/25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396192"/>
            <a:ext cx="4214718" cy="670270"/>
          </a:xfr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2" y="2184402"/>
            <a:ext cx="4214718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7115" y="1396192"/>
            <a:ext cx="4195094" cy="670270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7115" y="2184402"/>
            <a:ext cx="4195094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133145" y="6335312"/>
            <a:ext cx="877711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133145" y="6335312"/>
            <a:ext cx="877711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</p:spPr>
        <p:txBody>
          <a:bodyPr/>
          <a:lstStyle/>
          <a:p>
            <a:fld id="{83974A9E-84AC-4661-9381-CC35B09E47F7}" type="datetime1">
              <a:rPr lang="en-US" smtClean="0"/>
              <a:t>5/21/25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7D336C-F5A7-6646-B716-F8E04C507566}"/>
              </a:ext>
            </a:extLst>
          </p:cNvPr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7C418A-8112-2843-8673-00113021B365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F50EE6-1B5B-FC4A-B3EC-62415B6DCD1D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B63E4E-7594-C545-8FC7-819A5801C07E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1F77C4-E089-AF4F-A67D-D7649C05B851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F91DF4-9B9F-FF4B-B040-9F27BA376C15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7555" y="13138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47556" y="23206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947556" y="47451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5300" y="2496560"/>
            <a:ext cx="81534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947556" y="48609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cap="all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CEA7E2-2125-634F-A6E8-639610830751}"/>
              </a:ext>
            </a:extLst>
          </p:cNvPr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C27D4F-621D-0147-9DA3-CC32504D8C3F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21B011-3B80-C846-811D-54DF5ECC296E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44CA59-0B70-3F4F-B222-7AF2138C06BD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EED0C5-5D1C-B340-8A29-7DE29D5B71D7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9DCCF1-3F50-6D40-8D81-862DDAE2E81B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62714" y="708659"/>
            <a:ext cx="4080486" cy="554436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773" y="13138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2915434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84397" y="6335312"/>
            <a:ext cx="975205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08708" y="2485226"/>
            <a:ext cx="3713021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40773" y="48609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cap="all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0774" y="23206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0774" y="47451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809D0F-1F07-D847-A5FB-8C5460D83ED6}"/>
              </a:ext>
            </a:extLst>
          </p:cNvPr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BE7692-EEF4-3E48-B581-4AD42A4846E5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DA0AD5-2F1F-8448-A858-1342A503304A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8D4644-D85C-AC44-B448-D483C8105887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4995F41-F596-4147-98E9-C342EF76D759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141E2B1-1040-E44C-9379-F014C01F0672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6139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5353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F1694-ED19-C547-8145-0483636BDDEC}"/>
              </a:ext>
            </a:extLst>
          </p:cNvPr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3021FD-4F2F-B340-9656-1D298F953C80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781FE16-9873-0B4D-966C-E6FC01F99821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03948D-B16A-294E-BD2B-BD4C8ECF0426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B2B213-3878-764B-A706-C4464F33882C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95DC36-1A0E-9A40-A230-401A6BB3B3DA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6139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5353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CFDE3B-D83C-9747-9DAC-7908C2981A9F}"/>
              </a:ext>
            </a:extLst>
          </p:cNvPr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0F6D60-7C6E-2F4B-AAE1-AD9338CDA0C1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DB7373-C6E9-3A4B-9461-2B20FAC6EB2B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6706CB-DF94-644B-B020-8307DDF05CFC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AAB127-C0A5-1449-8871-A43947D013E5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94661C-E959-A84F-B49D-BDAD4EDCAC81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6139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5353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B4BBB5-BE82-CA4F-9B63-0CD5A8AA1725}"/>
              </a:ext>
            </a:extLst>
          </p:cNvPr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D74FEE-D415-9D4B-B3F6-347CC45276B7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9BD285-BC6F-2346-8231-82ED1DC565CA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CAEE17-340B-3544-B4D1-7683A8D9BB3F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7903A5-00E0-FD4E-A3E3-63003E771F5B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8FC6E-C6F3-EC4F-B7E0-6B780F5B4533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A7A06CA0-8BB2-A344-BEAB-2A925643C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none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pic>
        <p:nvPicPr>
          <p:cNvPr id="22" name="Picture 21" title="University of Waterloo">
            <a:extLst>
              <a:ext uri="{FF2B5EF4-FFF2-40B4-BE49-F238E27FC236}">
                <a16:creationId xmlns:a16="http://schemas.microsoft.com/office/drawing/2014/main" id="{E9994E73-39AD-0E45-9472-AA1A102E90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60" y="1302485"/>
            <a:ext cx="5440680" cy="352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2144" cy="37796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pPr/>
              <a:t>5/21/25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marL="0" algn="ctr">
              <a:lnSpc>
                <a:spcPct val="75000"/>
              </a:lnSpc>
              <a:defRPr lang="en-US" sz="1800" b="0" cap="none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pic>
        <p:nvPicPr>
          <p:cNvPr id="19" name="Picture 18" title="University of Waterloo">
            <a:extLst>
              <a:ext uri="{FF2B5EF4-FFF2-40B4-BE49-F238E27FC236}">
                <a16:creationId xmlns:a16="http://schemas.microsoft.com/office/drawing/2014/main" id="{13B32FF9-D268-5F44-BB59-D26D3FA3B5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2612539" y="1796151"/>
            <a:ext cx="3918922" cy="25426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7861CA6-764B-1046-A258-B80BF3490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9660" y="4585014"/>
            <a:ext cx="1884680" cy="533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CDCC26-64BF-CD42-A262-EC2228A952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4648" y="5270227"/>
            <a:ext cx="3854704" cy="252476"/>
          </a:xfrm>
          <a:prstGeom prst="rect">
            <a:avLst/>
          </a:prstGeom>
        </p:spPr>
      </p:pic>
      <p:pic>
        <p:nvPicPr>
          <p:cNvPr id="20" name="Picture 19" title="University of Waterloo">
            <a:extLst>
              <a:ext uri="{FF2B5EF4-FFF2-40B4-BE49-F238E27FC236}">
                <a16:creationId xmlns:a16="http://schemas.microsoft.com/office/drawing/2014/main" id="{BDD264C1-6DCF-BA4E-BEB2-7A7EBD29EA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732" y="883196"/>
            <a:ext cx="5758536" cy="373619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1146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_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7048526-E55F-F64A-A351-432FE55221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660" y="4592032"/>
            <a:ext cx="1884680" cy="533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4480A6-32BA-424F-B8C5-917A0635F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4648" y="5277245"/>
            <a:ext cx="3854704" cy="252476"/>
          </a:xfrm>
          <a:prstGeom prst="rect">
            <a:avLst/>
          </a:prstGeom>
        </p:spPr>
      </p:pic>
      <p:pic>
        <p:nvPicPr>
          <p:cNvPr id="21" name="Picture 20" title="University of Waterloo">
            <a:extLst>
              <a:ext uri="{FF2B5EF4-FFF2-40B4-BE49-F238E27FC236}">
                <a16:creationId xmlns:a16="http://schemas.microsoft.com/office/drawing/2014/main" id="{F9F8E118-5AFE-4E4B-A72B-BC6212F8AC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2491978" y="1407095"/>
            <a:ext cx="4160045" cy="27020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44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55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pPr/>
              <a:t>5/21/25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pPr/>
              <a:t>5/21/25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55" y="5680659"/>
            <a:ext cx="2770751" cy="717639"/>
          </a:xfrm>
          <a:prstGeom prst="rect">
            <a:avLst/>
          </a:prstGeom>
        </p:spPr>
      </p:pic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133145" y="6335312"/>
            <a:ext cx="877711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81169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06565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>
          <a:xfrm>
            <a:off x="4133145" y="6335312"/>
            <a:ext cx="877711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4" y="434111"/>
            <a:ext cx="5284561" cy="895927"/>
          </a:xfrm>
        </p:spPr>
        <p:txBody>
          <a:bodyPr tIns="182880">
            <a:normAutofit/>
          </a:bodyPr>
          <a:lstStyle>
            <a:lvl1pPr>
              <a:defRPr sz="3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1709741"/>
            <a:ext cx="7049630" cy="2852737"/>
          </a:xfrm>
        </p:spPr>
        <p:txBody>
          <a:bodyPr anchor="b">
            <a:normAutofit/>
          </a:bodyPr>
          <a:lstStyle>
            <a:lvl1pPr algn="l"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4589466"/>
            <a:ext cx="704963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133145" y="6335312"/>
            <a:ext cx="877711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2" y="3727927"/>
            <a:ext cx="6577965" cy="1212056"/>
          </a:xfrm>
        </p:spPr>
        <p:txBody>
          <a:bodyPr anchor="b">
            <a:noAutofit/>
          </a:bodyPr>
          <a:lstStyle>
            <a:lvl1pPr algn="l">
              <a:defRPr sz="4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2" y="4947816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3145" y="6335312"/>
            <a:ext cx="877711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3" y="1413164"/>
            <a:ext cx="4190141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2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245" y="1413164"/>
            <a:ext cx="4243965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2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133145" y="6335312"/>
            <a:ext cx="877711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6827793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4" y="434111"/>
            <a:ext cx="8677297" cy="895927"/>
          </a:xfrm>
          <a:prstGeom prst="rect">
            <a:avLst/>
          </a:prstGeom>
        </p:spPr>
        <p:txBody>
          <a:bodyPr vert="horz" lIns="91440" tIns="9144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1413166"/>
            <a:ext cx="8677297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145" y="6335312"/>
            <a:ext cx="877711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  <p:sldLayoutId id="2147483722" r:id="rId21"/>
    <p:sldLayoutId id="2147483723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3600" b="1" kern="1200" cap="none" spc="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18" indent="-288918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hdphoto" Target="../media/hdphoto1.wdp"/><Relationship Id="rId7" Type="http://schemas.openxmlformats.org/officeDocument/2006/relationships/image" Target="../media/image6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11" Type="http://schemas.openxmlformats.org/officeDocument/2006/relationships/image" Target="../media/image70.png"/><Relationship Id="rId5" Type="http://schemas.openxmlformats.org/officeDocument/2006/relationships/image" Target="../media/image66.emf"/><Relationship Id="rId10" Type="http://schemas.openxmlformats.org/officeDocument/2006/relationships/image" Target="../media/image77.png"/><Relationship Id="rId4" Type="http://schemas.openxmlformats.org/officeDocument/2006/relationships/image" Target="../media/image12.png"/><Relationship Id="rId9" Type="http://schemas.openxmlformats.org/officeDocument/2006/relationships/image" Target="../media/image6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2.emf"/><Relationship Id="rId3" Type="http://schemas.microsoft.com/office/2007/relationships/hdphoto" Target="../media/hdphoto1.wdp"/><Relationship Id="rId7" Type="http://schemas.openxmlformats.org/officeDocument/2006/relationships/image" Target="../media/image76.png"/><Relationship Id="rId12" Type="http://schemas.openxmlformats.org/officeDocument/2006/relationships/image" Target="../media/image8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11" Type="http://schemas.openxmlformats.org/officeDocument/2006/relationships/image" Target="../media/image81.png"/><Relationship Id="rId5" Type="http://schemas.openxmlformats.org/officeDocument/2006/relationships/image" Target="../media/image72.png"/><Relationship Id="rId10" Type="http://schemas.openxmlformats.org/officeDocument/2006/relationships/image" Target="../media/image80.png"/><Relationship Id="rId4" Type="http://schemas.openxmlformats.org/officeDocument/2006/relationships/image" Target="../media/image12.png"/><Relationship Id="rId9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microsoft.com/office/2007/relationships/hdphoto" Target="../media/hdphoto1.wdp"/><Relationship Id="rId7" Type="http://schemas.openxmlformats.org/officeDocument/2006/relationships/image" Target="../media/image8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emf"/><Relationship Id="rId5" Type="http://schemas.openxmlformats.org/officeDocument/2006/relationships/image" Target="../media/image8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9.jp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9.jp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12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microsoft.com/office/2007/relationships/hdphoto" Target="../media/hdphoto1.wdp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12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2.png"/><Relationship Id="rId3" Type="http://schemas.microsoft.com/office/2007/relationships/hdphoto" Target="../media/hdphoto1.wdp"/><Relationship Id="rId7" Type="http://schemas.openxmlformats.org/officeDocument/2006/relationships/image" Target="../media/image60.png"/><Relationship Id="rId12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microsoft.com/office/2007/relationships/hdphoto" Target="../media/hdphoto6.wdp"/><Relationship Id="rId5" Type="http://schemas.openxmlformats.org/officeDocument/2006/relationships/image" Target="../media/image58.png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image" Target="../media/image71.png"/><Relationship Id="rId3" Type="http://schemas.openxmlformats.org/officeDocument/2006/relationships/image" Target="../media/image16.png"/><Relationship Id="rId7" Type="http://schemas.openxmlformats.org/officeDocument/2006/relationships/image" Target="../media/image65.png"/><Relationship Id="rId12" Type="http://schemas.openxmlformats.org/officeDocument/2006/relationships/image" Target="../media/image6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emf"/><Relationship Id="rId11" Type="http://schemas.openxmlformats.org/officeDocument/2006/relationships/image" Target="../media/image69.png"/><Relationship Id="rId5" Type="http://schemas.openxmlformats.org/officeDocument/2006/relationships/image" Target="../media/image12.png"/><Relationship Id="rId10" Type="http://schemas.openxmlformats.org/officeDocument/2006/relationships/image" Target="../media/image64.emf"/><Relationship Id="rId4" Type="http://schemas.microsoft.com/office/2007/relationships/hdphoto" Target="../media/hdphoto1.wdp"/><Relationship Id="rId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hole in space&#10;&#10;AI-generated content may be incorrect.">
            <a:extLst>
              <a:ext uri="{FF2B5EF4-FFF2-40B4-BE49-F238E27FC236}">
                <a16:creationId xmlns:a16="http://schemas.microsoft.com/office/drawing/2014/main" id="{8DE130AD-021C-4A6C-FDAF-5066C80D4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9" t="2" r="20530"/>
          <a:stretch/>
        </p:blipFill>
        <p:spPr>
          <a:xfrm>
            <a:off x="4130566" y="397164"/>
            <a:ext cx="5013435" cy="64608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556" y="595747"/>
            <a:ext cx="4114682" cy="1907312"/>
          </a:xfrm>
        </p:spPr>
        <p:txBody>
          <a:bodyPr anchor="b">
            <a:normAutofit/>
          </a:bodyPr>
          <a:lstStyle/>
          <a:p>
            <a:r>
              <a:rPr lang="en-US" sz="3400" dirty="0"/>
              <a:t>Harvesting information across the horizon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2617076"/>
            <a:ext cx="4114682" cy="2680138"/>
          </a:xfrm>
        </p:spPr>
        <p:txBody>
          <a:bodyPr anchor="t">
            <a:normAutofit/>
          </a:bodyPr>
          <a:lstStyle/>
          <a:p>
            <a:pPr>
              <a:spcAft>
                <a:spcPts val="200"/>
              </a:spcAft>
            </a:pPr>
            <a:r>
              <a:rPr lang="en-US" sz="1800" dirty="0"/>
              <a:t>RQI-North 2025</a:t>
            </a:r>
          </a:p>
          <a:p>
            <a:pPr>
              <a:spcAft>
                <a:spcPts val="200"/>
              </a:spcAft>
            </a:pPr>
            <a:endParaRPr lang="en-US" dirty="0"/>
          </a:p>
          <a:p>
            <a:pPr>
              <a:spcAft>
                <a:spcPts val="200"/>
              </a:spcAft>
            </a:pPr>
            <a:endParaRPr lang="en-US" dirty="0"/>
          </a:p>
          <a:p>
            <a:pPr>
              <a:spcAft>
                <a:spcPts val="200"/>
              </a:spcAft>
            </a:pPr>
            <a:endParaRPr lang="en-US" dirty="0"/>
          </a:p>
          <a:p>
            <a:pPr>
              <a:spcAft>
                <a:spcPts val="200"/>
              </a:spcAft>
            </a:pPr>
            <a:r>
              <a:rPr lang="en-US" sz="1600" dirty="0"/>
              <a:t>Sijia Wang</a:t>
            </a:r>
          </a:p>
          <a:p>
            <a:pPr>
              <a:spcAft>
                <a:spcPts val="200"/>
              </a:spcAft>
            </a:pPr>
            <a:r>
              <a:rPr lang="en-US" sz="1600" dirty="0"/>
              <a:t>María Rosa Preciado-Rivas</a:t>
            </a:r>
          </a:p>
          <a:p>
            <a:pPr>
              <a:spcAft>
                <a:spcPts val="200"/>
              </a:spcAft>
            </a:pPr>
            <a:r>
              <a:rPr lang="en-US" sz="1600" dirty="0"/>
              <a:t>Robert Mann</a:t>
            </a:r>
          </a:p>
        </p:txBody>
      </p:sp>
      <p:sp>
        <p:nvSpPr>
          <p:cNvPr id="10" name="Date Placeholder 9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E14D485-9E4C-422A-874A-A7B0EA07F166}" type="datetime1">
              <a:rPr lang="en-US" smtClean="0"/>
              <a:pPr>
                <a:spcAft>
                  <a:spcPts val="600"/>
                </a:spcAft>
              </a:pPr>
              <a:t>5/21/25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2B13A-8161-BCED-40DC-CA5FBBE2F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orange dots&#10;&#10;AI-generated content may be incorrect.">
            <a:extLst>
              <a:ext uri="{FF2B5EF4-FFF2-40B4-BE49-F238E27FC236}">
                <a16:creationId xmlns:a16="http://schemas.microsoft.com/office/drawing/2014/main" id="{CB4B6102-9487-7C07-66A4-14576E458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98" r="18019" b="14805"/>
          <a:stretch/>
        </p:blipFill>
        <p:spPr>
          <a:xfrm>
            <a:off x="0" y="383619"/>
            <a:ext cx="9144000" cy="6474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4ED960-A469-F4A3-7905-B4B51AD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RESULTS – VARYING BLACK HOLE MASS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BC8538F-7EA0-C5CC-1D57-E803F3303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3919888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Harvesting Information Across The Horizon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6AE13B2-D1B2-5FDA-CC67-3EF4DD5B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3145" y="6335312"/>
            <a:ext cx="877711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29579E72-1F5F-81BF-EEDA-54A9A5F73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2" y="6105990"/>
            <a:ext cx="2103548" cy="5687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B1E3B9-7779-7032-D143-3BFEF277CE03}"/>
              </a:ext>
            </a:extLst>
          </p:cNvPr>
          <p:cNvSpPr txBox="1"/>
          <p:nvPr/>
        </p:nvSpPr>
        <p:spPr>
          <a:xfrm rot="16200000">
            <a:off x="-394924" y="3500824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Mutual Information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B8F017-9E32-DE41-E21F-DCED0350523D}"/>
              </a:ext>
            </a:extLst>
          </p:cNvPr>
          <p:cNvGrpSpPr/>
          <p:nvPr/>
        </p:nvGrpSpPr>
        <p:grpSpPr>
          <a:xfrm>
            <a:off x="1039637" y="1302893"/>
            <a:ext cx="3600000" cy="2244589"/>
            <a:chOff x="1039637" y="1302893"/>
            <a:chExt cx="3600000" cy="224458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E143ADF-A2B0-C84C-AA8E-778A78CC2A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9637" y="1302893"/>
              <a:ext cx="3600000" cy="2244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A701B0-A683-16EE-829D-4668F0969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493" b="12805"/>
            <a:stretch/>
          </p:blipFill>
          <p:spPr>
            <a:xfrm>
              <a:off x="1174302" y="1324135"/>
              <a:ext cx="3348000" cy="21983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4201CD3-B7DA-B94E-AD07-9391EF9D22BD}"/>
                    </a:ext>
                  </a:extLst>
                </p:cNvPr>
                <p:cNvSpPr txBox="1"/>
                <p:nvPr/>
              </p:nvSpPr>
              <p:spPr>
                <a:xfrm>
                  <a:off x="1642991" y="2453587"/>
                  <a:ext cx="217117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accent4"/>
                      </a:solidFill>
                    </a:rPr>
                    <a:t>LARGE MASS (</a:t>
                  </a:r>
                  <a14:m>
                    <m:oMath xmlns:m="http://schemas.openxmlformats.org/officeDocument/2006/math"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1400" b="1" dirty="0">
                      <a:solidFill>
                        <a:schemeClr val="accent4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4201CD3-B7DA-B94E-AD07-9391EF9D22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991" y="2453587"/>
                  <a:ext cx="2171172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163" b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001486-E283-525F-4222-932769FA9486}"/>
              </a:ext>
            </a:extLst>
          </p:cNvPr>
          <p:cNvGrpSpPr/>
          <p:nvPr/>
        </p:nvGrpSpPr>
        <p:grpSpPr>
          <a:xfrm>
            <a:off x="4956870" y="1302893"/>
            <a:ext cx="3600000" cy="2244589"/>
            <a:chOff x="4956870" y="1302893"/>
            <a:chExt cx="3600000" cy="224458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E7A565-92DA-411E-3520-886EBFC059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56870" y="1302893"/>
              <a:ext cx="3600000" cy="2244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948031-0BA3-441F-ABB5-3E3EB8DD7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7493" b="12805"/>
            <a:stretch/>
          </p:blipFill>
          <p:spPr>
            <a:xfrm>
              <a:off x="5094021" y="1314044"/>
              <a:ext cx="3348000" cy="21983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304FA97-5CC1-9458-07B2-924AD6562F0E}"/>
                    </a:ext>
                  </a:extLst>
                </p:cNvPr>
                <p:cNvSpPr txBox="1"/>
                <p:nvPr/>
              </p:nvSpPr>
              <p:spPr>
                <a:xfrm>
                  <a:off x="5580169" y="2453587"/>
                  <a:ext cx="23534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accent4"/>
                      </a:solidFill>
                    </a:rPr>
                    <a:t>SMALL MASS (</a:t>
                  </a:r>
                  <a14:m>
                    <m:oMath xmlns:m="http://schemas.openxmlformats.org/officeDocument/2006/math"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1400" b="1" dirty="0">
                      <a:solidFill>
                        <a:schemeClr val="accent4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304FA97-5CC1-9458-07B2-924AD6562F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0169" y="2453587"/>
                  <a:ext cx="2353401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075" b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C50F97-C2FC-0EA2-E8BE-45508F3AE78E}"/>
              </a:ext>
            </a:extLst>
          </p:cNvPr>
          <p:cNvGrpSpPr/>
          <p:nvPr/>
        </p:nvGrpSpPr>
        <p:grpSpPr>
          <a:xfrm>
            <a:off x="1039637" y="3681436"/>
            <a:ext cx="3600000" cy="2244589"/>
            <a:chOff x="1039637" y="3681436"/>
            <a:chExt cx="3600000" cy="22445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C49AFC-EF2E-341F-5970-597DF1B206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9637" y="3681436"/>
              <a:ext cx="3600000" cy="2244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DB5716E-6CAD-C553-18A4-0EAADD74F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7493" b="12805"/>
            <a:stretch/>
          </p:blipFill>
          <p:spPr>
            <a:xfrm>
              <a:off x="1165637" y="3696615"/>
              <a:ext cx="3348000" cy="21983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E288973-6E5E-4BB1-3318-0CEAB3BB479D}"/>
                    </a:ext>
                  </a:extLst>
                </p:cNvPr>
                <p:cNvSpPr txBox="1"/>
                <p:nvPr/>
              </p:nvSpPr>
              <p:spPr>
                <a:xfrm>
                  <a:off x="1660450" y="5002376"/>
                  <a:ext cx="226202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accent4"/>
                      </a:solidFill>
                    </a:rPr>
                    <a:t>TINY MASS (</a:t>
                  </a:r>
                  <a14:m>
                    <m:oMath xmlns:m="http://schemas.openxmlformats.org/officeDocument/2006/math"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</m:oMath>
                  </a14:m>
                  <a:r>
                    <a:rPr lang="en-US" sz="1400" b="1" dirty="0">
                      <a:solidFill>
                        <a:schemeClr val="accent4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E288973-6E5E-4BB1-3318-0CEAB3BB47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450" y="5002376"/>
                  <a:ext cx="2262029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559"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030042A-102D-5A01-427E-7BC2A5F1E32B}"/>
              </a:ext>
            </a:extLst>
          </p:cNvPr>
          <p:cNvSpPr txBox="1"/>
          <p:nvPr/>
        </p:nvSpPr>
        <p:spPr>
          <a:xfrm>
            <a:off x="1760809" y="5919601"/>
            <a:ext cx="2151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Detector Proper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C5465A-7E1E-5ECE-4062-A962A06B8EE6}"/>
                  </a:ext>
                </a:extLst>
              </p:cNvPr>
              <p:cNvSpPr txBox="1"/>
              <p:nvPr/>
            </p:nvSpPr>
            <p:spPr>
              <a:xfrm>
                <a:off x="4902251" y="4088411"/>
                <a:ext cx="3600000" cy="646331"/>
              </a:xfrm>
              <a:prstGeom prst="rect">
                <a:avLst/>
              </a:prstGeom>
              <a:solidFill>
                <a:schemeClr val="tx1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decreases, correlation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grows faster than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C5465A-7E1E-5ECE-4062-A962A06B8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251" y="4088411"/>
                <a:ext cx="3600000" cy="646331"/>
              </a:xfrm>
              <a:prstGeom prst="rect">
                <a:avLst/>
              </a:prstGeom>
              <a:blipFill>
                <a:blip r:embed="rId11"/>
                <a:stretch>
                  <a:fillRect l="-1053" t="-588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B4E386D-428A-3AA3-9DE2-23FBE66CBBBC}"/>
              </a:ext>
            </a:extLst>
          </p:cNvPr>
          <p:cNvSpPr txBox="1"/>
          <p:nvPr/>
        </p:nvSpPr>
        <p:spPr>
          <a:xfrm>
            <a:off x="4902250" y="4893780"/>
            <a:ext cx="3780393" cy="646331"/>
          </a:xfrm>
          <a:prstGeom prst="rect">
            <a:avLst/>
          </a:prstGeom>
          <a:solidFill>
            <a:schemeClr val="tx1">
              <a:alpha val="50243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Smaller black holes are statistically quieter</a:t>
            </a:r>
          </a:p>
        </p:txBody>
      </p:sp>
    </p:spTree>
    <p:extLst>
      <p:ext uri="{BB962C8B-B14F-4D97-AF65-F5344CB8AC3E}">
        <p14:creationId xmlns:p14="http://schemas.microsoft.com/office/powerpoint/2010/main" val="22920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D150E-2B81-1D0E-7DC1-E5C387DC1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orange dots&#10;&#10;AI-generated content may be incorrect.">
            <a:extLst>
              <a:ext uri="{FF2B5EF4-FFF2-40B4-BE49-F238E27FC236}">
                <a16:creationId xmlns:a16="http://schemas.microsoft.com/office/drawing/2014/main" id="{10EA5632-CCD8-0238-F3A3-08EDADAB3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98" r="18019" b="14805"/>
          <a:stretch/>
        </p:blipFill>
        <p:spPr>
          <a:xfrm>
            <a:off x="0" y="397590"/>
            <a:ext cx="9144000" cy="6474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807E8-CCBD-F57D-71EE-93D9F7ED7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“GLITCHES”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78AEE70-E352-F396-5814-F7C7B228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3919888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Harvesting Information Across The Horizon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BF04CB6-E790-319D-4062-ABA639BB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3145" y="6335312"/>
            <a:ext cx="877711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9481D050-0496-4F03-1AC2-86BA63D26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2" y="6105990"/>
            <a:ext cx="2103548" cy="56873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474D3B7-6876-3542-78E0-46D5B7F8E978}"/>
              </a:ext>
            </a:extLst>
          </p:cNvPr>
          <p:cNvSpPr/>
          <p:nvPr/>
        </p:nvSpPr>
        <p:spPr>
          <a:xfrm>
            <a:off x="479504" y="1291239"/>
            <a:ext cx="8084634" cy="87888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4BF28EF-3137-E5A0-B87C-615218318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60" y="1311546"/>
            <a:ext cx="1221618" cy="78973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C611837-7AA4-E663-B647-4E70D8C0FE98}"/>
              </a:ext>
            </a:extLst>
          </p:cNvPr>
          <p:cNvGrpSpPr>
            <a:grpSpLocks noChangeAspect="1"/>
          </p:cNvGrpSpPr>
          <p:nvPr/>
        </p:nvGrpSpPr>
        <p:grpSpPr>
          <a:xfrm>
            <a:off x="2284626" y="1269344"/>
            <a:ext cx="5633474" cy="828833"/>
            <a:chOff x="2859582" y="1018250"/>
            <a:chExt cx="6089504" cy="895927"/>
          </a:xfrm>
        </p:grpSpPr>
        <p:pic>
          <p:nvPicPr>
            <p:cNvPr id="10" name="Picture 9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72DF207F-925F-71CB-88CE-8A7C280B3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582" y="1018250"/>
              <a:ext cx="6089504" cy="89592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1C571E9-71A2-0F2A-58E9-CD3E4C823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97" y="1267370"/>
              <a:ext cx="165100" cy="635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41C62C0-15FA-0D75-EF8D-2AC3401DA9E4}"/>
              </a:ext>
            </a:extLst>
          </p:cNvPr>
          <p:cNvGrpSpPr/>
          <p:nvPr/>
        </p:nvGrpSpPr>
        <p:grpSpPr>
          <a:xfrm>
            <a:off x="4907586" y="2039287"/>
            <a:ext cx="3750723" cy="410504"/>
            <a:chOff x="5118409" y="2237741"/>
            <a:chExt cx="3750723" cy="41050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F062E0-439C-C57C-D90E-EDCC963C992C}"/>
                </a:ext>
              </a:extLst>
            </p:cNvPr>
            <p:cNvSpPr txBox="1"/>
            <p:nvPr/>
          </p:nvSpPr>
          <p:spPr>
            <a:xfrm>
              <a:off x="5371059" y="2309691"/>
              <a:ext cx="3498073" cy="338554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4"/>
                  </a:solidFill>
                </a:rPr>
                <a:t>Geodesic separation can vanish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B8D3DD1-ECD1-10CF-1F0E-E1CE6F0CF3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18409" y="2237741"/>
              <a:ext cx="260296" cy="20086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A737C6DB-34B8-9191-40AB-135ADC81BF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68" y="1331523"/>
            <a:ext cx="644644" cy="761852"/>
          </a:xfrm>
          <a:prstGeom prst="rect">
            <a:avLst/>
          </a:prstGeom>
        </p:spPr>
      </p:pic>
      <p:pic>
        <p:nvPicPr>
          <p:cNvPr id="46" name="Picture 45" descr="A blue cylinder with a black background&#10;&#10;AI-generated content may be incorrect.">
            <a:extLst>
              <a:ext uri="{FF2B5EF4-FFF2-40B4-BE49-F238E27FC236}">
                <a16:creationId xmlns:a16="http://schemas.microsoft.com/office/drawing/2014/main" id="{DFFCB30A-710E-52BD-7641-FD8A803EC8AB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85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4" y="2523630"/>
            <a:ext cx="2838301" cy="3377138"/>
          </a:xfrm>
          <a:prstGeom prst="rect">
            <a:avLst/>
          </a:prstGeom>
        </p:spPr>
      </p:pic>
      <p:pic>
        <p:nvPicPr>
          <p:cNvPr id="25" name="Picture 24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4DE49EEF-49FE-55B6-3E73-8C75B996D2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88" y="1439532"/>
            <a:ext cx="816075" cy="45175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AAB790D5-C0EB-B3A8-0C0B-986B7EB5802A}"/>
              </a:ext>
            </a:extLst>
          </p:cNvPr>
          <p:cNvGrpSpPr/>
          <p:nvPr/>
        </p:nvGrpSpPr>
        <p:grpSpPr>
          <a:xfrm>
            <a:off x="1800208" y="2711000"/>
            <a:ext cx="484504" cy="3189768"/>
            <a:chOff x="1800208" y="2711000"/>
            <a:chExt cx="484504" cy="3189768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ED385DD-6F06-21E8-DDB3-6DDF9D44A98B}"/>
                </a:ext>
              </a:extLst>
            </p:cNvPr>
            <p:cNvSpPr/>
            <p:nvPr/>
          </p:nvSpPr>
          <p:spPr>
            <a:xfrm>
              <a:off x="1828879" y="2711000"/>
              <a:ext cx="455833" cy="3189768"/>
            </a:xfrm>
            <a:custGeom>
              <a:avLst/>
              <a:gdLst>
                <a:gd name="connsiteX0" fmla="*/ 712381 w 712381"/>
                <a:gd name="connsiteY0" fmla="*/ 3189768 h 3189768"/>
                <a:gd name="connsiteX1" fmla="*/ 191386 w 712381"/>
                <a:gd name="connsiteY1" fmla="*/ 2371061 h 3189768"/>
                <a:gd name="connsiteX2" fmla="*/ 499730 w 712381"/>
                <a:gd name="connsiteY2" fmla="*/ 1095154 h 3189768"/>
                <a:gd name="connsiteX3" fmla="*/ 0 w 712381"/>
                <a:gd name="connsiteY3" fmla="*/ 0 h 318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2381" h="3189768">
                  <a:moveTo>
                    <a:pt x="712381" y="3189768"/>
                  </a:moveTo>
                  <a:cubicBezTo>
                    <a:pt x="469604" y="2954965"/>
                    <a:pt x="226828" y="2720163"/>
                    <a:pt x="191386" y="2371061"/>
                  </a:cubicBezTo>
                  <a:cubicBezTo>
                    <a:pt x="155944" y="2021959"/>
                    <a:pt x="531628" y="1490331"/>
                    <a:pt x="499730" y="1095154"/>
                  </a:cubicBezTo>
                  <a:cubicBezTo>
                    <a:pt x="467832" y="699977"/>
                    <a:pt x="233916" y="349988"/>
                    <a:pt x="0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A red line on a black background&#10;&#10;AI-generated content may be incorrect.">
              <a:extLst>
                <a:ext uri="{FF2B5EF4-FFF2-40B4-BE49-F238E27FC236}">
                  <a16:creationId xmlns:a16="http://schemas.microsoft.com/office/drawing/2014/main" id="{DE4D5AB7-44FC-E0CB-B9EC-B9040B135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78" r="10269" b="39291"/>
            <a:stretch/>
          </p:blipFill>
          <p:spPr>
            <a:xfrm>
              <a:off x="1800208" y="3338623"/>
              <a:ext cx="455833" cy="1339704"/>
            </a:xfrm>
            <a:prstGeom prst="rect">
              <a:avLst/>
            </a:prstGeom>
          </p:spPr>
        </p:pic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42EE3829-F635-AE3E-006C-0E1C2DE0C2BD}"/>
              </a:ext>
            </a:extLst>
          </p:cNvPr>
          <p:cNvSpPr/>
          <p:nvPr/>
        </p:nvSpPr>
        <p:spPr>
          <a:xfrm>
            <a:off x="3055947" y="3525607"/>
            <a:ext cx="180000" cy="180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3093E23-F2A9-44CF-AEA6-CC4B2B1E12C6}"/>
              </a:ext>
            </a:extLst>
          </p:cNvPr>
          <p:cNvSpPr>
            <a:spLocks noChangeAspect="1"/>
          </p:cNvSpPr>
          <p:nvPr/>
        </p:nvSpPr>
        <p:spPr>
          <a:xfrm>
            <a:off x="1909601" y="4598502"/>
            <a:ext cx="180000" cy="18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E2C58C3-94E1-505A-1871-403E00D0EB7F}"/>
              </a:ext>
            </a:extLst>
          </p:cNvPr>
          <p:cNvSpPr>
            <a:spLocks noChangeAspect="1"/>
          </p:cNvSpPr>
          <p:nvPr/>
        </p:nvSpPr>
        <p:spPr>
          <a:xfrm>
            <a:off x="1982149" y="3269465"/>
            <a:ext cx="180000" cy="18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CA86225-3395-1676-79F3-CDBF05A107AF}"/>
              </a:ext>
            </a:extLst>
          </p:cNvPr>
          <p:cNvSpPr/>
          <p:nvPr/>
        </p:nvSpPr>
        <p:spPr>
          <a:xfrm>
            <a:off x="1909601" y="4598502"/>
            <a:ext cx="180000" cy="180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90DA5C2-621F-1E0F-A814-E63B089FE678}"/>
              </a:ext>
            </a:extLst>
          </p:cNvPr>
          <p:cNvSpPr/>
          <p:nvPr/>
        </p:nvSpPr>
        <p:spPr>
          <a:xfrm>
            <a:off x="1909601" y="4598502"/>
            <a:ext cx="180000" cy="180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500B0A-A783-A50E-8B2F-820DF3FC116A}"/>
                  </a:ext>
                </a:extLst>
              </p:cNvPr>
              <p:cNvSpPr txBox="1"/>
              <p:nvPr/>
            </p:nvSpPr>
            <p:spPr>
              <a:xfrm>
                <a:off x="3762623" y="2596132"/>
                <a:ext cx="4423146" cy="646331"/>
              </a:xfrm>
              <a:prstGeom prst="rect">
                <a:avLst/>
              </a:prstGeom>
              <a:solidFill>
                <a:schemeClr val="tx1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Glitches are indexed by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 number of wrap-arounds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500B0A-A783-A50E-8B2F-820DF3FC1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623" y="2596132"/>
                <a:ext cx="4423146" cy="646331"/>
              </a:xfrm>
              <a:prstGeom prst="rect">
                <a:avLst/>
              </a:prstGeom>
              <a:blipFill>
                <a:blip r:embed="rId12"/>
                <a:stretch>
                  <a:fillRect l="-1146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32B176FC-3D3D-52D9-5CA0-EAC763E6ABE8}"/>
              </a:ext>
            </a:extLst>
          </p:cNvPr>
          <p:cNvSpPr txBox="1"/>
          <p:nvPr/>
        </p:nvSpPr>
        <p:spPr>
          <a:xfrm>
            <a:off x="3762623" y="3332570"/>
            <a:ext cx="1003674" cy="36933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ASIDE: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CFF104D-61E8-FCE8-1690-C9C93A10FF04}"/>
              </a:ext>
            </a:extLst>
          </p:cNvPr>
          <p:cNvGrpSpPr/>
          <p:nvPr/>
        </p:nvGrpSpPr>
        <p:grpSpPr>
          <a:xfrm>
            <a:off x="4786485" y="3396368"/>
            <a:ext cx="3456000" cy="2538459"/>
            <a:chOff x="4786485" y="3396368"/>
            <a:chExt cx="3456000" cy="253845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59CB373-C28C-67FC-C4FB-D12C8DC72C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6485" y="3396368"/>
              <a:ext cx="3456000" cy="2251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20F1640-EC00-B551-3396-B821F861F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51641" y="3428484"/>
              <a:ext cx="3325688" cy="2466241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06DD4BC-8612-22E3-B19E-F018F19C2718}"/>
                </a:ext>
              </a:extLst>
            </p:cNvPr>
            <p:cNvSpPr txBox="1"/>
            <p:nvPr/>
          </p:nvSpPr>
          <p:spPr>
            <a:xfrm>
              <a:off x="6227314" y="4661604"/>
              <a:ext cx="9476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4"/>
                  </a:solidFill>
                </a:rPr>
                <a:t>GLITCH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4E5CA3E-CA5F-8089-B7B1-02B62D7FAC28}"/>
                </a:ext>
              </a:extLst>
            </p:cNvPr>
            <p:cNvCxnSpPr>
              <a:cxnSpLocks/>
            </p:cNvCxnSpPr>
            <p:nvPr/>
          </p:nvCxnSpPr>
          <p:spPr>
            <a:xfrm>
              <a:off x="7143110" y="4826126"/>
              <a:ext cx="280334" cy="164933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4DD3702-3E9E-00CE-7027-1C2D81619CBE}"/>
                </a:ext>
              </a:extLst>
            </p:cNvPr>
            <p:cNvSpPr txBox="1"/>
            <p:nvPr/>
          </p:nvSpPr>
          <p:spPr>
            <a:xfrm>
              <a:off x="5578695" y="5680911"/>
              <a:ext cx="1911836" cy="253916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50" dirty="0">
                  <a:solidFill>
                    <a:schemeClr val="bg1"/>
                  </a:solidFill>
                </a:rPr>
                <a:t>Phys Rev D 110(6) 065013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28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16667E-6 -4.07407E-6 L -0.01562 -4.07407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fill="remove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61111E-6 -4.81481E-6 L 0.13194 -0.0365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-182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-3.33333E-6 L -0.11788 -0.0365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82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7" presetClass="emph" presetSubtype="0" fill="remove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7" presetClass="emph" presetSubtype="0" fill="remove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61111E-6 -4.81481E-6 C 0.07743 -0.01851 0.15486 -0.03703 0.13489 -0.0574 C 0.11475 -0.078 -0.09983 -0.10023 -0.12101 -0.12268 C -0.14202 -0.14513 -0.06702 -0.16875 0.00816 -0.19236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963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mph" presetSubtype="0" fill="remove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37" grpId="0" animBg="1"/>
      <p:bldP spid="37" grpId="1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8" grpId="0" animBg="1"/>
      <p:bldP spid="48" grpId="1" animBg="1"/>
      <p:bldP spid="48" grpId="2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C1A29-5BC0-B82F-5827-0104CAE93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orange dots&#10;&#10;AI-generated content may be incorrect.">
            <a:extLst>
              <a:ext uri="{FF2B5EF4-FFF2-40B4-BE49-F238E27FC236}">
                <a16:creationId xmlns:a16="http://schemas.microsoft.com/office/drawing/2014/main" id="{BB24F37F-1C20-4EE9-FC0F-B30DA2D3B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98" r="18019" b="14805"/>
          <a:stretch/>
        </p:blipFill>
        <p:spPr>
          <a:xfrm>
            <a:off x="0" y="383619"/>
            <a:ext cx="9144000" cy="6474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5CB8D0-8B9A-D8A9-EFC8-10B37D4D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“GLITCHES” – MASS EXAMPLE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7335C37-5485-5A3A-1992-67137D14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3919888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Harvesting Information Across The Horizon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486A1AC-D96D-AC25-B9FD-7782815A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3145" y="6335312"/>
            <a:ext cx="877711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C3860AB6-7DA1-D8DF-7610-005A0AAD7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2" y="6105990"/>
            <a:ext cx="2103548" cy="568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7589E3-E491-2632-D290-BE796F89F194}"/>
                  </a:ext>
                </a:extLst>
              </p:cNvPr>
              <p:cNvSpPr txBox="1"/>
              <p:nvPr/>
            </p:nvSpPr>
            <p:spPr>
              <a:xfrm rot="16200000">
                <a:off x="916125" y="3244334"/>
                <a:ext cx="1858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Term number,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7589E3-E491-2632-D290-BE796F89F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16125" y="3244334"/>
                <a:ext cx="1858970" cy="369332"/>
              </a:xfrm>
              <a:prstGeom prst="rect">
                <a:avLst/>
              </a:prstGeom>
              <a:blipFill>
                <a:blip r:embed="rId5"/>
                <a:stretch>
                  <a:fillRect l="-6667" r="-23333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6A718FC-A892-E730-BC48-2B5131FF820E}"/>
              </a:ext>
            </a:extLst>
          </p:cNvPr>
          <p:cNvSpPr txBox="1"/>
          <p:nvPr/>
        </p:nvSpPr>
        <p:spPr>
          <a:xfrm>
            <a:off x="3481901" y="5251379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Detector Proper Time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E4BDB6-BB0C-5349-3A26-43B3F06DEE54}"/>
              </a:ext>
            </a:extLst>
          </p:cNvPr>
          <p:cNvGrpSpPr/>
          <p:nvPr/>
        </p:nvGrpSpPr>
        <p:grpSpPr>
          <a:xfrm>
            <a:off x="2163512" y="1730027"/>
            <a:ext cx="5040000" cy="3434940"/>
            <a:chOff x="2163512" y="1730027"/>
            <a:chExt cx="5040000" cy="34349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2DDDA52-DED9-0CDD-568F-3E1DB0A048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63512" y="1730027"/>
              <a:ext cx="5040000" cy="3434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1B8217-E2D3-BFAB-BEC3-847489ABF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8291" b="10385"/>
            <a:stretch/>
          </p:blipFill>
          <p:spPr>
            <a:xfrm>
              <a:off x="2288669" y="1850148"/>
              <a:ext cx="4752000" cy="33130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7302943-F5C7-AF65-F9EC-FE8A3627D0F1}"/>
                    </a:ext>
                  </a:extLst>
                </p:cNvPr>
                <p:cNvSpPr txBox="1"/>
                <p:nvPr/>
              </p:nvSpPr>
              <p:spPr>
                <a:xfrm>
                  <a:off x="4284293" y="2768045"/>
                  <a:ext cx="2084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4"/>
                      </a:solidFill>
                    </a:rPr>
                    <a:t>GLITCHES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𝓟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a14:m>
                  <a:endParaRPr lang="en-US" sz="1600" b="1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7302943-F5C7-AF65-F9EC-FE8A3627D0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293" y="2768045"/>
                  <a:ext cx="208416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212" b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697179F-690A-72FF-9DD6-78D870C41BFC}"/>
                    </a:ext>
                  </a:extLst>
                </p:cNvPr>
                <p:cNvSpPr txBox="1"/>
                <p:nvPr/>
              </p:nvSpPr>
              <p:spPr>
                <a:xfrm>
                  <a:off x="2825311" y="3472821"/>
                  <a:ext cx="18582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4"/>
                      </a:solidFill>
                    </a:rPr>
                    <a:t>GLITCHES IN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𝓒</m:t>
                      </m:r>
                    </m:oMath>
                  </a14:m>
                  <a:endParaRPr lang="en-US" sz="1600" b="1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697179F-690A-72FF-9DD6-78D870C41B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5311" y="3472821"/>
                  <a:ext cx="185820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041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1A28720-1DA4-F673-4A43-A38C6FF9DF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1310" y="3819851"/>
              <a:ext cx="155275" cy="426256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7316EE6-0BE3-169B-BE1A-61E574C1D4C0}"/>
                </a:ext>
              </a:extLst>
            </p:cNvPr>
            <p:cNvCxnSpPr>
              <a:cxnSpLocks/>
            </p:cNvCxnSpPr>
            <p:nvPr/>
          </p:nvCxnSpPr>
          <p:spPr>
            <a:xfrm>
              <a:off x="4898351" y="3137377"/>
              <a:ext cx="0" cy="110873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2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C7D3B-EC99-7E00-4FFF-892A30995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orange dots&#10;&#10;AI-generated content may be incorrect.">
            <a:extLst>
              <a:ext uri="{FF2B5EF4-FFF2-40B4-BE49-F238E27FC236}">
                <a16:creationId xmlns:a16="http://schemas.microsoft.com/office/drawing/2014/main" id="{48FB4B5C-8132-0005-9F07-59F7ABDFB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98" r="18019" b="14805"/>
          <a:stretch/>
        </p:blipFill>
        <p:spPr>
          <a:xfrm>
            <a:off x="0" y="383619"/>
            <a:ext cx="9144000" cy="6474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98EC1B-AADE-46A6-9847-9E1F5A15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E1D4132-F91F-B86F-D02A-9D838237D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3919888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Harvesting Information Across The Horizon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6455A56-EA72-ECFF-95D9-3AC229C9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3145" y="6335312"/>
            <a:ext cx="877711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F7CA235A-C557-03A7-378E-C06918C7D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2" y="6105990"/>
            <a:ext cx="2103548" cy="568737"/>
          </a:xfrm>
          <a:prstGeom prst="rect">
            <a:avLst/>
          </a:prstGeom>
        </p:spPr>
      </p:pic>
      <p:pic>
        <p:nvPicPr>
          <p:cNvPr id="11" name="Picture 10" descr="A black hole in space&#10;&#10;AI-generated content may be incorrect.">
            <a:extLst>
              <a:ext uri="{FF2B5EF4-FFF2-40B4-BE49-F238E27FC236}">
                <a16:creationId xmlns:a16="http://schemas.microsoft.com/office/drawing/2014/main" id="{59683DC3-0C1E-F0DE-82D3-37D557E0E6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7" y="3222163"/>
            <a:ext cx="4082838" cy="3073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A0B9AA-D0FD-9CE2-3DEA-90E3137E1396}"/>
              </a:ext>
            </a:extLst>
          </p:cNvPr>
          <p:cNvSpPr txBox="1"/>
          <p:nvPr/>
        </p:nvSpPr>
        <p:spPr>
          <a:xfrm>
            <a:off x="624467" y="1551356"/>
            <a:ext cx="6925294" cy="40011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Exploratory simulation – interesting to see what is detected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54C5-CBF6-E0E6-7EB6-395227F9D4F5}"/>
              </a:ext>
            </a:extLst>
          </p:cNvPr>
          <p:cNvSpPr txBox="1"/>
          <p:nvPr/>
        </p:nvSpPr>
        <p:spPr>
          <a:xfrm>
            <a:off x="624467" y="2195085"/>
            <a:ext cx="6455613" cy="40011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Mutual information non-vanishing and non-monotonic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7F8AE-291D-11D6-00D8-F5063E017F62}"/>
              </a:ext>
            </a:extLst>
          </p:cNvPr>
          <p:cNvSpPr txBox="1"/>
          <p:nvPr/>
        </p:nvSpPr>
        <p:spPr>
          <a:xfrm>
            <a:off x="624467" y="2838814"/>
            <a:ext cx="7771679" cy="40011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Even simple black holes affect correlations in the quantum vacuum</a:t>
            </a:r>
          </a:p>
        </p:txBody>
      </p:sp>
    </p:spTree>
    <p:extLst>
      <p:ext uri="{BB962C8B-B14F-4D97-AF65-F5344CB8AC3E}">
        <p14:creationId xmlns:p14="http://schemas.microsoft.com/office/powerpoint/2010/main" val="165472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0678E-E966-5D43-A026-285E7CF4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3919888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Harvesting Information Across The Horizon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DCEBD-097F-E84B-94E4-F0740F87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90999" y="6335312"/>
            <a:ext cx="877711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16806EBD-1010-5C24-2565-79138CE1BFE6}"/>
              </a:ext>
            </a:extLst>
          </p:cNvPr>
          <p:cNvSpPr txBox="1">
            <a:spLocks/>
          </p:cNvSpPr>
          <p:nvPr/>
        </p:nvSpPr>
        <p:spPr>
          <a:xfrm>
            <a:off x="8007154" y="6335312"/>
            <a:ext cx="885836" cy="250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DFC970-B950-4395-A833-47227D4A68CA}" type="datetime1">
              <a:rPr lang="en-US" sz="10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5/21/25</a:t>
            </a:fld>
            <a:endParaRPr lang="en-U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ue and black wireframe tunnel&#10;&#10;AI-generated content may be incorrect.">
            <a:extLst>
              <a:ext uri="{FF2B5EF4-FFF2-40B4-BE49-F238E27FC236}">
                <a16:creationId xmlns:a16="http://schemas.microsoft.com/office/drawing/2014/main" id="{DBEA2BEB-307D-65CF-16FA-9FFBE5273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2580"/>
            <a:ext cx="9144000" cy="6455419"/>
          </a:xfrm>
          <a:prstGeom prst="rect">
            <a:avLst/>
          </a:prstGeom>
        </p:spPr>
      </p:pic>
      <p:pic>
        <p:nvPicPr>
          <p:cNvPr id="25" name="Picture 24" descr="A blue and white liquid&#10;&#10;AI-generated content may be incorrect.">
            <a:extLst>
              <a:ext uri="{FF2B5EF4-FFF2-40B4-BE49-F238E27FC236}">
                <a16:creationId xmlns:a16="http://schemas.microsoft.com/office/drawing/2014/main" id="{0304F232-9B5D-008F-5307-15A5D13831D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3" r="15123"/>
          <a:stretch/>
        </p:blipFill>
        <p:spPr>
          <a:xfrm>
            <a:off x="462455" y="1496251"/>
            <a:ext cx="4866290" cy="3175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Harvesting Information Across The Horizon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Picture 23" descr="A black and white logo&#10;&#10;AI-generated content may be incorrect.">
            <a:extLst>
              <a:ext uri="{FF2B5EF4-FFF2-40B4-BE49-F238E27FC236}">
                <a16:creationId xmlns:a16="http://schemas.microsoft.com/office/drawing/2014/main" id="{BF4A0ADD-84B5-408E-6C1A-C0B7438F0D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2" y="6105990"/>
            <a:ext cx="2103548" cy="568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PARTICLE DETECTOR APPROACH	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1323819-04E1-E1E9-0F29-83977FA656D2}"/>
              </a:ext>
            </a:extLst>
          </p:cNvPr>
          <p:cNvSpPr/>
          <p:nvPr/>
        </p:nvSpPr>
        <p:spPr>
          <a:xfrm>
            <a:off x="1194151" y="4185212"/>
            <a:ext cx="902970" cy="9865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E083E9B-0B02-C890-47DC-A879B1988086}"/>
              </a:ext>
            </a:extLst>
          </p:cNvPr>
          <p:cNvCxnSpPr/>
          <p:nvPr/>
        </p:nvCxnSpPr>
        <p:spPr>
          <a:xfrm>
            <a:off x="1368307" y="4416352"/>
            <a:ext cx="554657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E45952E-899D-20FE-DDE2-6818E568DFBD}"/>
              </a:ext>
            </a:extLst>
          </p:cNvPr>
          <p:cNvCxnSpPr/>
          <p:nvPr/>
        </p:nvCxnSpPr>
        <p:spPr>
          <a:xfrm>
            <a:off x="1368307" y="4945942"/>
            <a:ext cx="554657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D3FB46C0-E230-D1FF-71C7-B8EC9F515625}"/>
              </a:ext>
            </a:extLst>
          </p:cNvPr>
          <p:cNvSpPr>
            <a:spLocks noChangeAspect="1"/>
          </p:cNvSpPr>
          <p:nvPr/>
        </p:nvSpPr>
        <p:spPr>
          <a:xfrm>
            <a:off x="1537635" y="4837942"/>
            <a:ext cx="216000" cy="216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786AA85-21EF-1250-6A78-906C4F89E34F}"/>
              </a:ext>
            </a:extLst>
          </p:cNvPr>
          <p:cNvGrpSpPr/>
          <p:nvPr/>
        </p:nvGrpSpPr>
        <p:grpSpPr>
          <a:xfrm>
            <a:off x="447298" y="4416352"/>
            <a:ext cx="551957" cy="529590"/>
            <a:chOff x="447298" y="4747822"/>
            <a:chExt cx="551957" cy="529590"/>
          </a:xfrm>
        </p:grpSpPr>
        <p:sp>
          <p:nvSpPr>
            <p:cNvPr id="32" name="Left Brace 31">
              <a:extLst>
                <a:ext uri="{FF2B5EF4-FFF2-40B4-BE49-F238E27FC236}">
                  <a16:creationId xmlns:a16="http://schemas.microsoft.com/office/drawing/2014/main" id="{9BE4B66D-EC96-1573-F861-B956B96C217E}"/>
                </a:ext>
              </a:extLst>
            </p:cNvPr>
            <p:cNvSpPr/>
            <p:nvPr/>
          </p:nvSpPr>
          <p:spPr>
            <a:xfrm>
              <a:off x="839235" y="4747822"/>
              <a:ext cx="160020" cy="529590"/>
            </a:xfrm>
            <a:prstGeom prst="leftBrac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FDDE511-8595-0812-F5F5-D4D1C3F556CE}"/>
                    </a:ext>
                  </a:extLst>
                </p:cNvPr>
                <p:cNvSpPr txBox="1"/>
                <p:nvPr/>
              </p:nvSpPr>
              <p:spPr>
                <a:xfrm>
                  <a:off x="447298" y="4825315"/>
                  <a:ext cx="394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FDDE511-8595-0812-F5F5-D4D1C3F556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98" y="4825315"/>
                  <a:ext cx="39408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6C71F7E-3C7C-ABE6-77FC-5A501EE5736B}"/>
              </a:ext>
            </a:extLst>
          </p:cNvPr>
          <p:cNvGrpSpPr/>
          <p:nvPr/>
        </p:nvGrpSpPr>
        <p:grpSpPr>
          <a:xfrm>
            <a:off x="1103625" y="1496251"/>
            <a:ext cx="4863328" cy="2189805"/>
            <a:chOff x="1103625" y="1496251"/>
            <a:chExt cx="4863328" cy="2189805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0411C2F-F7C7-60CD-D9B7-DB246CEDFFC1}"/>
                </a:ext>
              </a:extLst>
            </p:cNvPr>
            <p:cNvCxnSpPr/>
            <p:nvPr/>
          </p:nvCxnSpPr>
          <p:spPr>
            <a:xfrm flipV="1">
              <a:off x="1543050" y="1496251"/>
              <a:ext cx="0" cy="2012759"/>
            </a:xfrm>
            <a:prstGeom prst="straightConnector1">
              <a:avLst/>
            </a:prstGeom>
            <a:ln w="28575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83EBFA3-7582-1D34-F2D2-B6B200AAD9F1}"/>
                </a:ext>
              </a:extLst>
            </p:cNvPr>
            <p:cNvCxnSpPr>
              <a:cxnSpLocks/>
            </p:cNvCxnSpPr>
            <p:nvPr/>
          </p:nvCxnSpPr>
          <p:spPr>
            <a:xfrm>
              <a:off x="1537635" y="3501390"/>
              <a:ext cx="4005915" cy="0"/>
            </a:xfrm>
            <a:prstGeom prst="straightConnector1">
              <a:avLst/>
            </a:prstGeom>
            <a:ln w="28575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2966764-7907-392A-A7F9-533809A0BC6C}"/>
                    </a:ext>
                  </a:extLst>
                </p:cNvPr>
                <p:cNvSpPr txBox="1"/>
                <p:nvPr/>
              </p:nvSpPr>
              <p:spPr>
                <a:xfrm>
                  <a:off x="1103625" y="1501523"/>
                  <a:ext cx="4163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2966764-7907-392A-A7F9-533809A0BC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625" y="1501523"/>
                  <a:ext cx="41639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29838CE-CCE8-C11B-A0A5-47516E1E7803}"/>
                    </a:ext>
                  </a:extLst>
                </p:cNvPr>
                <p:cNvSpPr txBox="1"/>
                <p:nvPr/>
              </p:nvSpPr>
              <p:spPr>
                <a:xfrm>
                  <a:off x="5615447" y="3316724"/>
                  <a:ext cx="3515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29838CE-CCE8-C11B-A0A5-47516E1E78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5447" y="3316724"/>
                  <a:ext cx="35150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Freeform 61">
            <a:extLst>
              <a:ext uri="{FF2B5EF4-FFF2-40B4-BE49-F238E27FC236}">
                <a16:creationId xmlns:a16="http://schemas.microsoft.com/office/drawing/2014/main" id="{79954E67-BF20-2E60-3505-1A233903672B}"/>
              </a:ext>
            </a:extLst>
          </p:cNvPr>
          <p:cNvSpPr/>
          <p:nvPr/>
        </p:nvSpPr>
        <p:spPr>
          <a:xfrm rot="21270331">
            <a:off x="1501982" y="1917511"/>
            <a:ext cx="3677731" cy="1411048"/>
          </a:xfrm>
          <a:custGeom>
            <a:avLst/>
            <a:gdLst>
              <a:gd name="connsiteX0" fmla="*/ 0 w 3543300"/>
              <a:gd name="connsiteY0" fmla="*/ 1303020 h 1411048"/>
              <a:gd name="connsiteX1" fmla="*/ 2594610 w 3543300"/>
              <a:gd name="connsiteY1" fmla="*/ 1280160 h 1411048"/>
              <a:gd name="connsiteX2" fmla="*/ 3543300 w 3543300"/>
              <a:gd name="connsiteY2" fmla="*/ 0 h 141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3300" h="1411048">
                <a:moveTo>
                  <a:pt x="0" y="1303020"/>
                </a:moveTo>
                <a:cubicBezTo>
                  <a:pt x="1002030" y="1400175"/>
                  <a:pt x="2004060" y="1497330"/>
                  <a:pt x="2594610" y="1280160"/>
                </a:cubicBezTo>
                <a:cubicBezTo>
                  <a:pt x="3185160" y="1062990"/>
                  <a:pt x="3387090" y="360045"/>
                  <a:pt x="3543300" y="0"/>
                </a:cubicBezTo>
              </a:path>
            </a:pathLst>
          </a:cu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16DA18-FDA9-47EA-D775-79B7491353E8}"/>
              </a:ext>
            </a:extLst>
          </p:cNvPr>
          <p:cNvSpPr txBox="1"/>
          <p:nvPr/>
        </p:nvSpPr>
        <p:spPr>
          <a:xfrm>
            <a:off x="447298" y="5517451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Unruh-DeWitt detector</a:t>
            </a:r>
          </a:p>
        </p:txBody>
      </p:sp>
    </p:spTree>
    <p:extLst>
      <p:ext uri="{BB962C8B-B14F-4D97-AF65-F5344CB8AC3E}">
        <p14:creationId xmlns:p14="http://schemas.microsoft.com/office/powerpoint/2010/main" val="4432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4.72222E-6 -0.0770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7709 L -4.72222E-6 3.7037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49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36789 0.01134 " pathEditMode="relative" ptsTypes="AA">
                                      <p:cBhvr>
                                        <p:cTn id="5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36789 0.01134 " pathEditMode="relative" ptsTypes="AA">
                                      <p:cBhvr>
                                        <p:cTn id="5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36789 0.01134 " pathEditMode="relative" ptsTypes="AA">
                                      <p:cBhvr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36789 0.01134 " pathEditMode="relative" ptsTypes="AA">
                                      <p:cBhvr>
                                        <p:cTn id="6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2" animBg="1"/>
      <p:bldP spid="26" grpId="3" animBg="1"/>
      <p:bldP spid="30" grpId="0" animBg="1"/>
      <p:bldP spid="30" grpId="1" animBg="1"/>
      <p:bldP spid="30" grpId="2" animBg="1"/>
      <p:bldP spid="30" grpId="3" animBg="1"/>
      <p:bldP spid="62" grpId="0" animBg="1"/>
      <p:bldP spid="63" grpId="0"/>
      <p:bldP spid="6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orange dots&#10;&#10;AI-generated content may be incorrect.">
            <a:extLst>
              <a:ext uri="{FF2B5EF4-FFF2-40B4-BE49-F238E27FC236}">
                <a16:creationId xmlns:a16="http://schemas.microsoft.com/office/drawing/2014/main" id="{67CF212A-11EB-8FD4-32A8-C1CDD2D57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98" r="18019" b="14805"/>
          <a:stretch/>
        </p:blipFill>
        <p:spPr>
          <a:xfrm>
            <a:off x="0" y="383619"/>
            <a:ext cx="9144000" cy="6474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UDW DETECTORS IN BLACK HOLE SPACETIMES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Harvesting Information Across The Horizon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2E75250-2AC8-206A-34CD-A41888859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2" y="6105990"/>
            <a:ext cx="2103548" cy="568737"/>
          </a:xfrm>
          <a:prstGeom prst="rect">
            <a:avLst/>
          </a:prstGeom>
        </p:spPr>
      </p:pic>
      <p:pic>
        <p:nvPicPr>
          <p:cNvPr id="27" name="Picture 26" descr="A black hole in space&#10;&#10;AI-generated content may be incorrect.">
            <a:extLst>
              <a:ext uri="{FF2B5EF4-FFF2-40B4-BE49-F238E27FC236}">
                <a16:creationId xmlns:a16="http://schemas.microsoft.com/office/drawing/2014/main" id="{34B08377-6491-6D33-BBEF-D098DA5A3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635" y="1990847"/>
            <a:ext cx="3090526" cy="2326408"/>
          </a:xfrm>
          <a:prstGeom prst="rect">
            <a:avLst/>
          </a:prstGeom>
        </p:spPr>
      </p:pic>
      <p:pic>
        <p:nvPicPr>
          <p:cNvPr id="12" name="Picture 11" descr="A black hole in space&#10;&#10;AI-generated content may be incorrect.">
            <a:extLst>
              <a:ext uri="{FF2B5EF4-FFF2-40B4-BE49-F238E27FC236}">
                <a16:creationId xmlns:a16="http://schemas.microsoft.com/office/drawing/2014/main" id="{4DDD0B8D-466F-8E56-CFA4-A6F816C48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4"/>
          <a:stretch/>
        </p:blipFill>
        <p:spPr>
          <a:xfrm>
            <a:off x="789060" y="3386544"/>
            <a:ext cx="3349683" cy="2882150"/>
          </a:xfrm>
          <a:prstGeom prst="rect">
            <a:avLst/>
          </a:prstGeom>
        </p:spPr>
      </p:pic>
      <p:pic>
        <p:nvPicPr>
          <p:cNvPr id="15" name="Picture 14" descr="A satellite with solar panels&#10;&#10;AI-generated content may be incorrect.">
            <a:extLst>
              <a:ext uri="{FF2B5EF4-FFF2-40B4-BE49-F238E27FC236}">
                <a16:creationId xmlns:a16="http://schemas.microsoft.com/office/drawing/2014/main" id="{51EF987A-C078-2683-2D4F-9565119A4C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49" y="1812358"/>
            <a:ext cx="726225" cy="71714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18649EA-A16F-A345-F3FD-FE25F2F0BA29}"/>
              </a:ext>
            </a:extLst>
          </p:cNvPr>
          <p:cNvGrpSpPr/>
          <p:nvPr/>
        </p:nvGrpSpPr>
        <p:grpSpPr>
          <a:xfrm>
            <a:off x="497279" y="1990847"/>
            <a:ext cx="1678329" cy="3402957"/>
            <a:chOff x="335666" y="1560558"/>
            <a:chExt cx="1678329" cy="4041588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5AF8A1E-7EDD-B4F5-FBA9-DF39EF900973}"/>
                </a:ext>
              </a:extLst>
            </p:cNvPr>
            <p:cNvCxnSpPr/>
            <p:nvPr/>
          </p:nvCxnSpPr>
          <p:spPr>
            <a:xfrm rot="5400000" flipV="1">
              <a:off x="1220868" y="1172965"/>
              <a:ext cx="0" cy="1505543"/>
            </a:xfrm>
            <a:prstGeom prst="straightConnector1">
              <a:avLst/>
            </a:prstGeom>
            <a:ln w="28575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A7FF424-E07E-7C1F-2490-AF028EA4823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1190728" y="3585761"/>
              <a:ext cx="3329048" cy="0"/>
            </a:xfrm>
            <a:prstGeom prst="straightConnector1">
              <a:avLst/>
            </a:prstGeom>
            <a:ln w="28575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5A30354-22B9-6EFF-71BA-4B08298BC54E}"/>
                    </a:ext>
                  </a:extLst>
                </p:cNvPr>
                <p:cNvSpPr txBox="1"/>
                <p:nvPr/>
              </p:nvSpPr>
              <p:spPr>
                <a:xfrm rot="5400000">
                  <a:off x="1658545" y="1551148"/>
                  <a:ext cx="346039" cy="3648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5A30354-22B9-6EFF-71BA-4B08298BC5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658545" y="1551148"/>
                  <a:ext cx="346039" cy="364860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00EA00-5E96-C1DC-C8A4-FFAF065A71B5}"/>
                    </a:ext>
                  </a:extLst>
                </p:cNvPr>
                <p:cNvSpPr txBox="1"/>
                <p:nvPr/>
              </p:nvSpPr>
              <p:spPr>
                <a:xfrm rot="5400000">
                  <a:off x="327739" y="5317960"/>
                  <a:ext cx="292113" cy="276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00EA00-5E96-C1DC-C8A4-FFAF065A71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27739" y="5317960"/>
                  <a:ext cx="292113" cy="276260"/>
                </a:xfrm>
                <a:prstGeom prst="rect">
                  <a:avLst/>
                </a:prstGeom>
                <a:blipFill>
                  <a:blip r:embed="rId8"/>
                  <a:stretch>
                    <a:fillRect l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73E16E6-387F-969D-3CE0-174F35FDE403}"/>
                </a:ext>
              </a:extLst>
            </p:cNvPr>
            <p:cNvCxnSpPr>
              <a:cxnSpLocks/>
            </p:cNvCxnSpPr>
            <p:nvPr/>
          </p:nvCxnSpPr>
          <p:spPr>
            <a:xfrm>
              <a:off x="468096" y="4248959"/>
              <a:ext cx="1383853" cy="0"/>
            </a:xfrm>
            <a:prstGeom prst="line">
              <a:avLst/>
            </a:prstGeom>
            <a:ln w="19050">
              <a:solidFill>
                <a:srgbClr val="FF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4A5E9E7-2596-E3DF-D0CA-80D05706E9CD}"/>
              </a:ext>
            </a:extLst>
          </p:cNvPr>
          <p:cNvSpPr txBox="1"/>
          <p:nvPr/>
        </p:nvSpPr>
        <p:spPr>
          <a:xfrm>
            <a:off x="497278" y="1558701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Infalling detector</a:t>
            </a:r>
          </a:p>
        </p:txBody>
      </p:sp>
      <p:pic>
        <p:nvPicPr>
          <p:cNvPr id="28" name="Picture 27" descr="A satellite with solar panels&#10;&#10;AI-generated content may be incorrect.">
            <a:extLst>
              <a:ext uri="{FF2B5EF4-FFF2-40B4-BE49-F238E27FC236}">
                <a16:creationId xmlns:a16="http://schemas.microsoft.com/office/drawing/2014/main" id="{4AA1F737-F49B-68EC-CD5F-4BC7D094DB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07" y="2795477"/>
            <a:ext cx="726225" cy="717147"/>
          </a:xfrm>
          <a:prstGeom prst="rect">
            <a:avLst/>
          </a:prstGeom>
        </p:spPr>
      </p:pic>
      <p:pic>
        <p:nvPicPr>
          <p:cNvPr id="29" name="Picture 28" descr="A satellite with solar panels&#10;&#10;AI-generated content may be incorrect.">
            <a:extLst>
              <a:ext uri="{FF2B5EF4-FFF2-40B4-BE49-F238E27FC236}">
                <a16:creationId xmlns:a16="http://schemas.microsoft.com/office/drawing/2014/main" id="{E6133C4A-7620-C139-A19E-57A068CD1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135" y="2795477"/>
            <a:ext cx="726225" cy="717147"/>
          </a:xfrm>
          <a:prstGeom prst="rect">
            <a:avLst/>
          </a:prstGeom>
        </p:spPr>
      </p:pic>
      <p:sp>
        <p:nvSpPr>
          <p:cNvPr id="30" name="Freeform 29">
            <a:extLst>
              <a:ext uri="{FF2B5EF4-FFF2-40B4-BE49-F238E27FC236}">
                <a16:creationId xmlns:a16="http://schemas.microsoft.com/office/drawing/2014/main" id="{AC7C37E6-A915-C258-AF7F-38B98C90A868}"/>
              </a:ext>
            </a:extLst>
          </p:cNvPr>
          <p:cNvSpPr/>
          <p:nvPr/>
        </p:nvSpPr>
        <p:spPr>
          <a:xfrm>
            <a:off x="786646" y="2326511"/>
            <a:ext cx="706056" cy="2326405"/>
          </a:xfrm>
          <a:custGeom>
            <a:avLst/>
            <a:gdLst>
              <a:gd name="connsiteX0" fmla="*/ 0 w 706056"/>
              <a:gd name="connsiteY0" fmla="*/ 0 h 2326512"/>
              <a:gd name="connsiteX1" fmla="*/ 150471 w 706056"/>
              <a:gd name="connsiteY1" fmla="*/ 694481 h 2326512"/>
              <a:gd name="connsiteX2" fmla="*/ 11575 w 706056"/>
              <a:gd name="connsiteY2" fmla="*/ 1770927 h 2326512"/>
              <a:gd name="connsiteX3" fmla="*/ 324091 w 706056"/>
              <a:gd name="connsiteY3" fmla="*/ 2025570 h 2326512"/>
              <a:gd name="connsiteX4" fmla="*/ 57873 w 706056"/>
              <a:gd name="connsiteY4" fmla="*/ 2176041 h 2326512"/>
              <a:gd name="connsiteX5" fmla="*/ 706056 w 706056"/>
              <a:gd name="connsiteY5" fmla="*/ 2326512 h 232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6056" h="2326512">
                <a:moveTo>
                  <a:pt x="0" y="0"/>
                </a:moveTo>
                <a:cubicBezTo>
                  <a:pt x="74271" y="199663"/>
                  <a:pt x="148542" y="399327"/>
                  <a:pt x="150471" y="694481"/>
                </a:cubicBezTo>
                <a:cubicBezTo>
                  <a:pt x="152400" y="989636"/>
                  <a:pt x="-17362" y="1549079"/>
                  <a:pt x="11575" y="1770927"/>
                </a:cubicBezTo>
                <a:cubicBezTo>
                  <a:pt x="40512" y="1992775"/>
                  <a:pt x="316375" y="1958051"/>
                  <a:pt x="324091" y="2025570"/>
                </a:cubicBezTo>
                <a:cubicBezTo>
                  <a:pt x="331807" y="2093089"/>
                  <a:pt x="-5788" y="2125884"/>
                  <a:pt x="57873" y="2176041"/>
                </a:cubicBezTo>
                <a:cubicBezTo>
                  <a:pt x="121534" y="2226198"/>
                  <a:pt x="569089" y="2305292"/>
                  <a:pt x="706056" y="2326512"/>
                </a:cubicBezTo>
              </a:path>
            </a:pathLst>
          </a:cu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B91AD3-F3F6-2818-4724-181547A68FD2}"/>
              </a:ext>
            </a:extLst>
          </p:cNvPr>
          <p:cNvSpPr txBox="1"/>
          <p:nvPr/>
        </p:nvSpPr>
        <p:spPr>
          <a:xfrm>
            <a:off x="4211401" y="1558701"/>
            <a:ext cx="398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Correlation harvesting with detectors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E7431279-6C4D-DE4C-A873-1988E89CBCAC}"/>
              </a:ext>
            </a:extLst>
          </p:cNvPr>
          <p:cNvSpPr/>
          <p:nvPr/>
        </p:nvSpPr>
        <p:spPr>
          <a:xfrm>
            <a:off x="7099766" y="2985757"/>
            <a:ext cx="509286" cy="336333"/>
          </a:xfrm>
          <a:custGeom>
            <a:avLst/>
            <a:gdLst>
              <a:gd name="connsiteX0" fmla="*/ 0 w 509286"/>
              <a:gd name="connsiteY0" fmla="*/ 185706 h 336333"/>
              <a:gd name="connsiteX1" fmla="*/ 57874 w 509286"/>
              <a:gd name="connsiteY1" fmla="*/ 58385 h 336333"/>
              <a:gd name="connsiteX2" fmla="*/ 104172 w 509286"/>
              <a:gd name="connsiteY2" fmla="*/ 255154 h 336333"/>
              <a:gd name="connsiteX3" fmla="*/ 185195 w 509286"/>
              <a:gd name="connsiteY3" fmla="*/ 511 h 336333"/>
              <a:gd name="connsiteX4" fmla="*/ 254643 w 509286"/>
              <a:gd name="connsiteY4" fmla="*/ 336177 h 336333"/>
              <a:gd name="connsiteX5" fmla="*/ 358815 w 509286"/>
              <a:gd name="connsiteY5" fmla="*/ 46810 h 336333"/>
              <a:gd name="connsiteX6" fmla="*/ 428263 w 509286"/>
              <a:gd name="connsiteY6" fmla="*/ 232005 h 336333"/>
              <a:gd name="connsiteX7" fmla="*/ 509286 w 509286"/>
              <a:gd name="connsiteY7" fmla="*/ 116258 h 33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286" h="336333">
                <a:moveTo>
                  <a:pt x="0" y="185706"/>
                </a:moveTo>
                <a:cubicBezTo>
                  <a:pt x="20256" y="116258"/>
                  <a:pt x="40512" y="46810"/>
                  <a:pt x="57874" y="58385"/>
                </a:cubicBezTo>
                <a:cubicBezTo>
                  <a:pt x="75236" y="69960"/>
                  <a:pt x="82952" y="264800"/>
                  <a:pt x="104172" y="255154"/>
                </a:cubicBezTo>
                <a:cubicBezTo>
                  <a:pt x="125392" y="245508"/>
                  <a:pt x="160117" y="-12993"/>
                  <a:pt x="185195" y="511"/>
                </a:cubicBezTo>
                <a:cubicBezTo>
                  <a:pt x="210274" y="14015"/>
                  <a:pt x="225706" y="328461"/>
                  <a:pt x="254643" y="336177"/>
                </a:cubicBezTo>
                <a:cubicBezTo>
                  <a:pt x="283580" y="343893"/>
                  <a:pt x="329878" y="64172"/>
                  <a:pt x="358815" y="46810"/>
                </a:cubicBezTo>
                <a:cubicBezTo>
                  <a:pt x="387752" y="29448"/>
                  <a:pt x="403184" y="220430"/>
                  <a:pt x="428263" y="232005"/>
                </a:cubicBezTo>
                <a:cubicBezTo>
                  <a:pt x="453342" y="243580"/>
                  <a:pt x="476491" y="181848"/>
                  <a:pt x="509286" y="116258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A2D706-4B92-CD0F-CE4D-97A1B3615B4D}"/>
              </a:ext>
            </a:extLst>
          </p:cNvPr>
          <p:cNvGrpSpPr/>
          <p:nvPr/>
        </p:nvGrpSpPr>
        <p:grpSpPr>
          <a:xfrm>
            <a:off x="4403471" y="4330956"/>
            <a:ext cx="4379975" cy="1634691"/>
            <a:chOff x="4392041" y="4490976"/>
            <a:chExt cx="4379975" cy="1634691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C48CE44-FDDF-9070-04F1-7411442ACB9B}"/>
                </a:ext>
              </a:extLst>
            </p:cNvPr>
            <p:cNvCxnSpPr/>
            <p:nvPr/>
          </p:nvCxnSpPr>
          <p:spPr>
            <a:xfrm flipV="1">
              <a:off x="4935373" y="4528102"/>
              <a:ext cx="0" cy="1357965"/>
            </a:xfrm>
            <a:prstGeom prst="straightConnector1">
              <a:avLst/>
            </a:prstGeom>
            <a:ln w="28575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BC0719A-6C87-05C0-E668-CE053E73A38A}"/>
                </a:ext>
              </a:extLst>
            </p:cNvPr>
            <p:cNvCxnSpPr>
              <a:cxnSpLocks/>
            </p:cNvCxnSpPr>
            <p:nvPr/>
          </p:nvCxnSpPr>
          <p:spPr>
            <a:xfrm>
              <a:off x="4930579" y="5880926"/>
              <a:ext cx="3547032" cy="0"/>
            </a:xfrm>
            <a:prstGeom prst="straightConnector1">
              <a:avLst/>
            </a:prstGeom>
            <a:ln w="28575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1162486-3E72-C4A1-6F46-67EA1EEF5A3B}"/>
                    </a:ext>
                  </a:extLst>
                </p:cNvPr>
                <p:cNvSpPr txBox="1"/>
                <p:nvPr/>
              </p:nvSpPr>
              <p:spPr>
                <a:xfrm>
                  <a:off x="4392041" y="4490976"/>
                  <a:ext cx="482458" cy="3331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1162486-3E72-C4A1-6F46-67EA1EEF5A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041" y="4490976"/>
                  <a:ext cx="482458" cy="333129"/>
                </a:xfrm>
                <a:prstGeom prst="rect">
                  <a:avLst/>
                </a:prstGeom>
                <a:blipFill>
                  <a:blip r:embed="rId9"/>
                  <a:stretch>
                    <a:fillRect b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4898381-5ABB-1FA9-04E2-DDBD44048A73}"/>
                    </a:ext>
                  </a:extLst>
                </p:cNvPr>
                <p:cNvSpPr txBox="1"/>
                <p:nvPr/>
              </p:nvSpPr>
              <p:spPr>
                <a:xfrm>
                  <a:off x="8417175" y="5756335"/>
                  <a:ext cx="3548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4898381-5ABB-1FA9-04E2-DDBD44048A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7175" y="5756335"/>
                  <a:ext cx="35484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138E045-B08B-30D3-4335-1E2CF19A45D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90183" y="5240151"/>
              <a:ext cx="1248203" cy="0"/>
            </a:xfrm>
            <a:prstGeom prst="line">
              <a:avLst/>
            </a:prstGeom>
            <a:ln w="19050">
              <a:solidFill>
                <a:srgbClr val="FF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F200191-B566-40B0-3411-8DD090C5A20C}"/>
                </a:ext>
              </a:extLst>
            </p:cNvPr>
            <p:cNvSpPr/>
            <p:nvPr/>
          </p:nvSpPr>
          <p:spPr>
            <a:xfrm rot="10455129">
              <a:off x="6052023" y="5112218"/>
              <a:ext cx="2310274" cy="653786"/>
            </a:xfrm>
            <a:custGeom>
              <a:avLst/>
              <a:gdLst>
                <a:gd name="connsiteX0" fmla="*/ 0 w 3543300"/>
                <a:gd name="connsiteY0" fmla="*/ 1303020 h 1411048"/>
                <a:gd name="connsiteX1" fmla="*/ 2594610 w 3543300"/>
                <a:gd name="connsiteY1" fmla="*/ 1280160 h 1411048"/>
                <a:gd name="connsiteX2" fmla="*/ 3543300 w 3543300"/>
                <a:gd name="connsiteY2" fmla="*/ 0 h 141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43300" h="1411048">
                  <a:moveTo>
                    <a:pt x="0" y="1303020"/>
                  </a:moveTo>
                  <a:cubicBezTo>
                    <a:pt x="1002030" y="1400175"/>
                    <a:pt x="2004060" y="1497330"/>
                    <a:pt x="2594610" y="1280160"/>
                  </a:cubicBezTo>
                  <a:cubicBezTo>
                    <a:pt x="3185160" y="1062990"/>
                    <a:pt x="3387090" y="360045"/>
                    <a:pt x="3543300" y="0"/>
                  </a:cubicBezTo>
                </a:path>
              </a:pathLst>
            </a:cu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90F6D19-5655-ED58-D44A-AB0C3460E2D3}"/>
                </a:ext>
              </a:extLst>
            </p:cNvPr>
            <p:cNvCxnSpPr>
              <a:cxnSpLocks/>
            </p:cNvCxnSpPr>
            <p:nvPr/>
          </p:nvCxnSpPr>
          <p:spPr>
            <a:xfrm>
              <a:off x="4951098" y="5868473"/>
              <a:ext cx="1151046" cy="0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986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77778E-7 4.81481E-6 L -0.00052 0.3557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77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1" grpId="0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orange dots&#10;&#10;AI-generated content may be incorrect.">
            <a:extLst>
              <a:ext uri="{FF2B5EF4-FFF2-40B4-BE49-F238E27FC236}">
                <a16:creationId xmlns:a16="http://schemas.microsoft.com/office/drawing/2014/main" id="{62FB272B-D0EF-054A-DD91-676BB85AE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98" r="18019" b="14805"/>
          <a:stretch/>
        </p:blipFill>
        <p:spPr>
          <a:xfrm>
            <a:off x="0" y="383619"/>
            <a:ext cx="9144000" cy="6474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9128DC-621B-5B5E-EEDB-EA711F3D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SETUP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76400EF-F424-76C1-9BB0-D9B8B289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3919888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Harvesting Information Across The Horizon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44F7489-E23D-FC83-5EAE-C25A2D25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3145" y="6335312"/>
            <a:ext cx="877711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A black hole in space&#10;&#10;AI-generated content may be incorrect.">
            <a:extLst>
              <a:ext uri="{FF2B5EF4-FFF2-40B4-BE49-F238E27FC236}">
                <a16:creationId xmlns:a16="http://schemas.microsoft.com/office/drawing/2014/main" id="{2FCF945E-AB26-2720-5210-96C22DDCC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r="12513"/>
          <a:stretch/>
        </p:blipFill>
        <p:spPr>
          <a:xfrm>
            <a:off x="4322327" y="1917388"/>
            <a:ext cx="4749575" cy="438730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2011BE-D2EC-5634-5C6E-047B2283FF5F}"/>
              </a:ext>
            </a:extLst>
          </p:cNvPr>
          <p:cNvCxnSpPr>
            <a:cxnSpLocks/>
          </p:cNvCxnSpPr>
          <p:nvPr/>
        </p:nvCxnSpPr>
        <p:spPr>
          <a:xfrm>
            <a:off x="805627" y="4201884"/>
            <a:ext cx="6099671" cy="0"/>
          </a:xfrm>
          <a:prstGeom prst="line">
            <a:avLst/>
          </a:prstGeom>
          <a:ln w="19050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54594EE4-2B53-2D7F-8E6C-71D1F0EFB0EC}"/>
              </a:ext>
            </a:extLst>
          </p:cNvPr>
          <p:cNvPicPr>
            <a:picLocks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32277" y="4211369"/>
            <a:ext cx="1275187" cy="1234371"/>
          </a:xfrm>
          <a:prstGeom prst="rect">
            <a:avLst/>
          </a:prstGeom>
        </p:spPr>
      </p:pic>
      <p:pic>
        <p:nvPicPr>
          <p:cNvPr id="19" name="Picture 18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3D6E6008-357B-D546-B026-262BADD5A707}"/>
              </a:ext>
            </a:extLst>
          </p:cNvPr>
          <p:cNvPicPr>
            <a:picLocks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635" y="2958029"/>
            <a:ext cx="1275187" cy="1234371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08B36E3-8934-43F2-17D9-8F469897B677}"/>
              </a:ext>
            </a:extLst>
          </p:cNvPr>
          <p:cNvGrpSpPr/>
          <p:nvPr/>
        </p:nvGrpSpPr>
        <p:grpSpPr>
          <a:xfrm>
            <a:off x="2275386" y="3566152"/>
            <a:ext cx="1211057" cy="562381"/>
            <a:chOff x="2275386" y="3566152"/>
            <a:chExt cx="1211057" cy="5623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FB71ACB-F10A-34BE-0AD9-43FE02A4D116}"/>
                    </a:ext>
                  </a:extLst>
                </p:cNvPr>
                <p:cNvSpPr txBox="1"/>
                <p:nvPr/>
              </p:nvSpPr>
              <p:spPr>
                <a:xfrm>
                  <a:off x="2633932" y="3566152"/>
                  <a:ext cx="4893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C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FB71ACB-F10A-34BE-0AD9-43FE02A4D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932" y="3566152"/>
                  <a:ext cx="48936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eft Bracket 20">
              <a:extLst>
                <a:ext uri="{FF2B5EF4-FFF2-40B4-BE49-F238E27FC236}">
                  <a16:creationId xmlns:a16="http://schemas.microsoft.com/office/drawing/2014/main" id="{98A4F7D5-A4E2-DB1C-8406-18ECB58686F0}"/>
                </a:ext>
              </a:extLst>
            </p:cNvPr>
            <p:cNvSpPr/>
            <p:nvPr/>
          </p:nvSpPr>
          <p:spPr>
            <a:xfrm rot="5400000">
              <a:off x="2824131" y="3466220"/>
              <a:ext cx="113568" cy="1211057"/>
            </a:xfrm>
            <a:prstGeom prst="leftBracke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4F164B0-1953-BA26-BEA2-CD021D171DD1}"/>
              </a:ext>
            </a:extLst>
          </p:cNvPr>
          <p:cNvGrpSpPr/>
          <p:nvPr/>
        </p:nvGrpSpPr>
        <p:grpSpPr>
          <a:xfrm>
            <a:off x="2878615" y="5525132"/>
            <a:ext cx="1371616" cy="557604"/>
            <a:chOff x="2878615" y="5525132"/>
            <a:chExt cx="1371616" cy="557604"/>
          </a:xfrm>
        </p:grpSpPr>
        <p:sp>
          <p:nvSpPr>
            <p:cNvPr id="22" name="Left Bracket 21">
              <a:extLst>
                <a:ext uri="{FF2B5EF4-FFF2-40B4-BE49-F238E27FC236}">
                  <a16:creationId xmlns:a16="http://schemas.microsoft.com/office/drawing/2014/main" id="{62516B28-98B6-7DBB-94E9-D87D23936352}"/>
                </a:ext>
              </a:extLst>
            </p:cNvPr>
            <p:cNvSpPr/>
            <p:nvPr/>
          </p:nvSpPr>
          <p:spPr>
            <a:xfrm rot="16200000">
              <a:off x="3509983" y="4893764"/>
              <a:ext cx="108879" cy="1371616"/>
            </a:xfrm>
            <a:prstGeom prst="leftBracke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9E8A77A-5A81-0102-9B2E-8151C2913707}"/>
                    </a:ext>
                  </a:extLst>
                </p:cNvPr>
                <p:cNvSpPr txBox="1"/>
                <p:nvPr/>
              </p:nvSpPr>
              <p:spPr>
                <a:xfrm>
                  <a:off x="3391939" y="5713404"/>
                  <a:ext cx="3836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9E8A77A-5A81-0102-9B2E-8151C29137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1939" y="5713404"/>
                  <a:ext cx="38369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40C50D0-5185-B315-E07C-F74C01D8C0E7}"/>
              </a:ext>
            </a:extLst>
          </p:cNvPr>
          <p:cNvSpPr txBox="1"/>
          <p:nvPr/>
        </p:nvSpPr>
        <p:spPr>
          <a:xfrm>
            <a:off x="244293" y="3059814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Detector 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FFA74C-25EC-9A04-5248-5B1FE5DE8E7C}"/>
              </a:ext>
            </a:extLst>
          </p:cNvPr>
          <p:cNvSpPr txBox="1"/>
          <p:nvPr/>
        </p:nvSpPr>
        <p:spPr>
          <a:xfrm>
            <a:off x="244293" y="4990550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Detector B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E3D5D3E-0DC3-3D43-9DFE-DF4F991EDB53}"/>
              </a:ext>
            </a:extLst>
          </p:cNvPr>
          <p:cNvGrpSpPr/>
          <p:nvPr/>
        </p:nvGrpSpPr>
        <p:grpSpPr>
          <a:xfrm>
            <a:off x="1044130" y="5327668"/>
            <a:ext cx="1643441" cy="641683"/>
            <a:chOff x="1044130" y="5327668"/>
            <a:chExt cx="1643441" cy="64168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DCC078-08FA-FA83-0C1F-CD43416C40B4}"/>
                </a:ext>
              </a:extLst>
            </p:cNvPr>
            <p:cNvSpPr txBox="1"/>
            <p:nvPr/>
          </p:nvSpPr>
          <p:spPr>
            <a:xfrm>
              <a:off x="1044130" y="5600019"/>
              <a:ext cx="1188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Switch on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86F8732-D5E4-8D68-5F63-E8CD970D3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2430" y="5327668"/>
              <a:ext cx="485141" cy="40972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B351BE1-14DC-17D1-5B2F-00EFAFB3D495}"/>
              </a:ext>
            </a:extLst>
          </p:cNvPr>
          <p:cNvGrpSpPr/>
          <p:nvPr/>
        </p:nvGrpSpPr>
        <p:grpSpPr>
          <a:xfrm>
            <a:off x="2246706" y="2785330"/>
            <a:ext cx="1759758" cy="526925"/>
            <a:chOff x="2246706" y="2785330"/>
            <a:chExt cx="1759758" cy="52692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77C55A-202F-4B06-F520-11900ABFF1C1}"/>
                </a:ext>
              </a:extLst>
            </p:cNvPr>
            <p:cNvSpPr txBox="1"/>
            <p:nvPr/>
          </p:nvSpPr>
          <p:spPr>
            <a:xfrm>
              <a:off x="2246706" y="2785330"/>
              <a:ext cx="1188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Switch on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2830F90-B77C-28FE-1D3B-27101E896CBB}"/>
                </a:ext>
              </a:extLst>
            </p:cNvPr>
            <p:cNvCxnSpPr>
              <a:cxnSpLocks/>
            </p:cNvCxnSpPr>
            <p:nvPr/>
          </p:nvCxnSpPr>
          <p:spPr>
            <a:xfrm>
              <a:off x="3434852" y="3074236"/>
              <a:ext cx="571612" cy="238019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BCCC457-BDEF-FA6C-C1D6-F3C372B33CB5}"/>
              </a:ext>
            </a:extLst>
          </p:cNvPr>
          <p:cNvGrpSpPr/>
          <p:nvPr/>
        </p:nvGrpSpPr>
        <p:grpSpPr>
          <a:xfrm rot="16200000">
            <a:off x="4112996" y="-918237"/>
            <a:ext cx="1584351" cy="5662034"/>
            <a:chOff x="185735" y="1560556"/>
            <a:chExt cx="1828260" cy="4079871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AC2F0C5-FC7E-A0D1-E2A6-BDF22BDC7C25}"/>
                </a:ext>
              </a:extLst>
            </p:cNvPr>
            <p:cNvCxnSpPr/>
            <p:nvPr/>
          </p:nvCxnSpPr>
          <p:spPr>
            <a:xfrm rot="5400000" flipV="1">
              <a:off x="1220868" y="1172965"/>
              <a:ext cx="0" cy="1505543"/>
            </a:xfrm>
            <a:prstGeom prst="straightConnector1">
              <a:avLst/>
            </a:prstGeom>
            <a:ln w="28575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B1A922C-B1C4-46D6-E89D-A8F6F31D558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1190728" y="3585761"/>
              <a:ext cx="3329048" cy="0"/>
            </a:xfrm>
            <a:prstGeom prst="straightConnector1">
              <a:avLst/>
            </a:prstGeom>
            <a:ln w="28575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80289C4-9903-4CDE-18CB-318EA6216F85}"/>
                    </a:ext>
                  </a:extLst>
                </p:cNvPr>
                <p:cNvSpPr txBox="1"/>
                <p:nvPr/>
              </p:nvSpPr>
              <p:spPr>
                <a:xfrm rot="5400000">
                  <a:off x="1599132" y="1549229"/>
                  <a:ext cx="403535" cy="4261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ℐ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80289C4-9903-4CDE-18CB-318EA6216F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599132" y="1549229"/>
                  <a:ext cx="403535" cy="42619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DED5BD7-267F-F971-46C0-9305439CBB4F}"/>
                    </a:ext>
                  </a:extLst>
                </p:cNvPr>
                <p:cNvSpPr txBox="1"/>
                <p:nvPr/>
              </p:nvSpPr>
              <p:spPr>
                <a:xfrm rot="5400000">
                  <a:off x="233632" y="5262135"/>
                  <a:ext cx="330395" cy="4261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DED5BD7-267F-F971-46C0-9305439CBB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233632" y="5262135"/>
                  <a:ext cx="330395" cy="42619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EEBE80F-9B68-D18C-A707-D62064A67FC1}"/>
                </a:ext>
              </a:extLst>
            </p:cNvPr>
            <p:cNvCxnSpPr>
              <a:cxnSpLocks/>
            </p:cNvCxnSpPr>
            <p:nvPr/>
          </p:nvCxnSpPr>
          <p:spPr>
            <a:xfrm>
              <a:off x="468096" y="4358771"/>
              <a:ext cx="1383854" cy="0"/>
            </a:xfrm>
            <a:prstGeom prst="line">
              <a:avLst/>
            </a:prstGeom>
            <a:ln w="19050">
              <a:solidFill>
                <a:srgbClr val="FF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44FBFE50-515F-AAFE-B392-4263BB602E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2" y="6105990"/>
            <a:ext cx="2103548" cy="56873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FD6624F-AB35-73D2-88C0-A2B0A92B2493}"/>
              </a:ext>
            </a:extLst>
          </p:cNvPr>
          <p:cNvSpPr txBox="1"/>
          <p:nvPr/>
        </p:nvSpPr>
        <p:spPr>
          <a:xfrm>
            <a:off x="361523" y="1561104"/>
            <a:ext cx="1913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MUTUAL INFORMATION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3CCEB55-138E-2451-FCD6-05A0F88F4C44}"/>
              </a:ext>
            </a:extLst>
          </p:cNvPr>
          <p:cNvSpPr txBox="1"/>
          <p:nvPr/>
        </p:nvSpPr>
        <p:spPr>
          <a:xfrm>
            <a:off x="6079510" y="5463451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Static 2+1 BTZ black hole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D6DAB54-5C95-AAA8-312C-3CD61BE11EFA}"/>
              </a:ext>
            </a:extLst>
          </p:cNvPr>
          <p:cNvCxnSpPr/>
          <p:nvPr/>
        </p:nvCxnSpPr>
        <p:spPr>
          <a:xfrm>
            <a:off x="4351295" y="2815147"/>
            <a:ext cx="441409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9E422D5-048F-20A5-D6FE-920FD4E9991D}"/>
              </a:ext>
            </a:extLst>
          </p:cNvPr>
          <p:cNvCxnSpPr>
            <a:cxnSpLocks/>
          </p:cNvCxnSpPr>
          <p:nvPr/>
        </p:nvCxnSpPr>
        <p:spPr>
          <a:xfrm>
            <a:off x="4842969" y="1684364"/>
            <a:ext cx="740230" cy="65312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45F544A-DFA9-AD83-E241-27830514EAEF}"/>
              </a:ext>
            </a:extLst>
          </p:cNvPr>
          <p:cNvCxnSpPr/>
          <p:nvPr/>
        </p:nvCxnSpPr>
        <p:spPr>
          <a:xfrm>
            <a:off x="2993443" y="5600019"/>
            <a:ext cx="441409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BC80CADA-BC16-EB4E-649C-96F3FE48835A}"/>
              </a:ext>
            </a:extLst>
          </p:cNvPr>
          <p:cNvSpPr/>
          <p:nvPr/>
        </p:nvSpPr>
        <p:spPr>
          <a:xfrm>
            <a:off x="4778420" y="1612364"/>
            <a:ext cx="144000" cy="144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3E2075E-54EB-843F-049F-CE691B8194E5}"/>
              </a:ext>
            </a:extLst>
          </p:cNvPr>
          <p:cNvCxnSpPr/>
          <p:nvPr/>
        </p:nvCxnSpPr>
        <p:spPr>
          <a:xfrm>
            <a:off x="5010856" y="2815147"/>
            <a:ext cx="441409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279443D-B63A-2FB0-E419-F7CCA63D4E93}"/>
              </a:ext>
            </a:extLst>
          </p:cNvPr>
          <p:cNvCxnSpPr/>
          <p:nvPr/>
        </p:nvCxnSpPr>
        <p:spPr>
          <a:xfrm>
            <a:off x="3653004" y="5600019"/>
            <a:ext cx="441409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satellite with solar panels&#10;&#10;AI-generated content may be incorrect.">
            <a:extLst>
              <a:ext uri="{FF2B5EF4-FFF2-40B4-BE49-F238E27FC236}">
                <a16:creationId xmlns:a16="http://schemas.microsoft.com/office/drawing/2014/main" id="{FCE54BA0-FC5E-9300-7407-5FB1494D17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24" y="3484737"/>
            <a:ext cx="726225" cy="717147"/>
          </a:xfrm>
          <a:prstGeom prst="rect">
            <a:avLst/>
          </a:prstGeom>
        </p:spPr>
      </p:pic>
      <p:pic>
        <p:nvPicPr>
          <p:cNvPr id="14" name="Picture 13" descr="A satellite with solar panels&#10;&#10;AI-generated content may be incorrect.">
            <a:extLst>
              <a:ext uri="{FF2B5EF4-FFF2-40B4-BE49-F238E27FC236}">
                <a16:creationId xmlns:a16="http://schemas.microsoft.com/office/drawing/2014/main" id="{3A7BE553-FD94-64B9-22CE-7A66173DA8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23" y="4211369"/>
            <a:ext cx="726225" cy="717147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460613-DC2B-965E-BED9-A34758360557}"/>
              </a:ext>
            </a:extLst>
          </p:cNvPr>
          <p:cNvCxnSpPr>
            <a:cxnSpLocks/>
          </p:cNvCxnSpPr>
          <p:nvPr/>
        </p:nvCxnSpPr>
        <p:spPr>
          <a:xfrm>
            <a:off x="5586276" y="1751456"/>
            <a:ext cx="777259" cy="247871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3C8E7D85-0071-ED7D-EA2E-5555604BE545}"/>
              </a:ext>
            </a:extLst>
          </p:cNvPr>
          <p:cNvSpPr/>
          <p:nvPr/>
        </p:nvSpPr>
        <p:spPr>
          <a:xfrm>
            <a:off x="6269766" y="1928050"/>
            <a:ext cx="144000" cy="144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457FA68-2102-1746-5D3D-AB03D831D9F8}"/>
              </a:ext>
            </a:extLst>
          </p:cNvPr>
          <p:cNvSpPr/>
          <p:nvPr/>
        </p:nvSpPr>
        <p:spPr>
          <a:xfrm>
            <a:off x="5518650" y="1677676"/>
            <a:ext cx="144000" cy="144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39F454-5BF0-A367-7FBF-283F1F8F3AF8}"/>
              </a:ext>
            </a:extLst>
          </p:cNvPr>
          <p:cNvSpPr txBox="1"/>
          <p:nvPr/>
        </p:nvSpPr>
        <p:spPr>
          <a:xfrm>
            <a:off x="6697114" y="809931"/>
            <a:ext cx="2156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Tractable and gives insight into higher dimensions</a:t>
            </a:r>
          </a:p>
        </p:txBody>
      </p:sp>
    </p:spTree>
    <p:extLst>
      <p:ext uri="{BB962C8B-B14F-4D97-AF65-F5344CB8AC3E}">
        <p14:creationId xmlns:p14="http://schemas.microsoft.com/office/powerpoint/2010/main" val="287618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56337 0.00139 " pathEditMode="relative" rAng="0" ptsTypes="AA">
                                      <p:cBhvr>
                                        <p:cTn id="32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60" y="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56441 -0.00047 " pathEditMode="relative" rAng="0" ptsTypes="AA">
                                      <p:cBhvr>
                                        <p:cTn id="34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12" y="-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337 0.00139 L -3.05556E-6 4.44444E-6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16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41 -0.00046 L -4.44444E-6 4.81481E-6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60" y="-2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3.7037E-6 L 0.07361 -0.0013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-6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4.81481E-6 L 0.07309 0.0004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2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56337 0.00139 " pathEditMode="relative" rAng="0" ptsTypes="AA">
                                      <p:cBhvr>
                                        <p:cTn id="119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03" y="69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56441 -0.00046 " pathEditMode="relative" rAng="0" ptsTypes="AA">
                                      <p:cBhvr>
                                        <p:cTn id="121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337 0.00139 L -4.44444E-6 3.33333E-6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77" y="-69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41 -0.00047 L 1.11111E-6 1.85185E-6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46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7361 -0.00139 L 0.15295 -0.00162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23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7309 0.00046 L 0.14739 0.0004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56337 0.00139 " pathEditMode="relative" rAng="0" ptsTypes="AA">
                                      <p:cBhvr>
                                        <p:cTn id="177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60" y="69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56441 -0.00046 " pathEditMode="relative" rAng="0" ptsTypes="AA">
                                      <p:cBhvr>
                                        <p:cTn id="17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0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4" grpId="0"/>
      <p:bldP spid="45" grpId="0"/>
      <p:bldP spid="50" grpId="0" animBg="1"/>
      <p:bldP spid="56" grpId="0" animBg="1"/>
      <p:bldP spid="5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orange dots&#10;&#10;AI-generated content may be incorrect.">
            <a:extLst>
              <a:ext uri="{FF2B5EF4-FFF2-40B4-BE49-F238E27FC236}">
                <a16:creationId xmlns:a16="http://schemas.microsoft.com/office/drawing/2014/main" id="{DB0B080B-02F5-7BF1-C062-E93BB02C6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98" r="18019" b="14805"/>
          <a:stretch/>
        </p:blipFill>
        <p:spPr>
          <a:xfrm>
            <a:off x="0" y="383619"/>
            <a:ext cx="9144000" cy="6474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4CFCCB-DF09-400C-55E6-B50CB397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SETUP – BTZ METRIC AND THE QUANTUM VACUUM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DA6471D-DCF0-293E-9CE7-0168D59C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3919888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Harvesting Information Across The Horizon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7F3D2D8-4908-6B13-BC5A-62B8538E3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3145" y="6335312"/>
            <a:ext cx="877711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12691CC0-48C2-B66A-D459-8E40C89F5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2" y="6105990"/>
            <a:ext cx="2103548" cy="568737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62C2AD9-A95F-72FB-3B99-80E105E10AFD}"/>
              </a:ext>
            </a:extLst>
          </p:cNvPr>
          <p:cNvSpPr/>
          <p:nvPr/>
        </p:nvSpPr>
        <p:spPr>
          <a:xfrm>
            <a:off x="628962" y="1599069"/>
            <a:ext cx="3757843" cy="1829931"/>
          </a:xfrm>
          <a:prstGeom prst="roundRect">
            <a:avLst>
              <a:gd name="adj" fmla="val 11191"/>
            </a:avLst>
          </a:prstGeom>
          <a:solidFill>
            <a:schemeClr val="tx1">
              <a:alpha val="49621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626343-A06F-CDCB-6C89-295A0F1341F0}"/>
              </a:ext>
            </a:extLst>
          </p:cNvPr>
          <p:cNvSpPr/>
          <p:nvPr/>
        </p:nvSpPr>
        <p:spPr>
          <a:xfrm>
            <a:off x="348279" y="1376754"/>
            <a:ext cx="1558499" cy="3568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BTZ Metric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B6E7070-F916-963E-8DD7-A8D3876BEE6E}"/>
              </a:ext>
            </a:extLst>
          </p:cNvPr>
          <p:cNvCxnSpPr/>
          <p:nvPr/>
        </p:nvCxnSpPr>
        <p:spPr>
          <a:xfrm>
            <a:off x="7455737" y="2526387"/>
            <a:ext cx="0" cy="949675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0513AA-73D9-012F-1C82-00F95367F5A2}"/>
              </a:ext>
            </a:extLst>
          </p:cNvPr>
          <p:cNvSpPr/>
          <p:nvPr/>
        </p:nvSpPr>
        <p:spPr>
          <a:xfrm>
            <a:off x="4981586" y="1597704"/>
            <a:ext cx="3757843" cy="928683"/>
          </a:xfrm>
          <a:prstGeom prst="roundRect">
            <a:avLst/>
          </a:prstGeom>
          <a:solidFill>
            <a:schemeClr val="tx1">
              <a:alpha val="5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AB9239-5E3B-9B76-8A95-FF4C6D3CCE55}"/>
              </a:ext>
            </a:extLst>
          </p:cNvPr>
          <p:cNvSpPr/>
          <p:nvPr/>
        </p:nvSpPr>
        <p:spPr>
          <a:xfrm>
            <a:off x="4700902" y="1375389"/>
            <a:ext cx="2662240" cy="3568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Massless Scalar Field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790A8DA-6D6B-12D7-00EB-6B19FE1DD68A}"/>
              </a:ext>
            </a:extLst>
          </p:cNvPr>
          <p:cNvSpPr/>
          <p:nvPr/>
        </p:nvSpPr>
        <p:spPr>
          <a:xfrm>
            <a:off x="630327" y="3696500"/>
            <a:ext cx="7946514" cy="2235257"/>
          </a:xfrm>
          <a:prstGeom prst="roundRect">
            <a:avLst>
              <a:gd name="adj" fmla="val 9841"/>
            </a:avLst>
          </a:prstGeom>
          <a:solidFill>
            <a:schemeClr val="tx1">
              <a:alpha val="5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C340EB-DF4E-522D-91E8-1B968CFF73ED}"/>
              </a:ext>
            </a:extLst>
          </p:cNvPr>
          <p:cNvSpPr/>
          <p:nvPr/>
        </p:nvSpPr>
        <p:spPr>
          <a:xfrm>
            <a:off x="6297126" y="3476062"/>
            <a:ext cx="2497786" cy="3568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Wightman Function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BFB21D-CCE8-9D34-0ECD-CF79866E7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266" y="1678205"/>
            <a:ext cx="3132810" cy="615942"/>
          </a:xfrm>
          <a:prstGeom prst="rect">
            <a:avLst/>
          </a:prstGeom>
        </p:spPr>
      </p:pic>
      <p:pic>
        <p:nvPicPr>
          <p:cNvPr id="26" name="Picture 25" descr="A math equation with white text&#10;&#10;AI-generated content may be incorrect.">
            <a:extLst>
              <a:ext uri="{FF2B5EF4-FFF2-40B4-BE49-F238E27FC236}">
                <a16:creationId xmlns:a16="http://schemas.microsoft.com/office/drawing/2014/main" id="{D5447F4C-9724-1508-D757-5620E7CB93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56" y="2387492"/>
            <a:ext cx="1558499" cy="564825"/>
          </a:xfrm>
          <a:prstGeom prst="rect">
            <a:avLst/>
          </a:prstGeom>
        </p:spPr>
      </p:pic>
      <p:pic>
        <p:nvPicPr>
          <p:cNvPr id="28" name="Picture 2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7B99300E-9987-FEF6-C9C4-8AFEA307B3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57" y="2955993"/>
            <a:ext cx="1196737" cy="33370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7DD6258-6FC9-CE2E-E352-3171E19CA747}"/>
              </a:ext>
            </a:extLst>
          </p:cNvPr>
          <p:cNvCxnSpPr>
            <a:cxnSpLocks/>
          </p:cNvCxnSpPr>
          <p:nvPr/>
        </p:nvCxnSpPr>
        <p:spPr>
          <a:xfrm>
            <a:off x="802584" y="2375915"/>
            <a:ext cx="34221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DF6D2E6-25E5-4712-5430-E922AFE2A0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47" y="2518212"/>
            <a:ext cx="1178529" cy="303384"/>
          </a:xfrm>
          <a:prstGeom prst="rect">
            <a:avLst/>
          </a:prstGeom>
        </p:spPr>
      </p:pic>
      <p:pic>
        <p:nvPicPr>
          <p:cNvPr id="34" name="Picture 3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2A3F5754-E8ED-7908-D14B-503F3EE088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29" y="1865204"/>
            <a:ext cx="2142712" cy="442907"/>
          </a:xfrm>
          <a:prstGeom prst="rect">
            <a:avLst/>
          </a:prstGeom>
        </p:spPr>
      </p:pic>
      <p:pic>
        <p:nvPicPr>
          <p:cNvPr id="39" name="Picture 38" descr="A math equation on a black background&#10;&#10;AI-generated content may be incorrect.">
            <a:extLst>
              <a:ext uri="{FF2B5EF4-FFF2-40B4-BE49-F238E27FC236}">
                <a16:creationId xmlns:a16="http://schemas.microsoft.com/office/drawing/2014/main" id="{F7D8F0BC-C38A-AB43-503A-BFE136BBAD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56" y="3765820"/>
            <a:ext cx="6362145" cy="837125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7A6356E-F828-ADB2-A90A-32C03CD7343E}"/>
              </a:ext>
            </a:extLst>
          </p:cNvPr>
          <p:cNvCxnSpPr>
            <a:cxnSpLocks/>
          </p:cNvCxnSpPr>
          <p:nvPr/>
        </p:nvCxnSpPr>
        <p:spPr>
          <a:xfrm>
            <a:off x="796795" y="4662225"/>
            <a:ext cx="759485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3C63E30-04A3-B79B-D74A-07541CE3E36D}"/>
              </a:ext>
            </a:extLst>
          </p:cNvPr>
          <p:cNvGrpSpPr/>
          <p:nvPr/>
        </p:nvGrpSpPr>
        <p:grpSpPr>
          <a:xfrm>
            <a:off x="708020" y="5295624"/>
            <a:ext cx="7772400" cy="558800"/>
            <a:chOff x="708020" y="5295624"/>
            <a:chExt cx="7772400" cy="5588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7B2CDD8-C093-5C9F-79A4-BA04620B4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20" y="5295624"/>
              <a:ext cx="7772400" cy="55880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0EEE2F5-11B9-F00B-03B6-A7B4D5AB5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759" y="5326324"/>
              <a:ext cx="124261" cy="48668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3BFF0DE-D12A-04BF-F255-28A29CC6A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8701" y="5382779"/>
              <a:ext cx="228600" cy="1143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5FC0D79-BC9A-E5A9-DD28-6860323FF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22" y="5375119"/>
              <a:ext cx="228600" cy="1143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9BB765D-A6E3-29E7-30A4-4E05CDBCF2B1}"/>
                </a:ext>
              </a:extLst>
            </p:cNvPr>
            <p:cNvPicPr>
              <a:picLocks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542" y="5533341"/>
              <a:ext cx="252000" cy="50800"/>
            </a:xfrm>
            <a:prstGeom prst="rect">
              <a:avLst/>
            </a:prstGeom>
          </p:spPr>
        </p:pic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CFF46499-2DD3-7279-9889-95C7EA6774A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51" y="4847939"/>
            <a:ext cx="2964977" cy="324107"/>
          </a:xfrm>
          <a:prstGeom prst="rect">
            <a:avLst/>
          </a:prstGeom>
        </p:spPr>
      </p:pic>
      <p:pic>
        <p:nvPicPr>
          <p:cNvPr id="62" name="Picture 6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79EF00B-E666-5A12-3A94-2EB984F93A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74" y="4847939"/>
            <a:ext cx="1445839" cy="325034"/>
          </a:xfrm>
          <a:prstGeom prst="rect">
            <a:avLst/>
          </a:prstGeom>
        </p:spPr>
      </p:pic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38D4DEDA-8674-A9EF-61BD-5E55AF248743}"/>
              </a:ext>
            </a:extLst>
          </p:cNvPr>
          <p:cNvCxnSpPr>
            <a:cxnSpLocks/>
          </p:cNvCxnSpPr>
          <p:nvPr/>
        </p:nvCxnSpPr>
        <p:spPr>
          <a:xfrm>
            <a:off x="4398381" y="3063102"/>
            <a:ext cx="2498232" cy="392258"/>
          </a:xfrm>
          <a:prstGeom prst="bentConnector3">
            <a:avLst>
              <a:gd name="adj1" fmla="val 100038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1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5CE82-0483-B901-7B60-47588CA1B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orange dots&#10;&#10;AI-generated content may be incorrect.">
            <a:extLst>
              <a:ext uri="{FF2B5EF4-FFF2-40B4-BE49-F238E27FC236}">
                <a16:creationId xmlns:a16="http://schemas.microsoft.com/office/drawing/2014/main" id="{8FE7F24C-B954-56E9-5BE4-CA70448BC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98" r="18019" b="14805"/>
          <a:stretch/>
        </p:blipFill>
        <p:spPr>
          <a:xfrm>
            <a:off x="0" y="383619"/>
            <a:ext cx="9144000" cy="6474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B541D-3146-1C33-0DD6-183F5370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SETUP – DETECTORS AND MUTUAL INFORMATION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53D8D7B-55EA-7A12-5455-FC84865E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3919888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Harvesting Information Across The Horizon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E63E899-307F-76C3-183D-69599ADD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3145" y="6335312"/>
            <a:ext cx="877711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6BFBDFBE-A493-30A0-9C35-581632E72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2" y="6105990"/>
            <a:ext cx="2103548" cy="568737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E16B1B6-055A-136B-DF9F-88CAB88CEE15}"/>
              </a:ext>
            </a:extLst>
          </p:cNvPr>
          <p:cNvCxnSpPr>
            <a:cxnSpLocks/>
          </p:cNvCxnSpPr>
          <p:nvPr/>
        </p:nvCxnSpPr>
        <p:spPr>
          <a:xfrm flipV="1">
            <a:off x="6779172" y="3246596"/>
            <a:ext cx="0" cy="329767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4526604-63B7-2830-AE74-1D16A0F53420}"/>
              </a:ext>
            </a:extLst>
          </p:cNvPr>
          <p:cNvCxnSpPr>
            <a:cxnSpLocks/>
          </p:cNvCxnSpPr>
          <p:nvPr/>
        </p:nvCxnSpPr>
        <p:spPr>
          <a:xfrm>
            <a:off x="2339727" y="2963120"/>
            <a:ext cx="0" cy="385599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4CF78FE-5DD7-3F10-3C6B-1CB15BC5405A}"/>
              </a:ext>
            </a:extLst>
          </p:cNvPr>
          <p:cNvSpPr/>
          <p:nvPr/>
        </p:nvSpPr>
        <p:spPr>
          <a:xfrm>
            <a:off x="628962" y="1599070"/>
            <a:ext cx="3780992" cy="1364050"/>
          </a:xfrm>
          <a:prstGeom prst="roundRect">
            <a:avLst>
              <a:gd name="adj" fmla="val 11191"/>
            </a:avLst>
          </a:prstGeom>
          <a:solidFill>
            <a:schemeClr val="tx1">
              <a:alpha val="5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ABA743-9EAB-5355-3221-5665EDE65E4F}"/>
              </a:ext>
            </a:extLst>
          </p:cNvPr>
          <p:cNvSpPr/>
          <p:nvPr/>
        </p:nvSpPr>
        <p:spPr>
          <a:xfrm>
            <a:off x="348278" y="1376754"/>
            <a:ext cx="2869483" cy="3568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Interaction Hamiltonian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CC32294-FB14-E2CB-B3BE-752BB5989726}"/>
              </a:ext>
            </a:extLst>
          </p:cNvPr>
          <p:cNvSpPr/>
          <p:nvPr/>
        </p:nvSpPr>
        <p:spPr>
          <a:xfrm>
            <a:off x="4861367" y="1564223"/>
            <a:ext cx="3933546" cy="1684302"/>
          </a:xfrm>
          <a:prstGeom prst="roundRect">
            <a:avLst>
              <a:gd name="adj" fmla="val 11271"/>
            </a:avLst>
          </a:prstGeom>
          <a:solidFill>
            <a:schemeClr val="tx1">
              <a:alpha val="5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BFF9C2-16A6-A33B-4725-F71890BEADA2}"/>
              </a:ext>
            </a:extLst>
          </p:cNvPr>
          <p:cNvSpPr/>
          <p:nvPr/>
        </p:nvSpPr>
        <p:spPr>
          <a:xfrm>
            <a:off x="4618103" y="1379207"/>
            <a:ext cx="2405954" cy="3568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Mutual Information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DB0183D-23E3-CEB3-7927-753D62BF91CA}"/>
              </a:ext>
            </a:extLst>
          </p:cNvPr>
          <p:cNvSpPr/>
          <p:nvPr/>
        </p:nvSpPr>
        <p:spPr>
          <a:xfrm>
            <a:off x="630327" y="3565212"/>
            <a:ext cx="8164586" cy="2430212"/>
          </a:xfrm>
          <a:prstGeom prst="roundRect">
            <a:avLst>
              <a:gd name="adj" fmla="val 9841"/>
            </a:avLst>
          </a:prstGeom>
          <a:solidFill>
            <a:schemeClr val="tx1">
              <a:alpha val="5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76C2F8-929C-60C8-960D-1B04A7571C5F}"/>
              </a:ext>
            </a:extLst>
          </p:cNvPr>
          <p:cNvSpPr/>
          <p:nvPr/>
        </p:nvSpPr>
        <p:spPr>
          <a:xfrm>
            <a:off x="348278" y="3348719"/>
            <a:ext cx="2497786" cy="3568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 Density Matrix</a:t>
            </a:r>
          </a:p>
        </p:txBody>
      </p:sp>
      <p:pic>
        <p:nvPicPr>
          <p:cNvPr id="18" name="Picture 17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0F790C81-34B3-918F-3FF4-6BFC60514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03" y="2487104"/>
            <a:ext cx="1586740" cy="319631"/>
          </a:xfrm>
          <a:prstGeom prst="rect">
            <a:avLst/>
          </a:prstGeom>
        </p:spPr>
      </p:pic>
      <p:pic>
        <p:nvPicPr>
          <p:cNvPr id="23" name="Picture 22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1E156B8A-894D-89A2-A283-34D3757EE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278" y="1822080"/>
            <a:ext cx="3740088" cy="6093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5D7E9AD-80DC-4E90-7F48-9A7FC1144D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6" y="1818457"/>
            <a:ext cx="3616004" cy="377791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1836FBF-9121-2082-7CE8-6E3A8D9E8549}"/>
              </a:ext>
            </a:extLst>
          </p:cNvPr>
          <p:cNvCxnSpPr>
            <a:cxnSpLocks/>
          </p:cNvCxnSpPr>
          <p:nvPr/>
        </p:nvCxnSpPr>
        <p:spPr>
          <a:xfrm>
            <a:off x="802584" y="2352765"/>
            <a:ext cx="34221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9E9A658-C8F9-6546-D20C-B3343986B48B}"/>
              </a:ext>
            </a:extLst>
          </p:cNvPr>
          <p:cNvCxnSpPr>
            <a:cxnSpLocks/>
          </p:cNvCxnSpPr>
          <p:nvPr/>
        </p:nvCxnSpPr>
        <p:spPr>
          <a:xfrm>
            <a:off x="5010208" y="2531316"/>
            <a:ext cx="3636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3249E55-20D6-22FC-4FD6-6C041CFA0922}"/>
              </a:ext>
            </a:extLst>
          </p:cNvPr>
          <p:cNvGrpSpPr/>
          <p:nvPr/>
        </p:nvGrpSpPr>
        <p:grpSpPr>
          <a:xfrm>
            <a:off x="4949114" y="2628803"/>
            <a:ext cx="3794656" cy="509156"/>
            <a:chOff x="4949114" y="2673067"/>
            <a:chExt cx="3794656" cy="509156"/>
          </a:xfrm>
        </p:grpSpPr>
        <p:pic>
          <p:nvPicPr>
            <p:cNvPr id="25" name="Picture 24" descr="A square root of a mathematical equation&#10;&#10;AI-generated content may be incorrect.">
              <a:extLst>
                <a:ext uri="{FF2B5EF4-FFF2-40B4-BE49-F238E27FC236}">
                  <a16:creationId xmlns:a16="http://schemas.microsoft.com/office/drawing/2014/main" id="{F3865F5B-5B4D-492B-1F6F-F339BC68B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114" y="2673067"/>
              <a:ext cx="3794656" cy="50915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CD69BF5-C0DD-3506-86A2-209B337D1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848" y="2842782"/>
              <a:ext cx="38100" cy="241300"/>
            </a:xfrm>
            <a:prstGeom prst="rect">
              <a:avLst/>
            </a:prstGeom>
          </p:spPr>
        </p:pic>
      </p:grpSp>
      <p:pic>
        <p:nvPicPr>
          <p:cNvPr id="47" name="Picture 46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67E7A62B-E869-7E6E-0045-B8BD5AEFD6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483" y="3694708"/>
            <a:ext cx="4488274" cy="105044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5A4A875-8C2F-09FD-5E7A-680F95E19B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0083" b="5395"/>
          <a:stretch/>
        </p:blipFill>
        <p:spPr>
          <a:xfrm>
            <a:off x="1365003" y="4943460"/>
            <a:ext cx="6795669" cy="49040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6BB2755-E160-7597-454F-018D5C46FB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30" y="5394132"/>
            <a:ext cx="6664612" cy="558175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ECB4DD1-1BF2-8FC0-8E11-12BAA34E60A6}"/>
              </a:ext>
            </a:extLst>
          </p:cNvPr>
          <p:cNvCxnSpPr>
            <a:cxnSpLocks/>
          </p:cNvCxnSpPr>
          <p:nvPr/>
        </p:nvCxnSpPr>
        <p:spPr>
          <a:xfrm>
            <a:off x="808370" y="4858998"/>
            <a:ext cx="781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BB4AB156-4ED5-E062-1F97-A05394646A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85" y="2510508"/>
            <a:ext cx="1166882" cy="29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9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D495-16F0-123C-9651-859D60249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orange dots&#10;&#10;AI-generated content may be incorrect.">
            <a:extLst>
              <a:ext uri="{FF2B5EF4-FFF2-40B4-BE49-F238E27FC236}">
                <a16:creationId xmlns:a16="http://schemas.microsoft.com/office/drawing/2014/main" id="{EB3E59E2-2B3B-81DE-CDCA-52460D8B4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98" r="18019" b="14805"/>
          <a:stretch/>
        </p:blipFill>
        <p:spPr>
          <a:xfrm>
            <a:off x="0" y="383619"/>
            <a:ext cx="9144000" cy="6474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4668-D233-C186-8D96-1FF96ED6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SETUP – TRAJECTORIES AND COMPUTATIONS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8FF32EB-A46C-6C67-C339-03711FA4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3919888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Harvesting Information Across The Horizon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94B68D9-411B-2561-E797-064BA8B2EF8B}"/>
              </a:ext>
            </a:extLst>
          </p:cNvPr>
          <p:cNvCxnSpPr>
            <a:cxnSpLocks/>
          </p:cNvCxnSpPr>
          <p:nvPr/>
        </p:nvCxnSpPr>
        <p:spPr>
          <a:xfrm>
            <a:off x="2201750" y="3365202"/>
            <a:ext cx="0" cy="312619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7AA3046-0BF3-0F18-B282-1A981B40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3145" y="6335312"/>
            <a:ext cx="877711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976EA91-7B00-2A07-2F1C-36032E602039}"/>
              </a:ext>
            </a:extLst>
          </p:cNvPr>
          <p:cNvCxnSpPr>
            <a:cxnSpLocks/>
          </p:cNvCxnSpPr>
          <p:nvPr/>
        </p:nvCxnSpPr>
        <p:spPr>
          <a:xfrm>
            <a:off x="6458633" y="3361704"/>
            <a:ext cx="0" cy="532659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6C3797A9-77EB-3F8F-1811-CF760CEFA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2" y="6105990"/>
            <a:ext cx="2103548" cy="568737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5DDD802-15CF-F333-D0E4-B787A51A89A1}"/>
              </a:ext>
            </a:extLst>
          </p:cNvPr>
          <p:cNvSpPr/>
          <p:nvPr/>
        </p:nvSpPr>
        <p:spPr>
          <a:xfrm>
            <a:off x="628964" y="1599069"/>
            <a:ext cx="3065752" cy="1764000"/>
          </a:xfrm>
          <a:prstGeom prst="roundRect">
            <a:avLst>
              <a:gd name="adj" fmla="val 11191"/>
            </a:avLst>
          </a:prstGeom>
          <a:solidFill>
            <a:schemeClr val="tx1">
              <a:alpha val="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00ADFE-C009-E766-F483-7711A89FBF76}"/>
              </a:ext>
            </a:extLst>
          </p:cNvPr>
          <p:cNvSpPr/>
          <p:nvPr/>
        </p:nvSpPr>
        <p:spPr>
          <a:xfrm>
            <a:off x="348279" y="1376754"/>
            <a:ext cx="1688866" cy="3568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Trajectories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F6BDA96-BC14-E788-D203-EBCAF1529185}"/>
              </a:ext>
            </a:extLst>
          </p:cNvPr>
          <p:cNvSpPr/>
          <p:nvPr/>
        </p:nvSpPr>
        <p:spPr>
          <a:xfrm>
            <a:off x="4129660" y="1597704"/>
            <a:ext cx="4609769" cy="1764000"/>
          </a:xfrm>
          <a:prstGeom prst="roundRect">
            <a:avLst>
              <a:gd name="adj" fmla="val 13662"/>
            </a:avLst>
          </a:prstGeom>
          <a:solidFill>
            <a:schemeClr val="tx1">
              <a:alpha val="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BF460E-E369-097A-1592-264104D30E9B}"/>
              </a:ext>
            </a:extLst>
          </p:cNvPr>
          <p:cNvSpPr/>
          <p:nvPr/>
        </p:nvSpPr>
        <p:spPr>
          <a:xfrm>
            <a:off x="3892518" y="1376753"/>
            <a:ext cx="2544850" cy="3568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Switching Functions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C5B77FA-8B6C-CB30-03EB-1F84215F1F00}"/>
              </a:ext>
            </a:extLst>
          </p:cNvPr>
          <p:cNvSpPr/>
          <p:nvPr/>
        </p:nvSpPr>
        <p:spPr>
          <a:xfrm>
            <a:off x="630327" y="3899999"/>
            <a:ext cx="8109102" cy="2071867"/>
          </a:xfrm>
          <a:prstGeom prst="roundRect">
            <a:avLst>
              <a:gd name="adj" fmla="val 9841"/>
            </a:avLst>
          </a:prstGeom>
          <a:solidFill>
            <a:schemeClr val="tx1">
              <a:alpha val="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C6F629-5003-AA61-9EEF-2FF44C5728DC}"/>
              </a:ext>
            </a:extLst>
          </p:cNvPr>
          <p:cNvSpPr/>
          <p:nvPr/>
        </p:nvSpPr>
        <p:spPr>
          <a:xfrm>
            <a:off x="348278" y="3677821"/>
            <a:ext cx="4223721" cy="3568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Transition Probability and Correlation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E04D34-A7B7-A936-49A1-044678A3C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10" y="3029322"/>
            <a:ext cx="629293" cy="23465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9B98A2-7FC9-CFAB-5278-4ED68EC6D01B}"/>
              </a:ext>
            </a:extLst>
          </p:cNvPr>
          <p:cNvCxnSpPr>
            <a:cxnSpLocks/>
          </p:cNvCxnSpPr>
          <p:nvPr/>
        </p:nvCxnSpPr>
        <p:spPr>
          <a:xfrm>
            <a:off x="763602" y="2913108"/>
            <a:ext cx="280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white arrows on a black background&#10;&#10;AI-generated content may be incorrect.">
            <a:extLst>
              <a:ext uri="{FF2B5EF4-FFF2-40B4-BE49-F238E27FC236}">
                <a16:creationId xmlns:a16="http://schemas.microsoft.com/office/drawing/2014/main" id="{E5945DF2-8F78-45D0-FCF3-E27B1BA565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45" y="2949109"/>
            <a:ext cx="959245" cy="323601"/>
          </a:xfrm>
          <a:prstGeom prst="rect">
            <a:avLst/>
          </a:prstGeom>
        </p:spPr>
      </p:pic>
      <p:pic>
        <p:nvPicPr>
          <p:cNvPr id="30" name="Picture 2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2328552-040D-3A4C-F718-6C2353AF19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2" y="1670446"/>
            <a:ext cx="2938450" cy="1148136"/>
          </a:xfrm>
          <a:prstGeom prst="rect">
            <a:avLst/>
          </a:prstGeom>
        </p:spPr>
      </p:pic>
      <p:pic>
        <p:nvPicPr>
          <p:cNvPr id="32" name="Picture 3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CE73AEC-5E0C-500A-119B-8AE0DA7EBE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40" y="1710930"/>
            <a:ext cx="4468821" cy="104786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F89629-C8EA-61B4-950B-A9DB5A453A78}"/>
              </a:ext>
            </a:extLst>
          </p:cNvPr>
          <p:cNvCxnSpPr>
            <a:cxnSpLocks/>
          </p:cNvCxnSpPr>
          <p:nvPr/>
        </p:nvCxnSpPr>
        <p:spPr>
          <a:xfrm>
            <a:off x="4269065" y="2889958"/>
            <a:ext cx="431935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DB3664BD-4E28-9D97-0B4F-3E9AA8DBBB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57" y="4054832"/>
            <a:ext cx="7299089" cy="558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86B979C-C858-C998-D67C-6B23C3EF03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0" y="4592017"/>
            <a:ext cx="7957831" cy="50816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000E801-514F-5106-13E3-7F5F039730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49" y="5229479"/>
            <a:ext cx="4245714" cy="331552"/>
          </a:xfrm>
          <a:prstGeom prst="rect">
            <a:avLst/>
          </a:prstGeom>
        </p:spPr>
      </p:pic>
      <p:pic>
        <p:nvPicPr>
          <p:cNvPr id="48" name="Picture 4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B08FA0B7-BA87-4F60-12C2-39D5FA6173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49" y="5530025"/>
            <a:ext cx="2348300" cy="369396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67C30F6-2B4B-A1B2-A04A-FAE8A05A6D69}"/>
              </a:ext>
            </a:extLst>
          </p:cNvPr>
          <p:cNvCxnSpPr>
            <a:cxnSpLocks/>
          </p:cNvCxnSpPr>
          <p:nvPr/>
        </p:nvCxnSpPr>
        <p:spPr>
          <a:xfrm>
            <a:off x="774753" y="5165503"/>
            <a:ext cx="782481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438F9C7-3559-D43D-3BC2-EFAF5E5EC503}"/>
              </a:ext>
            </a:extLst>
          </p:cNvPr>
          <p:cNvGrpSpPr/>
          <p:nvPr/>
        </p:nvGrpSpPr>
        <p:grpSpPr>
          <a:xfrm>
            <a:off x="730149" y="5297899"/>
            <a:ext cx="3532870" cy="508152"/>
            <a:chOff x="730149" y="5159672"/>
            <a:chExt cx="3532870" cy="508152"/>
          </a:xfrm>
        </p:grpSpPr>
        <p:pic>
          <p:nvPicPr>
            <p:cNvPr id="44" name="Picture 43" descr="A close-up of symbols&#10;&#10;AI-generated content may be incorrect.">
              <a:extLst>
                <a:ext uri="{FF2B5EF4-FFF2-40B4-BE49-F238E27FC236}">
                  <a16:creationId xmlns:a16="http://schemas.microsoft.com/office/drawing/2014/main" id="{4CF51230-EC62-AC13-09F4-51BB31E5D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149" y="5159672"/>
              <a:ext cx="3532870" cy="508152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004A90C-DD95-5C45-BAC0-7D154DB9C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750" y="5265338"/>
              <a:ext cx="101600" cy="6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61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DE5B7-4A11-9DFD-6592-E368BDBD3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orange dots&#10;&#10;AI-generated content may be incorrect.">
            <a:extLst>
              <a:ext uri="{FF2B5EF4-FFF2-40B4-BE49-F238E27FC236}">
                <a16:creationId xmlns:a16="http://schemas.microsoft.com/office/drawing/2014/main" id="{02DEA9B8-0C91-8613-D80F-242275FEC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98" r="18019" b="14805"/>
          <a:stretch/>
        </p:blipFill>
        <p:spPr>
          <a:xfrm>
            <a:off x="0" y="383619"/>
            <a:ext cx="9144000" cy="6474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25AE85-0EBE-E991-C2A5-5D362FAF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D9A266C-F589-8D9A-6025-F9615F188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3919888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Harvesting Information Across The Horizon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8E6497A-C23E-8CF2-0925-13CDD1480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3145" y="6335312"/>
            <a:ext cx="877711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5B24A3DE-1C7A-6481-2716-852C912C0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2" y="6105990"/>
            <a:ext cx="2103548" cy="568737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AAAFCDA4-B191-FEC2-9A9C-4B08DB6F8336}"/>
              </a:ext>
            </a:extLst>
          </p:cNvPr>
          <p:cNvSpPr/>
          <p:nvPr/>
        </p:nvSpPr>
        <p:spPr>
          <a:xfrm>
            <a:off x="3113424" y="2162576"/>
            <a:ext cx="401444" cy="25647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9D4F9236-7E10-A6A8-E907-5844D101F125}"/>
              </a:ext>
            </a:extLst>
          </p:cNvPr>
          <p:cNvSpPr/>
          <p:nvPr/>
        </p:nvSpPr>
        <p:spPr>
          <a:xfrm>
            <a:off x="6000099" y="2162576"/>
            <a:ext cx="401444" cy="25647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3214EB-ABD4-F25A-08C7-7C738EADE1CF}"/>
              </a:ext>
            </a:extLst>
          </p:cNvPr>
          <p:cNvCxnSpPr/>
          <p:nvPr/>
        </p:nvCxnSpPr>
        <p:spPr>
          <a:xfrm>
            <a:off x="468351" y="3472251"/>
            <a:ext cx="8307659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BED983-BCA3-3C0C-B6AA-C728AA47A9EB}"/>
                  </a:ext>
                </a:extLst>
              </p:cNvPr>
              <p:cNvSpPr txBox="1"/>
              <p:nvPr/>
            </p:nvSpPr>
            <p:spPr>
              <a:xfrm>
                <a:off x="3759968" y="3714722"/>
                <a:ext cx="1427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decreases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BED983-BCA3-3C0C-B6AA-C728AA47A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968" y="3714722"/>
                <a:ext cx="1427827" cy="369332"/>
              </a:xfrm>
              <a:prstGeom prst="rect">
                <a:avLst/>
              </a:prstGeom>
              <a:blipFill>
                <a:blip r:embed="rId5"/>
                <a:stretch>
                  <a:fillRect t="-6667" r="-265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9EEDB1D-5228-0E64-6E84-D198E4B5C6F0}"/>
              </a:ext>
            </a:extLst>
          </p:cNvPr>
          <p:cNvCxnSpPr/>
          <p:nvPr/>
        </p:nvCxnSpPr>
        <p:spPr>
          <a:xfrm>
            <a:off x="457199" y="4349480"/>
            <a:ext cx="8307659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8132052-5767-2DA8-BF8D-FB8C03AF568A}"/>
              </a:ext>
            </a:extLst>
          </p:cNvPr>
          <p:cNvCxnSpPr/>
          <p:nvPr/>
        </p:nvCxnSpPr>
        <p:spPr>
          <a:xfrm>
            <a:off x="455993" y="5193256"/>
            <a:ext cx="8307659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1A42A6A-C3F4-C587-1726-4BA8051B98EF}"/>
                  </a:ext>
                </a:extLst>
              </p:cNvPr>
              <p:cNvSpPr txBox="1"/>
              <p:nvPr/>
            </p:nvSpPr>
            <p:spPr>
              <a:xfrm>
                <a:off x="3759967" y="4569648"/>
                <a:ext cx="1473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decreases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1A42A6A-C3F4-C587-1726-4BA8051B9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967" y="4569648"/>
                <a:ext cx="1473609" cy="369332"/>
              </a:xfrm>
              <a:prstGeom prst="rect">
                <a:avLst/>
              </a:prstGeom>
              <a:blipFill>
                <a:blip r:embed="rId6"/>
                <a:stretch>
                  <a:fillRect t="-10345" r="-2564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0B3062-4637-E71A-8A6C-D49116A28C76}"/>
                  </a:ext>
                </a:extLst>
              </p:cNvPr>
              <p:cNvSpPr txBox="1"/>
              <p:nvPr/>
            </p:nvSpPr>
            <p:spPr>
              <a:xfrm>
                <a:off x="3759967" y="5378940"/>
                <a:ext cx="3503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increase proportionally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0B3062-4637-E71A-8A6C-D49116A28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967" y="5378940"/>
                <a:ext cx="3503267" cy="369332"/>
              </a:xfrm>
              <a:prstGeom prst="rect">
                <a:avLst/>
              </a:prstGeom>
              <a:blipFill>
                <a:blip r:embed="rId7"/>
                <a:stretch>
                  <a:fillRect t="-6667" r="-72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B82E0F5E-0BF8-4DAB-68CE-948C4A6E45B9}"/>
              </a:ext>
            </a:extLst>
          </p:cNvPr>
          <p:cNvSpPr/>
          <p:nvPr/>
        </p:nvSpPr>
        <p:spPr>
          <a:xfrm>
            <a:off x="2176494" y="3653772"/>
            <a:ext cx="1427827" cy="5227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25C2E20-DCB0-8EB2-297D-56F09F8EFF49}"/>
              </a:ext>
            </a:extLst>
          </p:cNvPr>
          <p:cNvSpPr/>
          <p:nvPr/>
        </p:nvSpPr>
        <p:spPr>
          <a:xfrm>
            <a:off x="2176494" y="4508631"/>
            <a:ext cx="1427828" cy="5227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FB73EAC-3205-78BF-5B6C-7637188A43C6}"/>
              </a:ext>
            </a:extLst>
          </p:cNvPr>
          <p:cNvSpPr/>
          <p:nvPr/>
        </p:nvSpPr>
        <p:spPr>
          <a:xfrm>
            <a:off x="2176494" y="5365106"/>
            <a:ext cx="1427828" cy="5227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279949-9A9E-D248-1C09-B4C54F96D1DF}"/>
              </a:ext>
            </a:extLst>
          </p:cNvPr>
          <p:cNvSpPr/>
          <p:nvPr/>
        </p:nvSpPr>
        <p:spPr>
          <a:xfrm>
            <a:off x="2716290" y="3735142"/>
            <a:ext cx="360000" cy="360000"/>
          </a:xfrm>
          <a:prstGeom prst="ellipse">
            <a:avLst/>
          </a:prstGeom>
          <a:solidFill>
            <a:schemeClr val="dk1">
              <a:alpha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E0617F09-62F3-B98C-689A-8ACE8AE861C8}"/>
              </a:ext>
            </a:extLst>
          </p:cNvPr>
          <p:cNvPicPr>
            <a:picLocks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319422" y="4592421"/>
            <a:ext cx="540000" cy="432067"/>
          </a:xfrm>
          <a:prstGeom prst="rect">
            <a:avLst/>
          </a:prstGeom>
        </p:spPr>
      </p:pic>
      <p:pic>
        <p:nvPicPr>
          <p:cNvPr id="17" name="Picture 16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2256C81F-A48F-8B89-2929-3AD1372DEC09}"/>
              </a:ext>
            </a:extLst>
          </p:cNvPr>
          <p:cNvPicPr>
            <a:picLocks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919356" y="4599357"/>
            <a:ext cx="540000" cy="432067"/>
          </a:xfrm>
          <a:prstGeom prst="rect">
            <a:avLst/>
          </a:prstGeom>
        </p:spPr>
      </p:pic>
      <p:pic>
        <p:nvPicPr>
          <p:cNvPr id="21" name="Picture 20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613F9B1A-33B2-F72D-5A59-9193199A0BA9}"/>
              </a:ext>
            </a:extLst>
          </p:cNvPr>
          <p:cNvPicPr>
            <a:picLocks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562511" y="5455780"/>
            <a:ext cx="288000" cy="432067"/>
          </a:xfrm>
          <a:prstGeom prst="rect">
            <a:avLst/>
          </a:prstGeom>
        </p:spPr>
      </p:pic>
      <p:pic>
        <p:nvPicPr>
          <p:cNvPr id="22" name="Picture 21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05142161-731E-45E4-C18A-9995A1D0F107}"/>
              </a:ext>
            </a:extLst>
          </p:cNvPr>
          <p:cNvPicPr>
            <a:picLocks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919355" y="5455779"/>
            <a:ext cx="288000" cy="432067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361DA70D-32A7-2AF9-8C17-E876C1FBC334}"/>
              </a:ext>
            </a:extLst>
          </p:cNvPr>
          <p:cNvGrpSpPr/>
          <p:nvPr/>
        </p:nvGrpSpPr>
        <p:grpSpPr>
          <a:xfrm>
            <a:off x="194913" y="1380530"/>
            <a:ext cx="3216181" cy="1784045"/>
            <a:chOff x="194913" y="1380530"/>
            <a:chExt cx="3216181" cy="17840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87448CD-B843-B246-CFA7-F2EEF1B2A4E1}"/>
                    </a:ext>
                  </a:extLst>
                </p:cNvPr>
                <p:cNvSpPr txBox="1"/>
                <p:nvPr/>
              </p:nvSpPr>
              <p:spPr>
                <a:xfrm>
                  <a:off x="194913" y="1380530"/>
                  <a:ext cx="5600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ℐ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87448CD-B843-B246-CFA7-F2EEF1B2A4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913" y="1380530"/>
                  <a:ext cx="560025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4DA30EE-B01B-6A67-CE77-CF9385D69D75}"/>
                    </a:ext>
                  </a:extLst>
                </p:cNvPr>
                <p:cNvSpPr txBox="1"/>
                <p:nvPr/>
              </p:nvSpPr>
              <p:spPr>
                <a:xfrm>
                  <a:off x="3059588" y="2795243"/>
                  <a:ext cx="3515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4DA30EE-B01B-6A67-CE77-CF9385D69D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588" y="2795243"/>
                  <a:ext cx="351506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5BF705F-4221-7928-58BE-9B65906F8C56}"/>
                </a:ext>
              </a:extLst>
            </p:cNvPr>
            <p:cNvCxnSpPr/>
            <p:nvPr/>
          </p:nvCxnSpPr>
          <p:spPr>
            <a:xfrm>
              <a:off x="2509024" y="1547515"/>
              <a:ext cx="0" cy="15120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B0C7C1A-8944-13EF-306B-86C75BCE6DE6}"/>
                </a:ext>
              </a:extLst>
            </p:cNvPr>
            <p:cNvSpPr/>
            <p:nvPr/>
          </p:nvSpPr>
          <p:spPr>
            <a:xfrm>
              <a:off x="825190" y="2565973"/>
              <a:ext cx="2196790" cy="369331"/>
            </a:xfrm>
            <a:custGeom>
              <a:avLst/>
              <a:gdLst>
                <a:gd name="connsiteX0" fmla="*/ 0 w 2196790"/>
                <a:gd name="connsiteY0" fmla="*/ 0 h 312234"/>
                <a:gd name="connsiteX1" fmla="*/ 1683834 w 2196790"/>
                <a:gd name="connsiteY1" fmla="*/ 55756 h 312234"/>
                <a:gd name="connsiteX2" fmla="*/ 2196790 w 2196790"/>
                <a:gd name="connsiteY2" fmla="*/ 312234 h 31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6790" h="312234">
                  <a:moveTo>
                    <a:pt x="0" y="0"/>
                  </a:moveTo>
                  <a:cubicBezTo>
                    <a:pt x="658851" y="1858"/>
                    <a:pt x="1317702" y="3717"/>
                    <a:pt x="1683834" y="55756"/>
                  </a:cubicBezTo>
                  <a:cubicBezTo>
                    <a:pt x="2049966" y="107795"/>
                    <a:pt x="2123378" y="210014"/>
                    <a:pt x="2196790" y="312234"/>
                  </a:cubicBezTo>
                </a:path>
              </a:pathLst>
            </a:cu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AA0E095-3EF2-69B6-23E4-4E382E8EFA92}"/>
                </a:ext>
              </a:extLst>
            </p:cNvPr>
            <p:cNvCxnSpPr>
              <a:stCxn id="10" idx="3"/>
            </p:cNvCxnSpPr>
            <p:nvPr/>
          </p:nvCxnSpPr>
          <p:spPr>
            <a:xfrm flipH="1">
              <a:off x="713677" y="1565196"/>
              <a:ext cx="0" cy="148161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45E0EB-3215-3481-F34F-49824B571F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977" y="3046815"/>
              <a:ext cx="234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77A873D-C6A3-9552-7C89-F17C9ADB22E8}"/>
              </a:ext>
            </a:extLst>
          </p:cNvPr>
          <p:cNvGrpSpPr/>
          <p:nvPr/>
        </p:nvGrpSpPr>
        <p:grpSpPr>
          <a:xfrm>
            <a:off x="3583639" y="1547515"/>
            <a:ext cx="2340000" cy="1512000"/>
            <a:chOff x="3583639" y="1547515"/>
            <a:chExt cx="2340000" cy="1512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CFBD66F-165D-C7DF-2967-B357CC773D4F}"/>
                </a:ext>
              </a:extLst>
            </p:cNvPr>
            <p:cNvCxnSpPr/>
            <p:nvPr/>
          </p:nvCxnSpPr>
          <p:spPr>
            <a:xfrm>
              <a:off x="5382322" y="1547515"/>
              <a:ext cx="0" cy="15120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A518AC6-5CE1-9C82-65D0-6AF586568395}"/>
                </a:ext>
              </a:extLst>
            </p:cNvPr>
            <p:cNvSpPr/>
            <p:nvPr/>
          </p:nvSpPr>
          <p:spPr>
            <a:xfrm>
              <a:off x="3713356" y="2152185"/>
              <a:ext cx="2185639" cy="727459"/>
            </a:xfrm>
            <a:custGeom>
              <a:avLst/>
              <a:gdLst>
                <a:gd name="connsiteX0" fmla="*/ 0 w 2185639"/>
                <a:gd name="connsiteY0" fmla="*/ 434898 h 727459"/>
                <a:gd name="connsiteX1" fmla="*/ 1483112 w 2185639"/>
                <a:gd name="connsiteY1" fmla="*/ 468351 h 727459"/>
                <a:gd name="connsiteX2" fmla="*/ 1918010 w 2185639"/>
                <a:gd name="connsiteY2" fmla="*/ 713678 h 727459"/>
                <a:gd name="connsiteX3" fmla="*/ 2185639 w 2185639"/>
                <a:gd name="connsiteY3" fmla="*/ 0 h 72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5639" h="727459">
                  <a:moveTo>
                    <a:pt x="0" y="434898"/>
                  </a:moveTo>
                  <a:cubicBezTo>
                    <a:pt x="581722" y="428393"/>
                    <a:pt x="1163444" y="421888"/>
                    <a:pt x="1483112" y="468351"/>
                  </a:cubicBezTo>
                  <a:cubicBezTo>
                    <a:pt x="1802780" y="514814"/>
                    <a:pt x="1800922" y="791736"/>
                    <a:pt x="1918010" y="713678"/>
                  </a:cubicBezTo>
                  <a:cubicBezTo>
                    <a:pt x="2035098" y="635620"/>
                    <a:pt x="2110368" y="317810"/>
                    <a:pt x="2185639" y="0"/>
                  </a:cubicBezTo>
                </a:path>
              </a:pathLst>
            </a:cu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6DB6F83-6B9B-BE9C-FD40-BE9ABBB65EBA}"/>
                </a:ext>
              </a:extLst>
            </p:cNvPr>
            <p:cNvCxnSpPr/>
            <p:nvPr/>
          </p:nvCxnSpPr>
          <p:spPr>
            <a:xfrm flipH="1">
              <a:off x="3596339" y="1565196"/>
              <a:ext cx="0" cy="148161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31B4ECA-4419-8E43-E260-BEE4BF326B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3639" y="3046815"/>
              <a:ext cx="234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EBDB055-2DC0-43BF-148E-6BFCCEE87026}"/>
              </a:ext>
            </a:extLst>
          </p:cNvPr>
          <p:cNvGrpSpPr/>
          <p:nvPr/>
        </p:nvGrpSpPr>
        <p:grpSpPr>
          <a:xfrm>
            <a:off x="6466302" y="1547515"/>
            <a:ext cx="2340000" cy="1512000"/>
            <a:chOff x="6466302" y="1547515"/>
            <a:chExt cx="2340000" cy="15120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8638F6B-E3D8-4B15-9A59-12B0045232AC}"/>
                </a:ext>
              </a:extLst>
            </p:cNvPr>
            <p:cNvCxnSpPr/>
            <p:nvPr/>
          </p:nvCxnSpPr>
          <p:spPr>
            <a:xfrm>
              <a:off x="8270487" y="1547515"/>
              <a:ext cx="0" cy="15120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2649E5-C837-4A51-A202-0445F4E47679}"/>
                </a:ext>
              </a:extLst>
            </p:cNvPr>
            <p:cNvSpPr/>
            <p:nvPr/>
          </p:nvSpPr>
          <p:spPr>
            <a:xfrm>
              <a:off x="6601522" y="1750741"/>
              <a:ext cx="2174488" cy="892510"/>
            </a:xfrm>
            <a:custGeom>
              <a:avLst/>
              <a:gdLst>
                <a:gd name="connsiteX0" fmla="*/ 0 w 2174488"/>
                <a:gd name="connsiteY0" fmla="*/ 892098 h 892510"/>
                <a:gd name="connsiteX1" fmla="*/ 1583473 w 2174488"/>
                <a:gd name="connsiteY1" fmla="*/ 747132 h 892510"/>
                <a:gd name="connsiteX2" fmla="*/ 2174488 w 2174488"/>
                <a:gd name="connsiteY2" fmla="*/ 0 h 89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4488" h="892510">
                  <a:moveTo>
                    <a:pt x="0" y="892098"/>
                  </a:moveTo>
                  <a:cubicBezTo>
                    <a:pt x="610529" y="893956"/>
                    <a:pt x="1221058" y="895815"/>
                    <a:pt x="1583473" y="747132"/>
                  </a:cubicBezTo>
                  <a:cubicBezTo>
                    <a:pt x="1945888" y="598449"/>
                    <a:pt x="2060188" y="299224"/>
                    <a:pt x="2174488" y="0"/>
                  </a:cubicBezTo>
                </a:path>
              </a:pathLst>
            </a:cu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BE3B3E3-FBF2-05A6-8E0B-9A4F3110D794}"/>
                </a:ext>
              </a:extLst>
            </p:cNvPr>
            <p:cNvCxnSpPr/>
            <p:nvPr/>
          </p:nvCxnSpPr>
          <p:spPr>
            <a:xfrm flipH="1">
              <a:off x="6479002" y="1564011"/>
              <a:ext cx="0" cy="148161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D4CAA97-674C-4886-D2B0-A5D2FFFB26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6302" y="3045630"/>
              <a:ext cx="234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42065CE-1F74-F5FF-B254-6032B266EA73}"/>
              </a:ext>
            </a:extLst>
          </p:cNvPr>
          <p:cNvSpPr txBox="1"/>
          <p:nvPr/>
        </p:nvSpPr>
        <p:spPr>
          <a:xfrm>
            <a:off x="944138" y="1829476"/>
            <a:ext cx="1438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DECREASING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17BD6-36ED-7826-935F-4B904117B776}"/>
              </a:ext>
            </a:extLst>
          </p:cNvPr>
          <p:cNvSpPr txBox="1"/>
          <p:nvPr/>
        </p:nvSpPr>
        <p:spPr>
          <a:xfrm>
            <a:off x="3709884" y="1823371"/>
            <a:ext cx="160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DECREASING TO INCREASING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9ADD1-D3EE-2AC8-137B-8C14229F89E0}"/>
              </a:ext>
            </a:extLst>
          </p:cNvPr>
          <p:cNvSpPr txBox="1"/>
          <p:nvPr/>
        </p:nvSpPr>
        <p:spPr>
          <a:xfrm>
            <a:off x="6709464" y="1808932"/>
            <a:ext cx="1438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INCREASING</a:t>
            </a:r>
          </a:p>
        </p:txBody>
      </p:sp>
    </p:spTree>
    <p:extLst>
      <p:ext uri="{BB962C8B-B14F-4D97-AF65-F5344CB8AC3E}">
        <p14:creationId xmlns:p14="http://schemas.microsoft.com/office/powerpoint/2010/main" val="26338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4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4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42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6 -3.33333E-6 L 0.02187 -3.33333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05556E-6 -3.33333E-6 L -0.0217 -3.33333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32" grpId="0"/>
      <p:bldP spid="36" grpId="0"/>
      <p:bldP spid="37" grpId="0"/>
      <p:bldP spid="38" grpId="0" animBg="1"/>
      <p:bldP spid="39" grpId="0" animBg="1"/>
      <p:bldP spid="40" grpId="0" animBg="1"/>
      <p:bldP spid="12" grpId="0" animBg="1"/>
      <p:bldP spid="12" grpId="1" animBg="1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C2487-D8EB-D530-8EE4-6A4B20B9B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orange dots&#10;&#10;AI-generated content may be incorrect.">
            <a:extLst>
              <a:ext uri="{FF2B5EF4-FFF2-40B4-BE49-F238E27FC236}">
                <a16:creationId xmlns:a16="http://schemas.microsoft.com/office/drawing/2014/main" id="{43345D95-4587-4C1A-D14E-B75AD96B1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98" r="18019" b="14805"/>
          <a:stretch/>
        </p:blipFill>
        <p:spPr>
          <a:xfrm>
            <a:off x="0" y="383619"/>
            <a:ext cx="9144000" cy="6474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AFBF1E-EEBB-28E3-4936-7660CCB2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RESULTS – VARYING BLACK HOLE MASS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5E1DBD4-E79C-027A-F28C-29547E30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3919888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Harvesting Information Across The Horizon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306BAA2-DF77-12DF-D4AE-BED88127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3145" y="6335312"/>
            <a:ext cx="877711" cy="250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147BB76B-3E29-6800-D8CC-F0E2D0885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2" y="6105990"/>
            <a:ext cx="2103548" cy="5687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FC4179-1237-0937-B402-7BC64A522CB2}"/>
              </a:ext>
            </a:extLst>
          </p:cNvPr>
          <p:cNvSpPr txBox="1"/>
          <p:nvPr/>
        </p:nvSpPr>
        <p:spPr>
          <a:xfrm>
            <a:off x="3699054" y="5964538"/>
            <a:ext cx="2151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Detector Proper 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0533C8-D0E7-5117-01C8-EED1713D9C6B}"/>
              </a:ext>
            </a:extLst>
          </p:cNvPr>
          <p:cNvSpPr txBox="1"/>
          <p:nvPr/>
        </p:nvSpPr>
        <p:spPr>
          <a:xfrm rot="16200000">
            <a:off x="-394924" y="3500824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Mutual Information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94DA45B-9520-0860-FAA4-D7A4253E724E}"/>
              </a:ext>
            </a:extLst>
          </p:cNvPr>
          <p:cNvGrpSpPr/>
          <p:nvPr/>
        </p:nvGrpSpPr>
        <p:grpSpPr>
          <a:xfrm>
            <a:off x="1039637" y="1302893"/>
            <a:ext cx="3600000" cy="2244589"/>
            <a:chOff x="1039637" y="1302893"/>
            <a:chExt cx="3600000" cy="224458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6FC461-069E-63E5-B7DC-99813B21D1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9637" y="1302893"/>
              <a:ext cx="3600000" cy="2244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BB588E-6AA6-4918-7C3A-1ED55792E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7885" b="13363"/>
            <a:stretch/>
          </p:blipFill>
          <p:spPr>
            <a:xfrm>
              <a:off x="1129637" y="1357927"/>
              <a:ext cx="3420000" cy="21323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4ECBC17-7F90-0CC1-CB26-33395E4ADDD9}"/>
                    </a:ext>
                  </a:extLst>
                </p:cNvPr>
                <p:cNvSpPr txBox="1"/>
                <p:nvPr/>
              </p:nvSpPr>
              <p:spPr>
                <a:xfrm>
                  <a:off x="1824145" y="2715981"/>
                  <a:ext cx="217117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accent4"/>
                      </a:solidFill>
                    </a:rPr>
                    <a:t>LARGE MASS (</a:t>
                  </a:r>
                  <a14:m>
                    <m:oMath xmlns:m="http://schemas.openxmlformats.org/officeDocument/2006/math"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1400" b="1" dirty="0">
                      <a:solidFill>
                        <a:schemeClr val="accent4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4ECBC17-7F90-0CC1-CB26-33395E4ADD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4145" y="2715981"/>
                  <a:ext cx="2171172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581"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659FAA1-BD53-3E06-4F5A-25FE1FA28B06}"/>
              </a:ext>
            </a:extLst>
          </p:cNvPr>
          <p:cNvGrpSpPr/>
          <p:nvPr/>
        </p:nvGrpSpPr>
        <p:grpSpPr>
          <a:xfrm>
            <a:off x="4956870" y="1302893"/>
            <a:ext cx="3600000" cy="2244589"/>
            <a:chOff x="4956870" y="1302893"/>
            <a:chExt cx="3600000" cy="224458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6D3254-F3D4-F212-804B-C0CA13E41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56870" y="1302893"/>
              <a:ext cx="3600000" cy="2244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F828521-EFFF-F1B5-A354-6EBAF9BC5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6701" b="13363"/>
            <a:stretch/>
          </p:blipFill>
          <p:spPr>
            <a:xfrm>
              <a:off x="5046870" y="1373546"/>
              <a:ext cx="3420000" cy="210530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244B877-80E3-175D-F28E-2FC4F6D803E6}"/>
                    </a:ext>
                  </a:extLst>
                </p:cNvPr>
                <p:cNvSpPr txBox="1"/>
                <p:nvPr/>
              </p:nvSpPr>
              <p:spPr>
                <a:xfrm>
                  <a:off x="5772548" y="2707288"/>
                  <a:ext cx="254576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accent4"/>
                      </a:solidFill>
                    </a:rPr>
                    <a:t>MEDIUM MASS (</a:t>
                  </a:r>
                  <a14:m>
                    <m:oMath xmlns:m="http://schemas.openxmlformats.org/officeDocument/2006/math"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a14:m>
                  <a:r>
                    <a:rPr lang="en-US" sz="1400" b="1" dirty="0">
                      <a:solidFill>
                        <a:schemeClr val="accent4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244B877-80E3-175D-F28E-2FC4F6D803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548" y="2707288"/>
                  <a:ext cx="2545762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495"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5B2F141-E726-7C2C-AD6F-2F395206E829}"/>
              </a:ext>
            </a:extLst>
          </p:cNvPr>
          <p:cNvGrpSpPr/>
          <p:nvPr/>
        </p:nvGrpSpPr>
        <p:grpSpPr>
          <a:xfrm>
            <a:off x="1039637" y="3681436"/>
            <a:ext cx="3600000" cy="2244589"/>
            <a:chOff x="1039637" y="3681436"/>
            <a:chExt cx="3600000" cy="22445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7E9067-A15D-5510-9BF9-C4C03EB824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9637" y="3681436"/>
              <a:ext cx="3600000" cy="2244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B567E27-5166-CA5B-9A2C-5BFAB1E65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7242" b="13363"/>
            <a:stretch/>
          </p:blipFill>
          <p:spPr>
            <a:xfrm>
              <a:off x="1102690" y="3761470"/>
              <a:ext cx="3456000" cy="213988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C8D93E2-EDD8-4B21-4055-2C409CA1EFD1}"/>
                    </a:ext>
                  </a:extLst>
                </p:cNvPr>
                <p:cNvSpPr txBox="1"/>
                <p:nvPr/>
              </p:nvSpPr>
              <p:spPr>
                <a:xfrm>
                  <a:off x="1824145" y="4837646"/>
                  <a:ext cx="23534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accent4"/>
                      </a:solidFill>
                    </a:rPr>
                    <a:t>SMALL MASS (</a:t>
                  </a:r>
                  <a14:m>
                    <m:oMath xmlns:m="http://schemas.openxmlformats.org/officeDocument/2006/math"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1400" b="1" dirty="0">
                      <a:solidFill>
                        <a:schemeClr val="accent4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C8D93E2-EDD8-4B21-4055-2C409CA1EF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4145" y="4837646"/>
                  <a:ext cx="2353401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538"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A7ACB5-7FDD-4725-180F-E6AFAABF96ED}"/>
              </a:ext>
            </a:extLst>
          </p:cNvPr>
          <p:cNvGrpSpPr/>
          <p:nvPr/>
        </p:nvGrpSpPr>
        <p:grpSpPr>
          <a:xfrm>
            <a:off x="4956870" y="3681437"/>
            <a:ext cx="3600000" cy="2244589"/>
            <a:chOff x="4956870" y="3681437"/>
            <a:chExt cx="3600000" cy="22445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A77148-1EEC-BAAA-C343-EB9B7F07C1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56870" y="3681437"/>
              <a:ext cx="3600000" cy="2244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F84985F-AA5D-2391-A3FF-0E5B3C794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6701" b="13363"/>
            <a:stretch/>
          </p:blipFill>
          <p:spPr>
            <a:xfrm>
              <a:off x="5046870" y="3750289"/>
              <a:ext cx="3420000" cy="210530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7F43656-2280-4E5B-5817-7E86C06E8C80}"/>
                    </a:ext>
                  </a:extLst>
                </p:cNvPr>
                <p:cNvSpPr txBox="1"/>
                <p:nvPr/>
              </p:nvSpPr>
              <p:spPr>
                <a:xfrm>
                  <a:off x="6319484" y="3893044"/>
                  <a:ext cx="152159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accent4"/>
                      </a:solidFill>
                    </a:rPr>
                    <a:t>TINY MASS (</a:t>
                  </a:r>
                  <a14:m>
                    <m:oMath xmlns:m="http://schemas.openxmlformats.org/officeDocument/2006/math"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CA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</m:oMath>
                  </a14:m>
                  <a:r>
                    <a:rPr lang="en-US" sz="1400" b="1" dirty="0">
                      <a:solidFill>
                        <a:schemeClr val="accent4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7F43656-2280-4E5B-5817-7E86C06E8C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9484" y="3893044"/>
                  <a:ext cx="1521591" cy="523220"/>
                </a:xfrm>
                <a:prstGeom prst="rect">
                  <a:avLst/>
                </a:prstGeom>
                <a:blipFill>
                  <a:blip r:embed="rId13"/>
                  <a:stretch>
                    <a:fillRect l="-1653" t="-2381" b="-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F8CCDBC-D553-D1CC-4974-E285250F81FD}"/>
                </a:ext>
              </a:extLst>
            </p:cNvPr>
            <p:cNvCxnSpPr>
              <a:cxnSpLocks/>
            </p:cNvCxnSpPr>
            <p:nvPr/>
          </p:nvCxnSpPr>
          <p:spPr>
            <a:xfrm>
              <a:off x="7045429" y="4416264"/>
              <a:ext cx="135956" cy="386679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95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Custom 8">
      <a:majorFont>
        <a:latin typeface="Barlow Condensed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loo_powerpoint_template_4-3_standard" id="{DAF9DC45-0297-804C-93BD-24ED76456EDE}" vid="{513A3A65-1B16-454A-B698-EA7836BF77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35D3CEC2F76A4CA1EC3507E2D03D36" ma:contentTypeVersion="8" ma:contentTypeDescription="Create a new document." ma:contentTypeScope="" ma:versionID="e8f3f562056a22ae9893f98fb864f43a">
  <xsd:schema xmlns:xsd="http://www.w3.org/2001/XMLSchema" xmlns:xs="http://www.w3.org/2001/XMLSchema" xmlns:p="http://schemas.microsoft.com/office/2006/metadata/properties" xmlns:ns2="9bed8fe0-fd4c-4f92-9936-a2497f3396f6" xmlns:ns3="5d8f0207-1964-4a5e-9049-2927796093eb" targetNamespace="http://schemas.microsoft.com/office/2006/metadata/properties" ma:root="true" ma:fieldsID="1923fb297802a2b8ad748ba491dbb62d" ns2:_="" ns3:_="">
    <xsd:import namespace="9bed8fe0-fd4c-4f92-9936-a2497f3396f6"/>
    <xsd:import namespace="5d8f0207-1964-4a5e-9049-2927796093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d8fe0-fd4c-4f92-9936-a2497f3396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f0207-1964-4a5e-9049-2927796093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5380AC-39B3-4B60-BA95-E3FDCA5CC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ed8fe0-fd4c-4f92-9936-a2497f3396f6"/>
    <ds:schemaRef ds:uri="5d8f0207-1964-4a5e-9049-2927796093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5A38D1-E7FE-4681-BC84-41F116591D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21D0CA-AEB5-4C86-BAE5-EBADCD0F54E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UofWaterloo_WhiteBkgrd</Template>
  <TotalTime>1528</TotalTime>
  <Words>406</Words>
  <Application>Microsoft Macintosh PowerPoint</Application>
  <PresentationFormat>On-screen Show (4:3)</PresentationFormat>
  <Paragraphs>118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Barlow Condensed</vt:lpstr>
      <vt:lpstr>Calibri</vt:lpstr>
      <vt:lpstr>Cambria Math</vt:lpstr>
      <vt:lpstr>Georgia</vt:lpstr>
      <vt:lpstr>Verdana</vt:lpstr>
      <vt:lpstr>Wingdings</vt:lpstr>
      <vt:lpstr>UofWaterloo_WhiteBkgrd</vt:lpstr>
      <vt:lpstr>Harvesting information across the horizon</vt:lpstr>
      <vt:lpstr>THE PARTICLE DETECTOR APPROACH </vt:lpstr>
      <vt:lpstr>UDW DETECTORS IN BLACK HOLE SPACETIMES</vt:lpstr>
      <vt:lpstr>SETUP</vt:lpstr>
      <vt:lpstr>SETUP – BTZ METRIC AND THE QUANTUM VACUUM</vt:lpstr>
      <vt:lpstr>SETUP – DETECTORS AND MUTUAL INFORMATION</vt:lpstr>
      <vt:lpstr>SETUP – TRAJECTORIES AND COMPUTATIONS</vt:lpstr>
      <vt:lpstr>RESULTS</vt:lpstr>
      <vt:lpstr>RESULTS – VARYING BLACK HOLE MASS</vt:lpstr>
      <vt:lpstr>RESULTS – VARYING BLACK HOLE MASS</vt:lpstr>
      <vt:lpstr>“GLITCHES”</vt:lpstr>
      <vt:lpstr>“GLITCHES” – MASS EXAMPLE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Freely Falling UDW Detector in Rotating BTZ Spacetime </dc:title>
  <dc:creator>Sijia Wang</dc:creator>
  <cp:lastModifiedBy>Sijia Wang</cp:lastModifiedBy>
  <cp:revision>233</cp:revision>
  <cp:lastPrinted>2025-05-07T21:05:59Z</cp:lastPrinted>
  <dcterms:created xsi:type="dcterms:W3CDTF">2024-05-05T20:33:31Z</dcterms:created>
  <dcterms:modified xsi:type="dcterms:W3CDTF">2025-05-22T02:26:48Z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0x0101009535D3CEC2F76A4CA1EC3507E2D03D36</vt:lpwstr>
  </property>
</Properties>
</file>