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00" r:id="rId2"/>
  </p:sldMasterIdLst>
  <p:notesMasterIdLst>
    <p:notesMasterId r:id="rId24"/>
  </p:notesMasterIdLst>
  <p:sldIdLst>
    <p:sldId id="256" r:id="rId3"/>
    <p:sldId id="262" r:id="rId4"/>
    <p:sldId id="306" r:id="rId5"/>
    <p:sldId id="269" r:id="rId6"/>
    <p:sldId id="270" r:id="rId7"/>
    <p:sldId id="274" r:id="rId8"/>
    <p:sldId id="307" r:id="rId9"/>
    <p:sldId id="304" r:id="rId10"/>
    <p:sldId id="305" r:id="rId11"/>
    <p:sldId id="284" r:id="rId12"/>
    <p:sldId id="308" r:id="rId13"/>
    <p:sldId id="287" r:id="rId14"/>
    <p:sldId id="289" r:id="rId15"/>
    <p:sldId id="310" r:id="rId16"/>
    <p:sldId id="286" r:id="rId17"/>
    <p:sldId id="297" r:id="rId18"/>
    <p:sldId id="298" r:id="rId19"/>
    <p:sldId id="300" r:id="rId20"/>
    <p:sldId id="288" r:id="rId21"/>
    <p:sldId id="260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21A"/>
    <a:srgbClr val="F6F638"/>
    <a:srgbClr val="F8F839"/>
    <a:srgbClr val="3CA31A"/>
    <a:srgbClr val="007113"/>
    <a:srgbClr val="E9E5E1"/>
    <a:srgbClr val="002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9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86BE2-7E29-46FE-95C1-98DE3B81C3F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BE953-34FF-4F68-98C6-702A5B833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5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BE953-34FF-4F68-98C6-702A5B8338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4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BE953-34FF-4F68-98C6-702A5B8338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6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BE953-34FF-4F68-98C6-702A5B8338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0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0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4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4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0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70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52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32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4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34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91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96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3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6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3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5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6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70" r:id="rId8"/>
    <p:sldLayoutId id="2147483771" r:id="rId9"/>
    <p:sldLayoutId id="2147483772" r:id="rId10"/>
    <p:sldLayoutId id="21474837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684E975-303E-47A8-B594-8B8635D99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FE09A4F-A15B-47D3-8D0C-5312542A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4B050247-430F-4B46-AB4B-EF8831953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73E69A1C-E919-43B0-BA1D-6599CABD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619E882-12EA-4946-A93B-09E6EA13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98030-8FB8-8E88-9550-FA5DF92A8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1" y="1324130"/>
            <a:ext cx="9067799" cy="20148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Modelling entanglement harvesting implementations in superconducting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9FA56-0D3B-DF1F-48E4-DD4DD6C90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896" y="3758902"/>
            <a:ext cx="10195159" cy="104798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/>
              <a:t>Adam Teixidó-Bonfill, </a:t>
            </a:r>
            <a:r>
              <a:rPr lang="en-US" sz="2400" b="1" dirty="0"/>
              <a:t>RQI-N 2025, Naples</a:t>
            </a:r>
          </a:p>
          <a:p>
            <a:r>
              <a:rPr lang="en-US" dirty="0"/>
              <a:t>Work available on: </a:t>
            </a:r>
            <a:r>
              <a:rPr lang="en-US" i="1" dirty="0"/>
              <a:t>arXiv:2505.01516 </a:t>
            </a:r>
            <a:r>
              <a:rPr lang="en-US" dirty="0"/>
              <a:t>with Xi Dai, Adrian Lupascu, Eduardo Martín-Martínez </a:t>
            </a:r>
            <a:endParaRPr lang="en-US" sz="2200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97D6536C-91E6-4F4E-DA01-39A12DA913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8508" r="5543" b="26048"/>
          <a:stretch/>
        </p:blipFill>
        <p:spPr>
          <a:xfrm>
            <a:off x="3207248" y="5416484"/>
            <a:ext cx="2550348" cy="65821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8D3133B-DB6A-8FF5-DF89-154DA0BE8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68" y="5382061"/>
            <a:ext cx="2506602" cy="646929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5DC9293-EE75-CEAC-E008-A41421D11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60" y="5368809"/>
            <a:ext cx="2112902" cy="65940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4C7C38-32AA-14E6-358C-98D36DD8A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6" y="5239844"/>
            <a:ext cx="2186309" cy="9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9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3CAD-7A76-14C0-5B8E-ADD36ED9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Experimental </a:t>
            </a:r>
            <a:r>
              <a:rPr lang="es-ES" dirty="0" err="1"/>
              <a:t>Realization</a:t>
            </a:r>
            <a:r>
              <a:rPr lang="es-ES" dirty="0"/>
              <a:t> (Single Detector)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C9EBE-4958-8016-87F8-7C85ADBD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56213"/>
            <a:ext cx="10668000" cy="3140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9C4F72-DB3B-C718-E2F0-709F420FD3FB}"/>
              </a:ext>
            </a:extLst>
          </p:cNvPr>
          <p:cNvSpPr txBox="1"/>
          <p:nvPr/>
        </p:nvSpPr>
        <p:spPr>
          <a:xfrm>
            <a:off x="458694" y="5056537"/>
            <a:ext cx="11533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Scanning Electron Microscope image of the circuit, from:</a:t>
            </a:r>
          </a:p>
          <a:p>
            <a:pPr algn="ctr"/>
            <a:r>
              <a:rPr lang="en-GB" sz="2000" dirty="0"/>
              <a:t>[11] N. Janzen, X. Dai, S. Ren, J. Shi, and A. </a:t>
            </a:r>
            <a:r>
              <a:rPr lang="en-GB" sz="2000" dirty="0" err="1"/>
              <a:t>Lupascu</a:t>
            </a:r>
            <a:r>
              <a:rPr lang="en-GB" sz="2000" dirty="0"/>
              <a:t>. Phys. Rev. Research 5, 033155 (2023)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From </a:t>
            </a:r>
            <a:r>
              <a:rPr lang="en-GB" sz="2000" b="1" dirty="0"/>
              <a:t>uncoupled to “ultra-strong” coupling in nanoseconds</a:t>
            </a:r>
            <a:r>
              <a:rPr lang="en-GB" sz="2000" dirty="0"/>
              <a:t>. Ideal for entanglement harvesting.</a:t>
            </a:r>
          </a:p>
        </p:txBody>
      </p:sp>
    </p:spTree>
    <p:extLst>
      <p:ext uri="{BB962C8B-B14F-4D97-AF65-F5344CB8AC3E}">
        <p14:creationId xmlns:p14="http://schemas.microsoft.com/office/powerpoint/2010/main" val="32658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C3A2D-D831-D0C1-29BF-B1067CEE9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DCEF94C-5B61-8F65-4D38-DF01A3CF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96B8A56-1D61-5117-F0E6-165789CF9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FBB09B6-7354-1290-83BA-EE3035F90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40B6E71-89FA-13A5-5E4D-1FBEBA8B2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9F4D617-9ED1-9657-36C6-AAB5724CD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1F2CD46-1549-48C4-85B4-1B27B518F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5E52822-3CDC-AC33-0590-74C69F702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99B0E-8128-9D23-A5BE-9259755B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76" y="1951625"/>
            <a:ext cx="7010400" cy="21720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Bridging Experiment and Theory Models</a:t>
            </a:r>
          </a:p>
        </p:txBody>
      </p:sp>
    </p:spTree>
    <p:extLst>
      <p:ext uri="{BB962C8B-B14F-4D97-AF65-F5344CB8AC3E}">
        <p14:creationId xmlns:p14="http://schemas.microsoft.com/office/powerpoint/2010/main" val="161329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1EA4-A438-DD89-26DC-079C8C21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Bridge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?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801FF-9879-3B36-6D76-B42F2A856D0D}"/>
              </a:ext>
            </a:extLst>
          </p:cNvPr>
          <p:cNvSpPr txBox="1"/>
          <p:nvPr/>
        </p:nvSpPr>
        <p:spPr>
          <a:xfrm>
            <a:off x="4578937" y="4525684"/>
            <a:ext cx="4009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/>
              <a:t>Roman</a:t>
            </a:r>
            <a:r>
              <a:rPr lang="es-ES" sz="1600" dirty="0"/>
              <a:t> </a:t>
            </a:r>
            <a:r>
              <a:rPr lang="es-ES" sz="1600" dirty="0" err="1"/>
              <a:t>arch</a:t>
            </a:r>
            <a:r>
              <a:rPr lang="es-ES" sz="1600" dirty="0"/>
              <a:t> and “Pont del Diable” (</a:t>
            </a:r>
            <a:r>
              <a:rPr lang="es-ES" sz="1600" dirty="0" err="1"/>
              <a:t>Devil’s</a:t>
            </a:r>
            <a:r>
              <a:rPr lang="es-ES" sz="1600" dirty="0"/>
              <a:t> Bridge). </a:t>
            </a:r>
            <a:r>
              <a:rPr lang="es-ES" sz="1600" dirty="0" err="1"/>
              <a:t>Author</a:t>
            </a:r>
            <a:r>
              <a:rPr lang="es-ES" sz="1600" dirty="0"/>
              <a:t>: Jaume Meneses</a:t>
            </a:r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838E0-D04E-E89B-8778-9BB8990A5651}"/>
              </a:ext>
            </a:extLst>
          </p:cNvPr>
          <p:cNvSpPr txBox="1"/>
          <p:nvPr/>
        </p:nvSpPr>
        <p:spPr>
          <a:xfrm>
            <a:off x="458694" y="1691323"/>
            <a:ext cx="3663601" cy="4534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pPr algn="ctr"/>
            <a:r>
              <a:rPr lang="es-ES" sz="2400" b="1" dirty="0" err="1"/>
              <a:t>Circuit</a:t>
            </a:r>
            <a:r>
              <a:rPr lang="es-ES" sz="2400" b="1" dirty="0"/>
              <a:t> </a:t>
            </a:r>
            <a:r>
              <a:rPr lang="es-ES" sz="2400" b="1" dirty="0" err="1"/>
              <a:t>model</a:t>
            </a:r>
            <a:endParaRPr lang="en-GB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60CDF7-10A9-CC8F-6489-C713865E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77"/>
          <a:stretch>
            <a:fillRect/>
          </a:stretch>
        </p:blipFill>
        <p:spPr>
          <a:xfrm>
            <a:off x="604603" y="3966325"/>
            <a:ext cx="3382781" cy="1578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5AEB0-2949-8E7E-D208-FFD890AE9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9" y="2010309"/>
            <a:ext cx="1610942" cy="1835074"/>
          </a:xfrm>
          <a:prstGeom prst="rect">
            <a:avLst/>
          </a:prstGeom>
        </p:spPr>
      </p:pic>
      <p:pic>
        <p:nvPicPr>
          <p:cNvPr id="17" name="Picture 16" descr="A stone bridge with a bridge in the background&#10;&#10;AI-generated content may be incorrect.">
            <a:extLst>
              <a:ext uri="{FF2B5EF4-FFF2-40B4-BE49-F238E27FC236}">
                <a16:creationId xmlns:a16="http://schemas.microsoft.com/office/drawing/2014/main" id="{3DDF2E7B-ABB3-73D4-70F1-5CE2CD97E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0" y="1995848"/>
            <a:ext cx="3663601" cy="25298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F4C202-7987-AB27-4FB8-EAEE4EDC7DEA}"/>
              </a:ext>
            </a:extLst>
          </p:cNvPr>
          <p:cNvSpPr txBox="1"/>
          <p:nvPr/>
        </p:nvSpPr>
        <p:spPr>
          <a:xfrm>
            <a:off x="9045312" y="2322743"/>
            <a:ext cx="2548328" cy="12102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Model</a:t>
            </a:r>
            <a:r>
              <a:rPr lang="es-ES" sz="2400" b="1" dirty="0"/>
              <a:t> </a:t>
            </a:r>
            <a:r>
              <a:rPr lang="es-ES" sz="2400" b="1" dirty="0" err="1"/>
              <a:t>resembling</a:t>
            </a:r>
            <a:r>
              <a:rPr lang="es-ES" sz="2400" b="1" dirty="0"/>
              <a:t> </a:t>
            </a:r>
            <a:r>
              <a:rPr lang="es-ES" sz="2400" b="1" dirty="0" err="1"/>
              <a:t>an</a:t>
            </a:r>
            <a:r>
              <a:rPr lang="es-ES" sz="2400" b="1" dirty="0"/>
              <a:t> UDW detector</a:t>
            </a:r>
            <a:endParaRPr lang="en-GB" sz="2400" b="1" dirty="0"/>
          </a:p>
        </p:txBody>
      </p:sp>
      <p:pic>
        <p:nvPicPr>
          <p:cNvPr id="21" name="Graphic 20" descr="Question mark with solid fill">
            <a:extLst>
              <a:ext uri="{FF2B5EF4-FFF2-40B4-BE49-F238E27FC236}">
                <a16:creationId xmlns:a16="http://schemas.microsoft.com/office/drawing/2014/main" id="{9A3BAB57-E595-A12F-A984-3B4403314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51612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1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C6AC808-C39D-1140-6E36-DFF5C230FA4E}"/>
              </a:ext>
            </a:extLst>
          </p:cNvPr>
          <p:cNvSpPr txBox="1"/>
          <p:nvPr/>
        </p:nvSpPr>
        <p:spPr>
          <a:xfrm>
            <a:off x="458694" y="1691323"/>
            <a:ext cx="3663601" cy="4534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pPr algn="ctr"/>
            <a:r>
              <a:rPr lang="es-ES" sz="2400" b="1" dirty="0" err="1"/>
              <a:t>Circuit</a:t>
            </a:r>
            <a:r>
              <a:rPr lang="es-ES" sz="2400" b="1" dirty="0"/>
              <a:t> </a:t>
            </a:r>
            <a:r>
              <a:rPr lang="es-ES" sz="2400" b="1" dirty="0" err="1"/>
              <a:t>model</a:t>
            </a:r>
            <a:endParaRPr lang="en-GB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CD5D7-C046-7CAE-7858-CA6C5887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Build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Bridge?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02976-AEBE-C9FE-AC7A-89ED444DA7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77"/>
          <a:stretch>
            <a:fillRect/>
          </a:stretch>
        </p:blipFill>
        <p:spPr>
          <a:xfrm>
            <a:off x="604603" y="3966325"/>
            <a:ext cx="3382781" cy="1578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36D12F-A8D1-2951-1C68-72549F62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9" y="2010309"/>
            <a:ext cx="1610942" cy="183507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962B357-F6F7-6987-33CC-E747BEE7FCBF}"/>
              </a:ext>
            </a:extLst>
          </p:cNvPr>
          <p:cNvSpPr/>
          <p:nvPr/>
        </p:nvSpPr>
        <p:spPr>
          <a:xfrm>
            <a:off x="4257205" y="2699959"/>
            <a:ext cx="4713155" cy="4557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1319D-FF87-7FA7-EF57-62D6A5F425EE}"/>
              </a:ext>
            </a:extLst>
          </p:cNvPr>
          <p:cNvSpPr txBox="1"/>
          <p:nvPr/>
        </p:nvSpPr>
        <p:spPr>
          <a:xfrm>
            <a:off x="9045312" y="2322743"/>
            <a:ext cx="2548328" cy="12102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“</a:t>
            </a:r>
            <a:r>
              <a:rPr lang="es-ES" sz="2400" b="1" dirty="0" err="1"/>
              <a:t>Upgraded</a:t>
            </a:r>
            <a:r>
              <a:rPr lang="es-ES" sz="2400" b="1" dirty="0"/>
              <a:t>” UDW detector </a:t>
            </a:r>
            <a:r>
              <a:rPr lang="es-ES" sz="2400" b="1" dirty="0" err="1"/>
              <a:t>model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D06965-6E25-6210-FE5A-D6D4B97B330A}"/>
                  </a:ext>
                </a:extLst>
              </p:cNvPr>
              <p:cNvSpPr txBox="1"/>
              <p:nvPr/>
            </p:nvSpPr>
            <p:spPr>
              <a:xfrm>
                <a:off x="4392114" y="3185712"/>
                <a:ext cx="5396463" cy="2947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s-ES" sz="2400" dirty="0"/>
                  <a:t>Continuum </a:t>
                </a:r>
                <a:r>
                  <a:rPr lang="es-ES" sz="2400" dirty="0" err="1"/>
                  <a:t>limit</a:t>
                </a:r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s-ES" sz="2400" dirty="0"/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s-ES" sz="2400" b="1" dirty="0" err="1"/>
                  <a:t>Approximations</a:t>
                </a:r>
                <a:r>
                  <a:rPr lang="es-ES" sz="2400" b="1" dirty="0"/>
                  <a:t>:</a:t>
                </a:r>
              </a:p>
              <a:p>
                <a:pPr marL="800100" lvl="1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s-ES" sz="2200" b="1" dirty="0" err="1"/>
                  <a:t>Two-level</a:t>
                </a:r>
                <a:r>
                  <a:rPr lang="es-ES" sz="2200" dirty="0"/>
                  <a:t> detector</a:t>
                </a:r>
              </a:p>
              <a:p>
                <a:pPr marL="800100" lvl="1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s-ES" sz="2200" b="1" dirty="0" err="1"/>
                  <a:t>Adiabatic</a:t>
                </a:r>
                <a:r>
                  <a:rPr lang="es-ES" sz="2200" b="1" dirty="0"/>
                  <a:t> </a:t>
                </a:r>
                <a:r>
                  <a:rPr lang="es-ES" sz="2200" b="1" dirty="0" err="1"/>
                  <a:t>approximation</a:t>
                </a:r>
                <a:r>
                  <a:rPr lang="es-ES" sz="2200" b="1" dirty="0"/>
                  <a:t> </a:t>
                </a:r>
                <a:r>
                  <a:rPr lang="es-ES" sz="2200" dirty="0" err="1"/>
                  <a:t>upon</a:t>
                </a:r>
                <a:r>
                  <a:rPr lang="es-ES" sz="2200" dirty="0"/>
                  <a:t> </a:t>
                </a:r>
                <a:r>
                  <a:rPr lang="es-ES" sz="2200" dirty="0" err="1"/>
                  <a:t>the</a:t>
                </a:r>
                <a:r>
                  <a:rPr lang="es-ES" sz="2200" dirty="0"/>
                  <a:t> </a:t>
                </a:r>
                <a:r>
                  <a:rPr lang="es-ES" sz="2200" b="1" dirty="0"/>
                  <a:t>free detector</a:t>
                </a:r>
              </a:p>
              <a:p>
                <a:pPr marL="800100" lvl="1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s-ES" sz="2200" dirty="0" err="1"/>
                  <a:t>Simplify</a:t>
                </a:r>
                <a:r>
                  <a:rPr lang="es-ES" sz="2200" dirty="0"/>
                  <a:t> </a:t>
                </a:r>
                <a:r>
                  <a:rPr lang="es-ES" sz="2200" dirty="0" err="1"/>
                  <a:t>the</a:t>
                </a:r>
                <a:r>
                  <a:rPr lang="es-ES" sz="2200" dirty="0"/>
                  <a:t> </a:t>
                </a:r>
                <a:r>
                  <a:rPr lang="es-ES" sz="2200" b="1" dirty="0" err="1"/>
                  <a:t>coupling</a:t>
                </a:r>
                <a:r>
                  <a:rPr lang="es-ES" sz="2200" dirty="0"/>
                  <a:t>: </a:t>
                </a:r>
                <a:r>
                  <a:rPr lang="es-ES" sz="2200" b="1" dirty="0"/>
                  <a:t>transversal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D06965-6E25-6210-FE5A-D6D4B97B3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114" y="3185712"/>
                <a:ext cx="5396463" cy="2947474"/>
              </a:xfrm>
              <a:prstGeom prst="rect">
                <a:avLst/>
              </a:prstGeom>
              <a:blipFill>
                <a:blip r:embed="rId4"/>
                <a:stretch>
                  <a:fillRect l="-1467" t="-207" r="-903" b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98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31846-1AC5-C071-783C-3B04441B7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CE01E6-B42F-4B25-CDBF-7F502E13008E}"/>
              </a:ext>
            </a:extLst>
          </p:cNvPr>
          <p:cNvSpPr/>
          <p:nvPr/>
        </p:nvSpPr>
        <p:spPr>
          <a:xfrm>
            <a:off x="1865775" y="2847767"/>
            <a:ext cx="8040729" cy="3618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26EF1B6-FD15-F1AA-D7E7-BA3041E8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29" y="3145128"/>
            <a:ext cx="6727354" cy="3102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2A2FE-F05C-54F4-1D19-F9F6C4A3E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“</a:t>
            </a:r>
            <a:r>
              <a:rPr lang="es-ES" dirty="0" err="1"/>
              <a:t>Upgraded</a:t>
            </a:r>
            <a:r>
              <a:rPr lang="es-ES" dirty="0"/>
              <a:t>” UDW Detector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New </a:t>
            </a:r>
            <a:r>
              <a:rPr lang="es-ES" dirty="0" err="1"/>
              <a:t>Features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Match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Implementation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743D4B-3200-11BB-AECB-789C1E49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1"/>
            <a:ext cx="11274612" cy="565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dirty="0" err="1"/>
              <a:t>Result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detector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b="1" dirty="0" err="1"/>
              <a:t>approximates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circuit</a:t>
            </a:r>
            <a:r>
              <a:rPr lang="es-ES" dirty="0"/>
              <a:t> </a:t>
            </a:r>
            <a:r>
              <a:rPr lang="es-ES" dirty="0" err="1"/>
              <a:t>model</a:t>
            </a:r>
            <a:endParaRPr lang="es-E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CBDCF1-4A6E-165C-D6B9-127B4DBF7048}"/>
              </a:ext>
            </a:extLst>
          </p:cNvPr>
          <p:cNvCxnSpPr>
            <a:cxnSpLocks/>
          </p:cNvCxnSpPr>
          <p:nvPr/>
        </p:nvCxnSpPr>
        <p:spPr>
          <a:xfrm>
            <a:off x="5707316" y="3672590"/>
            <a:ext cx="1738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3A8121-EB58-C408-A3E9-C7A375CD7654}"/>
              </a:ext>
            </a:extLst>
          </p:cNvPr>
          <p:cNvSpPr txBox="1"/>
          <p:nvPr/>
        </p:nvSpPr>
        <p:spPr>
          <a:xfrm>
            <a:off x="8983034" y="3074174"/>
            <a:ext cx="2209237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/>
              <a:t>Coupling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field</a:t>
            </a:r>
            <a:r>
              <a:rPr lang="es-ES" sz="2000" dirty="0"/>
              <a:t> </a:t>
            </a:r>
            <a:r>
              <a:rPr lang="es-ES" sz="2000" b="1" dirty="0"/>
              <a:t>derivative</a:t>
            </a:r>
            <a:endParaRPr lang="en-GB" sz="20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7B71E5-FC20-5EE7-6C7F-50025F924310}"/>
              </a:ext>
            </a:extLst>
          </p:cNvPr>
          <p:cNvCxnSpPr>
            <a:cxnSpLocks/>
          </p:cNvCxnSpPr>
          <p:nvPr/>
        </p:nvCxnSpPr>
        <p:spPr>
          <a:xfrm>
            <a:off x="2623278" y="4413400"/>
            <a:ext cx="113925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CDAAD7-AA8D-1BA8-A5D2-559246CDF5E8}"/>
              </a:ext>
            </a:extLst>
          </p:cNvPr>
          <p:cNvSpPr txBox="1"/>
          <p:nvPr/>
        </p:nvSpPr>
        <p:spPr>
          <a:xfrm>
            <a:off x="204125" y="3527702"/>
            <a:ext cx="2104477" cy="16312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/>
              <a:t>Coupling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a </a:t>
            </a:r>
            <a:r>
              <a:rPr lang="es-ES" sz="2000" dirty="0" err="1"/>
              <a:t>field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b="1" dirty="0" err="1"/>
              <a:t>cutoff</a:t>
            </a:r>
            <a:r>
              <a:rPr lang="es-ES" sz="2000" dirty="0"/>
              <a:t> (</a:t>
            </a:r>
            <a:r>
              <a:rPr lang="es-ES" sz="2000" dirty="0" err="1"/>
              <a:t>limited</a:t>
            </a:r>
            <a:r>
              <a:rPr lang="es-ES" sz="2000" dirty="0"/>
              <a:t> </a:t>
            </a:r>
            <a:r>
              <a:rPr lang="es-ES" sz="2000" dirty="0" err="1"/>
              <a:t>spatial</a:t>
            </a:r>
            <a:r>
              <a:rPr lang="es-ES" sz="2000" dirty="0"/>
              <a:t> </a:t>
            </a:r>
            <a:r>
              <a:rPr lang="es-ES" sz="2000" dirty="0" err="1"/>
              <a:t>resolution</a:t>
            </a:r>
            <a:r>
              <a:rPr lang="es-ES" sz="2000" dirty="0"/>
              <a:t> ~</a:t>
            </a:r>
            <a:r>
              <a:rPr lang="es-ES" sz="2000" dirty="0" err="1"/>
              <a:t>smearing</a:t>
            </a:r>
            <a:r>
              <a:rPr lang="es-ES" sz="2000" dirty="0"/>
              <a:t>)</a:t>
            </a:r>
            <a:endParaRPr lang="en-GB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1E8905-9DE0-3E51-2CEF-DF1A3238CF96}"/>
              </a:ext>
            </a:extLst>
          </p:cNvPr>
          <p:cNvSpPr txBox="1"/>
          <p:nvPr/>
        </p:nvSpPr>
        <p:spPr>
          <a:xfrm>
            <a:off x="8983034" y="5419986"/>
            <a:ext cx="3111123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Variable</a:t>
            </a:r>
            <a:r>
              <a:rPr lang="es-ES" sz="2000" dirty="0"/>
              <a:t> (</a:t>
            </a:r>
            <a:r>
              <a:rPr lang="es-ES" sz="2000" dirty="0" err="1"/>
              <a:t>switching-dependent</a:t>
            </a:r>
            <a:r>
              <a:rPr lang="es-ES" sz="2000" dirty="0"/>
              <a:t>) </a:t>
            </a:r>
            <a:r>
              <a:rPr lang="es-ES" sz="2000" dirty="0" err="1"/>
              <a:t>energy</a:t>
            </a:r>
            <a:r>
              <a:rPr lang="es-ES" sz="2000" dirty="0"/>
              <a:t> gap</a:t>
            </a:r>
            <a:endParaRPr lang="en-GB" sz="2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BCC4E4-F887-AD18-C896-08791E450AF4}"/>
              </a:ext>
            </a:extLst>
          </p:cNvPr>
          <p:cNvCxnSpPr>
            <a:cxnSpLocks/>
          </p:cNvCxnSpPr>
          <p:nvPr/>
        </p:nvCxnSpPr>
        <p:spPr>
          <a:xfrm>
            <a:off x="5541455" y="5958206"/>
            <a:ext cx="3111123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9B586B5-8F18-9521-9300-0A86138C312F}"/>
              </a:ext>
            </a:extLst>
          </p:cNvPr>
          <p:cNvSpPr/>
          <p:nvPr/>
        </p:nvSpPr>
        <p:spPr>
          <a:xfrm>
            <a:off x="4997639" y="3737090"/>
            <a:ext cx="1155713" cy="4320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8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9BEABC-C5DD-4C30-58AF-EC80DB940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C28A34E-97DD-3909-0B25-3DCBC49EE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A9CDEC6-3CD6-616F-5345-317F9C8E0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3C6E07-0039-3E67-4679-63A7B6ABC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3AC257-5B97-7F6A-2142-0A7AFC253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91A141-7621-5F42-720E-FDDF62AF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C54418C-BC36-C088-DEF8-FBBB9F053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006A0F4-013A-65A8-CC90-4776C252E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9BBB78-5EA5-EFCE-620D-4E1BF895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76" y="1809282"/>
            <a:ext cx="7010400" cy="2604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Consequences for Future Entanglement Harvesting Experiments</a:t>
            </a:r>
          </a:p>
        </p:txBody>
      </p:sp>
    </p:spTree>
    <p:extLst>
      <p:ext uri="{BB962C8B-B14F-4D97-AF65-F5344CB8AC3E}">
        <p14:creationId xmlns:p14="http://schemas.microsoft.com/office/powerpoint/2010/main" val="56335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0BF5-B779-BFC0-DA75-84C4EACB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215860"/>
            <a:ext cx="10895106" cy="1325563"/>
          </a:xfrm>
        </p:spPr>
        <p:txBody>
          <a:bodyPr/>
          <a:lstStyle/>
          <a:p>
            <a:r>
              <a:rPr lang="es-ES" dirty="0" err="1"/>
              <a:t>Choosing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Parameters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D17CC3-0EF1-FBCB-A46E-CA302A797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695" y="1469771"/>
                <a:ext cx="7980767" cy="215785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s-ES" sz="2400" b="1" dirty="0"/>
                  <a:t>Fixed </a:t>
                </a:r>
                <a:r>
                  <a:rPr lang="es-ES" sz="2400" b="1" dirty="0" err="1"/>
                  <a:t>parameters</a:t>
                </a:r>
                <a:r>
                  <a:rPr lang="es-ES" sz="2400" dirty="0"/>
                  <a:t>, match </a:t>
                </a:r>
                <a:r>
                  <a:rPr lang="es-ES" sz="2400" dirty="0" err="1"/>
                  <a:t>implementation</a:t>
                </a:r>
                <a:r>
                  <a:rPr lang="es-ES" sz="2400" dirty="0"/>
                  <a:t>: </a:t>
                </a:r>
              </a:p>
              <a:p>
                <a:pPr lvl="1"/>
                <a:r>
                  <a:rPr lang="es-ES" sz="2000" dirty="0"/>
                  <a:t>Detector &amp; </a:t>
                </a:r>
                <a:r>
                  <a:rPr lang="es-ES" sz="2000" dirty="0" err="1"/>
                  <a:t>field</a:t>
                </a:r>
                <a:r>
                  <a:rPr lang="es-ES" sz="2000" dirty="0"/>
                  <a:t> </a:t>
                </a:r>
                <a:r>
                  <a:rPr lang="es-ES" sz="2000" dirty="0" err="1"/>
                  <a:t>properties</a:t>
                </a:r>
                <a:r>
                  <a:rPr lang="es-E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s-ES" sz="2000" b="0" i="0" smtClean="0">
                        <a:latin typeface="Cambria Math" panose="02040503050406030204" pitchFamily="18" charset="0"/>
                      </a:rPr>
                      <m:t>ΔΩ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s-ES" sz="2000" b="0" i="0" smtClean="0">
                        <a:latin typeface="Cambria Math" panose="02040503050406030204" pitchFamily="18" charset="0"/>
                      </a:rPr>
                      <m:t> &amp;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000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s-ES" sz="2000" b="0" i="1" dirty="0" smtClean="0">
                            <a:latin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  <m:r>
                      <a:rPr lang="es-E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ES" sz="2000" dirty="0"/>
              </a:p>
              <a:p>
                <a:pPr marL="0" indent="0">
                  <a:buNone/>
                </a:pPr>
                <a:r>
                  <a:rPr lang="es-ES" sz="2400" b="1" dirty="0"/>
                  <a:t>Explorable </a:t>
                </a:r>
                <a:r>
                  <a:rPr lang="es-ES" sz="2400" b="1" dirty="0" err="1"/>
                  <a:t>parameters</a:t>
                </a:r>
                <a:r>
                  <a:rPr lang="es-ES" sz="2400" dirty="0"/>
                  <a:t>, </a:t>
                </a:r>
                <a:r>
                  <a:rPr lang="es-ES" sz="2400" dirty="0" err="1"/>
                  <a:t>freely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tunable</a:t>
                </a:r>
                <a:r>
                  <a:rPr lang="es-ES" sz="2400" dirty="0"/>
                  <a:t>:</a:t>
                </a:r>
              </a:p>
              <a:p>
                <a:pPr lvl="1"/>
                <a:r>
                  <a:rPr lang="es-ES" sz="2000" dirty="0" err="1"/>
                  <a:t>Initial</a:t>
                </a:r>
                <a:r>
                  <a:rPr lang="es-ES" sz="2000" dirty="0"/>
                  <a:t> </a:t>
                </a:r>
                <a:r>
                  <a:rPr lang="es-ES" sz="2000" dirty="0" err="1"/>
                  <a:t>detectors</a:t>
                </a:r>
                <a:r>
                  <a:rPr lang="es-ES" sz="2000" dirty="0"/>
                  <a:t> </a:t>
                </a:r>
                <a:r>
                  <a:rPr lang="es-ES" sz="2000" dirty="0" err="1"/>
                  <a:t>state</a:t>
                </a:r>
                <a:r>
                  <a:rPr lang="es-ES" sz="2000" dirty="0"/>
                  <a:t>: </a:t>
                </a:r>
                <a:r>
                  <a:rPr lang="es-ES" sz="2000" dirty="0" err="1"/>
                  <a:t>ground</a:t>
                </a:r>
                <a:endParaRPr lang="es-ES" sz="2000" dirty="0"/>
              </a:p>
              <a:p>
                <a:pPr lvl="1"/>
                <a:r>
                  <a:rPr lang="es-ES" sz="2000" dirty="0" err="1"/>
                  <a:t>Coupling</a:t>
                </a:r>
                <a:r>
                  <a:rPr lang="es-ES" sz="2000" dirty="0"/>
                  <a:t> </a:t>
                </a:r>
                <a:r>
                  <a:rPr lang="es-ES" sz="2000" dirty="0" err="1"/>
                  <a:t>strength</a:t>
                </a:r>
                <a:r>
                  <a:rPr lang="es-ES" sz="2000" dirty="0"/>
                  <a:t>. </a:t>
                </a:r>
                <a:r>
                  <a:rPr lang="es-ES" sz="2000" dirty="0" err="1"/>
                  <a:t>Choice</a:t>
                </a:r>
                <a:r>
                  <a:rPr lang="es-ES" sz="2000" dirty="0"/>
                  <a:t>: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s-ES" sz="2000" dirty="0"/>
              </a:p>
              <a:p>
                <a:pPr lvl="1"/>
                <a:r>
                  <a:rPr lang="es-ES" sz="2000" b="1" dirty="0" err="1"/>
                  <a:t>Switching</a:t>
                </a:r>
                <a:r>
                  <a:rPr lang="es-ES" sz="2000" b="1" dirty="0"/>
                  <a:t> </a:t>
                </a:r>
                <a:r>
                  <a:rPr lang="es-ES" sz="2000" b="1" dirty="0" err="1"/>
                  <a:t>functions</a:t>
                </a:r>
                <a:r>
                  <a:rPr lang="es-ES" sz="2000" b="1" dirty="0"/>
                  <a:t>. </a:t>
                </a:r>
                <a:r>
                  <a:rPr lang="es-ES" sz="2000" dirty="0" err="1"/>
                  <a:t>Choice</a:t>
                </a:r>
                <a:r>
                  <a:rPr lang="es-E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s-ES" sz="20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E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s-E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sub>
                            </m:sSub>
                          </m:num>
                          <m:den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D17CC3-0EF1-FBCB-A46E-CA302A797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695" y="1469771"/>
                <a:ext cx="7980767" cy="2157851"/>
              </a:xfrm>
              <a:blipFill>
                <a:blip r:embed="rId2"/>
                <a:stretch>
                  <a:fillRect l="-764" t="-2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CF4EAB74-B80E-2F1A-BB46-FD46707A7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628" y="1021377"/>
            <a:ext cx="3719557" cy="4689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AC2DFD-8581-D179-CE07-9CAA6BC36401}"/>
              </a:ext>
            </a:extLst>
          </p:cNvPr>
          <p:cNvSpPr txBox="1"/>
          <p:nvPr/>
        </p:nvSpPr>
        <p:spPr>
          <a:xfrm>
            <a:off x="899118" y="6433029"/>
            <a:ext cx="562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Switching</a:t>
            </a:r>
            <a:r>
              <a:rPr lang="es-ES" b="1" dirty="0"/>
              <a:t> </a:t>
            </a:r>
            <a:r>
              <a:rPr lang="es-ES" b="1" dirty="0" err="1"/>
              <a:t>function</a:t>
            </a:r>
            <a:r>
              <a:rPr lang="es-ES" b="1" dirty="0"/>
              <a:t> </a:t>
            </a:r>
            <a:r>
              <a:rPr lang="es-ES" b="1" dirty="0" err="1"/>
              <a:t>shape</a:t>
            </a:r>
            <a:r>
              <a:rPr lang="es-ES" b="1" dirty="0"/>
              <a:t> </a:t>
            </a:r>
            <a:r>
              <a:rPr lang="es-ES" dirty="0"/>
              <a:t>(compact, </a:t>
            </a:r>
            <a:r>
              <a:rPr lang="es-ES" dirty="0" err="1"/>
              <a:t>cosine</a:t>
            </a:r>
            <a:r>
              <a:rPr lang="es-ES" dirty="0"/>
              <a:t> </a:t>
            </a:r>
            <a:r>
              <a:rPr lang="es-ES" dirty="0" err="1"/>
              <a:t>ramps</a:t>
            </a:r>
            <a:r>
              <a:rPr lang="es-ES" dirty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AC7113-3DEB-C838-6D87-7ADF88804705}"/>
                  </a:ext>
                </a:extLst>
              </p:cNvPr>
              <p:cNvSpPr txBox="1"/>
              <p:nvPr/>
            </p:nvSpPr>
            <p:spPr>
              <a:xfrm>
                <a:off x="8164869" y="5836481"/>
                <a:ext cx="38070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b="0" i="1" dirty="0">
                    <a:latin typeface="Cambria Math" panose="02040503050406030204" pitchFamily="18" charset="0"/>
                  </a:rPr>
                  <a:t> </a:t>
                </a:r>
                <a:r>
                  <a:rPr lang="es-ES" b="1" dirty="0" err="1"/>
                  <a:t>Duration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interaction</a:t>
                </a:r>
                <a:endParaRPr lang="es-E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dirty="0"/>
                  <a:t> </a:t>
                </a:r>
                <a:r>
                  <a:rPr lang="es-ES" b="1" dirty="0"/>
                  <a:t>Distance</a:t>
                </a:r>
                <a:r>
                  <a:rPr lang="es-ES" dirty="0"/>
                  <a:t> </a:t>
                </a:r>
                <a:r>
                  <a:rPr lang="es-ES" dirty="0" err="1"/>
                  <a:t>between</a:t>
                </a:r>
                <a:r>
                  <a:rPr lang="es-ES" dirty="0"/>
                  <a:t> </a:t>
                </a:r>
                <a:r>
                  <a:rPr lang="es-ES" dirty="0" err="1"/>
                  <a:t>detectors</a:t>
                </a:r>
                <a:r>
                  <a:rPr lang="es-ES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dirty="0"/>
                  <a:t> </a:t>
                </a:r>
                <a:r>
                  <a:rPr lang="es-ES" b="1" dirty="0" err="1"/>
                  <a:t>Delay</a:t>
                </a:r>
                <a:r>
                  <a:rPr lang="es-ES" dirty="0"/>
                  <a:t> </a:t>
                </a:r>
                <a:r>
                  <a:rPr lang="es-ES" dirty="0" err="1"/>
                  <a:t>between</a:t>
                </a:r>
                <a:r>
                  <a:rPr lang="es-ES" dirty="0"/>
                  <a:t> </a:t>
                </a:r>
                <a:r>
                  <a:rPr lang="es-ES" dirty="0" err="1"/>
                  <a:t>switchings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AC7113-3DEB-C838-6D87-7ADF88804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869" y="5836481"/>
                <a:ext cx="3807054" cy="923330"/>
              </a:xfrm>
              <a:prstGeom prst="rect">
                <a:avLst/>
              </a:prstGeom>
              <a:blipFill>
                <a:blip r:embed="rId5"/>
                <a:stretch>
                  <a:fillRect t="-2632"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316895DB-04EB-5E7F-32C5-B23E77C0C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9784" y="3822492"/>
            <a:ext cx="4706399" cy="273215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4FA3-1EC6-0B67-1D5D-A43C52C9AC4B}"/>
              </a:ext>
            </a:extLst>
          </p:cNvPr>
          <p:cNvCxnSpPr>
            <a:cxnSpLocks/>
          </p:cNvCxnSpPr>
          <p:nvPr/>
        </p:nvCxnSpPr>
        <p:spPr>
          <a:xfrm>
            <a:off x="2931346" y="4220183"/>
            <a:ext cx="158784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699623-7726-7D11-3073-D749AF4DF886}"/>
                  </a:ext>
                </a:extLst>
              </p:cNvPr>
              <p:cNvSpPr txBox="1"/>
              <p:nvPr/>
            </p:nvSpPr>
            <p:spPr>
              <a:xfrm>
                <a:off x="3415704" y="4157138"/>
                <a:ext cx="619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s-ES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699623-7726-7D11-3073-D749AF4DF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704" y="4157138"/>
                <a:ext cx="619125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1E7EBD-E57A-6884-641A-A9680D271161}"/>
              </a:ext>
            </a:extLst>
          </p:cNvPr>
          <p:cNvCxnSpPr>
            <a:cxnSpLocks/>
          </p:cNvCxnSpPr>
          <p:nvPr/>
        </p:nvCxnSpPr>
        <p:spPr>
          <a:xfrm>
            <a:off x="2931346" y="3934782"/>
            <a:ext cx="0" cy="4781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089833-D0B5-5352-4F6F-47D4B2D0ED29}"/>
              </a:ext>
            </a:extLst>
          </p:cNvPr>
          <p:cNvCxnSpPr>
            <a:cxnSpLocks/>
          </p:cNvCxnSpPr>
          <p:nvPr/>
        </p:nvCxnSpPr>
        <p:spPr>
          <a:xfrm>
            <a:off x="4519188" y="3945908"/>
            <a:ext cx="0" cy="466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ED22FF3-B2B5-C58B-64F4-CCBA007C0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435" y="1736758"/>
            <a:ext cx="5049117" cy="39393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0AD58D-7559-E003-0574-05FAE0C90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93" y="1736757"/>
            <a:ext cx="5117044" cy="3939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4E572-35F9-18FD-3704-28E4BB2F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3" y="231868"/>
            <a:ext cx="10895106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Gap </a:t>
            </a:r>
            <a:r>
              <a:rPr lang="es-ES" dirty="0" err="1"/>
              <a:t>Variation</a:t>
            </a:r>
            <a:r>
              <a:rPr lang="es-ES" dirty="0"/>
              <a:t> Reduces </a:t>
            </a:r>
            <a:r>
              <a:rPr lang="es-ES" dirty="0" err="1"/>
              <a:t>Spacelike</a:t>
            </a:r>
            <a:r>
              <a:rPr lang="es-ES" dirty="0"/>
              <a:t> </a:t>
            </a:r>
            <a:r>
              <a:rPr lang="es-ES" dirty="0" err="1"/>
              <a:t>Entanglement</a:t>
            </a:r>
            <a:r>
              <a:rPr lang="es-ES" dirty="0"/>
              <a:t> </a:t>
            </a:r>
            <a:r>
              <a:rPr lang="es-ES" dirty="0" err="1"/>
              <a:t>Harvesting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Vacuum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2A06E4-2DD8-0940-4524-D54492A087CA}"/>
                  </a:ext>
                </a:extLst>
              </p:cNvPr>
              <p:cNvSpPr txBox="1"/>
              <p:nvPr/>
            </p:nvSpPr>
            <p:spPr>
              <a:xfrm>
                <a:off x="355376" y="5805776"/>
                <a:ext cx="5323678" cy="76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No Gap Variation: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s-ES" b="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ΔΩ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=7.3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i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𝑐𝑢𝑡</m:t>
                            </m:r>
                          </m:sub>
                        </m:sSub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s-E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i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  <a:endParaRPr lang="en-GB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2A06E4-2DD8-0940-4524-D54492A08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6" y="5805776"/>
                <a:ext cx="5323678" cy="769891"/>
              </a:xfrm>
              <a:prstGeom prst="rect">
                <a:avLst/>
              </a:prstGeom>
              <a:blipFill>
                <a:blip r:embed="rId5"/>
                <a:stretch>
                  <a:fillRect t="-3150" r="-1144" b="-3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6FBB1681-0A4A-0D5A-0E7B-6FC33BFC5C2D}"/>
              </a:ext>
            </a:extLst>
          </p:cNvPr>
          <p:cNvSpPr/>
          <p:nvPr/>
        </p:nvSpPr>
        <p:spPr>
          <a:xfrm>
            <a:off x="1169232" y="1825167"/>
            <a:ext cx="3897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3B9E9C-B33D-FA40-1361-329B2396096E}"/>
                  </a:ext>
                </a:extLst>
              </p:cNvPr>
              <p:cNvSpPr txBox="1"/>
              <p:nvPr/>
            </p:nvSpPr>
            <p:spPr>
              <a:xfrm>
                <a:off x="6313935" y="5743707"/>
                <a:ext cx="5410115" cy="894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With Gap Variation: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.3</m:t>
                    </m:r>
                  </m:oMath>
                </a14:m>
                <a:r>
                  <a:rPr lang="en-GB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ΔΩ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−1.6 </m:t>
                    </m:r>
                    <m:r>
                      <m:rPr>
                        <m:sty m:val="p"/>
                      </m:rPr>
                      <a:rPr lang="es-ES" i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=7.3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i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𝑐𝑢𝑡</m:t>
                            </m:r>
                          </m:sub>
                        </m:sSub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=50</m:t>
                    </m:r>
                    <m:r>
                      <a:rPr lang="es-E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i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  <a:endParaRPr lang="en-GB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3B9E9C-B33D-FA40-1361-329B23960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935" y="5743707"/>
                <a:ext cx="5410115" cy="894027"/>
              </a:xfrm>
              <a:prstGeom prst="rect">
                <a:avLst/>
              </a:prstGeom>
              <a:blipFill>
                <a:blip r:embed="rId6"/>
                <a:stretch>
                  <a:fillRect r="-338" b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2BBC51F-5D26-60A9-7CF3-5AC3E075E1BF}"/>
              </a:ext>
            </a:extLst>
          </p:cNvPr>
          <p:cNvSpPr/>
          <p:nvPr/>
        </p:nvSpPr>
        <p:spPr>
          <a:xfrm>
            <a:off x="7196264" y="1844943"/>
            <a:ext cx="3897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7C2AFD-0C60-6EEF-959A-DDB0AC2EEB7E}"/>
                  </a:ext>
                </a:extLst>
              </p:cNvPr>
              <p:cNvSpPr txBox="1"/>
              <p:nvPr/>
            </p:nvSpPr>
            <p:spPr>
              <a:xfrm rot="16200000">
                <a:off x="-826155" y="3481292"/>
                <a:ext cx="295191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16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(switch. </a:t>
                </a:r>
                <a:r>
                  <a:rPr lang="es-ES" sz="1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shape</a:t>
                </a:r>
                <a:r>
                  <a:rPr lang="es-E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  <a:endPara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7C2AFD-0C60-6EEF-959A-DDB0AC2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26155" y="3481292"/>
                <a:ext cx="2951912" cy="338554"/>
              </a:xfrm>
              <a:prstGeom prst="rect">
                <a:avLst/>
              </a:prstGeom>
              <a:blipFill>
                <a:blip r:embed="rId7"/>
                <a:stretch>
                  <a:fillRect l="-5455" r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FA7AB3-70C3-A965-CBFC-1F4BC1997EC8}"/>
                  </a:ext>
                </a:extLst>
              </p:cNvPr>
              <p:cNvSpPr txBox="1"/>
              <p:nvPr/>
            </p:nvSpPr>
            <p:spPr>
              <a:xfrm rot="16200000">
                <a:off x="5197632" y="3481291"/>
                <a:ext cx="295191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16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(switch. </a:t>
                </a:r>
                <a:r>
                  <a:rPr lang="es-ES" sz="1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shape</a:t>
                </a:r>
                <a:r>
                  <a:rPr lang="es-E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  <a:endPara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FA7AB3-70C3-A965-CBFC-1F4BC1997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97632" y="3481291"/>
                <a:ext cx="2951912" cy="338554"/>
              </a:xfrm>
              <a:prstGeom prst="rect">
                <a:avLst/>
              </a:prstGeom>
              <a:blipFill>
                <a:blip r:embed="rId8"/>
                <a:stretch>
                  <a:fillRect l="-5357" r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43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5C5A-B875-AF1C-3E72-4612986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74650"/>
            <a:ext cx="10895106" cy="1325563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Indication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Entanglement</a:t>
            </a:r>
            <a:r>
              <a:rPr lang="es-ES" dirty="0"/>
              <a:t> can be </a:t>
            </a:r>
            <a:r>
              <a:rPr lang="es-ES" dirty="0" err="1"/>
              <a:t>Harvested</a:t>
            </a:r>
            <a:r>
              <a:rPr lang="es-ES" dirty="0"/>
              <a:t> in Causal </a:t>
            </a:r>
            <a:r>
              <a:rPr lang="es-ES" dirty="0" err="1"/>
              <a:t>Contact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F0B201-115D-2383-5AC1-963A6E029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28" y="2096023"/>
            <a:ext cx="4816502" cy="39623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AF1490-1AA8-C5FA-19D1-408853FEF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570" y="2096023"/>
            <a:ext cx="4906652" cy="396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EDC85A-E51B-5BDD-815D-66CC7273C50E}"/>
                  </a:ext>
                </a:extLst>
              </p:cNvPr>
              <p:cNvSpPr txBox="1"/>
              <p:nvPr/>
            </p:nvSpPr>
            <p:spPr>
              <a:xfrm>
                <a:off x="458695" y="1426045"/>
                <a:ext cx="10895105" cy="44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Setup With Gap Variation: 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.3</m:t>
                    </m:r>
                  </m:oMath>
                </a14:m>
                <a:r>
                  <a:rPr lang="en-GB" sz="16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S" sz="1600" b="0" i="0" smtClean="0">
                            <a:latin typeface="Cambria Math" panose="02040503050406030204" pitchFamily="18" charset="0"/>
                          </a:rPr>
                          <m:t>ΔΩ</m:t>
                        </m:r>
                      </m:num>
                      <m:den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−1.6 </m:t>
                    </m:r>
                    <m:r>
                      <m:rPr>
                        <m:sty m:val="p"/>
                      </m:rPr>
                      <a:rPr lang="es-ES" sz="1600" i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sz="16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s-ES" sz="1600" i="1">
                        <a:latin typeface="Cambria Math" panose="02040503050406030204" pitchFamily="18" charset="0"/>
                      </a:rPr>
                      <m:t>=7.3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600" i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sz="16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𝑐𝑢𝑡</m:t>
                            </m:r>
                          </m:sub>
                        </m:sSub>
                      </m:num>
                      <m:den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s-ES" sz="1600" i="1">
                        <a:latin typeface="Cambria Math" panose="02040503050406030204" pitchFamily="18" charset="0"/>
                      </a:rPr>
                      <m:t>=50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0.27 </m:t>
                    </m:r>
                    <m:r>
                      <m:rPr>
                        <m:sty m:val="p"/>
                      </m:rPr>
                      <a:rPr lang="es-ES" sz="1600" i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/>
                  <a:t>. </a:t>
                </a:r>
                <a:endParaRPr lang="en-GB" sz="1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EDC85A-E51B-5BDD-815D-66CC7273C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95" y="1426045"/>
                <a:ext cx="10895105" cy="448905"/>
              </a:xfrm>
              <a:prstGeom prst="rect">
                <a:avLst/>
              </a:prstGeom>
              <a:blipFill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A46C21C-7445-C9A1-63F1-EFBA149A20E2}"/>
              </a:ext>
            </a:extLst>
          </p:cNvPr>
          <p:cNvSpPr txBox="1"/>
          <p:nvPr/>
        </p:nvSpPr>
        <p:spPr>
          <a:xfrm>
            <a:off x="458694" y="6557950"/>
            <a:ext cx="1082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[12] E. Tjoa and E. Martín-Martínez, </a:t>
            </a:r>
            <a:r>
              <a:rPr lang="en-GB" sz="1400" i="1" dirty="0"/>
              <a:t>When entanglement harvesting is not really harvesting, </a:t>
            </a:r>
            <a:r>
              <a:rPr lang="en-GB" sz="1400" dirty="0"/>
              <a:t>PRD 104, 125005, (2021</a:t>
            </a:r>
            <a:r>
              <a:rPr lang="es-ES" sz="1400" dirty="0"/>
              <a:t>)</a:t>
            </a:r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273607-385B-7ABA-4C32-C242ED653EA6}"/>
              </a:ext>
            </a:extLst>
          </p:cNvPr>
          <p:cNvSpPr txBox="1"/>
          <p:nvPr/>
        </p:nvSpPr>
        <p:spPr>
          <a:xfrm>
            <a:off x="6009570" y="6063836"/>
            <a:ext cx="490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Estimator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entanglement</a:t>
            </a:r>
            <a:r>
              <a:rPr lang="es-ES" b="1" dirty="0"/>
              <a:t> </a:t>
            </a:r>
            <a:r>
              <a:rPr lang="es-ES" b="1" dirty="0" err="1"/>
              <a:t>source</a:t>
            </a:r>
            <a:r>
              <a:rPr lang="es-ES" b="1" dirty="0"/>
              <a:t> </a:t>
            </a:r>
            <a:r>
              <a:rPr lang="es-ES" dirty="0"/>
              <a:t>[12]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3D8FD2-9D80-DAD9-68C3-798E37EA7691}"/>
                  </a:ext>
                </a:extLst>
              </p:cNvPr>
              <p:cNvSpPr txBox="1"/>
              <p:nvPr/>
            </p:nvSpPr>
            <p:spPr>
              <a:xfrm>
                <a:off x="311351" y="6069982"/>
                <a:ext cx="5091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/>
                  <a:t>Negativity</a:t>
                </a:r>
                <a:r>
                  <a:rPr lang="es-ES" dirty="0"/>
                  <a:t>, </a:t>
                </a:r>
                <a:r>
                  <a:rPr lang="es-ES" dirty="0" err="1"/>
                  <a:t>varying</a:t>
                </a:r>
                <a:r>
                  <a:rPr lang="es-ES" dirty="0"/>
                  <a:t> </a:t>
                </a:r>
                <a:r>
                  <a:rPr lang="es-ES" dirty="0" err="1"/>
                  <a:t>distance</a:t>
                </a:r>
                <a:r>
                  <a:rPr lang="es-E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s-ES" dirty="0"/>
                  <a:t>) and </a:t>
                </a:r>
                <a:r>
                  <a:rPr lang="es-ES" dirty="0" err="1"/>
                  <a:t>delay</a:t>
                </a:r>
                <a:r>
                  <a:rPr lang="es-E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s-ES" dirty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3D8FD2-9D80-DAD9-68C3-798E37EA7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1" y="6069982"/>
                <a:ext cx="5091856" cy="369332"/>
              </a:xfrm>
              <a:prstGeom prst="rect">
                <a:avLst/>
              </a:prstGeom>
              <a:blipFill>
                <a:blip r:embed="rId6"/>
                <a:stretch>
                  <a:fillRect l="-479" t="-8333" r="-479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F0EF201-C5B9-023F-6832-4624F38B456C}"/>
              </a:ext>
            </a:extLst>
          </p:cNvPr>
          <p:cNvSpPr txBox="1"/>
          <p:nvPr/>
        </p:nvSpPr>
        <p:spPr>
          <a:xfrm>
            <a:off x="3306182" y="4774211"/>
            <a:ext cx="103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Space</a:t>
            </a:r>
            <a:endParaRPr lang="es-ES" b="1" dirty="0"/>
          </a:p>
          <a:p>
            <a:pPr algn="ctr"/>
            <a:r>
              <a:rPr lang="es-ES" b="1" dirty="0"/>
              <a:t>-</a:t>
            </a:r>
            <a:r>
              <a:rPr lang="es-ES" b="1" dirty="0" err="1"/>
              <a:t>like</a:t>
            </a:r>
            <a:endParaRPr lang="en-GB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DCFBC6-7804-5B9C-5DDD-3B1DCC1AB092}"/>
              </a:ext>
            </a:extLst>
          </p:cNvPr>
          <p:cNvSpPr/>
          <p:nvPr/>
        </p:nvSpPr>
        <p:spPr>
          <a:xfrm>
            <a:off x="1078577" y="2288818"/>
            <a:ext cx="3897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CB8D0E-2369-0023-A688-357D11116CC4}"/>
              </a:ext>
            </a:extLst>
          </p:cNvPr>
          <p:cNvSpPr txBox="1"/>
          <p:nvPr/>
        </p:nvSpPr>
        <p:spPr>
          <a:xfrm>
            <a:off x="882965" y="2242973"/>
            <a:ext cx="103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Time</a:t>
            </a:r>
          </a:p>
          <a:p>
            <a:pPr algn="ctr"/>
            <a:r>
              <a:rPr lang="es-ES" b="1" dirty="0"/>
              <a:t>-</a:t>
            </a:r>
            <a:r>
              <a:rPr lang="es-ES" b="1" dirty="0" err="1"/>
              <a:t>like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C720E8-C910-6D1A-CB5A-FB776E3363CE}"/>
              </a:ext>
            </a:extLst>
          </p:cNvPr>
          <p:cNvSpPr txBox="1"/>
          <p:nvPr/>
        </p:nvSpPr>
        <p:spPr>
          <a:xfrm>
            <a:off x="2235191" y="3360662"/>
            <a:ext cx="103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2"/>
                </a:solidFill>
              </a:rPr>
              <a:t>Causal </a:t>
            </a:r>
            <a:r>
              <a:rPr lang="es-ES" b="1" dirty="0" err="1">
                <a:solidFill>
                  <a:schemeClr val="bg2"/>
                </a:solidFill>
              </a:rPr>
              <a:t>contact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C93FFD-8A53-159F-F627-D122B4C7E07A}"/>
              </a:ext>
            </a:extLst>
          </p:cNvPr>
          <p:cNvSpPr txBox="1"/>
          <p:nvPr/>
        </p:nvSpPr>
        <p:spPr>
          <a:xfrm>
            <a:off x="8795081" y="4743603"/>
            <a:ext cx="103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Space</a:t>
            </a:r>
            <a:endParaRPr lang="es-ES" b="1" dirty="0"/>
          </a:p>
          <a:p>
            <a:pPr algn="ctr"/>
            <a:r>
              <a:rPr lang="es-ES" b="1" dirty="0"/>
              <a:t>-</a:t>
            </a:r>
            <a:r>
              <a:rPr lang="es-ES" b="1" dirty="0" err="1"/>
              <a:t>like</a:t>
            </a:r>
            <a:endParaRPr lang="en-GB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A52A8E-EE3A-2E34-C364-9B01E9E89F06}"/>
              </a:ext>
            </a:extLst>
          </p:cNvPr>
          <p:cNvSpPr txBox="1"/>
          <p:nvPr/>
        </p:nvSpPr>
        <p:spPr>
          <a:xfrm>
            <a:off x="7790740" y="3391081"/>
            <a:ext cx="103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Causal </a:t>
            </a:r>
            <a:r>
              <a:rPr lang="es-ES" b="1" dirty="0" err="1">
                <a:solidFill>
                  <a:schemeClr val="bg1"/>
                </a:solidFill>
              </a:rPr>
              <a:t>contact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CB4B6E-4C27-21B2-4A20-39D19E14FE0D}"/>
              </a:ext>
            </a:extLst>
          </p:cNvPr>
          <p:cNvSpPr/>
          <p:nvPr/>
        </p:nvSpPr>
        <p:spPr>
          <a:xfrm>
            <a:off x="6660558" y="2302466"/>
            <a:ext cx="293427" cy="263206"/>
          </a:xfrm>
          <a:prstGeom prst="rect">
            <a:avLst/>
          </a:prstGeom>
          <a:solidFill>
            <a:srgbClr val="F8F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50A5D-C37F-05AA-CADA-B1E81D940023}"/>
              </a:ext>
            </a:extLst>
          </p:cNvPr>
          <p:cNvSpPr txBox="1"/>
          <p:nvPr/>
        </p:nvSpPr>
        <p:spPr>
          <a:xfrm>
            <a:off x="6533384" y="2294974"/>
            <a:ext cx="103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Time</a:t>
            </a:r>
          </a:p>
          <a:p>
            <a:pPr algn="ctr"/>
            <a:r>
              <a:rPr lang="es-ES" b="1" dirty="0"/>
              <a:t>-</a:t>
            </a:r>
            <a:r>
              <a:rPr lang="es-ES" b="1" dirty="0" err="1"/>
              <a:t>like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91B13-D0EE-7D08-E117-8DF62E5AF852}"/>
              </a:ext>
            </a:extLst>
          </p:cNvPr>
          <p:cNvSpPr txBox="1"/>
          <p:nvPr/>
        </p:nvSpPr>
        <p:spPr>
          <a:xfrm>
            <a:off x="10041155" y="2584350"/>
            <a:ext cx="197189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F6F638"/>
                </a:solidFill>
              </a:rPr>
              <a:t>Harvesting</a:t>
            </a:r>
            <a:endParaRPr lang="en-GB" b="1" dirty="0">
              <a:solidFill>
                <a:srgbClr val="F6F63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63386-4F92-9A58-9CE8-33C3A0C92076}"/>
              </a:ext>
            </a:extLst>
          </p:cNvPr>
          <p:cNvSpPr txBox="1"/>
          <p:nvPr/>
        </p:nvSpPr>
        <p:spPr>
          <a:xfrm>
            <a:off x="10041155" y="5464792"/>
            <a:ext cx="197189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Communication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4E615-4DF7-4A9A-1236-0CE1E9A71802}"/>
              </a:ext>
            </a:extLst>
          </p:cNvPr>
          <p:cNvSpPr txBox="1"/>
          <p:nvPr/>
        </p:nvSpPr>
        <p:spPr>
          <a:xfrm>
            <a:off x="10790663" y="4037412"/>
            <a:ext cx="122239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52B21A"/>
                </a:solidFill>
              </a:rPr>
              <a:t>Mix</a:t>
            </a:r>
            <a:endParaRPr lang="en-GB" b="1" dirty="0">
              <a:solidFill>
                <a:srgbClr val="52B2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0" grpId="0"/>
      <p:bldP spid="31" grpId="0" animBg="1"/>
      <p:bldP spid="28" grpId="0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DFEA8B-98E9-9176-135C-ADB7CE239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4C9C70F-C220-E988-A730-0BB6EFF8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09F4D40-08D5-965E-7C1C-F0184F46E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00FAACE-47EA-288A-AC48-B468B2153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86F9C4-F95A-FD21-BC10-6966B598B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191E4BE-C3CD-F213-7204-4E39FD8DC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F75BC04-469D-3268-02A7-A50FDBF30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822F335-FB90-59D6-9353-236207B04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298F73-1603-E750-9B6B-FE30A9ED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848" y="1295400"/>
            <a:ext cx="7010400" cy="2604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3975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E7CE7A7-0AFD-439B-9765-E708254D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9CFBC2-8561-4BBF-BDDE-CF7908C9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AAC8F43-3BD7-44FC-843A-972922AF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DE643C6-923A-4762-9462-D589A0AED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1AB708F-73DA-4CC8-89B1-8EB70ABB3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CDA0C3-9740-A9A6-7FC8-C9BA37C5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76" y="1478834"/>
            <a:ext cx="7010400" cy="2604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Introducing detectors and entanglement  harvesting</a:t>
            </a:r>
          </a:p>
        </p:txBody>
      </p:sp>
    </p:spTree>
    <p:extLst>
      <p:ext uri="{BB962C8B-B14F-4D97-AF65-F5344CB8AC3E}">
        <p14:creationId xmlns:p14="http://schemas.microsoft.com/office/powerpoint/2010/main" val="219402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E353-F8E8-D539-A712-EBC57951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Summary</a:t>
            </a:r>
            <a:r>
              <a:rPr lang="es-ES" dirty="0"/>
              <a:t> and Outlook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284D-6388-4F80-C6A0-5A476E167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b="1" dirty="0" err="1"/>
              <a:t>Superconducting</a:t>
            </a:r>
            <a:r>
              <a:rPr lang="es-ES" b="1" dirty="0"/>
              <a:t> </a:t>
            </a:r>
            <a:r>
              <a:rPr lang="es-ES" b="1" dirty="0" err="1"/>
              <a:t>qubits</a:t>
            </a:r>
            <a:r>
              <a:rPr lang="es-ES" b="1" dirty="0"/>
              <a:t> </a:t>
            </a:r>
            <a:r>
              <a:rPr lang="es-ES" dirty="0"/>
              <a:t>can </a:t>
            </a:r>
            <a:r>
              <a:rPr lang="es-ES" dirty="0" err="1"/>
              <a:t>bring</a:t>
            </a:r>
            <a:r>
              <a:rPr lang="es-ES" dirty="0"/>
              <a:t> </a:t>
            </a:r>
            <a:r>
              <a:rPr lang="es-ES" b="1" dirty="0"/>
              <a:t>RQI </a:t>
            </a:r>
            <a:r>
              <a:rPr lang="es-ES" b="1" dirty="0" err="1"/>
              <a:t>to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lab</a:t>
            </a:r>
            <a:r>
              <a:rPr lang="es-ES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b="1" dirty="0"/>
              <a:t>“</a:t>
            </a:r>
            <a:r>
              <a:rPr lang="es-ES" b="1" dirty="0" err="1"/>
              <a:t>upgraded</a:t>
            </a:r>
            <a:r>
              <a:rPr lang="es-ES" b="1" dirty="0"/>
              <a:t>” </a:t>
            </a:r>
            <a:r>
              <a:rPr lang="es-ES" b="1" dirty="0" err="1"/>
              <a:t>the</a:t>
            </a:r>
            <a:r>
              <a:rPr lang="es-ES" b="1" dirty="0"/>
              <a:t> UDW detector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b="1" dirty="0" err="1"/>
              <a:t>superconducting</a:t>
            </a:r>
            <a:r>
              <a:rPr lang="es-ES" b="1" dirty="0"/>
              <a:t> </a:t>
            </a:r>
            <a:r>
              <a:rPr lang="es-ES" b="1" dirty="0" err="1"/>
              <a:t>implementations</a:t>
            </a:r>
            <a:r>
              <a:rPr lang="es-ES" b="1" dirty="0"/>
              <a:t>’ </a:t>
            </a:r>
            <a:r>
              <a:rPr lang="es-ES" b="1" dirty="0" err="1"/>
              <a:t>features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 gap </a:t>
            </a:r>
            <a:r>
              <a:rPr lang="es-ES" dirty="0" err="1"/>
              <a:t>variation</a:t>
            </a:r>
            <a:r>
              <a:rPr lang="es-ES" dirty="0"/>
              <a:t>, derivative </a:t>
            </a:r>
            <a:r>
              <a:rPr lang="es-ES" dirty="0" err="1"/>
              <a:t>coupling</a:t>
            </a:r>
            <a:r>
              <a:rPr lang="es-ES" dirty="0"/>
              <a:t>).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b="1" dirty="0"/>
              <a:t>Future </a:t>
            </a:r>
            <a:r>
              <a:rPr lang="es-ES" b="1" dirty="0" err="1"/>
              <a:t>steps</a:t>
            </a:r>
            <a:r>
              <a:rPr lang="es-ES" dirty="0"/>
              <a:t>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s-ES" b="1" dirty="0" err="1"/>
              <a:t>Improve</a:t>
            </a:r>
            <a:r>
              <a:rPr lang="es-ES" b="1" dirty="0"/>
              <a:t> </a:t>
            </a:r>
            <a:r>
              <a:rPr lang="es-ES" b="1" dirty="0" err="1"/>
              <a:t>modelling</a:t>
            </a:r>
            <a:r>
              <a:rPr lang="es-ES" b="1" dirty="0"/>
              <a:t> </a:t>
            </a:r>
            <a:r>
              <a:rPr lang="es-ES" b="1" dirty="0" err="1"/>
              <a:t>accuracy</a:t>
            </a:r>
            <a:r>
              <a:rPr lang="es-ES" dirty="0"/>
              <a:t>, </a:t>
            </a:r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approximations</a:t>
            </a:r>
            <a:r>
              <a:rPr lang="es-ES" dirty="0"/>
              <a:t>. </a:t>
            </a:r>
            <a:r>
              <a:rPr lang="es-ES" dirty="0" err="1"/>
              <a:t>Allow</a:t>
            </a:r>
            <a:r>
              <a:rPr lang="es-ES" dirty="0"/>
              <a:t>: </a:t>
            </a:r>
            <a:r>
              <a:rPr lang="es-ES" dirty="0" err="1"/>
              <a:t>multiple</a:t>
            </a:r>
            <a:r>
              <a:rPr lang="es-ES" dirty="0"/>
              <a:t>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levels</a:t>
            </a:r>
            <a:r>
              <a:rPr lang="es-ES" dirty="0"/>
              <a:t>, non-</a:t>
            </a:r>
            <a:r>
              <a:rPr lang="es-ES" dirty="0" err="1"/>
              <a:t>adiabatic</a:t>
            </a:r>
            <a:r>
              <a:rPr lang="es-ES" dirty="0"/>
              <a:t> free </a:t>
            </a:r>
            <a:r>
              <a:rPr lang="es-ES" dirty="0" err="1"/>
              <a:t>evolution</a:t>
            </a:r>
            <a:r>
              <a:rPr lang="es-ES" dirty="0"/>
              <a:t>, general </a:t>
            </a:r>
            <a:r>
              <a:rPr lang="es-ES" dirty="0" err="1"/>
              <a:t>couplings</a:t>
            </a:r>
            <a:r>
              <a:rPr lang="es-ES" dirty="0"/>
              <a:t>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b="1" dirty="0"/>
              <a:t>Experimentally verify </a:t>
            </a:r>
            <a:r>
              <a:rPr lang="en-GB" dirty="0"/>
              <a:t>entanglement harvesting.</a:t>
            </a:r>
          </a:p>
        </p:txBody>
      </p:sp>
    </p:spTree>
    <p:extLst>
      <p:ext uri="{BB962C8B-B14F-4D97-AF65-F5344CB8AC3E}">
        <p14:creationId xmlns:p14="http://schemas.microsoft.com/office/powerpoint/2010/main" val="16116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E5FA-926C-E2BD-F3F8-F3CD9F9D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For</a:t>
            </a:r>
            <a:r>
              <a:rPr lang="es-ES" dirty="0"/>
              <a:t> more </a:t>
            </a:r>
            <a:r>
              <a:rPr lang="es-ES" dirty="0" err="1"/>
              <a:t>details</a:t>
            </a:r>
            <a:r>
              <a:rPr lang="es-ES" dirty="0"/>
              <a:t> (</a:t>
            </a:r>
            <a:r>
              <a:rPr lang="es-ES" i="1" dirty="0"/>
              <a:t>and </a:t>
            </a:r>
            <a:r>
              <a:rPr lang="es-ES" i="1" dirty="0" err="1"/>
              <a:t>many</a:t>
            </a:r>
            <a:r>
              <a:rPr lang="es-ES" i="1" dirty="0"/>
              <a:t> more </a:t>
            </a:r>
            <a:r>
              <a:rPr lang="es-ES" i="1" dirty="0" err="1"/>
              <a:t>plots</a:t>
            </a:r>
            <a:r>
              <a:rPr lang="es-ES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8CF5-733B-507B-08B2-8B5CABECA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See the preprint, </a:t>
            </a:r>
            <a:r>
              <a:rPr lang="en-GB" b="1" dirty="0"/>
              <a:t>arXiv:2505.01516 </a:t>
            </a:r>
            <a:r>
              <a:rPr lang="en-GB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55D8B-AD3F-367C-A111-3A3B31C00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79" y="2804287"/>
            <a:ext cx="11298227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9DBD5-86E0-2DEF-9F7A-1FAAEE96D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724600"/>
            <a:ext cx="11274612" cy="500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err="1"/>
              <a:t>Unruh-DeWitt</a:t>
            </a:r>
            <a:r>
              <a:rPr lang="es-ES" sz="2400" b="1" dirty="0"/>
              <a:t> (UDW) </a:t>
            </a:r>
            <a:r>
              <a:rPr lang="es-ES" sz="2400" b="1" dirty="0" err="1"/>
              <a:t>particle</a:t>
            </a:r>
            <a:r>
              <a:rPr lang="es-ES" sz="2400" b="1" dirty="0"/>
              <a:t> detector </a:t>
            </a:r>
            <a:r>
              <a:rPr lang="es-ES" sz="2400" dirty="0"/>
              <a:t>[1,2].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example</a:t>
            </a:r>
            <a:r>
              <a:rPr lang="es-ES" sz="2400" dirty="0"/>
              <a:t>, in 1+1D,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57C025-7FB4-7917-30A9-AB35B48A8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770" y="5592374"/>
            <a:ext cx="3813336" cy="46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A7444-A5B7-AAF2-B0DE-FDF00F47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UDW Detector: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Idealized</a:t>
            </a:r>
            <a:r>
              <a:rPr lang="es-ES" dirty="0"/>
              <a:t> </a:t>
            </a:r>
            <a:r>
              <a:rPr lang="es-ES" dirty="0" err="1"/>
              <a:t>Model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CD0D1-52D9-E640-796F-DD519F090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770" y="3043173"/>
            <a:ext cx="5725680" cy="847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3369E1-F230-9BEB-2392-0A314CEDCE3D}"/>
              </a:ext>
            </a:extLst>
          </p:cNvPr>
          <p:cNvSpPr txBox="1"/>
          <p:nvPr/>
        </p:nvSpPr>
        <p:spPr>
          <a:xfrm>
            <a:off x="458694" y="6343335"/>
            <a:ext cx="10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[1] W. G. Unruh, </a:t>
            </a:r>
            <a:r>
              <a:rPr lang="en-GB" sz="1400" i="1" dirty="0"/>
              <a:t>Notes on black-hole evaporation</a:t>
            </a:r>
            <a:r>
              <a:rPr lang="en-GB" sz="1400" dirty="0"/>
              <a:t>, Phys. Rev. D 14, 870 (1976)</a:t>
            </a:r>
          </a:p>
          <a:p>
            <a:r>
              <a:rPr lang="en-GB" sz="1400" dirty="0"/>
              <a:t>[2] B. DeWitt, </a:t>
            </a:r>
            <a:r>
              <a:rPr lang="en-GB" sz="1400" i="1" dirty="0"/>
              <a:t>General Relativity: an Einstein Centenary Survey</a:t>
            </a:r>
            <a:r>
              <a:rPr lang="en-GB" sz="1400" dirty="0"/>
              <a:t> (Cambridge University Press,1980)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FB7CA-7861-183C-CC06-B809252E1F79}"/>
              </a:ext>
            </a:extLst>
          </p:cNvPr>
          <p:cNvSpPr txBox="1"/>
          <p:nvPr/>
        </p:nvSpPr>
        <p:spPr>
          <a:xfrm>
            <a:off x="7691864" y="2386562"/>
            <a:ext cx="123079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Smearing</a:t>
            </a:r>
            <a:r>
              <a:rPr lang="es-ES" dirty="0"/>
              <a:t> </a:t>
            </a:r>
            <a:r>
              <a:rPr lang="es-ES" dirty="0" err="1"/>
              <a:t>function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A1C0E2-BCDB-BD85-876A-E4B9F669B17F}"/>
              </a:ext>
            </a:extLst>
          </p:cNvPr>
          <p:cNvSpPr txBox="1"/>
          <p:nvPr/>
        </p:nvSpPr>
        <p:spPr>
          <a:xfrm>
            <a:off x="5486395" y="2383289"/>
            <a:ext cx="1230798" cy="64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Switching</a:t>
            </a:r>
            <a:r>
              <a:rPr lang="es-ES" dirty="0"/>
              <a:t> </a:t>
            </a:r>
            <a:r>
              <a:rPr lang="es-ES" dirty="0" err="1"/>
              <a:t>function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5D4101-D81E-DA47-BFED-E4226F177700}"/>
              </a:ext>
            </a:extLst>
          </p:cNvPr>
          <p:cNvSpPr txBox="1"/>
          <p:nvPr/>
        </p:nvSpPr>
        <p:spPr>
          <a:xfrm>
            <a:off x="4255597" y="2383289"/>
            <a:ext cx="1230798" cy="64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Coupling</a:t>
            </a:r>
            <a:r>
              <a:rPr lang="es-ES" dirty="0"/>
              <a:t> </a:t>
            </a:r>
            <a:r>
              <a:rPr lang="es-ES" dirty="0" err="1"/>
              <a:t>strength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9005B-32E1-2346-AE81-B1671C9E299B}"/>
              </a:ext>
            </a:extLst>
          </p:cNvPr>
          <p:cNvSpPr txBox="1"/>
          <p:nvPr/>
        </p:nvSpPr>
        <p:spPr>
          <a:xfrm>
            <a:off x="614593" y="3289304"/>
            <a:ext cx="299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 err="1"/>
              <a:t>Interaction</a:t>
            </a:r>
            <a:r>
              <a:rPr lang="es-ES" b="1" i="1" dirty="0"/>
              <a:t> </a:t>
            </a:r>
            <a:r>
              <a:rPr lang="es-ES" b="1" i="1" dirty="0" err="1"/>
              <a:t>Hamiltonian</a:t>
            </a:r>
            <a:r>
              <a:rPr lang="es-ES" b="1" i="1" dirty="0"/>
              <a:t>:</a:t>
            </a:r>
            <a:endParaRPr lang="en-GB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43618-83DD-882E-3B4F-020571CC92C3}"/>
              </a:ext>
            </a:extLst>
          </p:cNvPr>
          <p:cNvSpPr txBox="1"/>
          <p:nvPr/>
        </p:nvSpPr>
        <p:spPr>
          <a:xfrm>
            <a:off x="2740673" y="4346042"/>
            <a:ext cx="86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/>
              <a:t>Field:</a:t>
            </a:r>
            <a:endParaRPr lang="en-GB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29805-4930-3DEF-E42F-47298631C708}"/>
              </a:ext>
            </a:extLst>
          </p:cNvPr>
          <p:cNvSpPr txBox="1"/>
          <p:nvPr/>
        </p:nvSpPr>
        <p:spPr>
          <a:xfrm>
            <a:off x="1078907" y="5654821"/>
            <a:ext cx="252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 err="1"/>
              <a:t>Monopole</a:t>
            </a:r>
            <a:r>
              <a:rPr lang="es-ES" b="1" i="1" dirty="0"/>
              <a:t> </a:t>
            </a:r>
            <a:r>
              <a:rPr lang="es-ES" b="1" i="1" dirty="0" err="1"/>
              <a:t>moment</a:t>
            </a:r>
            <a:r>
              <a:rPr lang="es-ES" b="1" i="1" dirty="0"/>
              <a:t>:</a:t>
            </a:r>
            <a:endParaRPr lang="en-GB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2301EF-FD6E-07DE-40C2-EEB17A2356EA}"/>
              </a:ext>
            </a:extLst>
          </p:cNvPr>
          <p:cNvSpPr txBox="1"/>
          <p:nvPr/>
        </p:nvSpPr>
        <p:spPr>
          <a:xfrm>
            <a:off x="5058843" y="5216582"/>
            <a:ext cx="127238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Qubit</a:t>
            </a:r>
            <a:r>
              <a:rPr lang="es-ES" dirty="0"/>
              <a:t> gap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248BA4-78B6-4FDE-E93B-A3CA58562C62}"/>
              </a:ext>
            </a:extLst>
          </p:cNvPr>
          <p:cNvCxnSpPr/>
          <p:nvPr/>
        </p:nvCxnSpPr>
        <p:spPr>
          <a:xfrm>
            <a:off x="5291518" y="3703471"/>
            <a:ext cx="239843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5CE5DD-E966-0B72-511B-3E0DA0FED450}"/>
              </a:ext>
            </a:extLst>
          </p:cNvPr>
          <p:cNvCxnSpPr>
            <a:cxnSpLocks/>
          </p:cNvCxnSpPr>
          <p:nvPr/>
        </p:nvCxnSpPr>
        <p:spPr>
          <a:xfrm>
            <a:off x="5531361" y="3703471"/>
            <a:ext cx="52802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825E59-BBF5-DB3F-0FBF-0790563A221D}"/>
              </a:ext>
            </a:extLst>
          </p:cNvPr>
          <p:cNvCxnSpPr>
            <a:cxnSpLocks/>
          </p:cNvCxnSpPr>
          <p:nvPr/>
        </p:nvCxnSpPr>
        <p:spPr>
          <a:xfrm>
            <a:off x="7974757" y="3691878"/>
            <a:ext cx="665012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AE28B1-61D1-C396-F023-5F96F76C7D58}"/>
              </a:ext>
            </a:extLst>
          </p:cNvPr>
          <p:cNvCxnSpPr>
            <a:cxnSpLocks/>
          </p:cNvCxnSpPr>
          <p:nvPr/>
        </p:nvCxnSpPr>
        <p:spPr>
          <a:xfrm>
            <a:off x="5587036" y="5835851"/>
            <a:ext cx="216000" cy="0"/>
          </a:xfrm>
          <a:prstGeom prst="lin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5DF61DD-7C5F-106D-2914-50287868F1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9" t="3455" b="4766"/>
          <a:stretch>
            <a:fillRect/>
          </a:stretch>
        </p:blipFill>
        <p:spPr>
          <a:xfrm>
            <a:off x="3818578" y="4149878"/>
            <a:ext cx="5221494" cy="8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F234-D4B3-3560-BDF7-2C849A4D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Entanglement</a:t>
            </a:r>
            <a:r>
              <a:rPr lang="es-ES" dirty="0"/>
              <a:t> </a:t>
            </a:r>
            <a:r>
              <a:rPr lang="es-ES" dirty="0" err="1"/>
              <a:t>Harvesting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Prediction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30CB-08AE-2C4A-047B-403C796F4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5" y="1829529"/>
            <a:ext cx="8175639" cy="29640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dirty="0" err="1"/>
              <a:t>Spatially</a:t>
            </a:r>
            <a:r>
              <a:rPr lang="es-ES" b="1" dirty="0"/>
              <a:t> </a:t>
            </a:r>
            <a:r>
              <a:rPr lang="es-ES" b="1" dirty="0" err="1"/>
              <a:t>separated</a:t>
            </a:r>
            <a:r>
              <a:rPr lang="es-ES" dirty="0"/>
              <a:t> </a:t>
            </a:r>
            <a:r>
              <a:rPr lang="es-ES" dirty="0" err="1"/>
              <a:t>detectors</a:t>
            </a:r>
            <a:r>
              <a:rPr lang="es-ES" dirty="0"/>
              <a:t> can </a:t>
            </a:r>
            <a:r>
              <a:rPr lang="es-ES" dirty="0" err="1"/>
              <a:t>entangle</a:t>
            </a:r>
            <a:r>
              <a:rPr lang="es-ES" dirty="0"/>
              <a:t>! [4]</a:t>
            </a:r>
          </a:p>
          <a:p>
            <a:pPr marL="0" indent="0">
              <a:buNone/>
            </a:pPr>
            <a:r>
              <a:rPr lang="es-ES" dirty="0" err="1"/>
              <a:t>Currently</a:t>
            </a:r>
            <a:r>
              <a:rPr lang="es-ES" dirty="0"/>
              <a:t>, a </a:t>
            </a:r>
            <a:r>
              <a:rPr lang="es-ES" dirty="0" err="1"/>
              <a:t>prediction</a:t>
            </a:r>
            <a:r>
              <a:rPr lang="es-ES" dirty="0"/>
              <a:t>! </a:t>
            </a:r>
            <a:r>
              <a:rPr lang="es-ES" b="1" dirty="0"/>
              <a:t>Experimental </a:t>
            </a:r>
            <a:r>
              <a:rPr lang="es-ES" b="1" dirty="0" err="1"/>
              <a:t>proposals</a:t>
            </a:r>
            <a:r>
              <a:rPr lang="es-ES" dirty="0"/>
              <a:t>:</a:t>
            </a:r>
          </a:p>
          <a:p>
            <a:pPr lvl="1"/>
            <a:r>
              <a:rPr lang="en-GB" u="sng" dirty="0"/>
              <a:t>Superconducting circuits</a:t>
            </a:r>
            <a:r>
              <a:rPr lang="en-GB" dirty="0"/>
              <a:t> [5]</a:t>
            </a:r>
          </a:p>
          <a:p>
            <a:pPr lvl="1"/>
            <a:r>
              <a:rPr lang="en-GB" dirty="0"/>
              <a:t>Graphene [6] </a:t>
            </a:r>
          </a:p>
          <a:p>
            <a:pPr lvl="1"/>
            <a:r>
              <a:rPr lang="en-GB" dirty="0"/>
              <a:t>Bose-Einstein condensates [7]</a:t>
            </a:r>
          </a:p>
          <a:p>
            <a:pPr lvl="1"/>
            <a:r>
              <a:rPr lang="en-GB" dirty="0"/>
              <a:t>Non-linear crystals [8]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B6373-305E-E7B9-AC66-C2DB821A21D7}"/>
              </a:ext>
            </a:extLst>
          </p:cNvPr>
          <p:cNvSpPr txBox="1"/>
          <p:nvPr/>
        </p:nvSpPr>
        <p:spPr>
          <a:xfrm>
            <a:off x="458694" y="5054590"/>
            <a:ext cx="11578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[4] B. Reznik, </a:t>
            </a:r>
            <a:r>
              <a:rPr lang="en-GB" sz="1400" i="1" dirty="0"/>
              <a:t>Entanglement from the vacuum</a:t>
            </a:r>
            <a:r>
              <a:rPr lang="en-GB" sz="1400" dirty="0"/>
              <a:t>, Found. Phys. 33, 167 (2003)</a:t>
            </a:r>
          </a:p>
          <a:p>
            <a:r>
              <a:rPr lang="en-GB" sz="1400" dirty="0"/>
              <a:t>[5] </a:t>
            </a:r>
            <a:r>
              <a:rPr lang="it-IT" sz="1400" dirty="0"/>
              <a:t>C. Sabín, J. J. García-Ripoll, E. Solano, and J. León, </a:t>
            </a:r>
            <a:r>
              <a:rPr lang="it-IT" sz="1400" i="1" dirty="0"/>
              <a:t>Dynamics of entanglement via propagating microwave photons, </a:t>
            </a:r>
            <a:r>
              <a:rPr lang="en-GB" sz="1400" dirty="0"/>
              <a:t>Phys. Rev. B 81, 184501 (2010).</a:t>
            </a:r>
          </a:p>
          <a:p>
            <a:r>
              <a:rPr lang="en-GB" sz="1400" dirty="0"/>
              <a:t>[6] J. S. </a:t>
            </a:r>
            <a:r>
              <a:rPr lang="en-GB" sz="1400" dirty="0" err="1"/>
              <a:t>Ardenghi</a:t>
            </a:r>
            <a:r>
              <a:rPr lang="en-GB" sz="1400" dirty="0"/>
              <a:t>,</a:t>
            </a:r>
            <a:r>
              <a:rPr lang="en-GB" sz="1400" i="1" dirty="0"/>
              <a:t> Entanglement harvesting in double-layer graphene by vacuum fluctuations in a microcavity,</a:t>
            </a:r>
            <a:r>
              <a:rPr lang="en-GB" sz="1400" dirty="0"/>
              <a:t> Phys. Rev. D 98, 045006 (2018)</a:t>
            </a:r>
          </a:p>
          <a:p>
            <a:r>
              <a:rPr lang="en-GB" sz="1400" dirty="0"/>
              <a:t>[7] C. Gooding, A. Sachs, R. B. Mann, and S. Weinfurtner, </a:t>
            </a:r>
            <a:r>
              <a:rPr lang="en-GB" sz="1400" i="1" dirty="0"/>
              <a:t>Vacuum entanglement probes for ultra-cold atom systems, New J. Phys.</a:t>
            </a:r>
            <a:r>
              <a:rPr lang="en-GB" sz="1400" dirty="0"/>
              <a:t> 26 105001 (2024).</a:t>
            </a:r>
          </a:p>
          <a:p>
            <a:r>
              <a:rPr lang="en-GB" sz="1400" dirty="0"/>
              <a:t>[8]  F. Lindel, A. Herter, V. Gebhart, J. Faist, and S. Y. Buhmann</a:t>
            </a:r>
            <a:r>
              <a:rPr lang="en-GB" sz="1400" i="1" dirty="0"/>
              <a:t>, Entanglement harvesting from electromagnetic quantum fields </a:t>
            </a:r>
            <a:r>
              <a:rPr lang="en-GB" sz="1400" dirty="0"/>
              <a:t>(2023), arXiv:2311.04642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822753E-7F47-E1BC-ACCB-19E59599B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4416" y="1549725"/>
            <a:ext cx="2705236" cy="32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78FF-6DC6-204D-B2E8-711D31A2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Superconducting</a:t>
            </a:r>
            <a:r>
              <a:rPr lang="es-ES" dirty="0"/>
              <a:t> </a:t>
            </a:r>
            <a:r>
              <a:rPr lang="es-ES" dirty="0" err="1"/>
              <a:t>Circuits</a:t>
            </a:r>
            <a:r>
              <a:rPr lang="es-ES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6241-2C8B-A897-C22E-02F6CED4D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3" y="1979429"/>
            <a:ext cx="7374542" cy="36418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2600" dirty="0" err="1"/>
              <a:t>Why</a:t>
            </a:r>
            <a:r>
              <a:rPr lang="es-ES" sz="2600" dirty="0"/>
              <a:t> are </a:t>
            </a:r>
            <a:r>
              <a:rPr lang="es-ES" sz="2600" dirty="0" err="1"/>
              <a:t>superconducting</a:t>
            </a:r>
            <a:r>
              <a:rPr lang="es-ES" sz="2600" dirty="0"/>
              <a:t> </a:t>
            </a:r>
            <a:r>
              <a:rPr lang="es-ES" sz="2600" dirty="0" err="1"/>
              <a:t>circuits</a:t>
            </a:r>
            <a:r>
              <a:rPr lang="es-ES" sz="2600" dirty="0"/>
              <a:t> a </a:t>
            </a:r>
            <a:r>
              <a:rPr lang="es-ES" sz="2600" dirty="0" err="1"/>
              <a:t>promising</a:t>
            </a:r>
            <a:r>
              <a:rPr lang="es-ES" sz="2600" dirty="0"/>
              <a:t> </a:t>
            </a:r>
            <a:r>
              <a:rPr lang="es-ES" sz="2600" b="1" dirty="0"/>
              <a:t>experimental RQI </a:t>
            </a:r>
            <a:r>
              <a:rPr lang="es-ES" sz="2600" b="1" dirty="0" err="1"/>
              <a:t>platform</a:t>
            </a:r>
            <a:r>
              <a:rPr lang="es-ES" sz="2600" dirty="0"/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sz="2600" dirty="0"/>
              <a:t>Can </a:t>
            </a:r>
            <a:r>
              <a:rPr lang="es-ES" sz="2600" dirty="0" err="1"/>
              <a:t>create</a:t>
            </a:r>
            <a:r>
              <a:rPr lang="es-ES" sz="2600" dirty="0"/>
              <a:t> </a:t>
            </a:r>
            <a:r>
              <a:rPr lang="es-ES" sz="2600" b="1" dirty="0"/>
              <a:t>“artificial </a:t>
            </a:r>
            <a:r>
              <a:rPr lang="es-ES" sz="2600" b="1" dirty="0" err="1"/>
              <a:t>atoms</a:t>
            </a:r>
            <a:r>
              <a:rPr lang="es-ES" sz="2600" b="1" dirty="0"/>
              <a:t>” </a:t>
            </a:r>
            <a:r>
              <a:rPr lang="es-ES" sz="2600" dirty="0" err="1"/>
              <a:t>that</a:t>
            </a:r>
            <a:r>
              <a:rPr lang="es-ES" sz="2600" dirty="0"/>
              <a:t> </a:t>
            </a:r>
            <a:r>
              <a:rPr lang="es-ES" sz="2600" b="1" dirty="0" err="1"/>
              <a:t>couple</a:t>
            </a:r>
            <a:r>
              <a:rPr lang="es-ES" sz="2600" b="1" dirty="0"/>
              <a:t> </a:t>
            </a:r>
            <a:r>
              <a:rPr lang="es-ES" sz="2600" b="1" dirty="0" err="1"/>
              <a:t>strongly</a:t>
            </a:r>
            <a:r>
              <a:rPr lang="es-ES" sz="2600" b="1" dirty="0"/>
              <a:t> </a:t>
            </a:r>
            <a:r>
              <a:rPr lang="es-ES" sz="2600" dirty="0" err="1"/>
              <a:t>to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b="1" dirty="0" err="1"/>
              <a:t>electromagnetic</a:t>
            </a:r>
            <a:r>
              <a:rPr lang="es-ES" sz="2600" b="1" dirty="0"/>
              <a:t> </a:t>
            </a:r>
            <a:r>
              <a:rPr lang="es-ES" sz="2600" b="1" dirty="0" err="1"/>
              <a:t>field</a:t>
            </a:r>
            <a:r>
              <a:rPr lang="es-ES" sz="2600" b="1" dirty="0"/>
              <a:t> </a:t>
            </a:r>
            <a:r>
              <a:rPr lang="es-ES" sz="2600" dirty="0"/>
              <a:t>[9,10]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coupling</a:t>
            </a:r>
            <a:r>
              <a:rPr lang="es-ES" sz="2600" dirty="0"/>
              <a:t> </a:t>
            </a:r>
            <a:r>
              <a:rPr lang="es-ES" sz="2600" dirty="0" err="1"/>
              <a:t>is</a:t>
            </a:r>
            <a:r>
              <a:rPr lang="es-ES" sz="2600" dirty="0"/>
              <a:t> </a:t>
            </a:r>
            <a:r>
              <a:rPr lang="es-ES" sz="2600" b="1" dirty="0" err="1"/>
              <a:t>tunable</a:t>
            </a:r>
            <a:r>
              <a:rPr lang="es-ES" sz="2600" dirty="0"/>
              <a:t>, </a:t>
            </a:r>
            <a:r>
              <a:rPr lang="es-ES" sz="2600" dirty="0" err="1"/>
              <a:t>demonstrated</a:t>
            </a:r>
            <a:r>
              <a:rPr lang="es-ES" sz="2600" dirty="0"/>
              <a:t> in [11]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66090-6497-A858-FD05-9BA3986505C0}"/>
              </a:ext>
            </a:extLst>
          </p:cNvPr>
          <p:cNvSpPr txBox="1"/>
          <p:nvPr/>
        </p:nvSpPr>
        <p:spPr>
          <a:xfrm>
            <a:off x="458694" y="6108754"/>
            <a:ext cx="1084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[9] A. Frisk </a:t>
            </a:r>
            <a:r>
              <a:rPr lang="en-GB" sz="1400" dirty="0" err="1"/>
              <a:t>Kockum</a:t>
            </a:r>
            <a:r>
              <a:rPr lang="en-GB" sz="1400" dirty="0"/>
              <a:t>, A. </a:t>
            </a:r>
            <a:r>
              <a:rPr lang="en-GB" sz="1400" dirty="0" err="1"/>
              <a:t>Miranowicz</a:t>
            </a:r>
            <a:r>
              <a:rPr lang="en-GB" sz="1400" dirty="0"/>
              <a:t>, S. De Liberato, S. Savasta, and F. Nori, Nature Reviews Physics 1, 19 (2019).</a:t>
            </a:r>
          </a:p>
          <a:p>
            <a:r>
              <a:rPr lang="en-GB" sz="1400" dirty="0"/>
              <a:t>[10] P. Forn-Díaz, L. Lamata, E. Rico, J. Kono, and E. Solano, Rev. Mod. Phys. 91, 025005 (2019). </a:t>
            </a:r>
          </a:p>
          <a:p>
            <a:r>
              <a:rPr lang="en-GB" sz="1400" dirty="0"/>
              <a:t>[11] N. Janzen, X. Dai, S. Ren, J. Shi, and A. Lupascu, Phys. Rev. Res. 5, 033155 (2023).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10E7D-3363-0FF7-A08F-4FE9BD8F8914}"/>
              </a:ext>
            </a:extLst>
          </p:cNvPr>
          <p:cNvSpPr txBox="1"/>
          <p:nvPr/>
        </p:nvSpPr>
        <p:spPr>
          <a:xfrm>
            <a:off x="7897821" y="4192664"/>
            <a:ext cx="3925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Credit: Moa Carlsson and Lisa </a:t>
            </a:r>
            <a:r>
              <a:rPr lang="en-GB" dirty="0" err="1"/>
              <a:t>Kinnerud</a:t>
            </a:r>
            <a:r>
              <a:rPr lang="en-GB" dirty="0"/>
              <a:t>, Krantz </a:t>
            </a:r>
            <a:r>
              <a:rPr lang="en-GB" dirty="0" err="1"/>
              <a:t>NanoArt</a:t>
            </a:r>
            <a:endParaRPr lang="en-GB" dirty="0"/>
          </a:p>
        </p:txBody>
      </p:sp>
      <p:pic>
        <p:nvPicPr>
          <p:cNvPr id="8" name="Picture 7" descr="A close-up of several atom structures&#10;&#10;AI-generated content may be incorrect.">
            <a:extLst>
              <a:ext uri="{FF2B5EF4-FFF2-40B4-BE49-F238E27FC236}">
                <a16:creationId xmlns:a16="http://schemas.microsoft.com/office/drawing/2014/main" id="{7B9A922D-9084-2A25-B875-0DD2E64A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5508"/>
          <a:stretch>
            <a:fillRect/>
          </a:stretch>
        </p:blipFill>
        <p:spPr>
          <a:xfrm>
            <a:off x="7833235" y="1979429"/>
            <a:ext cx="4054598" cy="221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7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8883F2-FC52-B07F-FA01-04F5B78C3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9E4DE0-762D-8F7B-4FFD-0F82FDF55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2BF5010-7EAE-3ED5-10EF-43C9BD045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D92B76C-632C-6DFD-BD7E-1D54D7890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EE9B95-4C07-2161-6F76-D05BF06C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EA8FECC-D275-8611-714B-D5D8363AA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B55F513-BE61-8213-109A-3E2D82691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D68855F-9929-CC3D-E42C-E1C6E0981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0F07EB-7370-1DEB-0D58-3E48526C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892" y="1553559"/>
            <a:ext cx="8889167" cy="2881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Background: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 How to Implement Detectors in Superconducting Circuits?</a:t>
            </a:r>
          </a:p>
        </p:txBody>
      </p:sp>
    </p:spTree>
    <p:extLst>
      <p:ext uri="{BB962C8B-B14F-4D97-AF65-F5344CB8AC3E}">
        <p14:creationId xmlns:p14="http://schemas.microsoft.com/office/powerpoint/2010/main" val="355692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5B9B93-A7B0-5C12-BC38-252165ED9216}"/>
              </a:ext>
            </a:extLst>
          </p:cNvPr>
          <p:cNvCxnSpPr>
            <a:cxnSpLocks/>
            <a:stCxn id="4" idx="4"/>
            <a:endCxn id="13" idx="0"/>
          </p:cNvCxnSpPr>
          <p:nvPr/>
        </p:nvCxnSpPr>
        <p:spPr>
          <a:xfrm>
            <a:off x="6097588" y="3649923"/>
            <a:ext cx="0" cy="404099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565905-007C-7431-B051-1751B51B8834}"/>
              </a:ext>
            </a:extLst>
          </p:cNvPr>
          <p:cNvCxnSpPr>
            <a:cxnSpLocks/>
            <a:stCxn id="13" idx="2"/>
            <a:endCxn id="8" idx="1"/>
          </p:cNvCxnSpPr>
          <p:nvPr/>
        </p:nvCxnSpPr>
        <p:spPr>
          <a:xfrm flipH="1">
            <a:off x="6095999" y="5280325"/>
            <a:ext cx="1589" cy="512256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89B5E72-025A-2B87-5032-1407B079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Implementation</a:t>
            </a:r>
            <a:r>
              <a:rPr lang="es-ES" dirty="0"/>
              <a:t> </a:t>
            </a:r>
            <a:r>
              <a:rPr lang="es-ES" dirty="0" err="1"/>
              <a:t>Overview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6742BB-F878-420D-E7B9-12800931F386}"/>
              </a:ext>
            </a:extLst>
          </p:cNvPr>
          <p:cNvSpPr/>
          <p:nvPr/>
        </p:nvSpPr>
        <p:spPr>
          <a:xfrm>
            <a:off x="5467588" y="2389923"/>
            <a:ext cx="1260000" cy="1260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82B63E-AA59-D298-7AE1-26696CEE5744}"/>
              </a:ext>
            </a:extLst>
          </p:cNvPr>
          <p:cNvCxnSpPr>
            <a:cxnSpLocks/>
          </p:cNvCxnSpPr>
          <p:nvPr/>
        </p:nvCxnSpPr>
        <p:spPr>
          <a:xfrm>
            <a:off x="5809252" y="3283617"/>
            <a:ext cx="61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B3CA8B-A796-C9CC-B6CF-819A13814EB3}"/>
              </a:ext>
            </a:extLst>
          </p:cNvPr>
          <p:cNvCxnSpPr>
            <a:cxnSpLocks/>
          </p:cNvCxnSpPr>
          <p:nvPr/>
        </p:nvCxnSpPr>
        <p:spPr>
          <a:xfrm>
            <a:off x="5818863" y="2748386"/>
            <a:ext cx="0" cy="5352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129014-FB42-83AF-7977-3355F506471E}"/>
                  </a:ext>
                </a:extLst>
              </p:cNvPr>
              <p:cNvSpPr txBox="1"/>
              <p:nvPr/>
            </p:nvSpPr>
            <p:spPr>
              <a:xfrm>
                <a:off x="5512558" y="2801372"/>
                <a:ext cx="315916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129014-FB42-83AF-7977-3355F5064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58" y="2801372"/>
                <a:ext cx="315916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F682A25-C118-5B7F-B448-79E80EB66AE0}"/>
              </a:ext>
            </a:extLst>
          </p:cNvPr>
          <p:cNvSpPr/>
          <p:nvPr/>
        </p:nvSpPr>
        <p:spPr>
          <a:xfrm rot="5400000">
            <a:off x="5957579" y="1016257"/>
            <a:ext cx="276841" cy="982948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84D3A1-C408-E956-1592-BD283A02BC25}"/>
              </a:ext>
            </a:extLst>
          </p:cNvPr>
          <p:cNvSpPr/>
          <p:nvPr/>
        </p:nvSpPr>
        <p:spPr>
          <a:xfrm rot="5400000">
            <a:off x="11153591" y="5792277"/>
            <a:ext cx="269214" cy="26982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90A2EF-2C2A-774F-76D6-9C104D300D2D}"/>
              </a:ext>
            </a:extLst>
          </p:cNvPr>
          <p:cNvSpPr/>
          <p:nvPr/>
        </p:nvSpPr>
        <p:spPr>
          <a:xfrm rot="5400000">
            <a:off x="11561767" y="5792277"/>
            <a:ext cx="269214" cy="26982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58C31F-FAD8-749C-A7F4-28021085763E}"/>
              </a:ext>
            </a:extLst>
          </p:cNvPr>
          <p:cNvSpPr/>
          <p:nvPr/>
        </p:nvSpPr>
        <p:spPr>
          <a:xfrm rot="5400000">
            <a:off x="369221" y="5792277"/>
            <a:ext cx="269214" cy="26982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309285-9220-418E-576D-FC1EEBA8CC03}"/>
              </a:ext>
            </a:extLst>
          </p:cNvPr>
          <p:cNvSpPr/>
          <p:nvPr/>
        </p:nvSpPr>
        <p:spPr>
          <a:xfrm rot="5400000">
            <a:off x="777397" y="5792277"/>
            <a:ext cx="269214" cy="26982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set of circular symbols&#10;&#10;Description automatically generated">
            <a:extLst>
              <a:ext uri="{FF2B5EF4-FFF2-40B4-BE49-F238E27FC236}">
                <a16:creationId xmlns:a16="http://schemas.microsoft.com/office/drawing/2014/main" id="{4807946E-14F0-CC87-4926-F4531B03F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t="9966" r="55095" b="54939"/>
          <a:stretch/>
        </p:blipFill>
        <p:spPr>
          <a:xfrm>
            <a:off x="5437729" y="4054022"/>
            <a:ext cx="1319718" cy="1226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1E3B16-3113-8358-1DBE-B813410E383A}"/>
              </a:ext>
            </a:extLst>
          </p:cNvPr>
          <p:cNvSpPr txBox="1"/>
          <p:nvPr/>
        </p:nvSpPr>
        <p:spPr>
          <a:xfrm>
            <a:off x="8172943" y="2772050"/>
            <a:ext cx="213644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Detector</a:t>
            </a:r>
            <a:endParaRPr lang="en-GB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113914-7B31-3B92-200B-8C643A66FB83}"/>
              </a:ext>
            </a:extLst>
          </p:cNvPr>
          <p:cNvSpPr txBox="1"/>
          <p:nvPr/>
        </p:nvSpPr>
        <p:spPr>
          <a:xfrm>
            <a:off x="7875747" y="4229998"/>
            <a:ext cx="273083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Switching</a:t>
            </a:r>
            <a:r>
              <a:rPr lang="es-ES" sz="2400" b="1" dirty="0"/>
              <a:t> </a:t>
            </a:r>
            <a:r>
              <a:rPr lang="es-ES" sz="2400" b="1" dirty="0" err="1"/>
              <a:t>Function</a:t>
            </a:r>
            <a:endParaRPr lang="en-GB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F88747-6591-E849-5178-A9EC957C286B}"/>
              </a:ext>
            </a:extLst>
          </p:cNvPr>
          <p:cNvSpPr txBox="1"/>
          <p:nvPr/>
        </p:nvSpPr>
        <p:spPr>
          <a:xfrm>
            <a:off x="7875747" y="5511688"/>
            <a:ext cx="2730835" cy="830997"/>
          </a:xfrm>
          <a:prstGeom prst="rect">
            <a:avLst/>
          </a:prstGeom>
          <a:solidFill>
            <a:schemeClr val="tx2">
              <a:lumMod val="25000"/>
              <a:lumOff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1D Quantum Field</a:t>
            </a:r>
            <a:endParaRPr lang="en-GB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14EC2-2174-057C-55D6-917D41AFA66A}"/>
              </a:ext>
            </a:extLst>
          </p:cNvPr>
          <p:cNvSpPr txBox="1"/>
          <p:nvPr/>
        </p:nvSpPr>
        <p:spPr>
          <a:xfrm>
            <a:off x="1355582" y="2585928"/>
            <a:ext cx="2890941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Superconducting</a:t>
            </a:r>
            <a:r>
              <a:rPr lang="es-ES" sz="2400" b="1" dirty="0"/>
              <a:t> </a:t>
            </a:r>
            <a:r>
              <a:rPr lang="es-ES" sz="2400" b="1" dirty="0" err="1"/>
              <a:t>Qubit</a:t>
            </a:r>
            <a:endParaRPr lang="en-GB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EFB4F5-917E-CB19-17A7-94D18582B8A5}"/>
              </a:ext>
            </a:extLst>
          </p:cNvPr>
          <p:cNvSpPr txBox="1"/>
          <p:nvPr/>
        </p:nvSpPr>
        <p:spPr>
          <a:xfrm>
            <a:off x="1355583" y="4229998"/>
            <a:ext cx="289094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Tunable</a:t>
            </a:r>
            <a:r>
              <a:rPr lang="es-ES" sz="2400" b="1" dirty="0"/>
              <a:t> </a:t>
            </a:r>
            <a:r>
              <a:rPr lang="es-ES" sz="2400" b="1" dirty="0" err="1"/>
              <a:t>Coupling</a:t>
            </a:r>
            <a:r>
              <a:rPr lang="es-ES" sz="2400" b="1" dirty="0"/>
              <a:t> </a:t>
            </a:r>
            <a:r>
              <a:rPr lang="es-ES" sz="2400" b="1" dirty="0" err="1"/>
              <a:t>Loop</a:t>
            </a:r>
            <a:endParaRPr lang="en-GB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EE1B48-7E84-022F-9362-66B135327F0B}"/>
              </a:ext>
            </a:extLst>
          </p:cNvPr>
          <p:cNvSpPr txBox="1"/>
          <p:nvPr/>
        </p:nvSpPr>
        <p:spPr>
          <a:xfrm>
            <a:off x="1300595" y="5511689"/>
            <a:ext cx="3000919" cy="830997"/>
          </a:xfrm>
          <a:prstGeom prst="rect">
            <a:avLst/>
          </a:prstGeom>
          <a:solidFill>
            <a:schemeClr val="tx2">
              <a:lumMod val="25000"/>
              <a:lumOff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Superconducting</a:t>
            </a:r>
            <a:r>
              <a:rPr lang="es-ES" sz="2400" b="1" dirty="0"/>
              <a:t> </a:t>
            </a:r>
            <a:r>
              <a:rPr lang="es-ES" sz="2400" b="1" dirty="0" err="1"/>
              <a:t>Transmission</a:t>
            </a:r>
            <a:r>
              <a:rPr lang="es-ES" sz="2400" b="1" dirty="0"/>
              <a:t> Line</a:t>
            </a:r>
            <a:endParaRPr lang="en-GB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452FC1-86E8-3274-B954-C3AC8AFD9D65}"/>
              </a:ext>
            </a:extLst>
          </p:cNvPr>
          <p:cNvSpPr txBox="1"/>
          <p:nvPr/>
        </p:nvSpPr>
        <p:spPr>
          <a:xfrm>
            <a:off x="7145234" y="1730516"/>
            <a:ext cx="43308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u="sng" dirty="0"/>
              <a:t>RQI PARTICLE DETECTOR</a:t>
            </a:r>
            <a:endParaRPr lang="en-GB" sz="2600" b="1" u="sng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1191EA-6821-E73A-236A-8397F7613A06}"/>
              </a:ext>
            </a:extLst>
          </p:cNvPr>
          <p:cNvSpPr txBox="1"/>
          <p:nvPr/>
        </p:nvSpPr>
        <p:spPr>
          <a:xfrm>
            <a:off x="371145" y="1702113"/>
            <a:ext cx="5089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u="sng" dirty="0"/>
              <a:t>SUPERCONDUCTING CIRCUIT</a:t>
            </a:r>
            <a:endParaRPr lang="en-GB" sz="2600" b="1" u="sng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94F01-5357-CF00-3798-731C670BF8BE}"/>
              </a:ext>
            </a:extLst>
          </p:cNvPr>
          <p:cNvCxnSpPr>
            <a:cxnSpLocks/>
          </p:cNvCxnSpPr>
          <p:nvPr/>
        </p:nvCxnSpPr>
        <p:spPr>
          <a:xfrm>
            <a:off x="5809252" y="2751655"/>
            <a:ext cx="61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3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C93B6-16BA-78A1-00C0-AE7B06104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5D6955-8B14-629A-8E08-05441F13B428}"/>
              </a:ext>
            </a:extLst>
          </p:cNvPr>
          <p:cNvSpPr/>
          <p:nvPr/>
        </p:nvSpPr>
        <p:spPr>
          <a:xfrm>
            <a:off x="7920676" y="2987330"/>
            <a:ext cx="3836059" cy="19384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CF4B5-C733-3945-86A1-C50FDE4D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Modelling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Transmission</a:t>
            </a:r>
            <a:r>
              <a:rPr lang="es-ES" dirty="0"/>
              <a:t> Line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82439-8B48-33DB-5943-7376C3F32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49" y="2383319"/>
            <a:ext cx="6006382" cy="3093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109D57-BC35-4AFD-194C-7280090847A3}"/>
                  </a:ext>
                </a:extLst>
              </p:cNvPr>
              <p:cNvSpPr txBox="1"/>
              <p:nvPr/>
            </p:nvSpPr>
            <p:spPr>
              <a:xfrm>
                <a:off x="190185" y="5519699"/>
                <a:ext cx="66247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dirty="0"/>
                  <a:t>Lumped </a:t>
                </a:r>
                <a:r>
                  <a:rPr lang="es-ES" sz="1600" b="1" dirty="0" err="1"/>
                  <a:t>circuit</a:t>
                </a:r>
                <a:r>
                  <a:rPr lang="es-ES" sz="1600" b="1" dirty="0"/>
                  <a:t> </a:t>
                </a:r>
                <a:r>
                  <a:rPr lang="es-ES" sz="1600" b="1" dirty="0" err="1"/>
                  <a:t>model</a:t>
                </a:r>
                <a:r>
                  <a:rPr lang="es-ES" sz="1600" b="1" dirty="0"/>
                  <a:t> </a:t>
                </a:r>
                <a:r>
                  <a:rPr lang="es-ES" sz="1600" dirty="0" err="1"/>
                  <a:t>of</a:t>
                </a:r>
                <a:r>
                  <a:rPr lang="es-ES" sz="1600" dirty="0"/>
                  <a:t> a </a:t>
                </a:r>
                <a:r>
                  <a:rPr lang="es-ES" sz="1600" b="1" dirty="0" err="1"/>
                  <a:t>resistance-less</a:t>
                </a:r>
                <a:r>
                  <a:rPr lang="es-ES" sz="1600" b="1" dirty="0"/>
                  <a:t> </a:t>
                </a:r>
                <a:r>
                  <a:rPr lang="es-ES" sz="1600" b="1" dirty="0" err="1"/>
                  <a:t>transmission</a:t>
                </a:r>
                <a:r>
                  <a:rPr lang="es-ES" sz="1600" b="1" dirty="0"/>
                  <a:t> line</a:t>
                </a:r>
                <a:r>
                  <a:rPr lang="es-ES" sz="1600" dirty="0"/>
                  <a:t>.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a discretization length,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/>
                  <a:t> respectively are the inductance and capacitance per unit length.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16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/>
                  <a:t> is the flux at the </a:t>
                </a:r>
                <a:r>
                  <a:rPr lang="en-GB" sz="1600" i="1" dirty="0" err="1"/>
                  <a:t>i</a:t>
                </a:r>
                <a:r>
                  <a:rPr lang="en-GB" sz="1600" dirty="0" err="1"/>
                  <a:t>-th</a:t>
                </a:r>
                <a:r>
                  <a:rPr lang="en-GB" sz="1600" dirty="0"/>
                  <a:t> node, it equals the time integral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/>
                  <a:t>, the voltage with respect to the ground.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109D57-BC35-4AFD-194C-728009084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5" y="5519699"/>
                <a:ext cx="6624709" cy="1077218"/>
              </a:xfrm>
              <a:prstGeom prst="rect">
                <a:avLst/>
              </a:prstGeom>
              <a:blipFill>
                <a:blip r:embed="rId3"/>
                <a:stretch>
                  <a:fillRect t="-1695" r="-828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4DE0FB3-A5F5-9339-1146-617421632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636" y="3155569"/>
            <a:ext cx="3727062" cy="75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9527A0-84E4-6114-50A5-37FC7D78F0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42"/>
          <a:stretch>
            <a:fillRect/>
          </a:stretch>
        </p:blipFill>
        <p:spPr>
          <a:xfrm>
            <a:off x="7980637" y="4008602"/>
            <a:ext cx="2910600" cy="7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A36E005D-5110-DA7C-CF18-85821B4BB836}"/>
                  </a:ext>
                </a:extLst>
              </p:cNvPr>
              <p:cNvSpPr/>
              <p:nvPr/>
            </p:nvSpPr>
            <p:spPr>
              <a:xfrm>
                <a:off x="6355831" y="3677671"/>
                <a:ext cx="1534865" cy="95426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A36E005D-5110-DA7C-CF18-85821B4BB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831" y="3677671"/>
                <a:ext cx="1534865" cy="954265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9F03F7A-61CA-D1A1-22CD-39976C5ACC4B}"/>
              </a:ext>
            </a:extLst>
          </p:cNvPr>
          <p:cNvSpPr txBox="1"/>
          <p:nvPr/>
        </p:nvSpPr>
        <p:spPr>
          <a:xfrm>
            <a:off x="8413980" y="5004679"/>
            <a:ext cx="275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1D Real </a:t>
            </a:r>
            <a:r>
              <a:rPr lang="es-ES" sz="1600" b="1" dirty="0" err="1"/>
              <a:t>Massless</a:t>
            </a:r>
            <a:r>
              <a:rPr lang="es-ES" sz="1600" b="1" dirty="0"/>
              <a:t> </a:t>
            </a:r>
            <a:r>
              <a:rPr lang="es-ES" sz="1600" b="1" dirty="0" err="1"/>
              <a:t>Scalar</a:t>
            </a:r>
            <a:r>
              <a:rPr lang="es-ES" sz="1600" b="1" dirty="0"/>
              <a:t> Quantum Field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D6A18E-B55F-7720-2F24-BC35A67EE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709611"/>
            <a:ext cx="11274612" cy="856362"/>
          </a:xfrm>
        </p:spPr>
        <p:txBody>
          <a:bodyPr/>
          <a:lstStyle/>
          <a:p>
            <a:r>
              <a:rPr lang="es-ES" dirty="0"/>
              <a:t>A </a:t>
            </a:r>
            <a:r>
              <a:rPr lang="es-ES" dirty="0" err="1"/>
              <a:t>transmission</a:t>
            </a:r>
            <a:r>
              <a:rPr lang="es-ES" dirty="0"/>
              <a:t> line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b="1" dirty="0" err="1"/>
              <a:t>long</a:t>
            </a:r>
            <a:r>
              <a:rPr lang="es-ES" b="1" dirty="0"/>
              <a:t> </a:t>
            </a:r>
            <a:r>
              <a:rPr lang="es-ES" b="1" dirty="0" err="1"/>
              <a:t>superconducting</a:t>
            </a:r>
            <a:r>
              <a:rPr lang="es-ES" b="1" dirty="0"/>
              <a:t> cable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984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64324-CFEA-A75C-2288-345212B73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E4EA-005F-0CFA-B0BB-8A03A31A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Coupling</a:t>
            </a:r>
            <a:r>
              <a:rPr lang="es-ES" dirty="0"/>
              <a:t> </a:t>
            </a:r>
            <a:r>
              <a:rPr lang="es-ES" dirty="0" err="1"/>
              <a:t>Tunably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Transmission</a:t>
            </a:r>
            <a:r>
              <a:rPr lang="es-ES" dirty="0"/>
              <a:t> Line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BA63A-B949-40E5-3527-0B9E873302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694" y="1919470"/>
                <a:ext cx="11274612" cy="4195763"/>
              </a:xfrm>
            </p:spPr>
            <p:txBody>
              <a:bodyPr>
                <a:normAutofit/>
              </a:bodyPr>
              <a:lstStyle/>
              <a:p>
                <a:r>
                  <a:rPr lang="es-ES" sz="2600" dirty="0"/>
                  <a:t>The </a:t>
                </a:r>
                <a:r>
                  <a:rPr lang="es-ES" sz="2600" b="1" dirty="0" err="1"/>
                  <a:t>coupling</a:t>
                </a:r>
                <a:r>
                  <a:rPr lang="es-ES" sz="2600" b="1" dirty="0"/>
                  <a:t> </a:t>
                </a:r>
                <a:r>
                  <a:rPr lang="es-ES" sz="2600" b="1" dirty="0" err="1"/>
                  <a:t>is</a:t>
                </a:r>
                <a:r>
                  <a:rPr lang="es-ES" sz="2600" b="1" dirty="0"/>
                  <a:t> </a:t>
                </a:r>
                <a:r>
                  <a:rPr lang="es-ES" sz="2600" b="1" dirty="0" err="1"/>
                  <a:t>tuned</a:t>
                </a:r>
                <a:r>
                  <a:rPr lang="es-ES" sz="2600" b="1" dirty="0"/>
                  <a:t> </a:t>
                </a:r>
                <a:r>
                  <a:rPr lang="es-ES" sz="2600" dirty="0" err="1"/>
                  <a:t>via</a:t>
                </a:r>
                <a:r>
                  <a:rPr lang="es-ES" sz="2600" dirty="0"/>
                  <a:t> </a:t>
                </a:r>
                <a:r>
                  <a:rPr lang="es-ES" sz="2600" dirty="0" err="1"/>
                  <a:t>changing</a:t>
                </a:r>
                <a:r>
                  <a:rPr lang="es-ES" sz="2600" dirty="0"/>
                  <a:t> </a:t>
                </a:r>
                <a:r>
                  <a:rPr lang="es-ES" sz="2600" dirty="0" err="1"/>
                  <a:t>the</a:t>
                </a:r>
                <a:r>
                  <a:rPr lang="es-ES" sz="2600" dirty="0"/>
                  <a:t> </a:t>
                </a:r>
                <a:r>
                  <a:rPr lang="es-ES" sz="2600" b="1" dirty="0" err="1"/>
                  <a:t>external</a:t>
                </a:r>
                <a:r>
                  <a:rPr lang="es-ES" sz="2600" b="1" dirty="0"/>
                  <a:t> </a:t>
                </a:r>
                <a:r>
                  <a:rPr lang="es-ES" sz="2600" b="1" dirty="0" err="1"/>
                  <a:t>magnetic</a:t>
                </a:r>
                <a:r>
                  <a:rPr lang="es-ES" sz="2600" b="1" dirty="0"/>
                  <a:t>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endParaRPr lang="en-GB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BA63A-B949-40E5-3527-0B9E87330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694" y="1919470"/>
                <a:ext cx="11274612" cy="4195763"/>
              </a:xfrm>
              <a:blipFill>
                <a:blip r:embed="rId2"/>
                <a:stretch>
                  <a:fillRect l="-811" t="-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B692E7C-3B92-63A2-2573-75DA5B79F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624" y="2859242"/>
            <a:ext cx="2629128" cy="2994920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46E2AF16-FCA3-DB7F-ABE6-AA52AF51454D}"/>
              </a:ext>
            </a:extLst>
          </p:cNvPr>
          <p:cNvSpPr/>
          <p:nvPr/>
        </p:nvSpPr>
        <p:spPr>
          <a:xfrm>
            <a:off x="9691469" y="4313356"/>
            <a:ext cx="540000" cy="1159200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5D2C0-049B-D459-BD49-71813A1CA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74" y="3069102"/>
            <a:ext cx="6081563" cy="2499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2DDFEB-7B75-579F-18FB-313C8C002B13}"/>
              </a:ext>
            </a:extLst>
          </p:cNvPr>
          <p:cNvSpPr txBox="1"/>
          <p:nvPr/>
        </p:nvSpPr>
        <p:spPr>
          <a:xfrm>
            <a:off x="7049095" y="5929810"/>
            <a:ext cx="450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Tunable</a:t>
            </a:r>
            <a:r>
              <a:rPr lang="es-ES" b="1" dirty="0"/>
              <a:t> </a:t>
            </a:r>
            <a:r>
              <a:rPr lang="es-ES" b="1" dirty="0" err="1"/>
              <a:t>Coupler</a:t>
            </a:r>
            <a:r>
              <a:rPr lang="es-ES" b="1" dirty="0"/>
              <a:t> + Flux </a:t>
            </a:r>
            <a:r>
              <a:rPr lang="es-ES" b="1" dirty="0" err="1"/>
              <a:t>Qubit</a:t>
            </a:r>
            <a:r>
              <a:rPr lang="es-ES" b="1" dirty="0"/>
              <a:t> (TC+FQ):</a:t>
            </a:r>
          </a:p>
          <a:p>
            <a:pPr algn="ctr"/>
            <a:r>
              <a:rPr lang="es-ES" dirty="0" err="1"/>
              <a:t>Loops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Josephson </a:t>
            </a:r>
            <a:r>
              <a:rPr lang="es-ES" dirty="0" err="1"/>
              <a:t>Junctions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12E0AE-1F9C-3167-DC0E-C98F04219BC1}"/>
              </a:ext>
            </a:extLst>
          </p:cNvPr>
          <p:cNvSpPr txBox="1"/>
          <p:nvPr/>
        </p:nvSpPr>
        <p:spPr>
          <a:xfrm>
            <a:off x="1425100" y="5643239"/>
            <a:ext cx="450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Transmission</a:t>
            </a:r>
            <a:r>
              <a:rPr lang="es-ES" b="1" dirty="0"/>
              <a:t> line </a:t>
            </a:r>
            <a:r>
              <a:rPr lang="es-ES" b="1" dirty="0" err="1"/>
              <a:t>connected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Tunable</a:t>
            </a:r>
            <a:r>
              <a:rPr lang="es-ES" dirty="0"/>
              <a:t> </a:t>
            </a:r>
            <a:r>
              <a:rPr lang="es-ES" dirty="0" err="1"/>
              <a:t>Coupler</a:t>
            </a:r>
            <a:r>
              <a:rPr lang="es-ES" dirty="0"/>
              <a:t> + Flux </a:t>
            </a:r>
            <a:r>
              <a:rPr lang="es-ES" dirty="0" err="1"/>
              <a:t>Qubit</a:t>
            </a:r>
            <a:r>
              <a:rPr lang="es-ES" dirty="0"/>
              <a:t> (TC+FQ) </a:t>
            </a:r>
            <a:endParaRPr lang="en-GB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C823B11-3C25-9E80-25D4-59EC78A70316}"/>
              </a:ext>
            </a:extLst>
          </p:cNvPr>
          <p:cNvSpPr/>
          <p:nvPr/>
        </p:nvSpPr>
        <p:spPr>
          <a:xfrm>
            <a:off x="9691211" y="3157241"/>
            <a:ext cx="540000" cy="1159200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6461F-3049-D058-2B46-F7DEB3F555AF}"/>
              </a:ext>
            </a:extLst>
          </p:cNvPr>
          <p:cNvSpPr txBox="1"/>
          <p:nvPr/>
        </p:nvSpPr>
        <p:spPr>
          <a:xfrm>
            <a:off x="10242046" y="4518392"/>
            <a:ext cx="1356349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/>
              <a:t>Flux </a:t>
            </a:r>
            <a:r>
              <a:rPr lang="es-ES" sz="2200" b="1" dirty="0" err="1"/>
              <a:t>qubit</a:t>
            </a:r>
            <a:endParaRPr lang="en-GB" sz="2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39202B-6EE9-7F29-A60C-9A7EFC74F155}"/>
              </a:ext>
            </a:extLst>
          </p:cNvPr>
          <p:cNvSpPr txBox="1"/>
          <p:nvPr/>
        </p:nvSpPr>
        <p:spPr>
          <a:xfrm>
            <a:off x="10242046" y="3348415"/>
            <a:ext cx="1356349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err="1"/>
              <a:t>Tunable</a:t>
            </a:r>
            <a:r>
              <a:rPr lang="es-ES" sz="2200" b="1" dirty="0"/>
              <a:t> </a:t>
            </a:r>
            <a:r>
              <a:rPr lang="es-ES" sz="2200" b="1" dirty="0" err="1"/>
              <a:t>coupler</a:t>
            </a:r>
            <a:endParaRPr lang="en-GB" sz="22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63BB58-D66D-9F0D-9AC8-FC20BE159AB6}"/>
              </a:ext>
            </a:extLst>
          </p:cNvPr>
          <p:cNvSpPr/>
          <p:nvPr/>
        </p:nvSpPr>
        <p:spPr>
          <a:xfrm>
            <a:off x="8521472" y="3463899"/>
            <a:ext cx="652504" cy="538475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4" grpId="0" animBg="1"/>
    </p:bld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9ee03e0-b78c-4998-8bf4-79b266b85105}" enabled="1" method="Standard" siteId="{723a5a87-f39a-4a22-9247-3fc240c0139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1208</Words>
  <Application>Microsoft Office PowerPoint</Application>
  <PresentationFormat>Widescreen</PresentationFormat>
  <Paragraphs>153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Aptos</vt:lpstr>
      <vt:lpstr>Arial</vt:lpstr>
      <vt:lpstr>Avenir Next LT Pro</vt:lpstr>
      <vt:lpstr>AvenirNext LT Pro Medium</vt:lpstr>
      <vt:lpstr>Cambria Math</vt:lpstr>
      <vt:lpstr>Century Gothic</vt:lpstr>
      <vt:lpstr>Elephant</vt:lpstr>
      <vt:lpstr>Sabon Next LT</vt:lpstr>
      <vt:lpstr>Wingdings</vt:lpstr>
      <vt:lpstr>DappledVTI</vt:lpstr>
      <vt:lpstr>BrushVTI</vt:lpstr>
      <vt:lpstr>Modelling entanglement harvesting implementations in superconducting circuits</vt:lpstr>
      <vt:lpstr>Introducing detectors and entanglement  harvesting</vt:lpstr>
      <vt:lpstr>UDW Detector: An Idealized Model</vt:lpstr>
      <vt:lpstr>Entanglement Harvesting is a Prediction</vt:lpstr>
      <vt:lpstr>Why Superconducting Circuits?</vt:lpstr>
      <vt:lpstr>Background:  How to Implement Detectors in Superconducting Circuits?</vt:lpstr>
      <vt:lpstr>Implementation Overview</vt:lpstr>
      <vt:lpstr>Modelling the Transmission Line</vt:lpstr>
      <vt:lpstr>Coupling Tunably to the Transmission Line</vt:lpstr>
      <vt:lpstr>Experimental Realization (Single Detector)</vt:lpstr>
      <vt:lpstr>Bridging Experiment and Theory Models</vt:lpstr>
      <vt:lpstr>What Bridge do We Need?</vt:lpstr>
      <vt:lpstr>How to Build the Bridge?</vt:lpstr>
      <vt:lpstr>“Upgraded” UDW Detector Model with New Features to Match the Implementation</vt:lpstr>
      <vt:lpstr>Consequences for Future Entanglement Harvesting Experiments</vt:lpstr>
      <vt:lpstr>Choosing Model Parameters</vt:lpstr>
      <vt:lpstr>Gap Variation Reduces Spacelike Entanglement Harvesting from the Vacuum</vt:lpstr>
      <vt:lpstr>Indication that Entanglement can be Harvested in Causal Contact</vt:lpstr>
      <vt:lpstr>Conclusion</vt:lpstr>
      <vt:lpstr>Summary and Outlook</vt:lpstr>
      <vt:lpstr>For more details (and many more plots)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Teixido-Bonfill</dc:creator>
  <cp:lastModifiedBy>Adam Teixido-Bonfill</cp:lastModifiedBy>
  <cp:revision>9</cp:revision>
  <dcterms:created xsi:type="dcterms:W3CDTF">2025-06-18T00:00:57Z</dcterms:created>
  <dcterms:modified xsi:type="dcterms:W3CDTF">2025-06-25T13:31:22Z</dcterms:modified>
</cp:coreProperties>
</file>