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63" r:id="rId2"/>
    <p:sldId id="428" r:id="rId3"/>
    <p:sldId id="429" r:id="rId4"/>
    <p:sldId id="431" r:id="rId5"/>
    <p:sldId id="430" r:id="rId6"/>
    <p:sldId id="433" r:id="rId7"/>
    <p:sldId id="434" r:id="rId8"/>
    <p:sldId id="432" r:id="rId9"/>
    <p:sldId id="435" r:id="rId10"/>
    <p:sldId id="436" r:id="rId11"/>
    <p:sldId id="438" r:id="rId12"/>
    <p:sldId id="439" r:id="rId13"/>
    <p:sldId id="437" r:id="rId14"/>
    <p:sldId id="440" r:id="rId15"/>
    <p:sldId id="441" r:id="rId16"/>
    <p:sldId id="442" r:id="rId17"/>
    <p:sldId id="42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53"/>
    <p:restoredTop sz="94744"/>
  </p:normalViewPr>
  <p:slideViewPr>
    <p:cSldViewPr snapToGrid="0" snapToObjects="1">
      <p:cViewPr varScale="1">
        <p:scale>
          <a:sx n="115" d="100"/>
          <a:sy n="115" d="100"/>
        </p:scale>
        <p:origin x="94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C10AA-0211-534B-8E89-E9815E3D736E}" type="datetimeFigureOut">
              <a:rPr lang="en-US" smtClean="0"/>
              <a:t>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92E85A-EA8C-B341-B4BE-C071B6E8CEEE}" type="slidenum">
              <a:rPr lang="en-US" smtClean="0"/>
              <a:t>‹#›</a:t>
            </a:fld>
            <a:endParaRPr lang="en-US"/>
          </a:p>
        </p:txBody>
      </p:sp>
    </p:spTree>
    <p:extLst>
      <p:ext uri="{BB962C8B-B14F-4D97-AF65-F5344CB8AC3E}">
        <p14:creationId xmlns:p14="http://schemas.microsoft.com/office/powerpoint/2010/main" val="33329849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7"/>
          <p:cNvSpPr>
            <a:spLocks noChangeArrowheads="1"/>
          </p:cNvSpPr>
          <p:nvPr userDrawn="1"/>
        </p:nvSpPr>
        <p:spPr bwMode="auto">
          <a:xfrm>
            <a:off x="0" y="0"/>
            <a:ext cx="9144000" cy="6858000"/>
          </a:xfrm>
          <a:prstGeom prst="rect">
            <a:avLst/>
          </a:prstGeom>
          <a:gradFill rotWithShape="1">
            <a:gsLst>
              <a:gs pos="0">
                <a:srgbClr val="003368">
                  <a:alpha val="70000"/>
                </a:srgbClr>
              </a:gs>
              <a:gs pos="100000">
                <a:srgbClr val="003368">
                  <a:gamma/>
                  <a:tint val="45490"/>
                  <a:invGamma/>
                </a:srgbClr>
              </a:gs>
            </a:gsLst>
            <a:lin ang="0" scaled="1"/>
          </a:gradFill>
          <a:ln w="19050">
            <a:solidFill>
              <a:srgbClr val="333399"/>
            </a:solidFill>
            <a:miter lim="800000"/>
            <a:headEnd/>
            <a:tailEnd/>
          </a:ln>
          <a:effectLst/>
        </p:spPr>
        <p:txBody>
          <a:bodyPr wrap="none" lIns="91435" tIns="45718" rIns="91435" bIns="45718" anchor="ctr"/>
          <a:lstStyle/>
          <a:p>
            <a:pPr>
              <a:defRPr/>
            </a:pPr>
            <a:endParaRPr lang="en-US" sz="2400">
              <a:solidFill>
                <a:prstClr val="white"/>
              </a:solidFill>
              <a:latin typeface="Calibri" pitchFamily="34" charset="0"/>
              <a:ea typeface="ＭＳ Ｐゴシック" charset="0"/>
              <a:cs typeface="ＭＳ Ｐゴシック" charset="0"/>
            </a:endParaRPr>
          </a:p>
        </p:txBody>
      </p:sp>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00896D83-CACB-154D-9D1D-B3B7B3C20FF8}" type="slidenum">
              <a:rPr lang="en-US"/>
              <a:pPr/>
              <a:t>‹#›</a:t>
            </a:fld>
            <a:endParaRPr lang="en-US"/>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54975" y="0"/>
            <a:ext cx="1089025"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3">
            <a:alphaModFix/>
          </a:blip>
          <a:stretch>
            <a:fillRect/>
          </a:stretch>
        </p:blipFill>
        <p:spPr>
          <a:xfrm>
            <a:off x="-1754" y="0"/>
            <a:ext cx="1088806" cy="1079500"/>
          </a:xfrm>
          <a:prstGeom prst="rect">
            <a:avLst/>
          </a:prstGeom>
          <a:solidFill>
            <a:schemeClr val="bg1"/>
          </a:solidFill>
        </p:spPr>
      </p:pic>
    </p:spTree>
    <p:extLst>
      <p:ext uri="{BB962C8B-B14F-4D97-AF65-F5344CB8AC3E}">
        <p14:creationId xmlns:p14="http://schemas.microsoft.com/office/powerpoint/2010/main" val="401613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00BFC15-F18A-B845-AABA-24A4CFB932E7}" type="slidenum">
              <a:rPr lang="en-US"/>
              <a:pPr/>
              <a:t>‹#›</a:t>
            </a:fld>
            <a:endParaRPr lang="en-US"/>
          </a:p>
        </p:txBody>
      </p:sp>
    </p:spTree>
    <p:extLst>
      <p:ext uri="{BB962C8B-B14F-4D97-AF65-F5344CB8AC3E}">
        <p14:creationId xmlns:p14="http://schemas.microsoft.com/office/powerpoint/2010/main" val="222603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119AB701-760C-0F44-8256-5CFAD1D6792F}" type="slidenum">
              <a:rPr lang="en-US"/>
              <a:pPr/>
              <a:t>‹#›</a:t>
            </a:fld>
            <a:endParaRPr lang="en-US"/>
          </a:p>
        </p:txBody>
      </p:sp>
    </p:spTree>
    <p:extLst>
      <p:ext uri="{BB962C8B-B14F-4D97-AF65-F5344CB8AC3E}">
        <p14:creationId xmlns:p14="http://schemas.microsoft.com/office/powerpoint/2010/main" val="3642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5"/>
          <p:cNvSpPr>
            <a:spLocks noChangeArrowheads="1"/>
          </p:cNvSpPr>
          <p:nvPr userDrawn="1"/>
        </p:nvSpPr>
        <p:spPr bwMode="auto">
          <a:xfrm>
            <a:off x="0" y="6629400"/>
            <a:ext cx="9144000" cy="228600"/>
          </a:xfrm>
          <a:prstGeom prst="rect">
            <a:avLst/>
          </a:prstGeom>
          <a:gradFill rotWithShape="1">
            <a:gsLst>
              <a:gs pos="99000">
                <a:srgbClr val="003368"/>
              </a:gs>
              <a:gs pos="100000">
                <a:srgbClr val="003368">
                  <a:gamma/>
                  <a:tint val="45490"/>
                  <a:invGamma/>
                </a:srgbClr>
              </a:gs>
            </a:gsLst>
            <a:lin ang="0" scaled="1"/>
          </a:gradFill>
          <a:ln w="9525">
            <a:noFill/>
            <a:miter lim="800000"/>
            <a:headEnd/>
            <a:tailEnd/>
          </a:ln>
          <a:effectLst/>
        </p:spPr>
        <p:txBody>
          <a:bodyPr wrap="none" lIns="91435" tIns="45718" rIns="91435" bIns="45718" anchor="ctr"/>
          <a:lstStyle/>
          <a:p>
            <a:pPr>
              <a:defRPr/>
            </a:pPr>
            <a:endParaRPr lang="en-US" sz="2400">
              <a:solidFill>
                <a:prstClr val="white"/>
              </a:solidFill>
              <a:latin typeface="Calibri" pitchFamily="34" charset="0"/>
              <a:ea typeface="ＭＳ Ｐゴシック" charset="0"/>
              <a:cs typeface="ＭＳ Ｐゴシック" charset="0"/>
            </a:endParaRPr>
          </a:p>
        </p:txBody>
      </p:sp>
      <p:sp>
        <p:nvSpPr>
          <p:cNvPr id="5" name="Rectangle 36"/>
          <p:cNvSpPr>
            <a:spLocks noChangeArrowheads="1"/>
          </p:cNvSpPr>
          <p:nvPr userDrawn="1"/>
        </p:nvSpPr>
        <p:spPr bwMode="auto">
          <a:xfrm>
            <a:off x="0" y="0"/>
            <a:ext cx="9144000" cy="762000"/>
          </a:xfrm>
          <a:prstGeom prst="rect">
            <a:avLst/>
          </a:prstGeom>
          <a:gradFill rotWithShape="1">
            <a:gsLst>
              <a:gs pos="99000">
                <a:srgbClr val="003368"/>
              </a:gs>
              <a:gs pos="100000">
                <a:srgbClr val="003368">
                  <a:gamma/>
                  <a:tint val="45490"/>
                  <a:invGamma/>
                </a:srgbClr>
              </a:gs>
            </a:gsLst>
            <a:lin ang="0" scaled="1"/>
          </a:gradFill>
          <a:ln w="9525">
            <a:noFill/>
            <a:miter lim="800000"/>
            <a:headEnd/>
            <a:tailEnd/>
          </a:ln>
          <a:effectLst/>
        </p:spPr>
        <p:txBody>
          <a:bodyPr wrap="none" lIns="91435" tIns="45718" rIns="91435" bIns="45718" anchor="ctr"/>
          <a:lstStyle/>
          <a:p>
            <a:pPr>
              <a:defRPr/>
            </a:pPr>
            <a:endParaRPr lang="en-US" sz="2400">
              <a:solidFill>
                <a:prstClr val="white"/>
              </a:solidFill>
              <a:latin typeface="Calibri" pitchFamily="34" charset="0"/>
              <a:ea typeface="ＭＳ Ｐゴシック" charset="0"/>
              <a:cs typeface="ＭＳ Ｐゴシック" charset="0"/>
            </a:endParaRPr>
          </a:p>
        </p:txBody>
      </p:sp>
      <p:sp>
        <p:nvSpPr>
          <p:cNvPr id="3" name="Content Placeholder 2"/>
          <p:cNvSpPr>
            <a:spLocks noGrp="1"/>
          </p:cNvSpPr>
          <p:nvPr>
            <p:ph idx="1"/>
          </p:nvPr>
        </p:nvSpPr>
        <p:spPr>
          <a:xfrm>
            <a:off x="457200" y="921518"/>
            <a:ext cx="8229600" cy="5607770"/>
          </a:xfrm>
        </p:spPr>
        <p:txBody>
          <a:bodyPr>
            <a:normAutofit/>
          </a:bodyPr>
          <a:lstStyle>
            <a:lvl1pPr>
              <a:defRPr sz="2400">
                <a:solidFill>
                  <a:srgbClr val="000090"/>
                </a:solidFill>
              </a:defRPr>
            </a:lvl1pPr>
            <a:lvl2pPr>
              <a:defRPr sz="2000">
                <a:solidFill>
                  <a:srgbClr val="008000"/>
                </a:solidFill>
              </a:defRPr>
            </a:lvl2pPr>
            <a:lvl3pPr>
              <a:defRPr sz="18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4" name="Title 13"/>
          <p:cNvSpPr>
            <a:spLocks noGrp="1"/>
          </p:cNvSpPr>
          <p:nvPr>
            <p:ph type="title"/>
          </p:nvPr>
        </p:nvSpPr>
        <p:spPr>
          <a:xfrm>
            <a:off x="1033637" y="0"/>
            <a:ext cx="7102565" cy="762000"/>
          </a:xfrm>
          <a:prstGeom prst="rect">
            <a:avLst/>
          </a:prstGeom>
        </p:spPr>
        <p:txBody>
          <a:bodyPr vert="horz"/>
          <a:lstStyle>
            <a:lvl1pPr>
              <a:defRPr sz="4000">
                <a:solidFill>
                  <a:srgbClr val="FFFFFF"/>
                </a:solidFill>
              </a:defRPr>
            </a:lvl1pPr>
          </a:lstStyle>
          <a:p>
            <a:r>
              <a:rPr lang="en-US" dirty="0"/>
              <a:t>Click to edit Master title style</a:t>
            </a:r>
          </a:p>
        </p:txBody>
      </p:sp>
      <p:sp>
        <p:nvSpPr>
          <p:cNvPr id="8" name="Slide Number Placeholder 5"/>
          <p:cNvSpPr>
            <a:spLocks noGrp="1"/>
          </p:cNvSpPr>
          <p:nvPr>
            <p:ph type="sldNum" sz="quarter" idx="10"/>
          </p:nvPr>
        </p:nvSpPr>
        <p:spPr>
          <a:xfrm>
            <a:off x="7010400" y="6624638"/>
            <a:ext cx="2133600" cy="193675"/>
          </a:xfrm>
        </p:spPr>
        <p:txBody>
          <a:bodyPr/>
          <a:lstStyle>
            <a:lvl1pPr algn="ctr">
              <a:defRPr>
                <a:solidFill>
                  <a:schemeClr val="bg1"/>
                </a:solidFill>
              </a:defRPr>
            </a:lvl1pPr>
          </a:lstStyle>
          <a:p>
            <a:fld id="{F6510A81-E1C6-BD42-BE73-1B3BB53E2664}" type="slidenum">
              <a:rPr lang="en-US">
                <a:solidFill>
                  <a:prstClr val="white"/>
                </a:solidFill>
              </a:rPr>
              <a:pPr/>
              <a:t>‹#›</a:t>
            </a:fld>
            <a:endParaRPr lang="en-US">
              <a:solidFill>
                <a:prstClr val="white"/>
              </a:solidFill>
            </a:endParaRPr>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4063" y="0"/>
            <a:ext cx="769937" cy="774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a:alphaModFix/>
          </a:blip>
          <a:stretch>
            <a:fillRect/>
          </a:stretch>
        </p:blipFill>
        <p:spPr>
          <a:xfrm>
            <a:off x="-1754" y="0"/>
            <a:ext cx="768569" cy="762000"/>
          </a:xfrm>
          <a:prstGeom prst="rect">
            <a:avLst/>
          </a:prstGeom>
          <a:solidFill>
            <a:schemeClr val="bg1"/>
          </a:solidFill>
        </p:spPr>
      </p:pic>
    </p:spTree>
    <p:extLst>
      <p:ext uri="{BB962C8B-B14F-4D97-AF65-F5344CB8AC3E}">
        <p14:creationId xmlns:p14="http://schemas.microsoft.com/office/powerpoint/2010/main" val="251231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a:xfrm>
            <a:off x="927100" y="0"/>
            <a:ext cx="6921500" cy="723900"/>
          </a:xfrm>
          <a:prstGeom prst="rect">
            <a:avLst/>
          </a:prstGeom>
        </p:spPr>
        <p:txBody>
          <a:bodyPr/>
          <a:lstStyle/>
          <a:p>
            <a:pPr algn="ctr">
              <a:spcBef>
                <a:spcPct val="0"/>
              </a:spcBef>
              <a:defRPr/>
            </a:pPr>
            <a:r>
              <a:rPr lang="en-US" sz="4400">
                <a:solidFill>
                  <a:prstClr val="black"/>
                </a:solidFill>
                <a:latin typeface="Calibri"/>
                <a:ea typeface="ＭＳ Ｐゴシック" charset="0"/>
                <a:cs typeface="ＭＳ Ｐゴシック" charset="0"/>
              </a:rPr>
              <a:t>Click to edit Master title style</a:t>
            </a:r>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DEC0475-24BF-7F4E-9255-78E39A0AF8B8}" type="slidenum">
              <a:rPr lang="en-US"/>
              <a:pPr/>
              <a:t>‹#›</a:t>
            </a:fld>
            <a:endParaRPr lang="en-US"/>
          </a:p>
        </p:txBody>
      </p:sp>
    </p:spTree>
    <p:extLst>
      <p:ext uri="{BB962C8B-B14F-4D97-AF65-F5344CB8AC3E}">
        <p14:creationId xmlns:p14="http://schemas.microsoft.com/office/powerpoint/2010/main" val="67355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60448707-C888-CA4B-994F-55D4AED5BD95}" type="slidenum">
              <a:rPr lang="en-US"/>
              <a:pPr/>
              <a:t>‹#›</a:t>
            </a:fld>
            <a:endParaRPr lang="en-US"/>
          </a:p>
        </p:txBody>
      </p:sp>
    </p:spTree>
    <p:extLst>
      <p:ext uri="{BB962C8B-B14F-4D97-AF65-F5344CB8AC3E}">
        <p14:creationId xmlns:p14="http://schemas.microsoft.com/office/powerpoint/2010/main" val="177147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582D04A-A083-BE49-9731-6D73254B370B}" type="slidenum">
              <a:rPr lang="en-US"/>
              <a:pPr/>
              <a:t>‹#›</a:t>
            </a:fld>
            <a:endParaRPr lang="en-US"/>
          </a:p>
        </p:txBody>
      </p:sp>
    </p:spTree>
    <p:extLst>
      <p:ext uri="{BB962C8B-B14F-4D97-AF65-F5344CB8AC3E}">
        <p14:creationId xmlns:p14="http://schemas.microsoft.com/office/powerpoint/2010/main" val="359071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54286B2F-5DA3-FD4E-A95D-E27942384A9A}" type="slidenum">
              <a:rPr lang="en-US"/>
              <a:pPr/>
              <a:t>‹#›</a:t>
            </a:fld>
            <a:endParaRPr lang="en-US"/>
          </a:p>
        </p:txBody>
      </p:sp>
    </p:spTree>
    <p:extLst>
      <p:ext uri="{BB962C8B-B14F-4D97-AF65-F5344CB8AC3E}">
        <p14:creationId xmlns:p14="http://schemas.microsoft.com/office/powerpoint/2010/main" val="2162005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6008EEB-376D-AF49-BB1F-F487B36224A2}" type="slidenum">
              <a:rPr lang="en-US"/>
              <a:pPr/>
              <a:t>‹#›</a:t>
            </a:fld>
            <a:endParaRPr lang="en-US"/>
          </a:p>
        </p:txBody>
      </p:sp>
    </p:spTree>
    <p:extLst>
      <p:ext uri="{BB962C8B-B14F-4D97-AF65-F5344CB8AC3E}">
        <p14:creationId xmlns:p14="http://schemas.microsoft.com/office/powerpoint/2010/main" val="9076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B1A470D-9CCC-5B43-B6AB-9A9CADDDDC3A}" type="slidenum">
              <a:rPr lang="en-US"/>
              <a:pPr/>
              <a:t>‹#›</a:t>
            </a:fld>
            <a:endParaRPr lang="en-US"/>
          </a:p>
        </p:txBody>
      </p:sp>
    </p:spTree>
    <p:extLst>
      <p:ext uri="{BB962C8B-B14F-4D97-AF65-F5344CB8AC3E}">
        <p14:creationId xmlns:p14="http://schemas.microsoft.com/office/powerpoint/2010/main" val="3679141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E104D7D-D3D3-7940-90E5-BC08E3A976A6}" type="slidenum">
              <a:rPr lang="en-US"/>
              <a:pPr/>
              <a:t>‹#›</a:t>
            </a:fld>
            <a:endParaRPr lang="en-US"/>
          </a:p>
        </p:txBody>
      </p:sp>
    </p:spTree>
    <p:extLst>
      <p:ext uri="{BB962C8B-B14F-4D97-AF65-F5344CB8AC3E}">
        <p14:creationId xmlns:p14="http://schemas.microsoft.com/office/powerpoint/2010/main" val="211032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82A9029F-3AFF-9844-9A3F-3AC0137A69E9}" type="slidenum">
              <a:rPr lang="en-US">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7708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ndico.cern.ch/category/2816/"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50D88A-B7B3-9749-A63D-E32351EFE25F}" type="slidenum">
              <a:rPr lang="en-US" sz="1200">
                <a:solidFill>
                  <a:srgbClr val="898989"/>
                </a:solidFill>
                <a:latin typeface="Calibri" charset="0"/>
              </a:rPr>
              <a:pPr eaLnBrk="1" hangingPunct="1"/>
              <a:t>1</a:t>
            </a:fld>
            <a:endParaRPr lang="en-US" sz="1200">
              <a:solidFill>
                <a:srgbClr val="898989"/>
              </a:solidFill>
              <a:latin typeface="Calibri" charset="0"/>
            </a:endParaRPr>
          </a:p>
        </p:txBody>
      </p:sp>
      <p:sp>
        <p:nvSpPr>
          <p:cNvPr id="22531" name="Rectangle 6"/>
          <p:cNvSpPr>
            <a:spLocks noChangeArrowheads="1"/>
          </p:cNvSpPr>
          <p:nvPr/>
        </p:nvSpPr>
        <p:spPr bwMode="auto">
          <a:xfrm>
            <a:off x="173038" y="1597537"/>
            <a:ext cx="88392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400" b="1" dirty="0">
                <a:solidFill>
                  <a:srgbClr val="FFFF00"/>
                </a:solidFill>
                <a:latin typeface="Calibri" charset="0"/>
                <a:ea typeface="ＭＳ Ｐゴシック" charset="0"/>
                <a:cs typeface="ＭＳ Ｐゴシック" charset="0"/>
              </a:rPr>
              <a:t>LEP3: </a:t>
            </a:r>
          </a:p>
          <a:p>
            <a:pPr algn="ctr" fontAlgn="base">
              <a:spcBef>
                <a:spcPct val="0"/>
              </a:spcBef>
              <a:spcAft>
                <a:spcPct val="0"/>
              </a:spcAft>
            </a:pPr>
            <a:r>
              <a:rPr lang="en-US" sz="4400" b="1" dirty="0">
                <a:solidFill>
                  <a:srgbClr val="FFFF00"/>
                </a:solidFill>
                <a:latin typeface="Calibri" charset="0"/>
                <a:ea typeface="ＭＳ Ｐゴシック" charset="0"/>
                <a:cs typeface="ＭＳ Ｐゴシック" charset="0"/>
              </a:rPr>
              <a:t>a Higgs Factory in the LHC tunnel</a:t>
            </a:r>
          </a:p>
        </p:txBody>
      </p:sp>
      <p:sp>
        <p:nvSpPr>
          <p:cNvPr id="22532" name="Subtitle 5"/>
          <p:cNvSpPr>
            <a:spLocks noGrp="1"/>
          </p:cNvSpPr>
          <p:nvPr>
            <p:ph type="subTitle" idx="1"/>
          </p:nvPr>
        </p:nvSpPr>
        <p:spPr>
          <a:xfrm>
            <a:off x="1371600" y="3905250"/>
            <a:ext cx="6810375" cy="2038350"/>
          </a:xfrm>
        </p:spPr>
        <p:txBody>
          <a:bodyPr/>
          <a:lstStyle/>
          <a:p>
            <a:r>
              <a:rPr lang="en-US" dirty="0">
                <a:solidFill>
                  <a:srgbClr val="FF0000"/>
                </a:solidFill>
                <a:latin typeface="Calibri" charset="0"/>
                <a:ea typeface="ＭＳ Ｐゴシック" charset="0"/>
                <a:cs typeface="ＭＳ Ｐゴシック" charset="0"/>
              </a:rPr>
              <a:t>Marco Zanetti</a:t>
            </a:r>
          </a:p>
          <a:p>
            <a:r>
              <a:rPr lang="en-US" dirty="0">
                <a:solidFill>
                  <a:srgbClr val="FF0000"/>
                </a:solidFill>
                <a:latin typeface="Calibri" charset="0"/>
                <a:ea typeface="ＭＳ Ｐゴシック" charset="0"/>
                <a:cs typeface="ＭＳ Ｐゴシック" charset="0"/>
              </a:rPr>
              <a:t>University of Padova and INFN</a:t>
            </a:r>
          </a:p>
        </p:txBody>
      </p:sp>
    </p:spTree>
    <p:extLst>
      <p:ext uri="{BB962C8B-B14F-4D97-AF65-F5344CB8AC3E}">
        <p14:creationId xmlns:p14="http://schemas.microsoft.com/office/powerpoint/2010/main" val="193605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8FBD59-A4BC-F0A9-697F-EC5EE51A6572}"/>
              </a:ext>
            </a:extLst>
          </p:cNvPr>
          <p:cNvSpPr>
            <a:spLocks noGrp="1"/>
          </p:cNvSpPr>
          <p:nvPr>
            <p:ph idx="1"/>
          </p:nvPr>
        </p:nvSpPr>
        <p:spPr>
          <a:xfrm>
            <a:off x="457200" y="921518"/>
            <a:ext cx="8229600" cy="2507482"/>
          </a:xfrm>
        </p:spPr>
        <p:txBody>
          <a:bodyPr/>
          <a:lstStyle/>
          <a:p>
            <a:r>
              <a:rPr lang="en-IT" dirty="0"/>
              <a:t>Lumi: factor ~3.4 from FCC/LHC radii ratio, assume a conservative factor 5 for all energies. Same assumption on Hubner factor. A resonable statistcs for the main datasets:</a:t>
            </a:r>
          </a:p>
          <a:p>
            <a:pPr lvl="1"/>
            <a:r>
              <a:rPr lang="en-IT" dirty="0"/>
              <a:t>8e11 Z boson at Z peak over 5 years of running</a:t>
            </a:r>
          </a:p>
          <a:p>
            <a:pPr lvl="1"/>
            <a:r>
              <a:rPr lang="en-IT" dirty="0"/>
              <a:t>3e8 W boson pairs at WW threshold over 3 years of runnig</a:t>
            </a:r>
          </a:p>
          <a:p>
            <a:pPr lvl="1"/>
            <a:r>
              <a:rPr lang="en-IT" dirty="0"/>
              <a:t>2e5 tagged Higgs boson over 5 years of running</a:t>
            </a:r>
          </a:p>
          <a:p>
            <a:pPr marL="0" indent="0">
              <a:buNone/>
            </a:pPr>
            <a:endParaRPr lang="en-IT" dirty="0"/>
          </a:p>
        </p:txBody>
      </p:sp>
      <p:sp>
        <p:nvSpPr>
          <p:cNvPr id="3" name="Title 2">
            <a:extLst>
              <a:ext uri="{FF2B5EF4-FFF2-40B4-BE49-F238E27FC236}">
                <a16:creationId xmlns:a16="http://schemas.microsoft.com/office/drawing/2014/main" id="{50325861-074B-540F-C0C3-F71FCAC8419D}"/>
              </a:ext>
            </a:extLst>
          </p:cNvPr>
          <p:cNvSpPr>
            <a:spLocks noGrp="1"/>
          </p:cNvSpPr>
          <p:nvPr>
            <p:ph type="title"/>
          </p:nvPr>
        </p:nvSpPr>
        <p:spPr/>
        <p:txBody>
          <a:bodyPr/>
          <a:lstStyle/>
          <a:p>
            <a:r>
              <a:rPr lang="en-IT" dirty="0"/>
              <a:t>Lumi, Energy</a:t>
            </a:r>
          </a:p>
        </p:txBody>
      </p:sp>
      <p:sp>
        <p:nvSpPr>
          <p:cNvPr id="4" name="Slide Number Placeholder 3">
            <a:extLst>
              <a:ext uri="{FF2B5EF4-FFF2-40B4-BE49-F238E27FC236}">
                <a16:creationId xmlns:a16="http://schemas.microsoft.com/office/drawing/2014/main" id="{B5C472E4-14D9-F354-1837-00C32F277AC7}"/>
              </a:ext>
            </a:extLst>
          </p:cNvPr>
          <p:cNvSpPr>
            <a:spLocks noGrp="1"/>
          </p:cNvSpPr>
          <p:nvPr>
            <p:ph type="sldNum" sz="quarter" idx="10"/>
          </p:nvPr>
        </p:nvSpPr>
        <p:spPr/>
        <p:txBody>
          <a:bodyPr/>
          <a:lstStyle/>
          <a:p>
            <a:fld id="{F6510A81-E1C6-BD42-BE73-1B3BB53E2664}" type="slidenum">
              <a:rPr lang="en-US" smtClean="0">
                <a:solidFill>
                  <a:prstClr val="white"/>
                </a:solidFill>
              </a:rPr>
              <a:pPr/>
              <a:t>10</a:t>
            </a:fld>
            <a:endParaRPr lang="en-US">
              <a:solidFill>
                <a:prstClr val="white"/>
              </a:solidFill>
            </a:endParaRPr>
          </a:p>
        </p:txBody>
      </p:sp>
      <p:pic>
        <p:nvPicPr>
          <p:cNvPr id="6" name="Picture 5" descr="A graph of a cross section&#10;&#10;Description automatically generated">
            <a:extLst>
              <a:ext uri="{FF2B5EF4-FFF2-40B4-BE49-F238E27FC236}">
                <a16:creationId xmlns:a16="http://schemas.microsoft.com/office/drawing/2014/main" id="{98E19299-09E5-C5A8-C38D-DB4E73331B8E}"/>
              </a:ext>
            </a:extLst>
          </p:cNvPr>
          <p:cNvPicPr>
            <a:picLocks noChangeAspect="1"/>
          </p:cNvPicPr>
          <p:nvPr/>
        </p:nvPicPr>
        <p:blipFill>
          <a:blip r:embed="rId2"/>
          <a:stretch>
            <a:fillRect/>
          </a:stretch>
        </p:blipFill>
        <p:spPr>
          <a:xfrm>
            <a:off x="5243589" y="3336216"/>
            <a:ext cx="3900411" cy="2328603"/>
          </a:xfrm>
          <a:prstGeom prst="rect">
            <a:avLst/>
          </a:prstGeom>
        </p:spPr>
      </p:pic>
      <p:sp>
        <p:nvSpPr>
          <p:cNvPr id="8" name="TextBox 7">
            <a:extLst>
              <a:ext uri="{FF2B5EF4-FFF2-40B4-BE49-F238E27FC236}">
                <a16:creationId xmlns:a16="http://schemas.microsoft.com/office/drawing/2014/main" id="{B9E8C255-B965-E1CA-A13A-144742BC59D5}"/>
              </a:ext>
            </a:extLst>
          </p:cNvPr>
          <p:cNvSpPr txBox="1"/>
          <p:nvPr/>
        </p:nvSpPr>
        <p:spPr>
          <a:xfrm>
            <a:off x="457199" y="3336217"/>
            <a:ext cx="4828477" cy="2308324"/>
          </a:xfrm>
          <a:prstGeom prst="rect">
            <a:avLst/>
          </a:prstGeom>
          <a:noFill/>
        </p:spPr>
        <p:txBody>
          <a:bodyPr wrap="square">
            <a:spAutoFit/>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IT" sz="2400" b="0" i="0" u="none" strike="noStrike" kern="1200" cap="none" spc="0" normalizeH="0" baseline="0" noProof="0" dirty="0">
                <a:ln>
                  <a:noFill/>
                </a:ln>
                <a:solidFill>
                  <a:srgbClr val="000090"/>
                </a:solidFill>
                <a:effectLst/>
                <a:uLnTx/>
                <a:uFillTx/>
                <a:latin typeface="Calibri"/>
                <a:ea typeface="ＭＳ Ｐゴシック" pitchFamily="-109" charset="-128"/>
              </a:rPr>
              <a:t>For the Higgs case, at fixed 50 MW synchrotron loss, √s=230 GeV gives the same Higgs events as 240 GeV, if current is increased by (120/115)</a:t>
            </a:r>
            <a:r>
              <a:rPr kumimoji="0" lang="en-IT" sz="2400" b="0" i="0" u="none" strike="noStrike" kern="1200" cap="none" spc="0" normalizeH="0" baseline="30000" noProof="0" dirty="0">
                <a:ln>
                  <a:noFill/>
                </a:ln>
                <a:solidFill>
                  <a:srgbClr val="000090"/>
                </a:solidFill>
                <a:effectLst/>
                <a:uLnTx/>
                <a:uFillTx/>
                <a:latin typeface="Calibri"/>
                <a:ea typeface="ＭＳ Ｐゴシック" pitchFamily="-109" charset="-128"/>
              </a:rPr>
              <a:t>4</a:t>
            </a:r>
            <a:r>
              <a:rPr kumimoji="0" lang="en-IT" sz="2400" b="0" i="0" u="none" strike="noStrike" kern="1200" cap="none" spc="0" normalizeH="0" baseline="0" noProof="0" dirty="0">
                <a:ln>
                  <a:noFill/>
                </a:ln>
                <a:solidFill>
                  <a:srgbClr val="000090"/>
                </a:solidFill>
                <a:effectLst/>
                <a:uLnTx/>
                <a:uFillTx/>
                <a:latin typeface="Calibri"/>
                <a:ea typeface="ＭＳ Ｐゴシック" pitchFamily="-109" charset="-128"/>
              </a:rPr>
              <a:t>.</a:t>
            </a:r>
          </a:p>
          <a:p>
            <a:pPr marL="742950" marR="0" lvl="1" indent="-285750" algn="l" defTabSz="457200" rtl="0" eaLnBrk="0" fontAlgn="base" latinLnBrk="0" hangingPunct="0">
              <a:lnSpc>
                <a:spcPct val="100000"/>
              </a:lnSpc>
              <a:spcBef>
                <a:spcPct val="20000"/>
              </a:spcBef>
              <a:spcAft>
                <a:spcPct val="0"/>
              </a:spcAft>
              <a:buClrTx/>
              <a:buSzTx/>
              <a:buFont typeface="Arial" charset="0"/>
              <a:buChar char="–"/>
              <a:tabLst/>
              <a:defRPr/>
            </a:pPr>
            <a:r>
              <a:rPr kumimoji="0" lang="en-IT" sz="2000" b="0" i="0" u="none" strike="noStrike" kern="1200" cap="none" spc="0" normalizeH="0" baseline="0" noProof="0" dirty="0">
                <a:ln>
                  <a:noFill/>
                </a:ln>
                <a:solidFill>
                  <a:srgbClr val="008000"/>
                </a:solidFill>
                <a:effectLst/>
                <a:uLnTx/>
                <a:uFillTx/>
                <a:latin typeface="Calibri"/>
                <a:ea typeface="ＭＳ Ｐゴシック" pitchFamily="-109" charset="-128"/>
                <a:cs typeface="+mn-cs"/>
              </a:rPr>
              <a:t>only 12% increase w.r.t LEP2 </a:t>
            </a:r>
            <a:endParaRPr kumimoji="0" lang="en-IT" sz="2400" b="0" i="0" u="none" strike="noStrike" kern="1200" cap="none" spc="0" normalizeH="0" baseline="0" noProof="0" dirty="0">
              <a:ln>
                <a:noFill/>
              </a:ln>
              <a:solidFill>
                <a:srgbClr val="000090"/>
              </a:solidFill>
              <a:effectLst/>
              <a:uLnTx/>
              <a:uFillTx/>
              <a:latin typeface="Calibri"/>
              <a:ea typeface="ＭＳ Ｐゴシック" pitchFamily="-109" charset="-128"/>
            </a:endParaRPr>
          </a:p>
        </p:txBody>
      </p:sp>
    </p:spTree>
    <p:extLst>
      <p:ext uri="{BB962C8B-B14F-4D97-AF65-F5344CB8AC3E}">
        <p14:creationId xmlns:p14="http://schemas.microsoft.com/office/powerpoint/2010/main" val="46389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24E96-2419-C51C-652C-DF3B5CCD64DD}"/>
              </a:ext>
            </a:extLst>
          </p:cNvPr>
          <p:cNvSpPr>
            <a:spLocks noGrp="1"/>
          </p:cNvSpPr>
          <p:nvPr>
            <p:ph idx="1"/>
          </p:nvPr>
        </p:nvSpPr>
        <p:spPr>
          <a:xfrm>
            <a:off x="457200" y="921517"/>
            <a:ext cx="8229600" cy="3193283"/>
          </a:xfrm>
        </p:spPr>
        <p:txBody>
          <a:bodyPr>
            <a:normAutofit fontScale="92500" lnSpcReduction="10000"/>
          </a:bodyPr>
          <a:lstStyle/>
          <a:p>
            <a:r>
              <a:rPr lang="en-IT" dirty="0"/>
              <a:t>LEP/LHC, 8x: arc of 2.45km, straight section (LSS) of 560 m</a:t>
            </a:r>
          </a:p>
          <a:p>
            <a:pPr lvl="1"/>
            <a:r>
              <a:rPr lang="en-IT" dirty="0"/>
              <a:t>cross section diameter: 3.8 m (arcs) – 4.2/5.2 m straight sections</a:t>
            </a:r>
          </a:p>
          <a:p>
            <a:r>
              <a:rPr lang="en-IT" dirty="0"/>
              <a:t>Required RF power could probably fit in the LSSs (see later)</a:t>
            </a:r>
          </a:p>
          <a:p>
            <a:r>
              <a:rPr lang="en-IT" dirty="0"/>
              <a:t>Civil engineering:</a:t>
            </a:r>
          </a:p>
          <a:p>
            <a:pPr lvl="1"/>
            <a:r>
              <a:rPr lang="en-IT" dirty="0"/>
              <a:t>40 years old infrastructure, some parts need maintainance  </a:t>
            </a:r>
          </a:p>
          <a:p>
            <a:pPr lvl="1"/>
            <a:r>
              <a:rPr lang="en-IT" dirty="0"/>
              <a:t>High lumi acheived by crab-waist </a:t>
            </a:r>
            <a:r>
              <a:rPr lang="en-IT" sz="1600" dirty="0">
                <a:sym typeface="Wingdings" pitchFamily="2" charset="2"/>
              </a:rPr>
              <a:t></a:t>
            </a:r>
            <a:r>
              <a:rPr lang="en-IT" dirty="0">
                <a:sym typeface="Wingdings" pitchFamily="2" charset="2"/>
              </a:rPr>
              <a:t> large x-angle </a:t>
            </a:r>
            <a:r>
              <a:rPr lang="en-IT" sz="1600" dirty="0">
                <a:sym typeface="Wingdings" pitchFamily="2" charset="2"/>
              </a:rPr>
              <a:t> </a:t>
            </a:r>
            <a:r>
              <a:rPr lang="en-IT" dirty="0">
                <a:sym typeface="Wingdings" pitchFamily="2" charset="2"/>
              </a:rPr>
              <a:t>likely need to widen the LSS cross section</a:t>
            </a:r>
          </a:p>
          <a:p>
            <a:pPr lvl="1"/>
            <a:r>
              <a:rPr lang="en-IT" dirty="0">
                <a:sym typeface="Wingdings" pitchFamily="2" charset="2"/>
              </a:rPr>
              <a:t>possibly need of by-passes (avoidable, not preferred option)</a:t>
            </a:r>
          </a:p>
          <a:p>
            <a:pPr lvl="1"/>
            <a:r>
              <a:rPr lang="en-IT" dirty="0">
                <a:sym typeface="Wingdings" pitchFamily="2" charset="2"/>
              </a:rPr>
              <a:t>Overall cost estimated: &lt;200 MCHF</a:t>
            </a:r>
          </a:p>
          <a:p>
            <a:pPr lvl="1"/>
            <a:endParaRPr lang="en-IT" dirty="0"/>
          </a:p>
        </p:txBody>
      </p:sp>
      <p:sp>
        <p:nvSpPr>
          <p:cNvPr id="3" name="Title 2">
            <a:extLst>
              <a:ext uri="{FF2B5EF4-FFF2-40B4-BE49-F238E27FC236}">
                <a16:creationId xmlns:a16="http://schemas.microsoft.com/office/drawing/2014/main" id="{5BB54C5D-0106-3EF9-BAF0-542200CD89B4}"/>
              </a:ext>
            </a:extLst>
          </p:cNvPr>
          <p:cNvSpPr>
            <a:spLocks noGrp="1"/>
          </p:cNvSpPr>
          <p:nvPr>
            <p:ph type="title"/>
          </p:nvPr>
        </p:nvSpPr>
        <p:spPr/>
        <p:txBody>
          <a:bodyPr/>
          <a:lstStyle/>
          <a:p>
            <a:r>
              <a:rPr lang="en-IT" dirty="0"/>
              <a:t>Tunnel</a:t>
            </a:r>
          </a:p>
        </p:txBody>
      </p:sp>
      <p:sp>
        <p:nvSpPr>
          <p:cNvPr id="4" name="Slide Number Placeholder 3">
            <a:extLst>
              <a:ext uri="{FF2B5EF4-FFF2-40B4-BE49-F238E27FC236}">
                <a16:creationId xmlns:a16="http://schemas.microsoft.com/office/drawing/2014/main" id="{5B3CAC5B-1335-E11C-114C-20F0CB2704FD}"/>
              </a:ext>
            </a:extLst>
          </p:cNvPr>
          <p:cNvSpPr>
            <a:spLocks noGrp="1"/>
          </p:cNvSpPr>
          <p:nvPr>
            <p:ph type="sldNum" sz="quarter" idx="10"/>
          </p:nvPr>
        </p:nvSpPr>
        <p:spPr/>
        <p:txBody>
          <a:bodyPr/>
          <a:lstStyle/>
          <a:p>
            <a:fld id="{F6510A81-E1C6-BD42-BE73-1B3BB53E2664}" type="slidenum">
              <a:rPr lang="en-US" smtClean="0">
                <a:solidFill>
                  <a:prstClr val="white"/>
                </a:solidFill>
              </a:rPr>
              <a:pPr/>
              <a:t>11</a:t>
            </a:fld>
            <a:endParaRPr lang="en-US">
              <a:solidFill>
                <a:prstClr val="white"/>
              </a:solidFill>
            </a:endParaRPr>
          </a:p>
        </p:txBody>
      </p:sp>
      <p:pic>
        <p:nvPicPr>
          <p:cNvPr id="6" name="Picture 5" descr="A circular object with text and words&#10;&#10;Description automatically generated with medium confidence">
            <a:extLst>
              <a:ext uri="{FF2B5EF4-FFF2-40B4-BE49-F238E27FC236}">
                <a16:creationId xmlns:a16="http://schemas.microsoft.com/office/drawing/2014/main" id="{E4090098-175A-C418-B635-DF77C7AF3EB8}"/>
              </a:ext>
            </a:extLst>
          </p:cNvPr>
          <p:cNvPicPr>
            <a:picLocks noChangeAspect="1"/>
          </p:cNvPicPr>
          <p:nvPr/>
        </p:nvPicPr>
        <p:blipFill>
          <a:blip r:embed="rId2"/>
          <a:stretch>
            <a:fillRect/>
          </a:stretch>
        </p:blipFill>
        <p:spPr>
          <a:xfrm>
            <a:off x="2366493" y="3987397"/>
            <a:ext cx="4034307" cy="2637241"/>
          </a:xfrm>
          <a:prstGeom prst="rect">
            <a:avLst/>
          </a:prstGeom>
        </p:spPr>
      </p:pic>
    </p:spTree>
    <p:extLst>
      <p:ext uri="{BB962C8B-B14F-4D97-AF65-F5344CB8AC3E}">
        <p14:creationId xmlns:p14="http://schemas.microsoft.com/office/powerpoint/2010/main" val="2457169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28797-0CF4-FFF4-C7EA-85638A804339}"/>
              </a:ext>
            </a:extLst>
          </p:cNvPr>
          <p:cNvSpPr>
            <a:spLocks noGrp="1"/>
          </p:cNvSpPr>
          <p:nvPr>
            <p:ph idx="1"/>
          </p:nvPr>
        </p:nvSpPr>
        <p:spPr>
          <a:xfrm>
            <a:off x="457200" y="921518"/>
            <a:ext cx="8229600" cy="3394004"/>
          </a:xfrm>
        </p:spPr>
        <p:txBody>
          <a:bodyPr/>
          <a:lstStyle/>
          <a:p>
            <a:r>
              <a:rPr lang="en-IT" dirty="0"/>
              <a:t>As for the FCCee, a dedicated Linac is preferred over the SPS as injector</a:t>
            </a:r>
          </a:p>
          <a:p>
            <a:r>
              <a:rPr lang="en-IT" dirty="0"/>
              <a:t>Assume that the FCCee injection energy (20 GeV) can be reduced by the ratio of the circumerences, i.e. 10 GeV can be conservatively taken</a:t>
            </a:r>
          </a:p>
          <a:p>
            <a:pPr lvl="1"/>
            <a:r>
              <a:rPr lang="en-IT" dirty="0"/>
              <a:t>Half of the length (and price) of the FCCee linac</a:t>
            </a:r>
          </a:p>
          <a:p>
            <a:r>
              <a:rPr lang="en-IT" dirty="0"/>
              <a:t>Most of the transfer lines can be re-scoped/adapted, minimizing also the civil engineering</a:t>
            </a:r>
          </a:p>
        </p:txBody>
      </p:sp>
      <p:sp>
        <p:nvSpPr>
          <p:cNvPr id="3" name="Title 2">
            <a:extLst>
              <a:ext uri="{FF2B5EF4-FFF2-40B4-BE49-F238E27FC236}">
                <a16:creationId xmlns:a16="http://schemas.microsoft.com/office/drawing/2014/main" id="{81C1F483-8518-3DE9-1DFA-8C44364D6931}"/>
              </a:ext>
            </a:extLst>
          </p:cNvPr>
          <p:cNvSpPr>
            <a:spLocks noGrp="1"/>
          </p:cNvSpPr>
          <p:nvPr>
            <p:ph type="title"/>
          </p:nvPr>
        </p:nvSpPr>
        <p:spPr/>
        <p:txBody>
          <a:bodyPr/>
          <a:lstStyle/>
          <a:p>
            <a:r>
              <a:rPr lang="en-IT" dirty="0"/>
              <a:t>Injector</a:t>
            </a:r>
          </a:p>
        </p:txBody>
      </p:sp>
      <p:sp>
        <p:nvSpPr>
          <p:cNvPr id="4" name="Slide Number Placeholder 3">
            <a:extLst>
              <a:ext uri="{FF2B5EF4-FFF2-40B4-BE49-F238E27FC236}">
                <a16:creationId xmlns:a16="http://schemas.microsoft.com/office/drawing/2014/main" id="{4E9AEC62-A8E3-7968-B8EA-E4C2791D9A6A}"/>
              </a:ext>
            </a:extLst>
          </p:cNvPr>
          <p:cNvSpPr>
            <a:spLocks noGrp="1"/>
          </p:cNvSpPr>
          <p:nvPr>
            <p:ph type="sldNum" sz="quarter" idx="10"/>
          </p:nvPr>
        </p:nvSpPr>
        <p:spPr/>
        <p:txBody>
          <a:bodyPr/>
          <a:lstStyle/>
          <a:p>
            <a:fld id="{F6510A81-E1C6-BD42-BE73-1B3BB53E2664}"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26085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C51C0D-9E82-FB81-111A-180EE9C371FD}"/>
              </a:ext>
            </a:extLst>
          </p:cNvPr>
          <p:cNvSpPr>
            <a:spLocks noGrp="1"/>
          </p:cNvSpPr>
          <p:nvPr>
            <p:ph idx="1"/>
          </p:nvPr>
        </p:nvSpPr>
        <p:spPr/>
        <p:txBody>
          <a:bodyPr>
            <a:normAutofit fontScale="92500"/>
          </a:bodyPr>
          <a:lstStyle/>
          <a:p>
            <a:r>
              <a:rPr lang="en-IT" dirty="0"/>
              <a:t>Scaling from LEP:</a:t>
            </a:r>
          </a:p>
          <a:p>
            <a:pPr lvl="1"/>
            <a:r>
              <a:rPr lang="en-IT" dirty="0"/>
              <a:t>energy loss/turn @ √s=240 GeV: 6.4 GeV</a:t>
            </a:r>
          </a:p>
          <a:p>
            <a:pPr lvl="1"/>
            <a:r>
              <a:rPr lang="en-IT" dirty="0"/>
              <a:t>energy loss/turn @ √s=230 GeV: 5.5 GeV </a:t>
            </a:r>
          </a:p>
          <a:p>
            <a:r>
              <a:rPr lang="en-IT" dirty="0"/>
              <a:t>A total 6.2 GV to be installed, with the same margin as FCCee</a:t>
            </a:r>
          </a:p>
          <a:p>
            <a:r>
              <a:rPr lang="en-IT" dirty="0"/>
              <a:t>“tt” FCCee cavities as possible baseline:</a:t>
            </a:r>
          </a:p>
          <a:p>
            <a:pPr lvl="1"/>
            <a:r>
              <a:rPr lang="en-IT" dirty="0"/>
              <a:t>800 MHz, 0.5MW, 18.7 MV/m long cavities</a:t>
            </a:r>
          </a:p>
          <a:p>
            <a:pPr lvl="1"/>
            <a:r>
              <a:rPr lang="en-IT" dirty="0"/>
              <a:t>Both for accelerator and collider</a:t>
            </a:r>
          </a:p>
          <a:p>
            <a:r>
              <a:rPr lang="en-IT" dirty="0"/>
              <a:t>4 even LSSs to be used</a:t>
            </a:r>
          </a:p>
          <a:p>
            <a:pPr lvl="1"/>
            <a:r>
              <a:rPr lang="en-IT" dirty="0"/>
              <a:t>2 for accelerator, 2 for booster</a:t>
            </a:r>
          </a:p>
          <a:p>
            <a:pPr lvl="1"/>
            <a:r>
              <a:rPr lang="en-IT" dirty="0"/>
              <a:t>Same cavities for e+ and e-</a:t>
            </a:r>
          </a:p>
          <a:p>
            <a:r>
              <a:rPr lang="en-IT" dirty="0"/>
              <a:t>Is there room enough? To be checked carefully. Preliminary studies:</a:t>
            </a:r>
          </a:p>
          <a:p>
            <a:pPr lvl="1"/>
            <a:r>
              <a:rPr lang="en-IT" dirty="0"/>
              <a:t>About 40 6-cells made of 9m long cryomodules in each LSS</a:t>
            </a:r>
          </a:p>
          <a:p>
            <a:pPr lvl="1"/>
            <a:r>
              <a:rPr lang="en-IT" dirty="0"/>
              <a:t>Including enough (1 per cell) 4m-long quads </a:t>
            </a:r>
            <a:r>
              <a:rPr lang="en-IT" dirty="0">
                <a:sym typeface="Wingdings" pitchFamily="2" charset="2"/>
              </a:rPr>
              <a:t> ~420 m, leaving enough room for separation and recombination</a:t>
            </a:r>
          </a:p>
          <a:p>
            <a:r>
              <a:rPr lang="en-IT" dirty="0">
                <a:sym typeface="Wingdings" pitchFamily="2" charset="2"/>
              </a:rPr>
              <a:t>Main item in the budget</a:t>
            </a:r>
            <a:endParaRPr lang="en-IT" dirty="0"/>
          </a:p>
          <a:p>
            <a:pPr lvl="1"/>
            <a:endParaRPr lang="en-IT" dirty="0"/>
          </a:p>
        </p:txBody>
      </p:sp>
      <p:sp>
        <p:nvSpPr>
          <p:cNvPr id="3" name="Title 2">
            <a:extLst>
              <a:ext uri="{FF2B5EF4-FFF2-40B4-BE49-F238E27FC236}">
                <a16:creationId xmlns:a16="http://schemas.microsoft.com/office/drawing/2014/main" id="{1F6CBEF0-E6F4-4156-2DA6-634570AC316F}"/>
              </a:ext>
            </a:extLst>
          </p:cNvPr>
          <p:cNvSpPr>
            <a:spLocks noGrp="1"/>
          </p:cNvSpPr>
          <p:nvPr>
            <p:ph type="title"/>
          </p:nvPr>
        </p:nvSpPr>
        <p:spPr/>
        <p:txBody>
          <a:bodyPr/>
          <a:lstStyle/>
          <a:p>
            <a:r>
              <a:rPr lang="en-IT" dirty="0"/>
              <a:t>RF system</a:t>
            </a:r>
          </a:p>
        </p:txBody>
      </p:sp>
      <p:sp>
        <p:nvSpPr>
          <p:cNvPr id="4" name="Slide Number Placeholder 3">
            <a:extLst>
              <a:ext uri="{FF2B5EF4-FFF2-40B4-BE49-F238E27FC236}">
                <a16:creationId xmlns:a16="http://schemas.microsoft.com/office/drawing/2014/main" id="{CA737E5B-D61B-70B8-CAEE-3725AFC65C6E}"/>
              </a:ext>
            </a:extLst>
          </p:cNvPr>
          <p:cNvSpPr>
            <a:spLocks noGrp="1"/>
          </p:cNvSpPr>
          <p:nvPr>
            <p:ph type="sldNum" sz="quarter" idx="10"/>
          </p:nvPr>
        </p:nvSpPr>
        <p:spPr/>
        <p:txBody>
          <a:bodyPr/>
          <a:lstStyle/>
          <a:p>
            <a:fld id="{F6510A81-E1C6-BD42-BE73-1B3BB53E2664}" type="slidenum">
              <a:rPr lang="en-US" smtClean="0">
                <a:solidFill>
                  <a:prstClr val="white"/>
                </a:solidFill>
              </a:rPr>
              <a:pPr/>
              <a:t>13</a:t>
            </a:fld>
            <a:endParaRPr lang="en-US">
              <a:solidFill>
                <a:prstClr val="white"/>
              </a:solidFill>
            </a:endParaRPr>
          </a:p>
        </p:txBody>
      </p:sp>
    </p:spTree>
    <p:extLst>
      <p:ext uri="{BB962C8B-B14F-4D97-AF65-F5344CB8AC3E}">
        <p14:creationId xmlns:p14="http://schemas.microsoft.com/office/powerpoint/2010/main" val="412685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F9E3A3-02BC-1938-323C-6D019D148D3F}"/>
              </a:ext>
            </a:extLst>
          </p:cNvPr>
          <p:cNvSpPr>
            <a:spLocks noGrp="1"/>
          </p:cNvSpPr>
          <p:nvPr>
            <p:ph idx="1"/>
          </p:nvPr>
        </p:nvSpPr>
        <p:spPr/>
        <p:txBody>
          <a:bodyPr/>
          <a:lstStyle/>
          <a:p>
            <a:r>
              <a:rPr lang="en-IT" dirty="0"/>
              <a:t>Possible baseline is 2 experiments: CMS and ATLAS revisited/adapted</a:t>
            </a:r>
          </a:p>
          <a:p>
            <a:pPr lvl="1"/>
            <a:r>
              <a:rPr lang="en-IT" dirty="0"/>
              <a:t>same magnets at lower field</a:t>
            </a:r>
          </a:p>
          <a:p>
            <a:pPr lvl="1"/>
            <a:r>
              <a:rPr lang="en-IT" dirty="0"/>
              <a:t>get rid of very forward subsystems (room for proper MDI, lumi monitors)</a:t>
            </a:r>
          </a:p>
          <a:p>
            <a:pPr lvl="1"/>
            <a:r>
              <a:rPr lang="en-IT" dirty="0"/>
              <a:t>exploit all the R&amp;D pursued for the FCCee detectors, especially for the central tracking and vertexing system; integrate PID </a:t>
            </a:r>
          </a:p>
          <a:p>
            <a:r>
              <a:rPr lang="en-IT" dirty="0"/>
              <a:t>MDI needs to be studied in details, much can be taken from FCCee (?)</a:t>
            </a:r>
          </a:p>
          <a:p>
            <a:r>
              <a:rPr lang="en-IT" dirty="0"/>
              <a:t>Booster beam pipe passing through the tracking system may be a reasonable option</a:t>
            </a:r>
          </a:p>
          <a:p>
            <a:endParaRPr lang="en-IT" dirty="0"/>
          </a:p>
        </p:txBody>
      </p:sp>
      <p:sp>
        <p:nvSpPr>
          <p:cNvPr id="3" name="Title 2">
            <a:extLst>
              <a:ext uri="{FF2B5EF4-FFF2-40B4-BE49-F238E27FC236}">
                <a16:creationId xmlns:a16="http://schemas.microsoft.com/office/drawing/2014/main" id="{0F96D8B7-79C9-99A2-5274-E54402BEB935}"/>
              </a:ext>
            </a:extLst>
          </p:cNvPr>
          <p:cNvSpPr>
            <a:spLocks noGrp="1"/>
          </p:cNvSpPr>
          <p:nvPr>
            <p:ph type="title"/>
          </p:nvPr>
        </p:nvSpPr>
        <p:spPr/>
        <p:txBody>
          <a:bodyPr/>
          <a:lstStyle/>
          <a:p>
            <a:r>
              <a:rPr lang="en-IT" dirty="0"/>
              <a:t>Experiments</a:t>
            </a:r>
          </a:p>
        </p:txBody>
      </p:sp>
      <p:sp>
        <p:nvSpPr>
          <p:cNvPr id="4" name="Slide Number Placeholder 3">
            <a:extLst>
              <a:ext uri="{FF2B5EF4-FFF2-40B4-BE49-F238E27FC236}">
                <a16:creationId xmlns:a16="http://schemas.microsoft.com/office/drawing/2014/main" id="{98DECB9C-0481-5073-9315-6F73656EDB77}"/>
              </a:ext>
            </a:extLst>
          </p:cNvPr>
          <p:cNvSpPr>
            <a:spLocks noGrp="1"/>
          </p:cNvSpPr>
          <p:nvPr>
            <p:ph type="sldNum" sz="quarter" idx="10"/>
          </p:nvPr>
        </p:nvSpPr>
        <p:spPr/>
        <p:txBody>
          <a:bodyPr/>
          <a:lstStyle/>
          <a:p>
            <a:fld id="{F6510A81-E1C6-BD42-BE73-1B3BB53E2664}" type="slidenum">
              <a:rPr lang="en-US" smtClean="0">
                <a:solidFill>
                  <a:prstClr val="white"/>
                </a:solidFill>
              </a:rPr>
              <a:pPr/>
              <a:t>14</a:t>
            </a:fld>
            <a:endParaRPr lang="en-US">
              <a:solidFill>
                <a:prstClr val="white"/>
              </a:solidFill>
            </a:endParaRPr>
          </a:p>
        </p:txBody>
      </p:sp>
    </p:spTree>
    <p:extLst>
      <p:ext uri="{BB962C8B-B14F-4D97-AF65-F5344CB8AC3E}">
        <p14:creationId xmlns:p14="http://schemas.microsoft.com/office/powerpoint/2010/main" val="338755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A3724C-1D86-5F0B-D469-38FD28701251}"/>
              </a:ext>
            </a:extLst>
          </p:cNvPr>
          <p:cNvSpPr>
            <a:spLocks noGrp="1"/>
          </p:cNvSpPr>
          <p:nvPr>
            <p:ph idx="1"/>
          </p:nvPr>
        </p:nvSpPr>
        <p:spPr/>
        <p:txBody>
          <a:bodyPr/>
          <a:lstStyle/>
          <a:p>
            <a:r>
              <a:rPr lang="en-IT" dirty="0"/>
              <a:t>Reasonable to assume Physics performances on Higgs coupling and EW parameters to scale with lumi w.r.t to what quoted for FCCee</a:t>
            </a:r>
          </a:p>
          <a:p>
            <a:pPr lvl="1"/>
            <a:r>
              <a:rPr lang="en-IT" dirty="0"/>
              <a:t>instantaneous lumi: LEP/FCCee ~ 1/5 at all energies (but tt). Ratio of overall integrated lumi may be different (H factor, num of detectors, running time, etc.)</a:t>
            </a:r>
          </a:p>
          <a:p>
            <a:pPr lvl="1"/>
            <a:r>
              <a:rPr lang="en-IT" dirty="0"/>
              <a:t>Can beam energy be improved w.r.t LEP? What’s its overall impact?</a:t>
            </a:r>
          </a:p>
          <a:p>
            <a:r>
              <a:rPr lang="en-IT" dirty="0"/>
              <a:t>Detailed studies need to (are being) performed, including the input from HL-LHC results</a:t>
            </a:r>
          </a:p>
          <a:p>
            <a:pPr lvl="1"/>
            <a:r>
              <a:rPr lang="en-IT" dirty="0"/>
              <a:t>Combination of the two not merely statistical</a:t>
            </a:r>
          </a:p>
          <a:p>
            <a:r>
              <a:rPr lang="en-IT" dirty="0"/>
              <a:t>How precise is precise enough?</a:t>
            </a:r>
          </a:p>
          <a:p>
            <a:pPr lvl="1"/>
            <a:r>
              <a:rPr lang="en-IT" dirty="0"/>
              <a:t>For the various physics objectives, at what point the measurements will become systematic limited?     </a:t>
            </a:r>
          </a:p>
        </p:txBody>
      </p:sp>
      <p:sp>
        <p:nvSpPr>
          <p:cNvPr id="3" name="Title 2">
            <a:extLst>
              <a:ext uri="{FF2B5EF4-FFF2-40B4-BE49-F238E27FC236}">
                <a16:creationId xmlns:a16="http://schemas.microsoft.com/office/drawing/2014/main" id="{AEE4970F-0E0A-247B-39CA-A7A4A1D382B6}"/>
              </a:ext>
            </a:extLst>
          </p:cNvPr>
          <p:cNvSpPr>
            <a:spLocks noGrp="1"/>
          </p:cNvSpPr>
          <p:nvPr>
            <p:ph type="title"/>
          </p:nvPr>
        </p:nvSpPr>
        <p:spPr/>
        <p:txBody>
          <a:bodyPr/>
          <a:lstStyle/>
          <a:p>
            <a:r>
              <a:rPr lang="en-IT" dirty="0"/>
              <a:t>Physics</a:t>
            </a:r>
          </a:p>
        </p:txBody>
      </p:sp>
      <p:sp>
        <p:nvSpPr>
          <p:cNvPr id="4" name="Slide Number Placeholder 3">
            <a:extLst>
              <a:ext uri="{FF2B5EF4-FFF2-40B4-BE49-F238E27FC236}">
                <a16:creationId xmlns:a16="http://schemas.microsoft.com/office/drawing/2014/main" id="{0211CA8B-C610-7884-F240-8E94DF9CA6A7}"/>
              </a:ext>
            </a:extLst>
          </p:cNvPr>
          <p:cNvSpPr>
            <a:spLocks noGrp="1"/>
          </p:cNvSpPr>
          <p:nvPr>
            <p:ph type="sldNum" sz="quarter" idx="10"/>
          </p:nvPr>
        </p:nvSpPr>
        <p:spPr/>
        <p:txBody>
          <a:bodyPr/>
          <a:lstStyle/>
          <a:p>
            <a:fld id="{F6510A81-E1C6-BD42-BE73-1B3BB53E2664}" type="slidenum">
              <a:rPr lang="en-US" smtClean="0">
                <a:solidFill>
                  <a:prstClr val="white"/>
                </a:solidFill>
              </a:rPr>
              <a:pPr/>
              <a:t>15</a:t>
            </a:fld>
            <a:endParaRPr lang="en-US">
              <a:solidFill>
                <a:prstClr val="white"/>
              </a:solidFill>
            </a:endParaRPr>
          </a:p>
        </p:txBody>
      </p:sp>
    </p:spTree>
    <p:extLst>
      <p:ext uri="{BB962C8B-B14F-4D97-AF65-F5344CB8AC3E}">
        <p14:creationId xmlns:p14="http://schemas.microsoft.com/office/powerpoint/2010/main" val="251969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CC9111-238D-4F0D-B036-1F8214C213A4}"/>
              </a:ext>
            </a:extLst>
          </p:cNvPr>
          <p:cNvSpPr>
            <a:spLocks noGrp="1"/>
          </p:cNvSpPr>
          <p:nvPr>
            <p:ph idx="1"/>
          </p:nvPr>
        </p:nvSpPr>
        <p:spPr/>
        <p:txBody>
          <a:bodyPr/>
          <a:lstStyle/>
          <a:p>
            <a:r>
              <a:rPr lang="en-IT" dirty="0"/>
              <a:t>Studies are being conducted, extrapolating from current scenarii and FCC costing. </a:t>
            </a:r>
          </a:p>
          <a:p>
            <a:r>
              <a:rPr lang="en-IT" dirty="0"/>
              <a:t>Overall LEP3 cost estimated around 3BCHF. This includes:</a:t>
            </a:r>
          </a:p>
          <a:p>
            <a:pPr lvl="1"/>
            <a:r>
              <a:rPr lang="en-IT" dirty="0"/>
              <a:t>Accelerator: 2BCHF (1BCHF for RF); Injector/transfer lines: 300MCHF;  Technical infrastructer: 300MCHF; Civil engineering: 200MCHF; LHC removal/LEP3 installation: 150MCHF</a:t>
            </a:r>
          </a:p>
          <a:p>
            <a:r>
              <a:rPr lang="en-IT" dirty="0"/>
              <a:t>LEP3 requires the program of HL-LHC to be exploited</a:t>
            </a:r>
          </a:p>
          <a:p>
            <a:pPr lvl="1"/>
            <a:r>
              <a:rPr lang="en-IT" dirty="0"/>
              <a:t>Flat inst lumi running may yield a reasonable end of operations once int lumi doubling time becomes too long (e.g. 6-7 years)</a:t>
            </a:r>
          </a:p>
          <a:p>
            <a:pPr lvl="1"/>
            <a:r>
              <a:rPr lang="en-IT" dirty="0"/>
              <a:t>If HL-LHC stopped before 2040, LEP3 could be running in the first half of that decade</a:t>
            </a:r>
          </a:p>
          <a:p>
            <a:r>
              <a:rPr lang="en-IT" dirty="0"/>
              <a:t>With such schedule LEP3 cost would be well within the standard CERN budget, allowing potentially other future oriented initiatives (e.g. muon collider demonstrator) </a:t>
            </a:r>
          </a:p>
          <a:p>
            <a:pPr lvl="1"/>
            <a:endParaRPr lang="en-IT" dirty="0"/>
          </a:p>
        </p:txBody>
      </p:sp>
      <p:sp>
        <p:nvSpPr>
          <p:cNvPr id="3" name="Title 2">
            <a:extLst>
              <a:ext uri="{FF2B5EF4-FFF2-40B4-BE49-F238E27FC236}">
                <a16:creationId xmlns:a16="http://schemas.microsoft.com/office/drawing/2014/main" id="{582C05B3-AAC0-F390-B74E-7D3900358AFF}"/>
              </a:ext>
            </a:extLst>
          </p:cNvPr>
          <p:cNvSpPr>
            <a:spLocks noGrp="1"/>
          </p:cNvSpPr>
          <p:nvPr>
            <p:ph type="title"/>
          </p:nvPr>
        </p:nvSpPr>
        <p:spPr/>
        <p:txBody>
          <a:bodyPr/>
          <a:lstStyle/>
          <a:p>
            <a:r>
              <a:rPr lang="en-IT" dirty="0"/>
              <a:t>Cost/Schedule</a:t>
            </a:r>
          </a:p>
        </p:txBody>
      </p:sp>
      <p:sp>
        <p:nvSpPr>
          <p:cNvPr id="4" name="Slide Number Placeholder 3">
            <a:extLst>
              <a:ext uri="{FF2B5EF4-FFF2-40B4-BE49-F238E27FC236}">
                <a16:creationId xmlns:a16="http://schemas.microsoft.com/office/drawing/2014/main" id="{007A3C49-7B74-3822-399A-6E1CDCAE6D89}"/>
              </a:ext>
            </a:extLst>
          </p:cNvPr>
          <p:cNvSpPr>
            <a:spLocks noGrp="1"/>
          </p:cNvSpPr>
          <p:nvPr>
            <p:ph type="sldNum" sz="quarter" idx="10"/>
          </p:nvPr>
        </p:nvSpPr>
        <p:spPr/>
        <p:txBody>
          <a:bodyPr/>
          <a:lstStyle/>
          <a:p>
            <a:fld id="{F6510A81-E1C6-BD42-BE73-1B3BB53E2664}" type="slidenum">
              <a:rPr lang="en-US" smtClean="0">
                <a:solidFill>
                  <a:prstClr val="white"/>
                </a:solidFill>
              </a:rPr>
              <a:pPr/>
              <a:t>16</a:t>
            </a:fld>
            <a:endParaRPr lang="en-US">
              <a:solidFill>
                <a:prstClr val="white"/>
              </a:solidFill>
            </a:endParaRPr>
          </a:p>
        </p:txBody>
      </p:sp>
    </p:spTree>
    <p:extLst>
      <p:ext uri="{BB962C8B-B14F-4D97-AF65-F5344CB8AC3E}">
        <p14:creationId xmlns:p14="http://schemas.microsoft.com/office/powerpoint/2010/main" val="103472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6B1B3-2DB3-45E8-8310-50CB85A35FDA}"/>
              </a:ext>
            </a:extLst>
          </p:cNvPr>
          <p:cNvSpPr>
            <a:spLocks noGrp="1"/>
          </p:cNvSpPr>
          <p:nvPr>
            <p:ph idx="1"/>
          </p:nvPr>
        </p:nvSpPr>
        <p:spPr/>
        <p:txBody>
          <a:bodyPr/>
          <a:lstStyle/>
          <a:p>
            <a:r>
              <a:rPr lang="en-IT" dirty="0"/>
              <a:t>A backup option for FCC is needed. LEP3 is a reasonable proposal for that</a:t>
            </a:r>
          </a:p>
          <a:p>
            <a:pPr lvl="1"/>
            <a:r>
              <a:rPr lang="en-IT" dirty="0"/>
              <a:t>Addresses the potential FCC showstoppers</a:t>
            </a:r>
          </a:p>
          <a:p>
            <a:pPr lvl="1"/>
            <a:r>
              <a:rPr lang="en-IT" dirty="0"/>
              <a:t>although suboptimal, will yield results for the same Physics cases as FCCee</a:t>
            </a:r>
          </a:p>
          <a:p>
            <a:pPr lvl="1"/>
            <a:r>
              <a:rPr lang="en-IT" dirty="0"/>
              <a:t>Leave room (time, budget, resources) for further development of the machine to probe directly the energy frontier</a:t>
            </a:r>
          </a:p>
          <a:p>
            <a:r>
              <a:rPr lang="en-IT" dirty="0"/>
              <a:t>Worth considering preparing a document to be submitted as input to the strategy, work is being done in that sense</a:t>
            </a:r>
          </a:p>
          <a:p>
            <a:pPr lvl="1"/>
            <a:r>
              <a:rPr lang="en-IT" dirty="0"/>
              <a:t>Whatever the fallback option, that will require further studies and adequate funding</a:t>
            </a:r>
          </a:p>
          <a:p>
            <a:pPr marL="0" indent="0">
              <a:buNone/>
            </a:pPr>
            <a:endParaRPr lang="en-IT" dirty="0"/>
          </a:p>
        </p:txBody>
      </p:sp>
      <p:sp>
        <p:nvSpPr>
          <p:cNvPr id="3" name="Title 2">
            <a:extLst>
              <a:ext uri="{FF2B5EF4-FFF2-40B4-BE49-F238E27FC236}">
                <a16:creationId xmlns:a16="http://schemas.microsoft.com/office/drawing/2014/main" id="{DDEB0DD2-CD78-6AE2-2FAB-947578B2A794}"/>
              </a:ext>
            </a:extLst>
          </p:cNvPr>
          <p:cNvSpPr>
            <a:spLocks noGrp="1"/>
          </p:cNvSpPr>
          <p:nvPr>
            <p:ph type="title"/>
          </p:nvPr>
        </p:nvSpPr>
        <p:spPr/>
        <p:txBody>
          <a:bodyPr/>
          <a:lstStyle/>
          <a:p>
            <a:r>
              <a:rPr lang="en-IT" dirty="0"/>
              <a:t>Conclusions</a:t>
            </a:r>
          </a:p>
        </p:txBody>
      </p:sp>
      <p:sp>
        <p:nvSpPr>
          <p:cNvPr id="4" name="Slide Number Placeholder 3">
            <a:extLst>
              <a:ext uri="{FF2B5EF4-FFF2-40B4-BE49-F238E27FC236}">
                <a16:creationId xmlns:a16="http://schemas.microsoft.com/office/drawing/2014/main" id="{98D34704-D3B1-3541-AC14-A14B9F2E22DC}"/>
              </a:ext>
            </a:extLst>
          </p:cNvPr>
          <p:cNvSpPr>
            <a:spLocks noGrp="1"/>
          </p:cNvSpPr>
          <p:nvPr>
            <p:ph type="sldNum" sz="quarter" idx="10"/>
          </p:nvPr>
        </p:nvSpPr>
        <p:spPr/>
        <p:txBody>
          <a:bodyPr/>
          <a:lstStyle/>
          <a:p>
            <a:fld id="{F6510A81-E1C6-BD42-BE73-1B3BB53E2664}" type="slidenum">
              <a:rPr lang="en-US" smtClean="0">
                <a:solidFill>
                  <a:prstClr val="white"/>
                </a:solidFill>
              </a:rPr>
              <a:pPr/>
              <a:t>17</a:t>
            </a:fld>
            <a:endParaRPr lang="en-US">
              <a:solidFill>
                <a:prstClr val="white"/>
              </a:solidFill>
            </a:endParaRPr>
          </a:p>
        </p:txBody>
      </p:sp>
    </p:spTree>
    <p:extLst>
      <p:ext uri="{BB962C8B-B14F-4D97-AF65-F5344CB8AC3E}">
        <p14:creationId xmlns:p14="http://schemas.microsoft.com/office/powerpoint/2010/main" val="242165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EBE0AA-CB36-A3E2-6D21-BB68D42F577A}"/>
              </a:ext>
            </a:extLst>
          </p:cNvPr>
          <p:cNvSpPr>
            <a:spLocks noGrp="1"/>
          </p:cNvSpPr>
          <p:nvPr>
            <p:ph idx="1"/>
          </p:nvPr>
        </p:nvSpPr>
        <p:spPr>
          <a:xfrm>
            <a:off x="122664" y="1234462"/>
            <a:ext cx="8832601" cy="5230291"/>
          </a:xfrm>
        </p:spPr>
        <p:txBody>
          <a:bodyPr/>
          <a:lstStyle/>
          <a:p>
            <a:r>
              <a:rPr lang="en-IT" dirty="0"/>
              <a:t>First year with a decent luminosity (5/fb) at 7 TeV. </a:t>
            </a:r>
          </a:p>
          <a:p>
            <a:r>
              <a:rPr lang="en-IT" dirty="0"/>
              <a:t>CERN end of the year summary by CMS and ATLAS: Higgs “non-exlusion” around 115-127 GeV.</a:t>
            </a:r>
          </a:p>
          <a:p>
            <a:pPr lvl="1"/>
            <a:r>
              <a:rPr lang="en-IT" dirty="0"/>
              <a:t>LEP2 top energy not far!</a:t>
            </a:r>
          </a:p>
          <a:p>
            <a:r>
              <a:rPr lang="en-IT" dirty="0"/>
              <a:t>First LEP3 paper by Blondel&amp;Zimmermann </a:t>
            </a:r>
          </a:p>
        </p:txBody>
      </p:sp>
      <p:sp>
        <p:nvSpPr>
          <p:cNvPr id="3" name="Title 2">
            <a:extLst>
              <a:ext uri="{FF2B5EF4-FFF2-40B4-BE49-F238E27FC236}">
                <a16:creationId xmlns:a16="http://schemas.microsoft.com/office/drawing/2014/main" id="{94D6C333-E111-3777-257A-895E08611250}"/>
              </a:ext>
            </a:extLst>
          </p:cNvPr>
          <p:cNvSpPr>
            <a:spLocks noGrp="1"/>
          </p:cNvSpPr>
          <p:nvPr>
            <p:ph type="title"/>
          </p:nvPr>
        </p:nvSpPr>
        <p:spPr/>
        <p:txBody>
          <a:bodyPr/>
          <a:lstStyle/>
          <a:p>
            <a:r>
              <a:rPr lang="en-IT" dirty="0"/>
              <a:t>Historic introduction</a:t>
            </a:r>
          </a:p>
        </p:txBody>
      </p:sp>
      <p:sp>
        <p:nvSpPr>
          <p:cNvPr id="4" name="Slide Number Placeholder 3">
            <a:extLst>
              <a:ext uri="{FF2B5EF4-FFF2-40B4-BE49-F238E27FC236}">
                <a16:creationId xmlns:a16="http://schemas.microsoft.com/office/drawing/2014/main" id="{FB892CC6-877E-AED1-0893-CEDC5DD6B403}"/>
              </a:ext>
            </a:extLst>
          </p:cNvPr>
          <p:cNvSpPr>
            <a:spLocks noGrp="1"/>
          </p:cNvSpPr>
          <p:nvPr>
            <p:ph type="sldNum" sz="quarter" idx="10"/>
          </p:nvPr>
        </p:nvSpPr>
        <p:spPr/>
        <p:txBody>
          <a:bodyPr/>
          <a:lstStyle/>
          <a:p>
            <a:fld id="{F6510A81-E1C6-BD42-BE73-1B3BB53E2664}" type="slidenum">
              <a:rPr lang="en-US" smtClean="0">
                <a:solidFill>
                  <a:prstClr val="white"/>
                </a:solidFill>
              </a:rPr>
              <a:pPr/>
              <a:t>2</a:t>
            </a:fld>
            <a:endParaRPr lang="en-US">
              <a:solidFill>
                <a:prstClr val="white"/>
              </a:solidFill>
            </a:endParaRPr>
          </a:p>
        </p:txBody>
      </p:sp>
      <p:pic>
        <p:nvPicPr>
          <p:cNvPr id="6" name="Picture 5" descr="A graph with green and yellow lines&#10;&#10;Description automatically generated">
            <a:extLst>
              <a:ext uri="{FF2B5EF4-FFF2-40B4-BE49-F238E27FC236}">
                <a16:creationId xmlns:a16="http://schemas.microsoft.com/office/drawing/2014/main" id="{7BC3C24F-9D56-E084-C535-EB4B05B9431A}"/>
              </a:ext>
            </a:extLst>
          </p:cNvPr>
          <p:cNvPicPr>
            <a:picLocks noChangeAspect="1"/>
          </p:cNvPicPr>
          <p:nvPr/>
        </p:nvPicPr>
        <p:blipFill>
          <a:blip r:embed="rId2"/>
          <a:stretch>
            <a:fillRect/>
          </a:stretch>
        </p:blipFill>
        <p:spPr>
          <a:xfrm>
            <a:off x="188735" y="3403052"/>
            <a:ext cx="4422251" cy="3221586"/>
          </a:xfrm>
          <a:prstGeom prst="rect">
            <a:avLst/>
          </a:prstGeom>
        </p:spPr>
      </p:pic>
      <p:pic>
        <p:nvPicPr>
          <p:cNvPr id="7" name="Picture 6" descr="A document with text on it&#10;&#10;Description automatically generated">
            <a:extLst>
              <a:ext uri="{FF2B5EF4-FFF2-40B4-BE49-F238E27FC236}">
                <a16:creationId xmlns:a16="http://schemas.microsoft.com/office/drawing/2014/main" id="{637C5BAA-C4A5-56C8-7463-3667D38F0F53}"/>
              </a:ext>
            </a:extLst>
          </p:cNvPr>
          <p:cNvPicPr>
            <a:picLocks noChangeAspect="1"/>
          </p:cNvPicPr>
          <p:nvPr/>
        </p:nvPicPr>
        <p:blipFill>
          <a:blip r:embed="rId3"/>
          <a:stretch>
            <a:fillRect/>
          </a:stretch>
        </p:blipFill>
        <p:spPr>
          <a:xfrm>
            <a:off x="4862574" y="3403052"/>
            <a:ext cx="4281426" cy="3078549"/>
          </a:xfrm>
          <a:prstGeom prst="rect">
            <a:avLst/>
          </a:prstGeom>
        </p:spPr>
      </p:pic>
      <p:sp>
        <p:nvSpPr>
          <p:cNvPr id="9" name="TextBox 8">
            <a:extLst>
              <a:ext uri="{FF2B5EF4-FFF2-40B4-BE49-F238E27FC236}">
                <a16:creationId xmlns:a16="http://schemas.microsoft.com/office/drawing/2014/main" id="{DC8175B4-9297-D645-403D-A56DED8F32BF}"/>
              </a:ext>
            </a:extLst>
          </p:cNvPr>
          <p:cNvSpPr txBox="1"/>
          <p:nvPr/>
        </p:nvSpPr>
        <p:spPr>
          <a:xfrm>
            <a:off x="279424" y="832593"/>
            <a:ext cx="4583150" cy="461665"/>
          </a:xfrm>
          <a:prstGeom prst="rect">
            <a:avLst/>
          </a:prstGeom>
          <a:noFill/>
        </p:spPr>
        <p:txBody>
          <a:bodyPr wrap="square">
            <a:spAutoFit/>
          </a:bodyPr>
          <a:lstStyle/>
          <a:p>
            <a:r>
              <a:rPr lang="en-IT" sz="2400" dirty="0">
                <a:solidFill>
                  <a:srgbClr val="FF0000"/>
                </a:solidFill>
              </a:rPr>
              <a:t>Dec 2011 </a:t>
            </a:r>
          </a:p>
        </p:txBody>
      </p:sp>
    </p:spTree>
    <p:extLst>
      <p:ext uri="{BB962C8B-B14F-4D97-AF65-F5344CB8AC3E}">
        <p14:creationId xmlns:p14="http://schemas.microsoft.com/office/powerpoint/2010/main" val="427074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EB66D-DDE9-A21D-626C-16A2CE3A9905}"/>
              </a:ext>
            </a:extLst>
          </p:cNvPr>
          <p:cNvSpPr>
            <a:spLocks noGrp="1"/>
          </p:cNvSpPr>
          <p:nvPr>
            <p:ph type="title"/>
          </p:nvPr>
        </p:nvSpPr>
        <p:spPr/>
        <p:txBody>
          <a:bodyPr/>
          <a:lstStyle/>
          <a:p>
            <a:r>
              <a:rPr lang="en-IT" dirty="0"/>
              <a:t>Historic introduction</a:t>
            </a:r>
          </a:p>
        </p:txBody>
      </p:sp>
      <p:sp>
        <p:nvSpPr>
          <p:cNvPr id="4" name="Slide Number Placeholder 3">
            <a:extLst>
              <a:ext uri="{FF2B5EF4-FFF2-40B4-BE49-F238E27FC236}">
                <a16:creationId xmlns:a16="http://schemas.microsoft.com/office/drawing/2014/main" id="{EC888D4A-5A92-9BA3-1D47-A6815381D246}"/>
              </a:ext>
            </a:extLst>
          </p:cNvPr>
          <p:cNvSpPr>
            <a:spLocks noGrp="1"/>
          </p:cNvSpPr>
          <p:nvPr>
            <p:ph type="sldNum" sz="quarter" idx="10"/>
          </p:nvPr>
        </p:nvSpPr>
        <p:spPr/>
        <p:txBody>
          <a:bodyPr/>
          <a:lstStyle/>
          <a:p>
            <a:fld id="{F6510A81-E1C6-BD42-BE73-1B3BB53E2664}" type="slidenum">
              <a:rPr lang="en-US" smtClean="0">
                <a:solidFill>
                  <a:prstClr val="white"/>
                </a:solidFill>
              </a:rPr>
              <a:pPr/>
              <a:t>3</a:t>
            </a:fld>
            <a:endParaRPr lang="en-US">
              <a:solidFill>
                <a:prstClr val="white"/>
              </a:solidFill>
            </a:endParaRPr>
          </a:p>
        </p:txBody>
      </p:sp>
      <p:pic>
        <p:nvPicPr>
          <p:cNvPr id="6" name="Picture 5" descr="A screenshot of a computer&#10;&#10;Description automatically generated">
            <a:extLst>
              <a:ext uri="{FF2B5EF4-FFF2-40B4-BE49-F238E27FC236}">
                <a16:creationId xmlns:a16="http://schemas.microsoft.com/office/drawing/2014/main" id="{FFA1CBBC-5372-F779-1DCA-AEAA5E06FAF2}"/>
              </a:ext>
            </a:extLst>
          </p:cNvPr>
          <p:cNvPicPr>
            <a:picLocks noChangeAspect="1"/>
          </p:cNvPicPr>
          <p:nvPr/>
        </p:nvPicPr>
        <p:blipFill>
          <a:blip r:embed="rId2"/>
          <a:stretch>
            <a:fillRect/>
          </a:stretch>
        </p:blipFill>
        <p:spPr>
          <a:xfrm>
            <a:off x="0" y="1294258"/>
            <a:ext cx="5384800" cy="2794000"/>
          </a:xfrm>
          <a:prstGeom prst="rect">
            <a:avLst/>
          </a:prstGeom>
        </p:spPr>
      </p:pic>
      <p:sp>
        <p:nvSpPr>
          <p:cNvPr id="7" name="TextBox 6">
            <a:extLst>
              <a:ext uri="{FF2B5EF4-FFF2-40B4-BE49-F238E27FC236}">
                <a16:creationId xmlns:a16="http://schemas.microsoft.com/office/drawing/2014/main" id="{B21E9EE8-21FA-6E5D-783C-D136ECBA349F}"/>
              </a:ext>
            </a:extLst>
          </p:cNvPr>
          <p:cNvSpPr txBox="1"/>
          <p:nvPr/>
        </p:nvSpPr>
        <p:spPr>
          <a:xfrm>
            <a:off x="279423" y="832593"/>
            <a:ext cx="8719611" cy="461665"/>
          </a:xfrm>
          <a:prstGeom prst="rect">
            <a:avLst/>
          </a:prstGeom>
          <a:noFill/>
        </p:spPr>
        <p:txBody>
          <a:bodyPr wrap="square">
            <a:spAutoFit/>
          </a:bodyPr>
          <a:lstStyle/>
          <a:p>
            <a:r>
              <a:rPr lang="en-IT" sz="2400" dirty="0">
                <a:solidFill>
                  <a:srgbClr val="FF0000"/>
                </a:solidFill>
              </a:rPr>
              <a:t>From June 2012: semi-clandestine (T)LEP3 </a:t>
            </a:r>
            <a:r>
              <a:rPr lang="en-IT" sz="2400" dirty="0">
                <a:solidFill>
                  <a:srgbClr val="FF0000"/>
                </a:solidFill>
                <a:hlinkClick r:id="rId3"/>
              </a:rPr>
              <a:t>workshops</a:t>
            </a:r>
            <a:r>
              <a:rPr lang="en-IT" sz="2400" dirty="0">
                <a:solidFill>
                  <a:srgbClr val="FF0000"/>
                </a:solidFill>
              </a:rPr>
              <a:t> (EuCARD) </a:t>
            </a:r>
          </a:p>
        </p:txBody>
      </p:sp>
      <p:pic>
        <p:nvPicPr>
          <p:cNvPr id="9" name="Picture 8" descr="A screenshot of a computer&#10;&#10;Description automatically generated">
            <a:extLst>
              <a:ext uri="{FF2B5EF4-FFF2-40B4-BE49-F238E27FC236}">
                <a16:creationId xmlns:a16="http://schemas.microsoft.com/office/drawing/2014/main" id="{C1FB3A40-AEAC-0DC0-0D04-98361FF4C2CA}"/>
              </a:ext>
            </a:extLst>
          </p:cNvPr>
          <p:cNvPicPr>
            <a:picLocks noChangeAspect="1"/>
          </p:cNvPicPr>
          <p:nvPr/>
        </p:nvPicPr>
        <p:blipFill>
          <a:blip r:embed="rId4"/>
          <a:stretch>
            <a:fillRect/>
          </a:stretch>
        </p:blipFill>
        <p:spPr>
          <a:xfrm>
            <a:off x="1773041" y="2158365"/>
            <a:ext cx="4839784" cy="376933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1785D8C-1CC5-7751-F2BD-23D5F04BDF00}"/>
              </a:ext>
            </a:extLst>
          </p:cNvPr>
          <p:cNvPicPr>
            <a:picLocks noChangeAspect="1"/>
          </p:cNvPicPr>
          <p:nvPr/>
        </p:nvPicPr>
        <p:blipFill>
          <a:blip r:embed="rId5"/>
          <a:stretch>
            <a:fillRect/>
          </a:stretch>
        </p:blipFill>
        <p:spPr>
          <a:xfrm>
            <a:off x="4572000" y="2843529"/>
            <a:ext cx="4572000" cy="3781109"/>
          </a:xfrm>
          <a:prstGeom prst="rect">
            <a:avLst/>
          </a:prstGeom>
        </p:spPr>
      </p:pic>
    </p:spTree>
    <p:extLst>
      <p:ext uri="{BB962C8B-B14F-4D97-AF65-F5344CB8AC3E}">
        <p14:creationId xmlns:p14="http://schemas.microsoft.com/office/powerpoint/2010/main" val="612424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4F145-E648-24A3-216E-F288B7D933C0}"/>
              </a:ext>
            </a:extLst>
          </p:cNvPr>
          <p:cNvSpPr>
            <a:spLocks noGrp="1"/>
          </p:cNvSpPr>
          <p:nvPr>
            <p:ph type="title"/>
          </p:nvPr>
        </p:nvSpPr>
        <p:spPr/>
        <p:txBody>
          <a:bodyPr/>
          <a:lstStyle/>
          <a:p>
            <a:r>
              <a:rPr lang="en-IT" dirty="0"/>
              <a:t>(my main personal contribution)</a:t>
            </a:r>
          </a:p>
        </p:txBody>
      </p:sp>
      <p:sp>
        <p:nvSpPr>
          <p:cNvPr id="4" name="Slide Number Placeholder 3">
            <a:extLst>
              <a:ext uri="{FF2B5EF4-FFF2-40B4-BE49-F238E27FC236}">
                <a16:creationId xmlns:a16="http://schemas.microsoft.com/office/drawing/2014/main" id="{8817580C-EEE2-B64B-F9DB-E3FA46F278C2}"/>
              </a:ext>
            </a:extLst>
          </p:cNvPr>
          <p:cNvSpPr>
            <a:spLocks noGrp="1"/>
          </p:cNvSpPr>
          <p:nvPr>
            <p:ph type="sldNum" sz="quarter" idx="10"/>
          </p:nvPr>
        </p:nvSpPr>
        <p:spPr/>
        <p:txBody>
          <a:bodyPr/>
          <a:lstStyle/>
          <a:p>
            <a:fld id="{F6510A81-E1C6-BD42-BE73-1B3BB53E2664}" type="slidenum">
              <a:rPr lang="en-US" smtClean="0">
                <a:solidFill>
                  <a:prstClr val="white"/>
                </a:solidFill>
              </a:rPr>
              <a:pPr/>
              <a:t>4</a:t>
            </a:fld>
            <a:endParaRPr lang="en-US">
              <a:solidFill>
                <a:prstClr val="white"/>
              </a:solidFill>
            </a:endParaRPr>
          </a:p>
        </p:txBody>
      </p:sp>
      <p:pic>
        <p:nvPicPr>
          <p:cNvPr id="5" name="Picture 6" descr="tlepH_fullSim_Y.gif">
            <a:extLst>
              <a:ext uri="{FF2B5EF4-FFF2-40B4-BE49-F238E27FC236}">
                <a16:creationId xmlns:a16="http://schemas.microsoft.com/office/drawing/2014/main" id="{9468CCE3-2A1D-9341-784A-8691176D0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1763" y="3769112"/>
            <a:ext cx="3973181" cy="285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DB38969-FB66-E2E9-3E93-C0F65A4AA4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78" y="959876"/>
            <a:ext cx="3614074" cy="246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33A34C7-7272-505B-8159-73633DD7C8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69112"/>
            <a:ext cx="3995072" cy="285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a:extLst>
              <a:ext uri="{FF2B5EF4-FFF2-40B4-BE49-F238E27FC236}">
                <a16:creationId xmlns:a16="http://schemas.microsoft.com/office/drawing/2014/main" id="{29FCA22F-2311-C886-DCFF-D7AD59D0175E}"/>
              </a:ext>
            </a:extLst>
          </p:cNvPr>
          <p:cNvSpPr>
            <a:spLocks noGrp="1"/>
          </p:cNvSpPr>
          <p:nvPr>
            <p:ph idx="1"/>
          </p:nvPr>
        </p:nvSpPr>
        <p:spPr>
          <a:xfrm>
            <a:off x="148249" y="959877"/>
            <a:ext cx="5233430" cy="2809236"/>
          </a:xfrm>
        </p:spPr>
        <p:txBody>
          <a:bodyPr>
            <a:normAutofit/>
          </a:bodyPr>
          <a:lstStyle/>
          <a:p>
            <a:r>
              <a:rPr lang="en-US" altLang="en-IT" dirty="0">
                <a:ea typeface="ＭＳ Ｐゴシック" panose="020B0600070205080204" pitchFamily="34" charset="-128"/>
              </a:rPr>
              <a:t>Beams crossing simulation at (T)LEP3 </a:t>
            </a:r>
          </a:p>
          <a:p>
            <a:pPr lvl="1"/>
            <a:r>
              <a:rPr lang="en-US" altLang="en-IT" dirty="0" err="1">
                <a:ea typeface="ＭＳ Ｐゴシック" panose="020B0600070205080204" pitchFamily="34" charset="-128"/>
              </a:rPr>
              <a:t>Beamstrahlung</a:t>
            </a:r>
            <a:r>
              <a:rPr lang="en-US" altLang="en-IT" dirty="0">
                <a:ea typeface="ＭＳ Ｐゴシック" panose="020B0600070205080204" pitchFamily="34" charset="-128"/>
              </a:rPr>
              <a:t> lifetime results (TLEP)</a:t>
            </a:r>
          </a:p>
          <a:p>
            <a:pPr lvl="1"/>
            <a:r>
              <a:rPr lang="en-US" altLang="en-IT" dirty="0">
                <a:ea typeface="ＭＳ Ｐゴシック" panose="020B0600070205080204" pitchFamily="34" charset="-128"/>
              </a:rPr>
              <a:t>Luminosity profile</a:t>
            </a:r>
          </a:p>
          <a:p>
            <a:pPr lvl="1"/>
            <a:r>
              <a:rPr lang="en-US" altLang="en-IT" dirty="0">
                <a:ea typeface="ＭＳ Ｐゴシック" panose="020B0600070205080204" pitchFamily="34" charset="-128"/>
              </a:rPr>
              <a:t>Power dissipation</a:t>
            </a:r>
          </a:p>
          <a:p>
            <a:r>
              <a:rPr lang="en-US" altLang="en-IT" dirty="0">
                <a:ea typeface="ＭＳ Ｐゴシック" panose="020B0600070205080204" pitchFamily="34" charset="-128"/>
              </a:rPr>
              <a:t>Multi-turn simulation</a:t>
            </a:r>
          </a:p>
          <a:p>
            <a:r>
              <a:rPr lang="en-US" dirty="0">
                <a:ea typeface="ＭＳ Ｐゴシック" panose="020B0600070205080204" pitchFamily="34" charset="-128"/>
              </a:rPr>
              <a:t>(effort limited to that period) </a:t>
            </a:r>
            <a:endParaRPr lang="en-IT" dirty="0"/>
          </a:p>
        </p:txBody>
      </p:sp>
    </p:spTree>
    <p:extLst>
      <p:ext uri="{BB962C8B-B14F-4D97-AF65-F5344CB8AC3E}">
        <p14:creationId xmlns:p14="http://schemas.microsoft.com/office/powerpoint/2010/main" val="227866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4C328-139F-3F1C-9117-8F0E062365BB}"/>
              </a:ext>
            </a:extLst>
          </p:cNvPr>
          <p:cNvSpPr>
            <a:spLocks noGrp="1"/>
          </p:cNvSpPr>
          <p:nvPr>
            <p:ph idx="1"/>
          </p:nvPr>
        </p:nvSpPr>
        <p:spPr>
          <a:xfrm>
            <a:off x="6800328" y="5117888"/>
            <a:ext cx="2292963" cy="761040"/>
          </a:xfrm>
        </p:spPr>
        <p:txBody>
          <a:bodyPr>
            <a:normAutofit lnSpcReduction="10000"/>
          </a:bodyPr>
          <a:lstStyle/>
          <a:p>
            <a:pPr marL="0" indent="0">
              <a:buNone/>
            </a:pPr>
            <a:r>
              <a:rPr lang="en-IT" dirty="0"/>
              <a:t>Based on CMS full simulation! </a:t>
            </a:r>
          </a:p>
        </p:txBody>
      </p:sp>
      <p:sp>
        <p:nvSpPr>
          <p:cNvPr id="3" name="Title 2">
            <a:extLst>
              <a:ext uri="{FF2B5EF4-FFF2-40B4-BE49-F238E27FC236}">
                <a16:creationId xmlns:a16="http://schemas.microsoft.com/office/drawing/2014/main" id="{720D3BEC-4092-0E3D-5E7D-AFD2D1A1F81C}"/>
              </a:ext>
            </a:extLst>
          </p:cNvPr>
          <p:cNvSpPr>
            <a:spLocks noGrp="1"/>
          </p:cNvSpPr>
          <p:nvPr>
            <p:ph type="title"/>
          </p:nvPr>
        </p:nvSpPr>
        <p:spPr/>
        <p:txBody>
          <a:bodyPr/>
          <a:lstStyle/>
          <a:p>
            <a:r>
              <a:rPr lang="en-IT" dirty="0"/>
              <a:t>Historic introduction</a:t>
            </a:r>
          </a:p>
        </p:txBody>
      </p:sp>
      <p:sp>
        <p:nvSpPr>
          <p:cNvPr id="4" name="Slide Number Placeholder 3">
            <a:extLst>
              <a:ext uri="{FF2B5EF4-FFF2-40B4-BE49-F238E27FC236}">
                <a16:creationId xmlns:a16="http://schemas.microsoft.com/office/drawing/2014/main" id="{EE67991B-C31F-8239-7435-EECD9BC47013}"/>
              </a:ext>
            </a:extLst>
          </p:cNvPr>
          <p:cNvSpPr>
            <a:spLocks noGrp="1"/>
          </p:cNvSpPr>
          <p:nvPr>
            <p:ph type="sldNum" sz="quarter" idx="10"/>
          </p:nvPr>
        </p:nvSpPr>
        <p:spPr/>
        <p:txBody>
          <a:bodyPr/>
          <a:lstStyle/>
          <a:p>
            <a:fld id="{F6510A81-E1C6-BD42-BE73-1B3BB53E2664}" type="slidenum">
              <a:rPr lang="en-US" smtClean="0">
                <a:solidFill>
                  <a:prstClr val="white"/>
                </a:solidFill>
              </a:rPr>
              <a:pPr/>
              <a:t>5</a:t>
            </a:fld>
            <a:endParaRPr lang="en-US">
              <a:solidFill>
                <a:prstClr val="white"/>
              </a:solidFill>
            </a:endParaRPr>
          </a:p>
        </p:txBody>
      </p:sp>
      <p:sp>
        <p:nvSpPr>
          <p:cNvPr id="5" name="TextBox 4">
            <a:extLst>
              <a:ext uri="{FF2B5EF4-FFF2-40B4-BE49-F238E27FC236}">
                <a16:creationId xmlns:a16="http://schemas.microsoft.com/office/drawing/2014/main" id="{C4C3413D-5F40-9D4A-AD5E-4B0FDE7B8DFA}"/>
              </a:ext>
            </a:extLst>
          </p:cNvPr>
          <p:cNvSpPr txBox="1"/>
          <p:nvPr/>
        </p:nvSpPr>
        <p:spPr>
          <a:xfrm>
            <a:off x="334538" y="790809"/>
            <a:ext cx="4884234" cy="461665"/>
          </a:xfrm>
          <a:prstGeom prst="rect">
            <a:avLst/>
          </a:prstGeom>
          <a:noFill/>
        </p:spPr>
        <p:txBody>
          <a:bodyPr wrap="square">
            <a:spAutoFit/>
          </a:bodyPr>
          <a:lstStyle/>
          <a:p>
            <a:r>
              <a:rPr lang="en-IT" sz="2400" dirty="0">
                <a:solidFill>
                  <a:srgbClr val="FF0000"/>
                </a:solidFill>
              </a:rPr>
              <a:t>Papers and conferences</a:t>
            </a:r>
          </a:p>
        </p:txBody>
      </p:sp>
      <p:pic>
        <p:nvPicPr>
          <p:cNvPr id="14" name="Picture 13" descr="A close up of a computer screen&#10;&#10;Description automatically generated">
            <a:extLst>
              <a:ext uri="{FF2B5EF4-FFF2-40B4-BE49-F238E27FC236}">
                <a16:creationId xmlns:a16="http://schemas.microsoft.com/office/drawing/2014/main" id="{83768DCE-07DB-A4E0-F2A5-E5145FF144AB}"/>
              </a:ext>
            </a:extLst>
          </p:cNvPr>
          <p:cNvPicPr>
            <a:picLocks noChangeAspect="1"/>
          </p:cNvPicPr>
          <p:nvPr/>
        </p:nvPicPr>
        <p:blipFill>
          <a:blip r:embed="rId2"/>
          <a:stretch>
            <a:fillRect/>
          </a:stretch>
        </p:blipFill>
        <p:spPr>
          <a:xfrm>
            <a:off x="61333" y="4964634"/>
            <a:ext cx="6281519" cy="1067549"/>
          </a:xfrm>
          <a:prstGeom prst="rect">
            <a:avLst/>
          </a:prstGeom>
        </p:spPr>
      </p:pic>
      <p:pic>
        <p:nvPicPr>
          <p:cNvPr id="16" name="Picture 15" descr="A close-up of a website&#10;&#10;Description automatically generated">
            <a:extLst>
              <a:ext uri="{FF2B5EF4-FFF2-40B4-BE49-F238E27FC236}">
                <a16:creationId xmlns:a16="http://schemas.microsoft.com/office/drawing/2014/main" id="{AE50782F-70BA-8233-474B-416046A1045E}"/>
              </a:ext>
            </a:extLst>
          </p:cNvPr>
          <p:cNvPicPr>
            <a:picLocks noChangeAspect="1"/>
          </p:cNvPicPr>
          <p:nvPr/>
        </p:nvPicPr>
        <p:blipFill>
          <a:blip r:embed="rId3"/>
          <a:stretch>
            <a:fillRect/>
          </a:stretch>
        </p:blipFill>
        <p:spPr>
          <a:xfrm>
            <a:off x="61333" y="3614034"/>
            <a:ext cx="6281519" cy="1257847"/>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C6339423-7D09-B037-EF44-F4256FE2E8EC}"/>
              </a:ext>
            </a:extLst>
          </p:cNvPr>
          <p:cNvPicPr>
            <a:picLocks noChangeAspect="1"/>
          </p:cNvPicPr>
          <p:nvPr/>
        </p:nvPicPr>
        <p:blipFill>
          <a:blip r:embed="rId4"/>
          <a:stretch>
            <a:fillRect/>
          </a:stretch>
        </p:blipFill>
        <p:spPr>
          <a:xfrm>
            <a:off x="50709" y="2326198"/>
            <a:ext cx="6292143" cy="1247579"/>
          </a:xfrm>
          <a:prstGeom prst="rect">
            <a:avLst/>
          </a:prstGeom>
        </p:spPr>
      </p:pic>
      <p:pic>
        <p:nvPicPr>
          <p:cNvPr id="20" name="Picture 19" descr="A close up of a white background&#10;&#10;Description automatically generated">
            <a:extLst>
              <a:ext uri="{FF2B5EF4-FFF2-40B4-BE49-F238E27FC236}">
                <a16:creationId xmlns:a16="http://schemas.microsoft.com/office/drawing/2014/main" id="{10DEF84F-379B-3DAE-2D19-E0562515B25E}"/>
              </a:ext>
            </a:extLst>
          </p:cNvPr>
          <p:cNvPicPr>
            <a:picLocks noChangeAspect="1"/>
          </p:cNvPicPr>
          <p:nvPr/>
        </p:nvPicPr>
        <p:blipFill>
          <a:blip r:embed="rId5"/>
          <a:stretch>
            <a:fillRect/>
          </a:stretch>
        </p:blipFill>
        <p:spPr>
          <a:xfrm>
            <a:off x="50709" y="1270929"/>
            <a:ext cx="6193974" cy="1055269"/>
          </a:xfrm>
          <a:prstGeom prst="rect">
            <a:avLst/>
          </a:prstGeom>
        </p:spPr>
      </p:pic>
      <p:pic>
        <p:nvPicPr>
          <p:cNvPr id="21" name="Content Placeholder 3">
            <a:extLst>
              <a:ext uri="{FF2B5EF4-FFF2-40B4-BE49-F238E27FC236}">
                <a16:creationId xmlns:a16="http://schemas.microsoft.com/office/drawing/2014/main" id="{374FE7A6-CF7D-4D94-3629-C910279192CB}"/>
              </a:ext>
            </a:extLst>
          </p:cNvPr>
          <p:cNvPicPr>
            <a:picLocks noChangeAspect="1"/>
          </p:cNvPicPr>
          <p:nvPr/>
        </p:nvPicPr>
        <p:blipFill>
          <a:blip r:embed="rId6" cstate="print">
            <a:extLst>
              <a:ext uri="{28A0092B-C50C-407E-A947-70E740481C1C}">
                <a14:useLocalDpi xmlns:a14="http://schemas.microsoft.com/office/drawing/2010/main" val="0"/>
              </a:ext>
            </a:extLst>
          </a:blip>
          <a:srcRect l="10545" t="2160" r="7409" b="19194"/>
          <a:stretch/>
        </p:blipFill>
        <p:spPr bwMode="auto">
          <a:xfrm>
            <a:off x="6394048" y="1798563"/>
            <a:ext cx="2699242" cy="19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2" name="Left Arrow 21">
            <a:extLst>
              <a:ext uri="{FF2B5EF4-FFF2-40B4-BE49-F238E27FC236}">
                <a16:creationId xmlns:a16="http://schemas.microsoft.com/office/drawing/2014/main" id="{36329E89-12E0-E843-2D8A-9462E4D4E177}"/>
              </a:ext>
            </a:extLst>
          </p:cNvPr>
          <p:cNvSpPr/>
          <p:nvPr/>
        </p:nvSpPr>
        <p:spPr>
          <a:xfrm>
            <a:off x="5843964" y="5330315"/>
            <a:ext cx="801438" cy="343534"/>
          </a:xfrm>
          <a:prstGeom prst="leftArrow">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 name="Content Placeholder 1">
            <a:extLst>
              <a:ext uri="{FF2B5EF4-FFF2-40B4-BE49-F238E27FC236}">
                <a16:creationId xmlns:a16="http://schemas.microsoft.com/office/drawing/2014/main" id="{65E34E87-1D75-58A1-CA08-09C236DE6962}"/>
              </a:ext>
            </a:extLst>
          </p:cNvPr>
          <p:cNvSpPr txBox="1">
            <a:spLocks/>
          </p:cNvSpPr>
          <p:nvPr/>
        </p:nvSpPr>
        <p:spPr bwMode="auto">
          <a:xfrm>
            <a:off x="6800327" y="1336898"/>
            <a:ext cx="22929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400" kern="1200">
                <a:solidFill>
                  <a:srgbClr val="000090"/>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000" kern="1200">
                <a:solidFill>
                  <a:srgbClr val="008000"/>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T" dirty="0">
                <a:solidFill>
                  <a:sysClr val="windowText" lastClr="000000"/>
                </a:solidFill>
              </a:rPr>
              <a:t>LEP3 at IPAC12</a:t>
            </a:r>
          </a:p>
        </p:txBody>
      </p:sp>
    </p:spTree>
    <p:extLst>
      <p:ext uri="{BB962C8B-B14F-4D97-AF65-F5344CB8AC3E}">
        <p14:creationId xmlns:p14="http://schemas.microsoft.com/office/powerpoint/2010/main" val="85295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7C1B84-5364-424F-9705-8F0145CAA7FF}"/>
              </a:ext>
            </a:extLst>
          </p:cNvPr>
          <p:cNvSpPr>
            <a:spLocks noGrp="1"/>
          </p:cNvSpPr>
          <p:nvPr>
            <p:ph idx="1"/>
          </p:nvPr>
        </p:nvSpPr>
        <p:spPr>
          <a:xfrm>
            <a:off x="457200" y="843461"/>
            <a:ext cx="8229600" cy="1331027"/>
          </a:xfrm>
        </p:spPr>
        <p:txBody>
          <a:bodyPr/>
          <a:lstStyle/>
          <a:p>
            <a:r>
              <a:rPr lang="en-IT" dirty="0"/>
              <a:t>A lot of work done with little resources (and support)</a:t>
            </a:r>
          </a:p>
          <a:p>
            <a:pPr lvl="1"/>
            <a:r>
              <a:rPr lang="en-IT" dirty="0"/>
              <a:t>top-up scheme, machine(s)/beam parameters, lattice, MDI, detector ideas, reach for Higgs and EW Physics, etc.</a:t>
            </a:r>
          </a:p>
        </p:txBody>
      </p:sp>
      <p:sp>
        <p:nvSpPr>
          <p:cNvPr id="3" name="Title 2">
            <a:extLst>
              <a:ext uri="{FF2B5EF4-FFF2-40B4-BE49-F238E27FC236}">
                <a16:creationId xmlns:a16="http://schemas.microsoft.com/office/drawing/2014/main" id="{0649D483-D94D-D9EE-A770-7285B8419E7B}"/>
              </a:ext>
            </a:extLst>
          </p:cNvPr>
          <p:cNvSpPr>
            <a:spLocks noGrp="1"/>
          </p:cNvSpPr>
          <p:nvPr>
            <p:ph type="title"/>
          </p:nvPr>
        </p:nvSpPr>
        <p:spPr/>
        <p:txBody>
          <a:bodyPr/>
          <a:lstStyle/>
          <a:p>
            <a:r>
              <a:rPr lang="en-IT" dirty="0"/>
              <a:t>Results from back then</a:t>
            </a:r>
          </a:p>
        </p:txBody>
      </p:sp>
      <p:sp>
        <p:nvSpPr>
          <p:cNvPr id="4" name="Slide Number Placeholder 3">
            <a:extLst>
              <a:ext uri="{FF2B5EF4-FFF2-40B4-BE49-F238E27FC236}">
                <a16:creationId xmlns:a16="http://schemas.microsoft.com/office/drawing/2014/main" id="{3D45D8E2-F532-5FE8-CB8B-8282D4E1EBEB}"/>
              </a:ext>
            </a:extLst>
          </p:cNvPr>
          <p:cNvSpPr>
            <a:spLocks noGrp="1"/>
          </p:cNvSpPr>
          <p:nvPr>
            <p:ph type="sldNum" sz="quarter" idx="10"/>
          </p:nvPr>
        </p:nvSpPr>
        <p:spPr/>
        <p:txBody>
          <a:bodyPr/>
          <a:lstStyle/>
          <a:p>
            <a:fld id="{F6510A81-E1C6-BD42-BE73-1B3BB53E2664}" type="slidenum">
              <a:rPr lang="en-US" smtClean="0">
                <a:solidFill>
                  <a:prstClr val="white"/>
                </a:solidFill>
              </a:rPr>
              <a:pPr/>
              <a:t>6</a:t>
            </a:fld>
            <a:endParaRPr lang="en-US">
              <a:solidFill>
                <a:prstClr val="white"/>
              </a:solidFill>
            </a:endParaRPr>
          </a:p>
        </p:txBody>
      </p:sp>
      <p:pic>
        <p:nvPicPr>
          <p:cNvPr id="7" name="Graphic 6">
            <a:extLst>
              <a:ext uri="{FF2B5EF4-FFF2-40B4-BE49-F238E27FC236}">
                <a16:creationId xmlns:a16="http://schemas.microsoft.com/office/drawing/2014/main" id="{3D4C63B2-BC51-382D-64A5-12B429611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059537"/>
            <a:ext cx="5042482" cy="2440976"/>
          </a:xfrm>
          <a:prstGeom prst="rect">
            <a:avLst/>
          </a:prstGeom>
        </p:spPr>
      </p:pic>
      <p:pic>
        <p:nvPicPr>
          <p:cNvPr id="8" name="Picture 2">
            <a:extLst>
              <a:ext uri="{FF2B5EF4-FFF2-40B4-BE49-F238E27FC236}">
                <a16:creationId xmlns:a16="http://schemas.microsoft.com/office/drawing/2014/main" id="{63E40DBA-1A9A-80E0-77A8-FCF868BF60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180" y="2119755"/>
            <a:ext cx="4138482" cy="171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
            <a:extLst>
              <a:ext uri="{FF2B5EF4-FFF2-40B4-BE49-F238E27FC236}">
                <a16:creationId xmlns:a16="http://schemas.microsoft.com/office/drawing/2014/main" id="{15288BAF-6773-E385-E970-98A7E1D2890A}"/>
              </a:ext>
            </a:extLst>
          </p:cNvPr>
          <p:cNvSpPr txBox="1">
            <a:spLocks/>
          </p:cNvSpPr>
          <p:nvPr/>
        </p:nvSpPr>
        <p:spPr bwMode="auto">
          <a:xfrm>
            <a:off x="457200" y="4589721"/>
            <a:ext cx="8229600" cy="21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defTabSz="457200" rtl="0" eaLnBrk="0" fontAlgn="base" hangingPunct="0">
              <a:spcBef>
                <a:spcPct val="20000"/>
              </a:spcBef>
              <a:spcAft>
                <a:spcPct val="0"/>
              </a:spcAft>
              <a:buFont typeface="Arial" charset="0"/>
              <a:buChar char="•"/>
              <a:defRPr sz="2400" kern="1200">
                <a:solidFill>
                  <a:srgbClr val="000090"/>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000" kern="1200">
                <a:solidFill>
                  <a:srgbClr val="008000"/>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IT" dirty="0"/>
              <a:t>Prepared for and submitted to the Update of the European Strategy for Particle Physics (2012/13) and Snowmass</a:t>
            </a:r>
          </a:p>
          <a:p>
            <a:r>
              <a:rPr lang="en-IT" dirty="0"/>
              <a:t>Outcome:</a:t>
            </a:r>
          </a:p>
          <a:p>
            <a:pPr lvl="1"/>
            <a:r>
              <a:rPr lang="en-IT" dirty="0"/>
              <a:t>purse HL-LHC (expected by first half of this decade, ~10years delay for a ~10 years schedule)</a:t>
            </a:r>
          </a:p>
          <a:p>
            <a:pPr lvl="1"/>
            <a:r>
              <a:rPr lang="en-IT" dirty="0"/>
              <a:t>prepare a sound proposal about the facility succeding LHC in time of the 3rd update (2018)</a:t>
            </a:r>
          </a:p>
        </p:txBody>
      </p:sp>
      <p:sp>
        <p:nvSpPr>
          <p:cNvPr id="10" name="Content Placeholder 1">
            <a:extLst>
              <a:ext uri="{FF2B5EF4-FFF2-40B4-BE49-F238E27FC236}">
                <a16:creationId xmlns:a16="http://schemas.microsoft.com/office/drawing/2014/main" id="{65B86FA4-6487-1871-20E8-9BF57C67261B}"/>
              </a:ext>
            </a:extLst>
          </p:cNvPr>
          <p:cNvSpPr txBox="1">
            <a:spLocks/>
          </p:cNvSpPr>
          <p:nvPr/>
        </p:nvSpPr>
        <p:spPr bwMode="auto">
          <a:xfrm>
            <a:off x="5965241" y="3791222"/>
            <a:ext cx="2955735" cy="43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400" kern="1200">
                <a:solidFill>
                  <a:srgbClr val="000090"/>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charset="0"/>
              <a:buChar char="–"/>
              <a:defRPr sz="2000" kern="1200">
                <a:solidFill>
                  <a:srgbClr val="008000"/>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T" sz="2000" dirty="0">
                <a:solidFill>
                  <a:srgbClr val="FF0000"/>
                </a:solidFill>
              </a:rPr>
              <a:t>Note ratio of Lumi (1/5)</a:t>
            </a:r>
          </a:p>
        </p:txBody>
      </p:sp>
      <p:sp>
        <p:nvSpPr>
          <p:cNvPr id="11" name="Left Arrow 10">
            <a:extLst>
              <a:ext uri="{FF2B5EF4-FFF2-40B4-BE49-F238E27FC236}">
                <a16:creationId xmlns:a16="http://schemas.microsoft.com/office/drawing/2014/main" id="{774A685B-6582-83E7-46A0-ECF3DF42424C}"/>
              </a:ext>
            </a:extLst>
          </p:cNvPr>
          <p:cNvSpPr/>
          <p:nvPr/>
        </p:nvSpPr>
        <p:spPr>
          <a:xfrm>
            <a:off x="5103142" y="3821958"/>
            <a:ext cx="801438" cy="343534"/>
          </a:xfrm>
          <a:prstGeom prst="leftArrow">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96685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E3ACA486-76B8-538F-238D-B4A0236907E2}"/>
                  </a:ext>
                </a:extLst>
              </p:cNvPr>
              <p:cNvSpPr>
                <a:spLocks noGrp="1"/>
              </p:cNvSpPr>
              <p:nvPr>
                <p:ph idx="1"/>
              </p:nvPr>
            </p:nvSpPr>
            <p:spPr/>
            <p:txBody>
              <a:bodyPr>
                <a:normAutofit fontScale="92500" lnSpcReduction="10000"/>
              </a:bodyPr>
              <a:lstStyle/>
              <a:p>
                <a:r>
                  <a:rPr lang="en-IT" dirty="0"/>
                  <a:t>FCC(ee) will be the recommended option by the next Strategy</a:t>
                </a:r>
              </a:p>
              <a:p>
                <a:pPr lvl="1"/>
                <a:r>
                  <a:rPr lang="en-IT" dirty="0"/>
                  <a:t>This doesn’t mean the project will necessary be approved</a:t>
                </a:r>
              </a:p>
              <a:p>
                <a:r>
                  <a:rPr lang="en-IT" dirty="0"/>
                  <a:t>“</a:t>
                </a:r>
                <a:r>
                  <a:rPr lang="en-GB" i="1" dirty="0"/>
                  <a:t>The guidance for the 2025 ESPP requests, in addition to the preferred option the inclusion of prioritised alternatives to be pursued if the chosen preferred option turns out not to be feasible or competitive.”</a:t>
                </a:r>
                <a:r>
                  <a:rPr lang="en-GB" dirty="0"/>
                  <a:t> </a:t>
                </a:r>
              </a:p>
              <a:p>
                <a:r>
                  <a:rPr lang="en-GB" dirty="0"/>
                  <a:t>There is a clear consensus on the FCC staged physics program (Higgs/EW precision physics, direct Energy scale exploration). Other issues may affect its approval:</a:t>
                </a:r>
              </a:p>
              <a:p>
                <a:pPr lvl="1"/>
                <a:r>
                  <a:rPr lang="en-GB" dirty="0"/>
                  <a:t>financial and human resources, time schedule, size/complexity</a:t>
                </a:r>
              </a:p>
              <a:p>
                <a:r>
                  <a:rPr lang="en-GB" dirty="0"/>
                  <a:t>The fallback option should not be affected by those same issues, but at the same time purse the same physics programme</a:t>
                </a:r>
              </a:p>
              <a:p>
                <a:r>
                  <a:rPr lang="en-GB" dirty="0"/>
                  <a:t>LEP3 is thus a natural choice as the next facility</a:t>
                </a:r>
              </a:p>
              <a:p>
                <a:pPr lvl="1"/>
                <a:r>
                  <a:rPr lang="en-GB" dirty="0"/>
                  <a:t>concretely being considered (as option B) by a growing portion of the community</a:t>
                </a:r>
              </a:p>
              <a:p>
                <a:pPr lvl="1"/>
                <a:r>
                  <a:rPr lang="en-GB" dirty="0"/>
                  <a:t>To be followed by a facility to explore </a:t>
                </a:r>
                <a14:m>
                  <m:oMath xmlns:m="http://schemas.openxmlformats.org/officeDocument/2006/math">
                    <m:rad>
                      <m:radPr>
                        <m:degHide m:val="on"/>
                        <m:ctrlPr>
                          <a:rPr lang="en-GB" i="1" dirty="0" smtClean="0">
                            <a:latin typeface="Cambria Math" panose="02040503050406030204" pitchFamily="18" charset="0"/>
                          </a:rPr>
                        </m:ctrlPr>
                      </m:radPr>
                      <m:deg/>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𝑠</m:t>
                            </m:r>
                          </m:e>
                        </m:acc>
                      </m:e>
                    </m:rad>
                  </m:oMath>
                </a14:m>
                <a:r>
                  <a:rPr lang="en-GB" dirty="0"/>
                  <a:t>&gt;10 TeV, e.g. a muon collider</a:t>
                </a:r>
              </a:p>
              <a:p>
                <a:endParaRPr lang="en-IT" dirty="0"/>
              </a:p>
            </p:txBody>
          </p:sp>
        </mc:Choice>
        <mc:Fallback>
          <p:sp>
            <p:nvSpPr>
              <p:cNvPr id="2" name="Content Placeholder 1">
                <a:extLst>
                  <a:ext uri="{FF2B5EF4-FFF2-40B4-BE49-F238E27FC236}">
                    <a16:creationId xmlns:a16="http://schemas.microsoft.com/office/drawing/2014/main" id="{E3ACA486-76B8-538F-238D-B4A0236907E2}"/>
                  </a:ext>
                </a:extLst>
              </p:cNvPr>
              <p:cNvSpPr>
                <a:spLocks noGrp="1" noRot="1" noChangeAspect="1" noMove="1" noResize="1" noEditPoints="1" noAdjustHandles="1" noChangeArrowheads="1" noChangeShapeType="1" noTextEdit="1"/>
              </p:cNvSpPr>
              <p:nvPr>
                <p:ph idx="1"/>
              </p:nvPr>
            </p:nvSpPr>
            <p:spPr>
              <a:blipFill>
                <a:blip r:embed="rId2"/>
                <a:stretch>
                  <a:fillRect l="-926" t="-1354" r="-926"/>
                </a:stretch>
              </a:blipFill>
            </p:spPr>
            <p:txBody>
              <a:bodyPr/>
              <a:lstStyle/>
              <a:p>
                <a:r>
                  <a:rPr lang="en-IT">
                    <a:noFill/>
                  </a:rPr>
                  <a:t> </a:t>
                </a:r>
              </a:p>
            </p:txBody>
          </p:sp>
        </mc:Fallback>
      </mc:AlternateContent>
      <p:sp>
        <p:nvSpPr>
          <p:cNvPr id="3" name="Title 2">
            <a:extLst>
              <a:ext uri="{FF2B5EF4-FFF2-40B4-BE49-F238E27FC236}">
                <a16:creationId xmlns:a16="http://schemas.microsoft.com/office/drawing/2014/main" id="{74FCDCFA-8DCC-BA97-A544-EA1ED4D4390A}"/>
              </a:ext>
            </a:extLst>
          </p:cNvPr>
          <p:cNvSpPr>
            <a:spLocks noGrp="1"/>
          </p:cNvSpPr>
          <p:nvPr>
            <p:ph type="title"/>
          </p:nvPr>
        </p:nvSpPr>
        <p:spPr/>
        <p:txBody>
          <a:bodyPr/>
          <a:lstStyle/>
          <a:p>
            <a:r>
              <a:rPr lang="en-IT" dirty="0"/>
              <a:t>12 years after</a:t>
            </a:r>
          </a:p>
        </p:txBody>
      </p:sp>
      <p:sp>
        <p:nvSpPr>
          <p:cNvPr id="4" name="Slide Number Placeholder 3">
            <a:extLst>
              <a:ext uri="{FF2B5EF4-FFF2-40B4-BE49-F238E27FC236}">
                <a16:creationId xmlns:a16="http://schemas.microsoft.com/office/drawing/2014/main" id="{E039B093-6C9E-8721-1E23-5CA73BDDAB5D}"/>
              </a:ext>
            </a:extLst>
          </p:cNvPr>
          <p:cNvSpPr>
            <a:spLocks noGrp="1"/>
          </p:cNvSpPr>
          <p:nvPr>
            <p:ph type="sldNum" sz="quarter" idx="10"/>
          </p:nvPr>
        </p:nvSpPr>
        <p:spPr/>
        <p:txBody>
          <a:bodyPr/>
          <a:lstStyle/>
          <a:p>
            <a:fld id="{F6510A81-E1C6-BD42-BE73-1B3BB53E2664}" type="slidenum">
              <a:rPr lang="en-US" smtClean="0">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16562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E9674-9476-027F-81F5-CA61AEAEBAD0}"/>
              </a:ext>
            </a:extLst>
          </p:cNvPr>
          <p:cNvSpPr>
            <a:spLocks noGrp="1"/>
          </p:cNvSpPr>
          <p:nvPr>
            <p:ph idx="1"/>
          </p:nvPr>
        </p:nvSpPr>
        <p:spPr>
          <a:xfrm>
            <a:off x="115910" y="921518"/>
            <a:ext cx="8886422" cy="5607770"/>
          </a:xfrm>
        </p:spPr>
        <p:txBody>
          <a:bodyPr>
            <a:normAutofit/>
          </a:bodyPr>
          <a:lstStyle/>
          <a:p>
            <a:r>
              <a:rPr lang="en-IT" dirty="0"/>
              <a:t>Inferior w.r.t FCCee, but reachable accuracy on Higgs and EW params possibly adeguate (?)</a:t>
            </a:r>
          </a:p>
          <a:p>
            <a:pPr lvl="1"/>
            <a:r>
              <a:rPr lang="en-IT" dirty="0"/>
              <a:t>Not possible to get to the tt threshold</a:t>
            </a:r>
          </a:p>
          <a:p>
            <a:r>
              <a:rPr lang="en-IT" dirty="0"/>
              <a:t>A lot can be taken from detailed studies conducted for FCCee</a:t>
            </a:r>
          </a:p>
          <a:p>
            <a:pPr lvl="1"/>
            <a:r>
              <a:rPr lang="en-IT" dirty="0"/>
              <a:t>sevaral things are essentially radius-independent</a:t>
            </a:r>
          </a:p>
          <a:p>
            <a:r>
              <a:rPr lang="en-IT" dirty="0"/>
              <a:t>Reasonable to assume performances to scale with lumi</a:t>
            </a:r>
          </a:p>
          <a:p>
            <a:pPr lvl="1"/>
            <a:r>
              <a:rPr lang="en-IT" dirty="0"/>
              <a:t>beam energy calibration at WW needs to be addressed</a:t>
            </a:r>
          </a:p>
          <a:p>
            <a:r>
              <a:rPr lang="en-IT" dirty="0"/>
              <a:t>Reusage of existing CERN facilities</a:t>
            </a:r>
          </a:p>
          <a:p>
            <a:pPr lvl="1"/>
            <a:r>
              <a:rPr lang="en-IT" dirty="0"/>
              <a:t>but for a dedicated Linac as injector (as for FCCee)</a:t>
            </a:r>
          </a:p>
          <a:p>
            <a:r>
              <a:rPr lang="en-IT" dirty="0"/>
              <a:t>Parameters worked out under the assumption of 50 MW/beam with 66% RF efficiency </a:t>
            </a:r>
            <a:r>
              <a:rPr lang="en-IT" dirty="0">
                <a:sym typeface="Wingdings" pitchFamily="2" charset="2"/>
              </a:rPr>
              <a:t>200 MW (same as FCCee and current facilities)</a:t>
            </a:r>
          </a:p>
          <a:p>
            <a:r>
              <a:rPr lang="en-IT" dirty="0">
                <a:sym typeface="Wingdings" pitchFamily="2" charset="2"/>
              </a:rPr>
              <a:t>Affordable cost, not crazy timeline</a:t>
            </a:r>
          </a:p>
          <a:p>
            <a:pPr lvl="1"/>
            <a:r>
              <a:rPr lang="en-IT" dirty="0"/>
              <a:t>possible impact on HL-LHC long term schedule </a:t>
            </a:r>
          </a:p>
        </p:txBody>
      </p:sp>
      <p:sp>
        <p:nvSpPr>
          <p:cNvPr id="3" name="Title 2">
            <a:extLst>
              <a:ext uri="{FF2B5EF4-FFF2-40B4-BE49-F238E27FC236}">
                <a16:creationId xmlns:a16="http://schemas.microsoft.com/office/drawing/2014/main" id="{16F40FC1-1A05-3196-32DC-A9B5D5B86103}"/>
              </a:ext>
            </a:extLst>
          </p:cNvPr>
          <p:cNvSpPr>
            <a:spLocks noGrp="1"/>
          </p:cNvSpPr>
          <p:nvPr>
            <p:ph type="title"/>
          </p:nvPr>
        </p:nvSpPr>
        <p:spPr/>
        <p:txBody>
          <a:bodyPr/>
          <a:lstStyle/>
          <a:p>
            <a:r>
              <a:rPr lang="en-IT" dirty="0"/>
              <a:t>(Updated) LEP3 main features</a:t>
            </a:r>
          </a:p>
        </p:txBody>
      </p:sp>
      <p:sp>
        <p:nvSpPr>
          <p:cNvPr id="4" name="Slide Number Placeholder 3">
            <a:extLst>
              <a:ext uri="{FF2B5EF4-FFF2-40B4-BE49-F238E27FC236}">
                <a16:creationId xmlns:a16="http://schemas.microsoft.com/office/drawing/2014/main" id="{EC5CC8E9-CCE4-CC7D-EF61-6ED47BC27B5D}"/>
              </a:ext>
            </a:extLst>
          </p:cNvPr>
          <p:cNvSpPr>
            <a:spLocks noGrp="1"/>
          </p:cNvSpPr>
          <p:nvPr>
            <p:ph type="sldNum" sz="quarter" idx="10"/>
          </p:nvPr>
        </p:nvSpPr>
        <p:spPr/>
        <p:txBody>
          <a:bodyPr/>
          <a:lstStyle/>
          <a:p>
            <a:fld id="{F6510A81-E1C6-BD42-BE73-1B3BB53E2664}" type="slidenum">
              <a:rPr lang="en-US" smtClean="0">
                <a:solidFill>
                  <a:prstClr val="white"/>
                </a:solidFill>
              </a:rPr>
              <a:pPr/>
              <a:t>8</a:t>
            </a:fld>
            <a:endParaRPr lang="en-US">
              <a:solidFill>
                <a:prstClr val="white"/>
              </a:solidFill>
            </a:endParaRPr>
          </a:p>
        </p:txBody>
      </p:sp>
    </p:spTree>
    <p:extLst>
      <p:ext uri="{BB962C8B-B14F-4D97-AF65-F5344CB8AC3E}">
        <p14:creationId xmlns:p14="http://schemas.microsoft.com/office/powerpoint/2010/main" val="3550483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92C34-FA75-9911-0AFE-2365A792E1F2}"/>
              </a:ext>
            </a:extLst>
          </p:cNvPr>
          <p:cNvSpPr>
            <a:spLocks noGrp="1"/>
          </p:cNvSpPr>
          <p:nvPr>
            <p:ph type="title"/>
          </p:nvPr>
        </p:nvSpPr>
        <p:spPr/>
        <p:txBody>
          <a:bodyPr/>
          <a:lstStyle/>
          <a:p>
            <a:r>
              <a:rPr lang="en-IT" dirty="0"/>
              <a:t>Lumi formulae and constraints</a:t>
            </a:r>
          </a:p>
        </p:txBody>
      </p:sp>
      <p:sp>
        <p:nvSpPr>
          <p:cNvPr id="4" name="Slide Number Placeholder 3">
            <a:extLst>
              <a:ext uri="{FF2B5EF4-FFF2-40B4-BE49-F238E27FC236}">
                <a16:creationId xmlns:a16="http://schemas.microsoft.com/office/drawing/2014/main" id="{B3787A8F-0426-7F01-067D-85DA393F6589}"/>
              </a:ext>
            </a:extLst>
          </p:cNvPr>
          <p:cNvSpPr>
            <a:spLocks noGrp="1"/>
          </p:cNvSpPr>
          <p:nvPr>
            <p:ph type="sldNum" sz="quarter" idx="10"/>
          </p:nvPr>
        </p:nvSpPr>
        <p:spPr/>
        <p:txBody>
          <a:bodyPr/>
          <a:lstStyle/>
          <a:p>
            <a:fld id="{F6510A81-E1C6-BD42-BE73-1B3BB53E2664}" type="slidenum">
              <a:rPr lang="en-US" smtClean="0">
                <a:solidFill>
                  <a:prstClr val="white"/>
                </a:solidFill>
              </a:rPr>
              <a:pPr/>
              <a:t>9</a:t>
            </a:fld>
            <a:endParaRPr lang="en-US">
              <a:solidFill>
                <a:prstClr val="white"/>
              </a:solidFill>
            </a:endParaRPr>
          </a:p>
        </p:txBody>
      </p:sp>
      <p:pic>
        <p:nvPicPr>
          <p:cNvPr id="8" name="Picture 7" descr="A math equations and formulas on a black background&#10;&#10;Description automatically generated">
            <a:extLst>
              <a:ext uri="{FF2B5EF4-FFF2-40B4-BE49-F238E27FC236}">
                <a16:creationId xmlns:a16="http://schemas.microsoft.com/office/drawing/2014/main" id="{54DAE2EF-813F-F0B6-43A1-E692C7D0C996}"/>
              </a:ext>
            </a:extLst>
          </p:cNvPr>
          <p:cNvPicPr>
            <a:picLocks noChangeAspect="1"/>
          </p:cNvPicPr>
          <p:nvPr/>
        </p:nvPicPr>
        <p:blipFill>
          <a:blip r:embed="rId2"/>
          <a:stretch>
            <a:fillRect/>
          </a:stretch>
        </p:blipFill>
        <p:spPr>
          <a:xfrm>
            <a:off x="592428" y="980747"/>
            <a:ext cx="8049296" cy="5070945"/>
          </a:xfrm>
          <a:prstGeom prst="rect">
            <a:avLst/>
          </a:prstGeom>
        </p:spPr>
      </p:pic>
      <p:sp>
        <p:nvSpPr>
          <p:cNvPr id="9" name="Content Placeholder 1">
            <a:extLst>
              <a:ext uri="{FF2B5EF4-FFF2-40B4-BE49-F238E27FC236}">
                <a16:creationId xmlns:a16="http://schemas.microsoft.com/office/drawing/2014/main" id="{1E932C54-8F17-5E76-E52E-BC11AF04FEF2}"/>
              </a:ext>
            </a:extLst>
          </p:cNvPr>
          <p:cNvSpPr>
            <a:spLocks noGrp="1"/>
          </p:cNvSpPr>
          <p:nvPr>
            <p:ph idx="1"/>
          </p:nvPr>
        </p:nvSpPr>
        <p:spPr>
          <a:xfrm>
            <a:off x="4572001" y="6095954"/>
            <a:ext cx="4572000" cy="484422"/>
          </a:xfrm>
        </p:spPr>
        <p:txBody>
          <a:bodyPr>
            <a:normAutofit fontScale="85000" lnSpcReduction="10000"/>
          </a:bodyPr>
          <a:lstStyle/>
          <a:p>
            <a:pPr marL="0" indent="0">
              <a:buNone/>
            </a:pPr>
            <a:r>
              <a:rPr lang="en-IT" dirty="0"/>
              <a:t>for reference, from Frank Zimmermann</a:t>
            </a:r>
          </a:p>
        </p:txBody>
      </p:sp>
    </p:spTree>
    <p:extLst>
      <p:ext uri="{BB962C8B-B14F-4D97-AF65-F5344CB8AC3E}">
        <p14:creationId xmlns:p14="http://schemas.microsoft.com/office/powerpoint/2010/main" val="5945603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99703</TotalTime>
  <Words>1417</Words>
  <Application>Microsoft Macintosh PowerPoint</Application>
  <PresentationFormat>On-screen Show (4:3)</PresentationFormat>
  <Paragraphs>138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Cambria Math</vt:lpstr>
      <vt:lpstr>Wingdings</vt:lpstr>
      <vt:lpstr>1_Office Theme</vt:lpstr>
      <vt:lpstr>PowerPoint Presentation</vt:lpstr>
      <vt:lpstr>Historic introduction</vt:lpstr>
      <vt:lpstr>Historic introduction</vt:lpstr>
      <vt:lpstr>(my main personal contribution)</vt:lpstr>
      <vt:lpstr>Historic introduction</vt:lpstr>
      <vt:lpstr>Results from back then</vt:lpstr>
      <vt:lpstr>12 years after</vt:lpstr>
      <vt:lpstr>(Updated) LEP3 main features</vt:lpstr>
      <vt:lpstr>Lumi formulae and constraints</vt:lpstr>
      <vt:lpstr>Lumi, Energy</vt:lpstr>
      <vt:lpstr>Tunnel</vt:lpstr>
      <vt:lpstr>Injector</vt:lpstr>
      <vt:lpstr>RF system</vt:lpstr>
      <vt:lpstr>Experiments</vt:lpstr>
      <vt:lpstr>Physics</vt:lpstr>
      <vt:lpstr>Cost/Schedule</vt:lpstr>
      <vt:lpstr>Conclusions</vt:lpstr>
    </vt:vector>
  </TitlesOfParts>
  <Company>INFN Padov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Introduzione dal Manifesto</dc:title>
  <dc:creator>Marco Zanetti</dc:creator>
  <cp:lastModifiedBy>Marco Zanetti</cp:lastModifiedBy>
  <cp:revision>209</cp:revision>
  <dcterms:created xsi:type="dcterms:W3CDTF">2016-05-23T13:25:29Z</dcterms:created>
  <dcterms:modified xsi:type="dcterms:W3CDTF">2025-01-23T07:53:51Z</dcterms:modified>
</cp:coreProperties>
</file>