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7" r:id="rId3"/>
    <p:sldId id="338" r:id="rId4"/>
    <p:sldId id="339" r:id="rId5"/>
    <p:sldId id="341" r:id="rId6"/>
    <p:sldId id="342" r:id="rId7"/>
    <p:sldId id="340" r:id="rId8"/>
    <p:sldId id="343" r:id="rId9"/>
    <p:sldId id="344" r:id="rId10"/>
    <p:sldId id="345" r:id="rId11"/>
    <p:sldId id="357" r:id="rId12"/>
    <p:sldId id="358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6" r:id="rId22"/>
    <p:sldId id="354" r:id="rId23"/>
    <p:sldId id="355" r:id="rId24"/>
  </p:sldIdLst>
  <p:sldSz cx="12192000" cy="6858000"/>
  <p:notesSz cx="6858000" cy="9144000"/>
  <p:embeddedFontLst>
    <p:embeddedFont>
      <p:font typeface="Lobster" pitchFamily="2" charset="77"/>
      <p:regular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Titillium Web" pitchFamily="2" charset="77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jSz2WiIX3auCzvuhwjMRytK+50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onio Stamer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615"/>
    <a:srgbClr val="FA0400"/>
    <a:srgbClr val="2B0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23"/>
    <p:restoredTop sz="91476"/>
  </p:normalViewPr>
  <p:slideViewPr>
    <p:cSldViewPr snapToGrid="0">
      <p:cViewPr>
        <p:scale>
          <a:sx n="70" d="100"/>
          <a:sy n="70" d="100"/>
        </p:scale>
        <p:origin x="1552" y="168"/>
      </p:cViewPr>
      <p:guideLst/>
    </p:cSldViewPr>
  </p:slideViewPr>
  <p:outlineViewPr>
    <p:cViewPr>
      <p:scale>
        <a:sx n="33" d="100"/>
        <a:sy n="33" d="100"/>
      </p:scale>
      <p:origin x="0" y="-116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0" name="Google Shape;100;p3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Char char="•"/>
              <a:defRPr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9" name="Google Shape;39;p2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4" name="Google Shape;44;p2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26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28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29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ithub.com/orgs/ICSC-Spoke2-repo/repositorie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questions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enda.infn.it/event/3837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i2.res.24o.it/pdf2010/Editrice/ILSOLE24ORE/ILSOLE24ORE/Online/_Oggetti_Embedded/Documenti/2024/10/23/Manovra-2025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/>
          <p:nvPr/>
        </p:nvSpPr>
        <p:spPr>
          <a:xfrm>
            <a:off x="2301766" y="2334337"/>
            <a:ext cx="10625958" cy="246118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" y="5900058"/>
            <a:ext cx="6633026" cy="828734"/>
          </a:xfrm>
          <a:prstGeom prst="rect">
            <a:avLst/>
          </a:prstGeom>
          <a:solidFill>
            <a:srgbClr val="5B8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General Meeting ,Catania </a:t>
            </a:r>
            <a:r>
              <a:rPr lang="it-IT" sz="2800" b="1" dirty="0" err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December</a:t>
            </a: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2024</a:t>
            </a:r>
            <a:endParaRPr sz="2000" dirty="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745067" y="-3098800"/>
            <a:ext cx="3276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ICSC_progetto_comunicazione**</a:t>
            </a:r>
            <a:endParaRPr/>
          </a:p>
        </p:txBody>
      </p:sp>
      <p:sp>
        <p:nvSpPr>
          <p:cNvPr id="131" name="Google Shape;131;p2"/>
          <p:cNvSpPr txBox="1"/>
          <p:nvPr/>
        </p:nvSpPr>
        <p:spPr>
          <a:xfrm>
            <a:off x="2635336" y="2694001"/>
            <a:ext cx="9171759" cy="163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3600" b="1" i="0" dirty="0" err="1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Spoke</a:t>
            </a:r>
            <a:r>
              <a:rPr lang="it-IT" sz="3600" b="1" i="0" dirty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 2 - FUNDAMENTAL RESEARCH &amp; SPACE ECONOMY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endParaRPr lang="it-IT" sz="3600" b="1" dirty="0">
              <a:solidFill>
                <a:srgbClr val="1A63A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3600" b="1" dirty="0" err="1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Closeout</a:t>
            </a:r>
            <a:endParaRPr sz="36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r="9138"/>
          <a:stretch/>
        </p:blipFill>
        <p:spPr>
          <a:xfrm>
            <a:off x="6633027" y="803417"/>
            <a:ext cx="5558971" cy="1890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8153-24C8-E05D-59DA-ACE6D66D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E8F4F-6AAE-4645-51B5-4CA52823C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Feb/march: 2nd reviewers’ meeting</a:t>
            </a:r>
          </a:p>
          <a:p>
            <a:pPr lvl="1"/>
            <a:r>
              <a:rPr lang="en-US" dirty="0"/>
              <a:t>We honestly do not expect problems</a:t>
            </a:r>
          </a:p>
          <a:p>
            <a:pPr lvl="1"/>
            <a:r>
              <a:rPr lang="en-US" dirty="0"/>
              <a:t>The material from this meeting is more than enough to prepare the presentation</a:t>
            </a:r>
          </a:p>
          <a:p>
            <a:r>
              <a:rPr lang="en-US" dirty="0"/>
              <a:t>~ Mid march:</a:t>
            </a:r>
          </a:p>
          <a:p>
            <a:pPr lvl="1"/>
            <a:r>
              <a:rPr lang="en-US" dirty="0"/>
              <a:t>Intermediate Milestone 10 review</a:t>
            </a:r>
          </a:p>
          <a:p>
            <a:pPr lvl="2"/>
            <a:r>
              <a:rPr lang="en-US" dirty="0"/>
              <a:t>We have generically promised status reports; also this should be not problematic</a:t>
            </a:r>
          </a:p>
          <a:p>
            <a:r>
              <a:rPr lang="en-US" dirty="0"/>
              <a:t>Final MS10 end-of-august</a:t>
            </a:r>
          </a:p>
          <a:p>
            <a:pPr lvl="1"/>
            <a:r>
              <a:rPr lang="en-US" dirty="0"/>
              <a:t>Move what not ready to MS11</a:t>
            </a:r>
          </a:p>
          <a:p>
            <a:r>
              <a:rPr lang="en-US" dirty="0"/>
              <a:t>September Elba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06E5E-0C6A-C634-07D6-5A05B884DD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632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AE5F-76ED-0A7F-739D-A66AF9D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interesting point raised - licenses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ADBDA-AE8F-6233-775F-04646B0EC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864" y="1980240"/>
            <a:ext cx="7793736" cy="431083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Should we use a standard licensing mode on </a:t>
            </a:r>
            <a:r>
              <a:rPr lang="en-US" dirty="0">
                <a:hlinkClick r:id="rId2"/>
              </a:rPr>
              <a:t>our repo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And if so, which one?</a:t>
            </a:r>
          </a:p>
          <a:p>
            <a:r>
              <a:rPr lang="en-US" dirty="0"/>
              <a:t>I studied a bit, and </a:t>
            </a:r>
            <a:r>
              <a:rPr lang="en-US" dirty="0" err="1"/>
              <a:t>github</a:t>
            </a:r>
            <a:r>
              <a:rPr lang="en-US" dirty="0"/>
              <a:t> offers standard licenses with “one click”</a:t>
            </a:r>
          </a:p>
          <a:p>
            <a:r>
              <a:rPr lang="en-US" dirty="0"/>
              <a:t>As CERN I am used to Apache 2.0</a:t>
            </a:r>
          </a:p>
          <a:p>
            <a:pPr lvl="1"/>
            <a:r>
              <a:rPr lang="en-US" dirty="0"/>
              <a:t>“use this software as you like”</a:t>
            </a:r>
          </a:p>
          <a:p>
            <a:r>
              <a:rPr lang="en-US" dirty="0"/>
              <a:t>GPL3 is also an option</a:t>
            </a:r>
          </a:p>
          <a:p>
            <a:pPr lvl="1"/>
            <a:r>
              <a:rPr lang="en-US" dirty="0"/>
              <a:t>You need to cite me</a:t>
            </a:r>
          </a:p>
          <a:p>
            <a:pPr lvl="1"/>
            <a:r>
              <a:rPr lang="en-US" dirty="0"/>
              <a:t>If you make modifications, also the modified version is GPL3</a:t>
            </a:r>
          </a:p>
          <a:p>
            <a:r>
              <a:rPr lang="en-US" dirty="0"/>
              <a:t>I will consult with the HUB, I hope we can simplify the thing as:</a:t>
            </a:r>
          </a:p>
          <a:p>
            <a:pPr lvl="1"/>
            <a:r>
              <a:rPr lang="en-US" dirty="0"/>
              <a:t>We propose ether ApacheV2 and GPL3, choose the one you want</a:t>
            </a:r>
          </a:p>
          <a:p>
            <a:pPr lvl="1"/>
            <a:r>
              <a:rPr lang="en-US" dirty="0"/>
              <a:t>For private repositories, not an issue until they become public</a:t>
            </a:r>
          </a:p>
          <a:p>
            <a:pPr lvl="1"/>
            <a:r>
              <a:rPr lang="en-US" dirty="0"/>
              <a:t>For forked repositories, obviously the master license holds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2E437-1E41-3931-23B2-B84ED53E02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7EC01-F8F9-3158-8907-F983ADFF9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489" y="-62737"/>
            <a:ext cx="3830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5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D7B80-855C-7498-FEA6-0C8079BCEF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  <p:pic>
        <p:nvPicPr>
          <p:cNvPr id="3076" name="Picture 4" descr="Open Source Licenses: A Guide for Developers and Creators | by Aleksandra  Płońska | Medium">
            <a:extLst>
              <a:ext uri="{FF2B5EF4-FFF2-40B4-BE49-F238E27FC236}">
                <a16:creationId xmlns:a16="http://schemas.microsoft.com/office/drawing/2014/main" id="{6085F57B-B853-DC6C-6789-1440910E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12192000" cy="65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3C5BE1-2FB2-6305-4428-1F2497714D8C}"/>
              </a:ext>
            </a:extLst>
          </p:cNvPr>
          <p:cNvSpPr/>
          <p:nvPr/>
        </p:nvSpPr>
        <p:spPr>
          <a:xfrm>
            <a:off x="2542032" y="237744"/>
            <a:ext cx="3553968" cy="6419088"/>
          </a:xfrm>
          <a:prstGeom prst="rect">
            <a:avLst/>
          </a:prstGeom>
          <a:solidFill>
            <a:srgbClr val="D00615">
              <a:alpha val="3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0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8F92-6672-7120-FEDE-BDC8C933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Q/A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14A54-CCA1-6825-35E9-160CB4CF0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from the 7 questions on </a:t>
            </a:r>
            <a:r>
              <a:rPr lang="en-US" dirty="0">
                <a:hlinkClick r:id="rId2"/>
              </a:rPr>
              <a:t>https://onlinequestions.org/</a:t>
            </a:r>
            <a:r>
              <a:rPr lang="en-US" dirty="0"/>
              <a:t> (code: 11122024)</a:t>
            </a:r>
          </a:p>
          <a:p>
            <a:r>
              <a:rPr lang="en-US" dirty="0"/>
              <a:t>Feel free to ask more questions </a:t>
            </a:r>
            <a:r>
              <a:rPr lang="en-US" b="1" dirty="0"/>
              <a:t>now</a:t>
            </a:r>
            <a:r>
              <a:rPr lang="en-US" dirty="0"/>
              <a:t> (Italian / English … all ok for this session)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A4553-05C8-8F63-3D5F-A002772151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42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1051-A4F2-985C-AF19-30320A64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4E2C4-127C-6670-BEA3-36521823B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5730551" cy="3885826"/>
          </a:xfrm>
        </p:spPr>
        <p:txBody>
          <a:bodyPr/>
          <a:lstStyle/>
          <a:p>
            <a:r>
              <a:rPr lang="en-US" dirty="0"/>
              <a:t>2 types of resources at CINECA are expected:</a:t>
            </a:r>
          </a:p>
          <a:p>
            <a:pPr marL="990600" lvl="1" indent="-457200">
              <a:buFont typeface="+mj-lt"/>
              <a:buAutoNum type="arabicPeriod"/>
            </a:pPr>
            <a:r>
              <a:rPr lang="en-US" dirty="0"/>
              <a:t>LISA (Leonardo Improved Supercomputing Architecture)</a:t>
            </a:r>
          </a:p>
          <a:p>
            <a:pPr marL="1447800" lvl="2" indent="-457200"/>
            <a:r>
              <a:rPr lang="en-US" dirty="0"/>
              <a:t>Under finalization in these days</a:t>
            </a:r>
          </a:p>
          <a:p>
            <a:pPr marL="1447800" lvl="2" indent="-457200"/>
            <a:r>
              <a:rPr lang="en-US" dirty="0"/>
              <a:t>Some 150+ fat nodes</a:t>
            </a:r>
          </a:p>
          <a:p>
            <a:pPr marL="1905000" lvl="3" indent="-457200"/>
            <a:r>
              <a:rPr lang="en-US" dirty="0"/>
              <a:t>2x Intel CPU</a:t>
            </a:r>
          </a:p>
          <a:p>
            <a:pPr marL="1905000" lvl="3" indent="-457200"/>
            <a:r>
              <a:rPr lang="en-US" dirty="0"/>
              <a:t>8x Nvidia H100</a:t>
            </a:r>
          </a:p>
          <a:p>
            <a:pPr marL="1905000" lvl="3" indent="-457200"/>
            <a:r>
              <a:rPr lang="en-US" dirty="0"/>
              <a:t>3.2 </a:t>
            </a:r>
            <a:r>
              <a:rPr lang="en-US" dirty="0" err="1"/>
              <a:t>Tbps</a:t>
            </a:r>
            <a:r>
              <a:rPr lang="en-US" dirty="0"/>
              <a:t> per node (!!!)</a:t>
            </a:r>
          </a:p>
          <a:p>
            <a:pPr marL="1905000" lvl="3" indent="-457200"/>
            <a:r>
              <a:rPr lang="en-US" dirty="0"/>
              <a:t>Fast </a:t>
            </a:r>
            <a:r>
              <a:rPr lang="en-US" dirty="0" err="1"/>
              <a:t>NVMe</a:t>
            </a:r>
            <a:r>
              <a:rPr lang="en-US" dirty="0"/>
              <a:t> local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5320B-A172-7203-F6AB-5AB4036F5C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BC0A5-3E89-6243-170D-1E9A3E18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199" y="1335636"/>
            <a:ext cx="4770981" cy="228647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40296C-4299-5A06-5C5B-82CE10B1232E}"/>
              </a:ext>
            </a:extLst>
          </p:cNvPr>
          <p:cNvSpPr txBox="1">
            <a:spLocks/>
          </p:cNvSpPr>
          <p:nvPr/>
        </p:nvSpPr>
        <p:spPr>
          <a:xfrm>
            <a:off x="6568751" y="3622106"/>
            <a:ext cx="4979567" cy="287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½ of LISA paid by ICSC</a:t>
            </a:r>
          </a:p>
          <a:p>
            <a:r>
              <a:rPr lang="en-US" dirty="0"/>
              <a:t>Hence we expect to be able to use it</a:t>
            </a:r>
          </a:p>
          <a:p>
            <a:r>
              <a:rPr lang="en-US" dirty="0"/>
              <a:t>BUT: operational &gt; Summer 2025, so most probably for the “2</a:t>
            </a:r>
            <a:r>
              <a:rPr lang="en-US" baseline="30000" dirty="0"/>
              <a:t>nd</a:t>
            </a:r>
            <a:r>
              <a:rPr lang="en-US" dirty="0"/>
              <a:t> phase of ICSC”</a:t>
            </a:r>
          </a:p>
        </p:txBody>
      </p:sp>
    </p:spTree>
    <p:extLst>
      <p:ext uri="{BB962C8B-B14F-4D97-AF65-F5344CB8AC3E}">
        <p14:creationId xmlns:p14="http://schemas.microsoft.com/office/powerpoint/2010/main" val="220302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F4E23-74CC-08B1-896E-D8168BD8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FFAA7-2241-0B79-2D00-7032C76D3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041" y="1725693"/>
            <a:ext cx="5257800" cy="43854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learned that CINECA/ICSC/Italy was granted the IT4LIA</a:t>
            </a:r>
          </a:p>
          <a:p>
            <a:r>
              <a:rPr lang="en-US" dirty="0"/>
              <a:t>430 </a:t>
            </a:r>
            <a:r>
              <a:rPr lang="en-US" dirty="0" err="1"/>
              <a:t>Meur</a:t>
            </a:r>
            <a:r>
              <a:rPr lang="en-US" dirty="0"/>
              <a:t> (½  paid by Italy, ½ by the </a:t>
            </a:r>
            <a:r>
              <a:rPr lang="en-US" dirty="0" err="1"/>
              <a:t>EuroHPC</a:t>
            </a:r>
            <a:r>
              <a:rPr lang="en-US" dirty="0"/>
              <a:t> JU)</a:t>
            </a:r>
          </a:p>
          <a:p>
            <a:r>
              <a:rPr lang="en-US" dirty="0"/>
              <a:t>Clearly, an even more AI oriented computer</a:t>
            </a:r>
          </a:p>
          <a:p>
            <a:r>
              <a:rPr lang="en-US" dirty="0"/>
              <a:t>I expect lots of Nvidia B100 GPUs, large connectivity (for LLMs), poor CPU performance</a:t>
            </a:r>
          </a:p>
          <a:p>
            <a:r>
              <a:rPr lang="en-US" dirty="0"/>
              <a:t>2027+ ? So a bit complex to see what will be the use scenario by then</a:t>
            </a:r>
          </a:p>
          <a:p>
            <a:r>
              <a:rPr lang="en-US" dirty="0"/>
              <a:t>Realistically, if ICSC will still exist, it will be a customer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CED9D-4688-E93A-4028-58ABCC9AFF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15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3B905-506D-EDC4-F57E-B90014829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7367"/>
            <a:ext cx="6096000" cy="6016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91F66-7AF4-C4E5-FB48-C7BAF8D72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34026"/>
            <a:ext cx="7772400" cy="19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D8C2-D530-81C1-B81F-1B49B7BD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85ED9-F21E-F931-3223-62E1B92F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291137"/>
            <a:ext cx="4816151" cy="38858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Difficult question</a:t>
            </a:r>
          </a:p>
          <a:p>
            <a:r>
              <a:rPr lang="en-US" dirty="0"/>
              <a:t>Alessia told us 2 days ago that 10 “technical positions” are already in pipeline</a:t>
            </a:r>
          </a:p>
          <a:p>
            <a:r>
              <a:rPr lang="en-US" dirty="0"/>
              <a:t>This is very different </a:t>
            </a:r>
            <a:r>
              <a:rPr lang="en-US" dirty="0" err="1"/>
              <a:t>wrt</a:t>
            </a:r>
            <a:r>
              <a:rPr lang="en-US" dirty="0"/>
              <a:t> the current situation, where ICSC has hired directly just top level / </a:t>
            </a:r>
            <a:r>
              <a:rPr lang="en-US" dirty="0" err="1"/>
              <a:t>adm</a:t>
            </a:r>
            <a:r>
              <a:rPr lang="en-US" dirty="0"/>
              <a:t> staff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FFB47-F96C-AD24-F8BA-5A18B7444D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45757-AF6A-126D-AFEE-B56FC789A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623" y="2600412"/>
            <a:ext cx="6010261" cy="2141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16AA1-4FE0-4C83-796D-1ED196CB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1651"/>
            <a:ext cx="7772400" cy="28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6BDE-C3B5-3A7A-D826-A3209E8E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BF02-BF98-FBB1-52BB-2B3F3C044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309798"/>
            <a:ext cx="4722845" cy="38858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Can I only say “good question!”?</a:t>
            </a:r>
          </a:p>
          <a:p>
            <a:r>
              <a:rPr lang="en-US" dirty="0"/>
              <a:t>It is clear we need to evolve our understanding of the future ICSC in the next (few) months</a:t>
            </a:r>
          </a:p>
          <a:p>
            <a:r>
              <a:rPr lang="en-US" dirty="0"/>
              <a:t>My personal feeling is that we can indeed write technical white books with “suggested solutions”</a:t>
            </a:r>
          </a:p>
          <a:p>
            <a:r>
              <a:rPr lang="en-US" dirty="0"/>
              <a:t>A white book on “how will Italy handle massive scientific / industrial computing” is more difficult at this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15A7E-D75D-852F-7B5B-2A6B478C72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6BA68-62FA-B1DA-07A2-D94C7BBA7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45" y="2460625"/>
            <a:ext cx="6630955" cy="26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29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F97BF-A5C4-ECB2-5D30-45E2BDEE1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5B66C-214E-FC08-74CE-4F645143A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5257800" cy="38858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is probably one of the strongest ways to make sure ICSC will have a future: global recognition</a:t>
            </a:r>
          </a:p>
          <a:p>
            <a:r>
              <a:rPr lang="en-US" dirty="0"/>
              <a:t>The procedure is both top/down and bottom/up</a:t>
            </a:r>
          </a:p>
          <a:p>
            <a:r>
              <a:rPr lang="en-US" dirty="0"/>
              <a:t>I think everyone involved, if they see a possibility, should simply contact their Institution leader, and he/she can escalate to the Research/Innovation Manager and eventually the </a:t>
            </a:r>
            <a:r>
              <a:rPr lang="en-US" dirty="0" err="1"/>
              <a:t>CdA</a:t>
            </a:r>
            <a:r>
              <a:rPr lang="en-US" dirty="0"/>
              <a:t>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D6DE3-996A-9219-90B3-A79DCE115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18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67316-AF0E-FA5A-458F-F979A5C4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837" y="2339701"/>
            <a:ext cx="5879163" cy="20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41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AA8D-BB7C-759F-996E-E21F73DB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2AD74-3572-087E-6119-54B84D95A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291137"/>
            <a:ext cx="4927953" cy="38858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My honest answer is ”less than I would have expected”</a:t>
            </a:r>
          </a:p>
          <a:p>
            <a:r>
              <a:rPr lang="en-US" dirty="0"/>
              <a:t>Initially there was the idea that ICSC would have been the “computing for all PNRR initiatives”, but eventually</a:t>
            </a:r>
          </a:p>
          <a:p>
            <a:pPr lvl="1"/>
            <a:r>
              <a:rPr lang="en-US" dirty="0"/>
              <a:t>Not for free (!)</a:t>
            </a:r>
          </a:p>
          <a:p>
            <a:pPr lvl="1"/>
            <a:r>
              <a:rPr lang="en-US" dirty="0"/>
              <a:t>All the initiatives I have seen have been more “Project X </a:t>
            </a:r>
            <a:r>
              <a:rPr lang="en-US" dirty="0">
                <a:sym typeface="Wingdings" pitchFamily="2" charset="2"/>
              </a:rPr>
              <a:t> CINECA” and not “Project X  ICSC”</a:t>
            </a:r>
          </a:p>
          <a:p>
            <a:r>
              <a:rPr lang="en-US" dirty="0">
                <a:sym typeface="Wingdings" pitchFamily="2" charset="2"/>
              </a:rPr>
              <a:t>I could be wrong, though!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42C91-83B8-C8BA-56AB-0D8641A9BF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83961-24A7-33CD-2912-84723419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153" y="2332116"/>
            <a:ext cx="5814717" cy="295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921745-1679-804D-93B5-CC4E0F2E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Two intense days – on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physical</a:t>
            </a:r>
            <a:r>
              <a:rPr lang="it-IT" dirty="0"/>
              <a:t> days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826B48-373E-B742-A766-049F4DDC6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6845632" cy="388582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At moments too dense ? Probably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With respect to 2023 meeting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here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/>
              <a:t>2 round tables outside formal Spoke2: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Tuesday: with ICSC, the President, IFAB and Carlo (Industrial Board chair)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Wednesday: Spokes 0, 1, 3, 6, 10</a:t>
            </a:r>
          </a:p>
          <a:p>
            <a:pPr lvl="1"/>
            <a:r>
              <a:rPr lang="en-US" dirty="0"/>
              <a:t>A public event (room full + ~20 on Zoom + ~15 on </a:t>
            </a:r>
            <a:r>
              <a:rPr lang="en-US" dirty="0" err="1"/>
              <a:t>Youtube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Lightning talks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20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28 (and we had to deny a few at last moment)</a:t>
            </a:r>
          </a:p>
          <a:p>
            <a:pPr lvl="1"/>
            <a:r>
              <a:rPr lang="en-US" dirty="0">
                <a:sym typeface="Wingdings" pitchFamily="2" charset="2"/>
              </a:rPr>
              <a:t>Large improvement in the dinner</a:t>
            </a:r>
          </a:p>
          <a:p>
            <a:pPr lvl="2"/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From Pizza to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Dentice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al Sale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08238-66D7-D44F-8B38-6D849467723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293432" y="8527353"/>
            <a:ext cx="1205802" cy="216913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D417DA-122B-14C4-EFB0-27F4AF8850B1}"/>
              </a:ext>
            </a:extLst>
          </p:cNvPr>
          <p:cNvSpPr txBox="1"/>
          <p:nvPr/>
        </p:nvSpPr>
        <p:spPr>
          <a:xfrm>
            <a:off x="8170506" y="4812548"/>
            <a:ext cx="4021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/live/cZp6mpma-OI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8100056-3D24-C7DC-D82A-4F74FF16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506" y="2291137"/>
            <a:ext cx="3886199" cy="2108336"/>
          </a:xfrm>
          <a:prstGeom prst="rect">
            <a:avLst/>
          </a:prstGeom>
        </p:spPr>
      </p:pic>
      <p:pic>
        <p:nvPicPr>
          <p:cNvPr id="2050" name="Picture 2" descr="Fondazione dieta mediterranea">
            <a:extLst>
              <a:ext uri="{FF2B5EF4-FFF2-40B4-BE49-F238E27FC236}">
                <a16:creationId xmlns:a16="http://schemas.microsoft.com/office/drawing/2014/main" id="{CB0DC78B-F807-BEBA-AFE8-D7DBBEC7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61" y="5235867"/>
            <a:ext cx="2353980" cy="12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DDA907-38A0-3A2B-8BED-5C560D5E2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469" y="5152138"/>
            <a:ext cx="1371324" cy="16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E843CCF-7F9D-2A90-C4D8-8A4671E58CC7}"/>
              </a:ext>
            </a:extLst>
          </p:cNvPr>
          <p:cNvSpPr txBox="1"/>
          <p:nvPr/>
        </p:nvSpPr>
        <p:spPr>
          <a:xfrm>
            <a:off x="9871528" y="555223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098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B81F-9C43-C1A9-C5F9-0F2D1EDE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71E22-2987-8C4E-0681-7413C53CE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3808" y="3261138"/>
            <a:ext cx="5257800" cy="3885826"/>
          </a:xfrm>
        </p:spPr>
        <p:txBody>
          <a:bodyPr>
            <a:normAutofit/>
          </a:bodyPr>
          <a:lstStyle/>
          <a:p>
            <a:r>
              <a:rPr lang="en-US" sz="2000" dirty="0"/>
              <a:t>When PNRR (money) is over, the limitation goes away</a:t>
            </a:r>
          </a:p>
          <a:p>
            <a:r>
              <a:rPr lang="en-US" sz="2000" dirty="0"/>
              <a:t>I think the answer will be yes, but I do not know HOW</a:t>
            </a:r>
          </a:p>
          <a:p>
            <a:pPr lvl="1"/>
            <a:r>
              <a:rPr lang="en-US" sz="1800" dirty="0"/>
              <a:t>Pay per use?</a:t>
            </a:r>
          </a:p>
          <a:p>
            <a:pPr lvl="1"/>
            <a:r>
              <a:rPr lang="en-US" sz="1800" dirty="0"/>
              <a:t>Fresh money from the MUR?</a:t>
            </a:r>
          </a:p>
          <a:p>
            <a:pPr lvl="1"/>
            <a:r>
              <a:rPr lang="en-US" sz="1800" dirty="0"/>
              <a:t>Annual fee covering some resource utilization?</a:t>
            </a:r>
          </a:p>
          <a:p>
            <a:pPr lvl="1"/>
            <a:r>
              <a:rPr lang="en-US" sz="1800" dirty="0"/>
              <a:t>In kind contributions?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5D6CF-E3CC-D3A8-2505-D3674951E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20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779F8-B7FE-D60B-669D-69405BA6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000" y="1465030"/>
            <a:ext cx="5405388" cy="165221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A1057B9-9B1C-8FC0-0481-1937B5FB24D5}"/>
              </a:ext>
            </a:extLst>
          </p:cNvPr>
          <p:cNvSpPr txBox="1">
            <a:spLocks/>
          </p:cNvSpPr>
          <p:nvPr/>
        </p:nvSpPr>
        <p:spPr>
          <a:xfrm>
            <a:off x="990600" y="2443537"/>
            <a:ext cx="52578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I think ”will be established” refer to the second phase, post PNRR (?)</a:t>
            </a:r>
          </a:p>
          <a:p>
            <a:r>
              <a:rPr lang="en-US"/>
              <a:t>My only answer is “it must be possible”, otherwise I do not see the point</a:t>
            </a:r>
          </a:p>
          <a:p>
            <a:r>
              <a:rPr lang="en-US"/>
              <a:t>About “weren’t part of ICSC” there was a limitation in # of participants for PNRR (which eventually led to some universities / EPRs to be left out)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60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899D-E197-3860-04C5-B479839BF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5964C-6A90-39F8-2092-D2793F114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73936"/>
            <a:ext cx="5690616" cy="44030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Are we speaking of COMPUTING resources or other  things ($$$), right?</a:t>
            </a:r>
          </a:p>
          <a:p>
            <a:r>
              <a:rPr lang="en-US" dirty="0"/>
              <a:t>Computing resources: my intention is to ask for “linear extrapolation” of the resources we already obtained</a:t>
            </a:r>
          </a:p>
          <a:p>
            <a:pPr lvl="1"/>
            <a:r>
              <a:rPr lang="en-US" dirty="0"/>
              <a:t>This does NOT prevent totally new requests to come</a:t>
            </a:r>
          </a:p>
          <a:p>
            <a:pPr lvl="1"/>
            <a:r>
              <a:rPr lang="en-US" dirty="0"/>
              <a:t>As said, I do not really think that in the PNRR/ICSC era we will be able to use LISA – but do we even have use cases which need LISA and for which Leonardo-GPU is not enough?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7C2EF-12B4-E228-7C94-713D1C9677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21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36549-5EB2-1961-0F0D-079F0A208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003" y="2492089"/>
            <a:ext cx="3936609" cy="14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13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468F-8078-7149-3BFF-3BC43522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questions I did NOT see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B4235-4CBF-179B-2D03-AC8686CC4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65150" indent="-514350">
              <a:buFont typeface="+mj-lt"/>
              <a:buAutoNum type="arabicPeriod"/>
            </a:pPr>
            <a:r>
              <a:rPr lang="en-US" dirty="0"/>
              <a:t>Will my position be renewed / transformed /stabilized?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dirty="0"/>
              <a:t>This depends entirely on the institution. I do not think there are general rules / indications.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dirty="0"/>
              <a:t>… some more non written comments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75E33-732E-76C8-8137-98C1D42C56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6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60A1-63E2-33F5-2657-56A23141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MANY THANKS TO THE LOCAL TEAM!!!!!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84C2A-025D-B9BE-EE44-DD768135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4812792" cy="3885826"/>
          </a:xfrm>
        </p:spPr>
        <p:txBody>
          <a:bodyPr/>
          <a:lstStyle/>
          <a:p>
            <a:r>
              <a:rPr lang="en-US" dirty="0"/>
              <a:t>Alessia:</a:t>
            </a:r>
          </a:p>
          <a:p>
            <a:pPr lvl="1"/>
            <a:r>
              <a:rPr lang="en-US" dirty="0"/>
              <a:t>GRAZIE!!!!!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Caffe / the / lunches perfect!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 finally got the picture of the </a:t>
            </a:r>
            <a:r>
              <a:rPr lang="en-US" dirty="0" err="1"/>
              <a:t>Dentice</a:t>
            </a:r>
            <a:r>
              <a:rPr lang="en-US" dirty="0"/>
              <a:t>!!!!</a:t>
            </a:r>
          </a:p>
          <a:p>
            <a:pPr lvl="2"/>
            <a:r>
              <a:rPr lang="en-US" dirty="0"/>
              <a:t>But the first picture was </a:t>
            </a:r>
            <a:r>
              <a:rPr lang="en-US" dirty="0" err="1"/>
              <a:t>nore</a:t>
            </a:r>
            <a:r>
              <a:rPr lang="en-US" dirty="0"/>
              <a:t> explicative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A234E-0970-992F-DFEE-78593980B1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5168F-8ECF-FE67-D113-9E6CC8D2C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75" y="2910085"/>
            <a:ext cx="6320125" cy="28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CBC3-BF52-82CE-E1DE-D5DC5F682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PNR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is always with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F67AD-F929-0323-F9AB-4DE4827235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2F8D724-FCCA-6E27-DEDE-F1EE528F61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F86823-7906-3F6A-5FA6-C418FDAC6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453" y="35767"/>
            <a:ext cx="54102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E90F6-930D-6DE4-347A-42A2A529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707" y="1950287"/>
            <a:ext cx="3325640" cy="483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56710-99FB-9A06-0FAA-D230F5C4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round tables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810D6-9038-7FDD-994A-80035444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 interesting discussion on the relationships </a:t>
            </a:r>
          </a:p>
          <a:p>
            <a:pPr lvl="1"/>
            <a:r>
              <a:rPr lang="en-US" dirty="0"/>
              <a:t>Between Spokes </a:t>
            </a:r>
          </a:p>
          <a:p>
            <a:pPr lvl="2"/>
            <a:r>
              <a:rPr lang="en-US" dirty="0"/>
              <a:t>Less than expected, due to no time availability remaining on Spokes</a:t>
            </a:r>
          </a:p>
          <a:p>
            <a:pPr lvl="1"/>
            <a:r>
              <a:rPr lang="en-US" dirty="0"/>
              <a:t>Between Spokes and Industries</a:t>
            </a:r>
          </a:p>
          <a:p>
            <a:pPr lvl="2"/>
            <a:r>
              <a:rPr lang="en-US" dirty="0"/>
              <a:t>Who gets the best people??? Well let’s form them … we will see later</a:t>
            </a:r>
          </a:p>
          <a:p>
            <a:pPr lvl="2"/>
            <a:r>
              <a:rPr lang="en-US" dirty="0"/>
              <a:t>This was a “problem” last year, things are generally getting better (not in all cases)</a:t>
            </a:r>
          </a:p>
          <a:p>
            <a:pPr lvl="1"/>
            <a:r>
              <a:rPr lang="en-US" dirty="0"/>
              <a:t>Future of the ICSC after PNRR</a:t>
            </a:r>
          </a:p>
          <a:p>
            <a:pPr lvl="2"/>
            <a:r>
              <a:rPr lang="en-US" dirty="0"/>
              <a:t>All quite cloudy, clearly there is a tension between moving more or less towards the productive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C4A1C-429C-B932-EC42-0757A35FCB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61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287C-6AFA-17DA-23EE-1BD174CB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round tables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670AC-D72F-BCE8-419C-989EC7DD8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Spokes com from a different domain, with different experience / alignment with the productive system</a:t>
            </a:r>
          </a:p>
          <a:p>
            <a:pPr lvl="1"/>
            <a:r>
              <a:rPr lang="en-US" dirty="0"/>
              <a:t>In general “engineering” seems to be more at ease with these collaborations</a:t>
            </a:r>
          </a:p>
          <a:p>
            <a:pPr lvl="2"/>
            <a:r>
              <a:rPr lang="en-US" dirty="0"/>
              <a:t>At the low (hardware) and high (use cases) ends of the chain</a:t>
            </a:r>
          </a:p>
          <a:p>
            <a:pPr lvl="1"/>
            <a:r>
              <a:rPr lang="en-US" dirty="0"/>
              <a:t>Spokes 2+3 are less used, so initial problems but somehow now have a working system IG + OC</a:t>
            </a:r>
          </a:p>
          <a:p>
            <a:r>
              <a:rPr lang="en-US" dirty="0"/>
              <a:t>About Spoke to Spoke connections, all agree they are too feeble at the moment</a:t>
            </a:r>
          </a:p>
          <a:p>
            <a:pPr lvl="1"/>
            <a:r>
              <a:rPr lang="en-US" dirty="0"/>
              <a:t>Are we reinventing the wheel (similar wheels) in different spokes? (probably yes)</a:t>
            </a:r>
          </a:p>
          <a:p>
            <a:pPr lvl="1"/>
            <a:r>
              <a:rPr lang="en-US" dirty="0"/>
              <a:t>Could we do better? (probably yes)</a:t>
            </a:r>
          </a:p>
          <a:p>
            <a:r>
              <a:rPr lang="en-US" dirty="0"/>
              <a:t>After the round table discussion + chats later, we would like to try and have a meeting “as early as possible” </a:t>
            </a:r>
          </a:p>
          <a:p>
            <a:pPr lvl="1"/>
            <a:r>
              <a:rPr lang="en-US" dirty="0"/>
              <a:t>Idea #1: each Spoke bring / describes a result / technology expected to be interesting elsewhere, and see whether there is interest in adopting </a:t>
            </a:r>
          </a:p>
          <a:p>
            <a:pPr lvl="1"/>
            <a:r>
              <a:rPr lang="en-US" dirty="0"/>
              <a:t>Idea #2: each spoke brings a problem for which no solution was found internally, and asks for ideas</a:t>
            </a:r>
          </a:p>
          <a:p>
            <a:r>
              <a:rPr lang="en-US" dirty="0"/>
              <a:t>What could we bring as spoke 2????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F0699-3A93-27DC-B952-1DDDF60732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76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F8AC-78EB-34AC-2B1D-9531154B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round tables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58489-D108-6741-EEFB-959D359F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1122090" cy="3885826"/>
          </a:xfrm>
        </p:spPr>
        <p:txBody>
          <a:bodyPr/>
          <a:lstStyle/>
          <a:p>
            <a:r>
              <a:rPr lang="en-US" dirty="0"/>
              <a:t>What is the future of ICSC?</a:t>
            </a:r>
          </a:p>
          <a:p>
            <a:pPr lvl="1"/>
            <a:r>
              <a:rPr lang="en-US" dirty="0"/>
              <a:t>General comment: depends on the funds! We heard recently numbers from 6 </a:t>
            </a:r>
            <a:r>
              <a:rPr lang="en-US" dirty="0" err="1"/>
              <a:t>Meur</a:t>
            </a:r>
            <a:r>
              <a:rPr lang="en-US" dirty="0"/>
              <a:t>/y (the fees) to 500 </a:t>
            </a:r>
            <a:r>
              <a:rPr lang="en-US" dirty="0" err="1"/>
              <a:t>Meur</a:t>
            </a:r>
            <a:r>
              <a:rPr lang="en-US" dirty="0"/>
              <a:t>/y (at the September ICSC meeting)</a:t>
            </a:r>
          </a:p>
          <a:p>
            <a:r>
              <a:rPr lang="en-US" dirty="0"/>
              <a:t>There is a proposed article in the </a:t>
            </a:r>
            <a:r>
              <a:rPr lang="en-US" dirty="0">
                <a:hlinkClick r:id="rId2"/>
              </a:rPr>
              <a:t>financial law </a:t>
            </a:r>
            <a:r>
              <a:rPr lang="en-US" dirty="0"/>
              <a:t>to give 150 </a:t>
            </a:r>
            <a:r>
              <a:rPr lang="en-US" dirty="0" err="1"/>
              <a:t>Meur</a:t>
            </a:r>
            <a:r>
              <a:rPr lang="en-US" dirty="0"/>
              <a:t>/y to the CNs (5), the PEs(14), the “Piano </a:t>
            </a:r>
            <a:r>
              <a:rPr lang="en-US" dirty="0" err="1"/>
              <a:t>Complementare</a:t>
            </a:r>
            <a:r>
              <a:rPr lang="en-US" dirty="0"/>
              <a:t> Salute” (?)</a:t>
            </a:r>
          </a:p>
          <a:p>
            <a:pPr lvl="1"/>
            <a:r>
              <a:rPr lang="en-US" dirty="0"/>
              <a:t>150 </a:t>
            </a:r>
            <a:r>
              <a:rPr lang="en-US" dirty="0" err="1"/>
              <a:t>Meur</a:t>
            </a:r>
            <a:r>
              <a:rPr lang="en-US" dirty="0"/>
              <a:t> each is probably &lt; (&lt;&lt;) than 10 </a:t>
            </a:r>
            <a:r>
              <a:rPr lang="en-US" dirty="0" err="1"/>
              <a:t>Meur</a:t>
            </a:r>
            <a:r>
              <a:rPr lang="en-US" dirty="0"/>
              <a:t>/y per project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6087D-22F7-25D0-F3EA-1181E3C7C0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7A283-BD52-07D3-BBB9-EFB804EFE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0" y="4820651"/>
            <a:ext cx="7772400" cy="1218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32F1C-15D1-6A43-ABDA-42E6BD8C0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5915195"/>
            <a:ext cx="7772400" cy="9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BA8E-8552-B75D-5E87-D59165E2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Industrial Board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09F9B-D83D-410F-B23F-A92E3F59D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4648200" cy="38858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received a very nicely written doc by the Industrial Board, with their ideas on the ICSC Future</a:t>
            </a:r>
          </a:p>
          <a:p>
            <a:r>
              <a:rPr lang="en-US" dirty="0"/>
              <a:t>Clearly the view of the industry is what you would expect</a:t>
            </a:r>
          </a:p>
          <a:p>
            <a:pPr lvl="1"/>
            <a:r>
              <a:rPr lang="en-US" dirty="0"/>
              <a:t>A shift towards the productive system needs</a:t>
            </a:r>
          </a:p>
          <a:p>
            <a:pPr lvl="1"/>
            <a:r>
              <a:rPr lang="en-US" dirty="0"/>
              <a:t>A shift towards higher TRL solutions (getting to the production level)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9F93E-BEFB-70F1-AA2F-BCE63FEBD6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4F8B4-45FB-A6C3-D158-F244A19C3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74574"/>
            <a:ext cx="5910945" cy="2298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49675C-100B-897E-516F-AF205777272F}"/>
              </a:ext>
            </a:extLst>
          </p:cNvPr>
          <p:cNvSpPr txBox="1"/>
          <p:nvPr/>
        </p:nvSpPr>
        <p:spPr>
          <a:xfrm>
            <a:off x="6096000" y="4742251"/>
            <a:ext cx="4615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ICSC as a service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ICSC as a resource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39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B111-F8A3-E56B-3F5C-EB406582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be the Spokes’ vision?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A94C1-5AC5-3987-7AB6-B082C1BB2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do not have one at the moment, and I am also not exactly sure we share the same vision</a:t>
            </a:r>
          </a:p>
          <a:p>
            <a:pPr lvl="1"/>
            <a:r>
              <a:rPr lang="en-US" dirty="0"/>
              <a:t>On my side: each partner in the ICSC must follow its internal priorities (== INFN must to its science!), and all the collaboration with other entities should exist only if there is mutual interest</a:t>
            </a:r>
          </a:p>
          <a:p>
            <a:pPr lvl="1"/>
            <a:r>
              <a:rPr lang="en-US" dirty="0"/>
              <a:t>The academic side cannot become the software house of the productive system, nor the ICSC infrastructure become “the Amazon for the productive system”</a:t>
            </a:r>
          </a:p>
          <a:p>
            <a:pPr lvl="2"/>
            <a:r>
              <a:rPr lang="en-US" dirty="0"/>
              <a:t>Claudio made very clear yesterday we are not equipped for the last point!</a:t>
            </a:r>
          </a:p>
          <a:p>
            <a:pPr lvl="1"/>
            <a:r>
              <a:rPr lang="en-US" dirty="0"/>
              <a:t>The center should remain devoted to R&amp;D activities: pilots and </a:t>
            </a:r>
            <a:r>
              <a:rPr lang="en-US" dirty="0" err="1"/>
              <a:t>PoCs</a:t>
            </a:r>
            <a:r>
              <a:rPr lang="en-US" dirty="0"/>
              <a:t> are a perfect target; once a “product” is ready, it should be moved “elsewhere”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B8894-A7FE-811D-48E3-6D1D0A54B5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17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8A40-66DA-FD95-2BD1-268523B1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months (1 year)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89A2F-7267-0C97-8C5F-AECFC9B50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clear program for the next months (Aug 25 + the 4 months we just got as extension)</a:t>
            </a:r>
          </a:p>
          <a:p>
            <a:r>
              <a:rPr lang="en-US" dirty="0"/>
              <a:t>It was VERY nice to see that many KPIs are indeed already achieved (let’s call it “good strategy”?)</a:t>
            </a:r>
          </a:p>
          <a:p>
            <a:r>
              <a:rPr lang="en-US" dirty="0"/>
              <a:t>Clearly we should not lose the good pace</a:t>
            </a:r>
          </a:p>
          <a:p>
            <a:r>
              <a:rPr lang="en-US" dirty="0"/>
              <a:t>Innovation Grants and Open Calls are more problematic (they started much later)</a:t>
            </a:r>
          </a:p>
          <a:p>
            <a:pPr lvl="1"/>
            <a:r>
              <a:rPr lang="en-US" dirty="0"/>
              <a:t>Need more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1559D-8016-8808-09B8-A5F9AC606E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983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1713</Words>
  <Application>Microsoft Macintosh PowerPoint</Application>
  <PresentationFormat>Widescreen</PresentationFormat>
  <Paragraphs>181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Titillium Web</vt:lpstr>
      <vt:lpstr>Roboto</vt:lpstr>
      <vt:lpstr>Wingdings</vt:lpstr>
      <vt:lpstr>Lobster</vt:lpstr>
      <vt:lpstr>Tema di Office</vt:lpstr>
      <vt:lpstr>PowerPoint Presentation</vt:lpstr>
      <vt:lpstr>Two intense days – on three physical days</vt:lpstr>
      <vt:lpstr>PNRR is always with us</vt:lpstr>
      <vt:lpstr>The round tables #1</vt:lpstr>
      <vt:lpstr>The round tables #2</vt:lpstr>
      <vt:lpstr>The round tables #2</vt:lpstr>
      <vt:lpstr>The Industrial Board vision</vt:lpstr>
      <vt:lpstr>What should be the Spokes’ vision?</vt:lpstr>
      <vt:lpstr>The next months (1 year)</vt:lpstr>
      <vt:lpstr>Next events</vt:lpstr>
      <vt:lpstr>One interesting point raised - licenses</vt:lpstr>
      <vt:lpstr>PowerPoint Presentation</vt:lpstr>
      <vt:lpstr>Q/A</vt:lpstr>
      <vt:lpstr>#1</vt:lpstr>
      <vt:lpstr>#1</vt:lpstr>
      <vt:lpstr>#2</vt:lpstr>
      <vt:lpstr>#3</vt:lpstr>
      <vt:lpstr>#4</vt:lpstr>
      <vt:lpstr>#5</vt:lpstr>
      <vt:lpstr>#6</vt:lpstr>
      <vt:lpstr>#7</vt:lpstr>
      <vt:lpstr>The questions I did NOT see …</vt:lpstr>
      <vt:lpstr>MANY MANY THANKS TO THE LOCAL TEAM!!!!!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Lanza Luisa</dc:creator>
  <cp:lastModifiedBy>Tommaso Boccali</cp:lastModifiedBy>
  <cp:revision>150</cp:revision>
  <cp:lastPrinted>2023-10-20T10:40:20Z</cp:lastPrinted>
  <dcterms:created xsi:type="dcterms:W3CDTF">2022-10-26T09:11:02Z</dcterms:created>
  <dcterms:modified xsi:type="dcterms:W3CDTF">2024-12-12T09:06:27Z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