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337" r:id="rId3"/>
    <p:sldId id="339" r:id="rId4"/>
    <p:sldId id="340" r:id="rId5"/>
    <p:sldId id="341" r:id="rId6"/>
    <p:sldId id="343" r:id="rId7"/>
    <p:sldId id="342" r:id="rId8"/>
    <p:sldId id="344" r:id="rId9"/>
    <p:sldId id="338" r:id="rId10"/>
    <p:sldId id="345" r:id="rId11"/>
    <p:sldId id="346" r:id="rId12"/>
    <p:sldId id="347" r:id="rId13"/>
    <p:sldId id="348" r:id="rId14"/>
  </p:sldIdLst>
  <p:sldSz cx="12192000" cy="6858000"/>
  <p:notesSz cx="6858000" cy="9144000"/>
  <p:embeddedFontLst>
    <p:embeddedFont>
      <p:font typeface="ADLaM Display" panose="020F0502020204030204" pitchFamily="34" charset="0"/>
      <p:regular r:id="rId16"/>
    </p:embeddedFont>
    <p:embeddedFont>
      <p:font typeface="Lobster" pitchFamily="2" charset="77"/>
      <p:regular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Titillium" pitchFamily="2" charset="77"/>
      <p:regular r:id="rId22"/>
      <p:bold r:id="rId23"/>
    </p:embeddedFont>
    <p:embeddedFont>
      <p:font typeface="Titillium Web" pitchFamily="2" charset="77"/>
      <p:regular r:id="rId24"/>
      <p:bold r:id="rId25"/>
      <p:italic r:id="rId26"/>
      <p:boldItalic r:id="rId27"/>
    </p:embeddedFont>
    <p:embeddedFont>
      <p:font typeface="Titillium Web SemiBold" pitchFamily="2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jSz2WiIX3auCzvuhwjMRytK+50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onio Stamerr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400"/>
    <a:srgbClr val="2B0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34"/>
    <p:restoredTop sz="94726"/>
  </p:normalViewPr>
  <p:slideViewPr>
    <p:cSldViewPr snapToGrid="0">
      <p:cViewPr varScale="1">
        <p:scale>
          <a:sx n="116" d="100"/>
          <a:sy n="116" d="100"/>
        </p:scale>
        <p:origin x="1000" y="176"/>
      </p:cViewPr>
      <p:guideLst/>
    </p:cSldViewPr>
  </p:slideViewPr>
  <p:outlineViewPr>
    <p:cViewPr>
      <p:scale>
        <a:sx n="33" d="100"/>
        <a:sy n="33" d="100"/>
      </p:scale>
      <p:origin x="0" y="-116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" name="Google Shape;21;p2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0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body" idx="1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0" name="Google Shape;100;p3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1"/>
          <p:cNvSpPr txBox="1">
            <a:spLocks noGrp="1"/>
          </p:cNvSpPr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1"/>
          <p:cNvSpPr txBox="1">
            <a:spLocks noGrp="1"/>
          </p:cNvSpPr>
          <p:nvPr>
            <p:ph type="body" idx="1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4">
            <a:extLst>
              <a:ext uri="{FF2B5EF4-FFF2-40B4-BE49-F238E27FC236}">
                <a16:creationId xmlns:a16="http://schemas.microsoft.com/office/drawing/2014/main" id="{5412AC62-346A-B296-9C20-D15E15C5B114}"/>
              </a:ext>
            </a:extLst>
          </p:cNvPr>
          <p:cNvSpPr/>
          <p:nvPr userDrawn="1"/>
        </p:nvSpPr>
        <p:spPr>
          <a:xfrm>
            <a:off x="3581401" y="0"/>
            <a:ext cx="8610600" cy="6377246"/>
          </a:xfrm>
          <a:prstGeom prst="rect">
            <a:avLst/>
          </a:prstGeom>
          <a:solidFill>
            <a:srgbClr val="800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5" descr="Immagine che contiene luce, Policromia, Magenta, blu&#10;&#10;Descrizione generata automaticamente">
            <a:extLst>
              <a:ext uri="{FF2B5EF4-FFF2-40B4-BE49-F238E27FC236}">
                <a16:creationId xmlns:a16="http://schemas.microsoft.com/office/drawing/2014/main" id="{1421B61F-E52C-C993-F8F0-6E9F08783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702"/>
          <a:stretch/>
        </p:blipFill>
        <p:spPr>
          <a:xfrm>
            <a:off x="0" y="-1"/>
            <a:ext cx="3810000" cy="6377247"/>
          </a:xfrm>
          <a:prstGeom prst="rect">
            <a:avLst/>
          </a:prstGeom>
        </p:spPr>
      </p:pic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102708" y="508807"/>
            <a:ext cx="944879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1"/>
          </p:nvPr>
        </p:nvSpPr>
        <p:spPr>
          <a:xfrm>
            <a:off x="838200" y="1794972"/>
            <a:ext cx="10515600" cy="438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Char char="•"/>
              <a:defRPr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8" name="Google Shape;28;p21"/>
          <p:cNvPicPr preferRelativeResize="0"/>
          <p:nvPr/>
        </p:nvPicPr>
        <p:blipFill rotWithShape="1">
          <a:blip r:embed="rId3">
            <a:alphaModFix/>
          </a:blip>
          <a:srcRect r="9138"/>
          <a:stretch/>
        </p:blipFill>
        <p:spPr>
          <a:xfrm>
            <a:off x="9551505" y="533576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0" y="1310759"/>
            <a:ext cx="12202758" cy="50386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9" name="Google Shape;39;p23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4" name="Google Shape;44;p23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3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25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26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77" name="Google Shape;77;p27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28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9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29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 sz="2800" b="1" i="0" u="none" strike="noStrike" cap="none">
                <a:solidFill>
                  <a:srgbClr val="B27F4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3.xml"/><Relationship Id="rId7" Type="http://schemas.openxmlformats.org/officeDocument/2006/relationships/image" Target="../media/image22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"/>
          <p:cNvSpPr/>
          <p:nvPr/>
        </p:nvSpPr>
        <p:spPr>
          <a:xfrm>
            <a:off x="2301766" y="2334337"/>
            <a:ext cx="10625958" cy="246118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1" y="5900058"/>
            <a:ext cx="6633026" cy="828734"/>
          </a:xfrm>
          <a:prstGeom prst="rect">
            <a:avLst/>
          </a:prstGeom>
          <a:solidFill>
            <a:srgbClr val="5B8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General Meeting ,Catania </a:t>
            </a:r>
            <a:r>
              <a:rPr lang="it-IT" sz="2800" b="1" dirty="0" err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December</a:t>
            </a:r>
            <a:r>
              <a:rPr lang="it-IT" sz="28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2024</a:t>
            </a:r>
            <a:endParaRPr sz="2000" dirty="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745067" y="-3098800"/>
            <a:ext cx="3276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ICSC_progetto_comunicazione**</a:t>
            </a:r>
            <a:endParaRPr/>
          </a:p>
        </p:txBody>
      </p:sp>
      <p:sp>
        <p:nvSpPr>
          <p:cNvPr id="131" name="Google Shape;131;p2"/>
          <p:cNvSpPr txBox="1"/>
          <p:nvPr/>
        </p:nvSpPr>
        <p:spPr>
          <a:xfrm>
            <a:off x="2635336" y="2694001"/>
            <a:ext cx="9171759" cy="198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r>
              <a:rPr lang="it-IT" sz="3600" b="1" i="0" dirty="0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Il Centro Nazionale di Ricerca per il Calcolo ad alte prestazioni, Big Data e Calcolo Quantistico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endParaRPr lang="it-IT" sz="3600" b="1" dirty="0">
              <a:solidFill>
                <a:srgbClr val="1A63A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r>
              <a:rPr lang="it-IT" sz="2800" b="1" i="0" dirty="0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Presente, futuro e prospettive per i giovani</a:t>
            </a:r>
            <a:endParaRPr lang="it-IT" sz="3600" b="1" i="0" dirty="0">
              <a:solidFill>
                <a:srgbClr val="1A63A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endParaRPr lang="it-IT" sz="2400" b="1" i="0" dirty="0">
              <a:solidFill>
                <a:srgbClr val="1A63A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r>
              <a:rPr lang="it-IT" sz="2400" b="1" i="0" dirty="0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Tommaso Boccali - INFN​</a:t>
            </a:r>
          </a:p>
        </p:txBody>
      </p:sp>
      <p:pic>
        <p:nvPicPr>
          <p:cNvPr id="132" name="Google Shape;132;p2"/>
          <p:cNvPicPr preferRelativeResize="0"/>
          <p:nvPr/>
        </p:nvPicPr>
        <p:blipFill rotWithShape="1">
          <a:blip r:embed="rId4">
            <a:alphaModFix/>
          </a:blip>
          <a:srcRect r="9138"/>
          <a:stretch/>
        </p:blipFill>
        <p:spPr>
          <a:xfrm>
            <a:off x="6633029" y="683264"/>
            <a:ext cx="5558971" cy="1890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D919-DF88-54EC-D929-B1B41FCF8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FFFF00"/>
                </a:solidFill>
              </a:rPr>
              <a:t>Numeri ad oggi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0E64E-46E0-F16D-DCE7-27F981DD1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564" y="1458738"/>
            <a:ext cx="5259436" cy="4381991"/>
          </a:xfrm>
        </p:spPr>
        <p:txBody>
          <a:bodyPr>
            <a:normAutofit lnSpcReduction="10000"/>
          </a:bodyPr>
          <a:lstStyle/>
          <a:p>
            <a:r>
              <a:rPr lang="en-IT" dirty="0">
                <a:solidFill>
                  <a:schemeClr val="bg1"/>
                </a:solidFill>
              </a:rPr>
              <a:t>Personale </a:t>
            </a:r>
            <a:r>
              <a:rPr lang="en-IT" b="1" dirty="0">
                <a:solidFill>
                  <a:schemeClr val="bg1"/>
                </a:solidFill>
              </a:rPr>
              <a:t>(~ 130 M</a:t>
            </a:r>
            <a:r>
              <a:rPr lang="en-GB" b="1" dirty="0">
                <a:solidFill>
                  <a:schemeClr val="bg1"/>
                </a:solidFill>
              </a:rPr>
              <a:t>e</a:t>
            </a:r>
            <a:r>
              <a:rPr lang="en-IT" b="1" dirty="0">
                <a:solidFill>
                  <a:schemeClr val="bg1"/>
                </a:solidFill>
              </a:rPr>
              <a:t>ur</a:t>
            </a:r>
            <a:r>
              <a:rPr lang="en-IT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IT" b="1" dirty="0">
                <a:solidFill>
                  <a:schemeClr val="bg1"/>
                </a:solidFill>
              </a:rPr>
              <a:t>1600</a:t>
            </a:r>
            <a:r>
              <a:rPr lang="en-IT" dirty="0">
                <a:solidFill>
                  <a:schemeClr val="bg1"/>
                </a:solidFill>
              </a:rPr>
              <a:t> ricercatori</a:t>
            </a:r>
          </a:p>
          <a:p>
            <a:pPr lvl="1"/>
            <a:r>
              <a:rPr lang="en-IT" b="1" dirty="0">
                <a:solidFill>
                  <a:schemeClr val="bg1"/>
                </a:solidFill>
              </a:rPr>
              <a:t>600</a:t>
            </a:r>
            <a:r>
              <a:rPr lang="en-IT" dirty="0">
                <a:solidFill>
                  <a:schemeClr val="bg1"/>
                </a:solidFill>
              </a:rPr>
              <a:t> figure reclutate (ricercatori, PhD, Borsisti)</a:t>
            </a:r>
          </a:p>
          <a:p>
            <a:r>
              <a:rPr lang="en-IT" dirty="0">
                <a:solidFill>
                  <a:schemeClr val="bg1"/>
                </a:solidFill>
              </a:rPr>
              <a:t>Infrastruttura </a:t>
            </a:r>
            <a:r>
              <a:rPr lang="en-IT" b="1" dirty="0">
                <a:solidFill>
                  <a:schemeClr val="bg1"/>
                </a:solidFill>
              </a:rPr>
              <a:t>(~ 140 Meur</a:t>
            </a:r>
            <a:r>
              <a:rPr lang="en-IT" dirty="0">
                <a:solidFill>
                  <a:schemeClr val="bg1"/>
                </a:solidFill>
              </a:rPr>
              <a:t>)</a:t>
            </a:r>
          </a:p>
          <a:p>
            <a:r>
              <a:rPr lang="en-IT" b="1" dirty="0">
                <a:solidFill>
                  <a:schemeClr val="bg1"/>
                </a:solidFill>
              </a:rPr>
              <a:t>5</a:t>
            </a:r>
            <a:r>
              <a:rPr lang="en-IT" dirty="0">
                <a:solidFill>
                  <a:schemeClr val="bg1"/>
                </a:solidFill>
              </a:rPr>
              <a:t> laboratori innovativi</a:t>
            </a:r>
          </a:p>
          <a:p>
            <a:pPr lvl="1"/>
            <a:r>
              <a:rPr lang="en-IT" dirty="0">
                <a:solidFill>
                  <a:schemeClr val="bg1"/>
                </a:solidFill>
              </a:rPr>
              <a:t>Calcolo a alte prestazioni, a basso consumo, calcolo quantistico</a:t>
            </a:r>
          </a:p>
          <a:p>
            <a:pPr lvl="1"/>
            <a:r>
              <a:rPr lang="en-IT" dirty="0">
                <a:solidFill>
                  <a:schemeClr val="bg1"/>
                </a:solidFill>
              </a:rPr>
              <a:t>Resilienza a disastri naturali, cybersecurity</a:t>
            </a:r>
          </a:p>
          <a:p>
            <a:pPr lvl="1"/>
            <a:endParaRPr lang="en-IT" dirty="0">
              <a:solidFill>
                <a:schemeClr val="bg1"/>
              </a:solidFill>
            </a:endParaRPr>
          </a:p>
          <a:p>
            <a:pPr lvl="1"/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A3AB6-0B64-43C8-7604-384D746361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  <p:pic>
        <p:nvPicPr>
          <p:cNvPr id="5" name="Immagine 39" descr="Immagine che contiene interno, pavimento, soffitto&#10;&#10;Descrizione generata automaticamente">
            <a:extLst>
              <a:ext uri="{FF2B5EF4-FFF2-40B4-BE49-F238E27FC236}">
                <a16:creationId xmlns:a16="http://schemas.microsoft.com/office/drawing/2014/main" id="{FCA394B9-8C2D-055B-1A00-68D2A8998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602" y="-365124"/>
            <a:ext cx="4155556" cy="2770370"/>
          </a:xfrm>
          <a:prstGeom prst="rect">
            <a:avLst/>
          </a:prstGeom>
        </p:spPr>
      </p:pic>
      <p:pic>
        <p:nvPicPr>
          <p:cNvPr id="6" name="Immagine 17" descr="Immagine che contiene interno, macchina, acciaio, server&#10;&#10;Descrizione generata automaticamente">
            <a:extLst>
              <a:ext uri="{FF2B5EF4-FFF2-40B4-BE49-F238E27FC236}">
                <a16:creationId xmlns:a16="http://schemas.microsoft.com/office/drawing/2014/main" id="{94B03404-A467-CD59-FFFC-9F84A6FA9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57"/>
          <a:stretch/>
        </p:blipFill>
        <p:spPr>
          <a:xfrm flipH="1">
            <a:off x="631549" y="1307128"/>
            <a:ext cx="4311846" cy="276219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6F51B95-A00A-E692-71EF-BACEA3CE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09" y="3801856"/>
            <a:ext cx="4205251" cy="262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03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525FC-6D2C-F3E0-1E64-76C44286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FFFF00"/>
                </a:solidFill>
              </a:rPr>
              <a:t>Link con il sistema industriale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37A9-C6AA-6DBE-505F-19EF4C39B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4843" y="1731361"/>
            <a:ext cx="5848847" cy="4381991"/>
          </a:xfrm>
        </p:spPr>
        <p:txBody>
          <a:bodyPr>
            <a:normAutofit fontScale="92500" lnSpcReduction="10000"/>
          </a:bodyPr>
          <a:lstStyle/>
          <a:p>
            <a:r>
              <a:rPr lang="en-IT" dirty="0">
                <a:solidFill>
                  <a:schemeClr val="tx2"/>
                </a:solidFill>
              </a:rPr>
              <a:t>La domanda: le tecnologie sviluppate nell’Universita’ e nella ricerca possono essere utilizzate in ambito produttivo?</a:t>
            </a:r>
          </a:p>
          <a:p>
            <a:r>
              <a:rPr lang="en-IT" dirty="0">
                <a:solidFill>
                  <a:schemeClr val="tx2"/>
                </a:solidFill>
              </a:rPr>
              <a:t>Per esempio: </a:t>
            </a:r>
          </a:p>
          <a:p>
            <a:pPr lvl="1"/>
            <a:r>
              <a:rPr lang="en-IT" dirty="0">
                <a:solidFill>
                  <a:schemeClr val="tx2"/>
                </a:solidFill>
              </a:rPr>
              <a:t>Le tecnologie usate per scoprire il bosone di Higgs (</a:t>
            </a:r>
            <a:r>
              <a:rPr lang="en-IT" b="1" dirty="0">
                <a:solidFill>
                  <a:schemeClr val="tx2"/>
                </a:solidFill>
              </a:rPr>
              <a:t>machine learning</a:t>
            </a:r>
            <a:r>
              <a:rPr lang="en-IT" dirty="0">
                <a:solidFill>
                  <a:schemeClr val="tx2"/>
                </a:solidFill>
              </a:rPr>
              <a:t>, </a:t>
            </a:r>
            <a:r>
              <a:rPr lang="en-IT" b="1" dirty="0">
                <a:solidFill>
                  <a:schemeClr val="tx2"/>
                </a:solidFill>
              </a:rPr>
              <a:t>intelligenza artificiale</a:t>
            </a:r>
            <a:r>
              <a:rPr lang="en-IT" dirty="0">
                <a:solidFill>
                  <a:schemeClr val="tx2"/>
                </a:solidFill>
              </a:rPr>
              <a:t>, …) hanno valore in campo industriale?</a:t>
            </a:r>
          </a:p>
          <a:p>
            <a:pPr lvl="1"/>
            <a:r>
              <a:rPr lang="en-IT" dirty="0">
                <a:solidFill>
                  <a:schemeClr val="tx2"/>
                </a:solidFill>
              </a:rPr>
              <a:t>Le tecnologie con cui spostiamo </a:t>
            </a:r>
            <a:r>
              <a:rPr lang="en-GB" dirty="0" err="1">
                <a:solidFill>
                  <a:schemeClr val="tx2"/>
                </a:solidFill>
              </a:rPr>
              <a:t>i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dati</a:t>
            </a:r>
            <a:r>
              <a:rPr lang="en-GB" dirty="0">
                <a:solidFill>
                  <a:schemeClr val="tx2"/>
                </a:solidFill>
              </a:rPr>
              <a:t> del CERN (</a:t>
            </a:r>
            <a:r>
              <a:rPr lang="en-GB" b="1" dirty="0" err="1">
                <a:solidFill>
                  <a:schemeClr val="tx2"/>
                </a:solidFill>
              </a:rPr>
              <a:t>superiori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all’exabyte</a:t>
            </a:r>
            <a:r>
              <a:rPr lang="en-GB" dirty="0">
                <a:solidFill>
                  <a:schemeClr val="tx2"/>
                </a:solidFill>
              </a:rPr>
              <a:t>, </a:t>
            </a:r>
            <a:r>
              <a:rPr lang="en-GB" dirty="0" err="1">
                <a:solidFill>
                  <a:schemeClr val="tx2"/>
                </a:solidFill>
              </a:rPr>
              <a:t>cioe</a:t>
            </a:r>
            <a:r>
              <a:rPr lang="en-GB" dirty="0">
                <a:solidFill>
                  <a:schemeClr val="tx2"/>
                </a:solidFill>
              </a:rPr>
              <a:t>’ 1 </a:t>
            </a:r>
            <a:r>
              <a:rPr lang="en-GB" dirty="0" err="1">
                <a:solidFill>
                  <a:schemeClr val="tx2"/>
                </a:solidFill>
              </a:rPr>
              <a:t>miliardo</a:t>
            </a:r>
            <a:r>
              <a:rPr lang="en-GB" dirty="0">
                <a:solidFill>
                  <a:schemeClr val="tx2"/>
                </a:solidFill>
              </a:rPr>
              <a:t> di Gigabytes) </a:t>
            </a:r>
            <a:r>
              <a:rPr lang="en-GB" dirty="0" err="1">
                <a:solidFill>
                  <a:schemeClr val="tx2"/>
                </a:solidFill>
              </a:rPr>
              <a:t>possono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essere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utili</a:t>
            </a:r>
            <a:r>
              <a:rPr lang="en-GB" dirty="0">
                <a:solidFill>
                  <a:schemeClr val="tx2"/>
                </a:solidFill>
              </a:rPr>
              <a:t> per il </a:t>
            </a:r>
            <a:r>
              <a:rPr lang="en-GB" dirty="0" err="1">
                <a:solidFill>
                  <a:schemeClr val="tx2"/>
                </a:solidFill>
              </a:rPr>
              <a:t>sistema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produttivo</a:t>
            </a:r>
            <a:r>
              <a:rPr lang="en-GB" dirty="0">
                <a:solidFill>
                  <a:schemeClr val="tx2"/>
                </a:solidFill>
              </a:rPr>
              <a:t>?</a:t>
            </a:r>
          </a:p>
          <a:p>
            <a:pPr lvl="1"/>
            <a:endParaRPr lang="en-IT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C65AC-523A-EBB6-41F5-F74EAB64B1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11</a:t>
            </a:fld>
            <a:endParaRPr lang="it-IT"/>
          </a:p>
        </p:txBody>
      </p:sp>
      <p:pic>
        <p:nvPicPr>
          <p:cNvPr id="4098" name="Picture 2" descr="Eni un giacimento di gas naturale ...">
            <a:extLst>
              <a:ext uri="{FF2B5EF4-FFF2-40B4-BE49-F238E27FC236}">
                <a16:creationId xmlns:a16="http://schemas.microsoft.com/office/drawing/2014/main" id="{0AAFEA4F-32F3-657A-01F8-82E83B6D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8" y="1034332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cchinari usati in ambito industriale ...">
            <a:extLst>
              <a:ext uri="{FF2B5EF4-FFF2-40B4-BE49-F238E27FC236}">
                <a16:creationId xmlns:a16="http://schemas.microsoft.com/office/drawing/2014/main" id="{9E121692-824F-6538-17C5-1483FFBB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814446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 Space Economy tra prospettive di ...">
            <a:extLst>
              <a:ext uri="{FF2B5EF4-FFF2-40B4-BE49-F238E27FC236}">
                <a16:creationId xmlns:a16="http://schemas.microsoft.com/office/drawing/2014/main" id="{55E340E7-2EA3-EFA2-309C-196666B0E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" y="3690069"/>
            <a:ext cx="4310487" cy="258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elerilevamento ottico per l ...">
            <a:extLst>
              <a:ext uri="{FF2B5EF4-FFF2-40B4-BE49-F238E27FC236}">
                <a16:creationId xmlns:a16="http://schemas.microsoft.com/office/drawing/2014/main" id="{3EA911D7-E393-D999-2649-867354D2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15" y="4595612"/>
            <a:ext cx="38989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appa delle zone colpite dall'alluvione ...">
            <a:extLst>
              <a:ext uri="{FF2B5EF4-FFF2-40B4-BE49-F238E27FC236}">
                <a16:creationId xmlns:a16="http://schemas.microsoft.com/office/drawing/2014/main" id="{DA58468C-05DB-D3C5-FE3A-EE9974BEB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4648200"/>
            <a:ext cx="3670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8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40C25-A581-AA1D-C463-DD7CC5B42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508807"/>
            <a:ext cx="9114183" cy="780114"/>
          </a:xfrm>
        </p:spPr>
        <p:txBody>
          <a:bodyPr/>
          <a:lstStyle/>
          <a:p>
            <a:r>
              <a:rPr lang="en-IT" dirty="0">
                <a:solidFill>
                  <a:srgbClr val="FFFF00"/>
                </a:solidFill>
              </a:rPr>
              <a:t>Profondo legame fra accademia e tessuto industriale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05B01-4B3E-C085-F96B-DD3DAA4C53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  <p:pic>
        <p:nvPicPr>
          <p:cNvPr id="5122" name="Picture 2" descr="A network of connections with red and blue dots&#10;&#10;Description automatically generated">
            <a:extLst>
              <a:ext uri="{FF2B5EF4-FFF2-40B4-BE49-F238E27FC236}">
                <a16:creationId xmlns:a16="http://schemas.microsoft.com/office/drawing/2014/main" id="{59F47CFC-2944-3C36-4A99-F1286AB85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3" y="1010844"/>
            <a:ext cx="6665719" cy="509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12893-28DD-CD11-FFCE-0CE8181D7847}"/>
              </a:ext>
            </a:extLst>
          </p:cNvPr>
          <p:cNvSpPr txBox="1"/>
          <p:nvPr/>
        </p:nvSpPr>
        <p:spPr>
          <a:xfrm>
            <a:off x="6838122" y="1455089"/>
            <a:ext cx="521605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bg1"/>
                </a:solidFill>
              </a:rPr>
              <a:t>Progetti in corso fra (molte) universita’ e (molte) realta’ produttive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bg1"/>
                </a:solidFill>
              </a:rPr>
              <a:t>30+ M</a:t>
            </a:r>
            <a:r>
              <a:rPr lang="en-GB" sz="1600" dirty="0">
                <a:solidFill>
                  <a:schemeClr val="bg1"/>
                </a:solidFill>
              </a:rPr>
              <a:t>e</a:t>
            </a:r>
            <a:r>
              <a:rPr lang="en-IT" sz="1600" dirty="0">
                <a:solidFill>
                  <a:schemeClr val="bg1"/>
                </a:solidFill>
              </a:rPr>
              <a:t>ur su progetti delle industrie che fanno parte del centro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bg1"/>
                </a:solidFill>
              </a:rPr>
              <a:t>30+ Meur su progetti con partner esterni al centro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bg1"/>
                </a:solidFill>
              </a:rPr>
              <a:t>Programma di supporto e finanziamento per Start-up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bg1"/>
                </a:solidFill>
              </a:rPr>
              <a:t>Creato un osservatorio sulle tendenze peril supercalcolo (anche) per diffondere le tecnologie in ambit extra-ricerca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1600" dirty="0">
              <a:solidFill>
                <a:schemeClr val="bg1"/>
              </a:solidFill>
            </a:endParaRPr>
          </a:p>
          <a:p>
            <a:r>
              <a:rPr lang="en-IT" sz="1600" b="1" dirty="0">
                <a:solidFill>
                  <a:schemeClr val="bg1"/>
                </a:solidFill>
              </a:rPr>
              <a:t>I ricercatori che stiamo formando sono molto ambiti in ambito accademico, visto che sono in grado di usare le nuove tecnologie che saranno necessarie nella prossima generazione di esperimenti.</a:t>
            </a:r>
          </a:p>
          <a:p>
            <a:endParaRPr lang="en-IT" sz="1600" dirty="0">
              <a:solidFill>
                <a:schemeClr val="bg1"/>
              </a:solidFill>
            </a:endParaRPr>
          </a:p>
          <a:p>
            <a:r>
              <a:rPr lang="en-IT" sz="1600" b="1" dirty="0">
                <a:solidFill>
                  <a:schemeClr val="bg1"/>
                </a:solidFill>
              </a:rPr>
              <a:t>Ma gia’ si vede una positiva tendenza delle industrie a “corteggiare” tali ricercatori. Non inaspettato, visto che al momento hanno un’esperienza (anche pratica) che nessuno altro ha in Italia!</a:t>
            </a:r>
          </a:p>
        </p:txBody>
      </p:sp>
    </p:spTree>
    <p:extLst>
      <p:ext uri="{BB962C8B-B14F-4D97-AF65-F5344CB8AC3E}">
        <p14:creationId xmlns:p14="http://schemas.microsoft.com/office/powerpoint/2010/main" val="3296897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7C516-D1F3-4CB2-CD40-2A45F540B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FFFF00"/>
                </a:solidFill>
              </a:rPr>
              <a:t>Agenda per oggi: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3EEA5-80F6-5A49-CC97-D5884BA95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5576"/>
            <a:ext cx="10515600" cy="4801387"/>
          </a:xfrm>
        </p:spPr>
        <p:txBody>
          <a:bodyPr/>
          <a:lstStyle/>
          <a:p>
            <a:r>
              <a:rPr lang="en-IT" dirty="0">
                <a:solidFill>
                  <a:schemeClr val="bg1"/>
                </a:solidFill>
              </a:rPr>
              <a:t>Due esempi di tecnologie di calcolo avanzate applicate a ricerca / sistema produttivo</a:t>
            </a:r>
          </a:p>
          <a:p>
            <a:r>
              <a:rPr lang="en-IT" dirty="0">
                <a:solidFill>
                  <a:schemeClr val="bg1"/>
                </a:solidFill>
              </a:rPr>
              <a:t>Un tavola rotonda con attori del centro, e in particolare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L</a:t>
            </a:r>
            <a:r>
              <a:rPr lang="en-IT" dirty="0">
                <a:solidFill>
                  <a:schemeClr val="bg1"/>
                </a:solidFill>
              </a:rPr>
              <a:t>a Prof.ssa Alessia Tricomi, Universita’ di Catania e Direttrice della locale Sezione INFN</a:t>
            </a:r>
          </a:p>
          <a:p>
            <a:pPr lvl="1"/>
            <a:r>
              <a:rPr lang="en-IT" dirty="0">
                <a:solidFill>
                  <a:schemeClr val="bg1"/>
                </a:solidFill>
              </a:rPr>
              <a:t>La Dott.ssa Alessia D’Orazio, Research Manager di ICSC</a:t>
            </a:r>
          </a:p>
          <a:p>
            <a:pPr lvl="1"/>
            <a:r>
              <a:rPr lang="en-IT" dirty="0">
                <a:solidFill>
                  <a:schemeClr val="bg1"/>
                </a:solidFill>
              </a:rPr>
              <a:t>Il Dott. Tommaso Boccali, INFN e Spoke Leader dello Spoke 2 di ICSC</a:t>
            </a:r>
          </a:p>
          <a:p>
            <a:pPr lvl="1"/>
            <a:r>
              <a:rPr lang="en-IT" dirty="0">
                <a:solidFill>
                  <a:schemeClr val="bg1"/>
                </a:solidFill>
              </a:rPr>
              <a:t>La Dott.ssa Daniela Gabellini, Dirett. </a:t>
            </a:r>
            <a:r>
              <a:rPr lang="en-GB" dirty="0">
                <a:solidFill>
                  <a:schemeClr val="bg1"/>
                </a:solidFill>
              </a:rPr>
              <a:t>G</a:t>
            </a:r>
            <a:r>
              <a:rPr lang="en-IT" dirty="0">
                <a:solidFill>
                  <a:schemeClr val="bg1"/>
                </a:solidFill>
              </a:rPr>
              <a:t>enerale della Fondazione ICSC</a:t>
            </a:r>
          </a:p>
          <a:p>
            <a:pPr lvl="1"/>
            <a:r>
              <a:rPr lang="en-IT" dirty="0">
                <a:solidFill>
                  <a:schemeClr val="bg1"/>
                </a:solidFill>
              </a:rPr>
              <a:t>Il Dott Marco Becca, Dirett. </a:t>
            </a:r>
            <a:r>
              <a:rPr lang="en-GB" dirty="0">
                <a:solidFill>
                  <a:schemeClr val="bg1"/>
                </a:solidFill>
              </a:rPr>
              <a:t>d</a:t>
            </a:r>
            <a:r>
              <a:rPr lang="en-IT" dirty="0">
                <a:solidFill>
                  <a:schemeClr val="bg1"/>
                </a:solidFill>
              </a:rPr>
              <a:t>ell’ ”</a:t>
            </a:r>
            <a:r>
              <a:rPr lang="en-GB" i="1" dirty="0">
                <a:solidFill>
                  <a:schemeClr val="bg1"/>
                </a:solidFill>
              </a:rPr>
              <a:t>International Foundation Big Data and Artificial Intelligence for Human Development</a:t>
            </a:r>
            <a:r>
              <a:rPr lang="en-IT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37AA7-44AE-A93A-095E-7DED806F1E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83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F8E1-2CF0-A2AA-936A-9AA60EF17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157" y="541740"/>
            <a:ext cx="8342138" cy="78011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Il Centro Nazionale di </a:t>
            </a:r>
            <a:r>
              <a:rPr lang="en-GB" dirty="0" err="1">
                <a:solidFill>
                  <a:srgbClr val="FFFF00"/>
                </a:solidFill>
              </a:rPr>
              <a:t>Ricerca</a:t>
            </a:r>
            <a:r>
              <a:rPr lang="en-GB" dirty="0">
                <a:solidFill>
                  <a:srgbClr val="FFFF00"/>
                </a:solidFill>
              </a:rPr>
              <a:t> per il </a:t>
            </a:r>
            <a:r>
              <a:rPr lang="en-GB" dirty="0" err="1">
                <a:solidFill>
                  <a:srgbClr val="FFFF00"/>
                </a:solidFill>
              </a:rPr>
              <a:t>Calcolo</a:t>
            </a:r>
            <a:r>
              <a:rPr lang="en-GB" dirty="0">
                <a:solidFill>
                  <a:srgbClr val="FFFF00"/>
                </a:solidFill>
              </a:rPr>
              <a:t> ad </a:t>
            </a:r>
            <a:r>
              <a:rPr lang="en-GB" dirty="0" err="1">
                <a:solidFill>
                  <a:srgbClr val="FFFF00"/>
                </a:solidFill>
              </a:rPr>
              <a:t>alte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prestazioni</a:t>
            </a:r>
            <a:r>
              <a:rPr lang="en-GB" dirty="0">
                <a:solidFill>
                  <a:srgbClr val="FFFF00"/>
                </a:solidFill>
              </a:rPr>
              <a:t>, Big Data e </a:t>
            </a:r>
            <a:r>
              <a:rPr lang="en-GB" dirty="0" err="1">
                <a:solidFill>
                  <a:srgbClr val="FFFF00"/>
                </a:solidFill>
              </a:rPr>
              <a:t>Calcolo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Quantistico</a:t>
            </a:r>
            <a:r>
              <a:rPr lang="en-GB" dirty="0">
                <a:solidFill>
                  <a:srgbClr val="FFFF00"/>
                </a:solidFill>
              </a:rPr>
              <a:t> – </a:t>
            </a:r>
            <a:r>
              <a:rPr lang="en-GB" dirty="0" err="1">
                <a:solidFill>
                  <a:srgbClr val="FFFF00"/>
                </a:solidFill>
              </a:rPr>
              <a:t>cosa</a:t>
            </a:r>
            <a:r>
              <a:rPr lang="en-GB" dirty="0">
                <a:solidFill>
                  <a:srgbClr val="FFFF00"/>
                </a:solidFill>
              </a:rPr>
              <a:t> e’?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FE27C-1927-8F8F-B3F2-D4E7656A4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5864750" cy="3885826"/>
          </a:xfrm>
        </p:spPr>
        <p:txBody>
          <a:bodyPr>
            <a:normAutofit fontScale="92500" lnSpcReduction="10000"/>
          </a:bodyPr>
          <a:lstStyle/>
          <a:p>
            <a:r>
              <a:rPr lang="en-IT" dirty="0">
                <a:solidFill>
                  <a:schemeClr val="bg1"/>
                </a:solidFill>
              </a:rPr>
              <a:t>Parte di un’iniziativa del PNRR (Missione 4 Componente 2) per la creazione di 5 Centri Nazionali su tecnologie chiave per il futuro</a:t>
            </a:r>
          </a:p>
          <a:p>
            <a:r>
              <a:rPr lang="en-IT" dirty="0">
                <a:solidFill>
                  <a:schemeClr val="bg1"/>
                </a:solidFill>
              </a:rPr>
              <a:t>Ogni centro (320 M</a:t>
            </a:r>
            <a:r>
              <a:rPr lang="en-GB" dirty="0">
                <a:solidFill>
                  <a:schemeClr val="bg1"/>
                </a:solidFill>
              </a:rPr>
              <a:t>e</a:t>
            </a:r>
            <a:r>
              <a:rPr lang="en-IT" dirty="0">
                <a:solidFill>
                  <a:schemeClr val="bg1"/>
                </a:solidFill>
              </a:rPr>
              <a:t>ur per un triennio) deve creare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U</a:t>
            </a:r>
            <a:r>
              <a:rPr lang="en-IT" dirty="0">
                <a:solidFill>
                  <a:schemeClr val="bg1"/>
                </a:solidFill>
              </a:rPr>
              <a:t>n’infrastruttura persistente nel tempo</a:t>
            </a:r>
          </a:p>
          <a:p>
            <a:pPr lvl="1"/>
            <a:r>
              <a:rPr lang="en-IT" dirty="0">
                <a:solidFill>
                  <a:schemeClr val="bg1"/>
                </a:solidFill>
              </a:rPr>
              <a:t>Una comunita’ di ricercatori (sia nell’Accademia che nell’Industria) capace di effettaure attivita’ di punta nei vari ambiti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9C146-34A9-B6BA-E866-D7CEAC7370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B5C2F-48AB-7A3E-AB47-DABA5C9688C5}"/>
              </a:ext>
            </a:extLst>
          </p:cNvPr>
          <p:cNvSpPr txBox="1"/>
          <p:nvPr/>
        </p:nvSpPr>
        <p:spPr>
          <a:xfrm>
            <a:off x="3047338" y="3269148"/>
            <a:ext cx="6094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IT" dirty="0"/>
          </a:p>
        </p:txBody>
      </p:sp>
      <p:grpSp>
        <p:nvGrpSpPr>
          <p:cNvPr id="10" name="Gruppo 21">
            <a:extLst>
              <a:ext uri="{FF2B5EF4-FFF2-40B4-BE49-F238E27FC236}">
                <a16:creationId xmlns:a16="http://schemas.microsoft.com/office/drawing/2014/main" id="{F6593374-81CC-4586-F67B-DD5CB5C86DD9}"/>
              </a:ext>
            </a:extLst>
          </p:cNvPr>
          <p:cNvGrpSpPr/>
          <p:nvPr/>
        </p:nvGrpSpPr>
        <p:grpSpPr>
          <a:xfrm>
            <a:off x="6642206" y="1759787"/>
            <a:ext cx="5799644" cy="4670351"/>
            <a:chOff x="2176557" y="1748058"/>
            <a:chExt cx="5799644" cy="4670351"/>
          </a:xfrm>
        </p:grpSpPr>
        <p:sp>
          <p:nvSpPr>
            <p:cNvPr id="11" name="Rettangolo 4">
              <a:extLst>
                <a:ext uri="{FF2B5EF4-FFF2-40B4-BE49-F238E27FC236}">
                  <a16:creationId xmlns:a16="http://schemas.microsoft.com/office/drawing/2014/main" id="{3B11D65F-9A2F-F1D5-80FB-620943DB342A}"/>
                </a:ext>
              </a:extLst>
            </p:cNvPr>
            <p:cNvSpPr/>
            <p:nvPr/>
          </p:nvSpPr>
          <p:spPr>
            <a:xfrm>
              <a:off x="2470755" y="2729672"/>
              <a:ext cx="5259644" cy="82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4916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Tecnologie avanzate in </a:t>
              </a:r>
              <a:b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	agricoltura (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Agritech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</p:txBody>
        </p:sp>
        <p:sp>
          <p:nvSpPr>
            <p:cNvPr id="12" name="Rettangolo 6">
              <a:extLst>
                <a:ext uri="{FF2B5EF4-FFF2-40B4-BE49-F238E27FC236}">
                  <a16:creationId xmlns:a16="http://schemas.microsoft.com/office/drawing/2014/main" id="{56287E49-3133-5FA0-D4E8-3AC6905F76F1}"/>
                </a:ext>
              </a:extLst>
            </p:cNvPr>
            <p:cNvSpPr/>
            <p:nvPr/>
          </p:nvSpPr>
          <p:spPr>
            <a:xfrm>
              <a:off x="2470754" y="3691682"/>
              <a:ext cx="5259644" cy="82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4916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600" b="1" kern="1200" dirty="0">
                  <a:solidFill>
                    <a:prstClr val="white"/>
                  </a:solidFill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Mobilita’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t-IT" sz="1600" b="1" kern="1200" dirty="0">
                  <a:solidFill>
                    <a:prstClr val="white"/>
                  </a:solidFill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sostenibile</a:t>
              </a: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ttangolo 7">
              <a:extLst>
                <a:ext uri="{FF2B5EF4-FFF2-40B4-BE49-F238E27FC236}">
                  <a16:creationId xmlns:a16="http://schemas.microsoft.com/office/drawing/2014/main" id="{07C05B34-AFBF-33C0-C633-5F4BB0038877}"/>
                </a:ext>
              </a:extLst>
            </p:cNvPr>
            <p:cNvSpPr/>
            <p:nvPr/>
          </p:nvSpPr>
          <p:spPr>
            <a:xfrm>
              <a:off x="2470754" y="4636225"/>
              <a:ext cx="5259643" cy="82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4916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600" b="1" kern="1200" dirty="0">
                  <a:solidFill>
                    <a:prstClr val="white"/>
                  </a:solidFill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 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Sviluppo di farmaci a RNA e </a:t>
              </a:r>
              <a:b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	terapie genetiche</a:t>
              </a:r>
            </a:p>
          </p:txBody>
        </p:sp>
        <p:sp>
          <p:nvSpPr>
            <p:cNvPr id="14" name="Rettangolo 8">
              <a:extLst>
                <a:ext uri="{FF2B5EF4-FFF2-40B4-BE49-F238E27FC236}">
                  <a16:creationId xmlns:a16="http://schemas.microsoft.com/office/drawing/2014/main" id="{B6C0DB01-2A32-64D9-B72A-49F8E5642660}"/>
                </a:ext>
              </a:extLst>
            </p:cNvPr>
            <p:cNvSpPr/>
            <p:nvPr/>
          </p:nvSpPr>
          <p:spPr>
            <a:xfrm>
              <a:off x="2470755" y="5590410"/>
              <a:ext cx="5259642" cy="827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4916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  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Bio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diverita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’</a:t>
              </a:r>
            </a:p>
          </p:txBody>
        </p:sp>
        <p:sp>
          <p:nvSpPr>
            <p:cNvPr id="15" name="Rettangolo 9">
              <a:extLst>
                <a:ext uri="{FF2B5EF4-FFF2-40B4-BE49-F238E27FC236}">
                  <a16:creationId xmlns:a16="http://schemas.microsoft.com/office/drawing/2014/main" id="{B66DE8A5-7595-625A-6C56-E6A120327C40}"/>
                </a:ext>
              </a:extLst>
            </p:cNvPr>
            <p:cNvSpPr/>
            <p:nvPr/>
          </p:nvSpPr>
          <p:spPr>
            <a:xfrm>
              <a:off x="2470754" y="1748058"/>
              <a:ext cx="5505447" cy="829687"/>
            </a:xfrm>
            <a:prstGeom prst="rect">
              <a:avLst/>
            </a:prstGeom>
            <a:solidFill>
              <a:srgbClr val="1528B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l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600" b="1" kern="1200" dirty="0">
                  <a:solidFill>
                    <a:srgbClr val="FFFFFF"/>
                  </a:solidFill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       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ICSC: Big Data, Calcolo a </a:t>
              </a:r>
              <a:b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	Alte prestazioni e Calcolo </a:t>
              </a:r>
              <a:b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	Quantistico</a:t>
              </a:r>
            </a:p>
          </p:txBody>
        </p:sp>
        <p:sp>
          <p:nvSpPr>
            <p:cNvPr id="16" name="Ovale 11">
              <a:extLst>
                <a:ext uri="{FF2B5EF4-FFF2-40B4-BE49-F238E27FC236}">
                  <a16:creationId xmlns:a16="http://schemas.microsoft.com/office/drawing/2014/main" id="{E344B9BE-A02B-D394-CAB6-44880094DDE8}"/>
                </a:ext>
              </a:extLst>
            </p:cNvPr>
            <p:cNvSpPr/>
            <p:nvPr/>
          </p:nvSpPr>
          <p:spPr>
            <a:xfrm>
              <a:off x="2176557" y="4780413"/>
              <a:ext cx="540000" cy="54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7" name="Ovale 12">
              <a:extLst>
                <a:ext uri="{FF2B5EF4-FFF2-40B4-BE49-F238E27FC236}">
                  <a16:creationId xmlns:a16="http://schemas.microsoft.com/office/drawing/2014/main" id="{7B81862B-AB9C-51C9-11DC-607F7143D571}"/>
                </a:ext>
              </a:extLst>
            </p:cNvPr>
            <p:cNvSpPr/>
            <p:nvPr/>
          </p:nvSpPr>
          <p:spPr>
            <a:xfrm>
              <a:off x="2176557" y="3827754"/>
              <a:ext cx="540000" cy="54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8" name="Ovale 13">
              <a:extLst>
                <a:ext uri="{FF2B5EF4-FFF2-40B4-BE49-F238E27FC236}">
                  <a16:creationId xmlns:a16="http://schemas.microsoft.com/office/drawing/2014/main" id="{E9679E8A-9E00-0EE9-DCF2-D5D014F7AA57}"/>
                </a:ext>
              </a:extLst>
            </p:cNvPr>
            <p:cNvSpPr/>
            <p:nvPr/>
          </p:nvSpPr>
          <p:spPr>
            <a:xfrm>
              <a:off x="2176557" y="2869998"/>
              <a:ext cx="540000" cy="54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9" name="Ovale 14">
              <a:extLst>
                <a:ext uri="{FF2B5EF4-FFF2-40B4-BE49-F238E27FC236}">
                  <a16:creationId xmlns:a16="http://schemas.microsoft.com/office/drawing/2014/main" id="{9E95DFDA-E41D-CC1E-AD95-072ABA82EBF8}"/>
                </a:ext>
              </a:extLst>
            </p:cNvPr>
            <p:cNvSpPr/>
            <p:nvPr/>
          </p:nvSpPr>
          <p:spPr>
            <a:xfrm>
              <a:off x="2176557" y="1919869"/>
              <a:ext cx="540000" cy="540000"/>
            </a:xfrm>
            <a:prstGeom prst="ellipse">
              <a:avLst/>
            </a:prstGeom>
            <a:solidFill>
              <a:srgbClr val="1528BC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20" name="Ovale 15">
              <a:extLst>
                <a:ext uri="{FF2B5EF4-FFF2-40B4-BE49-F238E27FC236}">
                  <a16:creationId xmlns:a16="http://schemas.microsoft.com/office/drawing/2014/main" id="{835D0025-1D08-2F71-9B8E-AEF13B2B820C}"/>
                </a:ext>
              </a:extLst>
            </p:cNvPr>
            <p:cNvSpPr/>
            <p:nvPr/>
          </p:nvSpPr>
          <p:spPr>
            <a:xfrm>
              <a:off x="2176557" y="5725000"/>
              <a:ext cx="540000" cy="54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  <p:pic>
          <p:nvPicPr>
            <p:cNvPr id="21" name="Immagine 17" descr="Immagine che contiene logo, Carattere, Elementi grafici, simbolo&#10;&#10;Descrizione generata automaticamente">
              <a:extLst>
                <a:ext uri="{FF2B5EF4-FFF2-40B4-BE49-F238E27FC236}">
                  <a16:creationId xmlns:a16="http://schemas.microsoft.com/office/drawing/2014/main" id="{0DEF5AC6-FB98-13D3-E891-E488919DF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2340" y="3913779"/>
              <a:ext cx="1630726" cy="398201"/>
            </a:xfrm>
            <a:prstGeom prst="rect">
              <a:avLst/>
            </a:prstGeom>
          </p:spPr>
        </p:pic>
        <p:pic>
          <p:nvPicPr>
            <p:cNvPr id="22" name="Immagine 25" descr="Immagine che contiene testo, Carattere, logo, Elementi grafici&#10;&#10;Descrizione generata automaticamente">
              <a:extLst>
                <a:ext uri="{FF2B5EF4-FFF2-40B4-BE49-F238E27FC236}">
                  <a16:creationId xmlns:a16="http://schemas.microsoft.com/office/drawing/2014/main" id="{759CF85D-002D-F55A-4F53-C0C50E9A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2340" y="2759269"/>
              <a:ext cx="1256547" cy="766428"/>
            </a:xfrm>
            <a:prstGeom prst="rect">
              <a:avLst/>
            </a:prstGeom>
          </p:spPr>
        </p:pic>
        <p:pic>
          <p:nvPicPr>
            <p:cNvPr id="23" name="Immagine 27" descr="Immagine che contiene testo, Carattere, Elementi grafici, logo&#10;&#10;Descrizione generata automaticamente">
              <a:extLst>
                <a:ext uri="{FF2B5EF4-FFF2-40B4-BE49-F238E27FC236}">
                  <a16:creationId xmlns:a16="http://schemas.microsoft.com/office/drawing/2014/main" id="{9FEAFFEC-4454-C39B-68BC-85DFD26F3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2340" y="5765647"/>
              <a:ext cx="1877698" cy="495095"/>
            </a:xfrm>
            <a:prstGeom prst="rect">
              <a:avLst/>
            </a:prstGeom>
          </p:spPr>
        </p:pic>
        <p:pic>
          <p:nvPicPr>
            <p:cNvPr id="24" name="Immagine 31" descr="Immagine che contiene logo, Carattere, Elementi grafici, simbolo&#10;&#10;Descrizione generata automaticamente">
              <a:extLst>
                <a:ext uri="{FF2B5EF4-FFF2-40B4-BE49-F238E27FC236}">
                  <a16:creationId xmlns:a16="http://schemas.microsoft.com/office/drawing/2014/main" id="{FA328465-D21B-3DED-22FA-5791ECC63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2849" y="1897716"/>
              <a:ext cx="1957209" cy="673280"/>
            </a:xfrm>
            <a:prstGeom prst="rect">
              <a:avLst/>
            </a:prstGeom>
          </p:spPr>
        </p:pic>
        <p:pic>
          <p:nvPicPr>
            <p:cNvPr id="25" name="Immagine 34" descr="Immagine che contiene Carattere, Elementi grafici, testo, grafica&#10;&#10;Descrizione generata automaticamente">
              <a:extLst>
                <a:ext uri="{FF2B5EF4-FFF2-40B4-BE49-F238E27FC236}">
                  <a16:creationId xmlns:a16="http://schemas.microsoft.com/office/drawing/2014/main" id="{5691C966-48CD-79A7-8ED8-3ACDA4163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2340" y="4783757"/>
              <a:ext cx="1751746" cy="492194"/>
            </a:xfrm>
            <a:prstGeom prst="rect">
              <a:avLst/>
            </a:prstGeom>
          </p:spPr>
        </p:pic>
      </p:grpSp>
      <p:pic>
        <p:nvPicPr>
          <p:cNvPr id="26" name="Immagine 2" descr="Immagine che contiene cerchio, design&#10;&#10;Descrizione generata automaticamente">
            <a:extLst>
              <a:ext uri="{FF2B5EF4-FFF2-40B4-BE49-F238E27FC236}">
                <a16:creationId xmlns:a16="http://schemas.microsoft.com/office/drawing/2014/main" id="{A7F9D571-26E2-DE2C-CE80-6A935CC11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709"/>
            <a:ext cx="1009157" cy="98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6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02697-272D-D77B-8E8E-B68E73C2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FFFF00"/>
                </a:solidFill>
              </a:rPr>
              <a:t>Le attivita’ di ICSC in un contesto europeo e mondiale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1040C-93DC-DEFB-F8A1-A82CD20023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</a:t>
            </a:fld>
            <a:endParaRPr lang="it-IT"/>
          </a:p>
        </p:txBody>
      </p:sp>
      <p:grpSp>
        <p:nvGrpSpPr>
          <p:cNvPr id="7" name="Gruppo 46">
            <a:extLst>
              <a:ext uri="{FF2B5EF4-FFF2-40B4-BE49-F238E27FC236}">
                <a16:creationId xmlns:a16="http://schemas.microsoft.com/office/drawing/2014/main" id="{2D3164E0-53B3-589B-2633-6CFBD298D109}"/>
              </a:ext>
            </a:extLst>
          </p:cNvPr>
          <p:cNvGrpSpPr/>
          <p:nvPr/>
        </p:nvGrpSpPr>
        <p:grpSpPr>
          <a:xfrm>
            <a:off x="4419112" y="1238262"/>
            <a:ext cx="3264355" cy="4810760"/>
            <a:chOff x="4419112" y="1293286"/>
            <a:chExt cx="3264355" cy="4810760"/>
          </a:xfrm>
        </p:grpSpPr>
        <p:sp>
          <p:nvSpPr>
            <p:cNvPr id="8" name="Rettangolo 3">
              <a:extLst>
                <a:ext uri="{FF2B5EF4-FFF2-40B4-BE49-F238E27FC236}">
                  <a16:creationId xmlns:a16="http://schemas.microsoft.com/office/drawing/2014/main" id="{C6276E1C-3C62-964F-FA2F-2D6B9115CA10}"/>
                </a:ext>
              </a:extLst>
            </p:cNvPr>
            <p:cNvSpPr/>
            <p:nvPr/>
          </p:nvSpPr>
          <p:spPr>
            <a:xfrm>
              <a:off x="4430263" y="1303446"/>
              <a:ext cx="3253204" cy="4800600"/>
            </a:xfrm>
            <a:prstGeom prst="rect">
              <a:avLst/>
            </a:prstGeom>
            <a:solidFill>
              <a:srgbClr val="1C7FFF"/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9" name="Immagine 19">
              <a:extLst>
                <a:ext uri="{FF2B5EF4-FFF2-40B4-BE49-F238E27FC236}">
                  <a16:creationId xmlns:a16="http://schemas.microsoft.com/office/drawing/2014/main" id="{EE0EAC18-4B23-EC61-E99C-BE4718D55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9772" y="1708336"/>
              <a:ext cx="1074810" cy="1182649"/>
            </a:xfrm>
            <a:prstGeom prst="rect">
              <a:avLst/>
            </a:prstGeom>
          </p:spPr>
        </p:pic>
        <p:sp>
          <p:nvSpPr>
            <p:cNvPr id="10" name="CasellaDiTesto 20">
              <a:extLst>
                <a:ext uri="{FF2B5EF4-FFF2-40B4-BE49-F238E27FC236}">
                  <a16:creationId xmlns:a16="http://schemas.microsoft.com/office/drawing/2014/main" id="{343C519E-97ED-9A3C-BEFA-47A45AD38BDE}"/>
                </a:ext>
              </a:extLst>
            </p:cNvPr>
            <p:cNvSpPr txBox="1"/>
            <p:nvPr/>
          </p:nvSpPr>
          <p:spPr>
            <a:xfrm>
              <a:off x="4419112" y="1293286"/>
              <a:ext cx="844575" cy="412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00B3A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11" name="CasellaDiTesto 21">
              <a:extLst>
                <a:ext uri="{FF2B5EF4-FFF2-40B4-BE49-F238E27FC236}">
                  <a16:creationId xmlns:a16="http://schemas.microsoft.com/office/drawing/2014/main" id="{07E9E9D6-4754-00AA-1234-97B402A031EB}"/>
                </a:ext>
              </a:extLst>
            </p:cNvPr>
            <p:cNvSpPr txBox="1"/>
            <p:nvPr/>
          </p:nvSpPr>
          <p:spPr>
            <a:xfrm>
              <a:off x="4654265" y="2084515"/>
              <a:ext cx="2019724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301        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miliardi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2.4 % of EU GDP</a:t>
              </a:r>
            </a:p>
          </p:txBody>
        </p:sp>
        <p:sp>
          <p:nvSpPr>
            <p:cNvPr id="12" name="CasellaDiTesto 23">
              <a:extLst>
                <a:ext uri="{FF2B5EF4-FFF2-40B4-BE49-F238E27FC236}">
                  <a16:creationId xmlns:a16="http://schemas.microsoft.com/office/drawing/2014/main" id="{3F33A1FE-388C-A289-B1E1-1CD7B120F055}"/>
                </a:ext>
              </a:extLst>
            </p:cNvPr>
            <p:cNvSpPr txBox="1"/>
            <p:nvPr/>
          </p:nvSpPr>
          <p:spPr>
            <a:xfrm>
              <a:off x="4430263" y="3760778"/>
              <a:ext cx="8892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00B3A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13" name="CasellaDiTesto 24">
              <a:extLst>
                <a:ext uri="{FF2B5EF4-FFF2-40B4-BE49-F238E27FC236}">
                  <a16:creationId xmlns:a16="http://schemas.microsoft.com/office/drawing/2014/main" id="{293ECBC6-032E-2EF8-B4A4-C229432448A3}"/>
                </a:ext>
              </a:extLst>
            </p:cNvPr>
            <p:cNvSpPr txBox="1"/>
            <p:nvPr/>
          </p:nvSpPr>
          <p:spPr>
            <a:xfrm>
              <a:off x="4707370" y="4530972"/>
              <a:ext cx="2046666" cy="127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829</a:t>
              </a:r>
              <a:r>
                <a:rPr kumimoji="0" lang="it-IT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    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miliardi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5,8 % of EU GDP</a:t>
              </a:r>
            </a:p>
          </p:txBody>
        </p:sp>
        <p:pic>
          <p:nvPicPr>
            <p:cNvPr id="14" name="Immagine 25">
              <a:extLst>
                <a:ext uri="{FF2B5EF4-FFF2-40B4-BE49-F238E27FC236}">
                  <a16:creationId xmlns:a16="http://schemas.microsoft.com/office/drawing/2014/main" id="{1E319007-8D33-012F-2B78-4797A580B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2227" y="4365344"/>
              <a:ext cx="1364092" cy="1256163"/>
            </a:xfrm>
            <a:prstGeom prst="rect">
              <a:avLst/>
            </a:prstGeom>
          </p:spPr>
        </p:pic>
        <p:sp>
          <p:nvSpPr>
            <p:cNvPr id="15" name="CasellaDiTesto 26">
              <a:extLst>
                <a:ext uri="{FF2B5EF4-FFF2-40B4-BE49-F238E27FC236}">
                  <a16:creationId xmlns:a16="http://schemas.microsoft.com/office/drawing/2014/main" id="{4EBE9D34-B097-A995-A67E-CE6867801A19}"/>
                </a:ext>
              </a:extLst>
            </p:cNvPr>
            <p:cNvSpPr txBox="1"/>
            <p:nvPr/>
          </p:nvSpPr>
          <p:spPr>
            <a:xfrm>
              <a:off x="6699172" y="3519368"/>
              <a:ext cx="956142" cy="48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2.8 x</a:t>
              </a:r>
            </a:p>
          </p:txBody>
        </p:sp>
        <p:sp>
          <p:nvSpPr>
            <p:cNvPr id="16" name="Mezza cornice 33">
              <a:extLst>
                <a:ext uri="{FF2B5EF4-FFF2-40B4-BE49-F238E27FC236}">
                  <a16:creationId xmlns:a16="http://schemas.microsoft.com/office/drawing/2014/main" id="{D362164D-C2C3-50FD-AA04-1E8646DA8DFF}"/>
                </a:ext>
              </a:extLst>
            </p:cNvPr>
            <p:cNvSpPr/>
            <p:nvPr/>
          </p:nvSpPr>
          <p:spPr>
            <a:xfrm rot="13562155">
              <a:off x="5903407" y="3558104"/>
              <a:ext cx="425048" cy="438986"/>
            </a:xfrm>
            <a:prstGeom prst="halfFrame">
              <a:avLst>
                <a:gd name="adj1" fmla="val 11159"/>
                <a:gd name="adj2" fmla="val 12804"/>
              </a:avLst>
            </a:prstGeom>
            <a:solidFill>
              <a:srgbClr val="800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uppo 45">
            <a:extLst>
              <a:ext uri="{FF2B5EF4-FFF2-40B4-BE49-F238E27FC236}">
                <a16:creationId xmlns:a16="http://schemas.microsoft.com/office/drawing/2014/main" id="{60680CEE-B1F6-CEA3-2BFA-7AFEE370CC61}"/>
              </a:ext>
            </a:extLst>
          </p:cNvPr>
          <p:cNvGrpSpPr/>
          <p:nvPr/>
        </p:nvGrpSpPr>
        <p:grpSpPr>
          <a:xfrm>
            <a:off x="750297" y="1249073"/>
            <a:ext cx="3282431" cy="4800600"/>
            <a:chOff x="439099" y="1304097"/>
            <a:chExt cx="3282431" cy="4800600"/>
          </a:xfrm>
        </p:grpSpPr>
        <p:sp>
          <p:nvSpPr>
            <p:cNvPr id="18" name="Rettangolo 4">
              <a:extLst>
                <a:ext uri="{FF2B5EF4-FFF2-40B4-BE49-F238E27FC236}">
                  <a16:creationId xmlns:a16="http://schemas.microsoft.com/office/drawing/2014/main" id="{85B82120-307E-9B76-A250-070B59F1C44A}"/>
                </a:ext>
              </a:extLst>
            </p:cNvPr>
            <p:cNvSpPr/>
            <p:nvPr/>
          </p:nvSpPr>
          <p:spPr>
            <a:xfrm>
              <a:off x="439099" y="1304097"/>
              <a:ext cx="3253204" cy="4800600"/>
            </a:xfrm>
            <a:prstGeom prst="rect">
              <a:avLst/>
            </a:prstGeom>
            <a:solidFill>
              <a:srgbClr val="1C7FFF"/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                             5.3  x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9" name="Gruppo 5">
              <a:extLst>
                <a:ext uri="{FF2B5EF4-FFF2-40B4-BE49-F238E27FC236}">
                  <a16:creationId xmlns:a16="http://schemas.microsoft.com/office/drawing/2014/main" id="{3671C641-C049-E6BE-B7B1-D6EA0D9A4F4F}"/>
                </a:ext>
              </a:extLst>
            </p:cNvPr>
            <p:cNvGrpSpPr/>
            <p:nvPr/>
          </p:nvGrpSpPr>
          <p:grpSpPr>
            <a:xfrm>
              <a:off x="575679" y="1711253"/>
              <a:ext cx="3145851" cy="1654420"/>
              <a:chOff x="399804" y="2946816"/>
              <a:chExt cx="3523379" cy="1852965"/>
            </a:xfrm>
          </p:grpSpPr>
          <p:pic>
            <p:nvPicPr>
              <p:cNvPr id="27" name="Immagine 6">
                <a:extLst>
                  <a:ext uri="{FF2B5EF4-FFF2-40B4-BE49-F238E27FC236}">
                    <a16:creationId xmlns:a16="http://schemas.microsoft.com/office/drawing/2014/main" id="{25FE856B-4B2E-ECDA-123A-6D0CC9CA3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646135">
                <a:off x="2310786" y="3187384"/>
                <a:ext cx="1745104" cy="1479690"/>
              </a:xfrm>
              <a:prstGeom prst="rect">
                <a:avLst/>
              </a:prstGeom>
            </p:spPr>
          </p:pic>
          <p:sp>
            <p:nvSpPr>
              <p:cNvPr id="28" name="CasellaDiTesto 11">
                <a:extLst>
                  <a:ext uri="{FF2B5EF4-FFF2-40B4-BE49-F238E27FC236}">
                    <a16:creationId xmlns:a16="http://schemas.microsoft.com/office/drawing/2014/main" id="{35E96B58-6873-5697-08AB-5B75221E9BA8}"/>
                  </a:ext>
                </a:extLst>
              </p:cNvPr>
              <p:cNvSpPr txBox="1"/>
              <p:nvPr/>
            </p:nvSpPr>
            <p:spPr>
              <a:xfrm>
                <a:off x="399804" y="3827896"/>
                <a:ext cx="1945378" cy="752335"/>
              </a:xfrm>
              <a:prstGeom prst="rect">
                <a:avLst/>
              </a:prstGeom>
              <a:noFill/>
            </p:spPr>
            <p:txBody>
              <a:bodyPr wrap="square" lIns="0" tIns="36576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97132"/>
                  </a:buClr>
                  <a:buSzPct val="70000"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tillium Web" pitchFamily="2" charset="77"/>
                    <a:ea typeface="+mn-ea"/>
                    <a:cs typeface="+mn-cs"/>
                  </a:rPr>
                  <a:t>Salvati su tablet </a:t>
                </a:r>
                <a:br>
                  <a: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tillium Web" pitchFamily="2" charset="77"/>
                    <a:ea typeface="+mn-ea"/>
                    <a:cs typeface="+mn-cs"/>
                  </a:rPr>
                </a:br>
                <a:r>
                  <a: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tillium Web" pitchFamily="2" charset="77"/>
                    <a:ea typeface="+mn-ea"/>
                    <a:cs typeface="+mn-cs"/>
                  </a:rPr>
                  <a:t>da 512 GB,​ formerebbero una torre ​che arriva fino alla Luna</a:t>
                </a:r>
              </a:p>
            </p:txBody>
          </p:sp>
          <p:sp>
            <p:nvSpPr>
              <p:cNvPr id="29" name="CasellaDiTesto 13">
                <a:extLst>
                  <a:ext uri="{FF2B5EF4-FFF2-40B4-BE49-F238E27FC236}">
                    <a16:creationId xmlns:a16="http://schemas.microsoft.com/office/drawing/2014/main" id="{FB2E4D97-074C-54EF-E3A6-A59AB86DA48C}"/>
                  </a:ext>
                </a:extLst>
              </p:cNvPr>
              <p:cNvSpPr txBox="1"/>
              <p:nvPr/>
            </p:nvSpPr>
            <p:spPr>
              <a:xfrm>
                <a:off x="592341" y="2946816"/>
                <a:ext cx="1584273" cy="8617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97132"/>
                  </a:buClr>
                  <a:buSzPct val="70000"/>
                  <a:buFontTx/>
                  <a:buNone/>
                  <a:tabLst/>
                  <a:defRPr/>
                </a:pPr>
                <a:r>
                  <a:rPr kumimoji="0" lang="it-IT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tillium Web" pitchFamily="2" charset="77"/>
                    <a:ea typeface="+mn-ea"/>
                    <a:cs typeface="+mn-cs"/>
                  </a:rPr>
                  <a:t>33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97132"/>
                  </a:buClr>
                  <a:buSzPct val="70000"/>
                  <a:buFontTx/>
                  <a:buNone/>
                  <a:tabLst/>
                  <a:defRPr/>
                </a:pPr>
                <a:r>
                  <a:rPr kumimoji="0" lang="it-IT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tillium Web" pitchFamily="2" charset="77"/>
                    <a:ea typeface="+mn-ea"/>
                    <a:cs typeface="+mn-cs"/>
                  </a:rPr>
                  <a:t>zettabytes</a:t>
                </a:r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endParaRPr>
              </a:p>
            </p:txBody>
          </p:sp>
        </p:grpSp>
        <p:pic>
          <p:nvPicPr>
            <p:cNvPr id="20" name="Immagine 14">
              <a:extLst>
                <a:ext uri="{FF2B5EF4-FFF2-40B4-BE49-F238E27FC236}">
                  <a16:creationId xmlns:a16="http://schemas.microsoft.com/office/drawing/2014/main" id="{57F75C04-82F3-4188-75CF-5D935176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629819">
              <a:off x="2135755" y="4355337"/>
              <a:ext cx="1650736" cy="1399673"/>
            </a:xfrm>
            <a:prstGeom prst="rect">
              <a:avLst/>
            </a:prstGeom>
            <a:noFill/>
          </p:spPr>
        </p:pic>
        <p:sp>
          <p:nvSpPr>
            <p:cNvPr id="21" name="CasellaDiTesto 15">
              <a:extLst>
                <a:ext uri="{FF2B5EF4-FFF2-40B4-BE49-F238E27FC236}">
                  <a16:creationId xmlns:a16="http://schemas.microsoft.com/office/drawing/2014/main" id="{13CC69D9-F95D-2F83-A32B-00F5CA918962}"/>
                </a:ext>
              </a:extLst>
            </p:cNvPr>
            <p:cNvSpPr txBox="1"/>
            <p:nvPr/>
          </p:nvSpPr>
          <p:spPr>
            <a:xfrm>
              <a:off x="616045" y="5064606"/>
              <a:ext cx="1546060" cy="590931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Sufficienti per ​andare sulla ​Luna e tornare ​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cinque volte​</a:t>
              </a:r>
            </a:p>
          </p:txBody>
        </p:sp>
        <p:sp>
          <p:nvSpPr>
            <p:cNvPr id="22" name="CasellaDiTesto 16">
              <a:extLst>
                <a:ext uri="{FF2B5EF4-FFF2-40B4-BE49-F238E27FC236}">
                  <a16:creationId xmlns:a16="http://schemas.microsoft.com/office/drawing/2014/main" id="{17B85FBC-E278-CE33-8B93-D3D241B66890}"/>
                </a:ext>
              </a:extLst>
            </p:cNvPr>
            <p:cNvSpPr txBox="1"/>
            <p:nvPr/>
          </p:nvSpPr>
          <p:spPr>
            <a:xfrm>
              <a:off x="439099" y="3760778"/>
              <a:ext cx="844575" cy="4121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00B3A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23" name="CasellaDiTesto 17">
              <a:extLst>
                <a:ext uri="{FF2B5EF4-FFF2-40B4-BE49-F238E27FC236}">
                  <a16:creationId xmlns:a16="http://schemas.microsoft.com/office/drawing/2014/main" id="{598052FC-DB1E-762C-FDEE-CEFFCF544501}"/>
                </a:ext>
              </a:extLst>
            </p:cNvPr>
            <p:cNvSpPr txBox="1"/>
            <p:nvPr/>
          </p:nvSpPr>
          <p:spPr>
            <a:xfrm>
              <a:off x="655043" y="4349927"/>
              <a:ext cx="13092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175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zettabytes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endParaRPr>
            </a:p>
          </p:txBody>
        </p:sp>
        <p:sp>
          <p:nvSpPr>
            <p:cNvPr id="24" name="CasellaDiTesto 35">
              <a:extLst>
                <a:ext uri="{FF2B5EF4-FFF2-40B4-BE49-F238E27FC236}">
                  <a16:creationId xmlns:a16="http://schemas.microsoft.com/office/drawing/2014/main" id="{13906259-EAA9-BB48-C3E2-23E151C015AF}"/>
                </a:ext>
              </a:extLst>
            </p:cNvPr>
            <p:cNvSpPr txBox="1"/>
            <p:nvPr/>
          </p:nvSpPr>
          <p:spPr>
            <a:xfrm>
              <a:off x="439099" y="1304097"/>
              <a:ext cx="844575" cy="412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00B3A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25" name="Mezza cornice 38">
              <a:extLst>
                <a:ext uri="{FF2B5EF4-FFF2-40B4-BE49-F238E27FC236}">
                  <a16:creationId xmlns:a16="http://schemas.microsoft.com/office/drawing/2014/main" id="{BDBA1804-2F30-2985-DA44-11B57A500C57}"/>
                </a:ext>
              </a:extLst>
            </p:cNvPr>
            <p:cNvSpPr/>
            <p:nvPr/>
          </p:nvSpPr>
          <p:spPr>
            <a:xfrm rot="13562155">
              <a:off x="1732208" y="3558104"/>
              <a:ext cx="425048" cy="438986"/>
            </a:xfrm>
            <a:prstGeom prst="halfFrame">
              <a:avLst>
                <a:gd name="adj1" fmla="val 11159"/>
                <a:gd name="adj2" fmla="val 12804"/>
              </a:avLst>
            </a:prstGeom>
            <a:solidFill>
              <a:srgbClr val="800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71C34"/>
                </a:solidFill>
                <a:effectLst/>
                <a:uLnTx/>
                <a:uFillTx/>
                <a:latin typeface="ADLaM Display" panose="020F0502020204030204" pitchFamily="34" charset="0"/>
                <a:ea typeface="+mn-ea"/>
                <a:cs typeface="ADLaM Display" panose="020F0502020204030204" pitchFamily="34" charset="0"/>
              </a:endParaRPr>
            </a:p>
          </p:txBody>
        </p:sp>
        <p:sp>
          <p:nvSpPr>
            <p:cNvPr id="26" name="CasellaDiTesto 39">
              <a:extLst>
                <a:ext uri="{FF2B5EF4-FFF2-40B4-BE49-F238E27FC236}">
                  <a16:creationId xmlns:a16="http://schemas.microsoft.com/office/drawing/2014/main" id="{1802C3AF-E1BC-CEFA-7E2B-F69E10388D53}"/>
                </a:ext>
              </a:extLst>
            </p:cNvPr>
            <p:cNvSpPr txBox="1"/>
            <p:nvPr/>
          </p:nvSpPr>
          <p:spPr>
            <a:xfrm>
              <a:off x="502813" y="3243580"/>
              <a:ext cx="2019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00B3A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x 2 nel 2021</a:t>
              </a:r>
            </a:p>
          </p:txBody>
        </p:sp>
      </p:grpSp>
      <p:grpSp>
        <p:nvGrpSpPr>
          <p:cNvPr id="30" name="Gruppo 47">
            <a:extLst>
              <a:ext uri="{FF2B5EF4-FFF2-40B4-BE49-F238E27FC236}">
                <a16:creationId xmlns:a16="http://schemas.microsoft.com/office/drawing/2014/main" id="{64D71A4E-D6DF-7F48-B4B2-B41FEA0BC0B2}"/>
              </a:ext>
            </a:extLst>
          </p:cNvPr>
          <p:cNvGrpSpPr/>
          <p:nvPr/>
        </p:nvGrpSpPr>
        <p:grpSpPr>
          <a:xfrm>
            <a:off x="8134182" y="1222795"/>
            <a:ext cx="3253204" cy="4809961"/>
            <a:chOff x="8363117" y="1277819"/>
            <a:chExt cx="3253204" cy="4809961"/>
          </a:xfrm>
        </p:grpSpPr>
        <p:sp>
          <p:nvSpPr>
            <p:cNvPr id="31" name="Rettangolo 2">
              <a:extLst>
                <a:ext uri="{FF2B5EF4-FFF2-40B4-BE49-F238E27FC236}">
                  <a16:creationId xmlns:a16="http://schemas.microsoft.com/office/drawing/2014/main" id="{91557A6D-B115-FD30-0572-B03A45BC1644}"/>
                </a:ext>
              </a:extLst>
            </p:cNvPr>
            <p:cNvSpPr/>
            <p:nvPr/>
          </p:nvSpPr>
          <p:spPr>
            <a:xfrm>
              <a:off x="8363117" y="1287180"/>
              <a:ext cx="3253204" cy="4800600"/>
            </a:xfrm>
            <a:prstGeom prst="rect">
              <a:avLst/>
            </a:prstGeom>
            <a:solidFill>
              <a:srgbClr val="1C7FFF"/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                                1.9 x</a:t>
              </a:r>
            </a:p>
          </p:txBody>
        </p:sp>
        <p:pic>
          <p:nvPicPr>
            <p:cNvPr id="32" name="Immagine 27">
              <a:extLst>
                <a:ext uri="{FF2B5EF4-FFF2-40B4-BE49-F238E27FC236}">
                  <a16:creationId xmlns:a16="http://schemas.microsoft.com/office/drawing/2014/main" id="{B1866BC4-1D71-39BD-B728-E00395CFC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4272" y="1658097"/>
              <a:ext cx="1333643" cy="988995"/>
            </a:xfrm>
            <a:prstGeom prst="rect">
              <a:avLst/>
            </a:prstGeom>
          </p:spPr>
        </p:pic>
        <p:sp>
          <p:nvSpPr>
            <p:cNvPr id="33" name="CasellaDiTesto 28">
              <a:extLst>
                <a:ext uri="{FF2B5EF4-FFF2-40B4-BE49-F238E27FC236}">
                  <a16:creationId xmlns:a16="http://schemas.microsoft.com/office/drawing/2014/main" id="{7DBEA3D2-4DFD-5304-C73F-57D217B4C487}"/>
                </a:ext>
              </a:extLst>
            </p:cNvPr>
            <p:cNvSpPr txBox="1"/>
            <p:nvPr/>
          </p:nvSpPr>
          <p:spPr>
            <a:xfrm>
              <a:off x="8656076" y="1943696"/>
              <a:ext cx="1333643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5,7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milioni</a:t>
              </a:r>
            </a:p>
          </p:txBody>
        </p:sp>
        <p:sp>
          <p:nvSpPr>
            <p:cNvPr id="34" name="CasellaDiTesto 30">
              <a:extLst>
                <a:ext uri="{FF2B5EF4-FFF2-40B4-BE49-F238E27FC236}">
                  <a16:creationId xmlns:a16="http://schemas.microsoft.com/office/drawing/2014/main" id="{BC0073CB-C8DB-A0A7-CC11-5BDCB9DD0353}"/>
                </a:ext>
              </a:extLst>
            </p:cNvPr>
            <p:cNvSpPr txBox="1"/>
            <p:nvPr/>
          </p:nvSpPr>
          <p:spPr>
            <a:xfrm>
              <a:off x="8363117" y="3760778"/>
              <a:ext cx="844574" cy="412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00B3A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35" name="CasellaDiTesto 31">
              <a:extLst>
                <a:ext uri="{FF2B5EF4-FFF2-40B4-BE49-F238E27FC236}">
                  <a16:creationId xmlns:a16="http://schemas.microsoft.com/office/drawing/2014/main" id="{21B1D8BB-63C0-7A77-8E0F-DE924815C27A}"/>
                </a:ext>
              </a:extLst>
            </p:cNvPr>
            <p:cNvSpPr txBox="1"/>
            <p:nvPr/>
          </p:nvSpPr>
          <p:spPr>
            <a:xfrm>
              <a:off x="8588612" y="4760937"/>
              <a:ext cx="1943813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97132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10,9</a:t>
              </a:r>
              <a:r>
                <a:rPr kumimoji="0" lang="it-IT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       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milioni</a:t>
              </a:r>
            </a:p>
          </p:txBody>
        </p:sp>
        <p:pic>
          <p:nvPicPr>
            <p:cNvPr id="36" name="Immagine 32">
              <a:extLst>
                <a:ext uri="{FF2B5EF4-FFF2-40B4-BE49-F238E27FC236}">
                  <a16:creationId xmlns:a16="http://schemas.microsoft.com/office/drawing/2014/main" id="{BD4A7D13-574D-1657-BCDA-2FAC5709A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00422" y="4396670"/>
              <a:ext cx="1646939" cy="1187169"/>
            </a:xfrm>
            <a:prstGeom prst="rect">
              <a:avLst/>
            </a:prstGeom>
          </p:spPr>
        </p:pic>
        <p:sp>
          <p:nvSpPr>
            <p:cNvPr id="37" name="CasellaDiTesto 34">
              <a:extLst>
                <a:ext uri="{FF2B5EF4-FFF2-40B4-BE49-F238E27FC236}">
                  <a16:creationId xmlns:a16="http://schemas.microsoft.com/office/drawing/2014/main" id="{6D44A098-D13F-7780-9F1D-069A49AF7F9E}"/>
                </a:ext>
              </a:extLst>
            </p:cNvPr>
            <p:cNvSpPr txBox="1"/>
            <p:nvPr/>
          </p:nvSpPr>
          <p:spPr>
            <a:xfrm>
              <a:off x="8363117" y="1277819"/>
              <a:ext cx="844575" cy="412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00B3A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38" name="CasellaDiTesto 36">
              <a:extLst>
                <a:ext uri="{FF2B5EF4-FFF2-40B4-BE49-F238E27FC236}">
                  <a16:creationId xmlns:a16="http://schemas.microsoft.com/office/drawing/2014/main" id="{12F1EF4D-DFB8-1384-FFED-5781E0AEEE04}"/>
                </a:ext>
              </a:extLst>
            </p:cNvPr>
            <p:cNvSpPr txBox="1"/>
            <p:nvPr/>
          </p:nvSpPr>
          <p:spPr>
            <a:xfrm>
              <a:off x="8656076" y="2839468"/>
              <a:ext cx="23415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professionisti dei dati </a:t>
              </a:r>
              <a:endPara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Mezza cornice 37">
              <a:extLst>
                <a:ext uri="{FF2B5EF4-FFF2-40B4-BE49-F238E27FC236}">
                  <a16:creationId xmlns:a16="http://schemas.microsoft.com/office/drawing/2014/main" id="{9C4FF18C-67EE-E7D4-9253-AEBD54E7A2C7}"/>
                </a:ext>
              </a:extLst>
            </p:cNvPr>
            <p:cNvSpPr>
              <a:spLocks noChangeAspect="1"/>
            </p:cNvSpPr>
            <p:nvPr/>
          </p:nvSpPr>
          <p:spPr>
            <a:xfrm rot="13562155">
              <a:off x="9792061" y="3558104"/>
              <a:ext cx="425048" cy="438986"/>
            </a:xfrm>
            <a:prstGeom prst="halfFrame">
              <a:avLst>
                <a:gd name="adj1" fmla="val 11159"/>
                <a:gd name="adj2" fmla="val 12804"/>
              </a:avLst>
            </a:prstGeom>
            <a:solidFill>
              <a:srgbClr val="800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CasellaDiTesto 44">
              <a:extLst>
                <a:ext uri="{FF2B5EF4-FFF2-40B4-BE49-F238E27FC236}">
                  <a16:creationId xmlns:a16="http://schemas.microsoft.com/office/drawing/2014/main" id="{5E9F802D-1FC2-EDDF-CE6D-BD7EF081F76C}"/>
                </a:ext>
              </a:extLst>
            </p:cNvPr>
            <p:cNvSpPr txBox="1"/>
            <p:nvPr/>
          </p:nvSpPr>
          <p:spPr>
            <a:xfrm>
              <a:off x="8583484" y="5690886"/>
              <a:ext cx="23415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professionisti dei dati </a:t>
              </a:r>
              <a:endPara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5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D944-0D56-12F4-E088-D91E0027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FFFF00"/>
                </a:solidFill>
              </a:rPr>
              <a:t>Le attivita’ di ICSC in un contesto europeo e mondiale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D154A-9C84-9FF4-BE31-8E97F339B2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78773-6E20-F781-E2FD-13670E8A701D}"/>
              </a:ext>
            </a:extLst>
          </p:cNvPr>
          <p:cNvSpPr txBox="1"/>
          <p:nvPr/>
        </p:nvSpPr>
        <p:spPr>
          <a:xfrm>
            <a:off x="6249725" y="1415333"/>
            <a:ext cx="52346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”…</a:t>
            </a:r>
          </a:p>
          <a:p>
            <a:r>
              <a:rPr lang="en-GB" sz="2000" dirty="0">
                <a:solidFill>
                  <a:schemeClr val="bg1"/>
                </a:solidFill>
              </a:rPr>
              <a:t>Il </a:t>
            </a:r>
            <a:r>
              <a:rPr lang="en-GB" sz="2000" dirty="0" err="1">
                <a:solidFill>
                  <a:schemeClr val="bg1"/>
                </a:solidFill>
              </a:rPr>
              <a:t>terzo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pilastro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è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guidare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l'innovazione</a:t>
            </a:r>
            <a:r>
              <a:rPr lang="en-GB" sz="2000" dirty="0">
                <a:solidFill>
                  <a:schemeClr val="bg1"/>
                </a:solidFill>
              </a:rPr>
              <a:t> in modo </a:t>
            </a:r>
            <a:r>
              <a:rPr lang="en-GB" sz="2000" dirty="0" err="1">
                <a:solidFill>
                  <a:schemeClr val="bg1"/>
                </a:solidFill>
              </a:rPr>
              <a:t>responsabile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Grazie ai </a:t>
            </a:r>
            <a:r>
              <a:rPr lang="en-GB" sz="2000" dirty="0" err="1">
                <a:solidFill>
                  <a:schemeClr val="bg1"/>
                </a:solidFill>
              </a:rPr>
              <a:t>nostri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investimenti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negli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ultimi</a:t>
            </a:r>
            <a:r>
              <a:rPr lang="en-GB" sz="2000" dirty="0">
                <a:solidFill>
                  <a:schemeClr val="bg1"/>
                </a:solidFill>
              </a:rPr>
              <a:t> anni, </a:t>
            </a:r>
            <a:r>
              <a:rPr lang="en-GB" sz="2000" dirty="0" err="1">
                <a:solidFill>
                  <a:schemeClr val="bg1"/>
                </a:solidFill>
              </a:rPr>
              <a:t>l'Europa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è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diventata</a:t>
            </a:r>
            <a:r>
              <a:rPr lang="en-GB" sz="2000" dirty="0">
                <a:solidFill>
                  <a:schemeClr val="bg1"/>
                </a:solidFill>
              </a:rPr>
              <a:t> un leader </a:t>
            </a:r>
            <a:r>
              <a:rPr lang="en-GB" sz="2000" dirty="0" err="1">
                <a:solidFill>
                  <a:schemeClr val="bg1"/>
                </a:solidFill>
              </a:rPr>
              <a:t>nel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supercalcolo</a:t>
            </a:r>
            <a:r>
              <a:rPr lang="en-GB" sz="2000" dirty="0">
                <a:solidFill>
                  <a:schemeClr val="bg1"/>
                </a:solidFill>
              </a:rPr>
              <a:t> – con 3 </a:t>
            </a:r>
            <a:r>
              <a:rPr lang="en-GB" sz="2000" dirty="0" err="1">
                <a:solidFill>
                  <a:schemeClr val="bg1"/>
                </a:solidFill>
              </a:rPr>
              <a:t>dei</a:t>
            </a:r>
            <a:r>
              <a:rPr lang="en-GB" sz="2000" dirty="0">
                <a:solidFill>
                  <a:schemeClr val="bg1"/>
                </a:solidFill>
              </a:rPr>
              <a:t> 5 supercomputer </a:t>
            </a:r>
            <a:r>
              <a:rPr lang="en-GB" sz="2000" dirty="0" err="1">
                <a:solidFill>
                  <a:schemeClr val="bg1"/>
                </a:solidFill>
              </a:rPr>
              <a:t>più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potenti</a:t>
            </a:r>
            <a:r>
              <a:rPr lang="en-GB" sz="2000" dirty="0">
                <a:solidFill>
                  <a:schemeClr val="bg1"/>
                </a:solidFill>
              </a:rPr>
              <a:t> al </a:t>
            </a:r>
            <a:r>
              <a:rPr lang="en-GB" sz="2000" dirty="0" err="1">
                <a:solidFill>
                  <a:schemeClr val="bg1"/>
                </a:solidFill>
              </a:rPr>
              <a:t>mondo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 err="1">
                <a:solidFill>
                  <a:schemeClr val="bg1"/>
                </a:solidFill>
              </a:rPr>
              <a:t>Dobbiamo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capitalizzare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su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questo</a:t>
            </a:r>
            <a:r>
              <a:rPr lang="en-GB" sz="2000" dirty="0">
                <a:solidFill>
                  <a:schemeClr val="bg1"/>
                </a:solidFill>
              </a:rPr>
              <a:t>. Per </a:t>
            </a:r>
            <a:r>
              <a:rPr lang="en-GB" sz="2000" dirty="0" err="1">
                <a:solidFill>
                  <a:schemeClr val="bg1"/>
                </a:solidFill>
              </a:rPr>
              <a:t>questo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oggi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posso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annunciare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una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nuova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iniziativa</a:t>
            </a:r>
            <a:r>
              <a:rPr lang="en-GB" sz="2000" dirty="0">
                <a:solidFill>
                  <a:schemeClr val="bg1"/>
                </a:solidFill>
              </a:rPr>
              <a:t> per </a:t>
            </a:r>
            <a:r>
              <a:rPr lang="en-GB" sz="2000" dirty="0" err="1">
                <a:solidFill>
                  <a:schemeClr val="bg1"/>
                </a:solidFill>
              </a:rPr>
              <a:t>aprire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nostri</a:t>
            </a:r>
            <a:r>
              <a:rPr lang="en-GB" sz="2000" dirty="0">
                <a:solidFill>
                  <a:schemeClr val="bg1"/>
                </a:solidFill>
              </a:rPr>
              <a:t> computer ad </a:t>
            </a:r>
            <a:r>
              <a:rPr lang="en-GB" sz="2000" dirty="0" err="1">
                <a:solidFill>
                  <a:schemeClr val="bg1"/>
                </a:solidFill>
              </a:rPr>
              <a:t>alte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prestazioni</a:t>
            </a:r>
            <a:r>
              <a:rPr lang="en-GB" sz="2000" dirty="0">
                <a:solidFill>
                  <a:schemeClr val="bg1"/>
                </a:solidFill>
              </a:rPr>
              <a:t> alle start-up di </a:t>
            </a:r>
            <a:r>
              <a:rPr lang="en-GB" sz="2000" dirty="0" err="1">
                <a:solidFill>
                  <a:schemeClr val="bg1"/>
                </a:solidFill>
              </a:rPr>
              <a:t>intelligenza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artificiale</a:t>
            </a:r>
            <a:r>
              <a:rPr lang="en-GB" sz="2000" dirty="0">
                <a:solidFill>
                  <a:schemeClr val="bg1"/>
                </a:solidFill>
              </a:rPr>
              <a:t> per </a:t>
            </a:r>
            <a:r>
              <a:rPr lang="en-GB" sz="2000" dirty="0" err="1">
                <a:solidFill>
                  <a:schemeClr val="bg1"/>
                </a:solidFill>
              </a:rPr>
              <a:t>addestrare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i</a:t>
            </a:r>
            <a:r>
              <a:rPr lang="en-GB" sz="2000" dirty="0">
                <a:solidFill>
                  <a:schemeClr val="bg1"/>
                </a:solidFill>
              </a:rPr>
              <a:t> loro </a:t>
            </a:r>
            <a:r>
              <a:rPr lang="en-GB" sz="2000" dirty="0" err="1">
                <a:solidFill>
                  <a:schemeClr val="bg1"/>
                </a:solidFill>
              </a:rPr>
              <a:t>modelli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</a:p>
          <a:p>
            <a:r>
              <a:rPr lang="en-GB" sz="2000" dirty="0">
                <a:solidFill>
                  <a:schemeClr val="bg1"/>
                </a:solidFill>
              </a:rPr>
              <a:t>…”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1600" i="1" dirty="0">
                <a:solidFill>
                  <a:schemeClr val="bg1"/>
                </a:solidFill>
              </a:rPr>
              <a:t>U. Von Der Leyen (</a:t>
            </a:r>
            <a:r>
              <a:rPr lang="en-GB" sz="1600" i="1" dirty="0" err="1">
                <a:solidFill>
                  <a:schemeClr val="bg1"/>
                </a:solidFill>
              </a:rPr>
              <a:t>discorso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err="1">
                <a:solidFill>
                  <a:schemeClr val="bg1"/>
                </a:solidFill>
              </a:rPr>
              <a:t>sullo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err="1">
                <a:solidFill>
                  <a:schemeClr val="bg1"/>
                </a:solidFill>
              </a:rPr>
              <a:t>stato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err="1">
                <a:solidFill>
                  <a:schemeClr val="bg1"/>
                </a:solidFill>
              </a:rPr>
              <a:t>dell’Unione</a:t>
            </a:r>
            <a:r>
              <a:rPr lang="en-GB" sz="1600" i="1" dirty="0">
                <a:solidFill>
                  <a:schemeClr val="bg1"/>
                </a:solidFill>
              </a:rPr>
              <a:t> - 2024)</a:t>
            </a:r>
            <a:endParaRPr lang="en-IT" sz="1600" i="1" dirty="0">
              <a:solidFill>
                <a:schemeClr val="bg1"/>
              </a:solidFill>
            </a:endParaRPr>
          </a:p>
        </p:txBody>
      </p:sp>
      <p:pic>
        <p:nvPicPr>
          <p:cNvPr id="6" name="Picture 3" descr="A person speaking into microphones&#10;&#10;Description automatically generated">
            <a:extLst>
              <a:ext uri="{FF2B5EF4-FFF2-40B4-BE49-F238E27FC236}">
                <a16:creationId xmlns:a16="http://schemas.microsoft.com/office/drawing/2014/main" id="{BA8B757C-DEC9-108B-DCF4-1E763EBF1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" r="20344"/>
          <a:stretch/>
        </p:blipFill>
        <p:spPr>
          <a:xfrm>
            <a:off x="0" y="1663809"/>
            <a:ext cx="6118512" cy="43394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75138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DF89-53E0-2C8E-3E5B-20D944B47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A9BE61-2261-7324-8563-47E3682F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FFFF00"/>
                </a:solidFill>
              </a:rPr>
              <a:t>Le attivita’ di ICSC in un contesto europeo e mondiale</a:t>
            </a:r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B8A12-1192-A8FC-747A-E55CCC8FE20E}"/>
              </a:ext>
            </a:extLst>
          </p:cNvPr>
          <p:cNvSpPr txBox="1"/>
          <p:nvPr/>
        </p:nvSpPr>
        <p:spPr>
          <a:xfrm>
            <a:off x="6822219" y="1535816"/>
            <a:ext cx="5234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i="1" dirty="0">
                <a:solidFill>
                  <a:schemeClr val="bg1"/>
                </a:solidFill>
              </a:rPr>
              <a:t>“…</a:t>
            </a:r>
          </a:p>
          <a:p>
            <a:r>
              <a:rPr lang="en-GB" sz="1600" dirty="0">
                <a:solidFill>
                  <a:schemeClr val="bg1"/>
                </a:solidFill>
              </a:rPr>
              <a:t>La </a:t>
            </a:r>
            <a:r>
              <a:rPr lang="en-GB" sz="1600" dirty="0" err="1">
                <a:solidFill>
                  <a:schemeClr val="bg1"/>
                </a:solidFill>
              </a:rPr>
              <a:t>spesa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pubblica</a:t>
            </a:r>
            <a:r>
              <a:rPr lang="en-GB" sz="1600" dirty="0">
                <a:solidFill>
                  <a:schemeClr val="bg1"/>
                </a:solidFill>
              </a:rPr>
              <a:t> per la R&amp;I in Europa </a:t>
            </a:r>
            <a:r>
              <a:rPr lang="en-GB" sz="1600" dirty="0" err="1">
                <a:solidFill>
                  <a:schemeClr val="bg1"/>
                </a:solidFill>
              </a:rPr>
              <a:t>manca</a:t>
            </a:r>
            <a:r>
              <a:rPr lang="en-GB" sz="1600" dirty="0">
                <a:solidFill>
                  <a:schemeClr val="bg1"/>
                </a:solidFill>
              </a:rPr>
              <a:t> di scala e non </a:t>
            </a:r>
            <a:r>
              <a:rPr lang="en-GB" sz="1600" dirty="0" err="1">
                <a:solidFill>
                  <a:schemeClr val="bg1"/>
                </a:solidFill>
              </a:rPr>
              <a:t>è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sufficientemente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focalizzata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sull’innovazione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rivoluzionaria</a:t>
            </a:r>
            <a:r>
              <a:rPr lang="en-GB" sz="1600" dirty="0">
                <a:solidFill>
                  <a:schemeClr val="bg1"/>
                </a:solidFill>
              </a:rPr>
              <a:t>.</a:t>
            </a:r>
          </a:p>
          <a:p>
            <a:r>
              <a:rPr lang="en-GB" sz="1600" dirty="0">
                <a:solidFill>
                  <a:schemeClr val="bg1"/>
                </a:solidFill>
              </a:rPr>
              <a:t>…</a:t>
            </a:r>
          </a:p>
          <a:p>
            <a:r>
              <a:rPr lang="en-GB" sz="1600" dirty="0">
                <a:solidFill>
                  <a:schemeClr val="bg1"/>
                </a:solidFill>
              </a:rPr>
              <a:t>…</a:t>
            </a:r>
          </a:p>
          <a:p>
            <a:r>
              <a:rPr lang="en-GB" sz="1600" dirty="0">
                <a:solidFill>
                  <a:schemeClr val="bg1"/>
                </a:solidFill>
              </a:rPr>
              <a:t>La </a:t>
            </a:r>
            <a:r>
              <a:rPr lang="en-GB" sz="1600" dirty="0" err="1">
                <a:solidFill>
                  <a:schemeClr val="bg1"/>
                </a:solidFill>
              </a:rPr>
              <a:t>maggior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parte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degli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Stati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membri</a:t>
            </a:r>
            <a:r>
              <a:rPr lang="en-GB" sz="1600" dirty="0">
                <a:solidFill>
                  <a:schemeClr val="bg1"/>
                </a:solidFill>
              </a:rPr>
              <a:t> non </a:t>
            </a:r>
            <a:r>
              <a:rPr lang="en-GB" sz="1600" dirty="0" err="1">
                <a:solidFill>
                  <a:schemeClr val="bg1"/>
                </a:solidFill>
              </a:rPr>
              <a:t>è</a:t>
            </a:r>
            <a:r>
              <a:rPr lang="en-GB" sz="1600" dirty="0">
                <a:solidFill>
                  <a:schemeClr val="bg1"/>
                </a:solidFill>
              </a:rPr>
              <a:t> in </a:t>
            </a:r>
            <a:r>
              <a:rPr lang="en-GB" sz="1600" dirty="0" err="1">
                <a:solidFill>
                  <a:schemeClr val="bg1"/>
                </a:solidFill>
              </a:rPr>
              <a:t>grado</a:t>
            </a:r>
            <a:r>
              <a:rPr lang="en-GB" sz="1600" dirty="0">
                <a:solidFill>
                  <a:schemeClr val="bg1"/>
                </a:solidFill>
              </a:rPr>
              <a:t> di </a:t>
            </a:r>
            <a:r>
              <a:rPr lang="en-GB" sz="1600" dirty="0" err="1">
                <a:solidFill>
                  <a:schemeClr val="bg1"/>
                </a:solidFill>
              </a:rPr>
              <a:t>raggiungere</a:t>
            </a:r>
            <a:r>
              <a:rPr lang="en-GB" sz="1600" dirty="0">
                <a:solidFill>
                  <a:schemeClr val="bg1"/>
                </a:solidFill>
              </a:rPr>
              <a:t> le </a:t>
            </a:r>
            <a:r>
              <a:rPr lang="en-GB" sz="1600" dirty="0" err="1">
                <a:solidFill>
                  <a:schemeClr val="bg1"/>
                </a:solidFill>
              </a:rPr>
              <a:t>dimensioni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necessarie</a:t>
            </a:r>
            <a:r>
              <a:rPr lang="en-GB" sz="1600" dirty="0">
                <a:solidFill>
                  <a:schemeClr val="bg1"/>
                </a:solidFill>
              </a:rPr>
              <a:t> per </a:t>
            </a:r>
            <a:r>
              <a:rPr lang="en-GB" sz="1600" dirty="0" err="1">
                <a:solidFill>
                  <a:schemeClr val="bg1"/>
                </a:solidFill>
              </a:rPr>
              <a:t>fornire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infrastrutture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tecnologiche</a:t>
            </a:r>
            <a:r>
              <a:rPr lang="en-GB" sz="1600" dirty="0">
                <a:solidFill>
                  <a:schemeClr val="bg1"/>
                </a:solidFill>
              </a:rPr>
              <a:t> e di </a:t>
            </a:r>
            <a:r>
              <a:rPr lang="en-GB" sz="1600" dirty="0" err="1">
                <a:solidFill>
                  <a:schemeClr val="bg1"/>
                </a:solidFill>
              </a:rPr>
              <a:t>ricerca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all’avanguardia</a:t>
            </a:r>
            <a:r>
              <a:rPr lang="en-GB" sz="1600" dirty="0">
                <a:solidFill>
                  <a:schemeClr val="bg1"/>
                </a:solidFill>
              </a:rPr>
              <a:t> a </a:t>
            </a:r>
            <a:r>
              <a:rPr lang="en-GB" sz="1600" dirty="0" err="1">
                <a:solidFill>
                  <a:schemeClr val="bg1"/>
                </a:solidFill>
              </a:rPr>
              <a:t>livello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mondiale</a:t>
            </a:r>
            <a:r>
              <a:rPr lang="en-GB" sz="1600" dirty="0">
                <a:solidFill>
                  <a:schemeClr val="bg1"/>
                </a:solidFill>
              </a:rPr>
              <a:t>, il </a:t>
            </a:r>
            <a:r>
              <a:rPr lang="en-GB" sz="1600" dirty="0" err="1">
                <a:solidFill>
                  <a:schemeClr val="bg1"/>
                </a:solidFill>
              </a:rPr>
              <a:t>che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limita</a:t>
            </a:r>
            <a:r>
              <a:rPr lang="en-GB" sz="1600" dirty="0">
                <a:solidFill>
                  <a:schemeClr val="bg1"/>
                </a:solidFill>
              </a:rPr>
              <a:t> la </a:t>
            </a:r>
            <a:r>
              <a:rPr lang="en-GB" sz="1600" dirty="0" err="1">
                <a:solidFill>
                  <a:schemeClr val="bg1"/>
                </a:solidFill>
              </a:rPr>
              <a:t>capacità</a:t>
            </a:r>
            <a:r>
              <a:rPr lang="en-GB" sz="1600" dirty="0">
                <a:solidFill>
                  <a:schemeClr val="bg1"/>
                </a:solidFill>
              </a:rPr>
              <a:t> di R&amp;I. Per </a:t>
            </a:r>
            <a:r>
              <a:rPr lang="en-GB" sz="1600" dirty="0" err="1">
                <a:solidFill>
                  <a:schemeClr val="bg1"/>
                </a:solidFill>
              </a:rPr>
              <a:t>contro</a:t>
            </a:r>
            <a:r>
              <a:rPr lang="en-GB" sz="1600" dirty="0">
                <a:solidFill>
                  <a:schemeClr val="bg1"/>
                </a:solidFill>
              </a:rPr>
              <a:t>, </a:t>
            </a:r>
            <a:r>
              <a:rPr lang="en-GB" sz="1600" dirty="0" err="1">
                <a:solidFill>
                  <a:schemeClr val="bg1"/>
                </a:solidFill>
              </a:rPr>
              <a:t>gli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esempi</a:t>
            </a:r>
            <a:r>
              <a:rPr lang="en-GB" sz="1600" dirty="0">
                <a:solidFill>
                  <a:schemeClr val="bg1"/>
                </a:solidFill>
              </a:rPr>
              <a:t> del CERN e </a:t>
            </a:r>
            <a:r>
              <a:rPr lang="en-GB" sz="1600" dirty="0" err="1">
                <a:solidFill>
                  <a:schemeClr val="bg1"/>
                </a:solidFill>
              </a:rPr>
              <a:t>dell’EuroHPC</a:t>
            </a:r>
            <a:r>
              <a:rPr lang="en-GB" sz="1600" dirty="0">
                <a:solidFill>
                  <a:schemeClr val="bg1"/>
                </a:solidFill>
              </a:rPr>
              <a:t> (European High-Performance Computing Joint Undertaking) </a:t>
            </a:r>
            <a:r>
              <a:rPr lang="en-GB" sz="1600" dirty="0" err="1">
                <a:solidFill>
                  <a:schemeClr val="bg1"/>
                </a:solidFill>
              </a:rPr>
              <a:t>dimostrano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l’importanza</a:t>
            </a:r>
            <a:r>
              <a:rPr lang="en-GB" sz="1600" dirty="0">
                <a:solidFill>
                  <a:schemeClr val="bg1"/>
                </a:solidFill>
              </a:rPr>
              <a:t> del </a:t>
            </a:r>
            <a:r>
              <a:rPr lang="en-GB" sz="1600" dirty="0" err="1">
                <a:solidFill>
                  <a:schemeClr val="bg1"/>
                </a:solidFill>
              </a:rPr>
              <a:t>coordinamento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nello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sviluppo</a:t>
            </a:r>
            <a:r>
              <a:rPr lang="en-GB" sz="1600" dirty="0">
                <a:solidFill>
                  <a:schemeClr val="bg1"/>
                </a:solidFill>
              </a:rPr>
              <a:t> di </a:t>
            </a:r>
            <a:r>
              <a:rPr lang="en-GB" sz="1600" dirty="0" err="1">
                <a:solidFill>
                  <a:schemeClr val="bg1"/>
                </a:solidFill>
              </a:rPr>
              <a:t>grandi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progetti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infrastrutturali</a:t>
            </a:r>
            <a:r>
              <a:rPr lang="en-GB" sz="1600" dirty="0">
                <a:solidFill>
                  <a:schemeClr val="bg1"/>
                </a:solidFill>
              </a:rPr>
              <a:t> di R&amp;I.</a:t>
            </a:r>
          </a:p>
          <a:p>
            <a:r>
              <a:rPr lang="en-IT" sz="1600" dirty="0">
                <a:solidFill>
                  <a:schemeClr val="bg1"/>
                </a:solidFill>
              </a:rPr>
              <a:t>…”</a:t>
            </a:r>
          </a:p>
          <a:p>
            <a:endParaRPr lang="en-IT" sz="1600" dirty="0">
              <a:solidFill>
                <a:schemeClr val="bg1"/>
              </a:solidFill>
            </a:endParaRPr>
          </a:p>
          <a:p>
            <a:r>
              <a:rPr lang="en-IT" sz="1600" i="1" dirty="0">
                <a:solidFill>
                  <a:schemeClr val="bg1"/>
                </a:solidFill>
              </a:rPr>
              <a:t>(M. Draghi, </a:t>
            </a:r>
            <a:r>
              <a:rPr lang="en-GB" sz="1600" i="1" dirty="0">
                <a:solidFill>
                  <a:schemeClr val="bg1"/>
                </a:solidFill>
              </a:rPr>
              <a:t>Il future </a:t>
            </a:r>
            <a:r>
              <a:rPr lang="en-GB" sz="1600" i="1" dirty="0" err="1">
                <a:solidFill>
                  <a:schemeClr val="bg1"/>
                </a:solidFill>
              </a:rPr>
              <a:t>della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err="1">
                <a:solidFill>
                  <a:schemeClr val="bg1"/>
                </a:solidFill>
              </a:rPr>
              <a:t>Competitivita</a:t>
            </a:r>
            <a:r>
              <a:rPr lang="en-GB" sz="1600" i="1" dirty="0">
                <a:solidFill>
                  <a:schemeClr val="bg1"/>
                </a:solidFill>
              </a:rPr>
              <a:t>’ in Europa– 2024)</a:t>
            </a:r>
          </a:p>
        </p:txBody>
      </p:sp>
      <p:pic>
        <p:nvPicPr>
          <p:cNvPr id="1028" name="Picture 4" descr="Come Draghi ti demolisce l'innovazione tech della Ue. Salva solo due  modelli: Cern e Euro-Hpc - HuffPost Italia">
            <a:extLst>
              <a:ext uri="{FF2B5EF4-FFF2-40B4-BE49-F238E27FC236}">
                <a16:creationId xmlns:a16="http://schemas.microsoft.com/office/drawing/2014/main" id="{CBD24A48-E71F-2070-441E-0FD807C3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2" y="1923221"/>
            <a:ext cx="6009423" cy="33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021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8A9D-0136-9443-7F16-084A6608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Perché</a:t>
            </a:r>
            <a:r>
              <a:rPr lang="en-GB" dirty="0">
                <a:solidFill>
                  <a:srgbClr val="FFFF00"/>
                </a:solidFill>
              </a:rPr>
              <a:t> un Centro Nazionale di </a:t>
            </a:r>
            <a:r>
              <a:rPr lang="en-GB" dirty="0" err="1">
                <a:solidFill>
                  <a:srgbClr val="FFFF00"/>
                </a:solidFill>
              </a:rPr>
              <a:t>ricerca</a:t>
            </a:r>
            <a:r>
              <a:rPr lang="en-GB" dirty="0">
                <a:solidFill>
                  <a:srgbClr val="FFFF00"/>
                </a:solidFill>
              </a:rPr>
              <a:t> in HPC, Big Data &amp; Quantum Computing?</a:t>
            </a:r>
            <a:br>
              <a:rPr lang="en-GB" dirty="0">
                <a:solidFill>
                  <a:srgbClr val="FFFF00"/>
                </a:solidFill>
              </a:rPr>
            </a:br>
            <a:endParaRPr lang="en-IT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D7195-03F5-C33E-E227-DB1EF9DEAE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  <p:grpSp>
        <p:nvGrpSpPr>
          <p:cNvPr id="5" name="Gruppo 23">
            <a:extLst>
              <a:ext uri="{FF2B5EF4-FFF2-40B4-BE49-F238E27FC236}">
                <a16:creationId xmlns:a16="http://schemas.microsoft.com/office/drawing/2014/main" id="{57DE3ECA-CD64-6422-4331-4213BABD8589}"/>
              </a:ext>
            </a:extLst>
          </p:cNvPr>
          <p:cNvGrpSpPr/>
          <p:nvPr/>
        </p:nvGrpSpPr>
        <p:grpSpPr>
          <a:xfrm>
            <a:off x="5773918" y="1843335"/>
            <a:ext cx="2792935" cy="4392853"/>
            <a:chOff x="4786617" y="1630400"/>
            <a:chExt cx="3186236" cy="5011454"/>
          </a:xfrm>
        </p:grpSpPr>
        <p:sp>
          <p:nvSpPr>
            <p:cNvPr id="6" name="Rettangolo 18">
              <a:extLst>
                <a:ext uri="{FF2B5EF4-FFF2-40B4-BE49-F238E27FC236}">
                  <a16:creationId xmlns:a16="http://schemas.microsoft.com/office/drawing/2014/main" id="{448D17B3-D707-3692-B1F7-A3301CACDD20}"/>
                </a:ext>
              </a:extLst>
            </p:cNvPr>
            <p:cNvSpPr/>
            <p:nvPr/>
          </p:nvSpPr>
          <p:spPr>
            <a:xfrm>
              <a:off x="4799659" y="3848968"/>
              <a:ext cx="3173194" cy="2792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ee4pContent1">
              <a:extLst>
                <a:ext uri="{FF2B5EF4-FFF2-40B4-BE49-F238E27FC236}">
                  <a16:creationId xmlns:a16="http://schemas.microsoft.com/office/drawing/2014/main" id="{164F877B-3916-B668-4F2D-0C3CB8502AC2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4799658" y="4019821"/>
              <a:ext cx="3160153" cy="2047492"/>
            </a:xfrm>
            <a:prstGeom prst="rect">
              <a:avLst/>
            </a:prstGeom>
            <a:noFill/>
            <a:ln w="9525" cmpd="sng">
              <a:noFill/>
              <a:prstDash val="solid"/>
            </a:ln>
          </p:spPr>
          <p:txBody>
            <a:bodyPr vert="horz" lIns="90000" tIns="90000" rIns="90000" bIns="90000" rtlCol="0">
              <a:noAutofit/>
            </a:bodyPr>
            <a:lstStyle>
              <a:lvl1pPr marL="0" indent="0" algn="l" defTabSz="914400" rtl="0" eaLnBrk="1" latinLnBrk="0" hangingPunct="1">
                <a:spcBef>
                  <a:spcPct val="30000"/>
                </a:spcBef>
                <a:buClr>
                  <a:srgbClr val="C02A26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032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064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6096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128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0160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12192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14224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16256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lvl="1"/>
              <a:r>
                <a:rPr lang="it-IT" sz="1400" dirty="0">
                  <a:latin typeface="Titillium Web" pitchFamily="2" charset="77"/>
                </a:rPr>
                <a:t>L’Europa ha una strategia chiara (e.g. </a:t>
              </a:r>
              <a:r>
                <a:rPr lang="it-IT" sz="1400" dirty="0" err="1">
                  <a:latin typeface="Titillium Web" pitchFamily="2" charset="77"/>
                </a:rPr>
                <a:t>EuroHPC</a:t>
              </a:r>
              <a:r>
                <a:rPr lang="it-IT" sz="1400" dirty="0">
                  <a:latin typeface="Titillium Web" pitchFamily="2" charset="77"/>
                </a:rPr>
                <a:t>, EOSC, EPI,  Chip Act, Quantum </a:t>
              </a:r>
              <a:r>
                <a:rPr lang="it-IT" sz="1400" dirty="0" err="1">
                  <a:latin typeface="Titillium Web" pitchFamily="2" charset="77"/>
                </a:rPr>
                <a:t>Flagship</a:t>
              </a:r>
              <a:r>
                <a:rPr lang="it-IT" sz="1400" dirty="0">
                  <a:latin typeface="Titillium Web" pitchFamily="2" charset="77"/>
                </a:rPr>
                <a:t>) - La strategia europea in materia di dati</a:t>
              </a:r>
            </a:p>
            <a:p>
              <a:pPr lvl="1"/>
              <a:r>
                <a:rPr lang="it-IT" sz="1400" dirty="0">
                  <a:latin typeface="Titillium Web" pitchFamily="2" charset="77"/>
                </a:rPr>
                <a:t>Cittadini, imprese e organizzazioni dovranno essere in grado di prendere decisioni migliori sulla base delle conoscenze acquisite dai dati</a:t>
              </a:r>
              <a:endParaRPr lang="it-IT" sz="1500" dirty="0">
                <a:latin typeface="Titillium Web" pitchFamily="2" charset="77"/>
              </a:endParaRPr>
            </a:p>
            <a:p>
              <a:pPr lvl="1"/>
              <a:endParaRPr lang="en-US" sz="1500" dirty="0">
                <a:latin typeface="Titillium Web" pitchFamily="2" charset="77"/>
              </a:endParaRPr>
            </a:p>
          </p:txBody>
        </p:sp>
        <p:sp>
          <p:nvSpPr>
            <p:cNvPr id="8" name="Rettangolo 9">
              <a:extLst>
                <a:ext uri="{FF2B5EF4-FFF2-40B4-BE49-F238E27FC236}">
                  <a16:creationId xmlns:a16="http://schemas.microsoft.com/office/drawing/2014/main" id="{F1DDFF20-0C94-4743-4E78-1CACCE36AEAD}"/>
                </a:ext>
              </a:extLst>
            </p:cNvPr>
            <p:cNvSpPr/>
            <p:nvPr/>
          </p:nvSpPr>
          <p:spPr>
            <a:xfrm>
              <a:off x="4786617" y="1630400"/>
              <a:ext cx="3173194" cy="2218570"/>
            </a:xfrm>
            <a:prstGeom prst="rect">
              <a:avLst/>
            </a:prstGeom>
            <a:solidFill>
              <a:srgbClr val="1C7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20">
              <a:extLst>
                <a:ext uri="{FF2B5EF4-FFF2-40B4-BE49-F238E27FC236}">
                  <a16:creationId xmlns:a16="http://schemas.microsoft.com/office/drawing/2014/main" id="{0581BF25-52D2-7BC7-5D5C-88CC5B42A915}"/>
                </a:ext>
              </a:extLst>
            </p:cNvPr>
            <p:cNvSpPr txBox="1"/>
            <p:nvPr/>
          </p:nvSpPr>
          <p:spPr>
            <a:xfrm>
              <a:off x="4958875" y="1792218"/>
              <a:ext cx="2487502" cy="1512440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>
                <a:lnSpc>
                  <a:spcPct val="85000"/>
                </a:lnSpc>
                <a:spcAft>
                  <a:spcPts val="600"/>
                </a:spcAft>
                <a:buClr>
                  <a:schemeClr val="accent2"/>
                </a:buClr>
                <a:buSzPct val="70000"/>
              </a:pPr>
              <a:r>
                <a:rPr lang="it-IT" sz="2000" b="1" dirty="0">
                  <a:solidFill>
                    <a:schemeClr val="bg1"/>
                  </a:solidFill>
                  <a:latin typeface="Titillium Web" pitchFamily="2" charset="77"/>
                </a:rPr>
                <a:t>… necessità di</a:t>
              </a:r>
            </a:p>
            <a:p>
              <a:pPr>
                <a:lnSpc>
                  <a:spcPct val="85000"/>
                </a:lnSpc>
                <a:spcAft>
                  <a:spcPts val="600"/>
                </a:spcAft>
                <a:buClr>
                  <a:schemeClr val="accent2"/>
                </a:buClr>
                <a:buSzPct val="70000"/>
              </a:pPr>
              <a:r>
                <a:rPr lang="it-IT" sz="2000" b="1" dirty="0">
                  <a:solidFill>
                    <a:schemeClr val="bg1"/>
                  </a:solidFill>
                  <a:latin typeface="Titillium Web" pitchFamily="2" charset="77"/>
                </a:rPr>
                <a:t>un’ambiziosa </a:t>
              </a:r>
            </a:p>
            <a:p>
              <a:pPr>
                <a:lnSpc>
                  <a:spcPct val="85000"/>
                </a:lnSpc>
                <a:spcAft>
                  <a:spcPts val="600"/>
                </a:spcAft>
                <a:buClr>
                  <a:schemeClr val="accent2"/>
                </a:buClr>
                <a:buSzPct val="70000"/>
              </a:pPr>
              <a:r>
                <a:rPr lang="it-IT" sz="2000" b="1" dirty="0">
                  <a:solidFill>
                    <a:schemeClr val="bg1"/>
                  </a:solidFill>
                  <a:latin typeface="Titillium Web" pitchFamily="2" charset="77"/>
                </a:rPr>
                <a:t>strategia</a:t>
              </a:r>
            </a:p>
            <a:p>
              <a:pPr>
                <a:lnSpc>
                  <a:spcPct val="85000"/>
                </a:lnSpc>
                <a:spcAft>
                  <a:spcPts val="600"/>
                </a:spcAft>
                <a:buClr>
                  <a:schemeClr val="accent2"/>
                </a:buClr>
                <a:buSzPct val="70000"/>
              </a:pPr>
              <a:r>
                <a:rPr lang="it-IT" sz="2000" b="1" dirty="0">
                  <a:solidFill>
                    <a:schemeClr val="bg1"/>
                  </a:solidFill>
                  <a:latin typeface="Titillium Web" pitchFamily="2" charset="77"/>
                </a:rPr>
                <a:t>italiana …</a:t>
              </a:r>
            </a:p>
          </p:txBody>
        </p:sp>
        <p:pic>
          <p:nvPicPr>
            <p:cNvPr id="10" name="Immagine 13">
              <a:extLst>
                <a:ext uri="{FF2B5EF4-FFF2-40B4-BE49-F238E27FC236}">
                  <a16:creationId xmlns:a16="http://schemas.microsoft.com/office/drawing/2014/main" id="{990C49FB-6962-E880-303C-5EFE85CCB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677" y="2565323"/>
              <a:ext cx="1145170" cy="1145170"/>
            </a:xfrm>
            <a:prstGeom prst="rect">
              <a:avLst/>
            </a:prstGeom>
          </p:spPr>
        </p:pic>
      </p:grpSp>
      <p:grpSp>
        <p:nvGrpSpPr>
          <p:cNvPr id="11" name="Gruppo 24">
            <a:extLst>
              <a:ext uri="{FF2B5EF4-FFF2-40B4-BE49-F238E27FC236}">
                <a16:creationId xmlns:a16="http://schemas.microsoft.com/office/drawing/2014/main" id="{030B4881-302E-F491-41F8-AD3505BD67AD}"/>
              </a:ext>
            </a:extLst>
          </p:cNvPr>
          <p:cNvGrpSpPr/>
          <p:nvPr/>
        </p:nvGrpSpPr>
        <p:grpSpPr>
          <a:xfrm>
            <a:off x="8839305" y="1843335"/>
            <a:ext cx="2632826" cy="4392852"/>
            <a:chOff x="8446435" y="1630400"/>
            <a:chExt cx="3003580" cy="5011453"/>
          </a:xfrm>
        </p:grpSpPr>
        <p:sp>
          <p:nvSpPr>
            <p:cNvPr id="12" name="Rettangolo 19">
              <a:extLst>
                <a:ext uri="{FF2B5EF4-FFF2-40B4-BE49-F238E27FC236}">
                  <a16:creationId xmlns:a16="http://schemas.microsoft.com/office/drawing/2014/main" id="{C13B04CA-824C-E518-80A3-8AAC3341DC42}"/>
                </a:ext>
              </a:extLst>
            </p:cNvPr>
            <p:cNvSpPr/>
            <p:nvPr/>
          </p:nvSpPr>
          <p:spPr>
            <a:xfrm>
              <a:off x="8512648" y="3848967"/>
              <a:ext cx="2911636" cy="2792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ee4pContent1">
              <a:extLst>
                <a:ext uri="{FF2B5EF4-FFF2-40B4-BE49-F238E27FC236}">
                  <a16:creationId xmlns:a16="http://schemas.microsoft.com/office/drawing/2014/main" id="{42C0E9B6-6948-EC10-2C3E-BEDDB7ABC9E6}"/>
                </a:ext>
              </a:extLst>
            </p:cNvPr>
            <p:cNvSpPr txBox="1">
              <a:spLocks/>
            </p:cNvSpPr>
            <p:nvPr>
              <p:custDataLst>
                <p:tags r:id="rId2"/>
              </p:custDataLst>
            </p:nvPr>
          </p:nvSpPr>
          <p:spPr>
            <a:xfrm>
              <a:off x="8525690" y="4029981"/>
              <a:ext cx="2924325" cy="1711324"/>
            </a:xfrm>
            <a:prstGeom prst="rect">
              <a:avLst/>
            </a:prstGeom>
            <a:noFill/>
            <a:ln w="9525" cmpd="sng">
              <a:noFill/>
              <a:prstDash val="solid"/>
            </a:ln>
          </p:spPr>
          <p:txBody>
            <a:bodyPr vert="horz" lIns="90000" tIns="90000" rIns="90000" bIns="90000" rtlCol="0">
              <a:noAutofit/>
            </a:bodyPr>
            <a:lstStyle>
              <a:lvl1pPr marL="0" indent="0" algn="l" defTabSz="914400" rtl="0" eaLnBrk="1" latinLnBrk="0" hangingPunct="1">
                <a:spcBef>
                  <a:spcPct val="30000"/>
                </a:spcBef>
                <a:buClr>
                  <a:srgbClr val="C02A26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032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064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6096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128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0160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12192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14224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16256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lvl="1"/>
              <a:r>
                <a:rPr lang="it-IT" sz="1400" dirty="0">
                  <a:latin typeface="Titillium Web" pitchFamily="2" charset="77"/>
                </a:rPr>
                <a:t>Le prime azioni, dal 2015: Il tecnopolo di Bologna, ECMWF Data Centre, Leonardo </a:t>
              </a:r>
              <a:r>
                <a:rPr lang="it-IT" sz="1400" dirty="0" err="1">
                  <a:latin typeface="Titillium Web" pitchFamily="2" charset="77"/>
                </a:rPr>
                <a:t>pre-exascale</a:t>
              </a:r>
              <a:r>
                <a:rPr lang="it-IT" sz="1400" dirty="0">
                  <a:latin typeface="Titillium Web" pitchFamily="2" charset="77"/>
                </a:rPr>
                <a:t> supercomputer</a:t>
              </a:r>
            </a:p>
            <a:p>
              <a:pPr lvl="1"/>
              <a:r>
                <a:rPr lang="it-IT" sz="1400" dirty="0">
                  <a:latin typeface="Titillium Web" pitchFamily="2" charset="77"/>
                </a:rPr>
                <a:t>Un passo avanti basato su 5 pilastri</a:t>
              </a:r>
            </a:p>
          </p:txBody>
        </p:sp>
        <p:sp>
          <p:nvSpPr>
            <p:cNvPr id="14" name="Rettangolo 11">
              <a:extLst>
                <a:ext uri="{FF2B5EF4-FFF2-40B4-BE49-F238E27FC236}">
                  <a16:creationId xmlns:a16="http://schemas.microsoft.com/office/drawing/2014/main" id="{75302B56-4151-5305-B9DA-821C8F8EDF58}"/>
                </a:ext>
              </a:extLst>
            </p:cNvPr>
            <p:cNvSpPr/>
            <p:nvPr/>
          </p:nvSpPr>
          <p:spPr>
            <a:xfrm>
              <a:off x="8512648" y="1630400"/>
              <a:ext cx="2911636" cy="2218570"/>
            </a:xfrm>
            <a:prstGeom prst="rect">
              <a:avLst/>
            </a:prstGeom>
            <a:solidFill>
              <a:srgbClr val="1C7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20">
              <a:extLst>
                <a:ext uri="{FF2B5EF4-FFF2-40B4-BE49-F238E27FC236}">
                  <a16:creationId xmlns:a16="http://schemas.microsoft.com/office/drawing/2014/main" id="{CDD06FC8-4716-9314-C735-8CA090828362}"/>
                </a:ext>
              </a:extLst>
            </p:cNvPr>
            <p:cNvSpPr txBox="1"/>
            <p:nvPr/>
          </p:nvSpPr>
          <p:spPr>
            <a:xfrm>
              <a:off x="8588480" y="1671593"/>
              <a:ext cx="2798745" cy="950651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600"/>
                </a:spcAft>
                <a:buClr>
                  <a:schemeClr val="accent2"/>
                </a:buClr>
                <a:buSzPct val="70000"/>
              </a:pPr>
              <a:r>
                <a:rPr lang="it-IT" sz="2000" b="1" dirty="0">
                  <a:solidFill>
                    <a:schemeClr val="bg1"/>
                  </a:solidFill>
                  <a:latin typeface="Titillium Web" pitchFamily="2" charset="77"/>
                </a:rPr>
                <a:t>… per colmare il divario con i primi della classe</a:t>
              </a:r>
              <a:endParaRPr lang="en-US" sz="2000" b="1" dirty="0">
                <a:solidFill>
                  <a:schemeClr val="bg1"/>
                </a:solidFill>
                <a:latin typeface="Titillium Web" pitchFamily="2" charset="77"/>
              </a:endParaRP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731A082-B417-1E32-884B-290B78D8E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46435" y="2791840"/>
              <a:ext cx="2924325" cy="1370961"/>
            </a:xfrm>
            <a:prstGeom prst="rect">
              <a:avLst/>
            </a:prstGeom>
          </p:spPr>
        </p:pic>
      </p:grpSp>
      <p:grpSp>
        <p:nvGrpSpPr>
          <p:cNvPr id="17" name="Gruppo 25">
            <a:extLst>
              <a:ext uri="{FF2B5EF4-FFF2-40B4-BE49-F238E27FC236}">
                <a16:creationId xmlns:a16="http://schemas.microsoft.com/office/drawing/2014/main" id="{042F1863-DA48-ABF3-B0C8-147C9BB9D33C}"/>
              </a:ext>
            </a:extLst>
          </p:cNvPr>
          <p:cNvGrpSpPr/>
          <p:nvPr/>
        </p:nvGrpSpPr>
        <p:grpSpPr>
          <a:xfrm>
            <a:off x="568872" y="1847223"/>
            <a:ext cx="3160165" cy="4388963"/>
            <a:chOff x="648980" y="1634836"/>
            <a:chExt cx="3605179" cy="5007016"/>
          </a:xfrm>
        </p:grpSpPr>
        <p:sp>
          <p:nvSpPr>
            <p:cNvPr id="18" name="Rettangolo 7">
              <a:extLst>
                <a:ext uri="{FF2B5EF4-FFF2-40B4-BE49-F238E27FC236}">
                  <a16:creationId xmlns:a16="http://schemas.microsoft.com/office/drawing/2014/main" id="{1D584B08-C270-EA10-6744-386CE0E0B50E}"/>
                </a:ext>
              </a:extLst>
            </p:cNvPr>
            <p:cNvSpPr/>
            <p:nvPr/>
          </p:nvSpPr>
          <p:spPr>
            <a:xfrm>
              <a:off x="648982" y="1634836"/>
              <a:ext cx="3605177" cy="2218570"/>
            </a:xfrm>
            <a:prstGeom prst="rect">
              <a:avLst/>
            </a:prstGeom>
            <a:solidFill>
              <a:srgbClr val="1C7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20">
              <a:extLst>
                <a:ext uri="{FF2B5EF4-FFF2-40B4-BE49-F238E27FC236}">
                  <a16:creationId xmlns:a16="http://schemas.microsoft.com/office/drawing/2014/main" id="{FCC3E652-EEAE-9D70-F07E-50CB4EE2A863}"/>
                </a:ext>
              </a:extLst>
            </p:cNvPr>
            <p:cNvSpPr txBox="1"/>
            <p:nvPr/>
          </p:nvSpPr>
          <p:spPr>
            <a:xfrm>
              <a:off x="821240" y="1796654"/>
              <a:ext cx="2487502" cy="1126209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>
                <a:lnSpc>
                  <a:spcPct val="85000"/>
                </a:lnSpc>
                <a:spcAft>
                  <a:spcPts val="600"/>
                </a:spcAft>
                <a:buClr>
                  <a:schemeClr val="accent2"/>
                </a:buClr>
                <a:buSzPct val="70000"/>
              </a:pPr>
              <a:r>
                <a:rPr lang="en-US" sz="2000" b="1" dirty="0">
                  <a:solidFill>
                    <a:schemeClr val="bg1"/>
                  </a:solidFill>
                  <a:latin typeface="Titillium Web" pitchFamily="2" charset="77"/>
                </a:rPr>
                <a:t>Con </a:t>
              </a:r>
              <a:r>
                <a:rPr lang="en-US" sz="2000" b="1" dirty="0" err="1">
                  <a:solidFill>
                    <a:schemeClr val="bg1"/>
                  </a:solidFill>
                  <a:latin typeface="Titillium Web" pitchFamily="2" charset="77"/>
                </a:rPr>
                <a:t>l’attuale</a:t>
              </a:r>
              <a:r>
                <a:rPr lang="en-US" sz="2000" b="1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</a:p>
            <a:p>
              <a:pPr>
                <a:lnSpc>
                  <a:spcPct val="85000"/>
                </a:lnSpc>
                <a:spcAft>
                  <a:spcPts val="600"/>
                </a:spcAft>
                <a:buClr>
                  <a:schemeClr val="accent2"/>
                </a:buClr>
                <a:buSzPct val="70000"/>
              </a:pPr>
              <a:r>
                <a:rPr lang="en-US" sz="2000" b="1" dirty="0" err="1">
                  <a:solidFill>
                    <a:schemeClr val="bg1"/>
                  </a:solidFill>
                  <a:latin typeface="Titillium Web" pitchFamily="2" charset="77"/>
                </a:rPr>
                <a:t>esplosione</a:t>
              </a:r>
              <a:r>
                <a:rPr lang="en-US" sz="2000" b="1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</a:p>
            <a:p>
              <a:pPr>
                <a:lnSpc>
                  <a:spcPct val="85000"/>
                </a:lnSpc>
                <a:spcAft>
                  <a:spcPts val="600"/>
                </a:spcAft>
                <a:buClr>
                  <a:schemeClr val="accent2"/>
                </a:buClr>
                <a:buSzPct val="70000"/>
              </a:pPr>
              <a:r>
                <a:rPr lang="en-US" sz="2000" b="1" dirty="0">
                  <a:solidFill>
                    <a:schemeClr val="bg1"/>
                  </a:solidFill>
                  <a:latin typeface="Titillium Web" pitchFamily="2" charset="77"/>
                </a:rPr>
                <a:t>di </a:t>
              </a:r>
              <a:r>
                <a:rPr lang="en-US" sz="2000" b="1" dirty="0" err="1">
                  <a:solidFill>
                    <a:schemeClr val="bg1"/>
                  </a:solidFill>
                  <a:latin typeface="Titillium Web" pitchFamily="2" charset="77"/>
                </a:rPr>
                <a:t>Dati</a:t>
              </a:r>
              <a:r>
                <a:rPr lang="en-US" sz="2000" b="1" dirty="0">
                  <a:solidFill>
                    <a:schemeClr val="bg1"/>
                  </a:solidFill>
                  <a:latin typeface="Titillium Web" pitchFamily="2" charset="77"/>
                </a:rPr>
                <a:t> …</a:t>
              </a:r>
            </a:p>
          </p:txBody>
        </p:sp>
        <p:pic>
          <p:nvPicPr>
            <p:cNvPr id="20" name="Immagine 14">
              <a:extLst>
                <a:ext uri="{FF2B5EF4-FFF2-40B4-BE49-F238E27FC236}">
                  <a16:creationId xmlns:a16="http://schemas.microsoft.com/office/drawing/2014/main" id="{C442A1AA-1F10-0485-0288-2F673B8C6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9452" y="2236916"/>
              <a:ext cx="1308100" cy="1435100"/>
            </a:xfrm>
            <a:prstGeom prst="rect">
              <a:avLst/>
            </a:prstGeom>
          </p:spPr>
        </p:pic>
        <p:sp>
          <p:nvSpPr>
            <p:cNvPr id="21" name="Rettangolo 16">
              <a:extLst>
                <a:ext uri="{FF2B5EF4-FFF2-40B4-BE49-F238E27FC236}">
                  <a16:creationId xmlns:a16="http://schemas.microsoft.com/office/drawing/2014/main" id="{E01EC88E-D267-BC4A-1D5A-6E88652D5171}"/>
                </a:ext>
              </a:extLst>
            </p:cNvPr>
            <p:cNvSpPr/>
            <p:nvPr/>
          </p:nvSpPr>
          <p:spPr>
            <a:xfrm>
              <a:off x="648982" y="3876452"/>
              <a:ext cx="3537796" cy="2765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ee4pContent1">
              <a:extLst>
                <a:ext uri="{FF2B5EF4-FFF2-40B4-BE49-F238E27FC236}">
                  <a16:creationId xmlns:a16="http://schemas.microsoft.com/office/drawing/2014/main" id="{7E473430-0B8F-AB2F-4E60-A2F37F71AAB0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648980" y="3962245"/>
              <a:ext cx="3605177" cy="2679607"/>
            </a:xfrm>
            <a:prstGeom prst="rect">
              <a:avLst/>
            </a:prstGeom>
            <a:noFill/>
            <a:ln w="9525" cmpd="sng">
              <a:noFill/>
              <a:prstDash val="solid"/>
            </a:ln>
          </p:spPr>
          <p:txBody>
            <a:bodyPr vert="horz" lIns="90000" tIns="90000" rIns="90000" bIns="90000" rtlCol="0">
              <a:noAutofit/>
            </a:bodyPr>
            <a:lstStyle>
              <a:lvl1pPr marL="0" indent="0" algn="l" defTabSz="914400" rtl="0" eaLnBrk="1" latinLnBrk="0" hangingPunct="1">
                <a:spcBef>
                  <a:spcPct val="30000"/>
                </a:spcBef>
                <a:buClr>
                  <a:srgbClr val="C02A26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032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064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6096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8128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0160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12192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14224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1625600" indent="-203200" algn="l" defTabSz="914400" rtl="0" eaLnBrk="1" latinLnBrk="0" hangingPunct="1">
                <a:spcBef>
                  <a:spcPct val="3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lvl="1"/>
              <a:r>
                <a:rPr lang="it-IT" sz="1400" dirty="0">
                  <a:latin typeface="Titillium Web" pitchFamily="2" charset="77"/>
                </a:rPr>
                <a:t>Quantità di dati senza precedenti stanno per essere prodotte</a:t>
              </a:r>
            </a:p>
            <a:p>
              <a:pPr lvl="1"/>
              <a:r>
                <a:rPr lang="it-IT" sz="1400" dirty="0">
                  <a:latin typeface="Titillium Web" pitchFamily="2" charset="77"/>
                </a:rPr>
                <a:t>La vera sfida per essere competitivi è estrarre valore dai dati</a:t>
              </a:r>
            </a:p>
            <a:p>
              <a:pPr lvl="1"/>
              <a:r>
                <a:rPr lang="it-IT" sz="1400" dirty="0" err="1">
                  <a:latin typeface="Titillium Web" pitchFamily="2" charset="77"/>
                </a:rPr>
                <a:t>Supercomputing</a:t>
              </a:r>
              <a:r>
                <a:rPr lang="it-IT" sz="1400" dirty="0">
                  <a:latin typeface="Titillium Web" pitchFamily="2" charset="77"/>
                </a:rPr>
                <a:t>, simulazioni, IA, High-Performance Data Analytics e Big Data sono essenziali per l’innovazione e la crescita in una società dei dati</a:t>
              </a:r>
              <a:endParaRPr lang="it-IT" sz="1500" dirty="0">
                <a:latin typeface="Titillium Web" pitchFamily="2" charset="77"/>
              </a:endParaRPr>
            </a:p>
            <a:p>
              <a:pPr lvl="1"/>
              <a:endParaRPr lang="en-US" sz="1500" dirty="0">
                <a:latin typeface="Titillium Web" pitchFamily="2" charset="77"/>
              </a:endParaRPr>
            </a:p>
          </p:txBody>
        </p:sp>
      </p:grpSp>
      <p:pic>
        <p:nvPicPr>
          <p:cNvPr id="23" name="Immagine 21">
            <a:extLst>
              <a:ext uri="{FF2B5EF4-FFF2-40B4-BE49-F238E27FC236}">
                <a16:creationId xmlns:a16="http://schemas.microsoft.com/office/drawing/2014/main" id="{80F0C998-90CD-ED75-FA7A-E5F8ED6B8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1618" y="2135991"/>
            <a:ext cx="674291" cy="371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9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3156B-145F-9A31-2F96-EBF8A5DD3F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  <p:sp>
        <p:nvSpPr>
          <p:cNvPr id="5" name="Rettangolo 59">
            <a:extLst>
              <a:ext uri="{FF2B5EF4-FFF2-40B4-BE49-F238E27FC236}">
                <a16:creationId xmlns:a16="http://schemas.microsoft.com/office/drawing/2014/main" id="{686CDCEE-B36D-AD08-E6CD-3B2CA77DD628}"/>
              </a:ext>
            </a:extLst>
          </p:cNvPr>
          <p:cNvSpPr/>
          <p:nvPr/>
        </p:nvSpPr>
        <p:spPr>
          <a:xfrm rot="20413791">
            <a:off x="6356767" y="-3373779"/>
            <a:ext cx="8974998" cy="9790402"/>
          </a:xfrm>
          <a:prstGeom prst="rect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ttangolo 58">
            <a:extLst>
              <a:ext uri="{FF2B5EF4-FFF2-40B4-BE49-F238E27FC236}">
                <a16:creationId xmlns:a16="http://schemas.microsoft.com/office/drawing/2014/main" id="{B01FF7B0-72B5-56BC-0F90-507BCCACE1F5}"/>
              </a:ext>
            </a:extLst>
          </p:cNvPr>
          <p:cNvSpPr/>
          <p:nvPr/>
        </p:nvSpPr>
        <p:spPr>
          <a:xfrm rot="20377893">
            <a:off x="4701714" y="-1540646"/>
            <a:ext cx="1678837" cy="9907654"/>
          </a:xfrm>
          <a:prstGeom prst="rect">
            <a:avLst/>
          </a:prstGeom>
          <a:noFill/>
          <a:ln w="60325">
            <a:solidFill>
              <a:srgbClr val="1C7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magine 3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A155183-63B8-A3E4-0840-0604B4B7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41" y="4650130"/>
            <a:ext cx="3421783" cy="1259215"/>
          </a:xfrm>
          <a:prstGeom prst="rect">
            <a:avLst/>
          </a:prstGeom>
        </p:spPr>
      </p:pic>
      <p:sp>
        <p:nvSpPr>
          <p:cNvPr id="9" name="Segnaposto contenuto 16">
            <a:extLst>
              <a:ext uri="{FF2B5EF4-FFF2-40B4-BE49-F238E27FC236}">
                <a16:creationId xmlns:a16="http://schemas.microsoft.com/office/drawing/2014/main" id="{EC8FF2CA-1B0D-5856-BB3A-FB8655D7B440}"/>
              </a:ext>
            </a:extLst>
          </p:cNvPr>
          <p:cNvSpPr txBox="1">
            <a:spLocks/>
          </p:cNvSpPr>
          <p:nvPr/>
        </p:nvSpPr>
        <p:spPr>
          <a:xfrm>
            <a:off x="6361043" y="1353480"/>
            <a:ext cx="5830956" cy="6512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Tx/>
              <a:buNone/>
              <a:defRPr/>
            </a:pP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Costruire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un’infrastruttura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italiana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di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supercalcolo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distribuita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di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livello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mondiale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per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archiviare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,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gestire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ed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elaborare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tutti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i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dati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prodotti</a:t>
            </a:r>
            <a:endParaRPr lang="en-US" sz="1800" b="1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marL="0" lvl="0" indent="0">
              <a:buClrTx/>
              <a:buNone/>
              <a:defRPr/>
            </a:pPr>
            <a:endParaRPr lang="en-US" sz="1800" b="1" dirty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10" name="Segnaposto contenuto 16">
            <a:extLst>
              <a:ext uri="{FF2B5EF4-FFF2-40B4-BE49-F238E27FC236}">
                <a16:creationId xmlns:a16="http://schemas.microsoft.com/office/drawing/2014/main" id="{4CC7D9FF-7799-9879-BBA4-59B033D6FD36}"/>
              </a:ext>
            </a:extLst>
          </p:cNvPr>
          <p:cNvSpPr txBox="1">
            <a:spLocks/>
          </p:cNvSpPr>
          <p:nvPr/>
        </p:nvSpPr>
        <p:spPr>
          <a:xfrm>
            <a:off x="6696323" y="2408887"/>
            <a:ext cx="5495676" cy="4078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Tx/>
              <a:buNone/>
              <a:defRPr/>
            </a:pP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Aggregare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le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risorse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di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ricerca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e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innovazione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nei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settori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maggiormente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strategici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per il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Paese</a:t>
            </a:r>
            <a:endParaRPr lang="en-US" sz="1800" b="1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marL="0" lvl="0" indent="0">
              <a:buClrTx/>
              <a:buNone/>
              <a:defRPr/>
            </a:pPr>
            <a:endParaRPr lang="en-US" sz="1800" b="1" dirty="0" err="1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11" name="Segnaposto contenuto 16">
            <a:extLst>
              <a:ext uri="{FF2B5EF4-FFF2-40B4-BE49-F238E27FC236}">
                <a16:creationId xmlns:a16="http://schemas.microsoft.com/office/drawing/2014/main" id="{8DA4F39C-283F-6380-5937-07C10E08475F}"/>
              </a:ext>
            </a:extLst>
          </p:cNvPr>
          <p:cNvSpPr txBox="1">
            <a:spLocks/>
          </p:cNvSpPr>
          <p:nvPr/>
        </p:nvSpPr>
        <p:spPr>
          <a:xfrm>
            <a:off x="6994198" y="3349383"/>
            <a:ext cx="5393463" cy="564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Tx/>
              <a:buNone/>
              <a:defRPr/>
            </a:pP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Creare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forti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legami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tra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il mondo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accademico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,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l'industria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e la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pubblica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amministrazione</a:t>
            </a:r>
            <a:endParaRPr lang="en-US" sz="1800" b="1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marL="0" lvl="0" indent="0">
              <a:buClrTx/>
              <a:buNone/>
              <a:defRPr/>
            </a:pPr>
            <a:endParaRPr lang="en-US" sz="1800" b="1" dirty="0" err="1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12" name="Segnaposto contenuto 16">
            <a:extLst>
              <a:ext uri="{FF2B5EF4-FFF2-40B4-BE49-F238E27FC236}">
                <a16:creationId xmlns:a16="http://schemas.microsoft.com/office/drawing/2014/main" id="{99DF8B8E-D1A4-C2B9-0E64-20DADD694A4A}"/>
              </a:ext>
            </a:extLst>
          </p:cNvPr>
          <p:cNvSpPr txBox="1">
            <a:spLocks/>
          </p:cNvSpPr>
          <p:nvPr/>
        </p:nvSpPr>
        <p:spPr>
          <a:xfrm>
            <a:off x="7389761" y="4218196"/>
            <a:ext cx="4746579" cy="758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Tx/>
              <a:buNone/>
              <a:defRPr/>
            </a:pP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Formare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la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prossima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generazione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di data scientist e manager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affinché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diventino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esperti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nella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transizione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digitale</a:t>
            </a:r>
            <a:endParaRPr lang="en-US" sz="1800" b="1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marL="0" lvl="0" indent="0">
              <a:buClrTx/>
              <a:buNone/>
              <a:defRPr/>
            </a:pPr>
            <a:endParaRPr lang="en-US" sz="1800" b="1" dirty="0" err="1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sp>
        <p:nvSpPr>
          <p:cNvPr id="13" name="Segnaposto contenuto 16">
            <a:extLst>
              <a:ext uri="{FF2B5EF4-FFF2-40B4-BE49-F238E27FC236}">
                <a16:creationId xmlns:a16="http://schemas.microsoft.com/office/drawing/2014/main" id="{F639A8A3-BA01-E34C-C43E-A7625F626A11}"/>
              </a:ext>
            </a:extLst>
          </p:cNvPr>
          <p:cNvSpPr txBox="1">
            <a:spLocks/>
          </p:cNvSpPr>
          <p:nvPr/>
        </p:nvSpPr>
        <p:spPr>
          <a:xfrm>
            <a:off x="7845385" y="5470094"/>
            <a:ext cx="3972617" cy="7143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Tx/>
              <a:buNone/>
              <a:defRPr/>
            </a:pP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Attuare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misure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strutturali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per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l'innovazione</a:t>
            </a:r>
            <a:r>
              <a:rPr lang="en-US" sz="1800" b="1" dirty="0">
                <a:solidFill>
                  <a:prstClr val="white"/>
                </a:solidFill>
                <a:latin typeface="Aptos" panose="020B0004020202020204" pitchFamily="34" charset="0"/>
              </a:rPr>
              <a:t> e la </a:t>
            </a:r>
            <a:r>
              <a:rPr lang="en-US" sz="1800" b="1" dirty="0" err="1">
                <a:solidFill>
                  <a:prstClr val="white"/>
                </a:solidFill>
                <a:latin typeface="Aptos" panose="020B0004020202020204" pitchFamily="34" charset="0"/>
              </a:rPr>
              <a:t>divulgazione</a:t>
            </a:r>
            <a:endParaRPr lang="en-US" sz="1800" b="1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marL="0" lvl="0" indent="0">
              <a:buClrTx/>
              <a:buNone/>
              <a:defRPr/>
            </a:pPr>
            <a:endParaRPr lang="en-US" sz="1800" b="1" dirty="0" err="1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Immagine 52">
            <a:extLst>
              <a:ext uri="{FF2B5EF4-FFF2-40B4-BE49-F238E27FC236}">
                <a16:creationId xmlns:a16="http://schemas.microsoft.com/office/drawing/2014/main" id="{E1A7BC05-2725-8C85-575F-BBA04AD913F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650979" y="2214043"/>
            <a:ext cx="1124106" cy="770400"/>
          </a:xfrm>
          <a:prstGeom prst="rect">
            <a:avLst/>
          </a:prstGeom>
        </p:spPr>
      </p:pic>
      <p:pic>
        <p:nvPicPr>
          <p:cNvPr id="15" name="Immagine 53">
            <a:extLst>
              <a:ext uri="{FF2B5EF4-FFF2-40B4-BE49-F238E27FC236}">
                <a16:creationId xmlns:a16="http://schemas.microsoft.com/office/drawing/2014/main" id="{F3C6BB35-D54A-C794-D187-A56735F9DBB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4356673" y="1211408"/>
            <a:ext cx="1164512" cy="770400"/>
          </a:xfrm>
          <a:prstGeom prst="rect">
            <a:avLst/>
          </a:prstGeom>
          <a:solidFill>
            <a:srgbClr val="800B3A"/>
          </a:solidFill>
        </p:spPr>
      </p:pic>
      <p:pic>
        <p:nvPicPr>
          <p:cNvPr id="16" name="Immagine 54">
            <a:extLst>
              <a:ext uri="{FF2B5EF4-FFF2-40B4-BE49-F238E27FC236}">
                <a16:creationId xmlns:a16="http://schemas.microsoft.com/office/drawing/2014/main" id="{E2521F7E-3438-C396-63DE-F899593E101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5266107" y="3282953"/>
            <a:ext cx="857133" cy="770400"/>
          </a:xfrm>
          <a:prstGeom prst="rect">
            <a:avLst/>
          </a:prstGeom>
        </p:spPr>
      </p:pic>
      <p:pic>
        <p:nvPicPr>
          <p:cNvPr id="17" name="Immagine 55">
            <a:extLst>
              <a:ext uri="{FF2B5EF4-FFF2-40B4-BE49-F238E27FC236}">
                <a16:creationId xmlns:a16="http://schemas.microsoft.com/office/drawing/2014/main" id="{1AAF731F-9254-4DF7-2479-AEB8E4D1CB9D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561941" y="4291385"/>
            <a:ext cx="936333" cy="770400"/>
          </a:xfrm>
          <a:prstGeom prst="rect">
            <a:avLst/>
          </a:prstGeom>
        </p:spPr>
      </p:pic>
      <p:pic>
        <p:nvPicPr>
          <p:cNvPr id="18" name="Immagine 56">
            <a:extLst>
              <a:ext uri="{FF2B5EF4-FFF2-40B4-BE49-F238E27FC236}">
                <a16:creationId xmlns:a16="http://schemas.microsoft.com/office/drawing/2014/main" id="{6630C672-5A1B-346C-1475-C1854812625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136393" y="5296118"/>
            <a:ext cx="559930" cy="770400"/>
          </a:xfrm>
          <a:prstGeom prst="rect">
            <a:avLst/>
          </a:prstGeom>
        </p:spPr>
      </p:pic>
      <p:sp>
        <p:nvSpPr>
          <p:cNvPr id="8" name="Rettangolo 22">
            <a:extLst>
              <a:ext uri="{FF2B5EF4-FFF2-40B4-BE49-F238E27FC236}">
                <a16:creationId xmlns:a16="http://schemas.microsoft.com/office/drawing/2014/main" id="{05E969D9-EE89-04C9-AE8A-6E920E804175}"/>
              </a:ext>
            </a:extLst>
          </p:cNvPr>
          <p:cNvSpPr/>
          <p:nvPr/>
        </p:nvSpPr>
        <p:spPr>
          <a:xfrm>
            <a:off x="2838616" y="-47219"/>
            <a:ext cx="6694998" cy="1288194"/>
          </a:xfrm>
          <a:prstGeom prst="rect">
            <a:avLst/>
          </a:prstGeom>
          <a:solidFill>
            <a:srgbClr val="800B3A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till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Pilastri del Programma di azione di ICSC</a:t>
            </a:r>
          </a:p>
        </p:txBody>
      </p:sp>
    </p:spTree>
    <p:extLst>
      <p:ext uri="{BB962C8B-B14F-4D97-AF65-F5344CB8AC3E}">
        <p14:creationId xmlns:p14="http://schemas.microsoft.com/office/powerpoint/2010/main" val="381001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0370-0623-75CB-A8EB-7CF15EF0A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08" y="508807"/>
            <a:ext cx="9448797" cy="1032990"/>
          </a:xfrm>
        </p:spPr>
        <p:txBody>
          <a:bodyPr/>
          <a:lstStyle/>
          <a:p>
            <a:r>
              <a:rPr lang="en-IT" dirty="0">
                <a:solidFill>
                  <a:srgbClr val="FFFF00"/>
                </a:solidFill>
              </a:rPr>
              <a:t>La Struttura del Centro nazionale ICSC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1F421-F317-E1EC-684A-A1B1826FDF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8</a:t>
            </a:fld>
            <a:endParaRPr lang="it-IT"/>
          </a:p>
        </p:txBody>
      </p:sp>
      <p:grpSp>
        <p:nvGrpSpPr>
          <p:cNvPr id="6" name="Gruppo 1">
            <a:extLst>
              <a:ext uri="{FF2B5EF4-FFF2-40B4-BE49-F238E27FC236}">
                <a16:creationId xmlns:a16="http://schemas.microsoft.com/office/drawing/2014/main" id="{250D76E1-9BFC-9CCC-E1F0-D8BA315FC379}"/>
              </a:ext>
            </a:extLst>
          </p:cNvPr>
          <p:cNvGrpSpPr/>
          <p:nvPr/>
        </p:nvGrpSpPr>
        <p:grpSpPr>
          <a:xfrm>
            <a:off x="6776721" y="1007165"/>
            <a:ext cx="5415280" cy="5278073"/>
            <a:chOff x="6939281" y="1238190"/>
            <a:chExt cx="5232399" cy="5467410"/>
          </a:xfrm>
        </p:grpSpPr>
        <p:sp>
          <p:nvSpPr>
            <p:cNvPr id="7" name="Rettangolo 84">
              <a:extLst>
                <a:ext uri="{FF2B5EF4-FFF2-40B4-BE49-F238E27FC236}">
                  <a16:creationId xmlns:a16="http://schemas.microsoft.com/office/drawing/2014/main" id="{BE386A84-4E29-8F54-CF21-A1EC1D9879BA}"/>
                </a:ext>
              </a:extLst>
            </p:cNvPr>
            <p:cNvSpPr/>
            <p:nvPr/>
          </p:nvSpPr>
          <p:spPr>
            <a:xfrm rot="16200000">
              <a:off x="6639561" y="1539238"/>
              <a:ext cx="5466079" cy="48666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3943"/>
              <a:endParaRPr lang="en-US" sz="1000" b="1" dirty="0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endParaRPr lang="en-US" sz="1000" b="1" dirty="0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r>
                <a:rPr lang="en-US" sz="1000" b="1" dirty="0">
                  <a:solidFill>
                    <a:srgbClr val="1528BC"/>
                  </a:solidFill>
                  <a:latin typeface="Titillium Web" pitchFamily="2" charset="77"/>
                </a:rPr>
                <a:t>ISTRUZIONE E FORMAZIONE, IMPRENDITORIALITÀ,</a:t>
              </a:r>
            </a:p>
            <a:p>
              <a:pPr algn="ctr" defTabSz="913943"/>
              <a:r>
                <a:rPr lang="en-US" sz="1000" b="1" dirty="0">
                  <a:solidFill>
                    <a:srgbClr val="1528BC"/>
                  </a:solidFill>
                  <a:latin typeface="Titillium Web" pitchFamily="2" charset="77"/>
                </a:rPr>
                <a:t>TRASFERIMENTO DI CONOSCENZE, POLICY, OUTREACH</a:t>
              </a:r>
            </a:p>
          </p:txBody>
        </p:sp>
        <p:pic>
          <p:nvPicPr>
            <p:cNvPr id="8" name="Immagine 46">
              <a:extLst>
                <a:ext uri="{FF2B5EF4-FFF2-40B4-BE49-F238E27FC236}">
                  <a16:creationId xmlns:a16="http://schemas.microsoft.com/office/drawing/2014/main" id="{5E4E2646-EA25-18BB-C79D-FACB0F7B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868" y="1238190"/>
              <a:ext cx="4060412" cy="5467410"/>
            </a:xfrm>
            <a:prstGeom prst="rect">
              <a:avLst/>
            </a:prstGeom>
          </p:spPr>
        </p:pic>
        <p:sp>
          <p:nvSpPr>
            <p:cNvPr id="9" name="Rettangolo 16">
              <a:extLst>
                <a:ext uri="{FF2B5EF4-FFF2-40B4-BE49-F238E27FC236}">
                  <a16:creationId xmlns:a16="http://schemas.microsoft.com/office/drawing/2014/main" id="{05BAF421-1D91-3EFA-EEE4-E1DF57890FC5}"/>
                </a:ext>
              </a:extLst>
            </p:cNvPr>
            <p:cNvSpPr/>
            <p:nvPr/>
          </p:nvSpPr>
          <p:spPr>
            <a:xfrm>
              <a:off x="7780722" y="1713473"/>
              <a:ext cx="1421930" cy="548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FUTURE HPC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BIG DATA</a:t>
              </a:r>
            </a:p>
          </p:txBody>
        </p:sp>
        <p:sp>
          <p:nvSpPr>
            <p:cNvPr id="10" name="Rettangolo 17">
              <a:extLst>
                <a:ext uri="{FF2B5EF4-FFF2-40B4-BE49-F238E27FC236}">
                  <a16:creationId xmlns:a16="http://schemas.microsoft.com/office/drawing/2014/main" id="{9245399B-3D59-B511-1454-DE7662A61C6A}"/>
                </a:ext>
              </a:extLst>
            </p:cNvPr>
            <p:cNvSpPr/>
            <p:nvPr/>
          </p:nvSpPr>
          <p:spPr>
            <a:xfrm>
              <a:off x="9804400" y="1544320"/>
              <a:ext cx="1798320" cy="72052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FUNDAMENTAL RESEARCH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SPACE ECONOMY</a:t>
              </a:r>
            </a:p>
          </p:txBody>
        </p:sp>
        <p:sp>
          <p:nvSpPr>
            <p:cNvPr id="11" name="Rettangolo 28">
              <a:extLst>
                <a:ext uri="{FF2B5EF4-FFF2-40B4-BE49-F238E27FC236}">
                  <a16:creationId xmlns:a16="http://schemas.microsoft.com/office/drawing/2014/main" id="{20A64AB7-2AE0-9363-6D2A-015542F41A6B}"/>
                </a:ext>
              </a:extLst>
            </p:cNvPr>
            <p:cNvSpPr/>
            <p:nvPr/>
          </p:nvSpPr>
          <p:spPr>
            <a:xfrm>
              <a:off x="7703488" y="2651760"/>
              <a:ext cx="2009472" cy="72647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ASTROPHYSICS &amp; COSMOS OBSERVATIONS</a:t>
              </a:r>
            </a:p>
          </p:txBody>
        </p:sp>
        <p:sp>
          <p:nvSpPr>
            <p:cNvPr id="12" name="Rettangolo 29">
              <a:extLst>
                <a:ext uri="{FF2B5EF4-FFF2-40B4-BE49-F238E27FC236}">
                  <a16:creationId xmlns:a16="http://schemas.microsoft.com/office/drawing/2014/main" id="{3E57AE83-8AD9-D227-FBAB-E29798F8013B}"/>
                </a:ext>
              </a:extLst>
            </p:cNvPr>
            <p:cNvSpPr/>
            <p:nvPr/>
          </p:nvSpPr>
          <p:spPr>
            <a:xfrm>
              <a:off x="9802803" y="2661920"/>
              <a:ext cx="1421930" cy="71631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EARTH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CLIMATE</a:t>
              </a:r>
            </a:p>
          </p:txBody>
        </p:sp>
        <p:sp>
          <p:nvSpPr>
            <p:cNvPr id="13" name="Rettangolo 31">
              <a:extLst>
                <a:ext uri="{FF2B5EF4-FFF2-40B4-BE49-F238E27FC236}">
                  <a16:creationId xmlns:a16="http://schemas.microsoft.com/office/drawing/2014/main" id="{4BDA88BD-ABD3-6284-2F08-0B43EDC8B741}"/>
                </a:ext>
              </a:extLst>
            </p:cNvPr>
            <p:cNvSpPr/>
            <p:nvPr/>
          </p:nvSpPr>
          <p:spPr>
            <a:xfrm>
              <a:off x="7724104" y="3881120"/>
              <a:ext cx="2059976" cy="6105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ENVIRONMENT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NATURAL DISASTERS</a:t>
              </a:r>
            </a:p>
          </p:txBody>
        </p:sp>
        <p:sp>
          <p:nvSpPr>
            <p:cNvPr id="14" name="Rettangolo 32">
              <a:extLst>
                <a:ext uri="{FF2B5EF4-FFF2-40B4-BE49-F238E27FC236}">
                  <a16:creationId xmlns:a16="http://schemas.microsoft.com/office/drawing/2014/main" id="{53EB333C-F993-0324-E754-50C50A39923D}"/>
                </a:ext>
              </a:extLst>
            </p:cNvPr>
            <p:cNvSpPr/>
            <p:nvPr/>
          </p:nvSpPr>
          <p:spPr>
            <a:xfrm>
              <a:off x="9794240" y="3820160"/>
              <a:ext cx="2377440" cy="7019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MULTISCALE MODELING 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ENGINEERING APPLICATIONS</a:t>
              </a:r>
            </a:p>
          </p:txBody>
        </p:sp>
        <p:sp>
          <p:nvSpPr>
            <p:cNvPr id="15" name="Rettangolo 34">
              <a:extLst>
                <a:ext uri="{FF2B5EF4-FFF2-40B4-BE49-F238E27FC236}">
                  <a16:creationId xmlns:a16="http://schemas.microsoft.com/office/drawing/2014/main" id="{EF63BCFA-F8A4-709B-F74C-6744440A61BA}"/>
                </a:ext>
              </a:extLst>
            </p:cNvPr>
            <p:cNvSpPr/>
            <p:nvPr/>
          </p:nvSpPr>
          <p:spPr>
            <a:xfrm>
              <a:off x="7693328" y="4917440"/>
              <a:ext cx="1978992" cy="6367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MATERIALS &amp;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MOLECULAR SCIENCES</a:t>
              </a:r>
            </a:p>
          </p:txBody>
        </p:sp>
        <p:sp>
          <p:nvSpPr>
            <p:cNvPr id="16" name="Rettangolo 35">
              <a:extLst>
                <a:ext uri="{FF2B5EF4-FFF2-40B4-BE49-F238E27FC236}">
                  <a16:creationId xmlns:a16="http://schemas.microsoft.com/office/drawing/2014/main" id="{8DCC3C1A-EB8A-7A7C-26FC-5F7F41131AA2}"/>
                </a:ext>
              </a:extLst>
            </p:cNvPr>
            <p:cNvSpPr/>
            <p:nvPr/>
          </p:nvSpPr>
          <p:spPr>
            <a:xfrm>
              <a:off x="9833282" y="4691446"/>
              <a:ext cx="1657677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IN-SILICO MEDICINE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OMICS DATA</a:t>
              </a:r>
            </a:p>
          </p:txBody>
        </p:sp>
        <p:sp>
          <p:nvSpPr>
            <p:cNvPr id="17" name="Rettangolo 37">
              <a:extLst>
                <a:ext uri="{FF2B5EF4-FFF2-40B4-BE49-F238E27FC236}">
                  <a16:creationId xmlns:a16="http://schemas.microsoft.com/office/drawing/2014/main" id="{3BAFAFA3-823D-E62C-14FA-0F36B1C91DDF}"/>
                </a:ext>
              </a:extLst>
            </p:cNvPr>
            <p:cNvSpPr/>
            <p:nvPr/>
          </p:nvSpPr>
          <p:spPr>
            <a:xfrm>
              <a:off x="7733968" y="5812343"/>
              <a:ext cx="1938352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DIGITAL SOCIETY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SMART CITIES</a:t>
              </a:r>
            </a:p>
          </p:txBody>
        </p:sp>
        <p:sp>
          <p:nvSpPr>
            <p:cNvPr id="18" name="Rettangolo 38">
              <a:extLst>
                <a:ext uri="{FF2B5EF4-FFF2-40B4-BE49-F238E27FC236}">
                  <a16:creationId xmlns:a16="http://schemas.microsoft.com/office/drawing/2014/main" id="{25C73732-23D1-15CF-BCBF-E14D52A3C0B6}"/>
                </a:ext>
              </a:extLst>
            </p:cNvPr>
            <p:cNvSpPr/>
            <p:nvPr/>
          </p:nvSpPr>
          <p:spPr>
            <a:xfrm>
              <a:off x="9833283" y="6106160"/>
              <a:ext cx="1421930" cy="558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QUANTUM COMPUTING</a:t>
              </a:r>
            </a:p>
          </p:txBody>
        </p:sp>
        <p:sp>
          <p:nvSpPr>
            <p:cNvPr id="19" name="CasellaDiTesto 44">
              <a:extLst>
                <a:ext uri="{FF2B5EF4-FFF2-40B4-BE49-F238E27FC236}">
                  <a16:creationId xmlns:a16="http://schemas.microsoft.com/office/drawing/2014/main" id="{AE67339E-23C5-9284-B443-36A0FDE61A7F}"/>
                </a:ext>
              </a:extLst>
            </p:cNvPr>
            <p:cNvSpPr txBox="1"/>
            <p:nvPr/>
          </p:nvSpPr>
          <p:spPr>
            <a:xfrm>
              <a:off x="7711440" y="1259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1</a:t>
              </a:r>
            </a:p>
          </p:txBody>
        </p:sp>
        <p:sp>
          <p:nvSpPr>
            <p:cNvPr id="20" name="CasellaDiTesto 47">
              <a:extLst>
                <a:ext uri="{FF2B5EF4-FFF2-40B4-BE49-F238E27FC236}">
                  <a16:creationId xmlns:a16="http://schemas.microsoft.com/office/drawing/2014/main" id="{3DAE6D79-A644-F79B-6B17-A92FF62BB8DA}"/>
                </a:ext>
              </a:extLst>
            </p:cNvPr>
            <p:cNvSpPr txBox="1"/>
            <p:nvPr/>
          </p:nvSpPr>
          <p:spPr>
            <a:xfrm>
              <a:off x="9804400" y="124968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2</a:t>
              </a:r>
            </a:p>
          </p:txBody>
        </p:sp>
        <p:sp>
          <p:nvSpPr>
            <p:cNvPr id="21" name="CasellaDiTesto 48">
              <a:extLst>
                <a:ext uri="{FF2B5EF4-FFF2-40B4-BE49-F238E27FC236}">
                  <a16:creationId xmlns:a16="http://schemas.microsoft.com/office/drawing/2014/main" id="{6358DFD4-F865-393D-66E9-EE02BDE53CEF}"/>
                </a:ext>
              </a:extLst>
            </p:cNvPr>
            <p:cNvSpPr txBox="1"/>
            <p:nvPr/>
          </p:nvSpPr>
          <p:spPr>
            <a:xfrm>
              <a:off x="7691120" y="23571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3</a:t>
              </a:r>
            </a:p>
          </p:txBody>
        </p:sp>
        <p:sp>
          <p:nvSpPr>
            <p:cNvPr id="22" name="CasellaDiTesto 49">
              <a:extLst>
                <a:ext uri="{FF2B5EF4-FFF2-40B4-BE49-F238E27FC236}">
                  <a16:creationId xmlns:a16="http://schemas.microsoft.com/office/drawing/2014/main" id="{E7D971C8-307F-534F-B17C-B2BFE039AF8D}"/>
                </a:ext>
              </a:extLst>
            </p:cNvPr>
            <p:cNvSpPr txBox="1"/>
            <p:nvPr/>
          </p:nvSpPr>
          <p:spPr>
            <a:xfrm>
              <a:off x="9784080" y="23469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4</a:t>
              </a:r>
            </a:p>
          </p:txBody>
        </p:sp>
        <p:sp>
          <p:nvSpPr>
            <p:cNvPr id="23" name="CasellaDiTesto 50">
              <a:extLst>
                <a:ext uri="{FF2B5EF4-FFF2-40B4-BE49-F238E27FC236}">
                  <a16:creationId xmlns:a16="http://schemas.microsoft.com/office/drawing/2014/main" id="{4501C20D-901A-8E72-E008-614B8D2F09DF}"/>
                </a:ext>
              </a:extLst>
            </p:cNvPr>
            <p:cNvSpPr txBox="1"/>
            <p:nvPr/>
          </p:nvSpPr>
          <p:spPr>
            <a:xfrm>
              <a:off x="7721600" y="34747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5</a:t>
              </a:r>
            </a:p>
          </p:txBody>
        </p:sp>
        <p:sp>
          <p:nvSpPr>
            <p:cNvPr id="24" name="CasellaDiTesto 51">
              <a:extLst>
                <a:ext uri="{FF2B5EF4-FFF2-40B4-BE49-F238E27FC236}">
                  <a16:creationId xmlns:a16="http://schemas.microsoft.com/office/drawing/2014/main" id="{F1F56E76-4861-280B-DBDB-A60D8251E0B0}"/>
                </a:ext>
              </a:extLst>
            </p:cNvPr>
            <p:cNvSpPr txBox="1"/>
            <p:nvPr/>
          </p:nvSpPr>
          <p:spPr>
            <a:xfrm>
              <a:off x="9814560" y="34645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6</a:t>
              </a:r>
            </a:p>
          </p:txBody>
        </p:sp>
        <p:sp>
          <p:nvSpPr>
            <p:cNvPr id="25" name="CasellaDiTesto 52">
              <a:extLst>
                <a:ext uri="{FF2B5EF4-FFF2-40B4-BE49-F238E27FC236}">
                  <a16:creationId xmlns:a16="http://schemas.microsoft.com/office/drawing/2014/main" id="{B4CCFE84-79C3-C21B-5180-D6F3C501E6AB}"/>
                </a:ext>
              </a:extLst>
            </p:cNvPr>
            <p:cNvSpPr txBox="1"/>
            <p:nvPr/>
          </p:nvSpPr>
          <p:spPr>
            <a:xfrm>
              <a:off x="7701280" y="457200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7</a:t>
              </a:r>
            </a:p>
          </p:txBody>
        </p:sp>
        <p:sp>
          <p:nvSpPr>
            <p:cNvPr id="26" name="CasellaDiTesto 53">
              <a:extLst>
                <a:ext uri="{FF2B5EF4-FFF2-40B4-BE49-F238E27FC236}">
                  <a16:creationId xmlns:a16="http://schemas.microsoft.com/office/drawing/2014/main" id="{35960D0E-BE41-B19D-4073-8DFCC597753F}"/>
                </a:ext>
              </a:extLst>
            </p:cNvPr>
            <p:cNvSpPr txBox="1"/>
            <p:nvPr/>
          </p:nvSpPr>
          <p:spPr>
            <a:xfrm>
              <a:off x="9794240" y="4561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8</a:t>
              </a:r>
            </a:p>
          </p:txBody>
        </p:sp>
        <p:sp>
          <p:nvSpPr>
            <p:cNvPr id="27" name="CasellaDiTesto 54">
              <a:extLst>
                <a:ext uri="{FF2B5EF4-FFF2-40B4-BE49-F238E27FC236}">
                  <a16:creationId xmlns:a16="http://schemas.microsoft.com/office/drawing/2014/main" id="{49B659C2-6235-7A7D-EC4C-456891D274F8}"/>
                </a:ext>
              </a:extLst>
            </p:cNvPr>
            <p:cNvSpPr txBox="1"/>
            <p:nvPr/>
          </p:nvSpPr>
          <p:spPr>
            <a:xfrm>
              <a:off x="7701280" y="56997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9</a:t>
              </a:r>
            </a:p>
          </p:txBody>
        </p:sp>
        <p:sp>
          <p:nvSpPr>
            <p:cNvPr id="28" name="CasellaDiTesto 55">
              <a:extLst>
                <a:ext uri="{FF2B5EF4-FFF2-40B4-BE49-F238E27FC236}">
                  <a16:creationId xmlns:a16="http://schemas.microsoft.com/office/drawing/2014/main" id="{94158A90-1B4B-D941-D214-18A3B277DD57}"/>
                </a:ext>
              </a:extLst>
            </p:cNvPr>
            <p:cNvSpPr txBox="1"/>
            <p:nvPr/>
          </p:nvSpPr>
          <p:spPr>
            <a:xfrm>
              <a:off x="9794240" y="5689600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10</a:t>
              </a:r>
            </a:p>
          </p:txBody>
        </p:sp>
      </p:grpSp>
      <p:grpSp>
        <p:nvGrpSpPr>
          <p:cNvPr id="30" name="Gruppo 28">
            <a:extLst>
              <a:ext uri="{FF2B5EF4-FFF2-40B4-BE49-F238E27FC236}">
                <a16:creationId xmlns:a16="http://schemas.microsoft.com/office/drawing/2014/main" id="{D2406EE6-E36C-138C-B75F-09D0102BCCA5}"/>
              </a:ext>
            </a:extLst>
          </p:cNvPr>
          <p:cNvGrpSpPr/>
          <p:nvPr/>
        </p:nvGrpSpPr>
        <p:grpSpPr>
          <a:xfrm>
            <a:off x="607300" y="1305694"/>
            <a:ext cx="5048708" cy="5043499"/>
            <a:chOff x="2774238" y="1359176"/>
            <a:chExt cx="4326760" cy="497954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1" name="Gruppo 12">
              <a:extLst>
                <a:ext uri="{FF2B5EF4-FFF2-40B4-BE49-F238E27FC236}">
                  <a16:creationId xmlns:a16="http://schemas.microsoft.com/office/drawing/2014/main" id="{F815917A-0E6B-558E-66A0-8C0F6BC5A898}"/>
                </a:ext>
              </a:extLst>
            </p:cNvPr>
            <p:cNvGrpSpPr/>
            <p:nvPr/>
          </p:nvGrpSpPr>
          <p:grpSpPr>
            <a:xfrm>
              <a:off x="2774238" y="1359176"/>
              <a:ext cx="4326760" cy="4979543"/>
              <a:chOff x="528321" y="1215533"/>
              <a:chExt cx="4822149" cy="5549672"/>
            </a:xfrm>
            <a:grpFill/>
          </p:grpSpPr>
          <p:sp>
            <p:nvSpPr>
              <p:cNvPr id="33" name="Rettangolo 11">
                <a:extLst>
                  <a:ext uri="{FF2B5EF4-FFF2-40B4-BE49-F238E27FC236}">
                    <a16:creationId xmlns:a16="http://schemas.microsoft.com/office/drawing/2014/main" id="{93B276FB-353F-E8E8-F62D-12D639F7D54B}"/>
                  </a:ext>
                </a:extLst>
              </p:cNvPr>
              <p:cNvSpPr/>
              <p:nvPr/>
            </p:nvSpPr>
            <p:spPr>
              <a:xfrm>
                <a:off x="548641" y="1493078"/>
                <a:ext cx="4801829" cy="52721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Rettangolo 7">
                <a:extLst>
                  <a:ext uri="{FF2B5EF4-FFF2-40B4-BE49-F238E27FC236}">
                    <a16:creationId xmlns:a16="http://schemas.microsoft.com/office/drawing/2014/main" id="{1671FA55-CD88-1553-5B39-C34FFFF6F00E}"/>
                  </a:ext>
                </a:extLst>
              </p:cNvPr>
              <p:cNvSpPr/>
              <p:nvPr/>
            </p:nvSpPr>
            <p:spPr>
              <a:xfrm>
                <a:off x="538480" y="1242403"/>
                <a:ext cx="4810716" cy="464498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 anchorCtr="0"/>
              <a:lstStyle/>
              <a:p>
                <a:pPr algn="ctr" defTabSz="913943"/>
                <a:r>
                  <a:rPr lang="it-IT" sz="1500" b="1" dirty="0">
                    <a:solidFill>
                      <a:schemeClr val="bg1"/>
                    </a:solidFill>
                    <a:latin typeface="Titillium Web" pitchFamily="2" charset="77"/>
                  </a:rPr>
                  <a:t>SUPERCOMPUTING CLOUD INFRASTRUCTURE</a:t>
                </a:r>
              </a:p>
            </p:txBody>
          </p:sp>
          <p:sp>
            <p:nvSpPr>
              <p:cNvPr id="36" name="CasellaDiTesto 56">
                <a:extLst>
                  <a:ext uri="{FF2B5EF4-FFF2-40B4-BE49-F238E27FC236}">
                    <a16:creationId xmlns:a16="http://schemas.microsoft.com/office/drawing/2014/main" id="{82AE5863-019F-8285-FDF6-A7928A87055B}"/>
                  </a:ext>
                </a:extLst>
              </p:cNvPr>
              <p:cNvSpPr txBox="1"/>
              <p:nvPr/>
            </p:nvSpPr>
            <p:spPr>
              <a:xfrm>
                <a:off x="528321" y="1215533"/>
                <a:ext cx="357789" cy="4616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 dirty="0">
                    <a:solidFill>
                      <a:schemeClr val="bg1"/>
                    </a:solidFill>
                    <a:latin typeface="Titillium Web" pitchFamily="2" charset="77"/>
                  </a:rPr>
                  <a:t>0</a:t>
                </a:r>
              </a:p>
            </p:txBody>
          </p:sp>
        </p:grpSp>
        <p:pic>
          <p:nvPicPr>
            <p:cNvPr id="32" name="Immagine 27" descr="Immagine che contiene testo, mappa, persona&#10;&#10;Descrizione generata automaticamente">
              <a:extLst>
                <a:ext uri="{FF2B5EF4-FFF2-40B4-BE49-F238E27FC236}">
                  <a16:creationId xmlns:a16="http://schemas.microsoft.com/office/drawing/2014/main" id="{1BD9CEDD-50EC-003B-394A-5404A0517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2295" y="1765297"/>
              <a:ext cx="4261380" cy="4227289"/>
            </a:xfrm>
            <a:prstGeom prst="rect">
              <a:avLst/>
            </a:prstGeom>
            <a:grpFill/>
          </p:spPr>
        </p:pic>
      </p:grpSp>
      <p:pic>
        <p:nvPicPr>
          <p:cNvPr id="29" name="Immagine 65">
            <a:extLst>
              <a:ext uri="{FF2B5EF4-FFF2-40B4-BE49-F238E27FC236}">
                <a16:creationId xmlns:a16="http://schemas.microsoft.com/office/drawing/2014/main" id="{D6ECAC36-FFAA-60B2-AECC-EA6138A6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1" y="3028158"/>
            <a:ext cx="1981451" cy="9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5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B468-37C3-3B04-64A8-BC671C6A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57" y="133882"/>
            <a:ext cx="9448797" cy="780114"/>
          </a:xfrm>
        </p:spPr>
        <p:txBody>
          <a:bodyPr>
            <a:normAutofit/>
          </a:bodyPr>
          <a:lstStyle/>
          <a:p>
            <a:r>
              <a:rPr lang="en-IT" sz="4000" dirty="0">
                <a:solidFill>
                  <a:srgbClr val="FF0000"/>
                </a:solidFill>
              </a:rPr>
              <a:t>I partecipanti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D9990-B030-6E17-CE85-0DF07A000B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F5D285-FD3F-7ACD-A801-0CC0BCD2B2A9}"/>
              </a:ext>
            </a:extLst>
          </p:cNvPr>
          <p:cNvSpPr txBox="1"/>
          <p:nvPr/>
        </p:nvSpPr>
        <p:spPr>
          <a:xfrm>
            <a:off x="312764" y="901449"/>
            <a:ext cx="6054024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1C7FFF"/>
                </a:solidFill>
                <a:latin typeface="Titillium Web" pitchFamily="2" charset="77"/>
              </a:rPr>
              <a:t>Fondazione ICSC: </a:t>
            </a:r>
            <a:r>
              <a:rPr lang="en-US" sz="2400" b="1" dirty="0" err="1">
                <a:solidFill>
                  <a:srgbClr val="1C7FFF"/>
                </a:solidFill>
                <a:latin typeface="Titillium Web" pitchFamily="2" charset="77"/>
              </a:rPr>
              <a:t>membri</a:t>
            </a:r>
            <a:r>
              <a:rPr lang="en-US" sz="2400" b="1" dirty="0">
                <a:solidFill>
                  <a:srgbClr val="1C7FFF"/>
                </a:solidFill>
                <a:latin typeface="Titillium Web" pitchFamily="2" charset="77"/>
              </a:rPr>
              <a:t> </a:t>
            </a:r>
            <a:r>
              <a:rPr lang="en-US" sz="2400" b="1" dirty="0" err="1">
                <a:solidFill>
                  <a:srgbClr val="1C7FFF"/>
                </a:solidFill>
                <a:latin typeface="Titillium Web" pitchFamily="2" charset="77"/>
              </a:rPr>
              <a:t>pubblici</a:t>
            </a:r>
            <a:r>
              <a:rPr lang="en-US" sz="2400" b="1" dirty="0">
                <a:solidFill>
                  <a:srgbClr val="1C7FFF"/>
                </a:solidFill>
                <a:latin typeface="Titillium Web" pitchFamily="2" charset="77"/>
              </a:rPr>
              <a:t> e </a:t>
            </a:r>
            <a:r>
              <a:rPr lang="en-US" sz="2400" b="1" dirty="0" err="1">
                <a:solidFill>
                  <a:srgbClr val="1C7FFF"/>
                </a:solidFill>
                <a:latin typeface="Titillium Web" pitchFamily="2" charset="77"/>
              </a:rPr>
              <a:t>privati</a:t>
            </a:r>
            <a:endParaRPr lang="en-US" sz="2400" b="1" dirty="0">
              <a:solidFill>
                <a:srgbClr val="1C7FFF"/>
              </a:solidFill>
              <a:latin typeface="Titillium Web" pitchFamily="2" charset="77"/>
            </a:endParaRPr>
          </a:p>
          <a:p>
            <a:r>
              <a:rPr lang="en-US" sz="2400" dirty="0" err="1">
                <a:solidFill>
                  <a:srgbClr val="1528BC"/>
                </a:solidFill>
                <a:latin typeface="Titillium Web" pitchFamily="2" charset="77"/>
              </a:rPr>
              <a:t>un’iniziativa</a:t>
            </a:r>
            <a:r>
              <a:rPr lang="en-US" sz="2400" dirty="0">
                <a:solidFill>
                  <a:srgbClr val="1528BC"/>
                </a:solidFill>
                <a:latin typeface="Titillium Web" pitchFamily="2" charset="77"/>
              </a:rPr>
              <a:t> </a:t>
            </a:r>
            <a:r>
              <a:rPr lang="en-US" sz="2400" dirty="0" err="1">
                <a:solidFill>
                  <a:srgbClr val="1528BC"/>
                </a:solidFill>
                <a:latin typeface="Titillium Web" pitchFamily="2" charset="77"/>
              </a:rPr>
              <a:t>diffusa</a:t>
            </a:r>
            <a:r>
              <a:rPr lang="en-US" sz="2400" dirty="0">
                <a:solidFill>
                  <a:srgbClr val="1528BC"/>
                </a:solidFill>
                <a:latin typeface="Titillium Web" pitchFamily="2" charset="77"/>
              </a:rPr>
              <a:t> in </a:t>
            </a:r>
            <a:r>
              <a:rPr lang="en-US" sz="2400" dirty="0" err="1">
                <a:solidFill>
                  <a:srgbClr val="1528BC"/>
                </a:solidFill>
                <a:latin typeface="Titillium Web" pitchFamily="2" charset="77"/>
              </a:rPr>
              <a:t>tutta</a:t>
            </a:r>
            <a:r>
              <a:rPr lang="en-US" sz="2400" dirty="0">
                <a:solidFill>
                  <a:srgbClr val="1528BC"/>
                </a:solidFill>
                <a:latin typeface="Titillium Web" pitchFamily="2" charset="77"/>
              </a:rPr>
              <a:t> Italia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0A9FBD4-8986-BCA3-DB38-1B827CEB80A0}"/>
              </a:ext>
            </a:extLst>
          </p:cNvPr>
          <p:cNvGrpSpPr/>
          <p:nvPr/>
        </p:nvGrpSpPr>
        <p:grpSpPr>
          <a:xfrm>
            <a:off x="6307164" y="973073"/>
            <a:ext cx="5884836" cy="5380390"/>
            <a:chOff x="6307164" y="973073"/>
            <a:chExt cx="5884836" cy="5380390"/>
          </a:xfrm>
        </p:grpSpPr>
        <p:pic>
          <p:nvPicPr>
            <p:cNvPr id="12" name="Immagine 5">
              <a:extLst>
                <a:ext uri="{FF2B5EF4-FFF2-40B4-BE49-F238E27FC236}">
                  <a16:creationId xmlns:a16="http://schemas.microsoft.com/office/drawing/2014/main" id="{3045CA00-946D-46E5-1721-B9EED54BF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7164" y="973073"/>
              <a:ext cx="5699304" cy="5380390"/>
            </a:xfrm>
            <a:prstGeom prst="rect">
              <a:avLst/>
            </a:prstGeom>
          </p:spPr>
        </p:pic>
        <p:grpSp>
          <p:nvGrpSpPr>
            <p:cNvPr id="14" name="Gruppo 17">
              <a:extLst>
                <a:ext uri="{FF2B5EF4-FFF2-40B4-BE49-F238E27FC236}">
                  <a16:creationId xmlns:a16="http://schemas.microsoft.com/office/drawing/2014/main" id="{4C2C00E9-0E9F-A232-364B-8DB6D79F704C}"/>
                </a:ext>
              </a:extLst>
            </p:cNvPr>
            <p:cNvGrpSpPr/>
            <p:nvPr/>
          </p:nvGrpSpPr>
          <p:grpSpPr>
            <a:xfrm>
              <a:off x="10633566" y="1178592"/>
              <a:ext cx="1558434" cy="1256078"/>
              <a:chOff x="1707859" y="1501140"/>
              <a:chExt cx="2448000" cy="1980000"/>
            </a:xfrm>
          </p:grpSpPr>
          <p:sp>
            <p:nvSpPr>
              <p:cNvPr id="15" name="Ovale 3">
                <a:extLst>
                  <a:ext uri="{FF2B5EF4-FFF2-40B4-BE49-F238E27FC236}">
                    <a16:creationId xmlns:a16="http://schemas.microsoft.com/office/drawing/2014/main" id="{A217FDAB-A1FD-927C-C4FA-D6F015CBB00D}"/>
                  </a:ext>
                </a:extLst>
              </p:cNvPr>
              <p:cNvSpPr/>
              <p:nvPr/>
            </p:nvSpPr>
            <p:spPr>
              <a:xfrm>
                <a:off x="1951419" y="1501140"/>
                <a:ext cx="1980000" cy="1980000"/>
              </a:xfrm>
              <a:prstGeom prst="ellipse">
                <a:avLst/>
              </a:prstGeom>
              <a:solidFill>
                <a:srgbClr val="1C7FFF"/>
              </a:solidFill>
              <a:ln w="76200">
                <a:solidFill>
                  <a:srgbClr val="1528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chemeClr val="bg1"/>
                    </a:solidFill>
                    <a:latin typeface="Titillium Web" pitchFamily="2" charset="77"/>
                  </a:rPr>
                  <a:t>25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 dirty="0">
                  <a:solidFill>
                    <a:srgbClr val="203865"/>
                  </a:solidFill>
                  <a:latin typeface="Titillium Web" pitchFamily="2" charset="77"/>
                </a:endParaRPr>
              </a:p>
            </p:txBody>
          </p:sp>
          <p:sp>
            <p:nvSpPr>
              <p:cNvPr id="16" name="CasellaDiTesto 4">
                <a:extLst>
                  <a:ext uri="{FF2B5EF4-FFF2-40B4-BE49-F238E27FC236}">
                    <a16:creationId xmlns:a16="http://schemas.microsoft.com/office/drawing/2014/main" id="{2E60B88F-C99C-01C0-A6B9-430EAF342937}"/>
                  </a:ext>
                </a:extLst>
              </p:cNvPr>
              <p:cNvSpPr txBox="1"/>
              <p:nvPr/>
            </p:nvSpPr>
            <p:spPr>
              <a:xfrm>
                <a:off x="1707859" y="2590200"/>
                <a:ext cx="2448000" cy="255455"/>
              </a:xfrm>
              <a:prstGeom prst="rect">
                <a:avLst/>
              </a:prstGeom>
              <a:noFill/>
            </p:spPr>
            <p:txBody>
              <a:bodyPr wrap="square" lIns="0" tIns="36576" rIns="0" bIns="0" rtlCol="0">
                <a:spAutoFit/>
              </a:bodyPr>
              <a:lstStyle/>
              <a:p>
                <a:pPr lvl="0" algn="ctr">
                  <a:lnSpc>
                    <a:spcPct val="85000"/>
                  </a:lnSpc>
                  <a:spcAft>
                    <a:spcPts val="600"/>
                  </a:spcAft>
                  <a:buClr>
                    <a:srgbClr val="FFD200"/>
                  </a:buClr>
                  <a:buSzPct val="70000"/>
                  <a:defRPr/>
                </a:pPr>
                <a:r>
                  <a:rPr lang="en-US" sz="1600" b="1" dirty="0" err="1">
                    <a:solidFill>
                      <a:schemeClr val="bg1"/>
                    </a:solidFill>
                    <a:latin typeface="Titillium Web" pitchFamily="2" charset="77"/>
                  </a:rPr>
                  <a:t>Università</a:t>
                </a:r>
                <a:endParaRPr lang="en-US" sz="1600" b="1" dirty="0">
                  <a:solidFill>
                    <a:schemeClr val="bg1"/>
                  </a:solidFill>
                  <a:latin typeface="Titillium Web" pitchFamily="2" charset="77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8B0779-1A88-0E0B-EBA8-A58067724250}"/>
              </a:ext>
            </a:extLst>
          </p:cNvPr>
          <p:cNvGrpSpPr/>
          <p:nvPr/>
        </p:nvGrpSpPr>
        <p:grpSpPr>
          <a:xfrm>
            <a:off x="321376" y="1889783"/>
            <a:ext cx="5708349" cy="2264867"/>
            <a:chOff x="321376" y="1889783"/>
            <a:chExt cx="5708349" cy="226486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429C276-CEA1-5747-AE44-23E2493ECE49}"/>
                </a:ext>
              </a:extLst>
            </p:cNvPr>
            <p:cNvGrpSpPr/>
            <p:nvPr/>
          </p:nvGrpSpPr>
          <p:grpSpPr>
            <a:xfrm>
              <a:off x="321376" y="1889783"/>
              <a:ext cx="5622952" cy="2264867"/>
              <a:chOff x="321376" y="1889783"/>
              <a:chExt cx="5622952" cy="2264867"/>
            </a:xfrm>
          </p:grpSpPr>
          <p:grpSp>
            <p:nvGrpSpPr>
              <p:cNvPr id="9" name="Gruppo 11">
                <a:extLst>
                  <a:ext uri="{FF2B5EF4-FFF2-40B4-BE49-F238E27FC236}">
                    <a16:creationId xmlns:a16="http://schemas.microsoft.com/office/drawing/2014/main" id="{FA6EB4BC-FD17-8CD1-E5F0-9BDE1FF9E927}"/>
                  </a:ext>
                </a:extLst>
              </p:cNvPr>
              <p:cNvGrpSpPr/>
              <p:nvPr/>
            </p:nvGrpSpPr>
            <p:grpSpPr>
              <a:xfrm>
                <a:off x="2385005" y="3208803"/>
                <a:ext cx="3559323" cy="945847"/>
                <a:chOff x="536448" y="3970334"/>
                <a:chExt cx="4255818" cy="1130932"/>
              </a:xfrm>
            </p:grpSpPr>
            <p:pic>
              <p:nvPicPr>
                <p:cNvPr id="10" name="Immagine 2">
                  <a:extLst>
                    <a:ext uri="{FF2B5EF4-FFF2-40B4-BE49-F238E27FC236}">
                      <a16:creationId xmlns:a16="http://schemas.microsoft.com/office/drawing/2014/main" id="{732E55FC-AC99-FF50-111B-DB1D30043B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3306" y="4029457"/>
                  <a:ext cx="4248960" cy="1071809"/>
                </a:xfrm>
                <a:prstGeom prst="rect">
                  <a:avLst/>
                </a:prstGeom>
              </p:spPr>
            </p:pic>
            <p:sp>
              <p:nvSpPr>
                <p:cNvPr id="11" name="CasellaDiTesto 6">
                  <a:extLst>
                    <a:ext uri="{FF2B5EF4-FFF2-40B4-BE49-F238E27FC236}">
                      <a16:creationId xmlns:a16="http://schemas.microsoft.com/office/drawing/2014/main" id="{8C5726E6-37BD-CF62-AFFA-67B0E8373631}"/>
                    </a:ext>
                  </a:extLst>
                </p:cNvPr>
                <p:cNvSpPr txBox="1"/>
                <p:nvPr/>
              </p:nvSpPr>
              <p:spPr>
                <a:xfrm>
                  <a:off x="536448" y="3970334"/>
                  <a:ext cx="675056" cy="6992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b="1" dirty="0">
                      <a:solidFill>
                        <a:srgbClr val="DE0737"/>
                      </a:solidFill>
                      <a:latin typeface="Titillium Web" pitchFamily="2" charset="77"/>
                    </a:rPr>
                    <a:t>HUB</a:t>
                  </a:r>
                </a:p>
                <a:p>
                  <a:endParaRPr lang="it-IT" sz="1600" b="1" dirty="0">
                    <a:solidFill>
                      <a:srgbClr val="C00000"/>
                    </a:solidFill>
                    <a:latin typeface="Titillium Web" pitchFamily="2" charset="77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D65371A-C65E-5DE1-F36E-C07596D26278}"/>
                  </a:ext>
                </a:extLst>
              </p:cNvPr>
              <p:cNvGrpSpPr/>
              <p:nvPr/>
            </p:nvGrpSpPr>
            <p:grpSpPr>
              <a:xfrm>
                <a:off x="321376" y="1889783"/>
                <a:ext cx="5460996" cy="1322330"/>
                <a:chOff x="321376" y="1889783"/>
                <a:chExt cx="5460996" cy="1322330"/>
              </a:xfrm>
            </p:grpSpPr>
            <p:grpSp>
              <p:nvGrpSpPr>
                <p:cNvPr id="6" name="Gruppo 9">
                  <a:extLst>
                    <a:ext uri="{FF2B5EF4-FFF2-40B4-BE49-F238E27FC236}">
                      <a16:creationId xmlns:a16="http://schemas.microsoft.com/office/drawing/2014/main" id="{A43877F1-FA54-63C4-F490-A6AEF787EA05}"/>
                    </a:ext>
                  </a:extLst>
                </p:cNvPr>
                <p:cNvGrpSpPr/>
                <p:nvPr/>
              </p:nvGrpSpPr>
              <p:grpSpPr>
                <a:xfrm>
                  <a:off x="321376" y="1889783"/>
                  <a:ext cx="3586686" cy="1244240"/>
                  <a:chOff x="530352" y="2357337"/>
                  <a:chExt cx="4288536" cy="1487715"/>
                </a:xfrm>
              </p:grpSpPr>
              <p:pic>
                <p:nvPicPr>
                  <p:cNvPr id="7" name="Immagine 1">
                    <a:extLst>
                      <a:ext uri="{FF2B5EF4-FFF2-40B4-BE49-F238E27FC236}">
                        <a16:creationId xmlns:a16="http://schemas.microsoft.com/office/drawing/2014/main" id="{A91C15ED-A9D0-95AB-258C-6EB62773E4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51688" y="2702052"/>
                    <a:ext cx="4267200" cy="1143000"/>
                  </a:xfrm>
                  <a:prstGeom prst="rect">
                    <a:avLst/>
                  </a:prstGeom>
                </p:spPr>
              </p:pic>
              <p:sp>
                <p:nvSpPr>
                  <p:cNvPr id="8" name="CasellaDiTesto 3">
                    <a:extLst>
                      <a:ext uri="{FF2B5EF4-FFF2-40B4-BE49-F238E27FC236}">
                        <a16:creationId xmlns:a16="http://schemas.microsoft.com/office/drawing/2014/main" id="{6A82A150-48C9-235D-081C-97B97E6E1DB0}"/>
                      </a:ext>
                    </a:extLst>
                  </p:cNvPr>
                  <p:cNvSpPr txBox="1"/>
                  <p:nvPr/>
                </p:nvSpPr>
                <p:spPr>
                  <a:xfrm>
                    <a:off x="530352" y="2357337"/>
                    <a:ext cx="1984149" cy="6992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600" b="1" dirty="0">
                        <a:solidFill>
                          <a:srgbClr val="DE0737"/>
                        </a:solidFill>
                        <a:latin typeface="Titillium Web" pitchFamily="2" charset="77"/>
                      </a:rPr>
                      <a:t>Istituti Nazionali</a:t>
                    </a:r>
                  </a:p>
                  <a:p>
                    <a:endParaRPr lang="it-IT" sz="1600" b="1" dirty="0">
                      <a:solidFill>
                        <a:srgbClr val="FF0000"/>
                      </a:solidFill>
                      <a:latin typeface="Titillium Web" pitchFamily="2" charset="77"/>
                    </a:endParaRPr>
                  </a:p>
                </p:txBody>
              </p:sp>
            </p:grpSp>
            <p:sp>
              <p:nvSpPr>
                <p:cNvPr id="17" name="Ovale 3">
                  <a:extLst>
                    <a:ext uri="{FF2B5EF4-FFF2-40B4-BE49-F238E27FC236}">
                      <a16:creationId xmlns:a16="http://schemas.microsoft.com/office/drawing/2014/main" id="{492062F6-D497-5BE4-07ED-C0206816CC46}"/>
                    </a:ext>
                  </a:extLst>
                </p:cNvPr>
                <p:cNvSpPr/>
                <p:nvPr/>
              </p:nvSpPr>
              <p:spPr>
                <a:xfrm>
                  <a:off x="4521874" y="1956035"/>
                  <a:ext cx="1260498" cy="1256078"/>
                </a:xfrm>
                <a:prstGeom prst="ellipse">
                  <a:avLst/>
                </a:prstGeom>
                <a:solidFill>
                  <a:srgbClr val="1C7FFF"/>
                </a:solidFill>
                <a:ln w="76200">
                  <a:solidFill>
                    <a:srgbClr val="1528B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00" b="1" dirty="0">
                      <a:solidFill>
                        <a:schemeClr val="bg1"/>
                      </a:solidFill>
                      <a:latin typeface="Titillium Web" pitchFamily="2" charset="77"/>
                    </a:rPr>
                    <a:t>12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 dirty="0">
                    <a:solidFill>
                      <a:srgbClr val="203865"/>
                    </a:solidFill>
                    <a:latin typeface="Titillium Web" pitchFamily="2" charset="77"/>
                  </a:endParaRPr>
                </a:p>
              </p:txBody>
            </p:sp>
          </p:grpSp>
        </p:grpSp>
        <p:sp>
          <p:nvSpPr>
            <p:cNvPr id="18" name="CasellaDiTesto 7">
              <a:extLst>
                <a:ext uri="{FF2B5EF4-FFF2-40B4-BE49-F238E27FC236}">
                  <a16:creationId xmlns:a16="http://schemas.microsoft.com/office/drawing/2014/main" id="{CB70039E-0097-1ED4-8AA4-838CB6A9A25C}"/>
                </a:ext>
              </a:extLst>
            </p:cNvPr>
            <p:cNvSpPr txBox="1"/>
            <p:nvPr/>
          </p:nvSpPr>
          <p:spPr>
            <a:xfrm>
              <a:off x="4297026" y="2563004"/>
              <a:ext cx="1732699" cy="508024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lvl="0" algn="ctr">
                <a:lnSpc>
                  <a:spcPct val="85000"/>
                </a:lnSpc>
                <a:spcAft>
                  <a:spcPts val="600"/>
                </a:spcAft>
                <a:buClr>
                  <a:srgbClr val="FFD200"/>
                </a:buClr>
                <a:buSzPct val="70000"/>
                <a:defRPr/>
              </a:pPr>
              <a:r>
                <a:rPr lang="en-US" sz="1500" b="1" dirty="0" err="1">
                  <a:solidFill>
                    <a:schemeClr val="bg1"/>
                  </a:solidFill>
                  <a:latin typeface="Titillium Web" pitchFamily="2" charset="77"/>
                </a:rPr>
                <a:t>Istituti</a:t>
              </a:r>
              <a:r>
                <a:rPr lang="en-US" sz="1500" b="1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</a:p>
            <a:p>
              <a:pPr lvl="0" algn="ctr">
                <a:lnSpc>
                  <a:spcPct val="85000"/>
                </a:lnSpc>
                <a:spcAft>
                  <a:spcPts val="600"/>
                </a:spcAft>
                <a:buClr>
                  <a:srgbClr val="FFD200"/>
                </a:buClr>
                <a:buSzPct val="70000"/>
                <a:defRPr/>
              </a:pPr>
              <a:r>
                <a:rPr lang="en-US" sz="1500" b="1" dirty="0">
                  <a:solidFill>
                    <a:schemeClr val="bg1"/>
                  </a:solidFill>
                  <a:latin typeface="Titillium Web" pitchFamily="2" charset="77"/>
                </a:rPr>
                <a:t>di </a:t>
              </a:r>
              <a:r>
                <a:rPr lang="en-US" sz="1500" b="1" dirty="0" err="1">
                  <a:solidFill>
                    <a:schemeClr val="bg1"/>
                  </a:solidFill>
                  <a:latin typeface="Titillium Web" pitchFamily="2" charset="77"/>
                </a:rPr>
                <a:t>ricerca</a:t>
              </a:r>
              <a:endParaRPr lang="en-US" sz="1500" b="1" dirty="0">
                <a:solidFill>
                  <a:schemeClr val="bg1"/>
                </a:solidFill>
                <a:latin typeface="Titillium Web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C7B0D2-932F-2232-78EF-7757366F4D7A}"/>
              </a:ext>
            </a:extLst>
          </p:cNvPr>
          <p:cNvGrpSpPr/>
          <p:nvPr/>
        </p:nvGrpSpPr>
        <p:grpSpPr>
          <a:xfrm>
            <a:off x="175604" y="4429295"/>
            <a:ext cx="7040878" cy="2082249"/>
            <a:chOff x="159025" y="4209341"/>
            <a:chExt cx="7040878" cy="2082249"/>
          </a:xfrm>
        </p:grpSpPr>
        <p:pic>
          <p:nvPicPr>
            <p:cNvPr id="20" name="Immagine 6">
              <a:extLst>
                <a:ext uri="{FF2B5EF4-FFF2-40B4-BE49-F238E27FC236}">
                  <a16:creationId xmlns:a16="http://schemas.microsoft.com/office/drawing/2014/main" id="{3788387D-BDCD-ABD3-C2B8-6CCE9431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528" y="4526240"/>
              <a:ext cx="7014375" cy="176535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CasellaDiTesto 6">
              <a:extLst>
                <a:ext uri="{FF2B5EF4-FFF2-40B4-BE49-F238E27FC236}">
                  <a16:creationId xmlns:a16="http://schemas.microsoft.com/office/drawing/2014/main" id="{59F2B728-1559-C866-1AB1-F5EBE10D03B1}"/>
                </a:ext>
              </a:extLst>
            </p:cNvPr>
            <p:cNvSpPr txBox="1"/>
            <p:nvPr/>
          </p:nvSpPr>
          <p:spPr>
            <a:xfrm>
              <a:off x="271281" y="4209341"/>
              <a:ext cx="7260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solidFill>
                    <a:srgbClr val="DE0737"/>
                  </a:solidFill>
                  <a:latin typeface="Titillium Web" pitchFamily="2" charset="77"/>
                </a:rPr>
                <a:t>Privati</a:t>
              </a:r>
            </a:p>
            <a:p>
              <a:endParaRPr lang="it-IT" sz="1600" b="1" dirty="0">
                <a:solidFill>
                  <a:srgbClr val="C00000"/>
                </a:solidFill>
                <a:latin typeface="Titillium Web" pitchFamily="2" charset="77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42AF92-DB91-85C4-3596-8965FBCE20C4}"/>
                </a:ext>
              </a:extLst>
            </p:cNvPr>
            <p:cNvCxnSpPr>
              <a:cxnSpLocks/>
            </p:cNvCxnSpPr>
            <p:nvPr/>
          </p:nvCxnSpPr>
          <p:spPr>
            <a:xfrm>
              <a:off x="159025" y="4508396"/>
              <a:ext cx="7014375" cy="4266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17">
            <a:extLst>
              <a:ext uri="{FF2B5EF4-FFF2-40B4-BE49-F238E27FC236}">
                <a16:creationId xmlns:a16="http://schemas.microsoft.com/office/drawing/2014/main" id="{7F00AB96-B5E1-171C-734C-C310554BC1DE}"/>
              </a:ext>
            </a:extLst>
          </p:cNvPr>
          <p:cNvGrpSpPr/>
          <p:nvPr/>
        </p:nvGrpSpPr>
        <p:grpSpPr>
          <a:xfrm>
            <a:off x="555332" y="3266546"/>
            <a:ext cx="1558434" cy="1256078"/>
            <a:chOff x="1707859" y="1501140"/>
            <a:chExt cx="2448000" cy="1980000"/>
          </a:xfrm>
        </p:grpSpPr>
        <p:sp>
          <p:nvSpPr>
            <p:cNvPr id="24" name="Ovale 3">
              <a:extLst>
                <a:ext uri="{FF2B5EF4-FFF2-40B4-BE49-F238E27FC236}">
                  <a16:creationId xmlns:a16="http://schemas.microsoft.com/office/drawing/2014/main" id="{54334278-1EC0-87F1-A47C-EF75427107DC}"/>
                </a:ext>
              </a:extLst>
            </p:cNvPr>
            <p:cNvSpPr/>
            <p:nvPr/>
          </p:nvSpPr>
          <p:spPr>
            <a:xfrm>
              <a:off x="1951419" y="1501140"/>
              <a:ext cx="1980000" cy="1980000"/>
            </a:xfrm>
            <a:prstGeom prst="ellipse">
              <a:avLst/>
            </a:prstGeom>
            <a:solidFill>
              <a:srgbClr val="1C7FFF"/>
            </a:solidFill>
            <a:ln w="76200">
              <a:solidFill>
                <a:srgbClr val="152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schemeClr val="bg1"/>
                  </a:solidFill>
                  <a:latin typeface="Titillium Web" pitchFamily="2" charset="77"/>
                </a:rPr>
                <a:t>15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 dirty="0">
                <a:solidFill>
                  <a:srgbClr val="203865"/>
                </a:solidFill>
                <a:latin typeface="Titillium Web" pitchFamily="2" charset="77"/>
              </a:endParaRPr>
            </a:p>
          </p:txBody>
        </p:sp>
        <p:sp>
          <p:nvSpPr>
            <p:cNvPr id="25" name="CasellaDiTesto 4">
              <a:extLst>
                <a:ext uri="{FF2B5EF4-FFF2-40B4-BE49-F238E27FC236}">
                  <a16:creationId xmlns:a16="http://schemas.microsoft.com/office/drawing/2014/main" id="{32D3FBE6-B86C-D508-D9C5-00CA8B80ED79}"/>
                </a:ext>
              </a:extLst>
            </p:cNvPr>
            <p:cNvSpPr txBox="1"/>
            <p:nvPr/>
          </p:nvSpPr>
          <p:spPr>
            <a:xfrm>
              <a:off x="1707859" y="2443973"/>
              <a:ext cx="2448000" cy="842156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lvl="0" algn="ctr">
                <a:lnSpc>
                  <a:spcPct val="85000"/>
                </a:lnSpc>
                <a:spcAft>
                  <a:spcPts val="600"/>
                </a:spcAft>
                <a:buClr>
                  <a:srgbClr val="FFD200"/>
                </a:buClr>
                <a:buSzPct val="70000"/>
                <a:defRPr/>
              </a:pPr>
              <a:r>
                <a:rPr lang="en-US" sz="1600" b="1" dirty="0" err="1">
                  <a:solidFill>
                    <a:schemeClr val="bg1"/>
                  </a:solidFill>
                  <a:latin typeface="Titillium Web" pitchFamily="2" charset="77"/>
                </a:rPr>
                <a:t>Aziende</a:t>
              </a:r>
              <a:r>
                <a:rPr lang="en-US" sz="1600" b="1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</a:p>
            <a:p>
              <a:pPr lvl="0" algn="ctr">
                <a:lnSpc>
                  <a:spcPct val="85000"/>
                </a:lnSpc>
                <a:spcAft>
                  <a:spcPts val="600"/>
                </a:spcAft>
                <a:buClr>
                  <a:srgbClr val="FFD200"/>
                </a:buClr>
                <a:buSzPct val="70000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Titillium Web" pitchFamily="2" charset="77"/>
                </a:rPr>
                <a:t>Private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5"/>
</p:tagLst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1195</Words>
  <Application>Microsoft Macintosh PowerPoint</Application>
  <PresentationFormat>Widescreen</PresentationFormat>
  <Paragraphs>180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ADLaM Display</vt:lpstr>
      <vt:lpstr>Calibri</vt:lpstr>
      <vt:lpstr>Times</vt:lpstr>
      <vt:lpstr>Titillium Web</vt:lpstr>
      <vt:lpstr>Titillium</vt:lpstr>
      <vt:lpstr>Lobster</vt:lpstr>
      <vt:lpstr>Titillium Web SemiBold</vt:lpstr>
      <vt:lpstr>Aptos</vt:lpstr>
      <vt:lpstr>Arial</vt:lpstr>
      <vt:lpstr>Roboto</vt:lpstr>
      <vt:lpstr>Tema di Office</vt:lpstr>
      <vt:lpstr>PowerPoint Presentation</vt:lpstr>
      <vt:lpstr>Il Centro Nazionale di Ricerca per il Calcolo ad alte prestazioni, Big Data e Calcolo Quantistico – cosa e’?</vt:lpstr>
      <vt:lpstr>Le attivita’ di ICSC in un contesto europeo e mondiale</vt:lpstr>
      <vt:lpstr>Le attivita’ di ICSC in un contesto europeo e mondiale</vt:lpstr>
      <vt:lpstr>Le attivita’ di ICSC in un contesto europeo e mondiale</vt:lpstr>
      <vt:lpstr>Perché un Centro Nazionale di ricerca in HPC, Big Data &amp; Quantum Computing? </vt:lpstr>
      <vt:lpstr>PowerPoint Presentation</vt:lpstr>
      <vt:lpstr>La Struttura del Centro nazionale ICSC</vt:lpstr>
      <vt:lpstr>I partecipanti</vt:lpstr>
      <vt:lpstr>Numeri ad oggi</vt:lpstr>
      <vt:lpstr>Link con il sistema industriale</vt:lpstr>
      <vt:lpstr>Profondo legame fra accademia e tessuto industriale</vt:lpstr>
      <vt:lpstr>Agenda per oggi: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Lanza Luisa</dc:creator>
  <cp:lastModifiedBy>Tommaso Boccali</cp:lastModifiedBy>
  <cp:revision>137</cp:revision>
  <cp:lastPrinted>2023-10-20T10:40:20Z</cp:lastPrinted>
  <dcterms:created xsi:type="dcterms:W3CDTF">2022-10-26T09:11:02Z</dcterms:created>
  <dcterms:modified xsi:type="dcterms:W3CDTF">2024-12-10T12:53:01Z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