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297" r:id="rId4"/>
    <p:sldId id="303" r:id="rId5"/>
    <p:sldId id="310" r:id="rId6"/>
    <p:sldId id="311" r:id="rId7"/>
    <p:sldId id="312" r:id="rId8"/>
    <p:sldId id="315" r:id="rId9"/>
    <p:sldId id="320" r:id="rId10"/>
    <p:sldId id="321" r:id="rId11"/>
    <p:sldId id="298" r:id="rId12"/>
    <p:sldId id="325" r:id="rId13"/>
    <p:sldId id="316" r:id="rId14"/>
    <p:sldId id="319" r:id="rId15"/>
    <p:sldId id="323" r:id="rId16"/>
    <p:sldId id="300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Inter Light" panose="02000503000000020004" pitchFamily="2" charset="0"/>
      <p:regular r:id="rId20"/>
      <p:bold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Titillium Web" pitchFamily="2" charset="77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jP1Og/9M8P8GjeTDCGqaeS58Aq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28"/>
  </p:normalViewPr>
  <p:slideViewPr>
    <p:cSldViewPr snapToGrid="0">
      <p:cViewPr>
        <p:scale>
          <a:sx n="103" d="100"/>
          <a:sy n="103" d="100"/>
        </p:scale>
        <p:origin x="113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22819921-C00D-418C-E515-98F9F7B8C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>
            <a:extLst>
              <a:ext uri="{FF2B5EF4-FFF2-40B4-BE49-F238E27FC236}">
                <a16:creationId xmlns:a16="http://schemas.microsoft.com/office/drawing/2014/main" id="{03228EA1-396E-88C4-A706-537F6E1A14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2:notes">
            <a:extLst>
              <a:ext uri="{FF2B5EF4-FFF2-40B4-BE49-F238E27FC236}">
                <a16:creationId xmlns:a16="http://schemas.microsoft.com/office/drawing/2014/main" id="{175BB80D-C6CC-7651-455B-835EF5DA9C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739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03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4FF8E0A4-646F-E3F6-F40E-48FE9928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>
            <a:extLst>
              <a:ext uri="{FF2B5EF4-FFF2-40B4-BE49-F238E27FC236}">
                <a16:creationId xmlns:a16="http://schemas.microsoft.com/office/drawing/2014/main" id="{DB883321-CF54-E619-275B-BCEC0C0AB6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>
            <a:extLst>
              <a:ext uri="{FF2B5EF4-FFF2-40B4-BE49-F238E27FC236}">
                <a16:creationId xmlns:a16="http://schemas.microsoft.com/office/drawing/2014/main" id="{BBB8E8D5-5099-04D8-FEBC-58FCA9216D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>
            <a:extLst>
              <a:ext uri="{FF2B5EF4-FFF2-40B4-BE49-F238E27FC236}">
                <a16:creationId xmlns:a16="http://schemas.microsoft.com/office/drawing/2014/main" id="{5ED065DF-18DC-B4D1-400E-EA44ED1A4CD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581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734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2777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50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31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33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8212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313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48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767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480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183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9133ACF7-0DCB-7C0A-4486-B3B1BCE1A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>
            <a:extLst>
              <a:ext uri="{FF2B5EF4-FFF2-40B4-BE49-F238E27FC236}">
                <a16:creationId xmlns:a16="http://schemas.microsoft.com/office/drawing/2014/main" id="{27A67E5F-C49D-3F47-EC60-61F057838B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>
            <a:extLst>
              <a:ext uri="{FF2B5EF4-FFF2-40B4-BE49-F238E27FC236}">
                <a16:creationId xmlns:a16="http://schemas.microsoft.com/office/drawing/2014/main" id="{AB492E4A-F49B-30B8-B119-E2962A1D1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>
            <a:extLst>
              <a:ext uri="{FF2B5EF4-FFF2-40B4-BE49-F238E27FC236}">
                <a16:creationId xmlns:a16="http://schemas.microsoft.com/office/drawing/2014/main" id="{3AC14CBC-DFC8-1787-D805-B6A60B5A55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1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2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42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42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2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‹N›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29" name="Google Shape;29;p28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28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1" name="Google Shape;41;p3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6" name="Google Shape;4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51" name="Google Shape;5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hyperlink" Target="https://www.indexdatabase.de/db/is.php?sensor_id=96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8.jpg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e.infn.it/radioactivity/activities/perbacco/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8.jpg"/><Relationship Id="rId9" Type="http://schemas.openxmlformats.org/officeDocument/2006/relationships/hyperlink" Target="https://meetingorganizer.copernicus.org/EGU24/EGU24-10773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7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8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jpg"/><Relationship Id="rId7" Type="http://schemas.openxmlformats.org/officeDocument/2006/relationships/hyperlink" Target="https://dataspace.copernicus.eu/explore-data/data-collections/sentinel-data/sentinel-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hyperlink" Target="https://emergency.copernicus.e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s://2024.congresso.sif.it/talk/76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7" y="303937"/>
            <a:ext cx="121941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/>
          <p:nvPr/>
        </p:nvSpPr>
        <p:spPr>
          <a:xfrm>
            <a:off x="289047" y="1382565"/>
            <a:ext cx="11613900" cy="118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"/>
          <p:cNvSpPr txBox="1"/>
          <p:nvPr/>
        </p:nvSpPr>
        <p:spPr>
          <a:xfrm>
            <a:off x="153720" y="1323223"/>
            <a:ext cx="12016055" cy="132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1528BC"/>
              </a:buClr>
              <a:buSzPts val="3000"/>
            </a:pPr>
            <a:r>
              <a:rPr lang="en-US" sz="36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Deep learning applications </a:t>
            </a:r>
            <a:br>
              <a:rPr lang="en-US" sz="36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-US" sz="36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the analysis of Sentinel-2 satellite imagery</a:t>
            </a:r>
          </a:p>
        </p:txBody>
      </p:sp>
      <p:grpSp>
        <p:nvGrpSpPr>
          <p:cNvPr id="124" name="Google Shape;124;p1"/>
          <p:cNvGrpSpPr/>
          <p:nvPr/>
        </p:nvGrpSpPr>
        <p:grpSpPr>
          <a:xfrm>
            <a:off x="0" y="6746988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"/>
          <p:cNvSpPr txBox="1"/>
          <p:nvPr/>
        </p:nvSpPr>
        <p:spPr>
          <a:xfrm>
            <a:off x="118413" y="5912601"/>
            <a:ext cx="6879563" cy="515400"/>
          </a:xfrm>
          <a:prstGeom prst="rect">
            <a:avLst/>
          </a:prstGeom>
          <a:solidFill>
            <a:srgbClr val="6EA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sz="2000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sz="2000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sz="2000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sz="2000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2;p1">
            <a:extLst>
              <a:ext uri="{FF2B5EF4-FFF2-40B4-BE49-F238E27FC236}">
                <a16:creationId xmlns:a16="http://schemas.microsoft.com/office/drawing/2014/main" id="{0A2F62E4-1078-0C3B-84B9-63EF4560511A}"/>
              </a:ext>
            </a:extLst>
          </p:cNvPr>
          <p:cNvSpPr/>
          <p:nvPr/>
        </p:nvSpPr>
        <p:spPr>
          <a:xfrm>
            <a:off x="1224113" y="2785963"/>
            <a:ext cx="9743768" cy="248527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23;p1">
                <a:extLst>
                  <a:ext uri="{FF2B5EF4-FFF2-40B4-BE49-F238E27FC236}">
                    <a16:creationId xmlns:a16="http://schemas.microsoft.com/office/drawing/2014/main" id="{4D417BEA-EB63-AA6E-F2E4-286CC9F05072}"/>
                  </a:ext>
                </a:extLst>
              </p:cNvPr>
              <p:cNvSpPr txBox="1"/>
              <p:nvPr/>
            </p:nvSpPr>
            <p:spPr>
              <a:xfrm>
                <a:off x="1289864" y="2785963"/>
                <a:ext cx="9743768" cy="2501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/>
              </a:bodyPr>
              <a:lstStyle/>
              <a:p>
                <a:pPr lvl="0" algn="ctr">
                  <a:buClr>
                    <a:srgbClr val="1528BC"/>
                  </a:buClr>
                  <a:buSzPts val="3000"/>
                </a:pPr>
                <a:r>
                  <a:rPr lang="it-IT" sz="2200" b="1" dirty="0">
                    <a:solidFill>
                      <a:srgbClr val="FF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Gioacchino Alex Anastasi</a:t>
                </a:r>
                <a:r>
                  <a:rPr lang="it-IT" sz="2200" b="1" baseline="30000" dirty="0">
                    <a:solidFill>
                      <a:srgbClr val="FF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1</a:t>
                </a: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, Giuseppe Piparo</a:t>
                </a:r>
                <a:r>
                  <a:rPr lang="it-IT" sz="2200" b="1" baseline="30000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2</a:t>
                </a: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, Virginia Strati</a:t>
                </a:r>
                <a:r>
                  <a:rPr lang="it-IT" sz="2200" b="1" baseline="30000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3</a:t>
                </a: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, </a:t>
                </a:r>
                <a:b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Enrico Chiarelli</a:t>
                </a:r>
                <a:r>
                  <a:rPr lang="it-IT" sz="2200" b="1" baseline="30000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3</a:t>
                </a: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, Fabio Mantovani</a:t>
                </a:r>
                <a:r>
                  <a:rPr lang="it-IT" sz="2200" b="1" baseline="30000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3</a:t>
                </a: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, Irem N. Elek</a:t>
                </a:r>
                <a:r>
                  <a:rPr lang="it-IT" sz="2200" b="1" baseline="30000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3</a:t>
                </a: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, </a:t>
                </a:r>
                <a:r>
                  <a:rPr lang="it-IT" sz="2200" b="1" dirty="0" err="1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Kassandra</a:t>
                </a: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G. C. Raptis</a:t>
                </a:r>
                <a:r>
                  <a:rPr lang="it-IT" sz="2200" b="1" baseline="30000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3</a:t>
                </a: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, </a:t>
                </a:r>
                <a:b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Matteo Albéri</a:t>
                </a:r>
                <a:r>
                  <a:rPr lang="it-IT" sz="2200" b="1" baseline="30000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3</a:t>
                </a:r>
                <a:r>
                  <a:rPr lang="it-IT" sz="2200" b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, Alessia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2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Titillium Web"/>
                            <a:ea typeface="Titillium Web"/>
                            <a:cs typeface="Titillium Web"/>
                            <a:sym typeface="Titillium Web"/>
                          </a:rPr>
                          <m:t>Tricomi</m:t>
                        </m:r>
                      </m:e>
                      <m:sup>
                        <m:r>
                          <a:rPr lang="it-IT" sz="22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  <m:t>𝟏</m:t>
                        </m:r>
                        <m:r>
                          <a:rPr lang="it-IT" sz="22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  <m:t>,</m:t>
                        </m:r>
                        <m:r>
                          <a:rPr lang="it-IT" sz="22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  <m:t>𝟐</m:t>
                        </m:r>
                        <m:r>
                          <a:rPr lang="it-IT" sz="22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  <m:t>,</m:t>
                        </m:r>
                        <m:r>
                          <a:rPr lang="it-IT" sz="22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  <m:t>𝟒</m:t>
                        </m:r>
                      </m:sup>
                    </m:sSup>
                  </m:oMath>
                </a14:m>
                <a:endParaRPr lang="it-IT" sz="2200" b="1" dirty="0">
                  <a:solidFill>
                    <a:schemeClr val="accent4">
                      <a:lumMod val="50000"/>
                    </a:schemeClr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lvl="3">
                  <a:buClr>
                    <a:srgbClr val="1528BC"/>
                  </a:buClr>
                  <a:buSzPts val="3000"/>
                </a:pPr>
                <a:endParaRPr lang="it-IT" sz="2000" i="1" dirty="0">
                  <a:solidFill>
                    <a:schemeClr val="accent4">
                      <a:lumMod val="50000"/>
                    </a:schemeClr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lvl="6" algn="ctr">
                  <a:buClr>
                    <a:srgbClr val="1528BC"/>
                  </a:buClr>
                  <a:buSzPts val="3000"/>
                </a:pPr>
                <a:r>
                  <a:rPr lang="it-IT" sz="1500" i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1. </a:t>
                </a:r>
                <a:r>
                  <a:rPr lang="en-US" sz="1500" i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University of Catania, Department of Physics and Astronomy</a:t>
                </a:r>
                <a:endParaRPr lang="it-IT" sz="1500" i="1" dirty="0">
                  <a:solidFill>
                    <a:schemeClr val="accent4">
                      <a:lumMod val="50000"/>
                    </a:schemeClr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lvl="6" algn="ctr">
                  <a:buClr>
                    <a:srgbClr val="1528BC"/>
                  </a:buClr>
                  <a:buSzPts val="3000"/>
                </a:pPr>
                <a:r>
                  <a:rPr lang="en-US" sz="1500" i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2. </a:t>
                </a:r>
                <a:r>
                  <a:rPr lang="it-IT" sz="1500" i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Istituto Nazionale di Fisica Nucleare (INFN), Catania </a:t>
                </a:r>
                <a:r>
                  <a:rPr lang="it-IT" sz="1500" i="1" dirty="0" err="1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section</a:t>
                </a:r>
                <a:endParaRPr lang="en-US" sz="1500" i="1" dirty="0">
                  <a:solidFill>
                    <a:schemeClr val="accent4">
                      <a:lumMod val="50000"/>
                    </a:schemeClr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lvl="6" algn="ctr">
                  <a:buClr>
                    <a:srgbClr val="1528BC"/>
                  </a:buClr>
                  <a:buSzPts val="3000"/>
                </a:pPr>
                <a:r>
                  <a:rPr lang="it-IT" sz="1500" i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3. Department of </a:t>
                </a:r>
                <a:r>
                  <a:rPr lang="it-IT" sz="1500" i="1" dirty="0" err="1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Physics</a:t>
                </a:r>
                <a:r>
                  <a:rPr lang="it-IT" sz="1500" i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and Earth Science, University of Ferrara &amp; INFN, Sezione di Ferrara </a:t>
                </a:r>
              </a:p>
              <a:p>
                <a:pPr lvl="6" algn="ctr">
                  <a:buClr>
                    <a:srgbClr val="1528BC"/>
                  </a:buClr>
                  <a:buSzPts val="3000"/>
                </a:pPr>
                <a:r>
                  <a:rPr lang="en-US" sz="1500" i="1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sym typeface="Titillium Web"/>
                  </a:rPr>
                  <a:t>4</a:t>
                </a:r>
                <a:r>
                  <a:rPr lang="en-US" sz="1500" i="1" u="none" strike="noStrike" cap="none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sym typeface="Titillium Web"/>
                  </a:rPr>
                  <a:t>. </a:t>
                </a:r>
                <a:r>
                  <a:rPr lang="it-IT" sz="1500" i="1" u="none" strike="noStrike" cap="none" dirty="0">
                    <a:solidFill>
                      <a:schemeClr val="accent4">
                        <a:lumMod val="50000"/>
                      </a:schemeClr>
                    </a:solidFill>
                    <a:latin typeface="Titillium Web"/>
                    <a:sym typeface="Titillium Web"/>
                  </a:rPr>
                  <a:t>Il Centro Siciliano di Fisica Nucleare e Struttura della Materia (CSFNSM), Catania</a:t>
                </a:r>
                <a:endParaRPr lang="it-IT" sz="200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Google Shape;123;p1">
                <a:extLst>
                  <a:ext uri="{FF2B5EF4-FFF2-40B4-BE49-F238E27FC236}">
                    <a16:creationId xmlns:a16="http://schemas.microsoft.com/office/drawing/2014/main" id="{4D417BEA-EB63-AA6E-F2E4-286CC9F0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64" y="2785963"/>
                <a:ext cx="9743768" cy="25010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 descr="Immagine che contiene testo, Carattere, cerchio, logo&#10;&#10;Descrizione generata automaticamente">
            <a:extLst>
              <a:ext uri="{FF2B5EF4-FFF2-40B4-BE49-F238E27FC236}">
                <a16:creationId xmlns:a16="http://schemas.microsoft.com/office/drawing/2014/main" id="{A53612CF-C36C-1AE8-A081-38AC1888F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526" y="5423116"/>
            <a:ext cx="4987061" cy="12385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265B5C99-136F-23C7-2C3D-B46DD35CF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>
            <a:extLst>
              <a:ext uri="{FF2B5EF4-FFF2-40B4-BE49-F238E27FC236}">
                <a16:creationId xmlns:a16="http://schemas.microsoft.com/office/drawing/2014/main" id="{15047C73-6242-89F2-D67D-F2B9DD29F738}"/>
              </a:ext>
            </a:extLst>
          </p:cNvPr>
          <p:cNvSpPr txBox="1"/>
          <p:nvPr/>
        </p:nvSpPr>
        <p:spPr>
          <a:xfrm>
            <a:off x="2390602" y="1305382"/>
            <a:ext cx="741079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tillium Web" pitchFamily="2" charset="77"/>
              </a:rPr>
              <a:t>E</a:t>
            </a:r>
            <a:r>
              <a:rPr lang="en-GB" sz="4400" b="1" i="0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tillium Web" pitchFamily="2" charset="77"/>
              </a:rPr>
              <a:t>arly detection of vineyard diseases using satellite imagery and deep learning</a:t>
            </a:r>
            <a:endParaRPr lang="en-GB" sz="4400" b="1" i="0" u="none" strike="noStrike" cap="none" noProof="0" dirty="0">
              <a:solidFill>
                <a:schemeClr val="accent4">
                  <a:lumMod val="60000"/>
                  <a:lumOff val="40000"/>
                </a:schemeClr>
              </a:solidFill>
              <a:latin typeface="Titillium Web" pitchFamily="2" charset="77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408777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8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796059-A0A5-A6A3-EDE2-A172B8517AFB}"/>
              </a:ext>
            </a:extLst>
          </p:cNvPr>
          <p:cNvSpPr txBox="1"/>
          <p:nvPr/>
        </p:nvSpPr>
        <p:spPr>
          <a:xfrm>
            <a:off x="127697" y="1188364"/>
            <a:ext cx="115161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Case study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703810-D489-06BD-EBB3-4A1D6DF9CAAB}"/>
              </a:ext>
            </a:extLst>
          </p:cNvPr>
          <p:cNvSpPr txBox="1"/>
          <p:nvPr/>
        </p:nvSpPr>
        <p:spPr>
          <a:xfrm>
            <a:off x="6502135" y="1414706"/>
            <a:ext cx="531821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Early detection of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vineyard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diseases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via remote sensing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represents a significant improvement over traditional ground-based surveys.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Of course, lower resolution in satellite images </a:t>
            </a:r>
            <a:r>
              <a:rPr lang="en-US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w.r.t.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those from aircrafts (10 m vs 1 cm) makes it almost impossible to obtain the same accuracy.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i="1" dirty="0">
                <a:latin typeface="Titillium Web" panose="00000500000000000000" pitchFamily="2" charset="0"/>
                <a:cs typeface="Times New Roman" panose="02020603050405020304" pitchFamily="18" charset="0"/>
              </a:rPr>
              <a:t>Idea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: apply </a:t>
            </a:r>
            <a:r>
              <a:rPr lang="en-US" sz="1800" i="1" dirty="0">
                <a:latin typeface="Titillium Web" panose="00000500000000000000" pitchFamily="2" charset="0"/>
                <a:cs typeface="Times New Roman" panose="02020603050405020304" pitchFamily="18" charset="0"/>
              </a:rPr>
              <a:t>Clustering with k-means (N=3)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on the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  <a:hlinkClick r:id="rId5"/>
              </a:rPr>
              <a:t>vegetation indexes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data to highlighting regions where the vineyard shows greater stress and compare them with the results of aircraft imagery.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Titillium Web" pitchFamily="2" charset="77"/>
            </a:endParaRPr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6A370BA3-D631-8C4B-D631-72600A65C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" y="3036964"/>
            <a:ext cx="3001778" cy="3445586"/>
          </a:xfrm>
          <a:prstGeom prst="rect">
            <a:avLst/>
          </a:prstGeom>
        </p:spPr>
      </p:pic>
      <p:pic>
        <p:nvPicPr>
          <p:cNvPr id="6" name="Immagine 5" descr="Immagine che contiene aeromobile, trasporto, cielo, elicottero&#10;&#10;Descrizione generata automaticamente">
            <a:extLst>
              <a:ext uri="{FF2B5EF4-FFF2-40B4-BE49-F238E27FC236}">
                <a16:creationId xmlns:a16="http://schemas.microsoft.com/office/drawing/2014/main" id="{C2B27A30-B31C-F700-FB79-3F84717774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26"/>
          <a:stretch/>
        </p:blipFill>
        <p:spPr>
          <a:xfrm>
            <a:off x="150096" y="1715602"/>
            <a:ext cx="2820533" cy="12926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339B325-E210-1F93-B863-80542485F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256" y="2835964"/>
            <a:ext cx="2976527" cy="364658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8BD424-60C7-9DFB-7E6B-78CC08F7F283}"/>
              </a:ext>
            </a:extLst>
          </p:cNvPr>
          <p:cNvSpPr txBox="1"/>
          <p:nvPr/>
        </p:nvSpPr>
        <p:spPr>
          <a:xfrm>
            <a:off x="1981596" y="2632109"/>
            <a:ext cx="12523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Radgyro</a:t>
            </a:r>
            <a:endParaRPr lang="en-GB" sz="1600" dirty="0"/>
          </a:p>
        </p:txBody>
      </p:sp>
      <p:pic>
        <p:nvPicPr>
          <p:cNvPr id="12" name="Immagine 11" descr="Immagine che contiene trasporto&#10;&#10;Descrizione generata automaticamente">
            <a:extLst>
              <a:ext uri="{FF2B5EF4-FFF2-40B4-BE49-F238E27FC236}">
                <a16:creationId xmlns:a16="http://schemas.microsoft.com/office/drawing/2014/main" id="{307776E0-250A-B956-4474-21D032849E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6960" y="1495132"/>
            <a:ext cx="1854200" cy="132646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1C4B84-912F-1820-E3D6-2965B3A4EF31}"/>
              </a:ext>
            </a:extLst>
          </p:cNvPr>
          <p:cNvSpPr txBox="1"/>
          <p:nvPr/>
        </p:nvSpPr>
        <p:spPr>
          <a:xfrm>
            <a:off x="4588197" y="1652038"/>
            <a:ext cx="12523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Sentinel-2</a:t>
            </a:r>
            <a:endParaRPr lang="en-GB" sz="16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F9F268C-B635-C20C-6A23-5F5B246E5F9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7209"/>
          <a:stretch/>
        </p:blipFill>
        <p:spPr>
          <a:xfrm>
            <a:off x="6353431" y="4572000"/>
            <a:ext cx="5806764" cy="1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7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E58A06D5-8A57-87D5-16C4-96CBCB8A7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E65FB6AC-BE5A-043F-B032-F7A7EC11C9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2" t="35522" r="14180" b="8002"/>
          <a:stretch/>
        </p:blipFill>
        <p:spPr>
          <a:xfrm>
            <a:off x="5803641" y="3017556"/>
            <a:ext cx="6292796" cy="3399970"/>
          </a:xfrm>
          <a:prstGeom prst="rect">
            <a:avLst/>
          </a:prstGeom>
        </p:spPr>
      </p:pic>
      <p:grpSp>
        <p:nvGrpSpPr>
          <p:cNvPr id="124" name="Google Shape;124;p1">
            <a:extLst>
              <a:ext uri="{FF2B5EF4-FFF2-40B4-BE49-F238E27FC236}">
                <a16:creationId xmlns:a16="http://schemas.microsoft.com/office/drawing/2014/main" id="{B9EFED31-F932-CE04-B452-D73F7D94346E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>
              <a:extLst>
                <a:ext uri="{FF2B5EF4-FFF2-40B4-BE49-F238E27FC236}">
                  <a16:creationId xmlns:a16="http://schemas.microsoft.com/office/drawing/2014/main" id="{C6738599-82F8-3070-7F81-DB928446EDF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>
              <a:extLst>
                <a:ext uri="{FF2B5EF4-FFF2-40B4-BE49-F238E27FC236}">
                  <a16:creationId xmlns:a16="http://schemas.microsoft.com/office/drawing/2014/main" id="{2EED3317-E59F-6B8B-EBF7-371CC62EA14E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>
            <a:extLst>
              <a:ext uri="{FF2B5EF4-FFF2-40B4-BE49-F238E27FC236}">
                <a16:creationId xmlns:a16="http://schemas.microsoft.com/office/drawing/2014/main" id="{38E6B995-D6F1-7925-1B78-3AB619332D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11C08AFB-A879-072B-A748-CDEF51BC099C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06BC3F-58AD-A70A-7FA1-7B463D88B3EA}"/>
              </a:ext>
            </a:extLst>
          </p:cNvPr>
          <p:cNvSpPr txBox="1"/>
          <p:nvPr/>
        </p:nvSpPr>
        <p:spPr>
          <a:xfrm>
            <a:off x="210472" y="1687732"/>
            <a:ext cx="5227099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The </a:t>
            </a:r>
            <a:r>
              <a:rPr lang="en-GB" sz="1800" dirty="0">
                <a:latin typeface="Titillium Web" pitchFamily="2" charset="77"/>
                <a:hlinkClick r:id="rId6"/>
              </a:rPr>
              <a:t>PERBACCO</a:t>
            </a:r>
            <a:r>
              <a:rPr lang="en-GB" sz="1800" dirty="0">
                <a:latin typeface="Titillium Web" pitchFamily="2" charset="77"/>
              </a:rPr>
              <a:t> project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aims to quantify the incidence of the diseases using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airborne images to identify the change of color of the leaves</a:t>
            </a:r>
            <a:endParaRPr lang="en-US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The last survey has been executed in the period 8-19 July ‘24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on about 2000 ha of vineyards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in the Emilia-Romagna region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Titillium Web" pitchFamily="2" charset="77"/>
              </a:rPr>
              <a:t>Proposal: deep learning application to recognize the presence of diseases on satellite images using the PERBACCO results as a target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Titillium Web" pitchFamily="2" charset="77"/>
              </a:rPr>
              <a:t>Currently developing </a:t>
            </a:r>
            <a:r>
              <a:rPr lang="en-GB" sz="1800" b="1" dirty="0">
                <a:latin typeface="Titillium Web" pitchFamily="2" charset="77"/>
              </a:rPr>
              <a:t>classification under 2 labels </a:t>
            </a:r>
            <a:r>
              <a:rPr lang="en-GB" sz="1800" dirty="0">
                <a:latin typeface="Titillium Web" pitchFamily="2" charset="77"/>
              </a:rPr>
              <a:t>(</a:t>
            </a:r>
            <a:r>
              <a:rPr lang="en-GB" sz="1800" i="1" dirty="0">
                <a:latin typeface="Titillium Web" pitchFamily="2" charset="77"/>
              </a:rPr>
              <a:t>0 –&gt; no cases, 1 -&gt; any disease severity</a:t>
            </a:r>
            <a:r>
              <a:rPr lang="en-GB" sz="1800" dirty="0">
                <a:latin typeface="Titillium Web" pitchFamily="2" charset="77"/>
              </a:rPr>
              <a:t>) </a:t>
            </a:r>
            <a:br>
              <a:rPr lang="en-GB" sz="1800" dirty="0">
                <a:latin typeface="Titillium Web" pitchFamily="2" charset="77"/>
              </a:rPr>
            </a:br>
            <a:r>
              <a:rPr lang="en-GB" sz="1800" dirty="0">
                <a:latin typeface="Titillium Web" pitchFamily="2" charset="77"/>
              </a:rPr>
              <a:t>to later attempt </a:t>
            </a:r>
            <a:r>
              <a:rPr lang="en-GB" sz="1800" b="1" dirty="0">
                <a:latin typeface="Titillium Web" pitchFamily="2" charset="77"/>
              </a:rPr>
              <a:t>regression</a:t>
            </a:r>
            <a:r>
              <a:rPr lang="en-GB" sz="1800" dirty="0">
                <a:latin typeface="Titillium Web" pitchFamily="2" charset="77"/>
              </a:rPr>
              <a:t> (i.e. reconstruction of the severity level)</a:t>
            </a:r>
          </a:p>
          <a:p>
            <a:pPr algn="ctr">
              <a:spcBef>
                <a:spcPts val="1200"/>
              </a:spcBef>
            </a:pPr>
            <a:r>
              <a:rPr lang="en-US" sz="18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See talk of G. </a:t>
            </a:r>
            <a:r>
              <a:rPr lang="en-US" sz="1800" b="1" dirty="0" err="1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Piparo</a:t>
            </a:r>
            <a:r>
              <a:rPr lang="en-US" sz="18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 on 11/12 for more details </a:t>
            </a:r>
            <a:br>
              <a:rPr lang="en-US" sz="18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on the dataset</a:t>
            </a:r>
            <a:endParaRPr lang="en-GB" sz="1800" b="1" dirty="0">
              <a:solidFill>
                <a:schemeClr val="tx1"/>
              </a:solidFill>
              <a:latin typeface="Titillium Web" pitchFamily="2" charset="77"/>
              <a:cs typeface="Times New Roman" panose="02020603050405020304" pitchFamily="18" charset="0"/>
            </a:endParaRPr>
          </a:p>
        </p:txBody>
      </p:sp>
      <p:pic>
        <p:nvPicPr>
          <p:cNvPr id="13" name="Immagine 12" descr="Immagine che contiene aria aperta, cielo, erba, albero&#10;&#10;Descrizione generata automaticamente">
            <a:extLst>
              <a:ext uri="{FF2B5EF4-FFF2-40B4-BE49-F238E27FC236}">
                <a16:creationId xmlns:a16="http://schemas.microsoft.com/office/drawing/2014/main" id="{7FC7E952-DACE-60F6-6F8E-AB88F0E2E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079" y="1248679"/>
            <a:ext cx="2245568" cy="16818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6A00BE-0725-C567-B334-3E8B029FCBF9}"/>
              </a:ext>
            </a:extLst>
          </p:cNvPr>
          <p:cNvSpPr txBox="1"/>
          <p:nvPr/>
        </p:nvSpPr>
        <p:spPr>
          <a:xfrm>
            <a:off x="127697" y="1188364"/>
            <a:ext cx="115161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(Updated) Case study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Immagine 14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9A77FFA3-9D50-4F19-A083-29F7C72EC9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62" t="14695" r="36432" b="66859"/>
          <a:stretch/>
        </p:blipFill>
        <p:spPr>
          <a:xfrm>
            <a:off x="8484157" y="1295776"/>
            <a:ext cx="3545789" cy="1572921"/>
          </a:xfrm>
          <a:prstGeom prst="rect">
            <a:avLst/>
          </a:prstGeom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ACA90518-A727-232F-A430-153CC5F5EDE0}"/>
              </a:ext>
            </a:extLst>
          </p:cNvPr>
          <p:cNvSpPr/>
          <p:nvPr/>
        </p:nvSpPr>
        <p:spPr>
          <a:xfrm>
            <a:off x="7467600" y="4125930"/>
            <a:ext cx="190500" cy="19367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68F6599-6EED-1AE4-EB0D-45FF3956EF20}"/>
              </a:ext>
            </a:extLst>
          </p:cNvPr>
          <p:cNvCxnSpPr>
            <a:cxnSpLocks/>
          </p:cNvCxnSpPr>
          <p:nvPr/>
        </p:nvCxnSpPr>
        <p:spPr>
          <a:xfrm flipH="1">
            <a:off x="7302533" y="4308192"/>
            <a:ext cx="195961" cy="2963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 descr="Immagine che contiene mappa, schermata, Aerofotogrammetria&#10;&#10;Descrizione generata automaticamente">
            <a:extLst>
              <a:ext uri="{FF2B5EF4-FFF2-40B4-BE49-F238E27FC236}">
                <a16:creationId xmlns:a16="http://schemas.microsoft.com/office/drawing/2014/main" id="{D8AE9A89-912F-514A-A136-F87A6E0E4C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266" t="15184" r="25351" b="4376"/>
          <a:stretch/>
        </p:blipFill>
        <p:spPr>
          <a:xfrm>
            <a:off x="5803641" y="4643487"/>
            <a:ext cx="1778794" cy="177403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ED88154-C004-BE2F-8DC8-E9FED9FB7C9C}"/>
              </a:ext>
            </a:extLst>
          </p:cNvPr>
          <p:cNvSpPr txBox="1"/>
          <p:nvPr/>
        </p:nvSpPr>
        <p:spPr>
          <a:xfrm>
            <a:off x="9363456" y="3021294"/>
            <a:ext cx="2774246" cy="1906932"/>
          </a:xfrm>
          <a:prstGeom prst="rect">
            <a:avLst/>
          </a:prstGeom>
          <a:solidFill>
            <a:schemeClr val="lt1">
              <a:alpha val="70077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b="1" i="0" dirty="0" err="1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Early</a:t>
            </a:r>
            <a:r>
              <a:rPr lang="it-IT" b="1" i="0" dirty="0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 warning system per la </a:t>
            </a:r>
            <a:r>
              <a:rPr lang="it-IT" b="1" i="0" dirty="0" err="1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PrEvenzione</a:t>
            </a:r>
            <a:r>
              <a:rPr lang="it-IT" b="1" i="0" dirty="0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 della diffusione della flavescenza </a:t>
            </a:r>
            <a:r>
              <a:rPr lang="it-IT" b="1" i="0" dirty="0" err="1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doRata</a:t>
            </a:r>
            <a:r>
              <a:rPr lang="it-IT" b="1" i="0" dirty="0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 </a:t>
            </a:r>
            <a:r>
              <a:rPr lang="it-IT" b="1" i="0" dirty="0" err="1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BAsato</a:t>
            </a:r>
            <a:r>
              <a:rPr lang="it-IT" b="1" i="0" dirty="0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 sul monitoraggio </a:t>
            </a:r>
            <a:r>
              <a:rPr lang="it-IT" b="1" i="0" dirty="0" err="1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multiparametriCo</a:t>
            </a:r>
            <a:r>
              <a:rPr lang="it-IT" b="1" i="0" dirty="0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it-IT" b="1" i="0" dirty="0" err="1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airborne</a:t>
            </a:r>
            <a:r>
              <a:rPr lang="it-IT" b="1" i="0" dirty="0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 delle </a:t>
            </a:r>
            <a:r>
              <a:rPr lang="it-IT" b="1" i="0" dirty="0" err="1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COlture</a:t>
            </a:r>
            <a:r>
              <a:rPr lang="it-IT" b="1" i="0" dirty="0">
                <a:solidFill>
                  <a:srgbClr val="C00000"/>
                </a:solidFill>
                <a:effectLst/>
                <a:latin typeface="Roboto" panose="020F0502020204030204" pitchFamily="34" charset="0"/>
              </a:rPr>
              <a:t> vinicole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4EE91F-230C-33D9-005A-7A93F8EB2CC1}"/>
              </a:ext>
            </a:extLst>
          </p:cNvPr>
          <p:cNvSpPr txBox="1"/>
          <p:nvPr/>
        </p:nvSpPr>
        <p:spPr>
          <a:xfrm>
            <a:off x="7592359" y="6139239"/>
            <a:ext cx="454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rgbClr val="002060"/>
                </a:solidFill>
                <a:latin typeface="Titillium Web" pitchFamily="2" charset="77"/>
              </a:rPr>
              <a:t>Thanks to V. Strati for the help (and data access)</a:t>
            </a:r>
          </a:p>
        </p:txBody>
      </p:sp>
    </p:spTree>
    <p:extLst>
      <p:ext uri="{BB962C8B-B14F-4D97-AF65-F5344CB8AC3E}">
        <p14:creationId xmlns:p14="http://schemas.microsoft.com/office/powerpoint/2010/main" val="253517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ontagna, cielo notturno&#10;&#10;Descrizione generata automaticamente">
            <a:extLst>
              <a:ext uri="{FF2B5EF4-FFF2-40B4-BE49-F238E27FC236}">
                <a16:creationId xmlns:a16="http://schemas.microsoft.com/office/drawing/2014/main" id="{096C61B3-0D86-FBD4-5A41-C59F90898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691"/>
                    </a14:imgEffect>
                  </a14:imgLayer>
                </a14:imgProps>
              </a:ext>
            </a:extLst>
          </a:blip>
          <a:srcRect l="14331" t="6816"/>
          <a:stretch/>
        </p:blipFill>
        <p:spPr>
          <a:xfrm>
            <a:off x="0" y="694533"/>
            <a:ext cx="12181113" cy="5797772"/>
          </a:xfrm>
          <a:prstGeom prst="rect">
            <a:avLst/>
          </a:prstGeom>
        </p:spPr>
      </p:pic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10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C34E3B-6F65-F77A-A2C5-2C82972522DE}"/>
              </a:ext>
            </a:extLst>
          </p:cNvPr>
          <p:cNvSpPr txBox="1"/>
          <p:nvPr/>
        </p:nvSpPr>
        <p:spPr>
          <a:xfrm>
            <a:off x="227489" y="1714977"/>
            <a:ext cx="4988033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The presented case studies demonstrate the potential of </a:t>
            </a:r>
            <a:r>
              <a:rPr lang="en-US" sz="1800" b="1" dirty="0">
                <a:solidFill>
                  <a:schemeClr val="bg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deep learning applications in the analysis of satellite and aerial images</a:t>
            </a:r>
            <a:r>
              <a:rPr lang="en-US" sz="1800" dirty="0">
                <a:solidFill>
                  <a:schemeClr val="bg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, from agriculture to environmental monitoring. 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The </a:t>
            </a:r>
            <a:r>
              <a:rPr lang="en-US" sz="1800" b="1" dirty="0">
                <a:solidFill>
                  <a:schemeClr val="bg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computational resources and infrastructure </a:t>
            </a:r>
            <a:r>
              <a:rPr lang="en-US" sz="1800" dirty="0">
                <a:solidFill>
                  <a:schemeClr val="bg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provided by ICSC will allow more extensive experimentation and further refinement of these models. 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Furthermore, </a:t>
            </a:r>
            <a:r>
              <a:rPr lang="en-US" sz="1800" b="1" dirty="0">
                <a:solidFill>
                  <a:schemeClr val="bg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cross-domain collaborations </a:t>
            </a:r>
            <a:r>
              <a:rPr lang="en-US" sz="1800" dirty="0">
                <a:solidFill>
                  <a:schemeClr val="bg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between the different activities are enabled, leading to innovative analyses, hopefully valuable in the Space economy context.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24688F-FEBC-AC8B-4038-5FC0E76BDF1F}"/>
              </a:ext>
            </a:extLst>
          </p:cNvPr>
          <p:cNvSpPr txBox="1"/>
          <p:nvPr/>
        </p:nvSpPr>
        <p:spPr>
          <a:xfrm>
            <a:off x="127697" y="1188364"/>
            <a:ext cx="115161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Future prospects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23;p1">
            <a:extLst>
              <a:ext uri="{FF2B5EF4-FFF2-40B4-BE49-F238E27FC236}">
                <a16:creationId xmlns:a16="http://schemas.microsoft.com/office/drawing/2014/main" id="{E1D3C202-11D8-C4DE-A5BB-9E4753478F77}"/>
              </a:ext>
            </a:extLst>
          </p:cNvPr>
          <p:cNvSpPr txBox="1"/>
          <p:nvPr/>
        </p:nvSpPr>
        <p:spPr>
          <a:xfrm>
            <a:off x="-122261" y="5599143"/>
            <a:ext cx="12016055" cy="7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3000"/>
              <a:buFont typeface="Titillium Web"/>
              <a:buNone/>
            </a:pPr>
            <a:r>
              <a:rPr lang="it-IT" sz="5000" b="1" i="0" u="none" strike="noStrike" cap="none" dirty="0">
                <a:solidFill>
                  <a:schemeClr val="accent4">
                    <a:lumMod val="60000"/>
                    <a:lumOff val="4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Thanks for the </a:t>
            </a:r>
            <a:r>
              <a:rPr lang="it-IT" sz="5000" b="1" i="0" u="none" strike="noStrike" cap="none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attention</a:t>
            </a:r>
            <a:r>
              <a:rPr lang="it-IT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!</a:t>
            </a:r>
            <a:endParaRPr lang="it-IT" sz="5000" b="0" i="0" u="none" strike="noStrike" cap="none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85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/>
          <p:nvPr/>
        </p:nvSpPr>
        <p:spPr>
          <a:xfrm>
            <a:off x="1660525" y="1529758"/>
            <a:ext cx="88709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accent4">
                    <a:lumMod val="60000"/>
                    <a:lumOff val="4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Backup</a:t>
            </a:r>
            <a:r>
              <a:rPr lang="en-US" sz="4400" b="1" i="0" u="none" strike="noStrike" cap="none" dirty="0">
                <a:solidFill>
                  <a:schemeClr val="accent4">
                    <a:lumMod val="7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lang="it-IT" sz="4400" b="1" i="0" u="none" strike="noStrike" cap="none" dirty="0">
              <a:solidFill>
                <a:schemeClr val="accent4">
                  <a:lumMod val="75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032616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11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9C9D02-3137-3E37-A451-D78A56184425}"/>
              </a:ext>
            </a:extLst>
          </p:cNvPr>
          <p:cNvSpPr txBox="1"/>
          <p:nvPr/>
        </p:nvSpPr>
        <p:spPr>
          <a:xfrm>
            <a:off x="-1" y="1212291"/>
            <a:ext cx="9251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Long-short term memory</a:t>
            </a:r>
            <a:endParaRPr lang="it-IT" sz="2400" b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47DB03A4-066C-18ED-E560-4682BF177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709" y="1922225"/>
            <a:ext cx="8406581" cy="44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16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12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9C9D02-3137-3E37-A451-D78A56184425}"/>
              </a:ext>
            </a:extLst>
          </p:cNvPr>
          <p:cNvSpPr txBox="1"/>
          <p:nvPr/>
        </p:nvSpPr>
        <p:spPr>
          <a:xfrm>
            <a:off x="-1" y="1212291"/>
            <a:ext cx="9251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The analysis pipeline</a:t>
            </a:r>
          </a:p>
          <a:p>
            <a:endParaRPr lang="it-IT" sz="2400" b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8840E737-2C3C-9A92-507E-C2A46F1B8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16093"/>
            <a:ext cx="9251950" cy="4766457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35570AB-B045-3457-95DF-C517AF12F6CE}"/>
              </a:ext>
            </a:extLst>
          </p:cNvPr>
          <p:cNvGrpSpPr/>
          <p:nvPr/>
        </p:nvGrpSpPr>
        <p:grpSpPr>
          <a:xfrm>
            <a:off x="9714512" y="4332958"/>
            <a:ext cx="2477487" cy="1958591"/>
            <a:chOff x="373105" y="3157306"/>
            <a:chExt cx="4452845" cy="3520220"/>
          </a:xfrm>
        </p:grpSpPr>
        <p:pic>
          <p:nvPicPr>
            <p:cNvPr id="8" name="Immagine 7" descr="Immagine che contiene schermata, Rettangolo, quadrato, linea&#10;&#10;Descrizione generata automaticamente">
              <a:extLst>
                <a:ext uri="{FF2B5EF4-FFF2-40B4-BE49-F238E27FC236}">
                  <a16:creationId xmlns:a16="http://schemas.microsoft.com/office/drawing/2014/main" id="{E944A174-DB77-48D7-A8CB-41F083B98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105" y="3157306"/>
              <a:ext cx="4452845" cy="3520220"/>
            </a:xfrm>
            <a:prstGeom prst="rect">
              <a:avLst/>
            </a:prstGeom>
          </p:spPr>
        </p:pic>
        <p:pic>
          <p:nvPicPr>
            <p:cNvPr id="9" name="Immagine 8" descr="Immagine che contiene testo, schermata, Carattere, Elementi grafici&#10;&#10;Descrizione generata automaticamente">
              <a:extLst>
                <a:ext uri="{FF2B5EF4-FFF2-40B4-BE49-F238E27FC236}">
                  <a16:creationId xmlns:a16="http://schemas.microsoft.com/office/drawing/2014/main" id="{A6034F10-3BD8-CA88-1BC9-93B061E42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660" y="3265339"/>
              <a:ext cx="1198137" cy="1202854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9F8C5446-BA11-2F80-BC5F-6DF34AE293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512" y="1660341"/>
            <a:ext cx="2477488" cy="1958591"/>
          </a:xfrm>
          <a:prstGeom prst="rect">
            <a:avLst/>
          </a:prstGeom>
        </p:spPr>
      </p:pic>
      <p:sp>
        <p:nvSpPr>
          <p:cNvPr id="11" name="Freccia a gallone 10">
            <a:extLst>
              <a:ext uri="{FF2B5EF4-FFF2-40B4-BE49-F238E27FC236}">
                <a16:creationId xmlns:a16="http://schemas.microsoft.com/office/drawing/2014/main" id="{BC2B7486-7FB6-FD39-857C-AC8063E169C1}"/>
              </a:ext>
            </a:extLst>
          </p:cNvPr>
          <p:cNvSpPr/>
          <p:nvPr/>
        </p:nvSpPr>
        <p:spPr>
          <a:xfrm rot="5400000">
            <a:off x="10807185" y="3629128"/>
            <a:ext cx="292139" cy="419076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Freccia a gallone 11">
            <a:extLst>
              <a:ext uri="{FF2B5EF4-FFF2-40B4-BE49-F238E27FC236}">
                <a16:creationId xmlns:a16="http://schemas.microsoft.com/office/drawing/2014/main" id="{9F6E0FD1-96B1-56A4-3DF0-3BC4009E2509}"/>
              </a:ext>
            </a:extLst>
          </p:cNvPr>
          <p:cNvSpPr/>
          <p:nvPr/>
        </p:nvSpPr>
        <p:spPr>
          <a:xfrm rot="20023012">
            <a:off x="9254679" y="3129639"/>
            <a:ext cx="292139" cy="419076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61C0DA-E380-62B3-C991-3AFBA1C3879C}"/>
              </a:ext>
            </a:extLst>
          </p:cNvPr>
          <p:cNvSpPr txBox="1"/>
          <p:nvPr/>
        </p:nvSpPr>
        <p:spPr>
          <a:xfrm>
            <a:off x="8580791" y="4016981"/>
            <a:ext cx="48216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tillium Web" panose="00000500000000000000" pitchFamily="2" charset="0"/>
              </a:rPr>
              <a:t>Density map [10 m x 10 m] </a:t>
            </a:r>
            <a:endParaRPr lang="it-IT" dirty="0">
              <a:latin typeface="Titillium Web" panose="00000500000000000000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2FB4708-4B18-7CAA-C844-8EE07A67944F}"/>
              </a:ext>
            </a:extLst>
          </p:cNvPr>
          <p:cNvSpPr txBox="1"/>
          <p:nvPr/>
        </p:nvSpPr>
        <p:spPr>
          <a:xfrm>
            <a:off x="8529633" y="1286217"/>
            <a:ext cx="49239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tillium Web" panose="00000500000000000000" pitchFamily="2" charset="0"/>
              </a:rPr>
              <a:t>Instances map [2.5 m x 2.5 m] </a:t>
            </a:r>
            <a:endParaRPr lang="it-IT" dirty="0">
              <a:latin typeface="Titillium Web" panose="00000500000000000000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58D0E5-F630-DAAF-1B22-93AE7482610C}"/>
              </a:ext>
            </a:extLst>
          </p:cNvPr>
          <p:cNvSpPr txBox="1"/>
          <p:nvPr/>
        </p:nvSpPr>
        <p:spPr>
          <a:xfrm>
            <a:off x="4839324" y="1219870"/>
            <a:ext cx="3741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highlight>
                  <a:srgbClr val="FFFF00"/>
                </a:highlight>
                <a:latin typeface="Titillium Web" panose="00000500000000000000" pitchFamily="2" charset="0"/>
                <a:hlinkClick r:id="rId9"/>
              </a:rPr>
              <a:t>V. Strati, EGU24-10773 (2024)</a:t>
            </a:r>
            <a:endParaRPr lang="it-IT" sz="1800" dirty="0">
              <a:highlight>
                <a:srgbClr val="FFFF00"/>
              </a:highlight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5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9C9D02-3137-3E37-A451-D78A56184425}"/>
              </a:ext>
            </a:extLst>
          </p:cNvPr>
          <p:cNvSpPr txBox="1"/>
          <p:nvPr/>
        </p:nvSpPr>
        <p:spPr>
          <a:xfrm>
            <a:off x="127697" y="1188364"/>
            <a:ext cx="115161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Flagship UC2.6.3 : </a:t>
            </a:r>
            <a:r>
              <a:rPr lang="en-US" sz="2400" b="1" i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AI algorithms for (satellite) imaging reconstruction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33B69B-AEB7-AC88-F1AB-D52634886966}"/>
              </a:ext>
            </a:extLst>
          </p:cNvPr>
          <p:cNvSpPr txBox="1"/>
          <p:nvPr/>
        </p:nvSpPr>
        <p:spPr>
          <a:xfrm>
            <a:off x="302655" y="1723948"/>
            <a:ext cx="1158668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Development of modern applications to exploit remote sensing data in the context of “</a:t>
            </a:r>
            <a:r>
              <a:rPr lang="en-US" sz="1800" b="1" i="1" dirty="0">
                <a:solidFill>
                  <a:schemeClr val="tx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Space Economy</a:t>
            </a:r>
            <a:r>
              <a:rPr lang="en-US" sz="1800" dirty="0">
                <a:solidFill>
                  <a:schemeClr val="tx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”, i.e. the full range of activities that create value while exploring, researching, understanding, managing, utilizing space.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tillium Web" panose="00000500000000000000" pitchFamily="2" charset="0"/>
              </a:rPr>
              <a:t>Flagship results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 fall into </a:t>
            </a:r>
            <a:r>
              <a:rPr lang="en-US" sz="1800" b="1" i="0" u="none" strike="noStrike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three distinct but interconnected 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lines of research.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484AB79-E554-EE96-7D08-5E08B0D1C8D8}"/>
              </a:ext>
            </a:extLst>
          </p:cNvPr>
          <p:cNvSpPr/>
          <p:nvPr/>
        </p:nvSpPr>
        <p:spPr>
          <a:xfrm>
            <a:off x="226730" y="2988977"/>
            <a:ext cx="3784600" cy="32575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D92902A-B564-A40F-4F81-4E067DAC98D8}"/>
              </a:ext>
            </a:extLst>
          </p:cNvPr>
          <p:cNvSpPr/>
          <p:nvPr/>
        </p:nvSpPr>
        <p:spPr>
          <a:xfrm>
            <a:off x="4157379" y="2988977"/>
            <a:ext cx="3784600" cy="3257550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A9C7AE4-EFD0-3866-3940-C7D9E187A4B1}"/>
              </a:ext>
            </a:extLst>
          </p:cNvPr>
          <p:cNvSpPr/>
          <p:nvPr/>
        </p:nvSpPr>
        <p:spPr>
          <a:xfrm>
            <a:off x="8157751" y="2988977"/>
            <a:ext cx="3784600" cy="32575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7EFC97-BDB8-ABDA-5480-FBF9E6FCAC3D}"/>
              </a:ext>
            </a:extLst>
          </p:cNvPr>
          <p:cNvSpPr txBox="1"/>
          <p:nvPr/>
        </p:nvSpPr>
        <p:spPr>
          <a:xfrm>
            <a:off x="318870" y="2988977"/>
            <a:ext cx="3600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High-resolution image processing based on spectral indexes for disease detection in vineyards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4EE84E-5C75-444A-1A06-3B30E8578508}"/>
              </a:ext>
            </a:extLst>
          </p:cNvPr>
          <p:cNvSpPr txBox="1"/>
          <p:nvPr/>
        </p:nvSpPr>
        <p:spPr>
          <a:xfrm>
            <a:off x="4249519" y="3023171"/>
            <a:ext cx="3600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Deterministic learning algorithm for object identification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24615E-3818-9516-E682-811432AEB2F2}"/>
              </a:ext>
            </a:extLst>
          </p:cNvPr>
          <p:cNvSpPr txBox="1"/>
          <p:nvPr/>
        </p:nvSpPr>
        <p:spPr>
          <a:xfrm>
            <a:off x="8272310" y="3023171"/>
            <a:ext cx="360032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Deep Learning for satellite imagery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 descr="Immagine che contiene albero, aria aperta&#10;&#10;Descrizione generata automaticamente">
            <a:extLst>
              <a:ext uri="{FF2B5EF4-FFF2-40B4-BE49-F238E27FC236}">
                <a16:creationId xmlns:a16="http://schemas.microsoft.com/office/drawing/2014/main" id="{BFA2E76E-3B36-FB59-7B6F-800A5404A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7" y="4953110"/>
            <a:ext cx="2256650" cy="112269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3B51F91-CA9E-EE5D-673C-F25B8843AB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2851" y="4069611"/>
            <a:ext cx="1411436" cy="1115818"/>
          </a:xfrm>
          <a:prstGeom prst="rect">
            <a:avLst/>
          </a:prstGeom>
        </p:spPr>
      </p:pic>
      <p:pic>
        <p:nvPicPr>
          <p:cNvPr id="14" name="Immagine 13" descr="Immagine che contiene trasporto, schermata, veicolo, aeromobile&#10;&#10;Descrizione generata automaticamente">
            <a:extLst>
              <a:ext uri="{FF2B5EF4-FFF2-40B4-BE49-F238E27FC236}">
                <a16:creationId xmlns:a16="http://schemas.microsoft.com/office/drawing/2014/main" id="{47872387-84E7-7D66-668E-E961667EA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28" y="3862026"/>
            <a:ext cx="1841102" cy="1047188"/>
          </a:xfrm>
          <a:prstGeom prst="rect">
            <a:avLst/>
          </a:prstGeom>
        </p:spPr>
      </p:pic>
      <p:pic>
        <p:nvPicPr>
          <p:cNvPr id="15" name="Immagine 14" descr="Immagine che contiene schermata, Rettangolo, Policromia, quadrato&#10;&#10;Descrizione generata automaticamente">
            <a:extLst>
              <a:ext uri="{FF2B5EF4-FFF2-40B4-BE49-F238E27FC236}">
                <a16:creationId xmlns:a16="http://schemas.microsoft.com/office/drawing/2014/main" id="{12EE4B7B-2F7A-3FDB-CB7F-FEBC490F0D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47" y="3785545"/>
            <a:ext cx="2010392" cy="1328563"/>
          </a:xfrm>
          <a:prstGeom prst="rect">
            <a:avLst/>
          </a:prstGeom>
        </p:spPr>
      </p:pic>
      <p:pic>
        <p:nvPicPr>
          <p:cNvPr id="16" name="Immagine 15" descr="Immagine che contiene grafica, Elementi grafici, schermata, arte&#10;&#10;Descrizione generata automaticamente">
            <a:extLst>
              <a:ext uri="{FF2B5EF4-FFF2-40B4-BE49-F238E27FC236}">
                <a16:creationId xmlns:a16="http://schemas.microsoft.com/office/drawing/2014/main" id="{398AEF8F-8645-8FED-EBF6-37844614C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7263" y="5089365"/>
            <a:ext cx="2924368" cy="1049658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74587756-1CC4-1FC6-F2E8-5E947A3FAE56}"/>
              </a:ext>
            </a:extLst>
          </p:cNvPr>
          <p:cNvSpPr/>
          <p:nvPr/>
        </p:nvSpPr>
        <p:spPr>
          <a:xfrm>
            <a:off x="4945034" y="6089622"/>
            <a:ext cx="1638300" cy="92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Immagine che contiene aria aperta, pianta&#10;&#10;Descrizione generata automaticamente">
            <a:extLst>
              <a:ext uri="{FF2B5EF4-FFF2-40B4-BE49-F238E27FC236}">
                <a16:creationId xmlns:a16="http://schemas.microsoft.com/office/drawing/2014/main" id="{2EF78EA3-7BB8-4E8E-590E-96FDDE3685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2855" y="3560059"/>
            <a:ext cx="1252090" cy="1279710"/>
          </a:xfrm>
          <a:prstGeom prst="rect">
            <a:avLst/>
          </a:prstGeom>
        </p:spPr>
      </p:pic>
      <p:pic>
        <p:nvPicPr>
          <p:cNvPr id="20" name="Immagine 19" descr="Immagine che contiene trasporto&#10;&#10;Descrizione generata automaticamente">
            <a:extLst>
              <a:ext uri="{FF2B5EF4-FFF2-40B4-BE49-F238E27FC236}">
                <a16:creationId xmlns:a16="http://schemas.microsoft.com/office/drawing/2014/main" id="{E3655145-586E-13FF-3BD7-28089ECE11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5926" y="3694463"/>
            <a:ext cx="1462766" cy="1046440"/>
          </a:xfrm>
          <a:prstGeom prst="rect">
            <a:avLst/>
          </a:prstGeom>
        </p:spPr>
      </p:pic>
      <p:pic>
        <p:nvPicPr>
          <p:cNvPr id="21" name="Immagine 20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5A9C5A7A-940A-1534-5CC8-010BCE6756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3347" y="3875448"/>
            <a:ext cx="1775926" cy="2017090"/>
          </a:xfrm>
          <a:prstGeom prst="rect">
            <a:avLst/>
          </a:prstGeom>
        </p:spPr>
      </p:pic>
      <p:pic>
        <p:nvPicPr>
          <p:cNvPr id="22" name="Immagine 21" descr="Immagine che contiene testo, schermata, mappa&#10;&#10;Descrizione generata automaticamente">
            <a:extLst>
              <a:ext uri="{FF2B5EF4-FFF2-40B4-BE49-F238E27FC236}">
                <a16:creationId xmlns:a16="http://schemas.microsoft.com/office/drawing/2014/main" id="{CAC50A16-D015-6D7A-5411-931215FE7E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5926" y="4756881"/>
            <a:ext cx="1408393" cy="13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7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/>
          <p:nvPr/>
        </p:nvSpPr>
        <p:spPr>
          <a:xfrm>
            <a:off x="2921923" y="1305382"/>
            <a:ext cx="6348153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Segmentation of wildfire-affected areas using deep learning</a:t>
            </a:r>
            <a:endParaRPr lang="it-IT" sz="4400" b="1" i="0" u="none" strike="noStrike" cap="none" dirty="0">
              <a:solidFill>
                <a:schemeClr val="accent4">
                  <a:lumMod val="60000"/>
                  <a:lumOff val="4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94367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2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magine 4" descr="Immagine che contiene testo, schermata, numero, Diagramma&#10;&#10;Descrizione generata automaticamente">
            <a:extLst>
              <a:ext uri="{FF2B5EF4-FFF2-40B4-BE49-F238E27FC236}">
                <a16:creationId xmlns:a16="http://schemas.microsoft.com/office/drawing/2014/main" id="{8776406E-5E20-78C2-DF2C-FDC86C8FD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705" y="1181058"/>
            <a:ext cx="4850296" cy="3432018"/>
          </a:xfrm>
          <a:prstGeom prst="rect">
            <a:avLst/>
          </a:prstGeom>
        </p:spPr>
      </p:pic>
      <p:pic>
        <p:nvPicPr>
          <p:cNvPr id="13" name="Immagine 12" descr="Immagine che contiene Elementi grafici, grafica, luna, cerchio&#10;&#10;Descrizione generata automaticamente">
            <a:extLst>
              <a:ext uri="{FF2B5EF4-FFF2-40B4-BE49-F238E27FC236}">
                <a16:creationId xmlns:a16="http://schemas.microsoft.com/office/drawing/2014/main" id="{C55EEEF5-65F0-8FED-FAEB-4E32A5C75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030" y="2179994"/>
            <a:ext cx="2312646" cy="231264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E5A685-FF21-491F-0173-D0A98818D4A5}"/>
              </a:ext>
            </a:extLst>
          </p:cNvPr>
          <p:cNvSpPr txBox="1"/>
          <p:nvPr/>
        </p:nvSpPr>
        <p:spPr>
          <a:xfrm>
            <a:off x="212284" y="1726329"/>
            <a:ext cx="6996898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Detection and mapping of wildfire-affected areas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analyzing the multispectral images from the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  <a:hlinkClick r:id="rId7"/>
              </a:rPr>
              <a:t>Sentinel-2 satellites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with </a:t>
            </a:r>
            <a:r>
              <a:rPr lang="en-US" sz="1800" b="1" dirty="0">
                <a:solidFill>
                  <a:schemeClr val="tx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deep learning techniques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Target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: provide new, powerful tools for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large-scale environmental monitoring and disaster management</a:t>
            </a:r>
            <a:r>
              <a:rPr lang="en-US" sz="1800" i="1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(damage assessment,  post-fire recovery, prevention).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19821C-C21E-F2D3-551F-264B0FA2A389}"/>
              </a:ext>
            </a:extLst>
          </p:cNvPr>
          <p:cNvSpPr txBox="1"/>
          <p:nvPr/>
        </p:nvSpPr>
        <p:spPr>
          <a:xfrm>
            <a:off x="127697" y="1188364"/>
            <a:ext cx="115161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Case study and dataset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4988FF40-2F95-5EE5-CE97-3EDC7F7E06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97" y="3768559"/>
            <a:ext cx="3837366" cy="270948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405AD04-1DDF-27A1-7FBE-50318601D125}"/>
              </a:ext>
            </a:extLst>
          </p:cNvPr>
          <p:cNvSpPr txBox="1"/>
          <p:nvPr/>
        </p:nvSpPr>
        <p:spPr>
          <a:xfrm>
            <a:off x="4314786" y="4386795"/>
            <a:ext cx="7492890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DATASET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114 wildfires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, recorded mainly in the Mediterranean area, from the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  <a:hlinkClick r:id="rId9"/>
              </a:rPr>
              <a:t>Copernicus Emergency Management Service (EMS)</a:t>
            </a:r>
            <a:endParaRPr lang="en-US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a temporal series of 3 images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per event is used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(one before, one during, one after the fire), each with a size of 2048x2048 pixels and a resolution of 10 m (</a:t>
            </a:r>
            <a:r>
              <a:rPr lang="en-US" sz="18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see talk of G. </a:t>
            </a:r>
            <a:r>
              <a:rPr lang="en-US" sz="1800" b="1" dirty="0" err="1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Piparo</a:t>
            </a:r>
            <a:r>
              <a:rPr lang="en-US" sz="18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 on 11/12 for more details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5C99DECF-33F3-FBBD-8899-43E33DFFDD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97" y="3768215"/>
            <a:ext cx="1774790" cy="99831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B2271A-F12D-7F0B-D8F9-3D02B9DD6F81}"/>
              </a:ext>
            </a:extLst>
          </p:cNvPr>
          <p:cNvSpPr txBox="1"/>
          <p:nvPr/>
        </p:nvSpPr>
        <p:spPr>
          <a:xfrm>
            <a:off x="482325" y="6111172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/>
                </a:solidFill>
                <a:latin typeface="Titillium Web" panose="00000500000000000000" pitchFamily="2" charset="0"/>
              </a:rPr>
              <a:t>MAP OF FOREST FIRES</a:t>
            </a:r>
          </a:p>
        </p:txBody>
      </p:sp>
    </p:spTree>
    <p:extLst>
      <p:ext uri="{BB962C8B-B14F-4D97-AF65-F5344CB8AC3E}">
        <p14:creationId xmlns:p14="http://schemas.microsoft.com/office/powerpoint/2010/main" val="387609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3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magine 8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936E2782-4F7E-37B3-A3AF-3249D50FE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077" y="1178574"/>
            <a:ext cx="4720738" cy="5285015"/>
          </a:xfrm>
          <a:prstGeom prst="rect">
            <a:avLst/>
          </a:prstGeom>
        </p:spPr>
      </p:pic>
      <p:pic>
        <p:nvPicPr>
          <p:cNvPr id="11" name="Immagine 10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4745D52F-227B-40E3-A28E-827B94DF7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928" y="3500340"/>
            <a:ext cx="5387450" cy="299302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672E71-AB69-1865-BC1B-22CF76BA74EA}"/>
              </a:ext>
            </a:extLst>
          </p:cNvPr>
          <p:cNvSpPr txBox="1"/>
          <p:nvPr/>
        </p:nvSpPr>
        <p:spPr>
          <a:xfrm>
            <a:off x="127696" y="1694642"/>
            <a:ext cx="926809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UNet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-like model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with Convolutional Long Short Term Memory (</a:t>
            </a:r>
            <a:r>
              <a:rPr lang="en-US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ConvLSTM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) layers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</a:rPr>
              <a:t>Custom </a:t>
            </a:r>
            <a:r>
              <a:rPr lang="it-IT" sz="180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loss</a:t>
            </a: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it-IT" sz="180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function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</a:rPr>
              <a:t>, sum of </a:t>
            </a:r>
            <a:r>
              <a:rPr lang="it-IT" sz="1800" u="sng" dirty="0" err="1">
                <a:solidFill>
                  <a:schemeClr val="tx1"/>
                </a:solidFill>
                <a:latin typeface="Titillium Web" panose="00000500000000000000" pitchFamily="2" charset="0"/>
              </a:rPr>
              <a:t>binary</a:t>
            </a:r>
            <a:r>
              <a:rPr lang="it-IT" sz="1800" u="sng" dirty="0">
                <a:solidFill>
                  <a:schemeClr val="tx1"/>
                </a:solidFill>
                <a:latin typeface="Titillium Web" panose="00000500000000000000" pitchFamily="2" charset="0"/>
              </a:rPr>
              <a:t> cross-</a:t>
            </a:r>
            <a:r>
              <a:rPr lang="it-IT" sz="1800" u="sng" dirty="0" err="1">
                <a:solidFill>
                  <a:schemeClr val="tx1"/>
                </a:solidFill>
                <a:latin typeface="Titillium Web" panose="00000500000000000000" pitchFamily="2" charset="0"/>
              </a:rPr>
              <a:t>entropy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</a:rPr>
              <a:t>, </a:t>
            </a:r>
            <a:r>
              <a:rPr lang="it-IT" sz="1800" u="sng" dirty="0">
                <a:solidFill>
                  <a:schemeClr val="tx1"/>
                </a:solidFill>
                <a:latin typeface="Titillium Web" panose="00000500000000000000" pitchFamily="2" charset="0"/>
              </a:rPr>
              <a:t>Dice-</a:t>
            </a:r>
            <a:r>
              <a:rPr lang="it-IT" sz="1800" u="sng" dirty="0" err="1">
                <a:solidFill>
                  <a:schemeClr val="tx1"/>
                </a:solidFill>
                <a:latin typeface="Titillium Web" panose="00000500000000000000" pitchFamily="2" charset="0"/>
              </a:rPr>
              <a:t>loss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</a:rPr>
              <a:t> and </a:t>
            </a:r>
            <a:r>
              <a:rPr lang="it-IT" sz="1800" u="sng" dirty="0" err="1">
                <a:solidFill>
                  <a:schemeClr val="tx1"/>
                </a:solidFill>
                <a:latin typeface="Titillium Web" panose="00000500000000000000" pitchFamily="2" charset="0"/>
              </a:rPr>
              <a:t>Jaccard-loss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Titillium Web" panose="00000500000000000000" pitchFamily="2" charset="0"/>
              </a:rPr>
              <a:t>terms</a:t>
            </a:r>
            <a:endParaRPr lang="en-US" sz="1800" dirty="0">
              <a:solidFill>
                <a:schemeClr val="tx1"/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Input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: patches of dimension 256x256 pixels containing at least 1% of burnt pixels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Data augmentation: </a:t>
            </a:r>
            <a:r>
              <a:rPr lang="en-US" sz="1800" u="sng" dirty="0">
                <a:latin typeface="Titillium Web" panose="00000500000000000000" pitchFamily="2" charset="0"/>
                <a:cs typeface="Times New Roman" panose="02020603050405020304" pitchFamily="18" charset="0"/>
              </a:rPr>
              <a:t>random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rotations of 90°,180°, 270° + mirroring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Output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: binary mask of burnt pixels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4833C0-06DA-A1B4-49C3-65702400269A}"/>
              </a:ext>
            </a:extLst>
          </p:cNvPr>
          <p:cNvSpPr txBox="1"/>
          <p:nvPr/>
        </p:nvSpPr>
        <p:spPr>
          <a:xfrm>
            <a:off x="127697" y="1188364"/>
            <a:ext cx="90056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Model architecture and training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A98AA3-96C4-129B-6751-460778284AEF}"/>
              </a:ext>
            </a:extLst>
          </p:cNvPr>
          <p:cNvSpPr txBox="1"/>
          <p:nvPr/>
        </p:nvSpPr>
        <p:spPr>
          <a:xfrm>
            <a:off x="4768924" y="4114587"/>
            <a:ext cx="36865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To ensure the robustness of the model, a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5-fold cross-validation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was performed using 95 event, achieving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stable convergence and consistent accuracy 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across all folds.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8442003-B727-A624-5AEC-39F64B277A73}"/>
              </a:ext>
            </a:extLst>
          </p:cNvPr>
          <p:cNvSpPr txBox="1"/>
          <p:nvPr/>
        </p:nvSpPr>
        <p:spPr>
          <a:xfrm>
            <a:off x="4874168" y="5670120"/>
            <a:ext cx="5544275" cy="116955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  <a:latin typeface="Titillium Web" panose="00000500000000000000" pitchFamily="2" charset="0"/>
              </a:rPr>
              <a:t>Avg</a:t>
            </a: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. </a:t>
            </a:r>
            <a:r>
              <a:rPr lang="it-IT" b="1" dirty="0" err="1">
                <a:solidFill>
                  <a:srgbClr val="0070C0"/>
                </a:solidFill>
                <a:latin typeface="Titillium Web" panose="00000500000000000000" pitchFamily="2" charset="0"/>
              </a:rPr>
              <a:t>train</a:t>
            </a: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. </a:t>
            </a:r>
            <a:r>
              <a:rPr lang="it-IT" b="1" dirty="0" err="1">
                <a:solidFill>
                  <a:srgbClr val="0070C0"/>
                </a:solidFill>
                <a:latin typeface="Titillium Web" panose="00000500000000000000" pitchFamily="2" charset="0"/>
              </a:rPr>
              <a:t>loss</a:t>
            </a: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: 0.303 ± 0.009 </a:t>
            </a:r>
          </a:p>
          <a:p>
            <a:r>
              <a:rPr lang="it-IT" b="1" dirty="0" err="1">
                <a:solidFill>
                  <a:srgbClr val="0070C0"/>
                </a:solidFill>
                <a:latin typeface="Titillium Web" panose="00000500000000000000" pitchFamily="2" charset="0"/>
              </a:rPr>
              <a:t>Avg</a:t>
            </a: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. </a:t>
            </a:r>
            <a:r>
              <a:rPr lang="it-IT" b="1" dirty="0" err="1">
                <a:solidFill>
                  <a:srgbClr val="0070C0"/>
                </a:solidFill>
                <a:latin typeface="Titillium Web" panose="00000500000000000000" pitchFamily="2" charset="0"/>
              </a:rPr>
              <a:t>valid</a:t>
            </a: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. </a:t>
            </a:r>
            <a:r>
              <a:rPr lang="it-IT" b="1" dirty="0" err="1">
                <a:solidFill>
                  <a:srgbClr val="0070C0"/>
                </a:solidFill>
                <a:latin typeface="Titillium Web" panose="00000500000000000000" pitchFamily="2" charset="0"/>
              </a:rPr>
              <a:t>loss</a:t>
            </a: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: 0.286 ± 0.002</a:t>
            </a:r>
          </a:p>
          <a:p>
            <a:endParaRPr lang="it-IT" b="1" dirty="0">
              <a:solidFill>
                <a:srgbClr val="0070C0"/>
              </a:solidFill>
              <a:latin typeface="Titillium Web" panose="00000500000000000000" pitchFamily="2" charset="0"/>
            </a:endParaRPr>
          </a:p>
          <a:p>
            <a:endParaRPr lang="it-IT" b="1" dirty="0">
              <a:solidFill>
                <a:srgbClr val="0070C0"/>
              </a:solidFill>
              <a:latin typeface="Titillium Web" panose="00000500000000000000" pitchFamily="2" charset="0"/>
            </a:endParaRPr>
          </a:p>
          <a:p>
            <a:endParaRPr lang="it-IT" b="1" dirty="0">
              <a:solidFill>
                <a:srgbClr val="0070C0"/>
              </a:solidFill>
              <a:latin typeface="Titillium Web" panose="00000500000000000000" pitchFamily="2" charset="0"/>
            </a:endParaRPr>
          </a:p>
          <a:p>
            <a:r>
              <a:rPr lang="it-IT" b="1" dirty="0" err="1">
                <a:solidFill>
                  <a:srgbClr val="00B050"/>
                </a:solidFill>
                <a:latin typeface="Titillium Web" panose="00000500000000000000" pitchFamily="2" charset="0"/>
              </a:rPr>
              <a:t>Avg</a:t>
            </a:r>
            <a:r>
              <a:rPr lang="it-IT" b="1" dirty="0">
                <a:solidFill>
                  <a:srgbClr val="00B050"/>
                </a:solidFill>
                <a:latin typeface="Titillium Web" panose="00000500000000000000" pitchFamily="2" charset="0"/>
              </a:rPr>
              <a:t>. </a:t>
            </a:r>
            <a:r>
              <a:rPr lang="it-IT" b="1" dirty="0" err="1">
                <a:solidFill>
                  <a:srgbClr val="00B050"/>
                </a:solidFill>
                <a:latin typeface="Titillium Web" panose="00000500000000000000" pitchFamily="2" charset="0"/>
              </a:rPr>
              <a:t>train</a:t>
            </a:r>
            <a:r>
              <a:rPr lang="it-IT" b="1" dirty="0">
                <a:solidFill>
                  <a:srgbClr val="00B050"/>
                </a:solidFill>
                <a:latin typeface="Titillium Web" panose="00000500000000000000" pitchFamily="2" charset="0"/>
              </a:rPr>
              <a:t>. </a:t>
            </a:r>
            <a:r>
              <a:rPr lang="it-IT" b="1" dirty="0" err="1">
                <a:solidFill>
                  <a:srgbClr val="00B050"/>
                </a:solidFill>
                <a:latin typeface="Titillium Web" panose="00000500000000000000" pitchFamily="2" charset="0"/>
              </a:rPr>
              <a:t>accuracy</a:t>
            </a:r>
            <a:r>
              <a:rPr lang="it-IT" b="1" dirty="0">
                <a:solidFill>
                  <a:srgbClr val="00B050"/>
                </a:solidFill>
                <a:latin typeface="Titillium Web" panose="00000500000000000000" pitchFamily="2" charset="0"/>
              </a:rPr>
              <a:t>: 0.928 ± 0.008</a:t>
            </a:r>
          </a:p>
          <a:p>
            <a:r>
              <a:rPr lang="it-IT" b="1" dirty="0" err="1">
                <a:solidFill>
                  <a:srgbClr val="00B050"/>
                </a:solidFill>
                <a:latin typeface="Titillium Web" panose="00000500000000000000" pitchFamily="2" charset="0"/>
              </a:rPr>
              <a:t>Avg</a:t>
            </a:r>
            <a:r>
              <a:rPr lang="it-IT" b="1" dirty="0">
                <a:solidFill>
                  <a:srgbClr val="00B050"/>
                </a:solidFill>
                <a:latin typeface="Titillium Web" panose="00000500000000000000" pitchFamily="2" charset="0"/>
              </a:rPr>
              <a:t>. </a:t>
            </a:r>
            <a:r>
              <a:rPr lang="it-IT" b="1" dirty="0" err="1">
                <a:solidFill>
                  <a:srgbClr val="00B050"/>
                </a:solidFill>
                <a:latin typeface="Titillium Web" panose="00000500000000000000" pitchFamily="2" charset="0"/>
              </a:rPr>
              <a:t>valid</a:t>
            </a:r>
            <a:r>
              <a:rPr lang="it-IT" b="1" dirty="0">
                <a:solidFill>
                  <a:srgbClr val="00B050"/>
                </a:solidFill>
                <a:latin typeface="Titillium Web" panose="00000500000000000000" pitchFamily="2" charset="0"/>
              </a:rPr>
              <a:t>. </a:t>
            </a:r>
            <a:r>
              <a:rPr lang="it-IT" b="1" dirty="0" err="1">
                <a:solidFill>
                  <a:srgbClr val="00B050"/>
                </a:solidFill>
                <a:latin typeface="Titillium Web" panose="00000500000000000000" pitchFamily="2" charset="0"/>
              </a:rPr>
              <a:t>accuracy</a:t>
            </a:r>
            <a:r>
              <a:rPr lang="it-IT" b="1" dirty="0">
                <a:solidFill>
                  <a:srgbClr val="00B050"/>
                </a:solidFill>
                <a:latin typeface="Titillium Web" panose="00000500000000000000" pitchFamily="2" charset="0"/>
              </a:rPr>
              <a:t>: 0.935 ± 0.002</a:t>
            </a:r>
          </a:p>
        </p:txBody>
      </p:sp>
    </p:spTree>
    <p:extLst>
      <p:ext uri="{BB962C8B-B14F-4D97-AF65-F5344CB8AC3E}">
        <p14:creationId xmlns:p14="http://schemas.microsoft.com/office/powerpoint/2010/main" val="305088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4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Immagine 1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47DD9E3B-5259-D1BC-DC59-B0C042FCA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532" y="3759929"/>
            <a:ext cx="3672467" cy="2754350"/>
          </a:xfrm>
          <a:prstGeom prst="rect">
            <a:avLst/>
          </a:prstGeom>
        </p:spPr>
      </p:pic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DC83A866-9256-795A-4EBB-99CBF9EBBD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068" t="11348"/>
          <a:stretch/>
        </p:blipFill>
        <p:spPr>
          <a:xfrm>
            <a:off x="9540145" y="1193739"/>
            <a:ext cx="2970341" cy="2443856"/>
          </a:xfrm>
          <a:prstGeom prst="rect">
            <a:avLst/>
          </a:prstGeom>
        </p:spPr>
      </p:pic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900041BB-3E5D-F5CE-5A10-E1ED8C722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35963"/>
              </p:ext>
            </p:extLst>
          </p:nvPr>
        </p:nvGraphicFramePr>
        <p:xfrm>
          <a:off x="5484366" y="3818154"/>
          <a:ext cx="2621345" cy="2443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6287">
                  <a:extLst>
                    <a:ext uri="{9D8B030D-6E8A-4147-A177-3AD203B41FA5}">
                      <a16:colId xmlns:a16="http://schemas.microsoft.com/office/drawing/2014/main" val="482533502"/>
                    </a:ext>
                  </a:extLst>
                </a:gridCol>
                <a:gridCol w="855058">
                  <a:extLst>
                    <a:ext uri="{9D8B030D-6E8A-4147-A177-3AD203B41FA5}">
                      <a16:colId xmlns:a16="http://schemas.microsoft.com/office/drawing/2014/main" val="305083271"/>
                    </a:ext>
                  </a:extLst>
                </a:gridCol>
              </a:tblGrid>
              <a:tr h="258239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b="1" dirty="0" err="1">
                          <a:latin typeface="Titillium Web" panose="00000500000000000000" pitchFamily="2" charset="0"/>
                        </a:rPr>
                        <a:t>Metrics</a:t>
                      </a:r>
                      <a:endParaRPr lang="it-IT" sz="1400" b="1" dirty="0">
                        <a:latin typeface="Titillium Web" panose="000005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188659"/>
                  </a:ext>
                </a:extLst>
              </a:tr>
              <a:tr h="310256">
                <a:tc>
                  <a:txBody>
                    <a:bodyPr/>
                    <a:lstStyle/>
                    <a:p>
                      <a:r>
                        <a:rPr lang="it-IT" sz="1400" b="1" dirty="0">
                          <a:latin typeface="Titillium Web" panose="00000500000000000000" pitchFamily="2" charset="0"/>
                        </a:rPr>
                        <a:t>Best </a:t>
                      </a:r>
                      <a:r>
                        <a:rPr lang="it-IT" sz="1400" b="1" dirty="0" err="1">
                          <a:latin typeface="Titillium Web" panose="00000500000000000000" pitchFamily="2" charset="0"/>
                        </a:rPr>
                        <a:t>Threshold</a:t>
                      </a:r>
                      <a:endParaRPr lang="it-IT" sz="1400" b="1" dirty="0">
                        <a:latin typeface="Titillium Web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tillium Web" panose="00000500000000000000" pitchFamily="2" charset="0"/>
                        </a:rPr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354583"/>
                  </a:ext>
                </a:extLst>
              </a:tr>
              <a:tr h="288528">
                <a:tc>
                  <a:txBody>
                    <a:bodyPr/>
                    <a:lstStyle/>
                    <a:p>
                      <a:r>
                        <a:rPr lang="it-IT" sz="1400" b="1" dirty="0" err="1">
                          <a:latin typeface="Titillium Web" panose="00000500000000000000" pitchFamily="2" charset="0"/>
                        </a:rPr>
                        <a:t>Accuracy</a:t>
                      </a:r>
                      <a:endParaRPr lang="it-IT" sz="1400" b="1" dirty="0">
                        <a:latin typeface="Titillium Web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tillium Web" panose="00000500000000000000" pitchFamily="2" charset="0"/>
                        </a:rPr>
                        <a:t>0.94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92756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it-IT" sz="1400" b="1" dirty="0">
                          <a:latin typeface="Titillium Web" panose="00000500000000000000" pitchFamily="2" charset="0"/>
                        </a:rPr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tillium Web" panose="00000500000000000000" pitchFamily="2" charset="0"/>
                        </a:rPr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308396"/>
                  </a:ext>
                </a:extLst>
              </a:tr>
              <a:tr h="288528">
                <a:tc>
                  <a:txBody>
                    <a:bodyPr/>
                    <a:lstStyle/>
                    <a:p>
                      <a:r>
                        <a:rPr lang="it-IT" sz="1400" b="1" dirty="0">
                          <a:latin typeface="Titillium Web" panose="00000500000000000000" pitchFamily="2" charset="0"/>
                        </a:rPr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tillium Web" panose="00000500000000000000" pitchFamily="2" charset="0"/>
                        </a:rPr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376355"/>
                  </a:ext>
                </a:extLst>
              </a:tr>
              <a:tr h="288528">
                <a:tc>
                  <a:txBody>
                    <a:bodyPr/>
                    <a:lstStyle/>
                    <a:p>
                      <a:r>
                        <a:rPr lang="it-IT" sz="1400" b="1" dirty="0">
                          <a:latin typeface="Titillium Web" panose="00000500000000000000" pitchFamily="2" charset="0"/>
                        </a:rPr>
                        <a:t>F1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tillium Web" panose="00000500000000000000" pitchFamily="2" charset="0"/>
                        </a:rPr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71856"/>
                  </a:ext>
                </a:extLst>
              </a:tr>
              <a:tr h="288528">
                <a:tc>
                  <a:txBody>
                    <a:bodyPr/>
                    <a:lstStyle/>
                    <a:p>
                      <a:r>
                        <a:rPr lang="it-IT" sz="1400" b="1" dirty="0">
                          <a:latin typeface="Titillium Web" panose="00000500000000000000" pitchFamily="2" charset="0"/>
                        </a:rPr>
                        <a:t>Dice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tillium Web" panose="00000500000000000000" pitchFamily="2" charset="0"/>
                        </a:rPr>
                        <a:t>0.92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267884"/>
                  </a:ext>
                </a:extLst>
              </a:tr>
              <a:tr h="288528">
                <a:tc>
                  <a:txBody>
                    <a:bodyPr/>
                    <a:lstStyle/>
                    <a:p>
                      <a:r>
                        <a:rPr lang="it-IT" sz="1400" b="1" dirty="0" err="1">
                          <a:latin typeface="Titillium Web" panose="00000500000000000000" pitchFamily="2" charset="0"/>
                        </a:rPr>
                        <a:t>Jaccard</a:t>
                      </a:r>
                      <a:endParaRPr lang="it-IT" sz="1400" b="1" dirty="0">
                        <a:latin typeface="Titillium Web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Titillium Web" panose="00000500000000000000" pitchFamily="2" charset="0"/>
                        </a:rPr>
                        <a:t>0.86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803401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11D12A-5EBB-6F78-38E7-CA078D1AD9C5}"/>
              </a:ext>
            </a:extLst>
          </p:cNvPr>
          <p:cNvSpPr txBox="1"/>
          <p:nvPr/>
        </p:nvSpPr>
        <p:spPr>
          <a:xfrm>
            <a:off x="162807" y="1740662"/>
            <a:ext cx="479365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The loss and accuracy curves stabilize around 75-100 epochs, </a:t>
            </a:r>
            <a:r>
              <a:rPr lang="en-US" sz="1800" u="sng" dirty="0">
                <a:latin typeface="Titillium Web" panose="00000500000000000000" pitchFamily="2" charset="0"/>
                <a:cs typeface="Times New Roman" panose="02020603050405020304" pitchFamily="18" charset="0"/>
              </a:rPr>
              <a:t>without overfitting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The final, high values for the metrics (94% accuracy, 95% precision, recall and F1 score) indicate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strong capability of the trained model in identifying burnt areas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The ROC curve, with an AUC score close to 0.95, indicates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high discriminatory power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Dice (0.92) and Jaccard (0.86) scores confirm the </a:t>
            </a:r>
            <a:r>
              <a:rPr lang="en-US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effectiveness in segmenting burnt areas</a:t>
            </a:r>
            <a:r>
              <a:rPr lang="en-US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, with solid overlap between predicted and actually affected regions.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0B1B1F-15AC-BC72-398C-CF07E5356E10}"/>
              </a:ext>
            </a:extLst>
          </p:cNvPr>
          <p:cNvSpPr txBox="1"/>
          <p:nvPr/>
        </p:nvSpPr>
        <p:spPr>
          <a:xfrm>
            <a:off x="127697" y="1188364"/>
            <a:ext cx="90056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Results and performances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A3D25743-925E-7102-0BF3-6AEE258E9B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348" r="51068"/>
          <a:stretch/>
        </p:blipFill>
        <p:spPr>
          <a:xfrm>
            <a:off x="6006789" y="1193739"/>
            <a:ext cx="2970341" cy="244385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4DEDDA-0DC8-3855-D49F-FA8A937501B7}"/>
              </a:ext>
            </a:extLst>
          </p:cNvPr>
          <p:cNvSpPr txBox="1"/>
          <p:nvPr/>
        </p:nvSpPr>
        <p:spPr>
          <a:xfrm>
            <a:off x="6081305" y="1188364"/>
            <a:ext cx="461665" cy="6538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800" dirty="0"/>
              <a:t>loss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6B5A3B-D4B4-F0C1-D690-EC29C0D84430}"/>
              </a:ext>
            </a:extLst>
          </p:cNvPr>
          <p:cNvSpPr txBox="1"/>
          <p:nvPr/>
        </p:nvSpPr>
        <p:spPr>
          <a:xfrm>
            <a:off x="9141473" y="1137769"/>
            <a:ext cx="461665" cy="1181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800" dirty="0"/>
              <a:t>accuracy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8E34BFE-7EE0-9280-6319-74EE342727A4}"/>
              </a:ext>
            </a:extLst>
          </p:cNvPr>
          <p:cNvSpPr txBox="1"/>
          <p:nvPr/>
        </p:nvSpPr>
        <p:spPr>
          <a:xfrm>
            <a:off x="8138658" y="3429850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epochs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85ACAA-9DCF-0017-7C80-95F854654E77}"/>
              </a:ext>
            </a:extLst>
          </p:cNvPr>
          <p:cNvSpPr txBox="1"/>
          <p:nvPr/>
        </p:nvSpPr>
        <p:spPr>
          <a:xfrm>
            <a:off x="11108999" y="3452152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epochs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081D60-BE96-AB75-C6C2-2A62B989F3C8}"/>
              </a:ext>
            </a:extLst>
          </p:cNvPr>
          <p:cNvSpPr txBox="1"/>
          <p:nvPr/>
        </p:nvSpPr>
        <p:spPr>
          <a:xfrm>
            <a:off x="1273064" y="6048092"/>
            <a:ext cx="2573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itillium Web" pitchFamily="2" charset="77"/>
              </a:rPr>
              <a:t>see also </a:t>
            </a:r>
            <a:r>
              <a:rPr lang="en-GB" sz="1600" dirty="0">
                <a:latin typeface="Titillium Web" pitchFamily="2" charset="77"/>
                <a:hlinkClick r:id="rId7"/>
              </a:rPr>
              <a:t>G. Piparo, SIF 2024</a:t>
            </a:r>
            <a:endParaRPr lang="en-GB" sz="1600" dirty="0"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03248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5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magine 4" descr="Immagine che contiene mappa, schermata&#10;&#10;Descrizione generata automaticamente">
            <a:extLst>
              <a:ext uri="{FF2B5EF4-FFF2-40B4-BE49-F238E27FC236}">
                <a16:creationId xmlns:a16="http://schemas.microsoft.com/office/drawing/2014/main" id="{EE9195B6-23E2-E0B5-6357-E225EB49C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550" y="2554053"/>
            <a:ext cx="2951339" cy="2951339"/>
          </a:xfrm>
          <a:prstGeom prst="rect">
            <a:avLst/>
          </a:prstGeom>
        </p:spPr>
      </p:pic>
      <p:pic>
        <p:nvPicPr>
          <p:cNvPr id="7" name="Immagine 6" descr="Immagine che contiene mappa, schermata, testo&#10;&#10;Descrizione generata automaticamente">
            <a:extLst>
              <a:ext uri="{FF2B5EF4-FFF2-40B4-BE49-F238E27FC236}">
                <a16:creationId xmlns:a16="http://schemas.microsoft.com/office/drawing/2014/main" id="{EEC4EBEC-1690-54B0-D149-A3AC874A8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0" y="2554057"/>
            <a:ext cx="2951338" cy="2951338"/>
          </a:xfrm>
          <a:prstGeom prst="rect">
            <a:avLst/>
          </a:prstGeom>
        </p:spPr>
      </p:pic>
      <p:pic>
        <p:nvPicPr>
          <p:cNvPr id="9" name="Immagine 8" descr="Immagine che contiene mappa, schermata&#10;&#10;Descrizione generata automaticamente">
            <a:extLst>
              <a:ext uri="{FF2B5EF4-FFF2-40B4-BE49-F238E27FC236}">
                <a16:creationId xmlns:a16="http://schemas.microsoft.com/office/drawing/2014/main" id="{63A85076-173C-7D98-61AD-C1FEA7C0E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450" y="2554057"/>
            <a:ext cx="2951338" cy="2951338"/>
          </a:xfrm>
          <a:prstGeom prst="rect">
            <a:avLst/>
          </a:prstGeom>
        </p:spPr>
      </p:pic>
      <p:pic>
        <p:nvPicPr>
          <p:cNvPr id="11" name="Immagine 10" descr="Immagine che contiene mappa, schermata&#10;&#10;Descrizione generata automaticamente">
            <a:extLst>
              <a:ext uri="{FF2B5EF4-FFF2-40B4-BE49-F238E27FC236}">
                <a16:creationId xmlns:a16="http://schemas.microsoft.com/office/drawing/2014/main" id="{D5A31E5C-D5A3-DBB5-2022-9739B917D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554054"/>
            <a:ext cx="2951339" cy="29513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380107-02B5-D9A3-EDD4-7170E5F6860F}"/>
              </a:ext>
            </a:extLst>
          </p:cNvPr>
          <p:cNvSpPr txBox="1"/>
          <p:nvPr/>
        </p:nvSpPr>
        <p:spPr>
          <a:xfrm>
            <a:off x="96215" y="2123166"/>
            <a:ext cx="2994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1"/>
                </a:solidFill>
                <a:latin typeface="Titillium Web" panose="00000500000000000000" pitchFamily="2" charset="0"/>
              </a:rPr>
              <a:t>BEFORE FIRE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DB045-4F65-6491-FE81-5A059C5CDEE1}"/>
              </a:ext>
            </a:extLst>
          </p:cNvPr>
          <p:cNvSpPr txBox="1"/>
          <p:nvPr/>
        </p:nvSpPr>
        <p:spPr>
          <a:xfrm>
            <a:off x="3069001" y="2123166"/>
            <a:ext cx="2994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1"/>
                </a:solidFill>
                <a:latin typeface="Titillium Web" panose="00000500000000000000" pitchFamily="2" charset="0"/>
              </a:rPr>
              <a:t>NEAR FIRE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4629621-FFBE-8DFA-1CB7-7C68359AEB3B}"/>
              </a:ext>
            </a:extLst>
          </p:cNvPr>
          <p:cNvSpPr txBox="1"/>
          <p:nvPr/>
        </p:nvSpPr>
        <p:spPr>
          <a:xfrm>
            <a:off x="6161527" y="2123166"/>
            <a:ext cx="2994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1"/>
                </a:solidFill>
                <a:latin typeface="Titillium Web" panose="00000500000000000000" pitchFamily="2" charset="0"/>
              </a:rPr>
              <a:t>AFTER FIRE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1EA76E-5DC4-3DC8-AAA9-C5D4C70804E5}"/>
              </a:ext>
            </a:extLst>
          </p:cNvPr>
          <p:cNvSpPr txBox="1"/>
          <p:nvPr/>
        </p:nvSpPr>
        <p:spPr>
          <a:xfrm>
            <a:off x="9080101" y="2110516"/>
            <a:ext cx="2994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F0000"/>
                </a:solidFill>
                <a:latin typeface="Titillium Web" panose="00000500000000000000" pitchFamily="2" charset="0"/>
              </a:rPr>
              <a:t>PREDICTION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CCA5966-39AC-1F6D-76C1-D0BE485A2364}"/>
              </a:ext>
            </a:extLst>
          </p:cNvPr>
          <p:cNvSpPr txBox="1"/>
          <p:nvPr/>
        </p:nvSpPr>
        <p:spPr>
          <a:xfrm>
            <a:off x="127697" y="1188364"/>
            <a:ext cx="90056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Results and performances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7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24308E7-1048-2345-C9C1-93FD7D62182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magine 5" descr="Immagine che contiene mappa, schermata, testo&#10;&#10;Descrizione generata automaticamente">
            <a:extLst>
              <a:ext uri="{FF2B5EF4-FFF2-40B4-BE49-F238E27FC236}">
                <a16:creationId xmlns:a16="http://schemas.microsoft.com/office/drawing/2014/main" id="{EB2AAC3C-7848-227D-BB01-8711EA5AF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5" y="2554057"/>
            <a:ext cx="2951338" cy="2951338"/>
          </a:xfrm>
          <a:prstGeom prst="rect">
            <a:avLst/>
          </a:prstGeom>
        </p:spPr>
      </p:pic>
      <p:pic>
        <p:nvPicPr>
          <p:cNvPr id="10" name="Immagine 9" descr="Immagine che contiene mappa, schermata&#10;&#10;Descrizione generata automaticamente">
            <a:extLst>
              <a:ext uri="{FF2B5EF4-FFF2-40B4-BE49-F238E27FC236}">
                <a16:creationId xmlns:a16="http://schemas.microsoft.com/office/drawing/2014/main" id="{338DCF32-0A95-5A5A-9317-F4942A144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330" y="2554057"/>
            <a:ext cx="2951338" cy="2951338"/>
          </a:xfrm>
          <a:prstGeom prst="rect">
            <a:avLst/>
          </a:prstGeom>
        </p:spPr>
      </p:pic>
      <p:pic>
        <p:nvPicPr>
          <p:cNvPr id="13" name="Immagine 12" descr="Immagine che contiene mappa, schermata, testo&#10;&#10;Descrizione generata automaticamente">
            <a:extLst>
              <a:ext uri="{FF2B5EF4-FFF2-40B4-BE49-F238E27FC236}">
                <a16:creationId xmlns:a16="http://schemas.microsoft.com/office/drawing/2014/main" id="{CEABF468-1800-C6C2-A291-982A31062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735" y="2559700"/>
            <a:ext cx="2945695" cy="2945695"/>
          </a:xfrm>
          <a:prstGeom prst="rect">
            <a:avLst/>
          </a:prstGeom>
        </p:spPr>
      </p:pic>
      <p:pic>
        <p:nvPicPr>
          <p:cNvPr id="15" name="Immagine 14" descr="Immagine che contiene mappa, schermata, testo&#10;&#10;Descrizione generata automaticamente">
            <a:extLst>
              <a:ext uri="{FF2B5EF4-FFF2-40B4-BE49-F238E27FC236}">
                <a16:creationId xmlns:a16="http://schemas.microsoft.com/office/drawing/2014/main" id="{0BF3E905-F9B9-4EB7-3561-2ECCF03A97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2329" y="2554057"/>
            <a:ext cx="2945695" cy="29456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1E2F1D-5797-CD53-2231-2CB8ABC1D89A}"/>
              </a:ext>
            </a:extLst>
          </p:cNvPr>
          <p:cNvSpPr txBox="1"/>
          <p:nvPr/>
        </p:nvSpPr>
        <p:spPr>
          <a:xfrm>
            <a:off x="96215" y="2123166"/>
            <a:ext cx="2994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1"/>
                </a:solidFill>
                <a:latin typeface="Titillium Web" panose="00000500000000000000" pitchFamily="2" charset="0"/>
              </a:rPr>
              <a:t>BEFORE FIRE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A8A2FB-F6B1-9DD5-E2DF-59047837A869}"/>
              </a:ext>
            </a:extLst>
          </p:cNvPr>
          <p:cNvSpPr txBox="1"/>
          <p:nvPr/>
        </p:nvSpPr>
        <p:spPr>
          <a:xfrm>
            <a:off x="3069001" y="2123166"/>
            <a:ext cx="2994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1"/>
                </a:solidFill>
                <a:latin typeface="Titillium Web" panose="00000500000000000000" pitchFamily="2" charset="0"/>
              </a:rPr>
              <a:t>NEAR FIRE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A7AD19-15D6-EF6B-A8A3-C4E7E1299CFA}"/>
              </a:ext>
            </a:extLst>
          </p:cNvPr>
          <p:cNvSpPr txBox="1"/>
          <p:nvPr/>
        </p:nvSpPr>
        <p:spPr>
          <a:xfrm>
            <a:off x="6161527" y="2123166"/>
            <a:ext cx="2994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1"/>
                </a:solidFill>
                <a:latin typeface="Titillium Web" panose="00000500000000000000" pitchFamily="2" charset="0"/>
              </a:rPr>
              <a:t>AFTER FIRE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41ED7E-6D92-BC5D-E817-D1B3F21FF2C6}"/>
              </a:ext>
            </a:extLst>
          </p:cNvPr>
          <p:cNvSpPr txBox="1"/>
          <p:nvPr/>
        </p:nvSpPr>
        <p:spPr>
          <a:xfrm>
            <a:off x="9080101" y="2110516"/>
            <a:ext cx="2994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F0000"/>
                </a:solidFill>
                <a:latin typeface="Titillium Web" panose="00000500000000000000" pitchFamily="2" charset="0"/>
              </a:rPr>
              <a:t>PREDICTION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A483DF-870C-5E19-AC0B-264087F5112B}"/>
              </a:ext>
            </a:extLst>
          </p:cNvPr>
          <p:cNvSpPr txBox="1"/>
          <p:nvPr/>
        </p:nvSpPr>
        <p:spPr>
          <a:xfrm>
            <a:off x="127697" y="1188364"/>
            <a:ext cx="90056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Results and performances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78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BE443434-35E4-DF9D-2E17-51E46772E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>
            <a:extLst>
              <a:ext uri="{FF2B5EF4-FFF2-40B4-BE49-F238E27FC236}">
                <a16:creationId xmlns:a16="http://schemas.microsoft.com/office/drawing/2014/main" id="{0642B242-68CD-A87B-79B3-CC8DB81E3E2A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>
              <a:extLst>
                <a:ext uri="{FF2B5EF4-FFF2-40B4-BE49-F238E27FC236}">
                  <a16:creationId xmlns:a16="http://schemas.microsoft.com/office/drawing/2014/main" id="{C4556706-501E-341E-736D-2C91F2437AB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>
              <a:extLst>
                <a:ext uri="{FF2B5EF4-FFF2-40B4-BE49-F238E27FC236}">
                  <a16:creationId xmlns:a16="http://schemas.microsoft.com/office/drawing/2014/main" id="{A3396891-4161-0F46-48E8-6FE7ADA76D2D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7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28" name="Google Shape;128;p1">
            <a:extLst>
              <a:ext uri="{FF2B5EF4-FFF2-40B4-BE49-F238E27FC236}">
                <a16:creationId xmlns:a16="http://schemas.microsoft.com/office/drawing/2014/main" id="{BA2CE7E1-01F5-B08D-EAA6-8F0B1B00E4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EE0D3595-B4DF-FB46-FDED-1BD10EF8DF0D}"/>
              </a:ext>
            </a:extLst>
          </p:cNvPr>
          <p:cNvSpPr txBox="1"/>
          <p:nvPr/>
        </p:nvSpPr>
        <p:spPr>
          <a:xfrm>
            <a:off x="0" y="6536581"/>
            <a:ext cx="52155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2nd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Spoke2 meeting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Catania, 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10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-12 December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14BE57-2750-08A6-CDCD-D86CF0A8F3A5}"/>
              </a:ext>
            </a:extLst>
          </p:cNvPr>
          <p:cNvSpPr txBox="1"/>
          <p:nvPr/>
        </p:nvSpPr>
        <p:spPr>
          <a:xfrm>
            <a:off x="127697" y="1188364"/>
            <a:ext cx="90056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Computational resources</a:t>
            </a:r>
            <a:endParaRPr lang="it-IT" sz="2400" b="1" i="1" u="sng" dirty="0">
              <a:solidFill>
                <a:schemeClr val="accent4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24;p32">
            <a:extLst>
              <a:ext uri="{FF2B5EF4-FFF2-40B4-BE49-F238E27FC236}">
                <a16:creationId xmlns:a16="http://schemas.microsoft.com/office/drawing/2014/main" id="{B319AEA4-79F1-295B-980A-0396EF8E9BAB}"/>
              </a:ext>
            </a:extLst>
          </p:cNvPr>
          <p:cNvSpPr txBox="1">
            <a:spLocks/>
          </p:cNvSpPr>
          <p:nvPr/>
        </p:nvSpPr>
        <p:spPr>
          <a:xfrm>
            <a:off x="239843" y="1674251"/>
            <a:ext cx="10961556" cy="222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>
              <a:lnSpc>
                <a:spcPct val="125000"/>
              </a:lnSpc>
              <a:buClr>
                <a:schemeClr val="dk1"/>
              </a:buClr>
              <a:buSzPct val="108108"/>
            </a:pPr>
            <a:r>
              <a:rPr lang="en-GB" sz="1800" b="0" i="0" noProof="0" dirty="0">
                <a:solidFill>
                  <a:srgbClr val="212121"/>
                </a:solidFill>
                <a:effectLst/>
                <a:latin typeface="Titillium Web" pitchFamily="2" charset="77"/>
              </a:rPr>
              <a:t>Before June ’24 :</a:t>
            </a:r>
          </a:p>
          <a:p>
            <a:pPr marL="336550" indent="-285750">
              <a:lnSpc>
                <a:spcPct val="125000"/>
              </a:lnSpc>
              <a:buClr>
                <a:schemeClr val="dk1"/>
              </a:buClr>
              <a:buSzPct val="108108"/>
              <a:buFont typeface="Arial" panose="020B0604020202020204" pitchFamily="34" charset="0"/>
              <a:buChar char="•"/>
            </a:pPr>
            <a:r>
              <a:rPr lang="en-GB" sz="1800" b="0" i="0" noProof="0" dirty="0">
                <a:solidFill>
                  <a:srgbClr val="212121"/>
                </a:solidFill>
                <a:effectLst/>
                <a:latin typeface="Titillium Web" pitchFamily="2" charset="77"/>
              </a:rPr>
              <a:t>2 Virtual Machines with 1 GPU A100 and 1 TB of disk space </a:t>
            </a:r>
            <a:r>
              <a:rPr lang="en-GB" sz="1800" i="0" noProof="0" dirty="0">
                <a:solidFill>
                  <a:srgbClr val="212121"/>
                </a:solidFill>
                <a:effectLst/>
                <a:latin typeface="Titillium Web" pitchFamily="2" charset="77"/>
              </a:rPr>
              <a:t>each </a:t>
            </a:r>
            <a:r>
              <a:rPr lang="en-GB" sz="1800" i="0" u="sng" noProof="0" dirty="0">
                <a:solidFill>
                  <a:srgbClr val="212121"/>
                </a:solidFill>
                <a:effectLst/>
                <a:latin typeface="Titillium Web" pitchFamily="2" charset="77"/>
              </a:rPr>
              <a:t>provided by INFN-Catania Section  </a:t>
            </a:r>
          </a:p>
          <a:p>
            <a:pPr marL="50800">
              <a:lnSpc>
                <a:spcPct val="125000"/>
              </a:lnSpc>
              <a:spcBef>
                <a:spcPts val="600"/>
              </a:spcBef>
              <a:buClr>
                <a:schemeClr val="dk1"/>
              </a:buClr>
              <a:buSzPct val="108108"/>
            </a:pPr>
            <a:r>
              <a:rPr lang="en-GB" sz="1800" dirty="0">
                <a:solidFill>
                  <a:srgbClr val="212121"/>
                </a:solidFill>
                <a:latin typeface="Titillium Web" pitchFamily="2" charset="77"/>
              </a:rPr>
              <a:t>Shared within the Flagship UC2.6.3 :</a:t>
            </a:r>
            <a:endParaRPr lang="en-GB" sz="1800" b="0" i="0" noProof="0" dirty="0">
              <a:solidFill>
                <a:srgbClr val="212121"/>
              </a:solidFill>
              <a:effectLst/>
              <a:latin typeface="Titillium Web" pitchFamily="2" charset="77"/>
            </a:endParaRPr>
          </a:p>
          <a:p>
            <a:pPr marL="336550" indent="-285750">
              <a:lnSpc>
                <a:spcPct val="125000"/>
              </a:lnSpc>
              <a:buClr>
                <a:schemeClr val="dk1"/>
              </a:buClr>
              <a:buSzPct val="108108"/>
              <a:buFont typeface="Arial" panose="020B0604020202020204" pitchFamily="34" charset="0"/>
              <a:buChar char="•"/>
            </a:pPr>
            <a:r>
              <a:rPr lang="en-GB" sz="1800" b="0" i="0" noProof="0" dirty="0">
                <a:solidFill>
                  <a:srgbClr val="212121"/>
                </a:solidFill>
                <a:effectLst/>
                <a:latin typeface="Titillium Web" pitchFamily="2" charset="77"/>
              </a:rPr>
              <a:t>100.000 core-hours on Leonardo Booster </a:t>
            </a:r>
          </a:p>
          <a:p>
            <a:pPr marL="336550" indent="-285750">
              <a:lnSpc>
                <a:spcPct val="125000"/>
              </a:lnSpc>
              <a:buClr>
                <a:schemeClr val="dk1"/>
              </a:buClr>
              <a:buSzPct val="108108"/>
              <a:buFont typeface="Arial" panose="020B0604020202020204" pitchFamily="34" charset="0"/>
              <a:buChar char="•"/>
            </a:pPr>
            <a:r>
              <a:rPr lang="en-GB" sz="1800" b="0" i="0" noProof="0" dirty="0">
                <a:solidFill>
                  <a:srgbClr val="212121"/>
                </a:solidFill>
                <a:effectLst/>
                <a:latin typeface="Titillium Web" pitchFamily="2" charset="77"/>
              </a:rPr>
              <a:t>100.000 core-hours on Leonardo DCGP</a:t>
            </a:r>
          </a:p>
          <a:p>
            <a:pPr marL="336550" indent="-285750">
              <a:lnSpc>
                <a:spcPct val="125000"/>
              </a:lnSpc>
              <a:buClr>
                <a:schemeClr val="dk1"/>
              </a:buClr>
              <a:buSzPct val="108108"/>
              <a:buFont typeface="Arial" panose="020B0604020202020204" pitchFamily="34" charset="0"/>
              <a:buChar char="•"/>
            </a:pPr>
            <a:r>
              <a:rPr lang="en-GB" sz="1800" b="0" i="0" noProof="0" dirty="0">
                <a:solidFill>
                  <a:srgbClr val="212121"/>
                </a:solidFill>
                <a:effectLst/>
                <a:latin typeface="Titillium Web" pitchFamily="2" charset="77"/>
              </a:rPr>
              <a:t>15 TB of disk space</a:t>
            </a:r>
          </a:p>
        </p:txBody>
      </p:sp>
      <p:pic>
        <p:nvPicPr>
          <p:cNvPr id="12" name="Immagine 11" descr="Immagine che contiene testo, software, Software multimediale, Software per la grafica&#10;&#10;Descrizione generata automaticamente">
            <a:extLst>
              <a:ext uri="{FF2B5EF4-FFF2-40B4-BE49-F238E27FC236}">
                <a16:creationId xmlns:a16="http://schemas.microsoft.com/office/drawing/2014/main" id="{3DD81C06-A400-A7E9-1D29-80A222D667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77049" r="27867" b="10737"/>
          <a:stretch/>
        </p:blipFill>
        <p:spPr>
          <a:xfrm>
            <a:off x="1470316" y="5253871"/>
            <a:ext cx="10009872" cy="1100837"/>
          </a:xfrm>
          <a:prstGeom prst="rect">
            <a:avLst/>
          </a:prstGeom>
        </p:spPr>
      </p:pic>
      <p:pic>
        <p:nvPicPr>
          <p:cNvPr id="14" name="Immagine 13" descr="Immagine che contiene testo, software, Software multimediale, Software per la grafica&#10;&#10;Descrizione generata automaticamente">
            <a:extLst>
              <a:ext uri="{FF2B5EF4-FFF2-40B4-BE49-F238E27FC236}">
                <a16:creationId xmlns:a16="http://schemas.microsoft.com/office/drawing/2014/main" id="{34697EDA-7C1A-7AB0-928D-3C7D9DD419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58570" r="27867" b="29216"/>
          <a:stretch/>
        </p:blipFill>
        <p:spPr>
          <a:xfrm>
            <a:off x="1470316" y="4079299"/>
            <a:ext cx="10009872" cy="110083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AB41190-79C6-971B-A4CB-4A1AE1247446}"/>
              </a:ext>
            </a:extLst>
          </p:cNvPr>
          <p:cNvSpPr txBox="1"/>
          <p:nvPr/>
        </p:nvSpPr>
        <p:spPr>
          <a:xfrm>
            <a:off x="352196" y="4343909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CPU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406A637-EAB0-53F5-0D7E-17D985E06521}"/>
              </a:ext>
            </a:extLst>
          </p:cNvPr>
          <p:cNvSpPr txBox="1"/>
          <p:nvPr/>
        </p:nvSpPr>
        <p:spPr>
          <a:xfrm>
            <a:off x="352196" y="561817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GPU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233FF3E-F07D-FAEF-F5EF-A5D78C41EC0B}"/>
              </a:ext>
            </a:extLst>
          </p:cNvPr>
          <p:cNvSpPr txBox="1"/>
          <p:nvPr/>
        </p:nvSpPr>
        <p:spPr>
          <a:xfrm>
            <a:off x="5215522" y="2991843"/>
            <a:ext cx="664222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1800" b="1" dirty="0">
                <a:solidFill>
                  <a:srgbClr val="0070C0"/>
                </a:solidFill>
                <a:latin typeface="Titillium Web" pitchFamily="2" charset="77"/>
              </a:rPr>
              <a:t>F</a:t>
            </a:r>
            <a:r>
              <a:rPr lang="en-GB" sz="1800" b="1" noProof="0" dirty="0" err="1">
                <a:solidFill>
                  <a:srgbClr val="0070C0"/>
                </a:solidFill>
                <a:latin typeface="Titillium Web" pitchFamily="2" charset="77"/>
              </a:rPr>
              <a:t>lagship</a:t>
            </a:r>
            <a:r>
              <a:rPr lang="en-GB" sz="1800" b="1" noProof="0" dirty="0">
                <a:solidFill>
                  <a:srgbClr val="0070C0"/>
                </a:solidFill>
                <a:latin typeface="Titillium Web" pitchFamily="2" charset="77"/>
              </a:rPr>
              <a:t> activities have been migrated to Leonardo in the last few months, thus mainly tests have been carried out </a:t>
            </a:r>
            <a:r>
              <a:rPr lang="en-GB" sz="1800" b="1" dirty="0">
                <a:solidFill>
                  <a:srgbClr val="0070C0"/>
                </a:solidFill>
                <a:latin typeface="Titillium Web" pitchFamily="2" charset="77"/>
              </a:rPr>
              <a:t>up to now</a:t>
            </a:r>
            <a:r>
              <a:rPr lang="en-GB" sz="1800" b="1" noProof="0" dirty="0">
                <a:solidFill>
                  <a:srgbClr val="0070C0"/>
                </a:solidFill>
                <a:latin typeface="Titillium Web" pitchFamily="2" charset="77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GB" sz="1800" b="1" noProof="0" dirty="0">
                <a:solidFill>
                  <a:srgbClr val="0070C0"/>
                </a:solidFill>
                <a:latin typeface="Titillium Web" pitchFamily="2" charset="77"/>
              </a:rPr>
              <a:t>Currently understanding how to target the requests for 2025.</a:t>
            </a:r>
            <a:endParaRPr lang="en-GB" sz="1800" b="1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363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4494</TotalTime>
  <Words>1207</Words>
  <Application>Microsoft Macintosh PowerPoint</Application>
  <PresentationFormat>Widescreen</PresentationFormat>
  <Paragraphs>148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Wingdings</vt:lpstr>
      <vt:lpstr>Roboto</vt:lpstr>
      <vt:lpstr>Arial</vt:lpstr>
      <vt:lpstr>Calibri</vt:lpstr>
      <vt:lpstr>Inter Light</vt:lpstr>
      <vt:lpstr>Cambria Math</vt:lpstr>
      <vt:lpstr>Titillium Web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Gioacchino Anastasi</cp:lastModifiedBy>
  <cp:revision>81</cp:revision>
  <dcterms:created xsi:type="dcterms:W3CDTF">2022-07-26T13:28:46Z</dcterms:created>
  <dcterms:modified xsi:type="dcterms:W3CDTF">2024-12-12T07:55:59Z</dcterms:modified>
</cp:coreProperties>
</file>