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99" r:id="rId6"/>
    <p:sldId id="316" r:id="rId7"/>
    <p:sldId id="263" r:id="rId8"/>
    <p:sldId id="460" r:id="rId9"/>
    <p:sldId id="453" r:id="rId10"/>
    <p:sldId id="258" r:id="rId11"/>
    <p:sldId id="455" r:id="rId12"/>
    <p:sldId id="457" r:id="rId13"/>
    <p:sldId id="45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B0"/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1EA12-28D9-784F-BB7B-48A795F0CF73}" v="38" dt="2024-12-11T15:00:32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9"/>
    <p:restoredTop sz="85994"/>
  </p:normalViewPr>
  <p:slideViewPr>
    <p:cSldViewPr snapToGrid="0">
      <p:cViewPr varScale="1">
        <p:scale>
          <a:sx n="102" d="100"/>
          <a:sy n="102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26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Assunzioni:</a:t>
            </a:r>
          </a:p>
          <a:p>
            <a:pPr>
              <a:buFont typeface="+mj-lt"/>
              <a:buAutoNum type="arabicPeriod"/>
            </a:pPr>
            <a:r>
              <a:rPr lang="it-IT" dirty="0"/>
              <a:t>Ogni core CPU esegue circa </a:t>
            </a:r>
            <a:r>
              <a:rPr lang="it-IT" b="1" dirty="0"/>
              <a:t>2 operazioni per ciclo</a:t>
            </a:r>
            <a:r>
              <a:rPr lang="it-IT" dirty="0"/>
              <a:t> e ha una </a:t>
            </a:r>
            <a:r>
              <a:rPr lang="it-IT" b="1" dirty="0"/>
              <a:t>frequenza di 2 GHz</a:t>
            </a:r>
            <a:r>
              <a:rPr lang="it-IT" dirty="0"/>
              <a:t>.</a:t>
            </a:r>
          </a:p>
          <a:p>
            <a:pPr>
              <a:buFont typeface="+mj-lt"/>
              <a:buAutoNum type="arabicPeriod"/>
            </a:pPr>
            <a:r>
              <a:rPr lang="it-IT" dirty="0"/>
              <a:t>Ogni </a:t>
            </a:r>
            <a:r>
              <a:rPr lang="it-IT" b="1" dirty="0"/>
              <a:t>GPU H100</a:t>
            </a:r>
            <a:r>
              <a:rPr lang="it-IT" dirty="0"/>
              <a:t> ha una capacità di </a:t>
            </a:r>
            <a:r>
              <a:rPr lang="it-IT" b="1" dirty="0"/>
              <a:t>80 </a:t>
            </a:r>
            <a:r>
              <a:rPr lang="it-IT" b="1" dirty="0" err="1"/>
              <a:t>teraflops</a:t>
            </a:r>
            <a:r>
              <a:rPr lang="it-IT" dirty="0"/>
              <a:t>.</a:t>
            </a:r>
          </a:p>
          <a:p>
            <a:pPr>
              <a:buFont typeface="+mj-lt"/>
              <a:buAutoNum type="arabicPeriod"/>
            </a:pPr>
            <a:r>
              <a:rPr lang="it-IT" dirty="0"/>
              <a:t>Ogni </a:t>
            </a:r>
            <a:r>
              <a:rPr lang="it-IT" b="1" dirty="0"/>
              <a:t>GPU L40</a:t>
            </a:r>
            <a:r>
              <a:rPr lang="it-IT" dirty="0"/>
              <a:t> ha una capacità di </a:t>
            </a:r>
            <a:r>
              <a:rPr lang="it-IT" b="1" dirty="0"/>
              <a:t>40 </a:t>
            </a:r>
            <a:r>
              <a:rPr lang="it-IT" b="1" dirty="0" err="1"/>
              <a:t>teraflops</a:t>
            </a:r>
            <a:r>
              <a:rPr lang="it-IT" dirty="0"/>
              <a:t>.</a:t>
            </a:r>
          </a:p>
          <a:p>
            <a:r>
              <a:rPr lang="it-IT" dirty="0"/>
              <a:t>di calcolo raggiungere circa </a:t>
            </a:r>
            <a:r>
              <a:rPr lang="it-IT" b="1" dirty="0"/>
              <a:t>4. </a:t>
            </a:r>
            <a:r>
              <a:rPr lang="it-IT" b="1" dirty="0" err="1"/>
              <a:t>petaflops</a:t>
            </a:r>
            <a:r>
              <a:rPr lang="it-IT" dirty="0"/>
              <a:t> di capacità di calcolo, considerando sia le CPU che le GPU (H100 e L40).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35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L'architettura di rete rappresentata nella figura è un'infrastruttura di calcolo ad alte prestazioni (HPC) progettata per gestire flussi di dati ad alta velocità e garantire un'operatività robusta e centralizzata. Analizziamo i componenti principali e le loro interconnessioni:</a:t>
            </a:r>
          </a:p>
          <a:p>
            <a:r>
              <a:rPr lang="it-IT" b="1" dirty="0"/>
              <a:t>1. Livello di Gestione (Management Layer)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Switch di gestione a 1 </a:t>
            </a:r>
            <a:r>
              <a:rPr lang="it-IT" b="1" dirty="0" err="1"/>
              <a:t>GbE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Al centro della rete troviamo uno switch Ethernet da 1 Gb/</a:t>
            </a:r>
            <a:r>
              <a:rPr lang="it-IT" dirty="0" err="1"/>
              <a:t>s</a:t>
            </a:r>
            <a:r>
              <a:rPr lang="it-IT" dirty="0"/>
              <a:t> dedicato alla gestione. Questo dispositivo connette: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La </a:t>
            </a:r>
            <a:r>
              <a:rPr lang="it-IT" b="1" dirty="0"/>
              <a:t>Management Station</a:t>
            </a:r>
            <a:r>
              <a:rPr lang="it-IT" dirty="0"/>
              <a:t>, che funge da punto di controllo centrale per la configurazione, il monitoraggio e la manutenzione dell'intero cluster.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Sistemi ausiliari come il </a:t>
            </a:r>
            <a:r>
              <a:rPr lang="it-IT" b="1" dirty="0"/>
              <a:t>UPS (</a:t>
            </a:r>
            <a:r>
              <a:rPr lang="it-IT" b="1" dirty="0" err="1"/>
              <a:t>Uninterruptible</a:t>
            </a:r>
            <a:r>
              <a:rPr lang="it-IT" b="1" dirty="0"/>
              <a:t> Power Supply)</a:t>
            </a:r>
            <a:r>
              <a:rPr lang="it-IT" dirty="0"/>
              <a:t> per il backup energetico e il </a:t>
            </a:r>
            <a:r>
              <a:rPr lang="it-IT" b="1" dirty="0"/>
              <a:t>Power </a:t>
            </a:r>
            <a:r>
              <a:rPr lang="it-IT" b="1" dirty="0" err="1"/>
              <a:t>Meter</a:t>
            </a:r>
            <a:r>
              <a:rPr lang="it-IT" dirty="0"/>
              <a:t> per il monitoraggio del consumo energetico.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Tutti i nodi del cluster (di calcolo o di storage), fornendo un canale dedicato per le operazioni di gestione, separato dal traffico dati.</a:t>
            </a:r>
          </a:p>
          <a:p>
            <a:r>
              <a:rPr lang="it-IT" b="1" dirty="0"/>
              <a:t>2. Livello Dati (Data Layer)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Switch di rete dati a 100 </a:t>
            </a:r>
            <a:r>
              <a:rPr lang="it-IT" b="1" dirty="0" err="1"/>
              <a:t>GbE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Sono presenti due switch Ethernet da 100 Gb/</a:t>
            </a:r>
            <a:r>
              <a:rPr lang="it-IT" dirty="0" err="1"/>
              <a:t>s</a:t>
            </a:r>
            <a:r>
              <a:rPr lang="it-IT" dirty="0"/>
              <a:t> per il trasferimento di dati ad alta velocità tra i nodi del cluster. Questi switch garantiscono una connettività robusta e un'ampia larghezza di banda, ideale per applicazioni HPC e analisi di Big Data.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Switch </a:t>
            </a:r>
            <a:r>
              <a:rPr lang="it-IT" b="1" dirty="0" err="1"/>
              <a:t>InfiniBand</a:t>
            </a:r>
            <a:r>
              <a:rPr lang="it-IT" b="1" dirty="0"/>
              <a:t> da 200/400 Gb/</a:t>
            </a:r>
            <a:r>
              <a:rPr lang="it-IT" b="1" dirty="0" err="1"/>
              <a:t>s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Per la comunicazione a bassa latenza e altissima velocità tra i nodi, è implementato uno switch </a:t>
            </a:r>
            <a:r>
              <a:rPr lang="it-IT" dirty="0" err="1"/>
              <a:t>InfiniBand</a:t>
            </a:r>
            <a:r>
              <a:rPr lang="it-IT" dirty="0"/>
              <a:t>. Questo tipo di connessione è particolarmente adatto per </a:t>
            </a:r>
            <a:r>
              <a:rPr lang="it-IT" dirty="0" err="1"/>
              <a:t>workload</a:t>
            </a:r>
            <a:r>
              <a:rPr lang="it-IT" dirty="0"/>
              <a:t> che richiedono un'intensa comunicazione tra nodi, come il calcolo parallelo o le simulazioni scientifiche.</a:t>
            </a:r>
          </a:p>
          <a:p>
            <a:r>
              <a:rPr lang="it-IT" b="1" dirty="0"/>
              <a:t>3. Livello Accesso (Access Layer)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Switch di accesso a 10/25 </a:t>
            </a:r>
            <a:r>
              <a:rPr lang="it-IT" b="1" dirty="0" err="1"/>
              <a:t>GbE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Due switch Ethernet con porte da 10 e 25 Gb/</a:t>
            </a:r>
            <a:r>
              <a:rPr lang="it-IT" dirty="0" err="1"/>
              <a:t>s</a:t>
            </a:r>
            <a:r>
              <a:rPr lang="it-IT" dirty="0"/>
              <a:t> sono utilizzati per connettere il cluster al mondo esterno. Questi dispositivi consentono la trasmissione dei dati verso i client o altri sistemi attraverso una connessione veloce e scalabile.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Firewall:</a:t>
            </a:r>
            <a:br>
              <a:rPr lang="it-IT" dirty="0"/>
            </a:br>
            <a:r>
              <a:rPr lang="it-IT" dirty="0"/>
              <a:t>Un firewall dedicato protegge l'intera infrastruttura regolando il traffico in entrata e in uscita verso Internet. È una componente essenziale per garantire la sicurezza dei dati e delle operazioni.</a:t>
            </a:r>
          </a:p>
          <a:p>
            <a:r>
              <a:rPr lang="it-IT" b="1" dirty="0"/>
              <a:t>4. Nodi del Cluster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Ogni nodo, sia di </a:t>
            </a:r>
            <a:r>
              <a:rPr lang="it-IT" b="1" dirty="0"/>
              <a:t>calcolo</a:t>
            </a:r>
            <a:r>
              <a:rPr lang="it-IT" dirty="0"/>
              <a:t> che di </a:t>
            </a:r>
            <a:r>
              <a:rPr lang="it-IT" b="1" dirty="0"/>
              <a:t>storage</a:t>
            </a:r>
            <a:r>
              <a:rPr lang="it-IT" dirty="0"/>
              <a:t>, è interconnesso a tutti i livelli della rete: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/>
              <a:t>1 </a:t>
            </a:r>
            <a:r>
              <a:rPr lang="it-IT" b="1" dirty="0" err="1"/>
              <a:t>GbE</a:t>
            </a:r>
            <a:r>
              <a:rPr lang="it-IT" dirty="0"/>
              <a:t> per la gestione.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/>
              <a:t>100 </a:t>
            </a:r>
            <a:r>
              <a:rPr lang="it-IT" b="1" dirty="0" err="1"/>
              <a:t>GbE</a:t>
            </a:r>
            <a:r>
              <a:rPr lang="it-IT" dirty="0"/>
              <a:t> per lo scambio di dati.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 err="1"/>
              <a:t>InfiniBand</a:t>
            </a:r>
            <a:r>
              <a:rPr lang="it-IT" dirty="0"/>
              <a:t> per la comunicazione a bassa latenza e alto throughput.</a:t>
            </a:r>
            <a:br>
              <a:rPr lang="it-IT" dirty="0"/>
            </a:br>
            <a:r>
              <a:rPr lang="it-IT" dirty="0"/>
              <a:t>Questo approccio garantisce un bilanciamento ottimale tra gestione centralizzata, trasmissione di grandi volumi di dati e velocità di calcolo.</a:t>
            </a:r>
          </a:p>
          <a:p>
            <a:r>
              <a:rPr lang="it-IT" b="1" dirty="0"/>
              <a:t>5. Componenti Ausiliari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Gli </a:t>
            </a:r>
            <a:r>
              <a:rPr lang="it-IT" b="1" dirty="0"/>
              <a:t>Ausiliari</a:t>
            </a:r>
            <a:r>
              <a:rPr lang="it-IT" dirty="0"/>
              <a:t> come il sistema UPS e il Power </a:t>
            </a:r>
            <a:r>
              <a:rPr lang="it-IT" dirty="0" err="1"/>
              <a:t>Meter</a:t>
            </a:r>
            <a:r>
              <a:rPr lang="it-IT" dirty="0"/>
              <a:t> sono fondamentali per mantenere operativa l'infrastruttura anche in caso di interruzioni elettriche e per ottimizzare i consumi energetici.</a:t>
            </a:r>
          </a:p>
          <a:p>
            <a:r>
              <a:rPr lang="it-IT" b="1" dirty="0"/>
              <a:t>Punti di Forza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Modularità:</a:t>
            </a:r>
            <a:r>
              <a:rPr lang="it-IT" dirty="0"/>
              <a:t> La separazione tra i livelli di gestione, dati e accesso consente un'elevata flessibilità e scalabilità.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Prestazioni:</a:t>
            </a:r>
            <a:r>
              <a:rPr lang="it-IT" dirty="0"/>
              <a:t> L'uso combinato di Ethernet ad alta velocità (fino a 100 </a:t>
            </a:r>
            <a:r>
              <a:rPr lang="it-IT" dirty="0" err="1"/>
              <a:t>GbE</a:t>
            </a:r>
            <a:r>
              <a:rPr lang="it-IT" dirty="0"/>
              <a:t>) e </a:t>
            </a:r>
            <a:r>
              <a:rPr lang="it-IT" dirty="0" err="1"/>
              <a:t>InfiniBand</a:t>
            </a:r>
            <a:r>
              <a:rPr lang="it-IT" dirty="0"/>
              <a:t> garantisce prestazioni ottimali per calcoli intensivi e trasferimenti dati massicci.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Affidabilità e Sicurezza:</a:t>
            </a:r>
            <a:r>
              <a:rPr lang="it-IT" dirty="0"/>
              <a:t> Il firewall e i sistemi di gestione centralizzata contribuiscono a rendere l'infrastruttura sicura e stabile.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03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Immaginate un sistema di archiviazione dati progettato per gestire enormi quantità di informazioni, come quelle necessarie per le ricerche scientifiche avanzate, la gestione di grandi database o l'analisi di enormi quantità di dati provenienti da sensori e dispositivi.</a:t>
            </a:r>
            <a:endParaRPr lang="it-IT" dirty="0"/>
          </a:p>
          <a:p>
            <a:r>
              <a:rPr lang="it-IT" dirty="0"/>
              <a:t>Questo sistema è costruito con una combinazione di </a:t>
            </a:r>
            <a:r>
              <a:rPr lang="it-IT" b="1" dirty="0"/>
              <a:t>dischi di archiviazione</a:t>
            </a:r>
            <a:r>
              <a:rPr lang="it-IT" dirty="0"/>
              <a:t> molto potenti e </a:t>
            </a:r>
            <a:r>
              <a:rPr lang="it-IT" b="1" dirty="0"/>
              <a:t>server</a:t>
            </a:r>
            <a:r>
              <a:rPr lang="it-IT" dirty="0"/>
              <a:t> in grado di gestire e organizzare questi dati. Ecco come è strutturato: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500 dischi SATA</a:t>
            </a:r>
            <a:r>
              <a:rPr lang="it-IT" dirty="0"/>
              <a:t>: Questi sono dischi di archiviazione tradizionali, molto capienti, con </a:t>
            </a:r>
            <a:r>
              <a:rPr lang="it-IT" b="1" dirty="0"/>
              <a:t>22 terabyte</a:t>
            </a:r>
            <a:r>
              <a:rPr lang="it-IT" dirty="0"/>
              <a:t> di spazio ciascuno, che in totale possono contenere ben </a:t>
            </a:r>
            <a:r>
              <a:rPr lang="it-IT" b="1" dirty="0"/>
              <a:t>11 petabyte di dati</a:t>
            </a:r>
            <a:r>
              <a:rPr lang="it-IT" dirty="0"/>
              <a:t> (un petabyte è 1 milione di gigabyte).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135 dischi </a:t>
            </a:r>
            <a:r>
              <a:rPr lang="it-IT" b="1" dirty="0" err="1"/>
              <a:t>NVMe</a:t>
            </a:r>
            <a:r>
              <a:rPr lang="it-IT" dirty="0"/>
              <a:t>: Questi dischi sono molto più veloci dei dischi tradizionali e, con </a:t>
            </a:r>
            <a:r>
              <a:rPr lang="it-IT" b="1" dirty="0"/>
              <a:t>7,5 terabyte</a:t>
            </a:r>
            <a:r>
              <a:rPr lang="it-IT" dirty="0"/>
              <a:t> di spazio ciascuno, offrono </a:t>
            </a:r>
            <a:r>
              <a:rPr lang="it-IT" b="1" dirty="0"/>
              <a:t>1 petabyte di capacità</a:t>
            </a:r>
            <a:r>
              <a:rPr lang="it-IT" dirty="0"/>
              <a:t>. Sono usati per archiviare i dati a una velocità molto più alta.</a:t>
            </a:r>
          </a:p>
          <a:p>
            <a:r>
              <a:rPr lang="it-IT" dirty="0"/>
              <a:t>Inoltre, questi dischi sono organizzati in </a:t>
            </a:r>
            <a:r>
              <a:rPr lang="it-IT" b="1" dirty="0"/>
              <a:t>12 contenitori speciali</a:t>
            </a:r>
            <a:r>
              <a:rPr lang="it-IT" dirty="0"/>
              <a:t> che li gestiscono, per mantenere tutto sicuro e facilmente accessibile.</a:t>
            </a:r>
          </a:p>
          <a:p>
            <a:r>
              <a:rPr lang="it-IT" dirty="0"/>
              <a:t>Per poter gestire tutti questi dati, ci sono </a:t>
            </a:r>
            <a:r>
              <a:rPr lang="it-IT" b="1" dirty="0"/>
              <a:t>due server</a:t>
            </a:r>
            <a:r>
              <a:rPr lang="it-IT" dirty="0"/>
              <a:t> che lavorano insieme, ognuno dei quali gestisce circa </a:t>
            </a:r>
            <a:r>
              <a:rPr lang="it-IT" b="1" dirty="0"/>
              <a:t>3 petabyte di dati</a:t>
            </a:r>
            <a:r>
              <a:rPr lang="it-IT" dirty="0"/>
              <a:t>. Questi server sono il "cervello" del sistema, che coordina dove vengono archiviati i dati e come vengono recuperati velocemente.</a:t>
            </a:r>
          </a:p>
          <a:p>
            <a:r>
              <a:rPr lang="it-IT" dirty="0"/>
              <a:t>Infine, per far comunicare tutto questo, il sistema ha diverse opzioni di </a:t>
            </a:r>
            <a:r>
              <a:rPr lang="it-IT" b="1" dirty="0"/>
              <a:t>rete ad alta velocità</a:t>
            </a:r>
            <a:r>
              <a:rPr lang="it-IT" dirty="0"/>
              <a:t> che permettono di trasferire i dati velocemente tra i server e gli utenti. Le opzioni di rete includono: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2 connessioni da 25 Gigabit Ethernet</a:t>
            </a:r>
            <a:r>
              <a:rPr lang="it-IT" dirty="0"/>
              <a:t> (per trasferimenti veloci)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2 connessioni da 100 Gigabit Ethernet</a:t>
            </a:r>
            <a:r>
              <a:rPr lang="it-IT" dirty="0"/>
              <a:t> (ancora più veloci)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/>
              <a:t>2 connessioni </a:t>
            </a:r>
            <a:r>
              <a:rPr lang="it-IT" b="1" dirty="0" err="1"/>
              <a:t>Infiniband</a:t>
            </a:r>
            <a:r>
              <a:rPr lang="it-IT" b="1" dirty="0"/>
              <a:t> da 200 Gigabit</a:t>
            </a:r>
            <a:r>
              <a:rPr lang="it-IT" dirty="0"/>
              <a:t>, che sono tra le più veloci disponibili per il trasferimento di dati.</a:t>
            </a:r>
          </a:p>
          <a:p>
            <a:r>
              <a:rPr lang="it-IT" dirty="0"/>
              <a:t>In sostanza, questo sistema è come una grande "biblioteca digitale" che può contenere enormi quantità di dati e ha server che permettono di accedervi e elaborarli molto velocemente, tutto supportato da una rete che garantisce che i dati possano essere spostati rapidamente quando necessario.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84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8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11" Type="http://schemas.openxmlformats.org/officeDocument/2006/relationships/image" Target="../media/image9.png"/><Relationship Id="rId5" Type="http://schemas.openxmlformats.org/officeDocument/2006/relationships/image" Target="../media/image14.emf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Missione 4 </a:t>
            </a:r>
            <a:br>
              <a:rPr lang="it-IT" dirty="0"/>
            </a:br>
            <a:r>
              <a:rPr lang="it-IT" dirty="0"/>
              <a:t>Istruzione e Ricerca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Building a Versatile HPC Data Center: a STILES lesson</a:t>
            </a: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878" y="5619750"/>
            <a:ext cx="3795444" cy="4826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Fabio Ragosta - University of Naples “Federico II”, fabio.ragosta@unina.it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132D071-03DF-4A6B-855E-3B5A8709C48E}"/>
              </a:ext>
            </a:extLst>
          </p:cNvPr>
          <p:cNvSpPr txBox="1">
            <a:spLocks/>
          </p:cNvSpPr>
          <p:nvPr/>
        </p:nvSpPr>
        <p:spPr>
          <a:xfrm>
            <a:off x="9164219" y="6014060"/>
            <a:ext cx="3200472" cy="37181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ICSC and Spoke 2 - Where Are We Now? -- 10-11-12 December, Catania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9A8AF9-D1AD-AC66-2C5D-22707C337C71}"/>
              </a:ext>
            </a:extLst>
          </p:cNvPr>
          <p:cNvSpPr/>
          <p:nvPr/>
        </p:nvSpPr>
        <p:spPr>
          <a:xfrm>
            <a:off x="9772891" y="173620"/>
            <a:ext cx="1983129" cy="790937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immagine 9" descr="Immagine che contiene spazio, Universo, Spazio esterno, luce&#10;&#10;Descrizione generata automaticamente">
            <a:extLst>
              <a:ext uri="{FF2B5EF4-FFF2-40B4-BE49-F238E27FC236}">
                <a16:creationId xmlns:a16="http://schemas.microsoft.com/office/drawing/2014/main" id="{B9F14040-5E82-1B91-9CE9-35F82DE8BE8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4" b="17144"/>
          <a:stretch>
            <a:fillRect/>
          </a:stretch>
        </p:blipFill>
        <p:spPr/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C2725E-1139-BD47-2A9F-C01FE7C7A7C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2" name="Picture 7" descr="Text&#10;&#10;Description automatically generated">
            <a:extLst>
              <a:ext uri="{FF2B5EF4-FFF2-40B4-BE49-F238E27FC236}">
                <a16:creationId xmlns:a16="http://schemas.microsoft.com/office/drawing/2014/main" id="{0E044E14-022C-C46B-49C1-8F493A72C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97A4F7-7378-37AA-F637-4AF3EC38E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CD3FF58-C21D-2033-2154-155BB967E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28D4C96-983E-661C-8A7B-9CA410E5D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BE80E12E-89B7-B358-39D5-A328091B5156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pic>
        <p:nvPicPr>
          <p:cNvPr id="1026" name="Picture 2" descr="ICSC and Spoke 2 - Where Are We Now?">
            <a:extLst>
              <a:ext uri="{FF2B5EF4-FFF2-40B4-BE49-F238E27FC236}">
                <a16:creationId xmlns:a16="http://schemas.microsoft.com/office/drawing/2014/main" id="{203F9DB7-56EC-9987-4256-B893F5D1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CC258751-8E04-220B-E11A-1C02E96A360C}"/>
              </a:ext>
            </a:extLst>
          </p:cNvPr>
          <p:cNvSpPr/>
          <p:nvPr/>
        </p:nvSpPr>
        <p:spPr>
          <a:xfrm>
            <a:off x="9519780" y="21278"/>
            <a:ext cx="2408692" cy="941677"/>
          </a:xfrm>
          <a:prstGeom prst="rect">
            <a:avLst/>
          </a:prstGeom>
          <a:solidFill>
            <a:srgbClr val="2A65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E9CBFC6B-4DB1-1E7D-9F2F-CB497C5B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B89DAE-01D6-9502-ACCC-DBE2C159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127625-281B-FB62-AEF8-37C501522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065390-7D19-56DE-B219-A3244314D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5E9B9-AAD5-1139-22E3-9B05C91EDCD1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pic>
        <p:nvPicPr>
          <p:cNvPr id="5" name="Immagine 4" descr="Immagine che contiene testo, interno, muro, edificio&#10;&#10;Descrizione generata automaticamente">
            <a:extLst>
              <a:ext uri="{FF2B5EF4-FFF2-40B4-BE49-F238E27FC236}">
                <a16:creationId xmlns:a16="http://schemas.microsoft.com/office/drawing/2014/main" id="{3BE52A4F-3911-2966-2FD5-3434F31F3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232544" y="1887625"/>
            <a:ext cx="4394790" cy="290468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" name="Immagine 10" descr="Immagine che contiene interno, muro, scatola, arredo&#10;&#10;Descrizione generata automaticamente">
            <a:extLst>
              <a:ext uri="{FF2B5EF4-FFF2-40B4-BE49-F238E27FC236}">
                <a16:creationId xmlns:a16="http://schemas.microsoft.com/office/drawing/2014/main" id="{65C8F2F3-4246-FD77-2E60-BA55BB59F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327855" y="1887625"/>
            <a:ext cx="4394793" cy="290468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2" name="Immagine 11" descr="Immagine che contiene edificio, finestra, interno&#10;&#10;Descrizione generata automaticamente">
            <a:extLst>
              <a:ext uri="{FF2B5EF4-FFF2-40B4-BE49-F238E27FC236}">
                <a16:creationId xmlns:a16="http://schemas.microsoft.com/office/drawing/2014/main" id="{48A790B1-63A5-118C-4F9F-B596AA2F1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423167" y="1887625"/>
            <a:ext cx="4394791" cy="290468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4" name="Immagine 13" descr="Immagine che contiene edificio, interno, persona, persone&#10;&#10;Descrizione generata automaticamente">
            <a:extLst>
              <a:ext uri="{FF2B5EF4-FFF2-40B4-BE49-F238E27FC236}">
                <a16:creationId xmlns:a16="http://schemas.microsoft.com/office/drawing/2014/main" id="{F3385CAD-21EE-5405-5320-7BFD5909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481524" y="1887624"/>
            <a:ext cx="4394794" cy="290468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0101FD9F-3122-D944-5025-E41FE661B016}"/>
              </a:ext>
            </a:extLst>
          </p:cNvPr>
          <p:cNvSpPr txBox="1">
            <a:spLocks/>
          </p:cNvSpPr>
          <p:nvPr/>
        </p:nvSpPr>
        <p:spPr>
          <a:xfrm>
            <a:off x="102900" y="5684697"/>
            <a:ext cx="2378462" cy="4278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Boss war fort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A8CADE7-1D11-4F88-583B-18C8520B36D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292131" y="5102682"/>
            <a:ext cx="136075" cy="5820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81E9907B-89BE-89D6-EEE9-C68271E93239}"/>
              </a:ext>
            </a:extLst>
          </p:cNvPr>
          <p:cNvSpPr txBox="1">
            <a:spLocks/>
          </p:cNvSpPr>
          <p:nvPr/>
        </p:nvSpPr>
        <p:spPr>
          <a:xfrm>
            <a:off x="4161162" y="5684697"/>
            <a:ext cx="2378462" cy="4278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Room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E949395-ECE5-B2F7-D849-BF051DC1F59D}"/>
              </a:ext>
            </a:extLst>
          </p:cNvPr>
          <p:cNvSpPr/>
          <p:nvPr/>
        </p:nvSpPr>
        <p:spPr>
          <a:xfrm>
            <a:off x="4776721" y="1501805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8418E92-D05F-464A-DDC6-45ED943C8809}"/>
              </a:ext>
            </a:extLst>
          </p:cNvPr>
          <p:cNvSpPr/>
          <p:nvPr/>
        </p:nvSpPr>
        <p:spPr>
          <a:xfrm>
            <a:off x="6980255" y="1065518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 descr="Immagine che contiene sorriso, cartone animato&#10;&#10;Descrizione generata automaticamente">
            <a:extLst>
              <a:ext uri="{FF2B5EF4-FFF2-40B4-BE49-F238E27FC236}">
                <a16:creationId xmlns:a16="http://schemas.microsoft.com/office/drawing/2014/main" id="{97608F0A-33A0-3EF7-FF59-A0A52B7D8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94" y="3661580"/>
            <a:ext cx="5138757" cy="2918690"/>
          </a:xfrm>
          <a:prstGeom prst="rect">
            <a:avLst/>
          </a:prstGeom>
        </p:spPr>
      </p:pic>
      <p:pic>
        <p:nvPicPr>
          <p:cNvPr id="21" name="Picture 2" descr="ICSC and Spoke 2 - Where Are We Now?">
            <a:extLst>
              <a:ext uri="{FF2B5EF4-FFF2-40B4-BE49-F238E27FC236}">
                <a16:creationId xmlns:a16="http://schemas.microsoft.com/office/drawing/2014/main" id="{4EE70EEA-EAB2-0E66-FD0F-21862018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F92A-40B6-A94A-3BB8-E1E5E755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CF778A2-21F4-609E-ADFF-7E64474EEA90}"/>
              </a:ext>
            </a:extLst>
          </p:cNvPr>
          <p:cNvSpPr/>
          <p:nvPr/>
        </p:nvSpPr>
        <p:spPr>
          <a:xfrm>
            <a:off x="9772891" y="173620"/>
            <a:ext cx="1983129" cy="790937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Square Kilometre Array Observatory SKAO (astronomia)">
            <a:extLst>
              <a:ext uri="{FF2B5EF4-FFF2-40B4-BE49-F238E27FC236}">
                <a16:creationId xmlns:a16="http://schemas.microsoft.com/office/drawing/2014/main" id="{44F9C593-5F02-036E-0E12-E7D540BF2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 bwMode="auto">
          <a:xfrm>
            <a:off x="0" y="1140550"/>
            <a:ext cx="12192000" cy="52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4C5C2E-3A66-DB35-4967-9F3CF84808AE}"/>
              </a:ext>
            </a:extLst>
          </p:cNvPr>
          <p:cNvSpPr txBox="1"/>
          <p:nvPr/>
        </p:nvSpPr>
        <p:spPr>
          <a:xfrm>
            <a:off x="457200" y="1353189"/>
            <a:ext cx="7155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>
                <a:solidFill>
                  <a:schemeClr val="bg1"/>
                </a:solidFill>
                <a:latin typeface="Kefa" panose="02000506000000020004" pitchFamily="2" charset="77"/>
              </a:rPr>
              <a:t>New generation </a:t>
            </a:r>
            <a:r>
              <a:rPr lang="it-IT" sz="1800" b="1" err="1">
                <a:solidFill>
                  <a:schemeClr val="bg1"/>
                </a:solidFill>
                <a:latin typeface="Kefa" panose="02000506000000020004" pitchFamily="2" charset="77"/>
              </a:rPr>
              <a:t>instruments</a:t>
            </a:r>
            <a:r>
              <a:rPr lang="it-IT" sz="1800" b="1">
                <a:solidFill>
                  <a:schemeClr val="bg1"/>
                </a:solidFill>
                <a:latin typeface="Kefa" panose="02000506000000020004" pitchFamily="2" charset="77"/>
              </a:rPr>
              <a:t> and surveys</a:t>
            </a:r>
            <a:r>
              <a:rPr lang="it-IT" b="1">
                <a:solidFill>
                  <a:schemeClr val="bg1"/>
                </a:solidFill>
                <a:latin typeface="Kefa" panose="02000506000000020004" pitchFamily="2" charset="77"/>
              </a:rPr>
              <a:t>: </a:t>
            </a:r>
            <a:r>
              <a:rPr lang="it-IT" b="1" err="1">
                <a:solidFill>
                  <a:schemeClr val="bg1"/>
                </a:solidFill>
              </a:rPr>
              <a:t>Square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 b="1" err="1">
                <a:solidFill>
                  <a:schemeClr val="bg1"/>
                </a:solidFill>
              </a:rPr>
              <a:t>Kilometer</a:t>
            </a:r>
            <a:r>
              <a:rPr lang="it-IT" b="1">
                <a:solidFill>
                  <a:schemeClr val="bg1"/>
                </a:solidFill>
              </a:rPr>
              <a:t> Array (SKA)</a:t>
            </a:r>
          </a:p>
          <a:p>
            <a:endParaRPr lang="it-IT">
              <a:solidFill>
                <a:schemeClr val="bg1"/>
              </a:solidFill>
              <a:latin typeface="Kefa" panose="02000506000000020004" pitchFamily="2" charset="77"/>
            </a:endParaRPr>
          </a:p>
        </p:txBody>
      </p:sp>
      <p:pic>
        <p:nvPicPr>
          <p:cNvPr id="11" name="Immagine 10" descr="Immagine che contiene mappa, World, Terra, pianeta&#10;&#10;Descrizione generata automaticamente">
            <a:extLst>
              <a:ext uri="{FF2B5EF4-FFF2-40B4-BE49-F238E27FC236}">
                <a16:creationId xmlns:a16="http://schemas.microsoft.com/office/drawing/2014/main" id="{CE1AB94A-9A2F-5C4C-40A4-A2BA42F55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29" y="3462567"/>
            <a:ext cx="3066100" cy="30661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B96BC5-C2B6-AAE3-FD0C-BF00DB04C0A9}"/>
              </a:ext>
            </a:extLst>
          </p:cNvPr>
          <p:cNvSpPr txBox="1"/>
          <p:nvPr/>
        </p:nvSpPr>
        <p:spPr>
          <a:xfrm>
            <a:off x="457200" y="3973782"/>
            <a:ext cx="45440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Telescope</a:t>
            </a:r>
            <a:r>
              <a:rPr lang="it-IT" b="1" dirty="0">
                <a:solidFill>
                  <a:schemeClr val="bg1"/>
                </a:solidFill>
              </a:rPr>
              <a:t>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bg1"/>
                </a:solidFill>
              </a:rPr>
              <a:t>Unprecedented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sensitivity</a:t>
            </a:r>
            <a:r>
              <a:rPr lang="it-IT" b="1" dirty="0">
                <a:solidFill>
                  <a:schemeClr val="bg1"/>
                </a:solidFill>
              </a:rPr>
              <a:t>: </a:t>
            </a:r>
            <a:r>
              <a:rPr lang="it-IT" dirty="0" err="1">
                <a:solidFill>
                  <a:schemeClr val="bg1"/>
                </a:solidFill>
              </a:rPr>
              <a:t>Spectral</a:t>
            </a:r>
            <a:r>
              <a:rPr lang="it-IT" dirty="0">
                <a:solidFill>
                  <a:schemeClr val="bg1"/>
                </a:solidFill>
              </a:rPr>
              <a:t> coverage from 50 MHz to 24 GHz.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Two </a:t>
            </a:r>
            <a:r>
              <a:rPr lang="it-IT" b="1" dirty="0" err="1">
                <a:solidFill>
                  <a:schemeClr val="bg1"/>
                </a:solidFill>
              </a:rPr>
              <a:t>main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components</a:t>
            </a:r>
            <a:r>
              <a:rPr lang="it-IT" b="1" dirty="0">
                <a:solidFill>
                  <a:schemeClr val="bg1"/>
                </a:solidFill>
              </a:rPr>
              <a:t>: </a:t>
            </a:r>
            <a:r>
              <a:rPr lang="it-IT" dirty="0">
                <a:solidFill>
                  <a:schemeClr val="bg1"/>
                </a:solidFill>
              </a:rPr>
              <a:t>SKA1-LOW in Australia and SKA1-MID in South Africa</a:t>
            </a:r>
            <a:r>
              <a:rPr lang="it-IT" b="1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bg1"/>
                </a:solidFill>
              </a:rPr>
              <a:t>Modularity</a:t>
            </a:r>
            <a:r>
              <a:rPr lang="it-IT" b="1" dirty="0">
                <a:solidFill>
                  <a:schemeClr val="bg1"/>
                </a:solidFill>
              </a:rPr>
              <a:t>: </a:t>
            </a:r>
            <a:r>
              <a:rPr lang="it-IT" dirty="0" err="1">
                <a:solidFill>
                  <a:schemeClr val="bg1"/>
                </a:solidFill>
              </a:rPr>
              <a:t>Possibility</a:t>
            </a:r>
            <a:r>
              <a:rPr lang="it-IT" dirty="0">
                <a:solidFill>
                  <a:schemeClr val="bg1"/>
                </a:solidFill>
              </a:rPr>
              <a:t> of future upgrades.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43CEB9-56A5-BEFF-4C11-766638BFA4E5}"/>
              </a:ext>
            </a:extLst>
          </p:cNvPr>
          <p:cNvSpPr txBox="1"/>
          <p:nvPr/>
        </p:nvSpPr>
        <p:spPr>
          <a:xfrm>
            <a:off x="457200" y="1858383"/>
            <a:ext cx="63527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Coverage and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bg1"/>
                </a:solidFill>
              </a:rPr>
              <a:t>Sky</a:t>
            </a:r>
            <a:r>
              <a:rPr lang="it-IT" b="1" dirty="0">
                <a:solidFill>
                  <a:schemeClr val="bg1"/>
                </a:solidFill>
              </a:rPr>
              <a:t> Coverage: </a:t>
            </a:r>
            <a:r>
              <a:rPr lang="it-IT" dirty="0">
                <a:solidFill>
                  <a:schemeClr val="bg1"/>
                </a:solidFill>
              </a:rPr>
              <a:t>Full access to the </a:t>
            </a:r>
            <a:r>
              <a:rPr lang="it-IT" dirty="0" err="1">
                <a:solidFill>
                  <a:schemeClr val="bg1"/>
                </a:solidFill>
              </a:rPr>
              <a:t>visible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hemisphere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Deep Surveys: </a:t>
            </a:r>
            <a:r>
              <a:rPr lang="it-IT" dirty="0" err="1">
                <a:solidFill>
                  <a:schemeClr val="bg1"/>
                </a:solidFill>
              </a:rPr>
              <a:t>Observations</a:t>
            </a:r>
            <a:r>
              <a:rPr lang="it-IT" dirty="0">
                <a:solidFill>
                  <a:schemeClr val="bg1"/>
                </a:solidFill>
              </a:rPr>
              <a:t> of up to 1000 hours per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Dynamic Range: </a:t>
            </a:r>
            <a:r>
              <a:rPr lang="it-IT" dirty="0" err="1">
                <a:solidFill>
                  <a:schemeClr val="bg1"/>
                </a:solidFill>
              </a:rPr>
              <a:t>Exceptional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sensitivity</a:t>
            </a:r>
            <a:r>
              <a:rPr lang="it-IT" dirty="0">
                <a:solidFill>
                  <a:schemeClr val="bg1"/>
                </a:solidFill>
              </a:rPr>
              <a:t> over </a:t>
            </a:r>
            <a:r>
              <a:rPr lang="it-IT" dirty="0" err="1">
                <a:solidFill>
                  <a:schemeClr val="bg1"/>
                </a:solidFill>
              </a:rPr>
              <a:t>various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angular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scales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magine 4" descr="Immagine che contiene testo, schermata, diagramma, Parallelo&#10;&#10;Descrizione generata automaticamente">
            <a:extLst>
              <a:ext uri="{FF2B5EF4-FFF2-40B4-BE49-F238E27FC236}">
                <a16:creationId xmlns:a16="http://schemas.microsoft.com/office/drawing/2014/main" id="{F1EA1C69-259D-2FA6-6E9B-5A6ECEF03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84" y="1191779"/>
            <a:ext cx="4059515" cy="50588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8B3046-BFC8-C564-484D-D93A9D71D04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A91711B-2860-0482-7C5B-513298190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D4CD25-B9EA-FB5D-3535-A06091FCC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75FD30-D905-1724-E625-DB1C1F2AE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B338E6-0AC8-CC04-1F07-BA51EE062F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0DC9BD31-BEF6-B610-6937-10DCB9DA2A3F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pic>
        <p:nvPicPr>
          <p:cNvPr id="6" name="Picture 2" descr="ICSC and Spoke 2 - Where Are We Now?">
            <a:extLst>
              <a:ext uri="{FF2B5EF4-FFF2-40B4-BE49-F238E27FC236}">
                <a16:creationId xmlns:a16="http://schemas.microsoft.com/office/drawing/2014/main" id="{4BE10964-F7CE-3B8E-9D57-76CD7669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3D3F8-3C4E-09B8-5147-F97A667B2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is the SpaceX Euclid telescope mission hoping to achieve?">
            <a:extLst>
              <a:ext uri="{FF2B5EF4-FFF2-40B4-BE49-F238E27FC236}">
                <a16:creationId xmlns:a16="http://schemas.microsoft.com/office/drawing/2014/main" id="{C699E1E0-937E-D327-DA0E-6C5E4F6AD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3"/>
          <a:stretch/>
        </p:blipFill>
        <p:spPr bwMode="auto">
          <a:xfrm>
            <a:off x="0" y="1150519"/>
            <a:ext cx="12192000" cy="52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42C58A7-DE37-9114-5524-1377072E7FFE}"/>
              </a:ext>
            </a:extLst>
          </p:cNvPr>
          <p:cNvSpPr/>
          <p:nvPr/>
        </p:nvSpPr>
        <p:spPr>
          <a:xfrm>
            <a:off x="9772891" y="173620"/>
            <a:ext cx="1983129" cy="790937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BA5E36E-2C9D-6645-A560-6F401D508D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888292"/>
                <a:ext cx="11963387" cy="4969708"/>
              </a:xfrm>
              <a:prstGeom prst="rect">
                <a:avLst/>
              </a:prstGeom>
            </p:spPr>
            <p:txBody>
              <a:bodyPr numCol="2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en-US" sz="2800" kern="1200" dirty="0" smtClean="0">
                    <a:solidFill>
                      <a:schemeClr val="tx1"/>
                    </a:solidFill>
                    <a:effectLst/>
                    <a:latin typeface="Titillium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2400" kern="1200" dirty="0" smtClean="0">
                    <a:solidFill>
                      <a:schemeClr val="tx1"/>
                    </a:solidFill>
                    <a:effectLst/>
                    <a:latin typeface="Titillium" pitchFamily="2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/>
                    </a:solidFill>
                    <a:effectLst/>
                    <a:latin typeface="Titillium" pitchFamily="2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/>
                    </a:solidFill>
                    <a:effectLst/>
                    <a:latin typeface="Titillium" pitchFamily="2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600" kern="1200" dirty="0">
                    <a:solidFill>
                      <a:schemeClr val="tx1"/>
                    </a:solidFill>
                    <a:effectLst/>
                    <a:latin typeface="Titillium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2000" b="1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Photometry</a:t>
                </a: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limiting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magnitude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m</a:t>
                </a:r>
                <a:r>
                  <a:rPr lang="it-IT" sz="2000" baseline="-25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AB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=24.5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redshift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resolution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∆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z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/(1+z)~3%–5%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spectral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range ∆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ʎ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920–1146nm (Y), 1146–1372nm (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J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), 1372–2000nm (H)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2000" b="1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Spectroscopy</a:t>
                </a:r>
                <a:endParaRPr lang="it-IT" sz="2000" b="1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limiting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magnitude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m</a:t>
                </a:r>
                <a:r>
                  <a:rPr lang="it-IT" sz="2000" baseline="-25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AB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=19.5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redshift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resolution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∆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z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/(1+z)~0.1%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spectral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range ∆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ʎ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: 1000–2000nm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spectroscopic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resolution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endParaRPr lang="it-IT" sz="2000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focal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plane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4x4 H2RG, 2048x2048 pixels, 2.3xm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cut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-off)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plate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scale: 0.3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arcsec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/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pix</a:t>
                </a:r>
                <a:endParaRPr lang="it-IT" sz="2000" dirty="0">
                  <a:solidFill>
                    <a:schemeClr val="bg1"/>
                  </a:solidFill>
                  <a:latin typeface="Kefa" panose="02000506000000020004" pitchFamily="2" charset="77"/>
                </a:endParaRPr>
              </a:p>
              <a:p>
                <a:pPr>
                  <a:buFont typeface="Wingdings" charset="2"/>
                  <a:buChar char="u"/>
                </a:pP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field of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view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FoV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=0.763x0.722deg</a:t>
                </a:r>
                <a:r>
                  <a:rPr lang="it-IT" sz="2000" baseline="30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2</a:t>
                </a:r>
              </a:p>
              <a:p>
                <a:pPr>
                  <a:buFont typeface="Wingdings" charset="2"/>
                  <a:buChar char="u"/>
                </a:pP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focal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 </a:t>
                </a:r>
                <a:r>
                  <a:rPr lang="it-IT" sz="2000" dirty="0" err="1">
                    <a:solidFill>
                      <a:schemeClr val="bg1"/>
                    </a:solidFill>
                    <a:latin typeface="Kefa" panose="02000506000000020004" pitchFamily="2" charset="77"/>
                  </a:rPr>
                  <a:t>length</a:t>
                </a:r>
                <a:r>
                  <a:rPr lang="it-IT" sz="2000" dirty="0">
                    <a:solidFill>
                      <a:schemeClr val="bg1"/>
                    </a:solidFill>
                    <a:latin typeface="Kefa" panose="02000506000000020004" pitchFamily="2" charset="77"/>
                  </a:rPr>
                  <a:t>: f~6.1 m</a:t>
                </a:r>
              </a:p>
              <a:p>
                <a:pPr>
                  <a:buFont typeface="Wingdings" charset="2"/>
                  <a:buChar char="u"/>
                </a:pPr>
                <a:endParaRPr lang="it-IT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BA5E36E-2C9D-6645-A560-6F401D508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88292"/>
                <a:ext cx="11963387" cy="4969708"/>
              </a:xfrm>
              <a:prstGeom prst="rect">
                <a:avLst/>
              </a:prstGeom>
              <a:blipFill>
                <a:blip r:embed="rId3"/>
                <a:stretch>
                  <a:fillRect l="-531" t="-10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9E6DDF-7D24-F337-4C8B-EAB22BB08B29}"/>
              </a:ext>
            </a:extLst>
          </p:cNvPr>
          <p:cNvSpPr txBox="1"/>
          <p:nvPr/>
        </p:nvSpPr>
        <p:spPr>
          <a:xfrm>
            <a:off x="457200" y="1353189"/>
            <a:ext cx="7596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  <a:latin typeface="Kefa" panose="02000506000000020004" pitchFamily="2" charset="77"/>
              </a:rPr>
              <a:t>New generation </a:t>
            </a:r>
            <a:r>
              <a:rPr lang="it-IT" sz="1800" b="1" dirty="0" err="1">
                <a:solidFill>
                  <a:schemeClr val="bg1"/>
                </a:solidFill>
                <a:latin typeface="Kefa" panose="02000506000000020004" pitchFamily="2" charset="77"/>
              </a:rPr>
              <a:t>instruments</a:t>
            </a:r>
            <a:r>
              <a:rPr lang="it-IT" sz="1800" b="1" dirty="0">
                <a:solidFill>
                  <a:schemeClr val="bg1"/>
                </a:solidFill>
                <a:latin typeface="Kefa" panose="02000506000000020004" pitchFamily="2" charset="77"/>
              </a:rPr>
              <a:t> and surveys</a:t>
            </a:r>
            <a:r>
              <a:rPr lang="it-IT" b="1" dirty="0">
                <a:solidFill>
                  <a:schemeClr val="bg1"/>
                </a:solidFill>
                <a:latin typeface="Kefa" panose="02000506000000020004" pitchFamily="2" charset="77"/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Euclid</a:t>
            </a:r>
            <a:endParaRPr lang="it-IT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  <a:latin typeface="Kefa" panose="02000506000000020004" pitchFamily="2" charset="77"/>
            </a:endParaRPr>
          </a:p>
        </p:txBody>
      </p:sp>
      <p:pic>
        <p:nvPicPr>
          <p:cNvPr id="5" name="Picture 2" descr="Square Kilometre Array Observatory SKAO (astronomia)">
            <a:extLst>
              <a:ext uri="{FF2B5EF4-FFF2-40B4-BE49-F238E27FC236}">
                <a16:creationId xmlns:a16="http://schemas.microsoft.com/office/drawing/2014/main" id="{4EF2781C-82E9-E998-8C9B-82726CCAA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 bwMode="auto">
          <a:xfrm>
            <a:off x="0" y="7094457"/>
            <a:ext cx="12192000" cy="52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1537331-6353-F8C4-100A-03DEB61046CF}"/>
              </a:ext>
            </a:extLst>
          </p:cNvPr>
          <p:cNvSpPr txBox="1"/>
          <p:nvPr/>
        </p:nvSpPr>
        <p:spPr>
          <a:xfrm>
            <a:off x="274743" y="-4910665"/>
            <a:ext cx="11481277" cy="4364839"/>
          </a:xfrm>
          <a:prstGeom prst="rect">
            <a:avLst/>
          </a:prstGeom>
        </p:spPr>
        <p:txBody>
          <a:bodyPr numCol="2"/>
          <a:lstStyle>
            <a:defPPr>
              <a:defRPr lang="it-IT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effectLst/>
                <a:latin typeface="Kefa" panose="02000506000000020004" pitchFamily="2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effectLst/>
                <a:latin typeface="Titillium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effectLst/>
                <a:latin typeface="Titillium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effectLst/>
                <a:latin typeface="Titillium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/>
                <a:latin typeface="Titillium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universe is governed by its geometrical properties and by the stuff that it contains;</a:t>
            </a:r>
          </a:p>
          <a:p>
            <a:r>
              <a:rPr lang="en-US" dirty="0"/>
              <a:t>The universe is geometrically flat;</a:t>
            </a:r>
          </a:p>
          <a:p>
            <a:r>
              <a:rPr lang="en-US" dirty="0"/>
              <a:t>The universe is expanding at an accelerated rate;</a:t>
            </a:r>
          </a:p>
          <a:p>
            <a:r>
              <a:rPr lang="en-US" dirty="0"/>
              <a:t>The universe is today dominated by Dark Energy</a:t>
            </a:r>
          </a:p>
          <a:p>
            <a:r>
              <a:rPr lang="en-US" dirty="0"/>
              <a:t>Dark matter </a:t>
            </a:r>
          </a:p>
          <a:p>
            <a:r>
              <a:rPr lang="en-US" dirty="0"/>
              <a:t>What is DE?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Einstein Cosmological constant,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Dynamical quintessence, 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manifestation of gravity on cosmological scale</a:t>
            </a:r>
          </a:p>
          <a:p>
            <a:r>
              <a:rPr lang="en-US" dirty="0"/>
              <a:t>Euclid will probe all this, how?</a:t>
            </a:r>
          </a:p>
          <a:p>
            <a:r>
              <a:rPr lang="en-US" dirty="0"/>
              <a:t>Searches the signatures of the </a:t>
            </a:r>
            <a:br>
              <a:rPr lang="en-US" dirty="0"/>
            </a:br>
            <a:r>
              <a:rPr lang="en-US" dirty="0"/>
              <a:t>dark energy and matter</a:t>
            </a:r>
          </a:p>
          <a:p>
            <a:r>
              <a:rPr lang="en-US" dirty="0"/>
              <a:t>Largest extra-galactic sky survey</a:t>
            </a:r>
          </a:p>
          <a:p>
            <a:pPr lvl="1"/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D9E2152-D320-3C11-538A-E5A05552D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901" y="4428388"/>
            <a:ext cx="1938835" cy="239351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678155-E9C1-6712-351E-75AF367DD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1736" y="4428389"/>
            <a:ext cx="3464742" cy="239351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06FC81-C1F1-4F7B-BB1D-2F04C00339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4" name="Picture 7" descr="Text&#10;&#10;Description automatically generated">
            <a:extLst>
              <a:ext uri="{FF2B5EF4-FFF2-40B4-BE49-F238E27FC236}">
                <a16:creationId xmlns:a16="http://schemas.microsoft.com/office/drawing/2014/main" id="{25CA1B6E-2E1D-1E85-B48E-42714F66B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B65F18D-8EF3-46A2-612D-27B074064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5C83BFE-F37A-7841-F995-D915FEBBED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1214F0C-165B-5CE0-5285-75982BF9FC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3F80094-1270-B904-6835-4C21C968CFB1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pic>
        <p:nvPicPr>
          <p:cNvPr id="6" name="Picture 2" descr="ICSC and Spoke 2 - Where Are We Now?">
            <a:extLst>
              <a:ext uri="{FF2B5EF4-FFF2-40B4-BE49-F238E27FC236}">
                <a16:creationId xmlns:a16="http://schemas.microsoft.com/office/drawing/2014/main" id="{6F36E308-3C17-4DE3-D96D-378131117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86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A14D13-3AAE-CBD0-0011-553F0EC8FF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1145525"/>
            <a:ext cx="12161028" cy="52137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695" y="1649892"/>
            <a:ext cx="7831287" cy="59093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Telescope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8.4m (6.7m effective aperture) optical telescope with 9.6 sq. deg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filters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 broad bands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ugrizy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320-1050 nm range;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Mosaic camera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189 CCDs, 3.2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6.4 GB per image;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4Kx4K, 16Mpix, 16-bit x pixel;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survey area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18,000 sq. deg;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visits per sky patch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between 800 and 900 in 10 years;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visit (alias raw image)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2x15sec exposures, 2s readout;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chemeClr val="bg1"/>
              </a:solidFill>
              <a:latin typeface="Calibri" panose="020F050202020403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chemeClr val="bg1"/>
              </a:solidFill>
              <a:latin typeface="Calibri" panose="020F050202020403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chemeClr val="bg1"/>
              </a:solidFill>
              <a:latin typeface="Calibri" panose="020F050202020403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visit limiting magnitudes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u=23.5; g=24.8; r=24.4;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=23.9; z=23.3; y=22.1;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Photometric calibration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2% absolute, 0.5% repeatability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delivered image quality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~0.7 arcsec FWHM;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Transient processing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60sec after last visit exposure and within 24h for DIA (Difference Image Analysis)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Data release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full reprocessing of annually survey data and 37 billion source catalogue production;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00929" y="1395938"/>
            <a:ext cx="3633884" cy="113636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Main numbers of Rubin-LSST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85" y="2882196"/>
            <a:ext cx="3779928" cy="250588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734301-120D-AF6F-F6D3-59C8E41A094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0" name="Picture 7" descr="Text&#10;&#10;Description automatically generated">
            <a:extLst>
              <a:ext uri="{FF2B5EF4-FFF2-40B4-BE49-F238E27FC236}">
                <a16:creationId xmlns:a16="http://schemas.microsoft.com/office/drawing/2014/main" id="{B10D5C14-ACD8-8106-8394-85E9B6352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90AC868-D2E2-A047-7097-EF7A08EA6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16CC2CA-827D-D33F-74D4-E403CF301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C5BFA88-0EB3-E1B1-46C3-25859E33D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5F27695-1D0F-F3C0-9352-FCED5F0FAE2B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DC6EDA-7C95-30F5-353E-92D9D0D0D7C1}"/>
              </a:ext>
            </a:extLst>
          </p:cNvPr>
          <p:cNvSpPr txBox="1"/>
          <p:nvPr/>
        </p:nvSpPr>
        <p:spPr>
          <a:xfrm>
            <a:off x="457200" y="1353189"/>
            <a:ext cx="7596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  <a:latin typeface="Kefa" panose="02000506000000020004" pitchFamily="2" charset="77"/>
              </a:rPr>
              <a:t>New generation </a:t>
            </a:r>
            <a:r>
              <a:rPr lang="it-IT" sz="1800" b="1" dirty="0" err="1">
                <a:solidFill>
                  <a:schemeClr val="bg1"/>
                </a:solidFill>
                <a:latin typeface="Kefa" panose="02000506000000020004" pitchFamily="2" charset="77"/>
              </a:rPr>
              <a:t>instruments</a:t>
            </a:r>
            <a:r>
              <a:rPr lang="it-IT" sz="1800" b="1" dirty="0">
                <a:solidFill>
                  <a:schemeClr val="bg1"/>
                </a:solidFill>
                <a:latin typeface="Kefa" panose="02000506000000020004" pitchFamily="2" charset="77"/>
              </a:rPr>
              <a:t> and surveys</a:t>
            </a:r>
            <a:r>
              <a:rPr lang="it-IT" b="1" dirty="0">
                <a:solidFill>
                  <a:schemeClr val="bg1"/>
                </a:solidFill>
                <a:latin typeface="Kefa" panose="02000506000000020004" pitchFamily="2" charset="77"/>
              </a:rPr>
              <a:t>: </a:t>
            </a:r>
            <a:r>
              <a:rPr lang="it-IT" b="1" dirty="0">
                <a:solidFill>
                  <a:schemeClr val="bg1"/>
                </a:solidFill>
              </a:rPr>
              <a:t>Vera Rubin </a:t>
            </a:r>
            <a:r>
              <a:rPr lang="it-IT" b="1" dirty="0" err="1">
                <a:solidFill>
                  <a:schemeClr val="bg1"/>
                </a:solidFill>
              </a:rPr>
              <a:t>Observatory</a:t>
            </a:r>
            <a:r>
              <a:rPr lang="it-IT" b="1" dirty="0">
                <a:solidFill>
                  <a:schemeClr val="bg1"/>
                </a:solidFill>
              </a:rPr>
              <a:t>-LSST</a:t>
            </a:r>
          </a:p>
          <a:p>
            <a:endParaRPr lang="it-IT" dirty="0">
              <a:solidFill>
                <a:schemeClr val="bg1"/>
              </a:solidFill>
              <a:latin typeface="Kefa" panose="02000506000000020004" pitchFamily="2" charset="77"/>
            </a:endParaRPr>
          </a:p>
        </p:txBody>
      </p:sp>
      <p:pic>
        <p:nvPicPr>
          <p:cNvPr id="7" name="Picture 2" descr="ICSC and Spoke 2 - Where Are We Now?">
            <a:extLst>
              <a:ext uri="{FF2B5EF4-FFF2-40B4-BE49-F238E27FC236}">
                <a16:creationId xmlns:a16="http://schemas.microsoft.com/office/drawing/2014/main" id="{35ED487A-F84D-0B04-8B3B-D03C1A532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8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egnaposto immagine 9" descr="Immagine che contiene spazio, Universo, Spazio esterno, luce&#10;&#10;Descrizione generata automaticamente">
            <a:extLst>
              <a:ext uri="{FF2B5EF4-FFF2-40B4-BE49-F238E27FC236}">
                <a16:creationId xmlns:a16="http://schemas.microsoft.com/office/drawing/2014/main" id="{1258C57F-0CC5-4C15-3BED-A724227E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5" r="862" b="23229"/>
          <a:stretch/>
        </p:blipFill>
        <p:spPr>
          <a:xfrm>
            <a:off x="-27598" y="1138319"/>
            <a:ext cx="12219598" cy="522185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E9CBFC6B-4DB1-1E7D-9F2F-CB497C5B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B89DAE-01D6-9502-ACCC-DBE2C159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127625-281B-FB62-AEF8-37C501522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065390-7D19-56DE-B219-A3244314D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5E9B9-AAD5-1139-22E3-9B05C91EDCD1}"/>
              </a:ext>
            </a:extLst>
          </p:cNvPr>
          <p:cNvSpPr txBox="1">
            <a:spLocks/>
          </p:cNvSpPr>
          <p:nvPr/>
        </p:nvSpPr>
        <p:spPr>
          <a:xfrm>
            <a:off x="5574257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1598D1-1B34-FA72-8A89-FDBA04F97C1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7654" y="1470775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63C93F-F9C3-13B6-DE33-1936676ED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3354" y="1695530"/>
            <a:ext cx="1394866" cy="192581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D8E04F-DDDA-550A-8042-C7ABA1E100C2}"/>
              </a:ext>
            </a:extLst>
          </p:cNvPr>
          <p:cNvSpPr txBox="1"/>
          <p:nvPr/>
        </p:nvSpPr>
        <p:spPr>
          <a:xfrm>
            <a:off x="167765" y="1138319"/>
            <a:ext cx="282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efa" panose="02000506000000020004" pitchFamily="2" charset="77"/>
              </a:rPr>
              <a:t>Nr. of CPU’s cores requested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2719991-DC3B-E2A4-4E97-3291AF9D4158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745059" y="1480402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BEB0078-8AD7-B042-80AB-D388710E9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0051" y="1784594"/>
            <a:ext cx="1344543" cy="111464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C826A-055B-71E9-BB79-65A170DA6F4B}"/>
              </a:ext>
            </a:extLst>
          </p:cNvPr>
          <p:cNvSpPr txBox="1"/>
          <p:nvPr/>
        </p:nvSpPr>
        <p:spPr>
          <a:xfrm>
            <a:off x="7750099" y="1140556"/>
            <a:ext cx="225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Kefa" panose="02000506000000020004" pitchFamily="2" charset="77"/>
              </a:defRPr>
            </a:lvl1pPr>
          </a:lstStyle>
          <a:p>
            <a:r>
              <a:rPr lang="en-US" dirty="0"/>
              <a:t>Nr. of GPUs requested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1B1E36-3B49-A51C-C66F-DE8F2F16E12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3967539" y="1467679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E76F1E6-9F1A-3190-5B87-0B0141FB6EF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74676"/>
          <a:stretch/>
        </p:blipFill>
        <p:spPr>
          <a:xfrm>
            <a:off x="6219011" y="1740243"/>
            <a:ext cx="1068723" cy="47276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CEB4D8-78E8-0415-1368-2E62E91F3AA7}"/>
              </a:ext>
            </a:extLst>
          </p:cNvPr>
          <p:cNvSpPr txBox="1"/>
          <p:nvPr/>
        </p:nvSpPr>
        <p:spPr>
          <a:xfrm>
            <a:off x="4077997" y="1138319"/>
            <a:ext cx="27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Kefa" panose="02000506000000020004" pitchFamily="2" charset="77"/>
              </a:rPr>
              <a:t>Primary projects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FCC3508-1CBB-DC8C-1297-8B67528DB8A1}"/>
              </a:ext>
            </a:extLst>
          </p:cNvPr>
          <p:cNvSpPr txBox="1"/>
          <p:nvPr/>
        </p:nvSpPr>
        <p:spPr>
          <a:xfrm>
            <a:off x="256065" y="3763927"/>
            <a:ext cx="164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Kefa" panose="02000506000000020004" pitchFamily="2" charset="77"/>
              </a:rPr>
              <a:t>RAM requested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6B763EF-B934-D0C0-D5C5-F4638FDECC79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82" y="4161936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CA7A22A-059A-3520-1F1B-59943A4A71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0421" y="4161936"/>
            <a:ext cx="1443842" cy="193799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FA4347-7584-43DA-BD60-A5897AF38645}"/>
              </a:ext>
            </a:extLst>
          </p:cNvPr>
          <p:cNvSpPr txBox="1"/>
          <p:nvPr/>
        </p:nvSpPr>
        <p:spPr>
          <a:xfrm>
            <a:off x="4102325" y="3785264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Kefa" panose="02000506000000020004" pitchFamily="2" charset="77"/>
              </a:rPr>
              <a:t>Storage requeste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5EB133D-A9AA-F547-FF78-2C6A48A79A35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967539" y="4156311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9D33186-014F-5FFB-3CF0-FAA5DFBBE3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5877" y="4098752"/>
            <a:ext cx="1332767" cy="205773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987595B-B88D-4E57-E3C5-C44596F01ED4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7745059" y="4161936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0586D84-4A5A-4EB1-EC72-A7B02D5FF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12141" y="4464181"/>
            <a:ext cx="1099194" cy="97207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EDD6982-E362-E0CD-0735-95BCB3DC3BB1}"/>
              </a:ext>
            </a:extLst>
          </p:cNvPr>
          <p:cNvSpPr txBox="1"/>
          <p:nvPr/>
        </p:nvSpPr>
        <p:spPr>
          <a:xfrm>
            <a:off x="7750069" y="3774361"/>
            <a:ext cx="224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Kefa" panose="02000506000000020004" pitchFamily="2" charset="77"/>
              </a:rPr>
              <a:t>GPU’s RAM requested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F569475-3817-316B-B231-09F8D7A0BAC4}"/>
              </a:ext>
            </a:extLst>
          </p:cNvPr>
          <p:cNvSpPr txBox="1"/>
          <p:nvPr/>
        </p:nvSpPr>
        <p:spPr>
          <a:xfrm>
            <a:off x="10009228" y="3176919"/>
            <a:ext cx="215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Kefa" panose="02000506000000020004" pitchFamily="2" charset="77"/>
              </a:rPr>
              <a:t>User Survey (15 research Groups)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13" descr="Text&#10;&#10;Description automatically generated">
            <a:extLst>
              <a:ext uri="{FF2B5EF4-FFF2-40B4-BE49-F238E27FC236}">
                <a16:creationId xmlns:a16="http://schemas.microsoft.com/office/drawing/2014/main" id="{210C93DF-BAF1-D742-8B77-823CD61EF5D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10499"/>
          <a:stretch/>
        </p:blipFill>
        <p:spPr>
          <a:xfrm>
            <a:off x="9542962" y="185315"/>
            <a:ext cx="2544023" cy="790558"/>
          </a:xfrm>
          <a:prstGeom prst="rect">
            <a:avLst/>
          </a:prstGeom>
        </p:spPr>
      </p:pic>
      <p:sp>
        <p:nvSpPr>
          <p:cNvPr id="32" name="Segno di moltiplicazione 31">
            <a:extLst>
              <a:ext uri="{FF2B5EF4-FFF2-40B4-BE49-F238E27FC236}">
                <a16:creationId xmlns:a16="http://schemas.microsoft.com/office/drawing/2014/main" id="{04F2FDC1-5884-DB4C-9EB7-2545238D1FC2}"/>
              </a:ext>
            </a:extLst>
          </p:cNvPr>
          <p:cNvSpPr/>
          <p:nvPr/>
        </p:nvSpPr>
        <p:spPr>
          <a:xfrm>
            <a:off x="6215877" y="5340403"/>
            <a:ext cx="1206899" cy="911919"/>
          </a:xfrm>
          <a:prstGeom prst="mathMultiply">
            <a:avLst>
              <a:gd name="adj1" fmla="val 14240"/>
            </a:avLst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egno di sottrazione 32">
            <a:extLst>
              <a:ext uri="{FF2B5EF4-FFF2-40B4-BE49-F238E27FC236}">
                <a16:creationId xmlns:a16="http://schemas.microsoft.com/office/drawing/2014/main" id="{19FBE603-8567-82BD-2365-4D720078652F}"/>
              </a:ext>
            </a:extLst>
          </p:cNvPr>
          <p:cNvSpPr/>
          <p:nvPr/>
        </p:nvSpPr>
        <p:spPr>
          <a:xfrm>
            <a:off x="6308592" y="4181943"/>
            <a:ext cx="979142" cy="103078"/>
          </a:xfrm>
          <a:prstGeom prst="mathMinus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egno di moltiplicazione 33">
            <a:extLst>
              <a:ext uri="{FF2B5EF4-FFF2-40B4-BE49-F238E27FC236}">
                <a16:creationId xmlns:a16="http://schemas.microsoft.com/office/drawing/2014/main" id="{6698E84F-61F0-F520-B4A3-3EB8FB78C352}"/>
              </a:ext>
            </a:extLst>
          </p:cNvPr>
          <p:cNvSpPr/>
          <p:nvPr/>
        </p:nvSpPr>
        <p:spPr>
          <a:xfrm>
            <a:off x="2350087" y="5492803"/>
            <a:ext cx="1206899" cy="911919"/>
          </a:xfrm>
          <a:prstGeom prst="mathMultiply">
            <a:avLst>
              <a:gd name="adj1" fmla="val 14240"/>
            </a:avLst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egno di sottrazione 34">
            <a:extLst>
              <a:ext uri="{FF2B5EF4-FFF2-40B4-BE49-F238E27FC236}">
                <a16:creationId xmlns:a16="http://schemas.microsoft.com/office/drawing/2014/main" id="{794F0113-628F-D0B9-E9F3-1B96CB99F9A1}"/>
              </a:ext>
            </a:extLst>
          </p:cNvPr>
          <p:cNvSpPr/>
          <p:nvPr/>
        </p:nvSpPr>
        <p:spPr>
          <a:xfrm>
            <a:off x="2531216" y="4285979"/>
            <a:ext cx="979142" cy="103078"/>
          </a:xfrm>
          <a:prstGeom prst="mathMinus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egno di sottrazione 35">
            <a:extLst>
              <a:ext uri="{FF2B5EF4-FFF2-40B4-BE49-F238E27FC236}">
                <a16:creationId xmlns:a16="http://schemas.microsoft.com/office/drawing/2014/main" id="{17063DD6-6AFE-FFC6-0BCF-9DBBC524F578}"/>
              </a:ext>
            </a:extLst>
          </p:cNvPr>
          <p:cNvSpPr/>
          <p:nvPr/>
        </p:nvSpPr>
        <p:spPr>
          <a:xfrm>
            <a:off x="2586843" y="1804493"/>
            <a:ext cx="979142" cy="103078"/>
          </a:xfrm>
          <a:prstGeom prst="mathMinus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0D11311D-E491-8470-1D30-4785A0E2F2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50389"/>
          <a:stretch/>
        </p:blipFill>
        <p:spPr>
          <a:xfrm>
            <a:off x="6219011" y="2220009"/>
            <a:ext cx="1068723" cy="9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E3DAA80-2B3C-06C7-1611-C2AA41BA103D}"/>
              </a:ext>
            </a:extLst>
          </p:cNvPr>
          <p:cNvSpPr/>
          <p:nvPr/>
        </p:nvSpPr>
        <p:spPr>
          <a:xfrm>
            <a:off x="9519780" y="21278"/>
            <a:ext cx="2408692" cy="941677"/>
          </a:xfrm>
          <a:prstGeom prst="rect">
            <a:avLst/>
          </a:prstGeom>
          <a:solidFill>
            <a:srgbClr val="2A65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E9CBFC6B-4DB1-1E7D-9F2F-CB497C5B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B89DAE-01D6-9502-ACCC-DBE2C159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127625-281B-FB62-AEF8-37C501522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065390-7D19-56DE-B219-A3244314D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61669A0C-2070-47C7-E90B-9A2EBD560A09}"/>
              </a:ext>
            </a:extLst>
          </p:cNvPr>
          <p:cNvSpPr txBox="1">
            <a:spLocks/>
          </p:cNvSpPr>
          <p:nvPr/>
        </p:nvSpPr>
        <p:spPr>
          <a:xfrm>
            <a:off x="6579863" y="1362561"/>
            <a:ext cx="2343101" cy="665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solution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</a:p>
        </p:txBody>
      </p:sp>
      <p:pic>
        <p:nvPicPr>
          <p:cNvPr id="12" name="Picture 7" descr="Text&#10;&#10;Description automatically generated">
            <a:extLst>
              <a:ext uri="{FF2B5EF4-FFF2-40B4-BE49-F238E27FC236}">
                <a16:creationId xmlns:a16="http://schemas.microsoft.com/office/drawing/2014/main" id="{B100CAB4-90BB-FECE-63E8-F810297D52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760674" y="1348116"/>
            <a:ext cx="1232746" cy="418696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658A76E8-8EAA-BFEB-968D-58C9847CA64C}"/>
              </a:ext>
            </a:extLst>
          </p:cNvPr>
          <p:cNvSpPr txBox="1">
            <a:spLocks/>
          </p:cNvSpPr>
          <p:nvPr/>
        </p:nvSpPr>
        <p:spPr>
          <a:xfrm>
            <a:off x="34406" y="1953031"/>
            <a:ext cx="5834785" cy="8877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Designed, developed and hosted by Dept. of Physics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Regulated by a next MoA between INAF and Dept.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Director: G. Russo (M. Brescia since Nov 1, 2024)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FBF82F5-9ACB-03FC-98B1-3E325AE3D6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1993" y="2045132"/>
            <a:ext cx="4177309" cy="3816000"/>
          </a:xfrm>
          <a:prstGeom prst="rect">
            <a:avLst/>
          </a:prstGeom>
        </p:spPr>
      </p:pic>
      <p:pic>
        <p:nvPicPr>
          <p:cNvPr id="18" name="Immagine 7" descr="Immagine che contiene esterni, edificio&#10;&#10;Descrizione generata automaticamente">
            <a:extLst>
              <a:ext uri="{FF2B5EF4-FFF2-40B4-BE49-F238E27FC236}">
                <a16:creationId xmlns:a16="http://schemas.microsoft.com/office/drawing/2014/main" id="{07E2D47A-7F0F-3D25-3E5F-CC92076D8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423" y="2777454"/>
            <a:ext cx="3643154" cy="1498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19" name="Straight Arrow Connector 9">
            <a:extLst>
              <a:ext uri="{FF2B5EF4-FFF2-40B4-BE49-F238E27FC236}">
                <a16:creationId xmlns:a16="http://schemas.microsoft.com/office/drawing/2014/main" id="{EE8F3AD0-19D3-BA87-A22B-F4592DA1FDF8}"/>
              </a:ext>
            </a:extLst>
          </p:cNvPr>
          <p:cNvCxnSpPr>
            <a:cxnSpLocks/>
          </p:cNvCxnSpPr>
          <p:nvPr/>
        </p:nvCxnSpPr>
        <p:spPr>
          <a:xfrm flipH="1" flipV="1">
            <a:off x="7283457" y="3730751"/>
            <a:ext cx="930775" cy="925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B1969B8-5622-4450-804C-E120F08A2C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4442" y="4016118"/>
            <a:ext cx="5466418" cy="2279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1C2CDC9C-3746-3DF4-C8A0-EC60F0E56CEE}"/>
              </a:ext>
            </a:extLst>
          </p:cNvPr>
          <p:cNvSpPr txBox="1">
            <a:spLocks/>
          </p:cNvSpPr>
          <p:nvPr/>
        </p:nvSpPr>
        <p:spPr>
          <a:xfrm rot="209587">
            <a:off x="3186451" y="5351486"/>
            <a:ext cx="4216284" cy="466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 II - 2 Pflops capability</a:t>
            </a:r>
            <a:endParaRPr kumimoji="0" lang="en-IT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230D86A-0D79-3691-F5A5-6867E3993A5C}"/>
              </a:ext>
            </a:extLst>
          </p:cNvPr>
          <p:cNvSpPr/>
          <p:nvPr/>
        </p:nvSpPr>
        <p:spPr>
          <a:xfrm>
            <a:off x="8100457" y="5919497"/>
            <a:ext cx="3940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NextGenerationEU 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 7 M€)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B2926239-879B-853E-5898-DB1DE4D8587C}"/>
              </a:ext>
            </a:extLst>
          </p:cNvPr>
          <p:cNvSpPr txBox="1">
            <a:spLocks/>
          </p:cNvSpPr>
          <p:nvPr/>
        </p:nvSpPr>
        <p:spPr>
          <a:xfrm>
            <a:off x="22542" y="2824448"/>
            <a:ext cx="4267249" cy="13095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Data/processing Science services: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bio- geo- astro- informatics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Data/processing services for astrophysics: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ELT, SKA, VST, ALMA, Rubin-LSST 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5EFE3FC-4712-27F0-E54E-8DB01CF5C8C0}"/>
              </a:ext>
            </a:extLst>
          </p:cNvPr>
          <p:cNvSpPr/>
          <p:nvPr/>
        </p:nvSpPr>
        <p:spPr>
          <a:xfrm>
            <a:off x="9812511" y="2966037"/>
            <a:ext cx="601601" cy="1997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GARR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44656190-E254-CD6A-7A18-66BFBDC30FC8}"/>
              </a:ext>
            </a:extLst>
          </p:cNvPr>
          <p:cNvCxnSpPr>
            <a:endCxn id="23" idx="2"/>
          </p:cNvCxnSpPr>
          <p:nvPr/>
        </p:nvCxnSpPr>
        <p:spPr>
          <a:xfrm flipV="1">
            <a:off x="8283388" y="3165822"/>
            <a:ext cx="1829924" cy="149070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FB55E9B9-AAD5-1139-22E3-9B05C91EDCD1}"/>
              </a:ext>
            </a:extLst>
          </p:cNvPr>
          <p:cNvSpPr txBox="1">
            <a:spLocks/>
          </p:cNvSpPr>
          <p:nvPr/>
        </p:nvSpPr>
        <p:spPr>
          <a:xfrm>
            <a:off x="5574257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1A21EAE-EB19-8469-8EFF-7462819BDB42}"/>
              </a:ext>
            </a:extLst>
          </p:cNvPr>
          <p:cNvSpPr txBox="1"/>
          <p:nvPr/>
        </p:nvSpPr>
        <p:spPr>
          <a:xfrm>
            <a:off x="77621" y="4371426"/>
            <a:ext cx="2443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 ready in 2025!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5F3162-04F5-9851-270F-9109614B9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0000"/>
          </a:blip>
          <a:stretch>
            <a:fillRect/>
          </a:stretch>
        </p:blipFill>
        <p:spPr>
          <a:xfrm>
            <a:off x="0" y="6994078"/>
            <a:ext cx="12161028" cy="521371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B850D3E-485A-4E3E-BFB2-6E550C65F34A}"/>
              </a:ext>
            </a:extLst>
          </p:cNvPr>
          <p:cNvSpPr/>
          <p:nvPr/>
        </p:nvSpPr>
        <p:spPr>
          <a:xfrm>
            <a:off x="0" y="1417720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CD87500-D3E8-FA7F-ECD5-323BE7C82AE1}"/>
              </a:ext>
            </a:extLst>
          </p:cNvPr>
          <p:cNvSpPr/>
          <p:nvPr/>
        </p:nvSpPr>
        <p:spPr>
          <a:xfrm>
            <a:off x="2203534" y="981433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CSC and Spoke 2 - Where Are We Now?">
            <a:extLst>
              <a:ext uri="{FF2B5EF4-FFF2-40B4-BE49-F238E27FC236}">
                <a16:creationId xmlns:a16="http://schemas.microsoft.com/office/drawing/2014/main" id="{CB782CB0-470D-6C97-4A95-F72C15F4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7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FBDD4-899B-93BD-3E16-8193930D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A81CF4-36E6-E03B-042B-62FFD502D45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5986FA-6384-CCC0-34BB-6D9FA6F1FE4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CB4647-2552-C2FF-3771-5C7C612AC131}"/>
              </a:ext>
            </a:extLst>
          </p:cNvPr>
          <p:cNvSpPr/>
          <p:nvPr/>
        </p:nvSpPr>
        <p:spPr>
          <a:xfrm>
            <a:off x="-219686" y="1856904"/>
            <a:ext cx="6415999" cy="391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985" marR="202565">
              <a:lnSpc>
                <a:spcPct val="104000"/>
              </a:lnSpc>
              <a:spcAft>
                <a:spcPts val="0"/>
              </a:spcAft>
            </a:pPr>
            <a:r>
              <a:rPr lang="en-US" sz="2000" spc="-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sz="20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000" spc="2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 divided our hardware in several groups:</a:t>
            </a:r>
          </a:p>
          <a:p>
            <a:pPr marL="857885" marR="202565" indent="-342900">
              <a:lnSpc>
                <a:spcPct val="10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pc="-1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Server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dedicated</a:t>
            </a:r>
            <a:r>
              <a:rPr lang="en-US" sz="2000" spc="2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US" sz="2000" spc="2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HPC</a:t>
            </a:r>
            <a:r>
              <a:rPr lang="en-US" sz="2000" spc="2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usage, equipped with GPU’s</a:t>
            </a:r>
          </a:p>
          <a:p>
            <a:pPr marL="857885" marR="202565" indent="-342900">
              <a:lnSpc>
                <a:spcPct val="10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Servers</a:t>
            </a:r>
            <a:r>
              <a:rPr lang="en-US" sz="2000" spc="2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dedicated</a:t>
            </a:r>
            <a:r>
              <a:rPr lang="en-US" sz="2000" spc="2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US" sz="2000" spc="2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HTC</a:t>
            </a:r>
            <a:r>
              <a:rPr lang="en-US" sz="2000" spc="2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usage,</a:t>
            </a:r>
            <a:r>
              <a:rPr lang="en-US" sz="2000" spc="2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with many core</a:t>
            </a:r>
          </a:p>
          <a:p>
            <a:pPr marL="857885" marR="202565" indent="-342900">
              <a:lnSpc>
                <a:spcPct val="10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Servers dedicated to common services (</a:t>
            </a:r>
            <a:r>
              <a:rPr lang="en-US" sz="2000" spc="-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mngmnt</a:t>
            </a:r>
            <a:r>
              <a:rPr lang="en-US" sz="2000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controllers, </a:t>
            </a:r>
            <a:r>
              <a:rPr lang="en-US" sz="2000" spc="-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r>
              <a:rPr lang="en-US" sz="2000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857885" marR="202565" indent="-342900">
              <a:lnSpc>
                <a:spcPct val="10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Storage with front-end</a:t>
            </a:r>
            <a:r>
              <a:rPr lang="en-US" sz="2000" spc="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servers,</a:t>
            </a:r>
            <a:r>
              <a:rPr lang="en-US" sz="2000" spc="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 all storage devices through a unified interface</a:t>
            </a:r>
          </a:p>
          <a:p>
            <a:pPr marL="857885" marR="202565" indent="-342900">
              <a:lnSpc>
                <a:spcPct val="10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Tape </a:t>
            </a:r>
            <a:r>
              <a:rPr lang="it-IT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it-IT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with a front-end server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57885" marR="202565" indent="-342900">
              <a:lnSpc>
                <a:spcPct val="10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connected with a new network subsystem, using various connections</a:t>
            </a:r>
          </a:p>
        </p:txBody>
      </p:sp>
      <p:pic>
        <p:nvPicPr>
          <p:cNvPr id="5" name="Immagine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38CF882A-DECB-9181-D0BB-CB3B891B3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54" y="1128829"/>
            <a:ext cx="6211418" cy="349392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E6A5EAD-A3E7-2982-AE67-E630CE177F14}"/>
              </a:ext>
            </a:extLst>
          </p:cNvPr>
          <p:cNvSpPr/>
          <p:nvPr/>
        </p:nvSpPr>
        <p:spPr>
          <a:xfrm>
            <a:off x="9772891" y="173620"/>
            <a:ext cx="1983129" cy="790937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F76483-5BC2-1126-18AF-275F2400DA63}"/>
              </a:ext>
            </a:extLst>
          </p:cNvPr>
          <p:cNvSpPr txBox="1"/>
          <p:nvPr/>
        </p:nvSpPr>
        <p:spPr>
          <a:xfrm>
            <a:off x="6631683" y="4735795"/>
            <a:ext cx="41009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PB of Data Storage (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HPC/HTC multi-core servers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H100 (80 GB/device)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L40 (48 GB/device)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26A0E43-FA2C-02D1-19EB-F343F02EB714}"/>
              </a:ext>
            </a:extLst>
          </p:cNvPr>
          <p:cNvSpPr/>
          <p:nvPr/>
        </p:nvSpPr>
        <p:spPr>
          <a:xfrm>
            <a:off x="0" y="1417720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AAD426E-F13A-00CD-4951-F517FEA363BE}"/>
              </a:ext>
            </a:extLst>
          </p:cNvPr>
          <p:cNvSpPr/>
          <p:nvPr/>
        </p:nvSpPr>
        <p:spPr>
          <a:xfrm>
            <a:off x="2203534" y="981433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05A1162-3A53-E114-74BF-A3BD44C0B99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4" name="Picture 7" descr="Text&#10;&#10;Description automatically generated">
            <a:extLst>
              <a:ext uri="{FF2B5EF4-FFF2-40B4-BE49-F238E27FC236}">
                <a16:creationId xmlns:a16="http://schemas.microsoft.com/office/drawing/2014/main" id="{1331FE88-CD95-D2D3-B894-82E0F7378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5F5E3F6-8003-5BEF-A332-9AE3716AD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5DF908D-9EBF-751E-B27B-3C7A4EDE8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AB0DA98-A426-6DB1-BE2D-A05E95EB0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58ED28B0-2E3B-9367-BDBB-82203AFAA2DE}"/>
              </a:ext>
            </a:extLst>
          </p:cNvPr>
          <p:cNvSpPr txBox="1">
            <a:spLocks/>
          </p:cNvSpPr>
          <p:nvPr/>
        </p:nvSpPr>
        <p:spPr>
          <a:xfrm>
            <a:off x="5574257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pic>
        <p:nvPicPr>
          <p:cNvPr id="2" name="Picture 2" descr="ICSC and Spoke 2 - Where Are We Now?">
            <a:extLst>
              <a:ext uri="{FF2B5EF4-FFF2-40B4-BE49-F238E27FC236}">
                <a16:creationId xmlns:a16="http://schemas.microsoft.com/office/drawing/2014/main" id="{191EA5CC-3D5E-25E9-D6B6-295876E51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3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20D77161-D0A4-FE0B-682C-96540D257A57}"/>
              </a:ext>
            </a:extLst>
          </p:cNvPr>
          <p:cNvSpPr/>
          <p:nvPr/>
        </p:nvSpPr>
        <p:spPr>
          <a:xfrm>
            <a:off x="9519780" y="21278"/>
            <a:ext cx="2408692" cy="941677"/>
          </a:xfrm>
          <a:prstGeom prst="rect">
            <a:avLst/>
          </a:prstGeom>
          <a:solidFill>
            <a:srgbClr val="2A65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B99A0AC-DE34-672D-003C-761DC217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15" y="2096102"/>
            <a:ext cx="10360957" cy="414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E9CBFC6B-4DB1-1E7D-9F2F-CB497C5B6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B89DAE-01D6-9502-ACCC-DBE2C1598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127625-281B-FB62-AEF8-37C501522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065390-7D19-56DE-B219-A3244314D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5E9B9-AAD5-1139-22E3-9B05C91EDCD1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EECF932-58D9-4C39-3651-F04467544471}"/>
              </a:ext>
            </a:extLst>
          </p:cNvPr>
          <p:cNvSpPr/>
          <p:nvPr/>
        </p:nvSpPr>
        <p:spPr>
          <a:xfrm>
            <a:off x="4776721" y="1501805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B5F1BC-AF22-972F-15A7-0A7CF1698C49}"/>
              </a:ext>
            </a:extLst>
          </p:cNvPr>
          <p:cNvSpPr/>
          <p:nvPr/>
        </p:nvSpPr>
        <p:spPr>
          <a:xfrm>
            <a:off x="6980255" y="1065518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55F11FE-9F28-8888-8DAD-D4215A74CEDF}"/>
              </a:ext>
            </a:extLst>
          </p:cNvPr>
          <p:cNvSpPr txBox="1">
            <a:spLocks/>
          </p:cNvSpPr>
          <p:nvPr/>
        </p:nvSpPr>
        <p:spPr>
          <a:xfrm>
            <a:off x="391191" y="1763415"/>
            <a:ext cx="3266409" cy="8268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system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architecture</a:t>
            </a:r>
          </a:p>
        </p:txBody>
      </p:sp>
      <p:pic>
        <p:nvPicPr>
          <p:cNvPr id="2" name="Picture 2" descr="ICSC and Spoke 2 - Where Are We Now?">
            <a:extLst>
              <a:ext uri="{FF2B5EF4-FFF2-40B4-BE49-F238E27FC236}">
                <a16:creationId xmlns:a16="http://schemas.microsoft.com/office/drawing/2014/main" id="{FC91A4F3-B4BB-D398-B3F6-2FED406C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6C02E714-3D8E-BB1E-C160-FEBCCB884E6A}"/>
              </a:ext>
            </a:extLst>
          </p:cNvPr>
          <p:cNvSpPr/>
          <p:nvPr/>
        </p:nvSpPr>
        <p:spPr>
          <a:xfrm>
            <a:off x="9519780" y="21278"/>
            <a:ext cx="2408692" cy="941677"/>
          </a:xfrm>
          <a:prstGeom prst="rect">
            <a:avLst/>
          </a:prstGeom>
          <a:solidFill>
            <a:srgbClr val="2A65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E9CBFC6B-4DB1-1E7D-9F2F-CB497C5B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6" y="6350613"/>
            <a:ext cx="1493875" cy="5073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B89DAE-01D6-9502-ACCC-DBE2C159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24" y="6356559"/>
            <a:ext cx="853771" cy="4917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127625-281B-FB62-AEF8-37C501522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9" y="6367546"/>
            <a:ext cx="1641606" cy="5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065390-7D19-56DE-B219-A3244314D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0" y="6382870"/>
            <a:ext cx="1126509" cy="46800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5E9B9-AAD5-1139-22E3-9B05C91EDCD1}"/>
              </a:ext>
            </a:extLst>
          </p:cNvPr>
          <p:cNvSpPr txBox="1">
            <a:spLocks/>
          </p:cNvSpPr>
          <p:nvPr/>
        </p:nvSpPr>
        <p:spPr>
          <a:xfrm>
            <a:off x="5851345" y="6417772"/>
            <a:ext cx="4105275" cy="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STILES – IR0000034, CUP C33C22000640006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– Componente 2 – Investimento 3.1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5994E34-7E51-D606-1470-7867424B06FC}"/>
              </a:ext>
            </a:extLst>
          </p:cNvPr>
          <p:cNvSpPr/>
          <p:nvPr/>
        </p:nvSpPr>
        <p:spPr>
          <a:xfrm>
            <a:off x="4776721" y="1501805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D00E6F5-D3D4-13B0-FF73-01714AF9CFCC}"/>
              </a:ext>
            </a:extLst>
          </p:cNvPr>
          <p:cNvSpPr/>
          <p:nvPr/>
        </p:nvSpPr>
        <p:spPr>
          <a:xfrm>
            <a:off x="6980255" y="1065518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magine 37" descr="Immagine che contiene elettronica, computer, server, Ingegneria elettronica&#10;&#10;Descrizione generata automaticamente">
            <a:extLst>
              <a:ext uri="{FF2B5EF4-FFF2-40B4-BE49-F238E27FC236}">
                <a16:creationId xmlns:a16="http://schemas.microsoft.com/office/drawing/2014/main" id="{78666E7E-E23E-810C-E95D-A862EB489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58" y="2235869"/>
            <a:ext cx="1878393" cy="3965033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DE4E3587-EA50-9E87-D9B0-ED8C5C9645E1}"/>
              </a:ext>
            </a:extLst>
          </p:cNvPr>
          <p:cNvGrpSpPr/>
          <p:nvPr/>
        </p:nvGrpSpPr>
        <p:grpSpPr>
          <a:xfrm>
            <a:off x="114705" y="1340618"/>
            <a:ext cx="2743746" cy="4860284"/>
            <a:chOff x="760839" y="1470711"/>
            <a:chExt cx="2743746" cy="4860284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E3D785C5-0D0A-007E-74F9-96D24E4F3F27}"/>
                </a:ext>
              </a:extLst>
            </p:cNvPr>
            <p:cNvGrpSpPr/>
            <p:nvPr/>
          </p:nvGrpSpPr>
          <p:grpSpPr>
            <a:xfrm>
              <a:off x="760839" y="1488032"/>
              <a:ext cx="2324388" cy="4842963"/>
              <a:chOff x="758603" y="1194869"/>
              <a:chExt cx="2423136" cy="5104720"/>
            </a:xfrm>
          </p:grpSpPr>
          <p:sp>
            <p:nvSpPr>
              <p:cNvPr id="42" name="Rettangolo con angoli arrotondati 41">
                <a:extLst>
                  <a:ext uri="{FF2B5EF4-FFF2-40B4-BE49-F238E27FC236}">
                    <a16:creationId xmlns:a16="http://schemas.microsoft.com/office/drawing/2014/main" id="{49157CF6-788E-1111-BABF-A1FE270BDDAB}"/>
                  </a:ext>
                </a:extLst>
              </p:cNvPr>
              <p:cNvSpPr/>
              <p:nvPr/>
            </p:nvSpPr>
            <p:spPr>
              <a:xfrm>
                <a:off x="1355272" y="2149219"/>
                <a:ext cx="1826467" cy="4572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2xFront-end</a:t>
                </a:r>
              </a:p>
            </p:txBody>
          </p:sp>
          <p:sp>
            <p:nvSpPr>
              <p:cNvPr id="43" name="Rettangolo con angoli arrotondati 42">
                <a:extLst>
                  <a:ext uri="{FF2B5EF4-FFF2-40B4-BE49-F238E27FC236}">
                    <a16:creationId xmlns:a16="http://schemas.microsoft.com/office/drawing/2014/main" id="{C69430AB-5C36-762A-B870-0A45A0B57704}"/>
                  </a:ext>
                </a:extLst>
              </p:cNvPr>
              <p:cNvSpPr/>
              <p:nvPr/>
            </p:nvSpPr>
            <p:spPr>
              <a:xfrm>
                <a:off x="1355271" y="2903315"/>
                <a:ext cx="1826468" cy="4572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Disk controller</a:t>
                </a:r>
              </a:p>
            </p:txBody>
          </p:sp>
          <p:sp>
            <p:nvSpPr>
              <p:cNvPr id="44" name="Rettangolo con angoli arrotondati 43">
                <a:extLst>
                  <a:ext uri="{FF2B5EF4-FFF2-40B4-BE49-F238E27FC236}">
                    <a16:creationId xmlns:a16="http://schemas.microsoft.com/office/drawing/2014/main" id="{96629E2D-9A43-A692-4B4A-FAC84E9BE83F}"/>
                  </a:ext>
                </a:extLst>
              </p:cNvPr>
              <p:cNvSpPr/>
              <p:nvPr/>
            </p:nvSpPr>
            <p:spPr>
              <a:xfrm>
                <a:off x="1355271" y="3607077"/>
                <a:ext cx="1826468" cy="45720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JBOD disks, NVMe</a:t>
                </a:r>
              </a:p>
            </p:txBody>
          </p:sp>
          <p:sp>
            <p:nvSpPr>
              <p:cNvPr id="45" name="Rettangolo con angoli arrotondati 44">
                <a:extLst>
                  <a:ext uri="{FF2B5EF4-FFF2-40B4-BE49-F238E27FC236}">
                    <a16:creationId xmlns:a16="http://schemas.microsoft.com/office/drawing/2014/main" id="{488C8212-8A3B-2C15-842A-4A579546BDB6}"/>
                  </a:ext>
                </a:extLst>
              </p:cNvPr>
              <p:cNvSpPr/>
              <p:nvPr/>
            </p:nvSpPr>
            <p:spPr>
              <a:xfrm>
                <a:off x="1355271" y="4235338"/>
                <a:ext cx="1826468" cy="4572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JBOD disks, SATA</a:t>
                </a:r>
              </a:p>
            </p:txBody>
          </p:sp>
          <p:sp>
            <p:nvSpPr>
              <p:cNvPr id="46" name="Rettangolo con angoli arrotondati 45">
                <a:extLst>
                  <a:ext uri="{FF2B5EF4-FFF2-40B4-BE49-F238E27FC236}">
                    <a16:creationId xmlns:a16="http://schemas.microsoft.com/office/drawing/2014/main" id="{48C67B12-17C7-AE0D-E48A-CE98C8189581}"/>
                  </a:ext>
                </a:extLst>
              </p:cNvPr>
              <p:cNvSpPr/>
              <p:nvPr/>
            </p:nvSpPr>
            <p:spPr>
              <a:xfrm>
                <a:off x="1355271" y="4847677"/>
                <a:ext cx="1826468" cy="4572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JBOD disks, SATA</a:t>
                </a:r>
              </a:p>
            </p:txBody>
          </p:sp>
          <p:sp>
            <p:nvSpPr>
              <p:cNvPr id="47" name="Rettangolo con angoli arrotondati 46">
                <a:extLst>
                  <a:ext uri="{FF2B5EF4-FFF2-40B4-BE49-F238E27FC236}">
                    <a16:creationId xmlns:a16="http://schemas.microsoft.com/office/drawing/2014/main" id="{6C9B666A-CEF8-787B-8B3F-C6735955122D}"/>
                  </a:ext>
                </a:extLst>
              </p:cNvPr>
              <p:cNvSpPr/>
              <p:nvPr/>
            </p:nvSpPr>
            <p:spPr>
              <a:xfrm>
                <a:off x="1355271" y="5842389"/>
                <a:ext cx="1826468" cy="4572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JBOD disks, SATA</a:t>
                </a:r>
              </a:p>
            </p:txBody>
          </p: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170B9D44-7ECD-5350-6288-ADFC1187E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3326" y="5304877"/>
                <a:ext cx="0" cy="53751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2 48">
                <a:extLst>
                  <a:ext uri="{FF2B5EF4-FFF2-40B4-BE49-F238E27FC236}">
                    <a16:creationId xmlns:a16="http://schemas.microsoft.com/office/drawing/2014/main" id="{3545A3EB-C502-7F61-F670-765D7BA4B9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22848" y="5304877"/>
                <a:ext cx="11699" cy="53751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2 49">
                <a:extLst>
                  <a:ext uri="{FF2B5EF4-FFF2-40B4-BE49-F238E27FC236}">
                    <a16:creationId xmlns:a16="http://schemas.microsoft.com/office/drawing/2014/main" id="{0238019F-3239-EC55-5E92-44535E83EA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3796" y="5313266"/>
                <a:ext cx="0" cy="52912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2 50">
                <a:extLst>
                  <a:ext uri="{FF2B5EF4-FFF2-40B4-BE49-F238E27FC236}">
                    <a16:creationId xmlns:a16="http://schemas.microsoft.com/office/drawing/2014/main" id="{0C5D82F1-4D85-DD38-3B21-8E7C22EC3B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3603" y="5313266"/>
                <a:ext cx="0" cy="52912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80FA0691-7B0F-D8C9-B7A9-03896271C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615" y="5304877"/>
                <a:ext cx="0" cy="53751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2 52">
                <a:extLst>
                  <a:ext uri="{FF2B5EF4-FFF2-40B4-BE49-F238E27FC236}">
                    <a16:creationId xmlns:a16="http://schemas.microsoft.com/office/drawing/2014/main" id="{8AF1498B-F2DE-F63E-5767-C65B4C33B1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1346" y="3360515"/>
                <a:ext cx="0" cy="148716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2 53">
                <a:extLst>
                  <a:ext uri="{FF2B5EF4-FFF2-40B4-BE49-F238E27FC236}">
                    <a16:creationId xmlns:a16="http://schemas.microsoft.com/office/drawing/2014/main" id="{8A7248B7-BA38-5E29-C10C-3DA1309A2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615" y="3360515"/>
                <a:ext cx="0" cy="87482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2 54">
                <a:extLst>
                  <a:ext uri="{FF2B5EF4-FFF2-40B4-BE49-F238E27FC236}">
                    <a16:creationId xmlns:a16="http://schemas.microsoft.com/office/drawing/2014/main" id="{1D9C6A10-8DF7-4A52-83C4-F3427C9C2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4547" y="3360515"/>
                <a:ext cx="0" cy="24656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06970EB1-CAAE-D797-72AB-41B5FA7E1B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9371" y="2606419"/>
                <a:ext cx="0" cy="29689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2 56">
                <a:extLst>
                  <a:ext uri="{FF2B5EF4-FFF2-40B4-BE49-F238E27FC236}">
                    <a16:creationId xmlns:a16="http://schemas.microsoft.com/office/drawing/2014/main" id="{EE22B2F8-75D6-85BF-08C8-869EBA4711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4010" y="1514060"/>
                <a:ext cx="0" cy="635159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2 57">
                <a:extLst>
                  <a:ext uri="{FF2B5EF4-FFF2-40B4-BE49-F238E27FC236}">
                    <a16:creationId xmlns:a16="http://schemas.microsoft.com/office/drawing/2014/main" id="{B3E6BBE2-DB8C-78C4-7703-672C1D4599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21715" y="1514060"/>
                <a:ext cx="0" cy="640799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2 58">
                <a:extLst>
                  <a:ext uri="{FF2B5EF4-FFF2-40B4-BE49-F238E27FC236}">
                    <a16:creationId xmlns:a16="http://schemas.microsoft.com/office/drawing/2014/main" id="{D957B5E5-46FF-EF20-650D-182131A0A5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6225" y="1514060"/>
                <a:ext cx="0" cy="640799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2 59">
                <a:extLst>
                  <a:ext uri="{FF2B5EF4-FFF2-40B4-BE49-F238E27FC236}">
                    <a16:creationId xmlns:a16="http://schemas.microsoft.com/office/drawing/2014/main" id="{76424778-5E68-F607-5C92-A020D29F05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673" y="1514060"/>
                <a:ext cx="0" cy="640799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2 60">
                <a:extLst>
                  <a:ext uri="{FF2B5EF4-FFF2-40B4-BE49-F238E27FC236}">
                    <a16:creationId xmlns:a16="http://schemas.microsoft.com/office/drawing/2014/main" id="{6BD4F7D4-37F6-9F44-67BE-1DC18F4A5C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0201" y="1514060"/>
                <a:ext cx="0" cy="640799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2 61">
                <a:extLst>
                  <a:ext uri="{FF2B5EF4-FFF2-40B4-BE49-F238E27FC236}">
                    <a16:creationId xmlns:a16="http://schemas.microsoft.com/office/drawing/2014/main" id="{780B9AA2-F8F1-F073-316A-163C2B1070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5884" y="1514060"/>
                <a:ext cx="0" cy="635159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ttangolo con angoli arrotondati 62">
                <a:extLst>
                  <a:ext uri="{FF2B5EF4-FFF2-40B4-BE49-F238E27FC236}">
                    <a16:creationId xmlns:a16="http://schemas.microsoft.com/office/drawing/2014/main" id="{2347EC5C-BCDA-C3B5-44C1-BBB7C2AF3BBF}"/>
                  </a:ext>
                </a:extLst>
              </p:cNvPr>
              <p:cNvSpPr/>
              <p:nvPr/>
            </p:nvSpPr>
            <p:spPr>
              <a:xfrm>
                <a:off x="758603" y="1194869"/>
                <a:ext cx="1046522" cy="341023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INFINIBAND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 Gb/s</a:t>
                </a:r>
              </a:p>
            </p:txBody>
          </p:sp>
          <p:sp>
            <p:nvSpPr>
              <p:cNvPr id="64" name="Rettangolo con angoli arrotondati 63">
                <a:extLst>
                  <a:ext uri="{FF2B5EF4-FFF2-40B4-BE49-F238E27FC236}">
                    <a16:creationId xmlns:a16="http://schemas.microsoft.com/office/drawing/2014/main" id="{06AEDAD1-6AD3-CB6C-BD58-253E103187B7}"/>
                  </a:ext>
                </a:extLst>
              </p:cNvPr>
              <p:cNvSpPr/>
              <p:nvPr/>
            </p:nvSpPr>
            <p:spPr>
              <a:xfrm>
                <a:off x="1865978" y="1194870"/>
                <a:ext cx="752412" cy="338554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25Gb/s</a:t>
                </a:r>
                <a:endParaRPr kumimoji="0" lang="it-IT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9FDD078C-E50C-4B63-7E19-8964A2C25225}"/>
                </a:ext>
              </a:extLst>
            </p:cNvPr>
            <p:cNvSpPr/>
            <p:nvPr/>
          </p:nvSpPr>
          <p:spPr>
            <a:xfrm>
              <a:off x="2707381" y="1470711"/>
              <a:ext cx="797204" cy="34102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Gb/s</a:t>
              </a:r>
              <a:endPara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Subtitle 2">
            <a:extLst>
              <a:ext uri="{FF2B5EF4-FFF2-40B4-BE49-F238E27FC236}">
                <a16:creationId xmlns:a16="http://schemas.microsoft.com/office/drawing/2014/main" id="{4B2C7AC8-D179-66C0-9B6B-A94ADCE4F9F8}"/>
              </a:ext>
            </a:extLst>
          </p:cNvPr>
          <p:cNvSpPr txBox="1">
            <a:spLocks/>
          </p:cNvSpPr>
          <p:nvPr/>
        </p:nvSpPr>
        <p:spPr>
          <a:xfrm>
            <a:off x="4789740" y="2086580"/>
            <a:ext cx="3785885" cy="4278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Disk Storage system (12 PB)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8BA4032E-E3E0-D4FA-6BCC-E800E7070B68}"/>
              </a:ext>
            </a:extLst>
          </p:cNvPr>
          <p:cNvSpPr txBox="1"/>
          <p:nvPr/>
        </p:nvSpPr>
        <p:spPr>
          <a:xfrm>
            <a:off x="4482447" y="2655242"/>
            <a:ext cx="46308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SATA disks, 22 TB each (11 PB)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135 NVMe disks, 7.5 TB each (1 PB)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enclosures, 3x single FC-AL controller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server every 3 PBytes as a front-end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networking options: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2x25 GbE, 2x100 GbE, 2x200 Infiniband</a:t>
            </a:r>
          </a:p>
        </p:txBody>
      </p:sp>
      <p:pic>
        <p:nvPicPr>
          <p:cNvPr id="67" name="Immagine 66" descr="Immagine che contiene interno, specchio, testo, Elettrodomestico&#10;&#10;Descrizione generata automaticamente">
            <a:extLst>
              <a:ext uri="{FF2B5EF4-FFF2-40B4-BE49-F238E27FC236}">
                <a16:creationId xmlns:a16="http://schemas.microsoft.com/office/drawing/2014/main" id="{0813B38E-ED3B-E432-C976-3C03F364EE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/>
          <a:stretch/>
        </p:blipFill>
        <p:spPr>
          <a:xfrm rot="5400000">
            <a:off x="8647694" y="2828333"/>
            <a:ext cx="4334558" cy="2648112"/>
          </a:xfrm>
          <a:prstGeom prst="rect">
            <a:avLst/>
          </a:prstGeom>
        </p:spPr>
      </p:pic>
      <p:sp>
        <p:nvSpPr>
          <p:cNvPr id="68" name="Subtitle 2">
            <a:extLst>
              <a:ext uri="{FF2B5EF4-FFF2-40B4-BE49-F238E27FC236}">
                <a16:creationId xmlns:a16="http://schemas.microsoft.com/office/drawing/2014/main" id="{B2C7C484-6536-5AED-FD51-E5DF6D24A6C1}"/>
              </a:ext>
            </a:extLst>
          </p:cNvPr>
          <p:cNvSpPr txBox="1">
            <a:spLocks/>
          </p:cNvSpPr>
          <p:nvPr/>
        </p:nvSpPr>
        <p:spPr>
          <a:xfrm>
            <a:off x="4751320" y="5829090"/>
            <a:ext cx="5438841" cy="4278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(6+2) PB Tape long-term Storage system</a:t>
            </a:r>
          </a:p>
        </p:txBody>
      </p:sp>
      <p:pic>
        <p:nvPicPr>
          <p:cNvPr id="2" name="Picture 2" descr="ICSC and Spoke 2 - Where Are We Now?">
            <a:extLst>
              <a:ext uri="{FF2B5EF4-FFF2-40B4-BE49-F238E27FC236}">
                <a16:creationId xmlns:a16="http://schemas.microsoft.com/office/drawing/2014/main" id="{D4CE9B1E-EAC3-4522-33DD-191B898E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80" y="-40512"/>
            <a:ext cx="294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305f461-3b86-40cc-b0f9-38fc57c6e4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B753E0CC069C4A8314315E0B860BCF" ma:contentTypeVersion="6" ma:contentTypeDescription="Create a new document." ma:contentTypeScope="" ma:versionID="6286381ff79fec0e5d6d98a7fbfc0683">
  <xsd:schema xmlns:xsd="http://www.w3.org/2001/XMLSchema" xmlns:xs="http://www.w3.org/2001/XMLSchema" xmlns:p="http://schemas.microsoft.com/office/2006/metadata/properties" xmlns:ns3="9305f461-3b86-40cc-b0f9-38fc57c6e4c8" targetNamespace="http://schemas.microsoft.com/office/2006/metadata/properties" ma:root="true" ma:fieldsID="2ac3ee620b6f593472b806c3493b6d8f" ns3:_="">
    <xsd:import namespace="9305f461-3b86-40cc-b0f9-38fc57c6e4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5f461-3b86-40cc-b0f9-38fc57c6e4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305f461-3b86-40cc-b0f9-38fc57c6e4c8"/>
    <ds:schemaRef ds:uri="http://purl.org/dc/terms/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6BDD00E-562E-49A6-B0CD-7AEB1F8B8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05f461-3b86-40cc-b0f9-38fc57c6e4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165</TotalTime>
  <Words>2074</Words>
  <Application>Microsoft Macintosh PowerPoint</Application>
  <PresentationFormat>Widescreen</PresentationFormat>
  <Paragraphs>214</Paragraphs>
  <Slides>10</Slides>
  <Notes>4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 Math</vt:lpstr>
      <vt:lpstr>Kefa</vt:lpstr>
      <vt:lpstr>Titillium</vt:lpstr>
      <vt:lpstr>Titillium Bd</vt:lpstr>
      <vt:lpstr>Wingdings</vt:lpstr>
      <vt:lpstr>Tema di Office</vt:lpstr>
      <vt:lpstr>Missione 4  Istruzione e Ricerca</vt:lpstr>
      <vt:lpstr>Presentazione standard di PowerPoint</vt:lpstr>
      <vt:lpstr>Presentazione standard di PowerPoint</vt:lpstr>
      <vt:lpstr>Main numbers of Rubin-LSST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FABIO RAGOSTA</cp:lastModifiedBy>
  <cp:revision>4</cp:revision>
  <dcterms:created xsi:type="dcterms:W3CDTF">2022-10-26T09:11:02Z</dcterms:created>
  <dcterms:modified xsi:type="dcterms:W3CDTF">2024-12-11T15:34:25Z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0x010100BFB753E0CC069C4A8314315E0B860BCF</vt:lpwstr>
  </property>
  <property fmtid="{D5CDD505-2E9C-101B-9397-08002B2CF9AE}" pid="4" name="MSIP_Label_2ad0b24d-6422-44b0-b3de-abb3a9e8c81a_Enabled">
    <vt:lpwstr>true</vt:lpwstr>
  </property>
  <property fmtid="{D5CDD505-2E9C-101B-9397-08002B2CF9AE}" pid="5" name="MSIP_Label_2ad0b24d-6422-44b0-b3de-abb3a9e8c81a_SetDate">
    <vt:lpwstr>2024-11-25T14:26:16Z</vt:lpwstr>
  </property>
  <property fmtid="{D5CDD505-2E9C-101B-9397-08002B2CF9AE}" pid="6" name="MSIP_Label_2ad0b24d-6422-44b0-b3de-abb3a9e8c81a_Method">
    <vt:lpwstr>Standard</vt:lpwstr>
  </property>
  <property fmtid="{D5CDD505-2E9C-101B-9397-08002B2CF9AE}" pid="7" name="MSIP_Label_2ad0b24d-6422-44b0-b3de-abb3a9e8c81a_Name">
    <vt:lpwstr>defa4170-0d19-0005-0004-bc88714345d2</vt:lpwstr>
  </property>
  <property fmtid="{D5CDD505-2E9C-101B-9397-08002B2CF9AE}" pid="8" name="MSIP_Label_2ad0b24d-6422-44b0-b3de-abb3a9e8c81a_SiteId">
    <vt:lpwstr>2fcfe26a-bb62-46b0-b1e3-28f9da0c45fd</vt:lpwstr>
  </property>
  <property fmtid="{D5CDD505-2E9C-101B-9397-08002B2CF9AE}" pid="9" name="MSIP_Label_2ad0b24d-6422-44b0-b3de-abb3a9e8c81a_ActionId">
    <vt:lpwstr>f04b794b-e478-44ec-a95b-4f453d0a5d49</vt:lpwstr>
  </property>
  <property fmtid="{D5CDD505-2E9C-101B-9397-08002B2CF9AE}" pid="10" name="MSIP_Label_2ad0b24d-6422-44b0-b3de-abb3a9e8c81a_ContentBits">
    <vt:lpwstr>0</vt:lpwstr>
  </property>
</Properties>
</file>